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40" r:id="rId4"/>
    <p:sldId id="286" r:id="rId5"/>
    <p:sldId id="341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308" r:id="rId15"/>
    <p:sldId id="309" r:id="rId16"/>
    <p:sldId id="342" r:id="rId17"/>
    <p:sldId id="311" r:id="rId18"/>
    <p:sldId id="313" r:id="rId19"/>
    <p:sldId id="318" r:id="rId20"/>
    <p:sldId id="332" r:id="rId21"/>
    <p:sldId id="343" r:id="rId22"/>
    <p:sldId id="321" r:id="rId23"/>
    <p:sldId id="322" r:id="rId24"/>
    <p:sldId id="323" r:id="rId25"/>
    <p:sldId id="324" r:id="rId26"/>
    <p:sldId id="325" r:id="rId27"/>
    <p:sldId id="331" r:id="rId28"/>
    <p:sldId id="288" r:id="rId29"/>
    <p:sldId id="336" r:id="rId30"/>
    <p:sldId id="338" r:id="rId31"/>
    <p:sldId id="339" r:id="rId32"/>
    <p:sldId id="289" r:id="rId33"/>
    <p:sldId id="290" r:id="rId34"/>
    <p:sldId id="292" r:id="rId35"/>
    <p:sldId id="293" r:id="rId36"/>
    <p:sldId id="294" r:id="rId37"/>
    <p:sldId id="296" r:id="rId38"/>
    <p:sldId id="295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8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01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8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5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1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2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2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8954-C780-4989-8A2E-8A0715930EF6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3C45-A9A7-4913-9967-8EE549891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5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gif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3" Type="http://schemas.openxmlformats.org/officeDocument/2006/relationships/image" Target="../media/image49.gif"/><Relationship Id="rId7" Type="http://schemas.openxmlformats.org/officeDocument/2006/relationships/image" Target="../media/image53.png"/><Relationship Id="rId12" Type="http://schemas.openxmlformats.org/officeDocument/2006/relationships/hyperlink" Target="http://mathprofi.ru/teorija_verojatnostei.html" TargetMode="External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gif"/><Relationship Id="rId11" Type="http://schemas.openxmlformats.org/officeDocument/2006/relationships/image" Target="../media/image56.png"/><Relationship Id="rId5" Type="http://schemas.openxmlformats.org/officeDocument/2006/relationships/image" Target="../media/image51.gif"/><Relationship Id="rId10" Type="http://schemas.openxmlformats.org/officeDocument/2006/relationships/image" Target="../media/image55.png"/><Relationship Id="rId4" Type="http://schemas.openxmlformats.org/officeDocument/2006/relationships/image" Target="../media/image50.gif"/><Relationship Id="rId9" Type="http://schemas.openxmlformats.org/officeDocument/2006/relationships/hyperlink" Target="http://mathprofi.ru/teoremy_slozhenija_i_umnozhenija_verojatnostei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gif"/><Relationship Id="rId2" Type="http://schemas.openxmlformats.org/officeDocument/2006/relationships/image" Target="../media/image79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1.wmf"/><Relationship Id="rId9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88505" y="3044279"/>
            <a:ext cx="106149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Имитационное моделирование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420050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4501" y="323999"/>
            <a:ext cx="10861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Связь между дифференциальной и интегральной функция 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7882" y="751344"/>
            <a:ext cx="11307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Значение функции </a:t>
            </a:r>
            <a:r>
              <a:rPr lang="en-US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ru-RU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приближенно равно отношению вероятности попадания случайной величины в интервал [х; х+∆х] к длине этого интервала (∆х - бесконечно малая величина). Это вероятность, приходящаяся на одну единицу длины интервала, поэтому дифференциальную функцию распределения вероятностей также называют функцией</a:t>
            </a: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плотности вероятностей.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7882" y="2290127"/>
            <a:ext cx="65283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Дифференциальную функцию нормального распределения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называется</a:t>
            </a: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кривой распределения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(см. рис. 5).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Основные</a:t>
            </a: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свойства дифференциальной функции: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1. дифференциальная функция неотрицательна, то есть кривая расположена над осью абсцисс:</a:t>
            </a:r>
            <a:r>
              <a:rPr lang="ru-RU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ru-RU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&gt; 0;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 интеграл в бесконечных пределах от дифференциальной функции равен 1: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47" y="2264400"/>
            <a:ext cx="4610637" cy="35666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78" y="5128182"/>
            <a:ext cx="5417712" cy="89796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7983" y="5967498"/>
            <a:ext cx="11247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геометрически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площадь, ограниченная кривой распределения и осью абсцисс, равна 1;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427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246" y="352924"/>
            <a:ext cx="11436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3) интегральная функция распределения может быть выражена через дифференциальную функцию по формуле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24" y="718055"/>
            <a:ext cx="2530941" cy="90182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77780" y="1674419"/>
            <a:ext cx="11436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4) с помощью дифференциальной функции распределения вычисляется вероятность нахождения случайной величины в любой области из множества ее возможных значений. В частности: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959DC0-CDAB-4507-A5C5-380E1B960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66" y="2297077"/>
            <a:ext cx="2648806" cy="942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15A9E0-C2FE-4C85-AB79-5D98C9E91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502" y="2318705"/>
            <a:ext cx="2695397" cy="10268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1ACCF5-B464-4FFF-A4F0-DF9FDF08C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552" y="2314407"/>
            <a:ext cx="2955991" cy="10268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4E5E2E-93AA-4CE1-9159-9D7A96E75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153" y="3238070"/>
            <a:ext cx="2581275" cy="21812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1B6F97-EAEE-43F1-AD41-E5BFDC09C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8494" y="3350314"/>
            <a:ext cx="2628900" cy="21907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17D20-8FC9-417D-8D40-DC4DEC4FC6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2973" y="3303691"/>
            <a:ext cx="2419350" cy="2200275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4A090E-3317-4513-BB83-8F7E4387A33D}"/>
              </a:ext>
            </a:extLst>
          </p:cNvPr>
          <p:cNvSpPr/>
          <p:nvPr/>
        </p:nvSpPr>
        <p:spPr>
          <a:xfrm>
            <a:off x="3125853" y="5503966"/>
            <a:ext cx="5079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Рис. 6. Кривая плотности вероятности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27507F-4572-4C50-B420-7515C7F95B01}"/>
              </a:ext>
            </a:extLst>
          </p:cNvPr>
          <p:cNvSpPr/>
          <p:nvPr/>
        </p:nvSpPr>
        <p:spPr>
          <a:xfrm>
            <a:off x="346088" y="5904076"/>
            <a:ext cx="113025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Вероятность нахождения случайной величины в той или иной области можно определить как относительную долю площади под кривой плотности распределения вероятностей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(х).</a:t>
            </a:r>
          </a:p>
        </p:txBody>
      </p:sp>
    </p:spTree>
    <p:extLst>
      <p:ext uri="{BB962C8B-B14F-4D97-AF65-F5344CB8AC3E}">
        <p14:creationId xmlns:p14="http://schemas.microsoft.com/office/powerpoint/2010/main" val="423407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6591" y="474345"/>
            <a:ext cx="111053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Числовые характеристики распределения случайных величин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В ряде случаев некоторые основные свойства случайных величин могут быть описаны более просто - с помощью числовых характеристик: </a:t>
            </a:r>
            <a:r>
              <a:rPr lang="ru-RU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математического ожидания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дисперсии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среднеквадратического отклонения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Математическое ожидание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Математическое ожидание - это центр распределения случайной величины, около которой группируются все возможные ее значения, т.е. - это теоретическое среднее значение случайной величины.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Математическое ожидание для дискретной случайной величины подсчитывается как средневзвешенное значение по вероятности появления этих значений: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936" y="3336667"/>
            <a:ext cx="2190750" cy="8191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6590" y="4155817"/>
            <a:ext cx="111053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т.е. определяется как сумма произведений всех ее возможных значений на их вероятности.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Для непрерывной случайной величины математическое ожидание определяется по формуле: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936" y="5072474"/>
            <a:ext cx="2723167" cy="9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9396" y="307539"/>
            <a:ext cx="112174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Наилучшей оценкой математического ожидания при ограниченном объеме экспериментального материала является среднее арифметическое, определяемое по формуле</a:t>
            </a:r>
          </a:p>
          <a:p>
            <a:pPr algn="just">
              <a:spcAft>
                <a:spcPts val="0"/>
              </a:spcAft>
            </a:pP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Чем больше объем экспериментальной выборки, тем ближе величина среднего арифметического к теоретическому среднему значению (к математическому ожиданию).</a:t>
            </a: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Дисперсия и среднеквадратичное отклонение.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Характеристикой рассеивания случайной величины вокруг ее центра распределения является дисперсия. Оператор дисперсии обозначается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ее конкретное значение σ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Дисперсия представляет собой математическое ожидание квадрата отклонения случайной величины от ее математического ожидания.</a:t>
            </a:r>
          </a:p>
          <a:p>
            <a:pPr algn="just"/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Для непрерывной случайной величины, распределение которой задано в виде функции плотности вероятности, генеральная дисперсия определятся из выражения:</a:t>
            </a:r>
          </a:p>
          <a:p>
            <a:pPr algn="just">
              <a:spcAft>
                <a:spcPts val="0"/>
              </a:spcAft>
            </a:pP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727" y="1003185"/>
            <a:ext cx="2150772" cy="11338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075" y="4322415"/>
            <a:ext cx="3449166" cy="5840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883" y="5520019"/>
            <a:ext cx="4266396" cy="9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7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3898" y="458917"/>
            <a:ext cx="112240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Равномерное распределение.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Равномерное распределение непрерывной случайной величины X описывается функциями плотности и распределения. Параметрами этого распределения являются произвольные значения a и b (a &lt; b) , которые задают интервал распределения.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Используем метод обратных функций и аналитическое описание функции распределения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https://studfiles.net/html/2706/963/html_PMwuyinaZI.2cba/img-USnMj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1" y="1984844"/>
            <a:ext cx="3487627" cy="77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studfiles.net/html/2706/963/html_PMwuyinaZI.2cba/img-CpDx_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15" y="2012927"/>
            <a:ext cx="1491243" cy="655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tudfiles.net/html/2706/963/html_PMwuyinaZI.2cba/img-hz2MFP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67" y="2049196"/>
            <a:ext cx="2006355" cy="4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1CB183-FDC0-4755-B9CD-97C950CFF83E}"/>
              </a:ext>
            </a:extLst>
          </p:cNvPr>
          <p:cNvSpPr/>
          <p:nvPr/>
        </p:nvSpPr>
        <p:spPr>
          <a:xfrm>
            <a:off x="614181" y="2670632"/>
            <a:ext cx="6718334" cy="405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числовые характеристики приведены ниже: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http://www.matburo.ru/tv/tvformul/image190.gif">
            <a:extLst>
              <a:ext uri="{FF2B5EF4-FFF2-40B4-BE49-F238E27FC236}">
                <a16:creationId xmlns:a16="http://schemas.microsoft.com/office/drawing/2014/main" id="{D502FF7D-C584-48C5-BC34-4C98B539309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89" y="3100177"/>
            <a:ext cx="2037008" cy="7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://www.matburo.ru/tv/tvformul/image192.gif">
            <a:extLst>
              <a:ext uri="{FF2B5EF4-FFF2-40B4-BE49-F238E27FC236}">
                <a16:creationId xmlns:a16="http://schemas.microsoft.com/office/drawing/2014/main" id="{00E6B27B-3549-4221-8977-06BCCD303E1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95" y="3024472"/>
            <a:ext cx="1856705" cy="83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http://www.matburo.ru/tv/tvformul/image194.gif">
            <a:extLst>
              <a:ext uri="{FF2B5EF4-FFF2-40B4-BE49-F238E27FC236}">
                <a16:creationId xmlns:a16="http://schemas.microsoft.com/office/drawing/2014/main" id="{74908295-FB4C-4C59-B718-C2BC87C4590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90" y="3069806"/>
            <a:ext cx="1264277" cy="7664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C7B8089-5634-4BAD-9EC7-D96FE25F2E38}"/>
              </a:ext>
            </a:extLst>
          </p:cNvPr>
          <p:cNvSpPr/>
          <p:nvPr/>
        </p:nvSpPr>
        <p:spPr>
          <a:xfrm>
            <a:off x="437881" y="3857217"/>
            <a:ext cx="1122403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Соответственно функция плотности и функция распределения базовой случайной величины имеют вид:</a:t>
            </a:r>
          </a:p>
          <a:p>
            <a:pPr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 = 1, 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0≤x ≤1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0, в противном случае;</a:t>
            </a:r>
          </a:p>
          <a:p>
            <a:pPr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F(x) = x, 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если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0&lt;x&lt;1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0, в противном случае.</a:t>
            </a:r>
          </a:p>
          <a:p>
            <a:pPr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А значения математического ожидания и дисперсии определяются формулами: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M(x)=1/2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D(x) = 1/12,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соответственно.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0608" y="603958"/>
            <a:ext cx="114750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2. Нормальное распределение.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Нормальное (гауссовское) распределение является одним из наиболее распространенных непрерывных распределений. Описывается функцией плотности (см. рис.)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studfiles.net/html/2706/963/html_PMwuyinaZI.2cba/img-p7eXjq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8" y="3082960"/>
            <a:ext cx="2691684" cy="8757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360607" y="1619621"/>
            <a:ext cx="115781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Параметрами распределения        и      -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соответственно математическое ожидание и среднее квадратичное отклонение распределения. Стандартным нормальным распределением называется распределение с математическим ожиданием равным нулю и стандартным отклонением единица.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 descr="https://studfiles.net/html/2706/963/html_PMwuyinaZI.2cba/img-kxhLP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38" y="1616634"/>
            <a:ext cx="521392" cy="372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studfiles.net/html/2706/963/html_PMwuyinaZI.2cba/img-58ziA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70" y="1596640"/>
            <a:ext cx="360674" cy="456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рямоугольник 11"/>
          <p:cNvSpPr/>
          <p:nvPr/>
        </p:nvSpPr>
        <p:spPr>
          <a:xfrm>
            <a:off x="360606" y="4049221"/>
            <a:ext cx="53768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Изменение параметра           приводит к сдвигу графика по оси x, а параметра 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приводит к масштабированию формы графика по оси x.</a:t>
            </a:r>
          </a:p>
          <a:p>
            <a:endParaRPr lang="ru-RU" sz="2000" dirty="0"/>
          </a:p>
        </p:txBody>
      </p:sp>
      <p:pic>
        <p:nvPicPr>
          <p:cNvPr id="14" name="Рисунок 13" descr="https://studfiles.net/html/2706/963/html_PMwuyinaZI.2cba/img-kxhLP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763" y="4049221"/>
            <a:ext cx="521392" cy="372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https://studfiles.net/html/2706/963/html_PMwuyinaZI.2cba/img-58ziA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0" y="4348722"/>
            <a:ext cx="360674" cy="45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 descr="https://studfiles.net/html/2706/963/html_PMwuyinaZI.2cba/img-HvsDVY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10" y="2756079"/>
            <a:ext cx="6452315" cy="382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02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12166D-B35C-4FAD-A576-C26CCA1647EF}"/>
              </a:ext>
            </a:extLst>
          </p:cNvPr>
          <p:cNvSpPr/>
          <p:nvPr/>
        </p:nvSpPr>
        <p:spPr>
          <a:xfrm>
            <a:off x="622852" y="711082"/>
            <a:ext cx="109727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3. Распределение Пуассона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дискретных случайных величин играет большую роль в практических задачах. Это распределение называют также вероятностным распределением </a:t>
            </a:r>
            <a:r>
              <a:rPr lang="ru-RU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редких событий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ситуации, когда количество испытаний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достаточно велико, а вероятность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появления события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в отдельно взятом испытании весьма мала (0,05-0,1 и меньше), то вероятность того, 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 в данной серии испытаний событие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появится ровно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раз, можно приближенно 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вычислить по формуле Пуассона: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http://mathprofi.ru/t/raspredelenie_i_formula_puassona_clip_image016.gif">
            <a:extLst>
              <a:ext uri="{FF2B5EF4-FFF2-40B4-BE49-F238E27FC236}">
                <a16:creationId xmlns:a16="http://schemas.microsoft.com/office/drawing/2014/main" id="{15BB123C-A360-4EE2-BB37-B371841C78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3184998"/>
            <a:ext cx="1707046" cy="8193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B21DCC-A049-4580-B6E7-C0D10F4ED0C5}"/>
              </a:ext>
            </a:extLst>
          </p:cNvPr>
          <p:cNvSpPr/>
          <p:nvPr/>
        </p:nvSpPr>
        <p:spPr>
          <a:xfrm>
            <a:off x="622852" y="4143889"/>
            <a:ext cx="48524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где  </a:t>
            </a:r>
            <a:r>
              <a:rPr lang="el-G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λ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который одновременно равен среднему значению и дисперсии случайной величины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http://www.matburo.ru/tv/tvformul/image174.jpg">
            <a:extLst>
              <a:ext uri="{FF2B5EF4-FFF2-40B4-BE49-F238E27FC236}">
                <a16:creationId xmlns:a16="http://schemas.microsoft.com/office/drawing/2014/main" id="{4CFE9B1A-956D-420F-AEF0-F276B6D5B8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6" y="2065725"/>
            <a:ext cx="5243942" cy="41563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DF1F82A-BE5B-4E5B-8B83-851B40C01746}"/>
              </a:ext>
            </a:extLst>
          </p:cNvPr>
          <p:cNvSpPr/>
          <p:nvPr/>
        </p:nvSpPr>
        <p:spPr>
          <a:xfrm>
            <a:off x="5789229" y="6222054"/>
            <a:ext cx="6315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Графики вероятностного распределения Пуассона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3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81190" y="599515"/>
            <a:ext cx="116296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4. Экспоненциальное распределение.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Экспоненциальное распределение непрерывной случайной величины X описывается функциями плотности и распределения, график которых представлен ниже.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4" name="Рисунок 13" descr="https://studfiles.net/html/2706/963/html_PMwuyinaZI.2cba/img-YY6tR9.png">
            <a:extLst>
              <a:ext uri="{FF2B5EF4-FFF2-40B4-BE49-F238E27FC236}">
                <a16:creationId xmlns:a16="http://schemas.microsoft.com/office/drawing/2014/main" id="{13B85B9A-BEBB-4562-952C-C01C8C5EEE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8" y="2337709"/>
            <a:ext cx="5131939" cy="365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43FA5CA-B90C-4935-91A1-F18036E3B55B}"/>
              </a:ext>
            </a:extLst>
          </p:cNvPr>
          <p:cNvSpPr/>
          <p:nvPr/>
        </p:nvSpPr>
        <p:spPr>
          <a:xfrm>
            <a:off x="281190" y="1691378"/>
            <a:ext cx="4844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Функция плотности экспоненциального </a:t>
            </a:r>
          </a:p>
          <a:p>
            <a:pPr algn="ctr"/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распределения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Рисунок 15" descr="https://studfiles.net/html/2706/963/html_PMwuyinaZI.2cba/img-jJ2kvD.png">
            <a:extLst>
              <a:ext uri="{FF2B5EF4-FFF2-40B4-BE49-F238E27FC236}">
                <a16:creationId xmlns:a16="http://schemas.microsoft.com/office/drawing/2014/main" id="{1F76DB76-3D9B-4BB3-BC9D-7B8665C1B1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981" y="2413909"/>
            <a:ext cx="5371143" cy="365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5C07616-FAEA-42D7-A27E-DF8820D530C7}"/>
              </a:ext>
            </a:extLst>
          </p:cNvPr>
          <p:cNvSpPr/>
          <p:nvPr/>
        </p:nvSpPr>
        <p:spPr>
          <a:xfrm>
            <a:off x="5371143" y="1691378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Функция распределения экспоненциального распределения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Рисунок 19" descr="https://studfiles.net/html/2706/963/html_PMwuyinaZI.2cba/img-ahXX8h.png">
            <a:extLst>
              <a:ext uri="{FF2B5EF4-FFF2-40B4-BE49-F238E27FC236}">
                <a16:creationId xmlns:a16="http://schemas.microsoft.com/office/drawing/2014/main" id="{CEB0F288-570A-4B7B-9234-77B357E2AC7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257166"/>
            <a:ext cx="2902226" cy="84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 descr="https://studfiles.net/html/2706/963/html_PMwuyinaZI.2cba/img-B_7jzA.png">
            <a:extLst>
              <a:ext uri="{FF2B5EF4-FFF2-40B4-BE49-F238E27FC236}">
                <a16:creationId xmlns:a16="http://schemas.microsoft.com/office/drawing/2014/main" id="{0101D26F-CF08-4F13-B32B-4C5729BBEE7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00" y="4101533"/>
            <a:ext cx="2774930" cy="40420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172D68D-9F4E-40F7-9FC1-F085847E7E66}"/>
              </a:ext>
            </a:extLst>
          </p:cNvPr>
          <p:cNvSpPr/>
          <p:nvPr/>
        </p:nvSpPr>
        <p:spPr>
          <a:xfrm>
            <a:off x="354849" y="5978480"/>
            <a:ext cx="5635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где λ – интенсивность распределения (λ &gt; 0). </a:t>
            </a:r>
            <a:endParaRPr lang="ru-RU" sz="2000" dirty="0"/>
          </a:p>
        </p:txBody>
      </p:sp>
      <p:pic>
        <p:nvPicPr>
          <p:cNvPr id="23" name="Рисунок 22" descr="https://studfiles.net/html/2706/963/html_PMwuyinaZI.2cba/img-NA2ORY.png">
            <a:extLst>
              <a:ext uri="{FF2B5EF4-FFF2-40B4-BE49-F238E27FC236}">
                <a16:creationId xmlns:a16="http://schemas.microsoft.com/office/drawing/2014/main" id="{EE7224BD-CC87-4B3D-8442-A1D7D127BBA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29" y="5812056"/>
            <a:ext cx="967784" cy="65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Рисунок 23" descr="https://studfiles.net/html/2706/963/html_PMwuyinaZI.2cba/img-00PgKh.png">
            <a:extLst>
              <a:ext uri="{FF2B5EF4-FFF2-40B4-BE49-F238E27FC236}">
                <a16:creationId xmlns:a16="http://schemas.microsoft.com/office/drawing/2014/main" id="{80BC9EA6-DA0E-4053-AE53-C1309F37E18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32" y="5817901"/>
            <a:ext cx="919021" cy="64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1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9765" y="427492"/>
            <a:ext cx="10749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Используем метод обратных функций и аналитическое описание функции распределения экспоненциального закона </a:t>
            </a:r>
            <a:endParaRPr lang="ru-RU" sz="2000" dirty="0"/>
          </a:p>
        </p:txBody>
      </p:sp>
      <p:pic>
        <p:nvPicPr>
          <p:cNvPr id="3" name="Рисунок 2" descr="https://studfiles.net/html/2706/963/html_PMwuyinaZI.2cba/img-jMM5Q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14" y="1339403"/>
            <a:ext cx="3637678" cy="4636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4520486" y="1386556"/>
            <a:ext cx="4569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Соответственно получим уравнение:</a:t>
            </a:r>
            <a:endParaRPr lang="ru-RU" sz="2000" dirty="0"/>
          </a:p>
        </p:txBody>
      </p:sp>
      <p:pic>
        <p:nvPicPr>
          <p:cNvPr id="5" name="Рисунок 4" descr="https://studfiles.net/html/2706/963/html_PMwuyinaZI.2cba/img-6iJqU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321" y="1339403"/>
            <a:ext cx="1556934" cy="4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755374" y="2007067"/>
            <a:ext cx="10749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Решив уравнение, получим аналитическое выражение для имитации значений равномерно распределенных случайных величин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 descr="https://studfiles.net/html/2706/963/html_PMwuyinaZI.2cba/img-gHesA9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90" y="2709819"/>
            <a:ext cx="2485623" cy="7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https://studfiles.net/html/2706/963/html_PMwuyinaZI.2cba/img-kKHYe5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59" y="4451438"/>
            <a:ext cx="2047740" cy="80314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755373" y="3581509"/>
                <a:ext cx="1081377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Известно, что функция случайной величины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имеет такое же распределение, что и сама случайная величина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Поэтому формулу выше представим в виде</a:t>
                </a:r>
                <a:endParaRPr lang="ru-RU" sz="20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3" y="3581509"/>
                <a:ext cx="10813775" cy="707886"/>
              </a:xfrm>
              <a:prstGeom prst="rect">
                <a:avLst/>
              </a:prstGeom>
              <a:blipFill>
                <a:blip r:embed="rId6"/>
                <a:stretch>
                  <a:fillRect l="-620" t="-4310" r="-1127" b="-13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72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0759" y="339427"/>
            <a:ext cx="113978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4. Распределение Эрланга k-</a:t>
            </a:r>
            <a:r>
              <a:rPr lang="ru-RU" sz="2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</a:t>
            </a: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порядка.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Распределением Эрланга k-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порядка называется распределение, описывающее непрерывную случайную величину X, принимающую положительные значения в интервале (0; + ∞) и представляющую собой сумму k независимых случайных величин, распределенных по одному и тому же экспоненциальному закону с параметром λ.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При k = 1 распределение Эрланга вырождается в экспоненциальное, а при k -&gt; ∞ – приближается к нормальному распределению. Распределение Эрланга представляет собой частный случай гамма-распределения при целочисленном значении параметра формы k. Функция плотности распределения представлена ниже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https://studfiles.net/html/2706/963/html_PMwuyinaZI.2cba/img-MQV13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12" y="3201749"/>
            <a:ext cx="3103807" cy="9743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450759" y="4061121"/>
            <a:ext cx="113978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Здесь параметры: k ≥ 1 – целое число, λ &gt; 0 - интенсивность (или обратный коэффициент масштаба). </a:t>
            </a:r>
          </a:p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Математическое ожидание                         и дисперсия </a:t>
            </a:r>
            <a:endParaRPr lang="ru-RU" sz="2000" dirty="0"/>
          </a:p>
        </p:txBody>
      </p:sp>
      <p:pic>
        <p:nvPicPr>
          <p:cNvPr id="5" name="Рисунок 4" descr="https://studfiles.net/html/2706/963/html_PMwuyinaZI.2cba/img-6gSzZV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90" y="4417765"/>
            <a:ext cx="1463899" cy="81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studfiles.net/html/2706/963/html_PMwuyinaZI.2cba/img-3VIASW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45" y="4454070"/>
            <a:ext cx="1429554" cy="7814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331490" y="5514502"/>
            <a:ext cx="10989971" cy="405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Алгоритм имитации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основан на использовании формулы: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https://studfiles.net/html/2706/963/html_PMwuyinaZI.2cba/img-TSg4Mg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472" y="5315436"/>
            <a:ext cx="1854558" cy="819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07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8139" y="1322601"/>
            <a:ext cx="1077401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marR="25400" indent="330200" algn="just"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Случайной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называют величину, которая в результате испытания принимает то или иное возможное значение (но при этом только одно), заранее неизвестное, меняющееся от испытания к испытанию и</a:t>
            </a: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зависящее от стечения случайных обстоятельств.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400" marR="25400" indent="330200" algn="just">
              <a:spcAft>
                <a:spcPts val="0"/>
              </a:spcAft>
              <a:tabLst>
                <a:tab pos="1921510" algn="l"/>
                <a:tab pos="3362960" algn="l"/>
                <a:tab pos="5124450" algn="l"/>
              </a:tabLst>
            </a:pP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Причина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случайного характера экспериментальных величин: все они складываются под действием</a:t>
            </a: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многих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одновременно действующих факторов и</a:t>
            </a: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разного набора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их, в ряде случаев действуют неконтролируемые, неизвестные факторы. </a:t>
            </a:r>
          </a:p>
          <a:p>
            <a:pPr marL="25400" marR="25400" indent="330200" algn="just">
              <a:spcAft>
                <a:spcPts val="0"/>
              </a:spcAft>
              <a:tabLst>
                <a:tab pos="1921510" algn="l"/>
                <a:tab pos="3362960" algn="l"/>
                <a:tab pos="5124450" algn="l"/>
              </a:tabLst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Однако несмотря на случайное рассеивание результаты эксперимента нельзя рассматривать как произвольные, недостоверные данные.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400" marR="25400" indent="330200"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Следует отметить, что измерения экспериментальных величин можно производить двумя способами:</a:t>
            </a:r>
          </a:p>
          <a:p>
            <a:pPr lvl="0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1. на основе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единичных измерений 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например, на образцах, отобранных по одному от каждого из нескольких продуктов, выбранных из одной партией;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2. на основе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измерения сериями,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когда от каждого продукта той же партии отбирается несколько образцов, образующих серию, и в каждой вычисляется среднее.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6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69263A-FF88-40BD-BF1A-52AACE258EA6}"/>
              </a:ext>
            </a:extLst>
          </p:cNvPr>
          <p:cNvSpPr/>
          <p:nvPr/>
        </p:nvSpPr>
        <p:spPr>
          <a:xfrm>
            <a:off x="541150" y="436796"/>
            <a:ext cx="111185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    Пример.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Завод отправил в торговую сеть 500 изделий. Вероятность повреждения изделия в пути равна 0,003. Найти вероятность того, что при транспортировке будет повреждено: а) ни одного изделия, б) ровно три изделия, в) более трех изделий.</a:t>
            </a: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    Решение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используем формулу Пуассона:</a:t>
            </a:r>
          </a:p>
        </p:txBody>
      </p:sp>
      <p:pic>
        <p:nvPicPr>
          <p:cNvPr id="1038" name="Picture 14" descr="http://mathprofi.ru/t/raspredelenie_i_formula_puassona_clip_image043.gif">
            <a:extLst>
              <a:ext uri="{FF2B5EF4-FFF2-40B4-BE49-F238E27FC236}">
                <a16:creationId xmlns:a16="http://schemas.microsoft.com/office/drawing/2014/main" id="{B6FA9F9D-BE12-4ADB-A188-DC42FBEF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43" y="2007753"/>
            <a:ext cx="2835521" cy="3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mathprofi.ru/t/raspredelenie_i_formula_puassona_clip_image022_0000.gif">
            <a:extLst>
              <a:ext uri="{FF2B5EF4-FFF2-40B4-BE49-F238E27FC236}">
                <a16:creationId xmlns:a16="http://schemas.microsoft.com/office/drawing/2014/main" id="{EC63DE85-20EA-459D-9787-5E400547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24" y="2622899"/>
            <a:ext cx="753993" cy="30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mathprofi.ru/t/raspredelenie_i_formula_puassona_clip_image046.gif">
            <a:extLst>
              <a:ext uri="{FF2B5EF4-FFF2-40B4-BE49-F238E27FC236}">
                <a16:creationId xmlns:a16="http://schemas.microsoft.com/office/drawing/2014/main" id="{5ABF0D51-98CB-4136-AEA6-67819CF6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53" y="2441896"/>
            <a:ext cx="3604454" cy="7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mathprofi.ru/t/raspredelenie_i_formula_puassona_clip_image048.gif">
            <a:extLst>
              <a:ext uri="{FF2B5EF4-FFF2-40B4-BE49-F238E27FC236}">
                <a16:creationId xmlns:a16="http://schemas.microsoft.com/office/drawing/2014/main" id="{200141F8-8FC7-4D14-A924-DB528A92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23" y="3184180"/>
            <a:ext cx="753993" cy="3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athprofi.ru/t/raspredelenie_i_formula_puassona_clip_image050.gif">
            <a:extLst>
              <a:ext uri="{FF2B5EF4-FFF2-40B4-BE49-F238E27FC236}">
                <a16:creationId xmlns:a16="http://schemas.microsoft.com/office/drawing/2014/main" id="{9CE9604C-7CC4-43E5-9C75-65762176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99" y="3007980"/>
            <a:ext cx="2508516" cy="71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5F80D3-814D-429D-85F4-A408CE0A8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52" y="1742211"/>
            <a:ext cx="1805091" cy="82432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81AF4E-86C5-46CB-BA1B-BA7C86FB906B}"/>
              </a:ext>
            </a:extLst>
          </p:cNvPr>
          <p:cNvSpPr/>
          <p:nvPr/>
        </p:nvSpPr>
        <p:spPr>
          <a:xfrm>
            <a:off x="5249764" y="1954319"/>
            <a:ext cx="6409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среднеожидаемое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кол-во повреждённых изделий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2835513-8764-4792-B8A1-A98597B0B970}"/>
              </a:ext>
            </a:extLst>
          </p:cNvPr>
          <p:cNvSpPr/>
          <p:nvPr/>
        </p:nvSpPr>
        <p:spPr>
          <a:xfrm>
            <a:off x="469296" y="2592349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а)</a:t>
            </a:r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28F14D1-78C2-43A2-929A-49D180571010}"/>
              </a:ext>
            </a:extLst>
          </p:cNvPr>
          <p:cNvSpPr/>
          <p:nvPr/>
        </p:nvSpPr>
        <p:spPr>
          <a:xfrm>
            <a:off x="5335106" y="2566537"/>
            <a:ext cx="6409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вероятность того, что все изделия будут в целости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99B168F-69EB-4F4A-8B9F-D382921E9A39}"/>
              </a:ext>
            </a:extLst>
          </p:cNvPr>
          <p:cNvSpPr/>
          <p:nvPr/>
        </p:nvSpPr>
        <p:spPr>
          <a:xfrm>
            <a:off x="516832" y="3184435"/>
            <a:ext cx="417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б)</a:t>
            </a:r>
            <a:endParaRPr lang="ru-RU" sz="20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056BF75-E830-495B-85C8-0664B8A8BCA5}"/>
              </a:ext>
            </a:extLst>
          </p:cNvPr>
          <p:cNvSpPr/>
          <p:nvPr/>
        </p:nvSpPr>
        <p:spPr>
          <a:xfrm>
            <a:off x="533261" y="3734303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а)</a:t>
            </a:r>
            <a:endParaRPr lang="ru-RU" sz="20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49888A-9EE9-49E2-81B6-6CED35556599}"/>
              </a:ext>
            </a:extLst>
          </p:cNvPr>
          <p:cNvSpPr/>
          <p:nvPr/>
        </p:nvSpPr>
        <p:spPr>
          <a:xfrm>
            <a:off x="4334462" y="3134711"/>
            <a:ext cx="730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вероятность того, что будут повреждены ровно 3 изделия.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EFB56A-7680-4126-BB82-687FC73AA7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383" y="4386918"/>
            <a:ext cx="8392659" cy="1160508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1B5C668-5360-4119-9EE2-EF24CC403EDC}"/>
              </a:ext>
            </a:extLst>
          </p:cNvPr>
          <p:cNvSpPr/>
          <p:nvPr/>
        </p:nvSpPr>
        <p:spPr>
          <a:xfrm>
            <a:off x="1830536" y="3720075"/>
            <a:ext cx="9914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Сначала найдём               – вероятность того, что в пути повредятся не более трёх изделий. По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теореме сложения вероятностей несовместных соб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ытий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A25A086-E355-4F9F-BF06-893820112E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121" y="3727983"/>
            <a:ext cx="743532" cy="41942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1E01E6-0DCC-4B91-8855-02ADBB8231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44884" y="3754604"/>
            <a:ext cx="1048996" cy="379809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85D00BD-EAEC-4889-8926-08D7C31FC4CC}"/>
              </a:ext>
            </a:extLst>
          </p:cNvPr>
          <p:cNvSpPr/>
          <p:nvPr/>
        </p:nvSpPr>
        <p:spPr>
          <a:xfrm>
            <a:off x="469295" y="5547426"/>
            <a:ext cx="11174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теореме сложения вероятностей противоположных событий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C3D931-F860-41A2-8DF7-9872992945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911" y="6051597"/>
            <a:ext cx="4585801" cy="32534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2E8DAB9-8C77-4486-B35F-8A945A8730A8}"/>
              </a:ext>
            </a:extLst>
          </p:cNvPr>
          <p:cNvSpPr/>
          <p:nvPr/>
        </p:nvSpPr>
        <p:spPr>
          <a:xfrm>
            <a:off x="4893582" y="5943031"/>
            <a:ext cx="7122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вероятность того, что при доставке будет повреждено более 3 изделий.</a:t>
            </a:r>
          </a:p>
        </p:txBody>
      </p:sp>
    </p:spTree>
    <p:extLst>
      <p:ext uri="{BB962C8B-B14F-4D97-AF65-F5344CB8AC3E}">
        <p14:creationId xmlns:p14="http://schemas.microsoft.com/office/powerpoint/2010/main" val="241896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9F7C8D6-EC75-4590-8D85-9928BAD48588}"/>
              </a:ext>
            </a:extLst>
          </p:cNvPr>
          <p:cNvSpPr/>
          <p:nvPr/>
        </p:nvSpPr>
        <p:spPr>
          <a:xfrm>
            <a:off x="808383" y="508820"/>
            <a:ext cx="10866782" cy="4657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Самостоятельно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Пример 1.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Установлено, что каждую минуту на производственной линии в среднем производится 2 бракованных изделия. Брак получается случайным образом, и его поэтому нельзя спрогнозировать. Известно среднее количество (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λ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2) брака. Определить вероятность отсутствия брака в данную минуту и вероятность получения 3 бракованных изделий. 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Пример 2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Необходимо проанализировать уровень травматизма работников в производственных коллективах. Известно, что в среднем каждые 2 года имеет место 1 несчастный случай. Вычислите вероятность того, что в данный год произойдет более двух несчастных случаев. Мы имеем распределение Пуассона со средним значением 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λ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0.5 несчастных случаев в год.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Пример 3.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Вероятность изготовления бракованных деталей при их массовом производ­стве равна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=0.001. Определить вероятность того, что в партии из 800 деталей будет: а) ровно 2 бракованные, б) не более двух.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50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7882" y="335434"/>
            <a:ext cx="114235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Оценка результатов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Результаты имитационного моделирования представляют собой наборы случайных чисел - реализаций случайных процессов, описывающих качество функционирования моделируемого объекта. К ним относят статистические оценки точечных характеристик, моментов случайных величин.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В качестве статистической оценки измеряемой величины используют результаты вычислительных процедур, формул, обладающих свойствами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несмещённости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состоятельности и эффективности. 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ru-RU" sz="2000" i="1" u="sng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Несмещённость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означает, что оценка не содержит методическую ошибку. </a:t>
            </a:r>
            <a:r>
              <a:rPr lang="ru-RU" sz="2000" i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Состоятельность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означает, что точность оценки растет с увеличением числа опытов, а </a:t>
            </a:r>
            <a:r>
              <a:rPr lang="ru-RU" sz="2000" i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эффективность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что оценка обладает лучшей “сходимостью” - минимальным разбросом значений по сравнению с другими оценками той же величины.</a:t>
            </a:r>
          </a:p>
          <a:p>
            <a:pPr algn="just"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Оценка математического ожидания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Математическое ожидание относится к числу наиболее важных и часто используемых точечных характеристик случайных величин. Если в ходе имитационного моделирования получена совокупность N численных значений случайной величины Х - x</a:t>
            </a:r>
            <a:r>
              <a:rPr lang="ru-RU" sz="20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x</a:t>
            </a:r>
            <a:r>
              <a:rPr lang="ru-RU" sz="20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…,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baseline="-25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то в качестве оценки математического ожидания используется среднее арифметическое наблюдаемых значений (выборочное среднее)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https://studfiles.net/html/2706/963/html_PMwuyinaZI.2cba/img-BYLv4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2" y="5352192"/>
            <a:ext cx="1293054" cy="10356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279559" y="5502810"/>
            <a:ext cx="9427335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Эта оценка является несмещенной, так как ее математическое ожидание в точности совпадает с реальным значением m.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9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4851" y="355703"/>
            <a:ext cx="1165538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Оценка дисперсии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Другой важной точечной характеристикой случайных величин является дисперсия, позволяющая оценивать степень рассеивания возможных значений случайной величины относительно ее математического ожидания (средне взвешенного значения). В качестве оценки дисперсии принимается значение, определяемое формулой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https://studfiles.net/html/2706/963/html_PMwuyinaZI.2cba/img-hbwY8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254" y="1765320"/>
            <a:ext cx="2131723" cy="10468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437882" y="2828804"/>
            <a:ext cx="1165538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Рекуррентное вычисление оценок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ряде случаев необходимо вычислять текущие значения оценок, например, прямо в ходе проведения моделирования, и уточнять их по мере появления новых значений. Для “скользящей” оценки математического ожидания и дисперсии используют следующие рекуррентные формулы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s://studfiles.net/html/2706/963/html_PMwuyinaZI.2cba/img-AvojIC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4" y="4406480"/>
            <a:ext cx="4378817" cy="75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studfiles.net/html/2706/963/html_PMwuyinaZI.2cba/img-2diB1u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00" y="4406480"/>
            <a:ext cx="3631843" cy="7579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682138" y="52852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7881" y="5469964"/>
            <a:ext cx="113978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Здесь значение       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представляет собой оценку математического ожидания, полученную по выборке из N первых значений случайной величины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8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6366" y="304228"/>
            <a:ext cx="115265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Доверительные интервалы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При работе со статистическими оценками необходимо располагать данными о их надежности, точности. Такие данные в виду случайного поведения самих оценок могут иметь только предсказательный, вероятностный характер. В математической статистике в их качестве применяют доверительные интервалы 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I</a:t>
            </a:r>
            <a:r>
              <a:rPr lang="ru-RU" sz="20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 a</a:t>
            </a:r>
            <a:r>
              <a:rPr lang="ru-RU" sz="2000" baseline="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-ε, a</a:t>
            </a:r>
            <a:r>
              <a:rPr lang="ru-RU" sz="2000" baseline="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+ε ) и соответствующие доверительные вероятности β. 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где a* - статистическая оценка искомой характеристики а, 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ε - величина погрешность вычисления характеристики, 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β – вероятность, характеризующая степень доверия к оценке и ее погрешности.      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Соответственно указанные величины связаны соотношением 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https://studfiles.net/html/2706/963/html_PMwuyinaZI.2cba/img-yGLRE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41" y="3212314"/>
            <a:ext cx="2485622" cy="4268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540909" y="3684960"/>
            <a:ext cx="113720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Указанное означает, что реальное значение a оцениваемой характеристики окажется в пределах доверительного интервала I</a:t>
            </a:r>
            <a:r>
              <a:rPr lang="ru-RU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( a</a:t>
            </a:r>
            <a:r>
              <a:rPr lang="ru-RU" sz="2000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ε, a</a:t>
            </a:r>
            <a:r>
              <a:rPr lang="ru-RU" sz="2000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ε ) с вероятностью β. Здесь значение вероятности α = 1 - β называется уровнем значимости.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Для полученной в результате наблюдений оценки среднего m* доверительный интервал вычисляется как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s://studfiles.net/html/2706/963/html_PMwuyinaZI.2cba/img-yqUvAk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18" y="5061396"/>
            <a:ext cx="2745145" cy="4891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540909" y="5689754"/>
            <a:ext cx="113720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где значение погрешности в зависимости от требуемого уровня доверия - выбранного значения вероятности β рассчитывается как значение 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 = σ</a:t>
            </a:r>
            <a:r>
              <a:rPr lang="ru-RU" sz="2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2000" i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m* 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t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46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3639" y="710365"/>
            <a:ext cx="112561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Аналогичным образом рассчитывается доверительный интервал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оценки дисперсии, 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где значение 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ε = σ</a:t>
            </a:r>
            <a:r>
              <a:rPr lang="ru-RU" sz="2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D*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∙t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Параметр t для выбранной доверительной вероятности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рассчитывается по формуле</a:t>
            </a:r>
          </a:p>
        </p:txBody>
      </p:sp>
      <p:pic>
        <p:nvPicPr>
          <p:cNvPr id="3" name="Рисунок 2" descr="https://studfiles.net/html/2706/963/html_PMwuyinaZI.2cba/img-HBhUr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90" y="1099091"/>
            <a:ext cx="2347309" cy="426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studfiles.net/html/2706/963/html_PMwuyinaZI.2cba/img-6TA5R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15" y="2266225"/>
            <a:ext cx="1881389" cy="4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63638" y="2749384"/>
            <a:ext cx="11256135" cy="83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 функцию Лапласа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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Табличные значения параметра приведены в таблице 1.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Таблица 1. Значения параметра </a:t>
            </a:r>
            <a:r>
              <a:rPr lang="ru-RU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t(β)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282538B-AB52-441E-9C75-495236834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40559"/>
              </p:ext>
            </p:extLst>
          </p:nvPr>
        </p:nvGraphicFramePr>
        <p:xfrm>
          <a:off x="944732" y="3743201"/>
          <a:ext cx="10063580" cy="811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4701">
                  <a:extLst>
                    <a:ext uri="{9D8B030D-6E8A-4147-A177-3AD203B41FA5}">
                      <a16:colId xmlns:a16="http://schemas.microsoft.com/office/drawing/2014/main" val="335062934"/>
                    </a:ext>
                  </a:extLst>
                </a:gridCol>
                <a:gridCol w="824231">
                  <a:extLst>
                    <a:ext uri="{9D8B030D-6E8A-4147-A177-3AD203B41FA5}">
                      <a16:colId xmlns:a16="http://schemas.microsoft.com/office/drawing/2014/main" val="308873502"/>
                    </a:ext>
                  </a:extLst>
                </a:gridCol>
                <a:gridCol w="691290">
                  <a:extLst>
                    <a:ext uri="{9D8B030D-6E8A-4147-A177-3AD203B41FA5}">
                      <a16:colId xmlns:a16="http://schemas.microsoft.com/office/drawing/2014/main" val="2345837984"/>
                    </a:ext>
                  </a:extLst>
                </a:gridCol>
                <a:gridCol w="824231">
                  <a:extLst>
                    <a:ext uri="{9D8B030D-6E8A-4147-A177-3AD203B41FA5}">
                      <a16:colId xmlns:a16="http://schemas.microsoft.com/office/drawing/2014/main" val="1565371934"/>
                    </a:ext>
                  </a:extLst>
                </a:gridCol>
                <a:gridCol w="691290">
                  <a:extLst>
                    <a:ext uri="{9D8B030D-6E8A-4147-A177-3AD203B41FA5}">
                      <a16:colId xmlns:a16="http://schemas.microsoft.com/office/drawing/2014/main" val="632448794"/>
                    </a:ext>
                  </a:extLst>
                </a:gridCol>
                <a:gridCol w="824231">
                  <a:extLst>
                    <a:ext uri="{9D8B030D-6E8A-4147-A177-3AD203B41FA5}">
                      <a16:colId xmlns:a16="http://schemas.microsoft.com/office/drawing/2014/main" val="2349656246"/>
                    </a:ext>
                  </a:extLst>
                </a:gridCol>
                <a:gridCol w="824231">
                  <a:extLst>
                    <a:ext uri="{9D8B030D-6E8A-4147-A177-3AD203B41FA5}">
                      <a16:colId xmlns:a16="http://schemas.microsoft.com/office/drawing/2014/main" val="1090341"/>
                    </a:ext>
                  </a:extLst>
                </a:gridCol>
                <a:gridCol w="943875">
                  <a:extLst>
                    <a:ext uri="{9D8B030D-6E8A-4147-A177-3AD203B41FA5}">
                      <a16:colId xmlns:a16="http://schemas.microsoft.com/office/drawing/2014/main" val="249564461"/>
                    </a:ext>
                  </a:extLst>
                </a:gridCol>
                <a:gridCol w="943875">
                  <a:extLst>
                    <a:ext uri="{9D8B030D-6E8A-4147-A177-3AD203B41FA5}">
                      <a16:colId xmlns:a16="http://schemas.microsoft.com/office/drawing/2014/main" val="2270646017"/>
                    </a:ext>
                  </a:extLst>
                </a:gridCol>
                <a:gridCol w="943875">
                  <a:extLst>
                    <a:ext uri="{9D8B030D-6E8A-4147-A177-3AD203B41FA5}">
                      <a16:colId xmlns:a16="http://schemas.microsoft.com/office/drawing/2014/main" val="2976118946"/>
                    </a:ext>
                  </a:extLst>
                </a:gridCol>
                <a:gridCol w="943875">
                  <a:extLst>
                    <a:ext uri="{9D8B030D-6E8A-4147-A177-3AD203B41FA5}">
                      <a16:colId xmlns:a16="http://schemas.microsoft.com/office/drawing/2014/main" val="3441694280"/>
                    </a:ext>
                  </a:extLst>
                </a:gridCol>
                <a:gridCol w="943875">
                  <a:extLst>
                    <a:ext uri="{9D8B030D-6E8A-4147-A177-3AD203B41FA5}">
                      <a16:colId xmlns:a16="http://schemas.microsoft.com/office/drawing/2014/main" val="1508650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55832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1.282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1371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439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1.513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1.539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1.592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1.643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2469566594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6865F10-7170-4942-A446-A4047D676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8469"/>
              </p:ext>
            </p:extLst>
          </p:nvPr>
        </p:nvGraphicFramePr>
        <p:xfrm>
          <a:off x="944732" y="5071904"/>
          <a:ext cx="10063578" cy="811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4472">
                  <a:extLst>
                    <a:ext uri="{9D8B030D-6E8A-4147-A177-3AD203B41FA5}">
                      <a16:colId xmlns:a16="http://schemas.microsoft.com/office/drawing/2014/main" val="2596312029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208339837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181159949"/>
                    </a:ext>
                  </a:extLst>
                </a:gridCol>
                <a:gridCol w="737465">
                  <a:extLst>
                    <a:ext uri="{9D8B030D-6E8A-4147-A177-3AD203B41FA5}">
                      <a16:colId xmlns:a16="http://schemas.microsoft.com/office/drawing/2014/main" val="1511634164"/>
                    </a:ext>
                  </a:extLst>
                </a:gridCol>
                <a:gridCol w="814547">
                  <a:extLst>
                    <a:ext uri="{9D8B030D-6E8A-4147-A177-3AD203B41FA5}">
                      <a16:colId xmlns:a16="http://schemas.microsoft.com/office/drawing/2014/main" val="3742418222"/>
                    </a:ext>
                  </a:extLst>
                </a:gridCol>
                <a:gridCol w="814547">
                  <a:extLst>
                    <a:ext uri="{9D8B030D-6E8A-4147-A177-3AD203B41FA5}">
                      <a16:colId xmlns:a16="http://schemas.microsoft.com/office/drawing/2014/main" val="1092371475"/>
                    </a:ext>
                  </a:extLst>
                </a:gridCol>
                <a:gridCol w="932785">
                  <a:extLst>
                    <a:ext uri="{9D8B030D-6E8A-4147-A177-3AD203B41FA5}">
                      <a16:colId xmlns:a16="http://schemas.microsoft.com/office/drawing/2014/main" val="1770684530"/>
                    </a:ext>
                  </a:extLst>
                </a:gridCol>
                <a:gridCol w="932785">
                  <a:extLst>
                    <a:ext uri="{9D8B030D-6E8A-4147-A177-3AD203B41FA5}">
                      <a16:colId xmlns:a16="http://schemas.microsoft.com/office/drawing/2014/main" val="123509127"/>
                    </a:ext>
                  </a:extLst>
                </a:gridCol>
                <a:gridCol w="932785">
                  <a:extLst>
                    <a:ext uri="{9D8B030D-6E8A-4147-A177-3AD203B41FA5}">
                      <a16:colId xmlns:a16="http://schemas.microsoft.com/office/drawing/2014/main" val="3221434697"/>
                    </a:ext>
                  </a:extLst>
                </a:gridCol>
                <a:gridCol w="932785">
                  <a:extLst>
                    <a:ext uri="{9D8B030D-6E8A-4147-A177-3AD203B41FA5}">
                      <a16:colId xmlns:a16="http://schemas.microsoft.com/office/drawing/2014/main" val="1332029130"/>
                    </a:ext>
                  </a:extLst>
                </a:gridCol>
                <a:gridCol w="932785">
                  <a:extLst>
                    <a:ext uri="{9D8B030D-6E8A-4147-A177-3AD203B41FA5}">
                      <a16:colId xmlns:a16="http://schemas.microsoft.com/office/drawing/2014/main" val="1835927055"/>
                    </a:ext>
                  </a:extLst>
                </a:gridCol>
                <a:gridCol w="932785">
                  <a:extLst>
                    <a:ext uri="{9D8B030D-6E8A-4147-A177-3AD203B41FA5}">
                      <a16:colId xmlns:a16="http://schemas.microsoft.com/office/drawing/2014/main" val="4087559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0.998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0.999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571631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1.694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.750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.810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1.880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169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325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.5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3.000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3.290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2686044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361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8698" y="186286"/>
            <a:ext cx="11500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Пример.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Пусть требуется обработать выборку из 30 значений случайной величины Х: 10.5, 10.8, 11.2, 10.9, 10.6, 11.0, 10.8, 11.0, 11.6, 10.9, 10.5, 11.8, 10.2, 9.2, 10.2, 11.2, 10.3, 11.1, 11.8, 10.3, 10.7, 10.8, 11.2, 10.9, 10.1, 11.7, 10.8, 11.3, 11.0, 11.9.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Значения оценок математического ожидания, дисперсии,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квадратического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отклонения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https://studfiles.net/html/2706/963/html_PMwuyinaZI.2cba/img-ngl3gk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35" y="1486806"/>
            <a:ext cx="2382056" cy="944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studfiles.net/html/2706/963/html_PMwuyinaZI.2cba/img-dggxiu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88" y="1518434"/>
            <a:ext cx="2762184" cy="88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tudfiles.net/html/2706/963/html_PMwuyinaZI.2cba/img-2meX9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73" y="1598250"/>
            <a:ext cx="2446986" cy="7213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352350" y="2532085"/>
            <a:ext cx="11500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Зададимся доверительной вероятностью β = 0,8 и по таблице определим значение параметра t как 1,282. Вычислим доверительный интервал оценки математического ожидания. Значение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https://studfiles.net/html/2706/963/html_PMwuyinaZI.2cba/img-1rjh30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90" y="3168617"/>
            <a:ext cx="3464416" cy="4779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5236277" y="3168617"/>
            <a:ext cx="6310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Тогда границы доверительного интервала составят</a:t>
            </a:r>
            <a:endParaRPr lang="ru-RU" sz="2000" dirty="0"/>
          </a:p>
        </p:txBody>
      </p:sp>
      <p:pic>
        <p:nvPicPr>
          <p:cNvPr id="9" name="Рисунок 8" descr="https://studfiles.net/html/2706/963/html_PMwuyinaZI.2cba/img-gD2mrZ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86" y="3642724"/>
            <a:ext cx="3258354" cy="38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studfiles.net/html/2706/963/html_PMwuyinaZI.2cba/img-g2qaeD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80" y="3623204"/>
            <a:ext cx="3193546" cy="456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3832493" y="364656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558622" y="3603252"/>
            <a:ext cx="3974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 сам доверительный интервал</a:t>
            </a:r>
            <a:endParaRPr lang="ru-RU" sz="2000" dirty="0"/>
          </a:p>
        </p:txBody>
      </p:sp>
      <p:pic>
        <p:nvPicPr>
          <p:cNvPr id="13" name="Рисунок 12" descr="https://studfiles.net/html/2706/963/html_PMwuyinaZI.2cba/img-rGHsgd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86" y="4141509"/>
            <a:ext cx="2582146" cy="374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731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B5D62F4-F3D2-42E1-8126-4AA8BA93034A}"/>
              </a:ext>
            </a:extLst>
          </p:cNvPr>
          <p:cNvSpPr/>
          <p:nvPr/>
        </p:nvSpPr>
        <p:spPr>
          <a:xfrm>
            <a:off x="559292" y="779886"/>
            <a:ext cx="11221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Рассчитаем доверительный интервал оценки дисперсии. Для этого вычислим оценку центрального момента четвертого порядка и среднеквадратическое отклонение D* как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pic>
        <p:nvPicPr>
          <p:cNvPr id="3" name="Рисунок 2" descr="https://studfiles.net/html/2706/963/html_PMwuyinaZI.2cba/img-fF1C3Y.png">
            <a:extLst>
              <a:ext uri="{FF2B5EF4-FFF2-40B4-BE49-F238E27FC236}">
                <a16:creationId xmlns:a16="http://schemas.microsoft.com/office/drawing/2014/main" id="{9DA6CDE3-3761-44E3-A4B1-942CD83BB0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6" y="1703216"/>
            <a:ext cx="2683852" cy="1020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studfiles.net/html/2706/963/html_PMwuyinaZI.2cba/img-ceXCtW.png">
            <a:extLst>
              <a:ext uri="{FF2B5EF4-FFF2-40B4-BE49-F238E27FC236}">
                <a16:creationId xmlns:a16="http://schemas.microsoft.com/office/drawing/2014/main" id="{7E3779D3-9C26-4EDC-9506-07BD442BB0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61" y="1905000"/>
            <a:ext cx="3387139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tudfiles.net/html/2706/963/html_PMwuyinaZI.2cba/img-x5Sinu.png">
            <a:extLst>
              <a:ext uri="{FF2B5EF4-FFF2-40B4-BE49-F238E27FC236}">
                <a16:creationId xmlns:a16="http://schemas.microsoft.com/office/drawing/2014/main" id="{CD775588-430A-4F20-8546-1264B4F5EE4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58" y="3083994"/>
            <a:ext cx="3490821" cy="4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066722-0C0C-4703-857A-53CB1A254963}"/>
              </a:ext>
            </a:extLst>
          </p:cNvPr>
          <p:cNvSpPr/>
          <p:nvPr/>
        </p:nvSpPr>
        <p:spPr>
          <a:xfrm>
            <a:off x="672597" y="3106944"/>
            <a:ext cx="1320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Значение</a:t>
            </a:r>
            <a:endParaRPr lang="ru-RU" sz="2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7F69C87-CC0B-4624-81FA-D4678EB6694C}"/>
              </a:ext>
            </a:extLst>
          </p:cNvPr>
          <p:cNvSpPr/>
          <p:nvPr/>
        </p:nvSpPr>
        <p:spPr>
          <a:xfrm>
            <a:off x="5596123" y="3106944"/>
            <a:ext cx="6310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Тогда границы доверительного интервала составят</a:t>
            </a:r>
            <a:endParaRPr lang="ru-RU" sz="2000" dirty="0"/>
          </a:p>
        </p:txBody>
      </p:sp>
      <p:pic>
        <p:nvPicPr>
          <p:cNvPr id="8" name="Рисунок 7" descr="https://studfiles.net/html/2706/963/html_PMwuyinaZI.2cba/img-OlZKQh.png">
            <a:extLst>
              <a:ext uri="{FF2B5EF4-FFF2-40B4-BE49-F238E27FC236}">
                <a16:creationId xmlns:a16="http://schemas.microsoft.com/office/drawing/2014/main" id="{307156E1-824E-4AD7-A0B5-ED505C9BE0F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9" y="3544926"/>
            <a:ext cx="3029319" cy="37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studfiles.net/html/2706/963/html_PMwuyinaZI.2cba/img-DCSzys.png">
            <a:extLst>
              <a:ext uri="{FF2B5EF4-FFF2-40B4-BE49-F238E27FC236}">
                <a16:creationId xmlns:a16="http://schemas.microsoft.com/office/drawing/2014/main" id="{48B4E0FE-3CE3-493D-8BBE-472ADAEEA89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52" y="3547446"/>
            <a:ext cx="3137725" cy="3965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B51368-A4FD-46AB-B327-7B3C1C74939D}"/>
              </a:ext>
            </a:extLst>
          </p:cNvPr>
          <p:cNvSpPr/>
          <p:nvPr/>
        </p:nvSpPr>
        <p:spPr>
          <a:xfrm>
            <a:off x="7261193" y="3565833"/>
            <a:ext cx="1490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Интервал -</a:t>
            </a:r>
            <a:endParaRPr lang="ru-RU" sz="2000" dirty="0"/>
          </a:p>
        </p:txBody>
      </p:sp>
      <p:pic>
        <p:nvPicPr>
          <p:cNvPr id="11" name="Рисунок 10" descr="https://studfiles.net/html/2706/963/html_PMwuyinaZI.2cba/img-Ntgvzb.png">
            <a:extLst>
              <a:ext uri="{FF2B5EF4-FFF2-40B4-BE49-F238E27FC236}">
                <a16:creationId xmlns:a16="http://schemas.microsoft.com/office/drawing/2014/main" id="{177542D8-C3A0-444A-843B-4FC216EB080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296" y="3595131"/>
            <a:ext cx="2203812" cy="370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142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3334" y="391405"/>
            <a:ext cx="115394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Статистическое моделирование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— базовый метод моделирования, заключающийся в том, что модель испытывается множеством случайных сигналов с заданной плотностью вероятности. В основе статистического моделирования лежит </a:t>
            </a: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 Монте-Карло. </a:t>
            </a: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endParaRPr lang="ru-RU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25037" y="1446961"/>
            <a:ext cx="6471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Рассмотрим метод Монте-Карло на примере вычисления интеграла: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25037" y="3168107"/>
            <a:ext cx="64716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Вычислить интеграла функции — значит, найти площадь под этим графиком.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Пусть 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- количество точек, принятых для испытаний (то есть попавших в прямоугольник), 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— количество точек под кривой. 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Математически расчет площади можно выразить так:</a:t>
            </a:r>
          </a:p>
        </p:txBody>
      </p:sp>
      <p:pic>
        <p:nvPicPr>
          <p:cNvPr id="7" name="Picture 5" descr="[ Формула 01 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53" y="2364888"/>
            <a:ext cx="1636072" cy="6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83334" y="5834959"/>
            <a:ext cx="7212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Чтобы увеличить точность в 10 раз, объем выборки нужно увеличить в 100 раз: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 descr="[ Формула 02 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00" y="5127073"/>
            <a:ext cx="2577413" cy="60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[ Формула 03 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58" y="6243975"/>
            <a:ext cx="3459894" cy="34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AACF50-D833-4B43-B6BF-5A592057C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13" y="1538269"/>
            <a:ext cx="5025473" cy="3781462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0C0E4C-A252-4F81-B8F8-5E97EB14677B}"/>
              </a:ext>
            </a:extLst>
          </p:cNvPr>
          <p:cNvSpPr/>
          <p:nvPr/>
        </p:nvSpPr>
        <p:spPr>
          <a:xfrm>
            <a:off x="1042654" y="151244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sz="20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EB2CD1-C112-4A88-84F1-4A0244D02506}"/>
              </a:ext>
            </a:extLst>
          </p:cNvPr>
          <p:cNvSpPr/>
          <p:nvPr/>
        </p:nvSpPr>
        <p:spPr>
          <a:xfrm>
            <a:off x="4777723" y="445028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3866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93F454-0EC9-4DA6-A9DC-A2759AC5D7FA}"/>
              </a:ext>
            </a:extLst>
          </p:cNvPr>
          <p:cNvSpPr/>
          <p:nvPr/>
        </p:nvSpPr>
        <p:spPr>
          <a:xfrm>
            <a:off x="502276" y="278612"/>
            <a:ext cx="112947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Способ 1.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Рассмотрим случай, когда интегрируемая функция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ограничена на всем интервале интегрирования, то есть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≤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)≤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для любого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≤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≤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(см. рис.).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Тогда определенный интеграл от 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диапазоне от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равен разности площадей фигур, ограниченных осью абсцисс и кривой и лежащих в верхней и нижней полуплоскостях: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0F1E081-464F-4A90-A8DE-EE0528655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70605"/>
              </p:ext>
            </p:extLst>
          </p:nvPr>
        </p:nvGraphicFramePr>
        <p:xfrm>
          <a:off x="5787404" y="1777285"/>
          <a:ext cx="4683120" cy="91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r:id="rId3" imgW="2413000" imgH="546100" progId="Equation.DSMT4">
                  <p:embed/>
                </p:oleObj>
              </mc:Choice>
              <mc:Fallback>
                <p:oleObj r:id="rId3" imgW="2413000" imgH="5461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404" y="1777285"/>
                        <a:ext cx="4683120" cy="913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532812-106E-4F94-98A5-A2D57EC5B4AF}"/>
              </a:ext>
            </a:extLst>
          </p:cNvPr>
          <p:cNvSpPr/>
          <p:nvPr/>
        </p:nvSpPr>
        <p:spPr>
          <a:xfrm>
            <a:off x="5600392" y="281745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задан генератор случайных точек в прямоугольнике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ACDE c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равномерной двумерной плотностью вероятности: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46BD2F6-FE50-4376-8C6C-6451C45F6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96969"/>
              </p:ext>
            </p:extLst>
          </p:nvPr>
        </p:nvGraphicFramePr>
        <p:xfrm>
          <a:off x="5485324" y="3789326"/>
          <a:ext cx="6211068" cy="14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r:id="rId5" imgW="3822700" imgH="901700" progId="Equation.3">
                  <p:embed/>
                </p:oleObj>
              </mc:Choice>
              <mc:Fallback>
                <p:oleObj r:id="rId5" imgW="3822700" imgH="9017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24" y="3789326"/>
                        <a:ext cx="6211068" cy="1471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4358F99-8556-470D-8945-69CDC3F08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02463"/>
              </p:ext>
            </p:extLst>
          </p:nvPr>
        </p:nvGraphicFramePr>
        <p:xfrm>
          <a:off x="205164" y="2095741"/>
          <a:ext cx="5222626" cy="36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r:id="rId7" imgW="3104067" imgH="2195783" progId="Visio.Drawing.5">
                  <p:embed/>
                </p:oleObj>
              </mc:Choice>
              <mc:Fallback>
                <p:oleObj r:id="rId7" imgW="3104067" imgH="2195783" progId="Visio.Drawing.5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4" y="2095741"/>
                        <a:ext cx="5222626" cy="3678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09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1D4E28-13F5-472E-B5A7-D6301826122B}"/>
              </a:ext>
            </a:extLst>
          </p:cNvPr>
          <p:cNvSpPr/>
          <p:nvPr/>
        </p:nvSpPr>
        <p:spPr>
          <a:xfrm>
            <a:off x="516836" y="1723572"/>
            <a:ext cx="581770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Закон статистической устойчивости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случайных величин  проявляется в следующем: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1. разброс средних значительно меньше разброса единичных измерений (кривые 1 и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2. разброс средних в сериях уменьшается с увеличением объемов серий (в больших сериях испытаний значения средних мало отличаются друг от друга);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3. при увеличении объемов серий до бесконечности средние стремятся к постоянной величине, называемой математическим ожиданием.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599A7C-6784-4BA8-A160-9C6ED4F8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216" y="1723572"/>
            <a:ext cx="5318975" cy="419943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7819CF0-DDE6-4D5B-A492-0C8802425012}"/>
              </a:ext>
            </a:extLst>
          </p:cNvPr>
          <p:cNvSpPr/>
          <p:nvPr/>
        </p:nvSpPr>
        <p:spPr>
          <a:xfrm>
            <a:off x="477077" y="292991"/>
            <a:ext cx="111980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Единичные измерения имеют недостоверный характер, и по результату одного измерения нельзя предсказать результат следующего (рис.1). При многократном повторении наблюдений (измерениях сериями) выявляются вполне определенные закономерности, основанные на законе статистической устойчивости средних.</a:t>
            </a:r>
          </a:p>
        </p:txBody>
      </p:sp>
    </p:spTree>
    <p:extLst>
      <p:ext uri="{BB962C8B-B14F-4D97-AF65-F5344CB8AC3E}">
        <p14:creationId xmlns:p14="http://schemas.microsoft.com/office/powerpoint/2010/main" val="557822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BF640610-3A04-4151-AD2C-7BA461096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566019"/>
              </p:ext>
            </p:extLst>
          </p:nvPr>
        </p:nvGraphicFramePr>
        <p:xfrm>
          <a:off x="537329" y="1216941"/>
          <a:ext cx="1894805" cy="68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r:id="rId3" imgW="1257300" imgH="457200" progId="Equation.3">
                  <p:embed/>
                </p:oleObj>
              </mc:Choice>
              <mc:Fallback>
                <p:oleObj r:id="rId3" imgW="1257300" imgH="457200" progId="Equation.3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29" y="1216941"/>
                        <a:ext cx="1894805" cy="689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AE571BB5-B672-40C6-B59A-5C85133C0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420420"/>
              </p:ext>
            </p:extLst>
          </p:nvPr>
        </p:nvGraphicFramePr>
        <p:xfrm>
          <a:off x="7367087" y="1259556"/>
          <a:ext cx="2005345" cy="713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r:id="rId5" imgW="1282700" imgH="457200" progId="Equation.3">
                  <p:embed/>
                </p:oleObj>
              </mc:Choice>
              <mc:Fallback>
                <p:oleObj r:id="rId5" imgW="1282700" imgH="4572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087" y="1259556"/>
                        <a:ext cx="2005345" cy="713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1FE0411-9CD3-43D4-BE83-242EDEC41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2744"/>
              </p:ext>
            </p:extLst>
          </p:nvPr>
        </p:nvGraphicFramePr>
        <p:xfrm>
          <a:off x="1324793" y="2561952"/>
          <a:ext cx="3696551" cy="783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r:id="rId7" imgW="2565400" imgH="546100" progId="Equation.DSMT4">
                  <p:embed/>
                </p:oleObj>
              </mc:Choice>
              <mc:Fallback>
                <p:oleObj r:id="rId7" imgW="2565400" imgH="5461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793" y="2561952"/>
                        <a:ext cx="3696551" cy="783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436E89-9ACB-4DB2-A6A4-C6617739ED3A}"/>
              </a:ext>
            </a:extLst>
          </p:cNvPr>
          <p:cNvSpPr/>
          <p:nvPr/>
        </p:nvSpPr>
        <p:spPr>
          <a:xfrm>
            <a:off x="528033" y="3286023"/>
            <a:ext cx="11281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(1) может быть применена для любой ограниченной функции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624E45-29A6-4C82-AE9F-3B1699B48E1C}"/>
              </a:ext>
            </a:extLst>
          </p:cNvPr>
          <p:cNvSpPr/>
          <p:nvPr/>
        </p:nvSpPr>
        <p:spPr>
          <a:xfrm>
            <a:off x="2610074" y="1424543"/>
            <a:ext cx="4149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Аналогично получается формул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B9CC5B-5FFF-436F-923A-4D4C4CF21219}"/>
              </a:ext>
            </a:extLst>
          </p:cNvPr>
          <p:cNvSpPr/>
          <p:nvPr/>
        </p:nvSpPr>
        <p:spPr>
          <a:xfrm>
            <a:off x="412122" y="2053315"/>
            <a:ext cx="11281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Таким образом, искомый интеграл будет приблизительно ра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</a:rPr>
              <a:t>вен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1369EA-B696-4CB7-9B61-32995BBA2C9D}"/>
              </a:ext>
            </a:extLst>
          </p:cNvPr>
          <p:cNvSpPr/>
          <p:nvPr/>
        </p:nvSpPr>
        <p:spPr>
          <a:xfrm>
            <a:off x="5671701" y="2750394"/>
            <a:ext cx="561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AB9564-A608-4368-B527-0D291D5E6403}"/>
              </a:ext>
            </a:extLst>
          </p:cNvPr>
          <p:cNvSpPr/>
          <p:nvPr/>
        </p:nvSpPr>
        <p:spPr>
          <a:xfrm>
            <a:off x="296213" y="261526"/>
            <a:ext cx="115137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Сформируем с помощью этого генератора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случайных точек 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2000" i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2000" i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2000" i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прямоугольнике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ACDE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Из геометрического рассмотрения видно, что если в фигуру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FBG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попало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i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точек, то площадь ее может быть приближенно найдена из соотношения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118E49E-7F5F-49AB-A463-DC39AFA68552}"/>
              </a:ext>
            </a:extLst>
          </p:cNvPr>
          <p:cNvSpPr/>
          <p:nvPr/>
        </p:nvSpPr>
        <p:spPr>
          <a:xfrm>
            <a:off x="528033" y="3815928"/>
            <a:ext cx="110013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Способ 2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(вычисление с повышенной точностью). Пусть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случайная величина, равномерно распределенная в интервале 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 плотностью вероятности </a:t>
            </a:r>
            <a:endParaRPr lang="ru-RU" sz="2000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DE4261E7-C423-4793-8A9C-A1E6A324B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172425"/>
              </p:ext>
            </p:extLst>
          </p:nvPr>
        </p:nvGraphicFramePr>
        <p:xfrm>
          <a:off x="594212" y="4518731"/>
          <a:ext cx="4539307" cy="136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r:id="rId9" imgW="3009900" imgH="901700" progId="Equation.3">
                  <p:embed/>
                </p:oleObj>
              </mc:Choice>
              <mc:Fallback>
                <p:oleObj r:id="rId9" imgW="3009900" imgH="901700" progId="Equation.3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F84B8463-C072-4D17-B612-3F3A521CC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12" y="4518731"/>
                        <a:ext cx="4539307" cy="1364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F72BE32-7CCD-49D8-AFEE-0B2CB34CE02D}"/>
              </a:ext>
            </a:extLst>
          </p:cNvPr>
          <p:cNvSpPr/>
          <p:nvPr/>
        </p:nvSpPr>
        <p:spPr>
          <a:xfrm>
            <a:off x="5671701" y="4554732"/>
            <a:ext cx="57384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Тогда математическое ожидание функции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будет равно:</a:t>
            </a:r>
            <a:endParaRPr lang="ru-RU" sz="2000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21F68738-D811-4AF3-B618-64B523836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633714"/>
              </p:ext>
            </p:extLst>
          </p:nvPr>
        </p:nvGraphicFramePr>
        <p:xfrm>
          <a:off x="6562305" y="4908675"/>
          <a:ext cx="4098457" cy="114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r:id="rId11" imgW="2857500" imgH="800100" progId="Equation.DSMT4">
                  <p:embed/>
                </p:oleObj>
              </mc:Choice>
              <mc:Fallback>
                <p:oleObj r:id="rId11" imgW="2857500" imgH="8001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8B4A96E7-4591-40F2-B9EF-4B7F1F28D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305" y="4908675"/>
                        <a:ext cx="4098457" cy="114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E9172C9-328C-4D64-B53B-F384DBEC340C}"/>
              </a:ext>
            </a:extLst>
          </p:cNvPr>
          <p:cNvSpPr/>
          <p:nvPr/>
        </p:nvSpPr>
        <p:spPr>
          <a:xfrm>
            <a:off x="10994545" y="532563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9104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8A27197-02BE-4E61-91A4-1EB128C4BF01}"/>
              </a:ext>
            </a:extLst>
          </p:cNvPr>
          <p:cNvSpPr/>
          <p:nvPr/>
        </p:nvSpPr>
        <p:spPr>
          <a:xfrm>
            <a:off x="412124" y="443659"/>
            <a:ext cx="11410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Пусть сформированы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случайных чисел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en-US" sz="2000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плотностью вероятности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Тогда, математическое ожидание случайной величины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быть приближенно оценено следующим образом: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21490DA-967C-405C-A6A2-E1927A065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017139"/>
              </p:ext>
            </p:extLst>
          </p:nvPr>
        </p:nvGraphicFramePr>
        <p:xfrm>
          <a:off x="3249466" y="1350618"/>
          <a:ext cx="2692758" cy="72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r:id="rId3" imgW="1841500" imgH="495300" progId="Equation.DSMT4">
                  <p:embed/>
                </p:oleObj>
              </mc:Choice>
              <mc:Fallback>
                <p:oleObj r:id="rId3" imgW="1841500" imgH="49530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466" y="1350618"/>
                        <a:ext cx="2692758" cy="725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ED34537-92D7-455E-ADE1-D6319EAB5D0B}"/>
              </a:ext>
            </a:extLst>
          </p:cNvPr>
          <p:cNvSpPr/>
          <p:nvPr/>
        </p:nvSpPr>
        <p:spPr>
          <a:xfrm>
            <a:off x="490330" y="2076128"/>
            <a:ext cx="11410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     Сопоставив формулы (2) и (3), можно вывести формулу для оценки определенного интеграла </a:t>
            </a:r>
            <a:endParaRPr lang="ru-RU" sz="2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2B67D7-DFF8-40DF-8802-1A3C91E32108}"/>
              </a:ext>
            </a:extLst>
          </p:cNvPr>
          <p:cNvSpPr/>
          <p:nvPr/>
        </p:nvSpPr>
        <p:spPr>
          <a:xfrm>
            <a:off x="7760122" y="1562409"/>
            <a:ext cx="561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(3)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A90738B7-F451-4673-9AE5-286DA53A7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342911"/>
              </p:ext>
            </p:extLst>
          </p:nvPr>
        </p:nvGraphicFramePr>
        <p:xfrm>
          <a:off x="3003452" y="2493009"/>
          <a:ext cx="2938772" cy="80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r:id="rId5" imgW="1968500" imgH="546100" progId="Equation.DSMT4">
                  <p:embed/>
                </p:oleObj>
              </mc:Choice>
              <mc:Fallback>
                <p:oleObj r:id="rId5" imgW="1968500" imgH="546100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452" y="2493009"/>
                        <a:ext cx="2938772" cy="809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DA8C604-14FD-4A4C-A8E2-CA8016F8FEF7}"/>
              </a:ext>
            </a:extLst>
          </p:cNvPr>
          <p:cNvSpPr/>
          <p:nvPr/>
        </p:nvSpPr>
        <p:spPr>
          <a:xfrm>
            <a:off x="702365" y="340082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метод имеет геометрическую интерпретацию. Суть его заключается в том, что вместо равномерного разделения случайных чисел области интегрирования и их подсчета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маленькие интервалы и суммирования площадей получившихся «столбиков» мы забрасываем область интегрирования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случайными точками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на каждой из которых строим такой же «столбик», определяя его ширину как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(b-a)/N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суммируем их площади.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Ссылка на слайд 13">
                <a:extLst>
                  <a:ext uri="{FF2B5EF4-FFF2-40B4-BE49-F238E27FC236}">
                    <a16:creationId xmlns:a16="http://schemas.microsoft.com/office/drawing/2014/main" id="{29CBCBFF-8C4E-412E-966E-89CDA545F5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5211025"/>
                  </p:ext>
                </p:extLst>
              </p:nvPr>
            </p:nvGraphicFramePr>
            <p:xfrm>
              <a:off x="-2570922" y="4279630"/>
              <a:ext cx="3048000" cy="1714500"/>
            </p:xfrm>
            <a:graphic>
              <a:graphicData uri="http://schemas.microsoft.com/office/powerpoint/2016/slidezoom">
                <pslz:sldZm>
                  <pslz:sldZmObj sldId="334" cId="2260989664">
                    <pslz:zmPr id="{816553E6-5047-428F-9E62-9E553BE39B22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Ссылка на слайд 13">
                <a:extLst>
                  <a:ext uri="{FF2B5EF4-FFF2-40B4-BE49-F238E27FC236}">
                    <a16:creationId xmlns:a16="http://schemas.microsoft.com/office/drawing/2014/main" id="{29CBCBFF-8C4E-412E-966E-89CDA545F5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570922" y="42796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659A16-65AA-43D2-9DFD-03DA9A3D7F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3396" y="3559344"/>
            <a:ext cx="4372183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7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2123" y="257389"/>
            <a:ext cx="11359166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Моделирование случайного события. </a:t>
            </a:r>
            <a:r>
              <a:rPr lang="ru-RU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Случайное событие подразумевает, что у некоторого события произойдет определенной вероятностью, т.е. случайно.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Например, допустим, что нам известна вероятность выпуска бракованных изделий </a:t>
            </a:r>
            <a:r>
              <a:rPr lang="ru-RU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= 0.1. Смоделировать выпадение этого события можно, разыграв равномерно распределенное случайное число из диапазона от 0 до 1 и установив, в какой из двух интервалов (от 0 до 0.1 или от 0.1 до 1) оно попало (см. рис.). Если число попадает в диапазон (0; 0.1) соответствует выпущенному браку, в противном случае изделие качественное. При большом числе экспериментов вероятность попадания чисел в интервал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[0,0.1]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будет приближаться к вероятности 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= 0.1, а в интервал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 вероятности </a:t>
            </a:r>
            <a:r>
              <a:rPr lang="ru-RU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= 0.9. 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[ Рис. 23.1. Схема использования генератора случайных чисел для имитации случайного события ]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1" y="3429000"/>
            <a:ext cx="6246254" cy="3236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328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5130" y="299071"/>
            <a:ext cx="10795855" cy="1831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Моделирование полной группы несовместных событий.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События называются 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несовместными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если вероятность появления этих событий одновременно равна 0. Отсюда следует, что суммарная вероятность группы несовместных событий равна 1, т.е. если </a:t>
            </a:r>
            <a:r>
              <a:rPr lang="ru-RU" sz="2000" i="1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ru-RU" sz="2000" baseline="-25000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2000" i="1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ru-RU" sz="2000" baseline="-25000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…, </a:t>
            </a:r>
            <a:r>
              <a:rPr lang="ru-RU" sz="2000" i="1" dirty="0" err="1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ru-RU" sz="2000" i="1" baseline="-25000" dirty="0" err="1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события, а </a:t>
            </a:r>
            <a:r>
              <a:rPr lang="ru-RU" sz="2000" i="1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2000" baseline="-25000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2000" i="1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2000" baseline="-25000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…, </a:t>
            </a:r>
            <a:r>
              <a:rPr lang="ru-RU" sz="2000" i="1" dirty="0" err="1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2000" i="1" baseline="-25000" dirty="0" err="1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— вероятности появления их, то сумма их равна 1: </a:t>
            </a:r>
            <a:r>
              <a:rPr lang="ru-RU" sz="2000" i="1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2000" baseline="-25000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2000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+ </a:t>
            </a:r>
            <a:r>
              <a:rPr lang="ru-RU" sz="2000" i="1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2000" baseline="-25000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2000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+ … + </a:t>
            </a:r>
            <a:r>
              <a:rPr lang="ru-RU" sz="2000" i="1" dirty="0" err="1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2000" i="1" baseline="-25000" dirty="0" err="1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2000" dirty="0">
                <a:solidFill>
                  <a:srgbClr val="5555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= 1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Рисунок 2" descr="[ Рис. 23.3. Схема генерации несовместных случайных событий с помощью генератора случайных чисел ]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81" y="2151823"/>
            <a:ext cx="9234152" cy="4407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977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457" y="1058246"/>
            <a:ext cx="11578107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Построив модель системы со случайными параметрами, на ее вход подают входные сигналы от генератора равномерно распределенных случайных чисел (ГСЧ) в интервале [0; 1]. (рис</a:t>
            </a: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 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6517" y="323878"/>
            <a:ext cx="11269015" cy="734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Схема использования метода Монте-Карло при исследовании систем со случайными параметрами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12" y="1792614"/>
            <a:ext cx="10369928" cy="310553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730322" y="4898153"/>
            <a:ext cx="70705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ПЗСЧ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преобразователь закона случайных чисел; </a:t>
            </a:r>
          </a:p>
          <a:p>
            <a:r>
              <a:rPr lang="ru-RU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БНСтат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блок накопления статистики; </a:t>
            </a:r>
          </a:p>
          <a:p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БВСХ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 блок вычисления статистических характеристик; 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БОД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блок оценки достоверности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962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72948"/>
              </p:ext>
            </p:extLst>
          </p:nvPr>
        </p:nvGraphicFramePr>
        <p:xfrm>
          <a:off x="528036" y="1555169"/>
          <a:ext cx="11243250" cy="4351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9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8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9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9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2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7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058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опытов N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 счетчика</a:t>
                      </a:r>
                      <a:b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выпадения орла N</a:t>
                      </a:r>
                      <a:r>
                        <a:rPr lang="ru-RU" sz="18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7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 счетчика</a:t>
                      </a:r>
                      <a:b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выпадения решки N</a:t>
                      </a:r>
                      <a:r>
                        <a:rPr lang="ru-RU" sz="18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Частость выпадения</a:t>
                      </a:r>
                      <a:b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орла P</a:t>
                      </a:r>
                      <a:r>
                        <a:rPr lang="ru-RU" sz="18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=N</a:t>
                      </a:r>
                      <a:r>
                        <a:rPr lang="ru-RU" sz="18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/N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Частость выпадения</a:t>
                      </a:r>
                      <a:b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решки P</a:t>
                      </a:r>
                      <a:r>
                        <a:rPr lang="ru-RU" sz="18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</a:t>
                      </a: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=N</a:t>
                      </a:r>
                      <a:r>
                        <a:rPr lang="ru-RU" sz="18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</a:t>
                      </a: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/N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011" marR="24011" marT="24011" marB="240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37881" y="243350"/>
            <a:ext cx="113334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Пример 1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Решим простую задачу. Какова вероятность выпадения монеты орлом кверху при падении ее с высоты случайным образом? Начнем подбрасывать монетку и фиксировать результаты каждого броска (см. табл.). 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03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4850" y="231926"/>
            <a:ext cx="11552350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Построим график зависимости </a:t>
            </a:r>
            <a:r>
              <a:rPr lang="ru-RU" sz="2000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0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и посмотрим, как меняется </a:t>
            </a:r>
            <a:r>
              <a:rPr lang="ru-RU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частость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выпадения орла в зависимости от количества проведенных опытов (рис.). Разумеется, при различных экспериментах будут получаться разные таблицы и, следовательно, разные графики.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[ Рис. 21.4. Экспериментальная зависимость частости появления случайного события от количества наблюдений и ее стремление к теоретической вероятности ]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25" y="1509712"/>
            <a:ext cx="10341736" cy="51229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3103808" y="1509712"/>
            <a:ext cx="8693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imes New Roman" panose="02020603050405020304" pitchFamily="18" charset="0"/>
              </a:rPr>
              <a:t>Экспериментальная зависимость </a:t>
            </a:r>
            <a:r>
              <a:rPr lang="ru-RU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частости</a:t>
            </a:r>
            <a:r>
              <a:rPr lang="ru-RU" b="1" dirty="0">
                <a:latin typeface="Tahoma" panose="020B0604030504040204" pitchFamily="34" charset="0"/>
                <a:ea typeface="Times New Roman" panose="02020603050405020304" pitchFamily="18" charset="0"/>
              </a:rPr>
              <a:t> появления случайного события от количества наблюдений и ее стремление к теоретической вероятности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959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0455" y="656822"/>
            <a:ext cx="11487955" cy="554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1. При малых значениях </a:t>
            </a:r>
            <a:r>
              <a:rPr lang="ru-RU" sz="20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ответу вообще доверять нельзя. В процессе </a:t>
            </a: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накопления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информации ответ медленно приближается к правильному, т.е. он равен 0.5 (в более сложных задачах, ответ будет неизвестен). Допустим, что ответ нам надо знать с точностью </a:t>
            </a:r>
            <a:r>
              <a:rPr lang="ru-RU" sz="20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ε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= 0.1. Проведем две параллельные линии, отстоящие от правильного ответа 0.5 на расстояние 0.1. Это и есть </a:t>
            </a: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экспериментально вычисленное критическое значение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необходимого количества опытов </a:t>
            </a:r>
            <a:r>
              <a:rPr lang="ru-RU" sz="20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ru-RU" sz="20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кр</a:t>
            </a:r>
            <a:r>
              <a:rPr lang="ru-RU" sz="20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для определения ответа с точностью </a:t>
            </a:r>
            <a:r>
              <a:rPr lang="ru-RU" sz="20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ε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= 0.1; </a:t>
            </a:r>
            <a:r>
              <a:rPr lang="ru-RU" sz="20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ε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-окрестность в наших рассуждениях играет роль своеобразной трубки точности.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2. Причиной такого поведения кривой является действие </a:t>
            </a: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центральной предельной теоремы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«Сумма случайных величин есть величина неслучайная», т.е. средняя величина </a:t>
            </a:r>
            <a:r>
              <a:rPr lang="ru-RU" sz="20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ru-RU" sz="20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несет в себе информацию о сумме опытов, и поэтому постепенно эта величина становится все более достоверной.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3. Результат нового опыта даст другой вид случайной кривой. И ответ будет другим, хотя примерно таким же. Проведем целую серию таких экспериментов (см. рис.). Такая серия называется </a:t>
            </a: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ансамблем реализаций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Какому же ответу в итоге следует верить? На практике поступают по-разному. Первый вариант — вычислить среднее значение ответов за несколько реализаций.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212" y="259084"/>
            <a:ext cx="1351267" cy="397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Выводы </a:t>
            </a:r>
            <a:endParaRPr lang="ru-RU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1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[ Рис. 21.5. Экспериментально снятый ансамбль случайных зависимостей частости появления случайного события от количества наблюдений ]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" y="1982378"/>
            <a:ext cx="11590986" cy="4721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373487" y="214425"/>
            <a:ext cx="11475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Экспериментально снятый ансамбль случайных зависимостей </a:t>
            </a:r>
            <a:r>
              <a:rPr lang="ru-RU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частости</a:t>
            </a:r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появления случайного события от количества наблюдений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3487" y="1076857"/>
            <a:ext cx="11603865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Из графика определяем за сколько опытов мы попадаем в интервал точности было сделать опытов, т.е.  </a:t>
            </a:r>
            <a:r>
              <a:rPr lang="ru-RU" sz="20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ru-RU" sz="20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кр</a:t>
            </a:r>
            <a:r>
              <a:rPr lang="ru-RU" sz="20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Было проделано 10 экспериментов и вычислено среднее значение </a:t>
            </a:r>
            <a:r>
              <a:rPr lang="ru-RU" sz="20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ru-RU" sz="20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кр</a:t>
            </a:r>
            <a:r>
              <a:rPr lang="ru-RU" sz="20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11320"/>
              </p:ext>
            </p:extLst>
          </p:nvPr>
        </p:nvGraphicFramePr>
        <p:xfrm>
          <a:off x="3503049" y="2726170"/>
          <a:ext cx="811369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2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6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41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928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опыт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Среднее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ru-RU" sz="18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</a:t>
                      </a:r>
                      <a:r>
                        <a:rPr lang="ru-RU" sz="1800" baseline="30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ru-RU" sz="18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</a:t>
                      </a:r>
                      <a:r>
                        <a:rPr lang="ru-RU" sz="1800" baseline="30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1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112" y="673948"/>
            <a:ext cx="108137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Псевдослучайные числа.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Пригодность случайных чисел определяется не процессом их получения, а тем, что они должны обладать интересующими нас свойствами независимых, равномерно распределенных СВ.</a:t>
            </a:r>
          </a:p>
          <a:p>
            <a:pPr algn="just">
              <a:spcAft>
                <a:spcPts val="0"/>
              </a:spcAft>
            </a:pP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ru-RU" sz="2000" i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Определение.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Последовательности чисел {α</a:t>
            </a:r>
            <a:r>
              <a:rPr lang="en-US" sz="2000" i="1" baseline="-25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которые вычисляются по какой-либо заданной формуле и могут быть использованы вместо случайных чисел при решении задач численным методом, называются псевдослучайными числами. 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К преимуществам псевдослучайных чисел можно отнести: небольшие затраты машинного времени для их получения; возможность многократного повторного воспроизведения одной и той же последовательности чисел при необходимости; большой период повторения;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Различают три вида проверки программных генераторов равномерно распределенных псевдослучайных чисел на: периодичность; случайность; равномерность.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indent="449580" algn="just"/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Проверка на периодичность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требует обязательного определения длины периода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что в значительной степени определяет качество генератора случайных чисел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Чем больше длина периода, тем генератор более качественный.</a:t>
            </a:r>
          </a:p>
          <a:p>
            <a:pPr algn="just">
              <a:spcAft>
                <a:spcPts val="0"/>
              </a:spcAft>
            </a:pP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95882E-B0F2-4C62-83C0-569FFFEA1357}"/>
              </a:ext>
            </a:extLst>
          </p:cNvPr>
          <p:cNvSpPr/>
          <p:nvPr/>
        </p:nvSpPr>
        <p:spPr>
          <a:xfrm>
            <a:off x="616226" y="766732"/>
            <a:ext cx="1095954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Проверка на случайность.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При проверке на случайность программных генераторов можно использовать совокупность тестов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а именно тесты проверки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: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частот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;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пар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;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комбинаций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;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серий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;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корреляции (мы будем использовать тест на проверку частот)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</a:p>
          <a:p>
            <a:pPr indent="449580" algn="just">
              <a:spcAft>
                <a:spcPts val="0"/>
              </a:spcAft>
            </a:pPr>
            <a:r>
              <a:rPr lang="ru-RU" sz="2000" i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Тест проверки частот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предполагает разбиение диапазона распределения на несколько интервалов и подсчет количества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частот или вероятностей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попаданий случайных чисел в выделенные интервалы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 </a:t>
            </a:r>
          </a:p>
          <a:p>
            <a:pPr indent="449580" algn="just"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Проверка на равномерность.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NewRoman"/>
                <a:cs typeface="Arial" panose="020B0604020202020204" pitchFamily="34" charset="0"/>
              </a:rPr>
              <a:t>При проверке на равномерность можно использовать тест проверки частот, так как гистограмма частот хорошо отражает равномерность распределения случайных чисел по всему диапазону изменения.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Во всех языках программирования (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Pascal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++,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т.д.) и приложениях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Excel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MathCad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MathLab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др. есть стандартная функция, возвращающая равномерно распределенное случайное число в интервале от 0 до 1. К наиболее часто используемые алгоритмам получения случайных чисел относятся: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- линейный конгруэнтный метод (ЛКМ) − языки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Borland 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С,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C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++,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- алгоритм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Вичманна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–Хилла − языки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Prolog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Excel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- метод Фибоначчи с запаздыванием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−Mathematica,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MatLab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а также используются для различных приложениях.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0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2365" y="275032"/>
            <a:ext cx="1081134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Закон распределения случайных величин.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Различают дискретные и непрерывные случайные величины.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Дискретной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называют случайную величину, которая принимает отдельные изолированные друг от друга возможные значения.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Непрерывной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называют такую случайную величину, которая может принимать любые значения из некоторого конечного или бесконечного интервала (например, время и т.п.)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Приближенной характеристикой вероятности случайного события является </a:t>
            </a: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относительная частота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отношение числа испытаний, в которых событие появилось, к общему числу фактически произведенных испытаний: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38" y="3429000"/>
            <a:ext cx="2438400" cy="7143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4887" y="4271238"/>
            <a:ext cx="108113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где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Р(А) 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вероятность события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А;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относительная частота события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А;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число появлений события;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общее число испытаний.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Случайные величины характеризуются законом распределения.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Закон распределения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случайной величины — это соответствие между возможными значениями измеряемой величины и их вероятностями.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6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0760" y="455749"/>
            <a:ext cx="111402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Закон распределения можно задать тремя способами: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1.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табличным (в виде вариационного ряда распределения (табл. 1));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2.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графическим (с помощью многоугольника распределения — рис. 2 или гистограммы – рис. 3);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3. аналитическим (в виде функции распределения).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44621"/>
              </p:ext>
            </p:extLst>
          </p:nvPr>
        </p:nvGraphicFramePr>
        <p:xfrm>
          <a:off x="656822" y="2297955"/>
          <a:ext cx="8345509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0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778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Значения случайной величины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</a:t>
                      </a:r>
                      <a:r>
                        <a:rPr lang="en-US" sz="18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</a:t>
                      </a:r>
                      <a:r>
                        <a:rPr lang="ru-RU" sz="18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</a:t>
                      </a:r>
                      <a:r>
                        <a:rPr lang="ru-RU" sz="18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800" b="1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 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</a:t>
                      </a:r>
                      <a:r>
                        <a:rPr lang="en-US" sz="18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Вероятность</a:t>
                      </a:r>
                      <a:r>
                        <a:rPr lang="ru-RU" sz="1800" b="1" spc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800" b="1" spc="1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spc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</a:t>
                      </a:r>
                      <a:r>
                        <a:rPr lang="ru-RU" sz="1800" b="1" spc="1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spc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</a:t>
                      </a:r>
                      <a:r>
                        <a:rPr lang="ru-RU" sz="1800" b="1" spc="1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… 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800" b="1" spc="1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 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800" b="1" spc="1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653552" y="1992405"/>
            <a:ext cx="1010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табл.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04" y="3168203"/>
            <a:ext cx="10492069" cy="327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9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4850" y="398445"/>
            <a:ext cx="11526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5400" indent="381000" algn="just">
              <a:spcBef>
                <a:spcPts val="1800"/>
              </a:spcBef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Наиболее общей формой задания закона распределения случайной величины является задание в виде функции распределения - </a:t>
            </a:r>
            <a:r>
              <a:rPr lang="ru-RU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интегральной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дифференциальной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(аналитический способ).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381000"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нормального закона распределения эти функции имеют следующий вид: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381000"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а) интегральная функция распределения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963" y="1971824"/>
            <a:ext cx="3409950" cy="9620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971" y="2557343"/>
            <a:ext cx="2857500" cy="9334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0341" y="3024068"/>
            <a:ext cx="5901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б) дифференциальная функция распределения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9357" y="3535228"/>
            <a:ext cx="110920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где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- 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математическое ожидание случайной величины, </a:t>
            </a:r>
            <a:r>
              <a:rPr lang="el-G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среднее квадратичное отклонение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algn="just">
              <a:spcAft>
                <a:spcPts val="0"/>
              </a:spcAft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Интегральная функция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распределения</a:t>
            </a:r>
            <a:r>
              <a:rPr lang="ru-RU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случайной величины</a:t>
            </a:r>
            <a:r>
              <a:rPr lang="ru-RU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показывает вероятность того, что случайная величина не превышает некоторого значения х, то есть 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}.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Известно, что 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1.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(х)=Р{Х&lt;х},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то вероятность противоположного события 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P{X&gt;x}=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-F(x);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2. вероятность попадания СЧ X в интервал между 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2000" i="1" spc="2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2000" i="1" spc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равна разности значений интегральной функции распределения: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Р{х</a:t>
            </a:r>
            <a:r>
              <a:rPr lang="ru-RU" sz="2000" i="1" spc="2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= </a:t>
            </a:r>
            <a:r>
              <a:rPr lang="en-US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)-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(х</a:t>
            </a:r>
            <a:r>
              <a:rPr lang="ru-RU" sz="2000" i="1" spc="2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0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6213" y="351234"/>
            <a:ext cx="11436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Свойства интегральной функции.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Интегральная функция распределения случайной величины - это неотрицательная неубывающая функция, заключенная между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1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атематически эти свойства выражаются следующим образом:</a:t>
            </a:r>
          </a:p>
          <a:p>
            <a:pPr algn="just">
              <a:spcAft>
                <a:spcPts val="0"/>
              </a:spcAft>
            </a:pP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F(x)&gt;</a:t>
            </a:r>
            <a:r>
              <a:rPr lang="en-US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для всех 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ru-RU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2. 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F(x</a:t>
            </a:r>
            <a:r>
              <a:rPr lang="en-US" sz="20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&gt; F(x</a:t>
            </a:r>
            <a:r>
              <a:rPr lang="ru-RU" sz="20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если 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20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000" i="1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x</a:t>
            </a:r>
            <a:r>
              <a:rPr lang="ru-RU" sz="20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2000" i="1" spc="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;</a:t>
            </a:r>
            <a:r>
              <a:rPr lang="en-US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sz="20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US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F(</a:t>
            </a:r>
            <a:r>
              <a:rPr lang="ru-RU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000" b="1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ru-RU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0; 4. </a:t>
            </a:r>
            <a:r>
              <a:rPr lang="en-US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F(</a:t>
            </a:r>
            <a:r>
              <a:rPr lang="en-US" sz="2000" b="1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 </a:t>
            </a:r>
            <a:r>
              <a:rPr lang="ru-RU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000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0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233" y="1681279"/>
            <a:ext cx="3686175" cy="30003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95238" y="4813995"/>
            <a:ext cx="1071366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График интегральной функции имеет форму плавной кривой (рис. 4), асимптотически приближающейся к 0 при х = </a:t>
            </a:r>
            <a:r>
              <a:rPr lang="ru-RU" sz="2400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000" b="1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к 1 при х = +</a:t>
            </a:r>
            <a:r>
              <a:rPr lang="en-US" sz="2400" b="1" i="1" spc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Если функция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дифференцируема, то закон распределения вероятностей может быть выражен в аналитической форме также с помощью дифференциальной функции распределения вероятностей.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65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54219</TotalTime>
  <Words>3472</Words>
  <Application>Microsoft Office PowerPoint</Application>
  <PresentationFormat>Широкоэкранный</PresentationFormat>
  <Paragraphs>358</Paragraphs>
  <Slides>38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Tahoma</vt:lpstr>
      <vt:lpstr>Times New Roman</vt:lpstr>
      <vt:lpstr>Тема Office</vt:lpstr>
      <vt:lpstr>Equation.DSMT4</vt:lpstr>
      <vt:lpstr>Equation.3</vt:lpstr>
      <vt:lpstr>Visio.Drawing.5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Росс</dc:creator>
  <cp:lastModifiedBy>Росс</cp:lastModifiedBy>
  <cp:revision>190</cp:revision>
  <dcterms:created xsi:type="dcterms:W3CDTF">2017-07-22T05:26:45Z</dcterms:created>
  <dcterms:modified xsi:type="dcterms:W3CDTF">2020-04-24T07:00:44Z</dcterms:modified>
</cp:coreProperties>
</file>