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7" r:id="rId2"/>
    <p:sldId id="419" r:id="rId3"/>
    <p:sldId id="420" r:id="rId4"/>
    <p:sldId id="421" r:id="rId5"/>
    <p:sldId id="422" r:id="rId6"/>
    <p:sldId id="423" r:id="rId7"/>
    <p:sldId id="424" r:id="rId8"/>
    <p:sldId id="425" r:id="rId9"/>
    <p:sldId id="426" r:id="rId10"/>
    <p:sldId id="427" r:id="rId11"/>
    <p:sldId id="428" r:id="rId12"/>
    <p:sldId id="429" r:id="rId13"/>
    <p:sldId id="347" r:id="rId14"/>
    <p:sldId id="348" r:id="rId15"/>
    <p:sldId id="349" r:id="rId16"/>
    <p:sldId id="351" r:id="rId17"/>
    <p:sldId id="352" r:id="rId18"/>
    <p:sldId id="353" r:id="rId19"/>
    <p:sldId id="354" r:id="rId20"/>
    <p:sldId id="432" r:id="rId21"/>
    <p:sldId id="433" r:id="rId22"/>
    <p:sldId id="434" r:id="rId23"/>
    <p:sldId id="431" r:id="rId24"/>
    <p:sldId id="436" r:id="rId25"/>
    <p:sldId id="437" r:id="rId26"/>
    <p:sldId id="438" r:id="rId27"/>
    <p:sldId id="439" r:id="rId28"/>
    <p:sldId id="440" r:id="rId29"/>
    <p:sldId id="441" r:id="rId30"/>
    <p:sldId id="442" r:id="rId31"/>
    <p:sldId id="435" r:id="rId32"/>
    <p:sldId id="443" r:id="rId33"/>
    <p:sldId id="355" r:id="rId34"/>
    <p:sldId id="356" r:id="rId35"/>
    <p:sldId id="375" r:id="rId36"/>
    <p:sldId id="357" r:id="rId37"/>
    <p:sldId id="358" r:id="rId38"/>
    <p:sldId id="359" r:id="rId39"/>
    <p:sldId id="360" r:id="rId40"/>
    <p:sldId id="361" r:id="rId41"/>
    <p:sldId id="362" r:id="rId42"/>
    <p:sldId id="363" r:id="rId43"/>
    <p:sldId id="364" r:id="rId44"/>
    <p:sldId id="365" r:id="rId45"/>
    <p:sldId id="366" r:id="rId46"/>
    <p:sldId id="367" r:id="rId47"/>
    <p:sldId id="368" r:id="rId48"/>
    <p:sldId id="369" r:id="rId49"/>
    <p:sldId id="370" r:id="rId50"/>
    <p:sldId id="371" r:id="rId51"/>
    <p:sldId id="372" r:id="rId52"/>
    <p:sldId id="373" r:id="rId53"/>
    <p:sldId id="374" r:id="rId54"/>
    <p:sldId id="376" r:id="rId55"/>
    <p:sldId id="377" r:id="rId56"/>
    <p:sldId id="378" r:id="rId57"/>
    <p:sldId id="379" r:id="rId58"/>
    <p:sldId id="380" r:id="rId59"/>
    <p:sldId id="381" r:id="rId60"/>
    <p:sldId id="382" r:id="rId61"/>
    <p:sldId id="383" r:id="rId62"/>
    <p:sldId id="384" r:id="rId63"/>
    <p:sldId id="386" r:id="rId64"/>
    <p:sldId id="404" r:id="rId65"/>
    <p:sldId id="405" r:id="rId66"/>
    <p:sldId id="406" r:id="rId67"/>
    <p:sldId id="407" r:id="rId68"/>
    <p:sldId id="408" r:id="rId69"/>
    <p:sldId id="409" r:id="rId70"/>
    <p:sldId id="410" r:id="rId71"/>
    <p:sldId id="411" r:id="rId72"/>
    <p:sldId id="412" r:id="rId73"/>
    <p:sldId id="444" r:id="rId74"/>
    <p:sldId id="445" r:id="rId75"/>
    <p:sldId id="447" r:id="rId76"/>
    <p:sldId id="446" r:id="rId77"/>
    <p:sldId id="449" r:id="rId78"/>
    <p:sldId id="451" r:id="rId79"/>
    <p:sldId id="452" r:id="rId80"/>
    <p:sldId id="450" r:id="rId81"/>
    <p:sldId id="448" r:id="rId82"/>
    <p:sldId id="466" r:id="rId83"/>
    <p:sldId id="468" r:id="rId84"/>
    <p:sldId id="469" r:id="rId85"/>
    <p:sldId id="470" r:id="rId86"/>
    <p:sldId id="471" r:id="rId87"/>
    <p:sldId id="454" r:id="rId88"/>
    <p:sldId id="465" r:id="rId89"/>
    <p:sldId id="463" r:id="rId90"/>
    <p:sldId id="462" r:id="rId91"/>
    <p:sldId id="455" r:id="rId92"/>
    <p:sldId id="456" r:id="rId93"/>
    <p:sldId id="457" r:id="rId94"/>
    <p:sldId id="477" r:id="rId95"/>
    <p:sldId id="472" r:id="rId96"/>
    <p:sldId id="476" r:id="rId97"/>
    <p:sldId id="478" r:id="rId98"/>
    <p:sldId id="474" r:id="rId99"/>
    <p:sldId id="475" r:id="rId100"/>
    <p:sldId id="467" r:id="rId10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377C8954-C780-4989-8A2E-8A0715930EF6}" type="datetimeFigureOut">
              <a:rPr lang="ru-RU" smtClean="0"/>
              <a:t>22.05.2020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3C3C45-A9A7-4913-9967-8EE5498911D9}" type="slidenum">
              <a:rPr lang="ru-RU" smtClean="0"/>
              <a:t>‹#›</a:t>
            </a:fld>
            <a:endParaRPr lang="ru-RU"/>
          </a:p>
        </p:txBody>
      </p:sp>
    </p:spTree>
    <p:extLst>
      <p:ext uri="{BB962C8B-B14F-4D97-AF65-F5344CB8AC3E}">
        <p14:creationId xmlns:p14="http://schemas.microsoft.com/office/powerpoint/2010/main" val="5088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77C8954-C780-4989-8A2E-8A0715930EF6}" type="datetimeFigureOut">
              <a:rPr lang="ru-RU" smtClean="0"/>
              <a:t>22.05.2020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3C3C45-A9A7-4913-9967-8EE5498911D9}" type="slidenum">
              <a:rPr lang="ru-RU" smtClean="0"/>
              <a:t>‹#›</a:t>
            </a:fld>
            <a:endParaRPr lang="ru-RU"/>
          </a:p>
        </p:txBody>
      </p:sp>
    </p:spTree>
    <p:extLst>
      <p:ext uri="{BB962C8B-B14F-4D97-AF65-F5344CB8AC3E}">
        <p14:creationId xmlns:p14="http://schemas.microsoft.com/office/powerpoint/2010/main" val="207901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77C8954-C780-4989-8A2E-8A0715930EF6}" type="datetimeFigureOut">
              <a:rPr lang="ru-RU" smtClean="0"/>
              <a:t>22.05.2020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3C3C45-A9A7-4913-9967-8EE5498911D9}" type="slidenum">
              <a:rPr lang="ru-RU" smtClean="0"/>
              <a:t>‹#›</a:t>
            </a:fld>
            <a:endParaRPr lang="ru-RU"/>
          </a:p>
        </p:txBody>
      </p:sp>
    </p:spTree>
    <p:extLst>
      <p:ext uri="{BB962C8B-B14F-4D97-AF65-F5344CB8AC3E}">
        <p14:creationId xmlns:p14="http://schemas.microsoft.com/office/powerpoint/2010/main" val="2388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77C8954-C780-4989-8A2E-8A0715930EF6}" type="datetimeFigureOut">
              <a:rPr lang="ru-RU" smtClean="0"/>
              <a:t>22.05.2020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3C3C45-A9A7-4913-9967-8EE5498911D9}" type="slidenum">
              <a:rPr lang="ru-RU" smtClean="0"/>
              <a:t>‹#›</a:t>
            </a:fld>
            <a:endParaRPr lang="ru-RU"/>
          </a:p>
        </p:txBody>
      </p:sp>
    </p:spTree>
    <p:extLst>
      <p:ext uri="{BB962C8B-B14F-4D97-AF65-F5344CB8AC3E}">
        <p14:creationId xmlns:p14="http://schemas.microsoft.com/office/powerpoint/2010/main" val="197979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377C8954-C780-4989-8A2E-8A0715930EF6}" type="datetimeFigureOut">
              <a:rPr lang="ru-RU" smtClean="0"/>
              <a:t>22.05.2020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3C3C45-A9A7-4913-9967-8EE5498911D9}" type="slidenum">
              <a:rPr lang="ru-RU" smtClean="0"/>
              <a:t>‹#›</a:t>
            </a:fld>
            <a:endParaRPr lang="ru-RU"/>
          </a:p>
        </p:txBody>
      </p:sp>
    </p:spTree>
    <p:extLst>
      <p:ext uri="{BB962C8B-B14F-4D97-AF65-F5344CB8AC3E}">
        <p14:creationId xmlns:p14="http://schemas.microsoft.com/office/powerpoint/2010/main" val="101578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377C8954-C780-4989-8A2E-8A0715930EF6}" type="datetimeFigureOut">
              <a:rPr lang="ru-RU" smtClean="0"/>
              <a:t>22.05.2020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3C3C45-A9A7-4913-9967-8EE5498911D9}" type="slidenum">
              <a:rPr lang="ru-RU" smtClean="0"/>
              <a:t>‹#›</a:t>
            </a:fld>
            <a:endParaRPr lang="ru-RU"/>
          </a:p>
        </p:txBody>
      </p:sp>
    </p:spTree>
    <p:extLst>
      <p:ext uri="{BB962C8B-B14F-4D97-AF65-F5344CB8AC3E}">
        <p14:creationId xmlns:p14="http://schemas.microsoft.com/office/powerpoint/2010/main" val="284760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377C8954-C780-4989-8A2E-8A0715930EF6}" type="datetimeFigureOut">
              <a:rPr lang="ru-RU" smtClean="0"/>
              <a:t>22.05.2020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C3C3C45-A9A7-4913-9967-8EE5498911D9}" type="slidenum">
              <a:rPr lang="ru-RU" smtClean="0"/>
              <a:t>‹#›</a:t>
            </a:fld>
            <a:endParaRPr lang="ru-RU"/>
          </a:p>
        </p:txBody>
      </p:sp>
    </p:spTree>
    <p:extLst>
      <p:ext uri="{BB962C8B-B14F-4D97-AF65-F5344CB8AC3E}">
        <p14:creationId xmlns:p14="http://schemas.microsoft.com/office/powerpoint/2010/main" val="2309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377C8954-C780-4989-8A2E-8A0715930EF6}" type="datetimeFigureOut">
              <a:rPr lang="ru-RU" smtClean="0"/>
              <a:t>22.05.2020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C3C3C45-A9A7-4913-9967-8EE5498911D9}" type="slidenum">
              <a:rPr lang="ru-RU" smtClean="0"/>
              <a:t>‹#›</a:t>
            </a:fld>
            <a:endParaRPr lang="ru-RU"/>
          </a:p>
        </p:txBody>
      </p:sp>
    </p:spTree>
    <p:extLst>
      <p:ext uri="{BB962C8B-B14F-4D97-AF65-F5344CB8AC3E}">
        <p14:creationId xmlns:p14="http://schemas.microsoft.com/office/powerpoint/2010/main" val="9205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77C8954-C780-4989-8A2E-8A0715930EF6}" type="datetimeFigureOut">
              <a:rPr lang="ru-RU" smtClean="0"/>
              <a:t>22.05.2020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C3C3C45-A9A7-4913-9967-8EE5498911D9}" type="slidenum">
              <a:rPr lang="ru-RU" smtClean="0"/>
              <a:t>‹#›</a:t>
            </a:fld>
            <a:endParaRPr lang="ru-RU"/>
          </a:p>
        </p:txBody>
      </p:sp>
    </p:spTree>
    <p:extLst>
      <p:ext uri="{BB962C8B-B14F-4D97-AF65-F5344CB8AC3E}">
        <p14:creationId xmlns:p14="http://schemas.microsoft.com/office/powerpoint/2010/main" val="41491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77C8954-C780-4989-8A2E-8A0715930EF6}" type="datetimeFigureOut">
              <a:rPr lang="ru-RU" smtClean="0"/>
              <a:t>22.05.2020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3C3C45-A9A7-4913-9967-8EE5498911D9}" type="slidenum">
              <a:rPr lang="ru-RU" smtClean="0"/>
              <a:t>‹#›</a:t>
            </a:fld>
            <a:endParaRPr lang="ru-RU"/>
          </a:p>
        </p:txBody>
      </p:sp>
    </p:spTree>
    <p:extLst>
      <p:ext uri="{BB962C8B-B14F-4D97-AF65-F5344CB8AC3E}">
        <p14:creationId xmlns:p14="http://schemas.microsoft.com/office/powerpoint/2010/main" val="129132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77C8954-C780-4989-8A2E-8A0715930EF6}" type="datetimeFigureOut">
              <a:rPr lang="ru-RU" smtClean="0"/>
              <a:t>22.05.2020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3C3C45-A9A7-4913-9967-8EE5498911D9}" type="slidenum">
              <a:rPr lang="ru-RU" smtClean="0"/>
              <a:t>‹#›</a:t>
            </a:fld>
            <a:endParaRPr lang="ru-RU"/>
          </a:p>
        </p:txBody>
      </p:sp>
    </p:spTree>
    <p:extLst>
      <p:ext uri="{BB962C8B-B14F-4D97-AF65-F5344CB8AC3E}">
        <p14:creationId xmlns:p14="http://schemas.microsoft.com/office/powerpoint/2010/main" val="1524020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7C8954-C780-4989-8A2E-8A0715930EF6}" type="datetimeFigureOut">
              <a:rPr lang="ru-RU" smtClean="0"/>
              <a:t>22.05.2020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C3C45-A9A7-4913-9967-8EE5498911D9}" type="slidenum">
              <a:rPr lang="ru-RU" smtClean="0"/>
              <a:t>‹#›</a:t>
            </a:fld>
            <a:endParaRPr lang="ru-RU"/>
          </a:p>
        </p:txBody>
      </p:sp>
    </p:spTree>
    <p:extLst>
      <p:ext uri="{BB962C8B-B14F-4D97-AF65-F5344CB8AC3E}">
        <p14:creationId xmlns:p14="http://schemas.microsoft.com/office/powerpoint/2010/main" val="3836355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aguzin.ru/wp/wp-content/uploads/2012/07/01.-&#1053;&#1086;&#1088;&#1084;&#1072;&#1083;&#1100;&#1085;&#1086;&#1077;-&#1088;&#1072;&#1089;&#1087;&#1088;&#1077;&#1076;&#1077;&#1083;&#1077;&#1085;&#1080;&#1077;.bmp"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baguzin.ru/wp/wp-content/uploads/2012/07/02.-&#1042;&#1077;&#1088;&#1086;&#1103;&#1090;&#1085;&#1086;&#1089;&#1090;&#1100;-&#1088;&#1072;&#1089;&#1087;&#1088;&#1077;&#1076;&#1077;&#1083;&#1077;&#1085;&#1080;&#1103;-MS-&#1087;&#1086;-&#1076;&#1080;&#1072;&#1087;&#1072;&#1079;&#1086;&#1085;&#1072;&#1084;-&#1079;&#1085;&#1072;&#1095;&#1077;&#1085;&#1080;&#1081;.bmp"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baguzin.ru/wp/wp-content/uploads/2012/07/03.-&#1055;&#1088;&#1077;&#1076;&#1089;&#1090;&#1072;&#1074;&#1083;&#1077;&#1085;&#1080;&#1077;-&#1087;&#1088;&#1086;&#1089;&#1090;&#1086;&#1075;&#1086;-&#1088;&#1072;&#1089;&#1095;&#1077;&#1090;&#1072;-&#1084;&#1077;&#1090;&#1086;&#1076;&#1086;&#1084;-&#1052;&#1086;&#1085;&#1090;&#1077;-&#1050;&#1072;&#1088;&#1083;&#1086;-&#1074;-Excel.bmp"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baguzin.ru/wp/wp-content/uploads/2012/07/04.-&#1056;&#1072;&#1089;&#1087;&#1088;&#1077;&#1076;&#1077;&#1083;&#1077;&#1085;&#1080;&#1077;-&#1086;&#1073;&#1097;&#1077;&#1081;-&#1101;&#1082;&#1086;&#1085;&#1086;&#1084;&#1080;&#1080;-&#1087;&#1086;-&#1076;&#1080;&#1072;&#1087;&#1072;&#1079;&#1086;&#1085;&#1072;&#1084;-&#1079;&#1085;&#1072;&#1095;&#1077;&#1085;&#1080;&#1081;.bmp"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hyperlink" Target="https://ru.wikipedia.org/wiki/%D0%AD%D0%BA%D1%81%D0%BF%D0%B5%D1%80%D1%82%D0%BD%D1%8B%D0%B5_%D0%BE%D1%86%D0%B5%D0%BD%D0%BA%D0%B8" TargetMode="External"/><Relationship Id="rId2" Type="http://schemas.openxmlformats.org/officeDocument/2006/relationships/hyperlink" Target="https://ru.wikipedia.org/wiki/%D0%95%D1%81%D1%82%D0%B5%D1%81%D1%82%D0%B2%D0%B5%D0%BD%D0%BD%D1%8B%D0%B9_%D0%BE%D1%82%D0%B1%D0%BE%D1%80" TargetMode="External"/><Relationship Id="rId1" Type="http://schemas.openxmlformats.org/officeDocument/2006/relationships/slideLayout" Target="../slideLayouts/slideLayout7.xml"/><Relationship Id="rId4" Type="http://schemas.openxmlformats.org/officeDocument/2006/relationships/hyperlink" Target="http://www.decision-online.ru/"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file:///C:\Users\&#1043;&#1077;&#1085;&#1072;\Downloads\Nado\New\&#1058;&#1077;&#1093;&#1085;&#1086;&#1083;&#1086;&#1075;&#1080;&#1080;%20&#1080;&#1085;&#1092;&#1086;&#1088;&#1084;&#1072;&#1094;&#1080;&#1086;&#1085;&#1085;&#1086;&#1075;&#1086;%20&#1086;&#1073;&#1097;&#1077;&#1089;&#1090;&#1074;&#1072;%20&#1074;%20&#1076;&#1077;&#1081;&#1089;&#1090;&#1074;&#1080;&#1080;%20&#1087;&#1088;&#1080;&#1084;&#1077;&#1085;&#1077;&#1085;&#1080;&#1077;%20&#1082;&#1086;&#1075;&#1085;&#1080;&#1090;&#1080;&#1074;&#1085;&#1099;&#1093;%20&#1084;&#1077;&#1090;&#1086;&#1076;&#1086;&#1074;%20&#1074;%20&#1091;&#1087;&#1088;&#1072;&#1074;&#1083;&#1077;&#1085;&#1080;&#1080;%20&#1073;&#1080;&#1079;&#1085;&#1077;&#1089;&#1086;&#1084;.files\1pix.gif" TargetMode="External"/><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0.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 Id="rId5" Type="http://schemas.openxmlformats.org/officeDocument/2006/relationships/image" Target="../media/image35.jpeg"/><Relationship Id="rId4" Type="http://schemas.openxmlformats.org/officeDocument/2006/relationships/image" Target="../media/image34.jpeg"/></Relationships>
</file>

<file path=ppt/slides/_rels/slide8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808384" y="2189759"/>
            <a:ext cx="10614990" cy="1446550"/>
          </a:xfrm>
          <a:prstGeom prst="rect">
            <a:avLst/>
          </a:prstGeom>
        </p:spPr>
        <p:txBody>
          <a:bodyPr wrap="square">
            <a:spAutoFit/>
          </a:bodyPr>
          <a:lstStyle/>
          <a:p>
            <a:pPr algn="ctr"/>
            <a:r>
              <a:rPr lang="ru-RU" sz="4400" b="1" dirty="0">
                <a:latin typeface="Arial" panose="020B0604020202020204" pitchFamily="34" charset="0"/>
                <a:ea typeface="Times New Roman" panose="02020603050405020304" pitchFamily="18" charset="0"/>
                <a:cs typeface="Arial" panose="020B0604020202020204" pitchFamily="34" charset="0"/>
              </a:rPr>
              <a:t>Модели и методы имитационного моделирования</a:t>
            </a:r>
          </a:p>
        </p:txBody>
      </p:sp>
    </p:spTree>
    <p:extLst>
      <p:ext uri="{BB962C8B-B14F-4D97-AF65-F5344CB8AC3E}">
        <p14:creationId xmlns:p14="http://schemas.microsoft.com/office/powerpoint/2010/main" val="4200502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рис">
            <a:extLst>
              <a:ext uri="{FF2B5EF4-FFF2-40B4-BE49-F238E27FC236}">
                <a16:creationId xmlns:a16="http://schemas.microsoft.com/office/drawing/2014/main" id="{C37D0073-2924-4D3A-9B0B-3A5EC1D2E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848" y="767138"/>
            <a:ext cx="9291918" cy="609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a:extLst>
              <a:ext uri="{FF2B5EF4-FFF2-40B4-BE49-F238E27FC236}">
                <a16:creationId xmlns:a16="http://schemas.microsoft.com/office/drawing/2014/main" id="{D1A195F7-BC3C-47E8-90F6-BFA49BEA56DF}"/>
              </a:ext>
            </a:extLst>
          </p:cNvPr>
          <p:cNvSpPr/>
          <p:nvPr/>
        </p:nvSpPr>
        <p:spPr>
          <a:xfrm>
            <a:off x="2621595" y="215520"/>
            <a:ext cx="6445226" cy="473912"/>
          </a:xfrm>
          <a:prstGeom prst="rect">
            <a:avLst/>
          </a:prstGeom>
        </p:spPr>
        <p:txBody>
          <a:bodyPr wrap="none">
            <a:spAutoFit/>
          </a:bodyPr>
          <a:lstStyle/>
          <a:p>
            <a:pPr indent="342900" algn="just">
              <a:lnSpc>
                <a:spcPct val="140000"/>
              </a:lnSpc>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Когнитивная модель «Региональная система»</a:t>
            </a:r>
          </a:p>
        </p:txBody>
      </p:sp>
    </p:spTree>
    <p:extLst>
      <p:ext uri="{BB962C8B-B14F-4D97-AF65-F5344CB8AC3E}">
        <p14:creationId xmlns:p14="http://schemas.microsoft.com/office/powerpoint/2010/main" val="20114691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ИТ в бизнесе т 2">
            <a:extLst>
              <a:ext uri="{FF2B5EF4-FFF2-40B4-BE49-F238E27FC236}">
                <a16:creationId xmlns:a16="http://schemas.microsoft.com/office/drawing/2014/main" id="{2D4B6A94-2405-4C9C-B0B1-B807A37F4D3C}"/>
              </a:ext>
            </a:extLst>
          </p:cNvPr>
          <p:cNvPicPr>
            <a:picLocks noChangeAspect="1" noChangeArrowheads="1"/>
          </p:cNvPicPr>
          <p:nvPr/>
        </p:nvPicPr>
        <p:blipFill>
          <a:blip r:embed="rId2" cstate="print"/>
          <a:srcRect/>
          <a:stretch>
            <a:fillRect/>
          </a:stretch>
        </p:blipFill>
        <p:spPr bwMode="auto">
          <a:xfrm>
            <a:off x="6396878" y="534987"/>
            <a:ext cx="4051300" cy="5788025"/>
          </a:xfrm>
          <a:prstGeom prst="rect">
            <a:avLst/>
          </a:prstGeom>
          <a:noFill/>
        </p:spPr>
      </p:pic>
      <p:pic>
        <p:nvPicPr>
          <p:cNvPr id="3" name="Picture 5" descr="сканирование">
            <a:extLst>
              <a:ext uri="{FF2B5EF4-FFF2-40B4-BE49-F238E27FC236}">
                <a16:creationId xmlns:a16="http://schemas.microsoft.com/office/drawing/2014/main" id="{DC35BDE4-B974-42CE-93C4-FA91CA151A20}"/>
              </a:ext>
            </a:extLst>
          </p:cNvPr>
          <p:cNvPicPr>
            <a:picLocks noChangeAspect="1" noChangeArrowheads="1"/>
          </p:cNvPicPr>
          <p:nvPr/>
        </p:nvPicPr>
        <p:blipFill>
          <a:blip r:embed="rId3" cstate="print"/>
          <a:srcRect/>
          <a:stretch>
            <a:fillRect/>
          </a:stretch>
        </p:blipFill>
        <p:spPr bwMode="auto">
          <a:xfrm>
            <a:off x="1453776" y="534987"/>
            <a:ext cx="4083050" cy="5761037"/>
          </a:xfrm>
          <a:prstGeom prst="rect">
            <a:avLst/>
          </a:prstGeom>
          <a:noFill/>
        </p:spPr>
      </p:pic>
    </p:spTree>
    <p:extLst>
      <p:ext uri="{BB962C8B-B14F-4D97-AF65-F5344CB8AC3E}">
        <p14:creationId xmlns:p14="http://schemas.microsoft.com/office/powerpoint/2010/main" val="3934196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Описание: рис. z.jpg">
            <a:extLst>
              <a:ext uri="{FF2B5EF4-FFF2-40B4-BE49-F238E27FC236}">
                <a16:creationId xmlns:a16="http://schemas.microsoft.com/office/drawing/2014/main" id="{BDA72081-FDFC-4297-87A1-C2B370171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859" y="1218784"/>
            <a:ext cx="8765837" cy="52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a:extLst>
              <a:ext uri="{FF2B5EF4-FFF2-40B4-BE49-F238E27FC236}">
                <a16:creationId xmlns:a16="http://schemas.microsoft.com/office/drawing/2014/main" id="{E940D3BB-F4B0-4DBD-B679-5C8E43045111}"/>
              </a:ext>
            </a:extLst>
          </p:cNvPr>
          <p:cNvSpPr/>
          <p:nvPr/>
        </p:nvSpPr>
        <p:spPr>
          <a:xfrm>
            <a:off x="3596931" y="540890"/>
            <a:ext cx="3912802" cy="400110"/>
          </a:xfrm>
          <a:prstGeom prst="rect">
            <a:avLst/>
          </a:prstGeom>
        </p:spPr>
        <p:txBody>
          <a:bodyPr wrap="none">
            <a:spAutoFit/>
          </a:bodyPr>
          <a:lstStyle/>
          <a:p>
            <a:r>
              <a:rPr lang="ru-RU" sz="2000" b="1" dirty="0">
                <a:latin typeface="Arial" panose="020B0604020202020204" pitchFamily="34" charset="0"/>
                <a:ea typeface="Times New Roman" panose="02020603050405020304" pitchFamily="18" charset="0"/>
                <a:cs typeface="Arial" panose="020B0604020202020204" pitchFamily="34" charset="0"/>
              </a:rPr>
              <a:t>Процесс исполнения заказов</a:t>
            </a:r>
            <a:endParaRPr lang="ru-RU"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578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B049E55-123F-4921-9157-02750AFD216F}"/>
              </a:ext>
            </a:extLst>
          </p:cNvPr>
          <p:cNvSpPr/>
          <p:nvPr/>
        </p:nvSpPr>
        <p:spPr>
          <a:xfrm>
            <a:off x="510208" y="612844"/>
            <a:ext cx="11171583" cy="5632311"/>
          </a:xfrm>
          <a:prstGeom prst="rect">
            <a:avLst/>
          </a:prstGeom>
        </p:spPr>
        <p:txBody>
          <a:bodyPr wrap="square">
            <a:spAutoFit/>
          </a:bodyPr>
          <a:lstStyle/>
          <a:p>
            <a:pPr indent="45021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Применение когнитивных моделей в системах поддержки принятия решений</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indent="450215"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Главное назначение когнитивной модели – помочь эксперту в процессе познания и соответственно выработки правильного решения. Поэтому когнитивный подход используется в системах поддержки принятия решений. </a:t>
            </a:r>
          </a:p>
          <a:p>
            <a:pPr marL="50800" marR="50800" indent="450215"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Когнитивная модель визуализирует и упорядочивает информацию об обстановке, замысле, целях и действиях. При этом визуализация выполняет важную когнитивную функцию, иллюстрируя не только результаты действий субъекта управления, но и подсказывая ему способы анализа и генерирования вариантов решений.</a:t>
            </a:r>
            <a:r>
              <a:rPr lang="ru-RU"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indent="450215"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Однако когнитивная модель служит не только для систематизации и «прояснения» знаний эксперта, но и для выявления наиболее выгодных «точек приложения» управляющих воздействий субъекта управления. Иначе говоря, когнитивная модель объясняет, на какой фактор или взаимосвязь факторов необходимо воздействовать, с какой силой и в каком направлении, чтобы получить желаемое изменение целевых факторов, то есть чтобы добиться цели управления с наименьшими затратами.</a:t>
            </a:r>
          </a:p>
          <a:p>
            <a:pPr indent="450215" algn="just">
              <a:spcAft>
                <a:spcPts val="0"/>
              </a:spcAft>
            </a:pPr>
            <a:r>
              <a:rPr lang="ru-RU" sz="2000" dirty="0">
                <a:latin typeface="Arial" panose="020B0604020202020204" pitchFamily="34" charset="0"/>
                <a:cs typeface="Arial" panose="020B0604020202020204" pitchFamily="34" charset="0"/>
              </a:rPr>
              <a:t>При применение разных моделей управления важно уметь предсказать, к каким последствиям приведёт, в конечном итоге, та или иная управленческая стратегия. Для разработки такого рода прогнозов используется сценарный подход (сценарное моделирование) в рамках когнитивного анализа. </a:t>
            </a:r>
            <a:endParaRPr lang="ru-RU" sz="20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8748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F086D50-BF4F-4C33-B01B-0EFF9598A4BE}"/>
              </a:ext>
            </a:extLst>
          </p:cNvPr>
          <p:cNvSpPr/>
          <p:nvPr/>
        </p:nvSpPr>
        <p:spPr>
          <a:xfrm>
            <a:off x="874642" y="978086"/>
            <a:ext cx="10787270" cy="2246769"/>
          </a:xfrm>
          <a:prstGeom prst="rect">
            <a:avLst/>
          </a:prstGeom>
        </p:spPr>
        <p:txBody>
          <a:bodyPr wrap="square">
            <a:spAutoFit/>
          </a:bodyPr>
          <a:lstStyle/>
          <a:p>
            <a:pPr indent="449580" algn="just">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Задача.</a:t>
            </a:r>
            <a:r>
              <a:rPr lang="ru-RU" sz="2000" dirty="0">
                <a:latin typeface="Arial" panose="020B0604020202020204" pitchFamily="34" charset="0"/>
                <a:ea typeface="Calibri" panose="020F0502020204030204" pitchFamily="34" charset="0"/>
                <a:cs typeface="Arial" panose="020B0604020202020204" pitchFamily="34" charset="0"/>
              </a:rPr>
              <a:t> Предположим, мы хотим арендовать современный станок для предприятия. Стоимость годовой аренды станка 400 000 долл. и договор нужно подписывать на несколько лет. Предполагается, что современное оборудование позволит сэкономить на трудозатратах и стоимости сырья и материалов, а также считается материальное обслуживание нового станка обойдется дешевле.</a:t>
            </a:r>
          </a:p>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Эксперты по финансовым оценкам дали возможные интервалы значений ожидаемой экономии на единицу продукции и годовой объем производства. </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71E82EEE-CA58-4E63-9E0A-F521A27C4C6C}"/>
              </a:ext>
            </a:extLst>
          </p:cNvPr>
          <p:cNvSpPr/>
          <p:nvPr/>
        </p:nvSpPr>
        <p:spPr>
          <a:xfrm>
            <a:off x="658906" y="502774"/>
            <a:ext cx="10930119" cy="397738"/>
          </a:xfrm>
          <a:prstGeom prst="rect">
            <a:avLst/>
          </a:prstGeom>
        </p:spPr>
        <p:txBody>
          <a:bodyPr wrap="square">
            <a:spAutoFit/>
          </a:bodyPr>
          <a:lstStyle/>
          <a:p>
            <a:pPr indent="449580" algn="ctr">
              <a:lnSpc>
                <a:spcPct val="107000"/>
              </a:lnSpc>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Статистическое моделирование (Метод Монте – Карло) для расчета рисков</a:t>
            </a:r>
            <a:endParaRPr lang="ru-RU" sz="20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4" name="Таблица 3">
            <a:extLst>
              <a:ext uri="{FF2B5EF4-FFF2-40B4-BE49-F238E27FC236}">
                <a16:creationId xmlns:a16="http://schemas.microsoft.com/office/drawing/2014/main" id="{AD59E97D-7CF2-45A5-864D-E23E59376F4C}"/>
              </a:ext>
            </a:extLst>
          </p:cNvPr>
          <p:cNvGraphicFramePr>
            <a:graphicFrameLocks noGrp="1"/>
          </p:cNvGraphicFramePr>
          <p:nvPr>
            <p:extLst>
              <p:ext uri="{D42A27DB-BD31-4B8C-83A1-F6EECF244321}">
                <p14:modId xmlns:p14="http://schemas.microsoft.com/office/powerpoint/2010/main" val="1918589909"/>
              </p:ext>
            </p:extLst>
          </p:nvPr>
        </p:nvGraphicFramePr>
        <p:xfrm>
          <a:off x="947529" y="3408956"/>
          <a:ext cx="10641496" cy="1746506"/>
        </p:xfrm>
        <a:graphic>
          <a:graphicData uri="http://schemas.openxmlformats.org/drawingml/2006/table">
            <a:tbl>
              <a:tblPr firstRow="1" firstCol="1" bandRow="1">
                <a:tableStyleId>{5C22544A-7EE6-4342-B048-85BDC9FD1C3A}</a:tableStyleId>
              </a:tblPr>
              <a:tblGrid>
                <a:gridCol w="5966980">
                  <a:extLst>
                    <a:ext uri="{9D8B030D-6E8A-4147-A177-3AD203B41FA5}">
                      <a16:colId xmlns:a16="http://schemas.microsoft.com/office/drawing/2014/main" val="4022091555"/>
                    </a:ext>
                  </a:extLst>
                </a:gridCol>
                <a:gridCol w="4674516">
                  <a:extLst>
                    <a:ext uri="{9D8B030D-6E8A-4147-A177-3AD203B41FA5}">
                      <a16:colId xmlns:a16="http://schemas.microsoft.com/office/drawing/2014/main" val="3381242266"/>
                    </a:ext>
                  </a:extLst>
                </a:gridCol>
              </a:tblGrid>
              <a:tr h="0">
                <a:tc>
                  <a:txBody>
                    <a:bodyPr/>
                    <a:lstStyle/>
                    <a:p>
                      <a:pPr algn="just">
                        <a:lnSpc>
                          <a:spcPct val="107000"/>
                        </a:lnSpc>
                        <a:spcAft>
                          <a:spcPts val="0"/>
                        </a:spcAft>
                      </a:pPr>
                      <a:r>
                        <a:rPr lang="ru-RU" sz="1900" dirty="0">
                          <a:effectLst/>
                          <a:latin typeface="Arial" panose="020B0604020202020204" pitchFamily="34" charset="0"/>
                          <a:cs typeface="Arial" panose="020B0604020202020204" pitchFamily="34" charset="0"/>
                        </a:rPr>
                        <a:t>Экономия на материалах техобслуживания (</a:t>
                      </a:r>
                      <a:r>
                        <a:rPr lang="en-US" sz="1900" dirty="0">
                          <a:effectLst/>
                          <a:latin typeface="Arial" panose="020B0604020202020204" pitchFamily="34" charset="0"/>
                          <a:cs typeface="Arial" panose="020B0604020202020204" pitchFamily="34" charset="0"/>
                        </a:rPr>
                        <a:t>MS</a:t>
                      </a:r>
                      <a:r>
                        <a:rPr lang="ru-RU" sz="1900" dirty="0">
                          <a:effectLst/>
                          <a:latin typeface="Arial" panose="020B0604020202020204" pitchFamily="34" charset="0"/>
                          <a:cs typeface="Arial" panose="020B0604020202020204" pitchFamily="34" charset="0"/>
                        </a:rPr>
                        <a:t>)</a:t>
                      </a:r>
                      <a:endParaRPr lang="ru-RU" sz="19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900">
                          <a:effectLst/>
                          <a:latin typeface="Arial" panose="020B0604020202020204" pitchFamily="34" charset="0"/>
                          <a:cs typeface="Arial" panose="020B0604020202020204" pitchFamily="34" charset="0"/>
                        </a:rPr>
                        <a:t>От 10 до 20 долл. на ед. продукции</a:t>
                      </a:r>
                      <a:endParaRPr lang="ru-RU" sz="19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09116443"/>
                  </a:ext>
                </a:extLst>
              </a:tr>
              <a:tr h="0">
                <a:tc>
                  <a:txBody>
                    <a:bodyPr/>
                    <a:lstStyle/>
                    <a:p>
                      <a:pPr algn="just">
                        <a:lnSpc>
                          <a:spcPct val="107000"/>
                        </a:lnSpc>
                        <a:spcAft>
                          <a:spcPts val="0"/>
                        </a:spcAft>
                      </a:pPr>
                      <a:r>
                        <a:rPr lang="ru-RU" sz="1900" dirty="0">
                          <a:effectLst/>
                          <a:latin typeface="Arial" panose="020B0604020202020204" pitchFamily="34" charset="0"/>
                          <a:cs typeface="Arial" panose="020B0604020202020204" pitchFamily="34" charset="0"/>
                        </a:rPr>
                        <a:t>Экономия на трудозатратах</a:t>
                      </a:r>
                      <a:r>
                        <a:rPr lang="en-US" sz="1900" dirty="0">
                          <a:effectLst/>
                          <a:latin typeface="Arial" panose="020B0604020202020204" pitchFamily="34" charset="0"/>
                          <a:cs typeface="Arial" panose="020B0604020202020204" pitchFamily="34" charset="0"/>
                        </a:rPr>
                        <a:t> (LS)</a:t>
                      </a:r>
                      <a:endParaRPr lang="ru-RU" sz="19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900" dirty="0">
                          <a:effectLst/>
                          <a:latin typeface="Arial" panose="020B0604020202020204" pitchFamily="34" charset="0"/>
                          <a:cs typeface="Arial" panose="020B0604020202020204" pitchFamily="34" charset="0"/>
                        </a:rPr>
                        <a:t>От «-2» до 8 долл. на ед. продукции</a:t>
                      </a:r>
                      <a:endParaRPr lang="ru-RU" sz="19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11546771"/>
                  </a:ext>
                </a:extLst>
              </a:tr>
              <a:tr h="0">
                <a:tc>
                  <a:txBody>
                    <a:bodyPr/>
                    <a:lstStyle/>
                    <a:p>
                      <a:pPr algn="just">
                        <a:lnSpc>
                          <a:spcPct val="107000"/>
                        </a:lnSpc>
                        <a:spcAft>
                          <a:spcPts val="0"/>
                        </a:spcAft>
                      </a:pPr>
                      <a:r>
                        <a:rPr lang="ru-RU" sz="1900" dirty="0">
                          <a:effectLst/>
                          <a:latin typeface="Arial" panose="020B0604020202020204" pitchFamily="34" charset="0"/>
                          <a:cs typeface="Arial" panose="020B0604020202020204" pitchFamily="34" charset="0"/>
                        </a:rPr>
                        <a:t>Экономия на сырье и материалах (</a:t>
                      </a:r>
                      <a:r>
                        <a:rPr lang="en-US" sz="1900" dirty="0">
                          <a:effectLst/>
                          <a:latin typeface="Arial" panose="020B0604020202020204" pitchFamily="34" charset="0"/>
                          <a:cs typeface="Arial" panose="020B0604020202020204" pitchFamily="34" charset="0"/>
                        </a:rPr>
                        <a:t>RMS</a:t>
                      </a:r>
                      <a:r>
                        <a:rPr lang="ru-RU" sz="1900" dirty="0">
                          <a:effectLst/>
                          <a:latin typeface="Arial" panose="020B0604020202020204" pitchFamily="34" charset="0"/>
                          <a:cs typeface="Arial" panose="020B0604020202020204" pitchFamily="34" charset="0"/>
                        </a:rPr>
                        <a:t>)</a:t>
                      </a:r>
                      <a:endParaRPr lang="ru-RU" sz="19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900" dirty="0">
                          <a:effectLst/>
                          <a:latin typeface="Arial" panose="020B0604020202020204" pitchFamily="34" charset="0"/>
                          <a:cs typeface="Arial" panose="020B0604020202020204" pitchFamily="34" charset="0"/>
                        </a:rPr>
                        <a:t>От 3 до 9 долл. на ед. продукции</a:t>
                      </a:r>
                      <a:endParaRPr lang="ru-RU" sz="19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1288278"/>
                  </a:ext>
                </a:extLst>
              </a:tr>
              <a:tr h="0">
                <a:tc>
                  <a:txBody>
                    <a:bodyPr/>
                    <a:lstStyle/>
                    <a:p>
                      <a:pPr algn="just">
                        <a:lnSpc>
                          <a:spcPct val="107000"/>
                        </a:lnSpc>
                        <a:spcAft>
                          <a:spcPts val="0"/>
                        </a:spcAft>
                      </a:pPr>
                      <a:r>
                        <a:rPr lang="ru-RU" sz="1900" dirty="0">
                          <a:effectLst/>
                          <a:latin typeface="Arial" panose="020B0604020202020204" pitchFamily="34" charset="0"/>
                          <a:cs typeface="Arial" panose="020B0604020202020204" pitchFamily="34" charset="0"/>
                        </a:rPr>
                        <a:t>Объем производства</a:t>
                      </a:r>
                      <a:r>
                        <a:rPr lang="en-US" sz="1900" dirty="0">
                          <a:effectLst/>
                          <a:latin typeface="Arial" panose="020B0604020202020204" pitchFamily="34" charset="0"/>
                          <a:cs typeface="Arial" panose="020B0604020202020204" pitchFamily="34" charset="0"/>
                        </a:rPr>
                        <a:t> (PL)</a:t>
                      </a:r>
                      <a:endParaRPr lang="ru-RU" sz="19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900" dirty="0">
                          <a:effectLst/>
                          <a:latin typeface="Arial" panose="020B0604020202020204" pitchFamily="34" charset="0"/>
                          <a:cs typeface="Arial" panose="020B0604020202020204" pitchFamily="34" charset="0"/>
                        </a:rPr>
                        <a:t>От 15 000 до 35 000 долл. на ед. продукции</a:t>
                      </a:r>
                      <a:endParaRPr lang="ru-RU" sz="19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3157990"/>
                  </a:ext>
                </a:extLst>
              </a:tr>
              <a:tr h="0">
                <a:tc>
                  <a:txBody>
                    <a:bodyPr/>
                    <a:lstStyle/>
                    <a:p>
                      <a:pPr algn="just">
                        <a:lnSpc>
                          <a:spcPct val="107000"/>
                        </a:lnSpc>
                        <a:spcAft>
                          <a:spcPts val="0"/>
                        </a:spcAft>
                      </a:pPr>
                      <a:r>
                        <a:rPr lang="ru-RU" sz="1900">
                          <a:effectLst/>
                          <a:latin typeface="Arial" panose="020B0604020202020204" pitchFamily="34" charset="0"/>
                          <a:cs typeface="Arial" panose="020B0604020202020204" pitchFamily="34" charset="0"/>
                        </a:rPr>
                        <a:t>Стоимость годового аутсорсинг</a:t>
                      </a:r>
                      <a:endParaRPr lang="ru-RU" sz="19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900" dirty="0">
                          <a:effectLst/>
                          <a:latin typeface="Arial" panose="020B0604020202020204" pitchFamily="34" charset="0"/>
                          <a:cs typeface="Arial" panose="020B0604020202020204" pitchFamily="34" charset="0"/>
                        </a:rPr>
                        <a:t>400 000 долл.</a:t>
                      </a:r>
                      <a:endParaRPr lang="ru-RU" sz="19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8207881"/>
                  </a:ext>
                </a:extLst>
              </a:tr>
            </a:tbl>
          </a:graphicData>
        </a:graphic>
      </p:graphicFrame>
      <p:sp>
        <p:nvSpPr>
          <p:cNvPr id="5" name="Прямоугольник 4">
            <a:extLst>
              <a:ext uri="{FF2B5EF4-FFF2-40B4-BE49-F238E27FC236}">
                <a16:creationId xmlns:a16="http://schemas.microsoft.com/office/drawing/2014/main" id="{B1905D09-77CB-41D6-9872-F49CBCBD1B1B}"/>
              </a:ext>
            </a:extLst>
          </p:cNvPr>
          <p:cNvSpPr/>
          <p:nvPr/>
        </p:nvSpPr>
        <p:spPr>
          <a:xfrm>
            <a:off x="947529" y="5339563"/>
            <a:ext cx="10641496" cy="1015663"/>
          </a:xfrm>
          <a:prstGeom prst="rect">
            <a:avLst/>
          </a:prstGeom>
        </p:spPr>
        <p:txBody>
          <a:bodyPr wrap="square">
            <a:spAutoFit/>
          </a:bodyPr>
          <a:lstStyle/>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Годовая экономия: (</a:t>
            </a:r>
            <a:r>
              <a:rPr lang="en-US" sz="2000" dirty="0">
                <a:latin typeface="Arial" panose="020B0604020202020204" pitchFamily="34" charset="0"/>
                <a:ea typeface="Calibri" panose="020F0502020204030204" pitchFamily="34" charset="0"/>
                <a:cs typeface="Arial" panose="020B0604020202020204" pitchFamily="34" charset="0"/>
              </a:rPr>
              <a:t>MS</a:t>
            </a:r>
            <a:r>
              <a:rPr lang="ru-RU" sz="2000" dirty="0">
                <a:latin typeface="Arial" panose="020B0604020202020204" pitchFamily="34" charset="0"/>
                <a:ea typeface="Calibri" panose="020F0502020204030204" pitchFamily="34" charset="0"/>
                <a:cs typeface="Arial" panose="020B0604020202020204" pitchFamily="34" charset="0"/>
              </a:rPr>
              <a:t>+</a:t>
            </a:r>
            <a:r>
              <a:rPr lang="en-US" sz="2000" dirty="0">
                <a:latin typeface="Arial" panose="020B0604020202020204" pitchFamily="34" charset="0"/>
                <a:ea typeface="Calibri" panose="020F0502020204030204" pitchFamily="34" charset="0"/>
                <a:cs typeface="Arial" panose="020B0604020202020204" pitchFamily="34" charset="0"/>
              </a:rPr>
              <a:t>LS</a:t>
            </a:r>
            <a:r>
              <a:rPr lang="ru-RU" sz="2000" dirty="0">
                <a:latin typeface="Arial" panose="020B0604020202020204" pitchFamily="34" charset="0"/>
                <a:ea typeface="Calibri" panose="020F0502020204030204" pitchFamily="34" charset="0"/>
                <a:cs typeface="Arial" panose="020B0604020202020204" pitchFamily="34" charset="0"/>
              </a:rPr>
              <a:t>+</a:t>
            </a:r>
            <a:r>
              <a:rPr lang="en-US" sz="2000" dirty="0">
                <a:latin typeface="Arial" panose="020B0604020202020204" pitchFamily="34" charset="0"/>
                <a:ea typeface="Calibri" panose="020F0502020204030204" pitchFamily="34" charset="0"/>
                <a:cs typeface="Arial" panose="020B0604020202020204" pitchFamily="34" charset="0"/>
              </a:rPr>
              <a:t>RMS</a:t>
            </a:r>
            <a:r>
              <a:rPr lang="ru-RU" sz="2000" dirty="0">
                <a:latin typeface="Arial" panose="020B0604020202020204" pitchFamily="34" charset="0"/>
                <a:ea typeface="Calibri" panose="020F0502020204030204" pitchFamily="34" charset="0"/>
                <a:cs typeface="Arial" panose="020B0604020202020204" pitchFamily="34" charset="0"/>
              </a:rPr>
              <a:t>) * </a:t>
            </a:r>
            <a:r>
              <a:rPr lang="en-US" sz="2000" dirty="0">
                <a:latin typeface="Arial" panose="020B0604020202020204" pitchFamily="34" charset="0"/>
                <a:ea typeface="Calibri" panose="020F0502020204030204" pitchFamily="34" charset="0"/>
                <a:cs typeface="Arial" panose="020B0604020202020204" pitchFamily="34" charset="0"/>
              </a:rPr>
              <a:t>PL</a:t>
            </a:r>
            <a:r>
              <a:rPr lang="ru-RU" sz="2000" dirty="0">
                <a:latin typeface="Arial" panose="020B0604020202020204" pitchFamily="34" charset="0"/>
                <a:ea typeface="Calibri" panose="020F0502020204030204" pitchFamily="34" charset="0"/>
                <a:cs typeface="Arial" panose="020B0604020202020204" pitchFamily="34" charset="0"/>
              </a:rPr>
              <a:t>. Если мы возьмем медиану (среднее) каждого интервала, то получим экономию: (15+3+6) *25 000 = 600 000 долл. </a:t>
            </a:r>
          </a:p>
          <a:p>
            <a:pPr indent="449580" algn="just">
              <a:spcAft>
                <a:spcPts val="0"/>
              </a:spcAft>
            </a:pPr>
            <a:r>
              <a:rPr lang="ru-RU" sz="2000" i="1" dirty="0">
                <a:latin typeface="Arial" panose="020B0604020202020204" pitchFamily="34" charset="0"/>
                <a:ea typeface="Calibri" panose="020F0502020204030204" pitchFamily="34" charset="0"/>
                <a:cs typeface="Arial" panose="020B0604020202020204" pitchFamily="34" charset="0"/>
              </a:rPr>
              <a:t>Как оценить рискованность этих инвестиций?</a:t>
            </a:r>
            <a:r>
              <a:rPr lang="ru-RU" sz="2000" dirty="0">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3936504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60FBF693-DBFA-4C2C-BEE7-D9F7EBB0D82D}"/>
              </a:ext>
            </a:extLst>
          </p:cNvPr>
          <p:cNvSpPr/>
          <p:nvPr/>
        </p:nvSpPr>
        <p:spPr>
          <a:xfrm>
            <a:off x="530088" y="644029"/>
            <a:ext cx="11314042" cy="2554545"/>
          </a:xfrm>
          <a:prstGeom prst="rect">
            <a:avLst/>
          </a:prstGeom>
        </p:spPr>
        <p:txBody>
          <a:bodyPr wrap="square">
            <a:spAutoFit/>
          </a:bodyPr>
          <a:lstStyle/>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Чтобы получить риск, мы должны наметить будущие результаты с присущими им неопределенностями, причем какие-то из них – с вероятностями понести ущерб, поддающийся количественному определению. </a:t>
            </a:r>
          </a:p>
          <a:p>
            <a:pPr indent="449580"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Моделирование с помощью метода Монте-Карло заключается в том, что нужно случайным образом выбрать в указанных интервалах значения, подставить их в формулу для расчета годовой экономии и рассчитать итог. Одни результаты превысят рассчитанную нами медиану 600 000 у.е., а другие окажутся ниже. Некоторые будут даже ниже требуемых для безубыточности 400 000 у.е.</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112A26F8-B59C-4192-AA80-50D75EF7E56E}"/>
              </a:ext>
            </a:extLst>
          </p:cNvPr>
          <p:cNvSpPr/>
          <p:nvPr/>
        </p:nvSpPr>
        <p:spPr>
          <a:xfrm>
            <a:off x="530089" y="3184936"/>
            <a:ext cx="5648740" cy="3477875"/>
          </a:xfrm>
          <a:prstGeom prst="rect">
            <a:avLst/>
          </a:prstGeom>
        </p:spPr>
        <p:txBody>
          <a:bodyPr wrap="square">
            <a:spAutoFit/>
          </a:bodyPr>
          <a:lstStyle/>
          <a:p>
            <a:pPr indent="449580"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Для реализации метода необходимо знать (или предположить) вид вероятностного распределения исследуемых величин.</a:t>
            </a:r>
            <a:endParaRPr lang="ru-RU" sz="20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ru-RU" sz="2000" b="1" dirty="0">
                <a:latin typeface="Arial" panose="020B0604020202020204" pitchFamily="34" charset="0"/>
                <a:ea typeface="Times New Roman" panose="02020603050405020304" pitchFamily="18" charset="0"/>
                <a:cs typeface="Arial" panose="020B0604020202020204" pitchFamily="34" charset="0"/>
              </a:rPr>
              <a:t>а) Нормальное распределение</a:t>
            </a:r>
            <a:r>
              <a:rPr lang="ru-RU" sz="2000" dirty="0">
                <a:latin typeface="Arial" panose="020B0604020202020204" pitchFamily="34" charset="0"/>
                <a:ea typeface="Times New Roman" panose="02020603050405020304" pitchFamily="18" charset="0"/>
                <a:cs typeface="Arial" panose="020B0604020202020204" pitchFamily="34" charset="0"/>
              </a:rPr>
              <a:t>. Оно представляет колоколообразную кривую (рис. 1), на которой большинство возможных значений результатов группируются в центральной части графика и лишь немногие, менее вероятные, распределяются, сходя на нет к его краям.</a:t>
            </a:r>
            <a:endParaRPr lang="ru-RU" sz="2000" dirty="0">
              <a:latin typeface="Arial" panose="020B0604020202020204" pitchFamily="34" charset="0"/>
              <a:ea typeface="Calibri" panose="020F0502020204030204" pitchFamily="34" charset="0"/>
              <a:cs typeface="Arial" panose="020B0604020202020204" pitchFamily="34" charset="0"/>
            </a:endParaRPr>
          </a:p>
        </p:txBody>
      </p:sp>
      <p:pic>
        <p:nvPicPr>
          <p:cNvPr id="5" name="Рисунок 4" descr="01">
            <a:hlinkClick r:id="rId2"/>
            <a:extLst>
              <a:ext uri="{FF2B5EF4-FFF2-40B4-BE49-F238E27FC236}">
                <a16:creationId xmlns:a16="http://schemas.microsoft.com/office/drawing/2014/main" id="{3DB4C6DF-E50E-4E75-9DAB-7E9DBF35B8A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62092" y="2984677"/>
            <a:ext cx="5297555" cy="3223960"/>
          </a:xfrm>
          <a:prstGeom prst="rect">
            <a:avLst/>
          </a:prstGeom>
          <a:noFill/>
          <a:ln>
            <a:noFill/>
          </a:ln>
        </p:spPr>
      </p:pic>
      <p:sp>
        <p:nvSpPr>
          <p:cNvPr id="6" name="Прямоугольник 5">
            <a:extLst>
              <a:ext uri="{FF2B5EF4-FFF2-40B4-BE49-F238E27FC236}">
                <a16:creationId xmlns:a16="http://schemas.microsoft.com/office/drawing/2014/main" id="{118DAF75-EF26-4FBF-A1E5-5BAD6752B7E6}"/>
              </a:ext>
            </a:extLst>
          </p:cNvPr>
          <p:cNvSpPr/>
          <p:nvPr/>
        </p:nvSpPr>
        <p:spPr>
          <a:xfrm>
            <a:off x="6533321" y="6016480"/>
            <a:ext cx="5128590" cy="646331"/>
          </a:xfrm>
          <a:prstGeom prst="rect">
            <a:avLst/>
          </a:prstGeom>
        </p:spPr>
        <p:txBody>
          <a:bodyPr wrap="square">
            <a:spAutoFit/>
          </a:bodyPr>
          <a:lstStyle/>
          <a:p>
            <a:pPr algn="ctr">
              <a:spcAft>
                <a:spcPts val="0"/>
              </a:spcAft>
            </a:pPr>
            <a:r>
              <a:rPr lang="ru-RU" dirty="0">
                <a:latin typeface="Arial" panose="020B0604020202020204" pitchFamily="34" charset="0"/>
                <a:ea typeface="Calibri" panose="020F0502020204030204" pitchFamily="34" charset="0"/>
                <a:cs typeface="Arial" panose="020B0604020202020204" pitchFamily="34" charset="0"/>
              </a:rPr>
              <a:t>Рис.1. Нормальное распределение. По оси абсцисс число сигм.</a:t>
            </a:r>
          </a:p>
        </p:txBody>
      </p:sp>
    </p:spTree>
    <p:extLst>
      <p:ext uri="{BB962C8B-B14F-4D97-AF65-F5344CB8AC3E}">
        <p14:creationId xmlns:p14="http://schemas.microsoft.com/office/powerpoint/2010/main" val="212140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1AF17C7-FBDB-43D2-8972-4FD0A2B22123}"/>
              </a:ext>
            </a:extLst>
          </p:cNvPr>
          <p:cNvSpPr/>
          <p:nvPr/>
        </p:nvSpPr>
        <p:spPr>
          <a:xfrm>
            <a:off x="569258" y="766732"/>
            <a:ext cx="11053483" cy="5324535"/>
          </a:xfrm>
          <a:prstGeom prst="rect">
            <a:avLst/>
          </a:prstGeom>
        </p:spPr>
        <p:txBody>
          <a:bodyPr wrap="square">
            <a:spAutoFit/>
          </a:bodyPr>
          <a:lstStyle/>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Особенности:</a:t>
            </a:r>
          </a:p>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значения, располагающиеся в центральной части графика, более вероятны;</a:t>
            </a:r>
          </a:p>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распределение симметрично; медиана находится точно посредине между верхней и нижней границами 90%-</a:t>
            </a:r>
            <a:r>
              <a:rPr lang="ru-RU" sz="2000" dirty="0" err="1">
                <a:latin typeface="Arial" panose="020B0604020202020204" pitchFamily="34" charset="0"/>
                <a:ea typeface="Calibri" panose="020F0502020204030204" pitchFamily="34" charset="0"/>
                <a:cs typeface="Arial" panose="020B0604020202020204" pitchFamily="34" charset="0"/>
              </a:rPr>
              <a:t>го</a:t>
            </a:r>
            <a:r>
              <a:rPr lang="ru-RU" sz="2000" dirty="0">
                <a:latin typeface="Arial" panose="020B0604020202020204" pitchFamily="34" charset="0"/>
                <a:ea typeface="Calibri" panose="020F0502020204030204" pitchFamily="34" charset="0"/>
                <a:cs typeface="Arial" panose="020B0604020202020204" pitchFamily="34" charset="0"/>
              </a:rPr>
              <a:t> доверительного интервала (CI);</a:t>
            </a:r>
          </a:p>
          <a:p>
            <a:pPr marL="342900" indent="-342900" algn="just">
              <a:spcAft>
                <a:spcPts val="0"/>
              </a:spcAft>
              <a:buFontTx/>
              <a:buChar char="-"/>
            </a:pPr>
            <a:r>
              <a:rPr lang="ru-RU" sz="2000" dirty="0">
                <a:latin typeface="Arial" panose="020B0604020202020204" pitchFamily="34" charset="0"/>
                <a:ea typeface="Calibri" panose="020F0502020204030204" pitchFamily="34" charset="0"/>
                <a:cs typeface="Arial" panose="020B0604020202020204" pitchFamily="34" charset="0"/>
              </a:rPr>
              <a:t>«хвосты» графика бесконечны; значения за пределами 90%-</a:t>
            </a:r>
            <a:r>
              <a:rPr lang="ru-RU" sz="2000" dirty="0" err="1">
                <a:latin typeface="Arial" panose="020B0604020202020204" pitchFamily="34" charset="0"/>
                <a:ea typeface="Calibri" panose="020F0502020204030204" pitchFamily="34" charset="0"/>
                <a:cs typeface="Arial" panose="020B0604020202020204" pitchFamily="34" charset="0"/>
              </a:rPr>
              <a:t>го</a:t>
            </a:r>
            <a:r>
              <a:rPr lang="ru-RU" sz="2000" dirty="0">
                <a:latin typeface="Arial" panose="020B0604020202020204" pitchFamily="34" charset="0"/>
                <a:ea typeface="Calibri" panose="020F0502020204030204" pitchFamily="34" charset="0"/>
                <a:cs typeface="Arial" panose="020B0604020202020204" pitchFamily="34" charset="0"/>
              </a:rPr>
              <a:t> доверительного интервала маловероятны, но все же возможны.</a:t>
            </a:r>
          </a:p>
          <a:p>
            <a:pPr indent="449580"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Для построения нормального распределения в </a:t>
            </a:r>
            <a:r>
              <a:rPr lang="ru-RU" sz="2000" dirty="0" err="1">
                <a:latin typeface="Arial" panose="020B0604020202020204" pitchFamily="34" charset="0"/>
                <a:ea typeface="Times New Roman" panose="02020603050405020304" pitchFamily="18" charset="0"/>
                <a:cs typeface="Arial" panose="020B0604020202020204" pitchFamily="34" charset="0"/>
              </a:rPr>
              <a:t>Excel</a:t>
            </a:r>
            <a:r>
              <a:rPr lang="ru-RU" sz="2000" dirty="0">
                <a:latin typeface="Arial" panose="020B0604020202020204" pitchFamily="34" charset="0"/>
                <a:ea typeface="Times New Roman" panose="02020603050405020304" pitchFamily="18" charset="0"/>
                <a:cs typeface="Arial" panose="020B0604020202020204" pitchFamily="34" charset="0"/>
              </a:rPr>
              <a:t> можно воспользоваться функцией: </a:t>
            </a:r>
          </a:p>
          <a:p>
            <a:pPr indent="449580" algn="just">
              <a:spcAft>
                <a:spcPts val="0"/>
              </a:spcAft>
            </a:pPr>
            <a:r>
              <a:rPr lang="en-US" sz="2000" dirty="0">
                <a:latin typeface="Arial" panose="020B0604020202020204" pitchFamily="34" charset="0"/>
                <a:ea typeface="Times New Roman" panose="02020603050405020304" pitchFamily="18" charset="0"/>
                <a:cs typeface="Arial" panose="020B0604020202020204" pitchFamily="34" charset="0"/>
              </a:rPr>
              <a:t>Ch</a:t>
            </a:r>
            <a:r>
              <a:rPr lang="ru-RU" sz="2000" dirty="0">
                <a:latin typeface="Arial" panose="020B0604020202020204" pitchFamily="34" charset="0"/>
                <a:ea typeface="Times New Roman" panose="02020603050405020304" pitchFamily="18" charset="0"/>
                <a:cs typeface="Arial" panose="020B0604020202020204" pitchFamily="34" charset="0"/>
              </a:rPr>
              <a:t>=НОРМРАСП(Х; среднее; </a:t>
            </a:r>
            <a:r>
              <a:rPr lang="ru-RU" sz="2000" dirty="0" err="1">
                <a:latin typeface="Arial" panose="020B0604020202020204" pitchFamily="34" charset="0"/>
                <a:ea typeface="Times New Roman" panose="02020603050405020304" pitchFamily="18" charset="0"/>
                <a:cs typeface="Arial" panose="020B0604020202020204" pitchFamily="34" charset="0"/>
              </a:rPr>
              <a:t>стандартное_откл</a:t>
            </a:r>
            <a:r>
              <a:rPr lang="ru-RU" sz="2000" dirty="0">
                <a:latin typeface="Arial" panose="020B0604020202020204" pitchFamily="34" charset="0"/>
                <a:ea typeface="Times New Roman" panose="02020603050405020304" pitchFamily="18" charset="0"/>
                <a:cs typeface="Arial" panose="020B0604020202020204" pitchFamily="34" charset="0"/>
              </a:rPr>
              <a:t>; интегральная)</a:t>
            </a:r>
          </a:p>
          <a:p>
            <a:pPr indent="449580"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Стандартное отклонение можно заменить числом, рассчитанным по 90%-ному доверительному интервалу, и равно 3,29 стандартного отклонения, поэтому нам просто нужно будет сделать преобразование.</a:t>
            </a:r>
            <a:endParaRPr lang="ru-RU" sz="2000" dirty="0">
              <a:latin typeface="Arial" panose="020B0604020202020204" pitchFamily="34" charset="0"/>
              <a:ea typeface="Calibri" panose="020F0502020204030204" pitchFamily="34" charset="0"/>
              <a:cs typeface="Arial" panose="020B0604020202020204" pitchFamily="34" charset="0"/>
            </a:endParaRPr>
          </a:p>
          <a:p>
            <a:pPr indent="449580">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Для каждого интервала сгенерируем СЧ, например, MS – экономии на материально -техническом обслуживании.    </a:t>
            </a:r>
            <a:r>
              <a:rPr lang="en-US" sz="2000" dirty="0">
                <a:latin typeface="Arial" panose="020B0604020202020204" pitchFamily="34" charset="0"/>
                <a:ea typeface="Times New Roman" panose="02020603050405020304" pitchFamily="18" charset="0"/>
                <a:cs typeface="Arial" panose="020B0604020202020204" pitchFamily="34" charset="0"/>
              </a:rPr>
              <a:t>Ch</a:t>
            </a:r>
            <a:r>
              <a:rPr lang="ru-RU" sz="2000" dirty="0">
                <a:latin typeface="Arial" panose="020B0604020202020204" pitchFamily="34" charset="0"/>
                <a:ea typeface="Times New Roman" panose="02020603050405020304" pitchFamily="18" charset="0"/>
                <a:cs typeface="Arial" panose="020B0604020202020204" pitchFamily="34" charset="0"/>
              </a:rPr>
              <a:t>=НОРМОБР(</a:t>
            </a:r>
            <a:r>
              <a:rPr lang="ru-RU" sz="2000" dirty="0" err="1">
                <a:latin typeface="Arial" panose="020B0604020202020204" pitchFamily="34" charset="0"/>
                <a:ea typeface="Times New Roman" panose="02020603050405020304" pitchFamily="18" charset="0"/>
                <a:cs typeface="Arial" panose="020B0604020202020204" pitchFamily="34" charset="0"/>
              </a:rPr>
              <a:t>вероятность;среднее;стандартное_откл</a:t>
            </a:r>
            <a:r>
              <a:rPr lang="ru-RU" sz="2000" dirty="0">
                <a:latin typeface="Arial" panose="020B0604020202020204" pitchFamily="34" charset="0"/>
                <a:ea typeface="Times New Roman" panose="02020603050405020304" pitchFamily="18" charset="0"/>
                <a:cs typeface="Arial" panose="020B0604020202020204" pitchFamily="34" charset="0"/>
              </a:rPr>
              <a:t>). </a:t>
            </a:r>
          </a:p>
          <a:p>
            <a:pPr indent="449580"/>
            <a:r>
              <a:rPr lang="ru-RU" sz="2000" dirty="0">
                <a:latin typeface="Arial" panose="020B0604020202020204" pitchFamily="34" charset="0"/>
                <a:ea typeface="Times New Roman" panose="02020603050405020304" pitchFamily="18" charset="0"/>
                <a:cs typeface="Arial" panose="020B0604020202020204" pitchFamily="34" charset="0"/>
              </a:rPr>
              <a:t>В нашем случае: Среднее (медиана) = (Верхняя граница 90%-</a:t>
            </a:r>
            <a:r>
              <a:rPr lang="ru-RU" sz="2000" dirty="0" err="1">
                <a:latin typeface="Arial" panose="020B0604020202020204" pitchFamily="34" charset="0"/>
                <a:ea typeface="Times New Roman" panose="02020603050405020304" pitchFamily="18" charset="0"/>
                <a:cs typeface="Arial" panose="020B0604020202020204" pitchFamily="34" charset="0"/>
              </a:rPr>
              <a:t>ного</a:t>
            </a:r>
            <a:r>
              <a:rPr lang="ru-RU" sz="2000" dirty="0">
                <a:latin typeface="Arial" panose="020B0604020202020204" pitchFamily="34" charset="0"/>
                <a:ea typeface="Times New Roman" panose="02020603050405020304" pitchFamily="18" charset="0"/>
                <a:cs typeface="Arial" panose="020B0604020202020204" pitchFamily="34" charset="0"/>
              </a:rPr>
              <a:t> CI + Нижняя граница 90%-</a:t>
            </a:r>
            <a:r>
              <a:rPr lang="ru-RU" sz="2000" dirty="0" err="1">
                <a:latin typeface="Arial" panose="020B0604020202020204" pitchFamily="34" charset="0"/>
                <a:ea typeface="Times New Roman" panose="02020603050405020304" pitchFamily="18" charset="0"/>
                <a:cs typeface="Arial" panose="020B0604020202020204" pitchFamily="34" charset="0"/>
              </a:rPr>
              <a:t>го</a:t>
            </a:r>
            <a:r>
              <a:rPr lang="ru-RU" sz="2000" dirty="0">
                <a:latin typeface="Arial" panose="020B0604020202020204" pitchFamily="34" charset="0"/>
                <a:ea typeface="Times New Roman" panose="02020603050405020304" pitchFamily="18" charset="0"/>
                <a:cs typeface="Arial" panose="020B0604020202020204" pitchFamily="34" charset="0"/>
              </a:rPr>
              <a:t> СI)/2; Стандартное отклонение = (Верхняя граница 90%-</a:t>
            </a:r>
            <a:r>
              <a:rPr lang="ru-RU" sz="2000" dirty="0" err="1">
                <a:latin typeface="Arial" panose="020B0604020202020204" pitchFamily="34" charset="0"/>
                <a:ea typeface="Times New Roman" panose="02020603050405020304" pitchFamily="18" charset="0"/>
                <a:cs typeface="Arial" panose="020B0604020202020204" pitchFamily="34" charset="0"/>
              </a:rPr>
              <a:t>ного</a:t>
            </a:r>
            <a:r>
              <a:rPr lang="ru-RU" sz="2000" dirty="0">
                <a:latin typeface="Arial" panose="020B0604020202020204" pitchFamily="34" charset="0"/>
                <a:ea typeface="Times New Roman" panose="02020603050405020304" pitchFamily="18" charset="0"/>
                <a:cs typeface="Arial" panose="020B0604020202020204" pitchFamily="34" charset="0"/>
              </a:rPr>
              <a:t> CI – Нижняя граница 90%-</a:t>
            </a:r>
            <a:r>
              <a:rPr lang="ru-RU" sz="2000" dirty="0" err="1">
                <a:latin typeface="Arial" panose="020B0604020202020204" pitchFamily="34" charset="0"/>
                <a:ea typeface="Times New Roman" panose="02020603050405020304" pitchFamily="18" charset="0"/>
                <a:cs typeface="Arial" panose="020B0604020202020204" pitchFamily="34" charset="0"/>
              </a:rPr>
              <a:t>го</a:t>
            </a:r>
            <a:r>
              <a:rPr lang="ru-RU" sz="2000" dirty="0">
                <a:latin typeface="Arial" panose="020B0604020202020204" pitchFamily="34" charset="0"/>
                <a:ea typeface="Times New Roman" panose="02020603050405020304" pitchFamily="18" charset="0"/>
                <a:cs typeface="Arial" panose="020B0604020202020204" pitchFamily="34" charset="0"/>
              </a:rPr>
              <a:t> СI)/3,29.</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83151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a:extLst>
              <a:ext uri="{FF2B5EF4-FFF2-40B4-BE49-F238E27FC236}">
                <a16:creationId xmlns:a16="http://schemas.microsoft.com/office/drawing/2014/main" id="{2DCA6470-2670-4387-B559-3BA73D9996D9}"/>
              </a:ext>
            </a:extLst>
          </p:cNvPr>
          <p:cNvGraphicFramePr>
            <a:graphicFrameLocks noGrp="1"/>
          </p:cNvGraphicFramePr>
          <p:nvPr>
            <p:extLst>
              <p:ext uri="{D42A27DB-BD31-4B8C-83A1-F6EECF244321}">
                <p14:modId xmlns:p14="http://schemas.microsoft.com/office/powerpoint/2010/main" val="439252802"/>
              </p:ext>
            </p:extLst>
          </p:nvPr>
        </p:nvGraphicFramePr>
        <p:xfrm>
          <a:off x="6096001" y="1079236"/>
          <a:ext cx="5653320" cy="604902"/>
        </p:xfrm>
        <a:graphic>
          <a:graphicData uri="http://schemas.openxmlformats.org/drawingml/2006/table">
            <a:tbl>
              <a:tblPr firstRow="1" firstCol="1" bandRow="1">
                <a:tableStyleId>{5C22544A-7EE6-4342-B048-85BDC9FD1C3A}</a:tableStyleId>
              </a:tblPr>
              <a:tblGrid>
                <a:gridCol w="637402">
                  <a:extLst>
                    <a:ext uri="{9D8B030D-6E8A-4147-A177-3AD203B41FA5}">
                      <a16:colId xmlns:a16="http://schemas.microsoft.com/office/drawing/2014/main" val="2032667586"/>
                    </a:ext>
                  </a:extLst>
                </a:gridCol>
                <a:gridCol w="898157">
                  <a:extLst>
                    <a:ext uri="{9D8B030D-6E8A-4147-A177-3AD203B41FA5}">
                      <a16:colId xmlns:a16="http://schemas.microsoft.com/office/drawing/2014/main" val="3621467173"/>
                    </a:ext>
                  </a:extLst>
                </a:gridCol>
                <a:gridCol w="899062">
                  <a:extLst>
                    <a:ext uri="{9D8B030D-6E8A-4147-A177-3AD203B41FA5}">
                      <a16:colId xmlns:a16="http://schemas.microsoft.com/office/drawing/2014/main" val="4107167905"/>
                    </a:ext>
                  </a:extLst>
                </a:gridCol>
                <a:gridCol w="947954">
                  <a:extLst>
                    <a:ext uri="{9D8B030D-6E8A-4147-A177-3AD203B41FA5}">
                      <a16:colId xmlns:a16="http://schemas.microsoft.com/office/drawing/2014/main" val="2505204343"/>
                    </a:ext>
                  </a:extLst>
                </a:gridCol>
                <a:gridCol w="845644">
                  <a:extLst>
                    <a:ext uri="{9D8B030D-6E8A-4147-A177-3AD203B41FA5}">
                      <a16:colId xmlns:a16="http://schemas.microsoft.com/office/drawing/2014/main" val="2045470600"/>
                    </a:ext>
                  </a:extLst>
                </a:gridCol>
                <a:gridCol w="846549">
                  <a:extLst>
                    <a:ext uri="{9D8B030D-6E8A-4147-A177-3AD203B41FA5}">
                      <a16:colId xmlns:a16="http://schemas.microsoft.com/office/drawing/2014/main" val="2038171723"/>
                    </a:ext>
                  </a:extLst>
                </a:gridCol>
                <a:gridCol w="578552">
                  <a:extLst>
                    <a:ext uri="{9D8B030D-6E8A-4147-A177-3AD203B41FA5}">
                      <a16:colId xmlns:a16="http://schemas.microsoft.com/office/drawing/2014/main" val="769545492"/>
                    </a:ext>
                  </a:extLst>
                </a:gridCol>
              </a:tblGrid>
              <a:tr h="0">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sym typeface="Symbol" panose="05050102010706020507" pitchFamily="18" charset="2"/>
                        </a:rPr>
                        <a:t></a:t>
                      </a:r>
                      <a:r>
                        <a:rPr lang="ru-RU" sz="2000" dirty="0">
                          <a:effectLst/>
                          <a:latin typeface="Arial" panose="020B0604020202020204" pitchFamily="34" charset="0"/>
                          <a:cs typeface="Arial" panose="020B0604020202020204" pitchFamily="34" charset="0"/>
                        </a:rPr>
                        <a:t> 10 </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10-12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12-14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14-16</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16-18</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18-20</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20&gt;</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97671676"/>
                  </a:ext>
                </a:extLst>
              </a:tr>
              <a:tr h="0">
                <a:tc>
                  <a:txBody>
                    <a:bodyPr/>
                    <a:lstStyle/>
                    <a:p>
                      <a:pPr algn="just">
                        <a:lnSpc>
                          <a:spcPct val="107000"/>
                        </a:lnSpc>
                        <a:spcAft>
                          <a:spcPts val="800"/>
                        </a:spcAft>
                      </a:pPr>
                      <a:r>
                        <a:rPr lang="ru-RU" sz="2000">
                          <a:effectLst/>
                          <a:latin typeface="Arial" panose="020B0604020202020204" pitchFamily="34" charset="0"/>
                          <a:cs typeface="Arial" panose="020B0604020202020204" pitchFamily="34" charset="0"/>
                        </a:rPr>
                        <a:t> </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ru-RU" sz="2000">
                          <a:effectLst/>
                          <a:latin typeface="Arial" panose="020B0604020202020204" pitchFamily="34" charset="0"/>
                          <a:cs typeface="Arial" panose="020B0604020202020204" pitchFamily="34" charset="0"/>
                        </a:rPr>
                        <a:t> </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 </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 </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 </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 </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ru-RU" sz="2000" dirty="0">
                          <a:effectLst/>
                          <a:latin typeface="Arial" panose="020B0604020202020204" pitchFamily="34" charset="0"/>
                          <a:cs typeface="Arial" panose="020B0604020202020204" pitchFamily="34" charset="0"/>
                        </a:rPr>
                        <a:t> </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2515524"/>
                  </a:ext>
                </a:extLst>
              </a:tr>
            </a:tbl>
          </a:graphicData>
        </a:graphic>
      </p:graphicFrame>
      <p:pic>
        <p:nvPicPr>
          <p:cNvPr id="4" name="Рисунок 3" descr="02">
            <a:hlinkClick r:id="rId2"/>
            <a:extLst>
              <a:ext uri="{FF2B5EF4-FFF2-40B4-BE49-F238E27FC236}">
                <a16:creationId xmlns:a16="http://schemas.microsoft.com/office/drawing/2014/main" id="{E778D834-841D-4D48-9CAA-D4589B1AE68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6949" y="1897461"/>
            <a:ext cx="6085379" cy="3772373"/>
          </a:xfrm>
          <a:prstGeom prst="rect">
            <a:avLst/>
          </a:prstGeom>
          <a:noFill/>
          <a:ln>
            <a:noFill/>
          </a:ln>
        </p:spPr>
      </p:pic>
      <p:sp>
        <p:nvSpPr>
          <p:cNvPr id="5" name="Прямоугольник 4">
            <a:extLst>
              <a:ext uri="{FF2B5EF4-FFF2-40B4-BE49-F238E27FC236}">
                <a16:creationId xmlns:a16="http://schemas.microsoft.com/office/drawing/2014/main" id="{88677AF6-2C57-4921-914E-0E008FE59044}"/>
              </a:ext>
            </a:extLst>
          </p:cNvPr>
          <p:cNvSpPr/>
          <p:nvPr/>
        </p:nvSpPr>
        <p:spPr>
          <a:xfrm>
            <a:off x="389672" y="866399"/>
            <a:ext cx="5295514" cy="5324535"/>
          </a:xfrm>
          <a:prstGeom prst="rect">
            <a:avLst/>
          </a:prstGeom>
        </p:spPr>
        <p:txBody>
          <a:bodyPr wrap="square">
            <a:spAutoFit/>
          </a:bodyPr>
          <a:lstStyle/>
          <a:p>
            <a:pPr indent="449580"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Для параметра MS формула имеет вид: </a:t>
            </a:r>
            <a:r>
              <a:rPr lang="en-US" sz="2000" dirty="0">
                <a:latin typeface="Arial" panose="020B0604020202020204" pitchFamily="34" charset="0"/>
                <a:ea typeface="Times New Roman" panose="02020603050405020304" pitchFamily="18" charset="0"/>
                <a:cs typeface="Arial" panose="020B0604020202020204" pitchFamily="34" charset="0"/>
              </a:rPr>
              <a:t>Ch</a:t>
            </a:r>
            <a:r>
              <a:rPr lang="ru-RU" sz="2000" dirty="0">
                <a:latin typeface="Arial" panose="020B0604020202020204" pitchFamily="34" charset="0"/>
                <a:ea typeface="Times New Roman" panose="02020603050405020304" pitchFamily="18" charset="0"/>
                <a:cs typeface="Arial" panose="020B0604020202020204" pitchFamily="34" charset="0"/>
              </a:rPr>
              <a:t>=НОРМОБР(СЛЧИС();15;(20-10)/3,29), где (20-10)/3,29=3,04 – стандартное отклонение; (в интервал 3,29*Стандарт._ </a:t>
            </a:r>
            <a:r>
              <a:rPr lang="ru-RU" sz="2000" dirty="0" err="1">
                <a:latin typeface="Arial" panose="020B0604020202020204" pitchFamily="34" charset="0"/>
                <a:ea typeface="Times New Roman" panose="02020603050405020304" pitchFamily="18" charset="0"/>
                <a:cs typeface="Arial" panose="020B0604020202020204" pitchFamily="34" charset="0"/>
              </a:rPr>
              <a:t>откл</a:t>
            </a:r>
            <a:r>
              <a:rPr lang="ru-RU" sz="2000" dirty="0">
                <a:latin typeface="Arial" panose="020B0604020202020204" pitchFamily="34" charset="0"/>
                <a:ea typeface="Times New Roman" panose="02020603050405020304" pitchFamily="18" charset="0"/>
                <a:cs typeface="Arial" panose="020B0604020202020204" pitchFamily="34" charset="0"/>
              </a:rPr>
              <a:t>, расположено симметрично относительного среднего и этот интервал попадает 90% всех значений СЧ.</a:t>
            </a:r>
            <a:endParaRPr lang="ru-RU" sz="2000" dirty="0">
              <a:latin typeface="Arial" panose="020B0604020202020204" pitchFamily="34" charset="0"/>
              <a:ea typeface="Calibri" panose="020F0502020204030204" pitchFamily="34" charset="0"/>
              <a:cs typeface="Arial" panose="020B0604020202020204" pitchFamily="34" charset="0"/>
            </a:endParaRPr>
          </a:p>
          <a:p>
            <a:pPr indent="449580"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Распределение величины экономии на материально-техническом обслуживании для 100 случайных нормально распределенных значений (рис. 2). В этом случае </a:t>
            </a:r>
            <a:r>
              <a:rPr lang="ru-RU" sz="2000" dirty="0">
                <a:latin typeface="Arial" panose="020B0604020202020204" pitchFamily="34" charset="0"/>
                <a:ea typeface="Calibri" panose="020F0502020204030204" pitchFamily="34" charset="0"/>
                <a:cs typeface="Arial" panose="020B0604020202020204" pitchFamily="34" charset="0"/>
              </a:rPr>
              <a:t>не менее, около 90% значений попали в диапазон экономии на MS от 10 до 20 долл. Построим таблицу на основе доверительных интервалов параметров MS, LS, RMS и PL (рис. 3). </a:t>
            </a:r>
          </a:p>
        </p:txBody>
      </p:sp>
      <p:sp>
        <p:nvSpPr>
          <p:cNvPr id="6" name="Прямоугольник 5">
            <a:extLst>
              <a:ext uri="{FF2B5EF4-FFF2-40B4-BE49-F238E27FC236}">
                <a16:creationId xmlns:a16="http://schemas.microsoft.com/office/drawing/2014/main" id="{1EF3960C-B706-41BD-8DD3-4CE4E03CDC90}"/>
              </a:ext>
            </a:extLst>
          </p:cNvPr>
          <p:cNvSpPr/>
          <p:nvPr/>
        </p:nvSpPr>
        <p:spPr>
          <a:xfrm>
            <a:off x="7886862" y="514693"/>
            <a:ext cx="2482411" cy="400110"/>
          </a:xfrm>
          <a:prstGeom prst="rect">
            <a:avLst/>
          </a:prstGeom>
        </p:spPr>
        <p:txBody>
          <a:bodyPr wrap="none">
            <a:spAutoFit/>
          </a:bodyPr>
          <a:lstStyle/>
          <a:p>
            <a:r>
              <a:rPr lang="ru-RU" sz="2000" dirty="0">
                <a:latin typeface="Arial" panose="020B0604020202020204" pitchFamily="34" charset="0"/>
                <a:ea typeface="Times New Roman" panose="02020603050405020304" pitchFamily="18" charset="0"/>
                <a:cs typeface="Arial" panose="020B0604020202020204" pitchFamily="34" charset="0"/>
              </a:rPr>
              <a:t>Интервалы для </a:t>
            </a:r>
            <a:r>
              <a:rPr lang="en-US" sz="2000" dirty="0">
                <a:latin typeface="Arial" panose="020B0604020202020204" pitchFamily="34" charset="0"/>
                <a:ea typeface="Times New Roman" panose="02020603050405020304" pitchFamily="18" charset="0"/>
                <a:cs typeface="Arial" panose="020B0604020202020204" pitchFamily="34" charset="0"/>
              </a:rPr>
              <a:t>MS</a:t>
            </a:r>
            <a:endParaRPr lang="ru-RU" sz="2000" dirty="0"/>
          </a:p>
        </p:txBody>
      </p:sp>
      <p:sp>
        <p:nvSpPr>
          <p:cNvPr id="7" name="Прямоугольник 6">
            <a:extLst>
              <a:ext uri="{FF2B5EF4-FFF2-40B4-BE49-F238E27FC236}">
                <a16:creationId xmlns:a16="http://schemas.microsoft.com/office/drawing/2014/main" id="{3633A441-6E10-432C-8C1E-A5B4457163F1}"/>
              </a:ext>
            </a:extLst>
          </p:cNvPr>
          <p:cNvSpPr/>
          <p:nvPr/>
        </p:nvSpPr>
        <p:spPr>
          <a:xfrm>
            <a:off x="6191394" y="5669834"/>
            <a:ext cx="5136487" cy="646331"/>
          </a:xfrm>
          <a:prstGeom prst="rect">
            <a:avLst/>
          </a:prstGeom>
        </p:spPr>
        <p:txBody>
          <a:bodyPr wrap="square">
            <a:spAutoFit/>
          </a:bodyPr>
          <a:lstStyle/>
          <a:p>
            <a:pPr algn="just"/>
            <a:r>
              <a:rPr lang="ru-RU" dirty="0">
                <a:latin typeface="Arial" panose="020B0604020202020204" pitchFamily="34" charset="0"/>
                <a:cs typeface="Arial" panose="020B0604020202020204" pitchFamily="34" charset="0"/>
              </a:rPr>
              <a:t>Рис. 2. Вероятность распределения </a:t>
            </a:r>
            <a:r>
              <a:rPr lang="en-US" dirty="0">
                <a:latin typeface="Arial" panose="020B0604020202020204" pitchFamily="34" charset="0"/>
                <a:cs typeface="Arial" panose="020B0604020202020204" pitchFamily="34" charset="0"/>
              </a:rPr>
              <a:t>MS </a:t>
            </a:r>
            <a:r>
              <a:rPr lang="ru-RU" dirty="0">
                <a:latin typeface="Arial" panose="020B0604020202020204" pitchFamily="34" charset="0"/>
                <a:cs typeface="Arial" panose="020B0604020202020204" pitchFamily="34" charset="0"/>
              </a:rPr>
              <a:t>по диапазонам значений</a:t>
            </a:r>
            <a:endParaRPr lang="ru-RU" dirty="0"/>
          </a:p>
        </p:txBody>
      </p:sp>
    </p:spTree>
    <p:extLst>
      <p:ext uri="{BB962C8B-B14F-4D97-AF65-F5344CB8AC3E}">
        <p14:creationId xmlns:p14="http://schemas.microsoft.com/office/powerpoint/2010/main" val="3796172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1538628-C1E9-4252-883F-F3000FD43C22}"/>
              </a:ext>
            </a:extLst>
          </p:cNvPr>
          <p:cNvSpPr/>
          <p:nvPr/>
        </p:nvSpPr>
        <p:spPr>
          <a:xfrm>
            <a:off x="715616" y="445247"/>
            <a:ext cx="10965521" cy="1323439"/>
          </a:xfrm>
          <a:prstGeom prst="rect">
            <a:avLst/>
          </a:prstGeom>
        </p:spPr>
        <p:txBody>
          <a:bodyPr wrap="square">
            <a:spAutoFit/>
          </a:bodyPr>
          <a:lstStyle/>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Так как мы использовали «лишь» 100 СЧ, распределение не получилось точно симметричным. Тем не менее, около 90% значений попали в диапазон экономии на MS от 10 до 20 долл. (если быть точным, то 91%). Построим таблицу на основе доверительных интервалов параметров MS, LS, RMS и PL (рис. 3). </a:t>
            </a:r>
          </a:p>
        </p:txBody>
      </p:sp>
      <p:pic>
        <p:nvPicPr>
          <p:cNvPr id="3" name="Рисунок 2" descr="03">
            <a:hlinkClick r:id="rId2"/>
            <a:extLst>
              <a:ext uri="{FF2B5EF4-FFF2-40B4-BE49-F238E27FC236}">
                <a16:creationId xmlns:a16="http://schemas.microsoft.com/office/drawing/2014/main" id="{E1FC5E40-2085-4582-841D-AFF5C05A03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0575" y="1895060"/>
            <a:ext cx="7874776" cy="4274735"/>
          </a:xfrm>
          <a:prstGeom prst="rect">
            <a:avLst/>
          </a:prstGeom>
          <a:noFill/>
          <a:ln>
            <a:noFill/>
          </a:ln>
        </p:spPr>
      </p:pic>
      <p:sp>
        <p:nvSpPr>
          <p:cNvPr id="4" name="Прямоугольник 3">
            <a:extLst>
              <a:ext uri="{FF2B5EF4-FFF2-40B4-BE49-F238E27FC236}">
                <a16:creationId xmlns:a16="http://schemas.microsoft.com/office/drawing/2014/main" id="{B4C85760-1C0A-41F3-BD6D-0E1BC9734141}"/>
              </a:ext>
            </a:extLst>
          </p:cNvPr>
          <p:cNvSpPr/>
          <p:nvPr/>
        </p:nvSpPr>
        <p:spPr>
          <a:xfrm>
            <a:off x="1009705" y="6169796"/>
            <a:ext cx="3356047" cy="369332"/>
          </a:xfrm>
          <a:prstGeom prst="rect">
            <a:avLst/>
          </a:prstGeom>
        </p:spPr>
        <p:txBody>
          <a:bodyPr wrap="none">
            <a:spAutoFit/>
          </a:bodyPr>
          <a:lstStyle/>
          <a:p>
            <a:pPr indent="449580">
              <a:spcAft>
                <a:spcPts val="0"/>
              </a:spcAft>
            </a:pPr>
            <a:r>
              <a:rPr lang="ru-RU" dirty="0">
                <a:latin typeface="Arial" panose="020B0604020202020204" pitchFamily="34" charset="0"/>
                <a:ea typeface="Calibri" panose="020F0502020204030204" pitchFamily="34" charset="0"/>
                <a:cs typeface="Arial" panose="020B0604020202020204" pitchFamily="34" charset="0"/>
              </a:rPr>
              <a:t>Рис. 3. Расчет сценариев</a:t>
            </a:r>
          </a:p>
        </p:txBody>
      </p:sp>
      <p:sp>
        <p:nvSpPr>
          <p:cNvPr id="5" name="Прямоугольник 4">
            <a:extLst>
              <a:ext uri="{FF2B5EF4-FFF2-40B4-BE49-F238E27FC236}">
                <a16:creationId xmlns:a16="http://schemas.microsoft.com/office/drawing/2014/main" id="{DFB9FCE0-6966-4363-ACC0-A20E3B295659}"/>
              </a:ext>
            </a:extLst>
          </p:cNvPr>
          <p:cNvSpPr/>
          <p:nvPr/>
        </p:nvSpPr>
        <p:spPr>
          <a:xfrm>
            <a:off x="8325351" y="1436134"/>
            <a:ext cx="3554568" cy="3477875"/>
          </a:xfrm>
          <a:prstGeom prst="rect">
            <a:avLst/>
          </a:prstGeom>
        </p:spPr>
        <p:txBody>
          <a:bodyPr wrap="square">
            <a:spAutoFit/>
          </a:bodyPr>
          <a:lstStyle/>
          <a:p>
            <a:pPr algn="just"/>
            <a:r>
              <a:rPr lang="ru-RU" sz="2000" dirty="0">
                <a:latin typeface="Arial" panose="020B0604020202020204" pitchFamily="34" charset="0"/>
                <a:ea typeface="Calibri" panose="020F0502020204030204" pitchFamily="34" charset="0"/>
                <a:cs typeface="Arial" panose="020B0604020202020204" pitchFamily="34" charset="0"/>
              </a:rPr>
              <a:t>Два последних столбца показывают результаты расчетов на основе данных других столбцов. В столбце «Общая экономия» - это  экономия, рассчитанная для каждого сценария. Например, для сценария 1 общая экономия составит (14,3 + 5,8 + 4,3) х 23 471 = 570 834 долл. </a:t>
            </a:r>
            <a:endParaRPr lang="ru-R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515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4C839D1-0E99-4EF7-AE36-4B822CC3AF43}"/>
              </a:ext>
            </a:extLst>
          </p:cNvPr>
          <p:cNvSpPr/>
          <p:nvPr/>
        </p:nvSpPr>
        <p:spPr>
          <a:xfrm>
            <a:off x="7991061" y="704712"/>
            <a:ext cx="3935894" cy="4093428"/>
          </a:xfrm>
          <a:prstGeom prst="rect">
            <a:avLst/>
          </a:prstGeom>
        </p:spPr>
        <p:txBody>
          <a:bodyPr wrap="square">
            <a:spAutoFit/>
          </a:bodyPr>
          <a:lstStyle/>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По сводной таблице подсчитаем  число сценариев в каждом 100-тысячном диапазоне. Затем строим график, отображающий результаты расчета (рис. 4). Этот график показывает, какая доля из 10 000 сценариев будут иметь годовую экономию в том или ином интервале значений. Например, около 3% сценариев дадут годовую экономию более 1М дол.</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Рисунок 2" descr="04">
            <a:hlinkClick r:id="rId2"/>
            <a:extLst>
              <a:ext uri="{FF2B5EF4-FFF2-40B4-BE49-F238E27FC236}">
                <a16:creationId xmlns:a16="http://schemas.microsoft.com/office/drawing/2014/main" id="{7869C530-9AA8-4933-8FC3-899E50A717F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9843" y="543339"/>
            <a:ext cx="7116417" cy="4870353"/>
          </a:xfrm>
          <a:prstGeom prst="rect">
            <a:avLst/>
          </a:prstGeom>
          <a:noFill/>
          <a:ln>
            <a:noFill/>
          </a:ln>
        </p:spPr>
      </p:pic>
      <p:sp>
        <p:nvSpPr>
          <p:cNvPr id="4" name="Прямоугольник 3">
            <a:extLst>
              <a:ext uri="{FF2B5EF4-FFF2-40B4-BE49-F238E27FC236}">
                <a16:creationId xmlns:a16="http://schemas.microsoft.com/office/drawing/2014/main" id="{DFAD4F7A-1C07-498A-82A4-86A9274D5A21}"/>
              </a:ext>
            </a:extLst>
          </p:cNvPr>
          <p:cNvSpPr/>
          <p:nvPr/>
        </p:nvSpPr>
        <p:spPr>
          <a:xfrm>
            <a:off x="728870" y="5311672"/>
            <a:ext cx="8375372" cy="923330"/>
          </a:xfrm>
          <a:prstGeom prst="rect">
            <a:avLst/>
          </a:prstGeom>
        </p:spPr>
        <p:txBody>
          <a:bodyPr wrap="square">
            <a:spAutoFit/>
          </a:bodyPr>
          <a:lstStyle/>
          <a:p>
            <a:pPr algn="just">
              <a:spcAft>
                <a:spcPts val="0"/>
              </a:spcAft>
            </a:pPr>
            <a:r>
              <a:rPr lang="ru-RU" dirty="0">
                <a:latin typeface="Arial" panose="020B0604020202020204" pitchFamily="34" charset="0"/>
                <a:ea typeface="Calibri" panose="020F0502020204030204" pitchFamily="34" charset="0"/>
                <a:cs typeface="Arial" panose="020B0604020202020204" pitchFamily="34" charset="0"/>
              </a:rPr>
              <a:t>Рис. 4. Распределение общей экономии по диапазонам значений. </a:t>
            </a:r>
          </a:p>
          <a:p>
            <a:pPr algn="just">
              <a:spcAft>
                <a:spcPts val="0"/>
              </a:spcAft>
            </a:pPr>
            <a:r>
              <a:rPr lang="ru-RU" dirty="0">
                <a:latin typeface="Arial" panose="020B0604020202020204" pitchFamily="34" charset="0"/>
                <a:ea typeface="Calibri" panose="020F0502020204030204" pitchFamily="34" charset="0"/>
                <a:cs typeface="Arial" panose="020B0604020202020204" pitchFamily="34" charset="0"/>
              </a:rPr>
              <a:t>(По оси абсцисс отложены 100-тысячные диапазоны размера экономии, а по оси ординат доля сценариев, приходящихся на указанный диапазон)</a:t>
            </a:r>
            <a:endParaRPr lang="ru-RU"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60247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507D0F8-0CF9-459C-8B5D-EDC60BF7DAE0}"/>
              </a:ext>
            </a:extLst>
          </p:cNvPr>
          <p:cNvSpPr/>
          <p:nvPr/>
        </p:nvSpPr>
        <p:spPr>
          <a:xfrm>
            <a:off x="524435" y="396695"/>
            <a:ext cx="11268636" cy="5907258"/>
          </a:xfrm>
          <a:prstGeom prst="rect">
            <a:avLst/>
          </a:prstGeom>
        </p:spPr>
        <p:txBody>
          <a:bodyPr wrap="square">
            <a:spAutoFit/>
          </a:bodyPr>
          <a:lstStyle/>
          <a:p>
            <a:pPr indent="449580" algn="just">
              <a:lnSpc>
                <a:spcPct val="107000"/>
              </a:lnSpc>
              <a:spcAft>
                <a:spcPts val="800"/>
              </a:spcAft>
            </a:pPr>
            <a:r>
              <a:rPr lang="ru-RU" sz="2000" dirty="0">
                <a:latin typeface="Arial" panose="020B0604020202020204" pitchFamily="34" charset="0"/>
                <a:ea typeface="Times New Roman" panose="02020603050405020304" pitchFamily="18" charset="0"/>
                <a:cs typeface="Arial" panose="020B0604020202020204" pitchFamily="34" charset="0"/>
              </a:rPr>
              <a:t>Из всех полученных значений годовой экономии примерно 15% будут меньше 400 000 дол. Это означает, что вероятность ущерба составляет 15%, т.е. это число и представляет оценку риска. Но риск не всегда сводится к возможности отрицательной доходности инвестиций. Однако существуют и несколько полезных показателей риска. Дальнейший анализ показывает: есть 4%-я вероятность того, что предприятие вместо экономии будет терять ежегодно по 100000 долл. Однако полное отсутствие доходов практически исключено. Вот что подразумевается под анализом риска – мы должны уметь рассчитывать вероятности ущерба разного масштаба. </a:t>
            </a:r>
          </a:p>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Моделирование методом Монте-Карло требуется и тогда, когда не все распределения являются нормальными. Например, </a:t>
            </a:r>
            <a:r>
              <a:rPr lang="ru-RU" sz="2000" b="1" i="1" dirty="0">
                <a:latin typeface="Arial" panose="020B0604020202020204" pitchFamily="34" charset="0"/>
                <a:ea typeface="Calibri" panose="020F0502020204030204" pitchFamily="34" charset="0"/>
                <a:cs typeface="Arial" panose="020B0604020202020204" pitchFamily="34" charset="0"/>
              </a:rPr>
              <a:t>равномерное распределение</a:t>
            </a:r>
            <a:r>
              <a:rPr lang="ru-RU" sz="2000" dirty="0">
                <a:latin typeface="Arial" panose="020B0604020202020204" pitchFamily="34" charset="0"/>
                <a:ea typeface="Calibri" panose="020F0502020204030204" pitchFamily="34" charset="0"/>
                <a:cs typeface="Arial" panose="020B0604020202020204" pitchFamily="34" charset="0"/>
              </a:rPr>
              <a:t>. </a:t>
            </a:r>
          </a:p>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Особенности:</a:t>
            </a:r>
          </a:p>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вероятность всех значений одинакова;</a:t>
            </a:r>
          </a:p>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распределение симметрично, без перекосов; медиана находится точно посредине между верхней и нижней границами интервала;</a:t>
            </a:r>
          </a:p>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значения за пределами интервала невозможны.</a:t>
            </a:r>
          </a:p>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Для построения данного распределения в </a:t>
            </a:r>
            <a:r>
              <a:rPr lang="ru-RU" sz="2000" dirty="0" err="1">
                <a:latin typeface="Arial" panose="020B0604020202020204" pitchFamily="34" charset="0"/>
                <a:ea typeface="Calibri" panose="020F0502020204030204" pitchFamily="34" charset="0"/>
                <a:cs typeface="Arial" panose="020B0604020202020204" pitchFamily="34" charset="0"/>
              </a:rPr>
              <a:t>Excel</a:t>
            </a:r>
            <a:r>
              <a:rPr lang="ru-RU" sz="2000" dirty="0">
                <a:latin typeface="Arial" panose="020B0604020202020204" pitchFamily="34" charset="0"/>
                <a:ea typeface="Calibri" panose="020F0502020204030204" pitchFamily="34" charset="0"/>
                <a:cs typeface="Arial" panose="020B0604020202020204" pitchFamily="34" charset="0"/>
              </a:rPr>
              <a:t> может быть использована формула: СЛЧИС()*(UB – LB) + LB, где UB – верхняя граница; LB – нижняя граница; с последующим разбиением всех значений на диапазоны с помощью сводной таблицы.</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1725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BC67605F-B82D-4EFD-B9ED-04337CD4E3DD}"/>
              </a:ext>
            </a:extLst>
          </p:cNvPr>
          <p:cNvSpPr/>
          <p:nvPr/>
        </p:nvSpPr>
        <p:spPr>
          <a:xfrm>
            <a:off x="637877" y="659323"/>
            <a:ext cx="10916245" cy="5632311"/>
          </a:xfrm>
          <a:prstGeom prst="rect">
            <a:avLst/>
          </a:prstGeom>
        </p:spPr>
        <p:txBody>
          <a:bodyPr wrap="square">
            <a:spAutoFit/>
          </a:bodyPr>
          <a:lstStyle/>
          <a:p>
            <a:pPr indent="449580"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Существует два подхода к имитационному моделированию - </a:t>
            </a:r>
            <a:r>
              <a:rPr lang="ru-RU" sz="2000" i="1" dirty="0">
                <a:effectLst/>
                <a:latin typeface="Arial" panose="020B0604020202020204" pitchFamily="34" charset="0"/>
                <a:ea typeface="TimesNewRoman,BoldItalic"/>
                <a:cs typeface="Arial" panose="020B0604020202020204" pitchFamily="34" charset="0"/>
              </a:rPr>
              <a:t>статический</a:t>
            </a:r>
            <a:r>
              <a:rPr lang="ru-RU" sz="2000" dirty="0">
                <a:effectLst/>
                <a:latin typeface="Arial" panose="020B0604020202020204" pitchFamily="34" charset="0"/>
                <a:ea typeface="TimesNewRoman,BoldItalic"/>
                <a:cs typeface="Arial" panose="020B0604020202020204" pitchFamily="34" charset="0"/>
              </a:rPr>
              <a:t> и </a:t>
            </a:r>
            <a:r>
              <a:rPr lang="ru-RU" sz="2000" i="1" dirty="0">
                <a:effectLst/>
                <a:latin typeface="Arial" panose="020B0604020202020204" pitchFamily="34" charset="0"/>
                <a:ea typeface="TimesNewRoman,BoldItalic"/>
                <a:cs typeface="Arial" panose="020B0604020202020204" pitchFamily="34" charset="0"/>
              </a:rPr>
              <a:t>динамический</a:t>
            </a:r>
            <a:r>
              <a:rPr lang="ru-RU" sz="2000" dirty="0">
                <a:effectLst/>
                <a:latin typeface="Arial" panose="020B0604020202020204" pitchFamily="34" charset="0"/>
                <a:ea typeface="Calibri" panose="020F0502020204030204" pitchFamily="34" charset="0"/>
                <a:cs typeface="Arial" panose="020B0604020202020204" pitchFamily="34" charset="0"/>
              </a:rPr>
              <a:t>. Статические модели представляют собой системы уравнений, которые решаются один раз. Динамические модели включают в себя еще одну переменную - время. Математические расчеты параметров бизнес - процессов выполняются на различных временных интервалах, позволяя тем самым разработчику модели исследовать развитие системы во времени. </a:t>
            </a:r>
          </a:p>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Д</a:t>
            </a:r>
            <a:r>
              <a:rPr lang="ru-RU" sz="2000" dirty="0">
                <a:effectLst/>
                <a:latin typeface="Arial" panose="020B0604020202020204" pitchFamily="34" charset="0"/>
                <a:ea typeface="Calibri" panose="020F0502020204030204" pitchFamily="34" charset="0"/>
                <a:cs typeface="Arial" panose="020B0604020202020204" pitchFamily="34" charset="0"/>
              </a:rPr>
              <a:t>инамические модели бывают двух типов: </a:t>
            </a:r>
            <a:r>
              <a:rPr lang="ru-RU" sz="2000" dirty="0">
                <a:effectLst/>
                <a:latin typeface="Arial" panose="020B0604020202020204" pitchFamily="34" charset="0"/>
                <a:ea typeface="TimesNewRoman,BoldItalic"/>
                <a:cs typeface="Arial" panose="020B0604020202020204" pitchFamily="34" charset="0"/>
              </a:rPr>
              <a:t>непрерывные и дискретные</a:t>
            </a:r>
            <a:r>
              <a:rPr lang="ru-RU" sz="2000" dirty="0">
                <a:effectLst/>
                <a:latin typeface="Arial" panose="020B0604020202020204" pitchFamily="34" charset="0"/>
                <a:ea typeface="Calibri" panose="020F0502020204030204" pitchFamily="34" charset="0"/>
                <a:cs typeface="Arial" panose="020B0604020202020204" pitchFamily="34" charset="0"/>
              </a:rPr>
              <a:t>. В непрерывных моделях время изменяется линейно, а процесс - в непосредственной зависимости от времени. В дискретных моделях переменными являются события и временные интервалы. Такие модели, например, дают возможность оценивать производительность системы или управлять складскими запасами. </a:t>
            </a:r>
          </a:p>
          <a:p>
            <a:pPr indent="449580"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Существуют достаточно много инструментальных пакетов, с помощью которых можно создать создавать любые имитационные модели. Рассмотрим характеристики двух наиболее известных пакетов имитационного моделирования.</a:t>
            </a:r>
          </a:p>
          <a:p>
            <a:pPr algn="just">
              <a:spcAft>
                <a:spcPts val="0"/>
              </a:spcAft>
            </a:pPr>
            <a:r>
              <a:rPr lang="ru-RU" sz="2000" b="1" dirty="0">
                <a:latin typeface="Arial" panose="020B0604020202020204" pitchFamily="34" charset="0"/>
                <a:cs typeface="Arial" panose="020B0604020202020204" pitchFamily="34" charset="0"/>
              </a:rPr>
              <a:t>      Пакет </a:t>
            </a:r>
            <a:r>
              <a:rPr lang="ru-RU" sz="2000" b="1" dirty="0" err="1">
                <a:latin typeface="Arial" panose="020B0604020202020204" pitchFamily="34" charset="0"/>
                <a:cs typeface="Arial" panose="020B0604020202020204" pitchFamily="34" charset="0"/>
              </a:rPr>
              <a:t>Ithink</a:t>
            </a:r>
            <a:r>
              <a:rPr lang="ru-RU" sz="2000" b="1"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Этот</a:t>
            </a:r>
            <a:r>
              <a:rPr lang="ru-RU" sz="2000" b="1"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пакет является одним из наиболее мощных продуктов, он лучше поддерживает дискретное моделирование. Кроме того, пакет снабжен превосходными обучающей программой и документацией, а также большим количеством блоков для составления модели.</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31484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6679A50-E751-48AA-9195-68D6C7B1569C}"/>
              </a:ext>
            </a:extLst>
          </p:cNvPr>
          <p:cNvSpPr/>
          <p:nvPr/>
        </p:nvSpPr>
        <p:spPr>
          <a:xfrm>
            <a:off x="3136807" y="2951946"/>
            <a:ext cx="5611408" cy="954107"/>
          </a:xfrm>
          <a:prstGeom prst="rect">
            <a:avLst/>
          </a:prstGeom>
        </p:spPr>
        <p:txBody>
          <a:bodyPr wrap="none">
            <a:spAutoFit/>
          </a:bodyPr>
          <a:lstStyle/>
          <a:p>
            <a:r>
              <a:rPr lang="ru-RU" sz="2800" b="1" dirty="0">
                <a:latin typeface="Arial" panose="020B0604020202020204" pitchFamily="34" charset="0"/>
                <a:ea typeface="Calibri" panose="020F0502020204030204" pitchFamily="34" charset="0"/>
                <a:cs typeface="Arial" panose="020B0604020202020204" pitchFamily="34" charset="0"/>
              </a:rPr>
              <a:t>МОДЕЛИРОВАНИЕ СИСТЕМЫ </a:t>
            </a:r>
          </a:p>
          <a:p>
            <a:pPr algn="ctr"/>
            <a:r>
              <a:rPr lang="ru-RU" sz="2800" b="1" dirty="0">
                <a:latin typeface="Arial" panose="020B0604020202020204" pitchFamily="34" charset="0"/>
                <a:ea typeface="Calibri" panose="020F0502020204030204" pitchFamily="34" charset="0"/>
                <a:cs typeface="Arial" panose="020B0604020202020204" pitchFamily="34" charset="0"/>
              </a:rPr>
              <a:t>УПРАВЛЕНИЯ ЗАПАСАМИ</a:t>
            </a:r>
            <a:endParaRPr lang="ru-RU" sz="2800" b="1" dirty="0"/>
          </a:p>
        </p:txBody>
      </p:sp>
    </p:spTree>
    <p:extLst>
      <p:ext uri="{BB962C8B-B14F-4D97-AF65-F5344CB8AC3E}">
        <p14:creationId xmlns:p14="http://schemas.microsoft.com/office/powerpoint/2010/main" val="1503337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DB13B5CB-EF8E-4615-B1BA-065488740D79}"/>
              </a:ext>
            </a:extLst>
          </p:cNvPr>
          <p:cNvGraphicFramePr>
            <a:graphicFrameLocks noGrp="1"/>
          </p:cNvGraphicFramePr>
          <p:nvPr>
            <p:extLst>
              <p:ext uri="{D42A27DB-BD31-4B8C-83A1-F6EECF244321}">
                <p14:modId xmlns:p14="http://schemas.microsoft.com/office/powerpoint/2010/main" val="2551585356"/>
              </p:ext>
            </p:extLst>
          </p:nvPr>
        </p:nvGraphicFramePr>
        <p:xfrm>
          <a:off x="399245" y="1288233"/>
          <a:ext cx="9497789" cy="609600"/>
        </p:xfrm>
        <a:graphic>
          <a:graphicData uri="http://schemas.openxmlformats.org/drawingml/2006/table">
            <a:tbl>
              <a:tblPr firstRow="1" firstCol="1" bandRow="1">
                <a:tableStyleId>{5C22544A-7EE6-4342-B048-85BDC9FD1C3A}</a:tableStyleId>
              </a:tblPr>
              <a:tblGrid>
                <a:gridCol w="4878804">
                  <a:extLst>
                    <a:ext uri="{9D8B030D-6E8A-4147-A177-3AD203B41FA5}">
                      <a16:colId xmlns:a16="http://schemas.microsoft.com/office/drawing/2014/main" val="20000"/>
                    </a:ext>
                  </a:extLst>
                </a:gridCol>
                <a:gridCol w="1270220">
                  <a:extLst>
                    <a:ext uri="{9D8B030D-6E8A-4147-A177-3AD203B41FA5}">
                      <a16:colId xmlns:a16="http://schemas.microsoft.com/office/drawing/2014/main" val="20001"/>
                    </a:ext>
                  </a:extLst>
                </a:gridCol>
                <a:gridCol w="1125878">
                  <a:extLst>
                    <a:ext uri="{9D8B030D-6E8A-4147-A177-3AD203B41FA5}">
                      <a16:colId xmlns:a16="http://schemas.microsoft.com/office/drawing/2014/main" val="20002"/>
                    </a:ext>
                  </a:extLst>
                </a:gridCol>
                <a:gridCol w="1039273">
                  <a:extLst>
                    <a:ext uri="{9D8B030D-6E8A-4147-A177-3AD203B41FA5}">
                      <a16:colId xmlns:a16="http://schemas.microsoft.com/office/drawing/2014/main" val="20003"/>
                    </a:ext>
                  </a:extLst>
                </a:gridCol>
                <a:gridCol w="1183614">
                  <a:extLst>
                    <a:ext uri="{9D8B030D-6E8A-4147-A177-3AD203B41FA5}">
                      <a16:colId xmlns:a16="http://schemas.microsoft.com/office/drawing/2014/main" val="20004"/>
                    </a:ext>
                  </a:extLst>
                </a:gridCol>
              </a:tblGrid>
              <a:tr h="0">
                <a:tc>
                  <a:txBody>
                    <a:bodyPr/>
                    <a:lstStyle/>
                    <a:p>
                      <a:pPr>
                        <a:spcAft>
                          <a:spcPts val="0"/>
                        </a:spcAft>
                      </a:pPr>
                      <a:r>
                        <a:rPr lang="ru-RU" sz="2000" dirty="0">
                          <a:effectLst/>
                          <a:latin typeface="Arial" panose="020B0604020202020204" pitchFamily="34" charset="0"/>
                          <a:cs typeface="Arial" panose="020B0604020202020204" pitchFamily="34" charset="0"/>
                        </a:rPr>
                        <a:t>Производство  холодильников в час:</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6</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ru-RU" sz="2000">
                          <a:effectLst/>
                          <a:latin typeface="Arial" panose="020B0604020202020204" pitchFamily="34" charset="0"/>
                          <a:cs typeface="Arial" panose="020B0604020202020204" pitchFamily="34" charset="0"/>
                        </a:rPr>
                        <a:t>Процентная частота:</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15</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45</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30</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10</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Прямоугольник 2">
            <a:extLst>
              <a:ext uri="{FF2B5EF4-FFF2-40B4-BE49-F238E27FC236}">
                <a16:creationId xmlns:a16="http://schemas.microsoft.com/office/drawing/2014/main" id="{B0FBB330-50DD-412F-90A0-7E3DEB96CE7B}"/>
              </a:ext>
            </a:extLst>
          </p:cNvPr>
          <p:cNvSpPr/>
          <p:nvPr/>
        </p:nvSpPr>
        <p:spPr>
          <a:xfrm>
            <a:off x="399245" y="3044290"/>
            <a:ext cx="6847268" cy="2862322"/>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Объем выпуска за какой-либо конкретный час непредсказуем. Известно количестве производимых изделий от 3 до 6 штук, а также вероятность выпуска определенного количества холодильников. Чтобы смоделировать это, мы    должны разбить все числа от 00 до 100% на 4 интервала. Первый интервал будет соответствовать 15% этих чисел отображая выпуск 3 штук. Аналогично и последующие интервалы. Все это можно свести в таблицу.     </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graphicFrame>
        <p:nvGraphicFramePr>
          <p:cNvPr id="4" name="Таблица 3">
            <a:extLst>
              <a:ext uri="{FF2B5EF4-FFF2-40B4-BE49-F238E27FC236}">
                <a16:creationId xmlns:a16="http://schemas.microsoft.com/office/drawing/2014/main" id="{48AC7C0C-0BF8-42CD-877E-F9E4427C9F22}"/>
              </a:ext>
            </a:extLst>
          </p:cNvPr>
          <p:cNvGraphicFramePr>
            <a:graphicFrameLocks noGrp="1"/>
          </p:cNvGraphicFramePr>
          <p:nvPr>
            <p:extLst>
              <p:ext uri="{D42A27DB-BD31-4B8C-83A1-F6EECF244321}">
                <p14:modId xmlns:p14="http://schemas.microsoft.com/office/powerpoint/2010/main" val="1201995599"/>
              </p:ext>
            </p:extLst>
          </p:nvPr>
        </p:nvGraphicFramePr>
        <p:xfrm>
          <a:off x="382072" y="2144874"/>
          <a:ext cx="6864441" cy="609600"/>
        </p:xfrm>
        <a:graphic>
          <a:graphicData uri="http://schemas.openxmlformats.org/drawingml/2006/table">
            <a:tbl>
              <a:tblPr firstRow="1" firstCol="1" bandRow="1">
                <a:tableStyleId>{5C22544A-7EE6-4342-B048-85BDC9FD1C3A}</a:tableStyleId>
              </a:tblPr>
              <a:tblGrid>
                <a:gridCol w="2975020">
                  <a:extLst>
                    <a:ext uri="{9D8B030D-6E8A-4147-A177-3AD203B41FA5}">
                      <a16:colId xmlns:a16="http://schemas.microsoft.com/office/drawing/2014/main" val="20000"/>
                    </a:ext>
                  </a:extLst>
                </a:gridCol>
                <a:gridCol w="940158">
                  <a:extLst>
                    <a:ext uri="{9D8B030D-6E8A-4147-A177-3AD203B41FA5}">
                      <a16:colId xmlns:a16="http://schemas.microsoft.com/office/drawing/2014/main" val="20001"/>
                    </a:ext>
                  </a:extLst>
                </a:gridCol>
                <a:gridCol w="927279">
                  <a:extLst>
                    <a:ext uri="{9D8B030D-6E8A-4147-A177-3AD203B41FA5}">
                      <a16:colId xmlns:a16="http://schemas.microsoft.com/office/drawing/2014/main" val="20002"/>
                    </a:ext>
                  </a:extLst>
                </a:gridCol>
                <a:gridCol w="1004552">
                  <a:extLst>
                    <a:ext uri="{9D8B030D-6E8A-4147-A177-3AD203B41FA5}">
                      <a16:colId xmlns:a16="http://schemas.microsoft.com/office/drawing/2014/main" val="20003"/>
                    </a:ext>
                  </a:extLst>
                </a:gridCol>
                <a:gridCol w="1017432">
                  <a:extLst>
                    <a:ext uri="{9D8B030D-6E8A-4147-A177-3AD203B41FA5}">
                      <a16:colId xmlns:a16="http://schemas.microsoft.com/office/drawing/2014/main" val="20004"/>
                    </a:ext>
                  </a:extLst>
                </a:gridCol>
              </a:tblGrid>
              <a:tr h="0">
                <a:tc>
                  <a:txBody>
                    <a:bodyPr/>
                    <a:lstStyle/>
                    <a:p>
                      <a:pPr>
                        <a:spcAft>
                          <a:spcPts val="0"/>
                        </a:spcAft>
                      </a:pPr>
                      <a:r>
                        <a:rPr lang="ru-RU" sz="2000" dirty="0">
                          <a:effectLst/>
                          <a:latin typeface="Arial" panose="020B0604020202020204" pitchFamily="34" charset="0"/>
                          <a:cs typeface="Arial" panose="020B0604020202020204" pitchFamily="34" charset="0"/>
                        </a:rPr>
                        <a:t>Объем выпуска в час:</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6</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ru-RU" sz="2000" dirty="0">
                          <a:effectLst/>
                          <a:latin typeface="Arial" panose="020B0604020202020204" pitchFamily="34" charset="0"/>
                          <a:cs typeface="Arial" panose="020B0604020202020204" pitchFamily="34" charset="0"/>
                        </a:rPr>
                        <a:t>Случайные числа:</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00-14</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15-59</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60-89</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90-99</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5" name="Таблица 4">
            <a:extLst>
              <a:ext uri="{FF2B5EF4-FFF2-40B4-BE49-F238E27FC236}">
                <a16:creationId xmlns:a16="http://schemas.microsoft.com/office/drawing/2014/main" id="{6C2A08F8-1B62-4E75-9403-2B515AD35D88}"/>
              </a:ext>
            </a:extLst>
          </p:cNvPr>
          <p:cNvGraphicFramePr>
            <a:graphicFrameLocks noGrp="1"/>
          </p:cNvGraphicFramePr>
          <p:nvPr>
            <p:extLst>
              <p:ext uri="{D42A27DB-BD31-4B8C-83A1-F6EECF244321}">
                <p14:modId xmlns:p14="http://schemas.microsoft.com/office/powerpoint/2010/main" val="3241367376"/>
              </p:ext>
            </p:extLst>
          </p:nvPr>
        </p:nvGraphicFramePr>
        <p:xfrm>
          <a:off x="7650049" y="2144874"/>
          <a:ext cx="3966695" cy="4250810"/>
        </p:xfrm>
        <a:graphic>
          <a:graphicData uri="http://schemas.openxmlformats.org/drawingml/2006/table">
            <a:tbl>
              <a:tblPr firstRow="1" firstCol="1" bandRow="1">
                <a:tableStyleId>{5C22544A-7EE6-4342-B048-85BDC9FD1C3A}</a:tableStyleId>
              </a:tblPr>
              <a:tblGrid>
                <a:gridCol w="947676">
                  <a:extLst>
                    <a:ext uri="{9D8B030D-6E8A-4147-A177-3AD203B41FA5}">
                      <a16:colId xmlns:a16="http://schemas.microsoft.com/office/drawing/2014/main" val="20000"/>
                    </a:ext>
                  </a:extLst>
                </a:gridCol>
                <a:gridCol w="1624584">
                  <a:extLst>
                    <a:ext uri="{9D8B030D-6E8A-4147-A177-3AD203B41FA5}">
                      <a16:colId xmlns:a16="http://schemas.microsoft.com/office/drawing/2014/main" val="20001"/>
                    </a:ext>
                  </a:extLst>
                </a:gridCol>
                <a:gridCol w="1394435">
                  <a:extLst>
                    <a:ext uri="{9D8B030D-6E8A-4147-A177-3AD203B41FA5}">
                      <a16:colId xmlns:a16="http://schemas.microsoft.com/office/drawing/2014/main" val="20002"/>
                    </a:ext>
                  </a:extLst>
                </a:gridCol>
              </a:tblGrid>
              <a:tr h="364121">
                <a:tc>
                  <a:txBody>
                    <a:bodyPr/>
                    <a:lstStyle/>
                    <a:p>
                      <a:pPr algn="ctr">
                        <a:spcAft>
                          <a:spcPts val="0"/>
                        </a:spcAft>
                      </a:pPr>
                      <a:r>
                        <a:rPr lang="ru-RU" sz="2000" dirty="0">
                          <a:effectLst/>
                          <a:latin typeface="Arial" panose="020B0604020202020204" pitchFamily="34" charset="0"/>
                          <a:cs typeface="Arial" panose="020B0604020202020204" pitchFamily="34" charset="0"/>
                        </a:rPr>
                        <a:t>Час</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Случайное число</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Объем выпуска</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364121">
                <a:tc>
                  <a:txBody>
                    <a:bodyPr/>
                    <a:lstStyle/>
                    <a:p>
                      <a:pPr algn="ctr">
                        <a:spcAft>
                          <a:spcPts val="0"/>
                        </a:spcAft>
                      </a:pPr>
                      <a:r>
                        <a:rPr lang="ru-RU" sz="2000" dirty="0">
                          <a:effectLst/>
                          <a:latin typeface="Arial" panose="020B0604020202020204" pitchFamily="34" charset="0"/>
                          <a:cs typeface="Arial" panose="020B0604020202020204" pitchFamily="34" charset="0"/>
                        </a:rPr>
                        <a:t>1</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89</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364121">
                <a:tc>
                  <a:txBody>
                    <a:bodyPr/>
                    <a:lstStyle/>
                    <a:p>
                      <a:pPr algn="ctr">
                        <a:spcAft>
                          <a:spcPts val="0"/>
                        </a:spcAft>
                      </a:pPr>
                      <a:r>
                        <a:rPr lang="ru-RU" sz="2000">
                          <a:effectLst/>
                          <a:latin typeface="Arial" panose="020B0604020202020204" pitchFamily="34" charset="0"/>
                          <a:cs typeface="Arial" panose="020B0604020202020204" pitchFamily="34" charset="0"/>
                        </a:rPr>
                        <a:t>2</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07</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364121">
                <a:tc>
                  <a:txBody>
                    <a:bodyPr/>
                    <a:lstStyle/>
                    <a:p>
                      <a:pPr algn="ctr">
                        <a:spcAft>
                          <a:spcPts val="0"/>
                        </a:spcAft>
                      </a:pPr>
                      <a:r>
                        <a:rPr lang="ru-RU"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37</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364121">
                <a:tc>
                  <a:txBody>
                    <a:bodyPr/>
                    <a:lstStyle/>
                    <a:p>
                      <a:pPr algn="ctr">
                        <a:spcAft>
                          <a:spcPts val="0"/>
                        </a:spcAft>
                      </a:pPr>
                      <a:r>
                        <a:rPr lang="ru-RU" sz="2000">
                          <a:effectLst/>
                          <a:latin typeface="Arial" panose="020B0604020202020204" pitchFamily="34" charset="0"/>
                          <a:cs typeface="Arial" panose="020B0604020202020204" pitchFamily="34" charset="0"/>
                        </a:rPr>
                        <a:t>4</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29</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364121">
                <a:tc>
                  <a:txBody>
                    <a:bodyPr/>
                    <a:lstStyle/>
                    <a:p>
                      <a:pPr algn="ctr">
                        <a:spcAft>
                          <a:spcPts val="0"/>
                        </a:spcAft>
                      </a:pPr>
                      <a:r>
                        <a:rPr lang="ru-RU" sz="2000">
                          <a:effectLst/>
                          <a:latin typeface="Arial" panose="020B0604020202020204" pitchFamily="34" charset="0"/>
                          <a:cs typeface="Arial" panose="020B0604020202020204" pitchFamily="34" charset="0"/>
                        </a:rPr>
                        <a:t>5</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28</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364121">
                <a:tc>
                  <a:txBody>
                    <a:bodyPr/>
                    <a:lstStyle/>
                    <a:p>
                      <a:pPr algn="ctr">
                        <a:spcAft>
                          <a:spcPts val="0"/>
                        </a:spcAft>
                      </a:pPr>
                      <a:r>
                        <a:rPr lang="ru-RU" sz="2000">
                          <a:effectLst/>
                          <a:latin typeface="Arial" panose="020B0604020202020204" pitchFamily="34" charset="0"/>
                          <a:cs typeface="Arial" panose="020B0604020202020204" pitchFamily="34" charset="0"/>
                        </a:rPr>
                        <a:t>6</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08</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r h="364121">
                <a:tc>
                  <a:txBody>
                    <a:bodyPr/>
                    <a:lstStyle/>
                    <a:p>
                      <a:pPr algn="ctr">
                        <a:spcAft>
                          <a:spcPts val="0"/>
                        </a:spcAft>
                      </a:pPr>
                      <a:r>
                        <a:rPr lang="ru-RU" sz="2000">
                          <a:effectLst/>
                          <a:latin typeface="Arial" panose="020B0604020202020204" pitchFamily="34" charset="0"/>
                          <a:cs typeface="Arial" panose="020B0604020202020204" pitchFamily="34" charset="0"/>
                        </a:rPr>
                        <a:t>7</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75</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7"/>
                  </a:ext>
                </a:extLst>
              </a:tr>
              <a:tr h="364121">
                <a:tc>
                  <a:txBody>
                    <a:bodyPr/>
                    <a:lstStyle/>
                    <a:p>
                      <a:pPr algn="ctr">
                        <a:spcAft>
                          <a:spcPts val="0"/>
                        </a:spcAft>
                      </a:pPr>
                      <a:r>
                        <a:rPr lang="ru-RU" sz="2000">
                          <a:effectLst/>
                          <a:latin typeface="Arial" panose="020B0604020202020204" pitchFamily="34" charset="0"/>
                          <a:cs typeface="Arial" panose="020B0604020202020204" pitchFamily="34" charset="0"/>
                        </a:rPr>
                        <a:t>8</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01</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3</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8"/>
                  </a:ext>
                </a:extLst>
              </a:tr>
              <a:tr h="364121">
                <a:tc>
                  <a:txBody>
                    <a:bodyPr/>
                    <a:lstStyle/>
                    <a:p>
                      <a:pPr algn="ctr">
                        <a:spcAft>
                          <a:spcPts val="0"/>
                        </a:spcAft>
                      </a:pPr>
                      <a:r>
                        <a:rPr lang="ru-RU" sz="2000">
                          <a:effectLst/>
                          <a:latin typeface="Arial" panose="020B0604020202020204" pitchFamily="34" charset="0"/>
                          <a:cs typeface="Arial" panose="020B0604020202020204" pitchFamily="34" charset="0"/>
                        </a:rPr>
                        <a:t>9</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21</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4</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9"/>
                  </a:ext>
                </a:extLst>
              </a:tr>
              <a:tr h="364121">
                <a:tc>
                  <a:txBody>
                    <a:bodyPr/>
                    <a:lstStyle/>
                    <a:p>
                      <a:pPr algn="ctr">
                        <a:spcAft>
                          <a:spcPts val="0"/>
                        </a:spcAft>
                      </a:pPr>
                      <a:r>
                        <a:rPr lang="ru-RU" sz="2000">
                          <a:effectLst/>
                          <a:latin typeface="Arial" panose="020B0604020202020204" pitchFamily="34" charset="0"/>
                          <a:cs typeface="Arial" panose="020B0604020202020204" pitchFamily="34" charset="0"/>
                        </a:rPr>
                        <a:t>10</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a:effectLst/>
                          <a:latin typeface="Arial" panose="020B0604020202020204" pitchFamily="34" charset="0"/>
                          <a:cs typeface="Arial" panose="020B0604020202020204" pitchFamily="34" charset="0"/>
                        </a:rPr>
                        <a:t>63</a:t>
                      </a:r>
                      <a:endParaRPr lang="ru-RU"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2000" dirty="0">
                          <a:effectLst/>
                          <a:latin typeface="Arial" panose="020B0604020202020204" pitchFamily="34" charset="0"/>
                          <a:cs typeface="Arial" panose="020B0604020202020204" pitchFamily="34" charset="0"/>
                        </a:rPr>
                        <a:t>5</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0"/>
                  </a:ext>
                </a:extLst>
              </a:tr>
            </a:tbl>
          </a:graphicData>
        </a:graphic>
      </p:graphicFrame>
      <p:sp>
        <p:nvSpPr>
          <p:cNvPr id="6" name="Прямоугольник 5">
            <a:extLst>
              <a:ext uri="{FF2B5EF4-FFF2-40B4-BE49-F238E27FC236}">
                <a16:creationId xmlns:a16="http://schemas.microsoft.com/office/drawing/2014/main" id="{50E84926-119D-4E0F-8347-4568ADDBAD33}"/>
              </a:ext>
            </a:extLst>
          </p:cNvPr>
          <p:cNvSpPr/>
          <p:nvPr/>
        </p:nvSpPr>
        <p:spPr>
          <a:xfrm>
            <a:off x="180304" y="166994"/>
            <a:ext cx="11436440" cy="1015663"/>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ru-RU" sz="2000" b="1" dirty="0">
                <a:latin typeface="Arial" panose="020B0604020202020204" pitchFamily="34" charset="0"/>
                <a:ea typeface="Times New Roman" panose="02020603050405020304" pitchFamily="18" charset="0"/>
                <a:cs typeface="Arial" panose="020B0604020202020204" pitchFamily="34" charset="0"/>
              </a:rPr>
              <a:t>Пример 1.</a:t>
            </a:r>
            <a:r>
              <a:rPr lang="ru-RU" sz="2000" dirty="0">
                <a:latin typeface="Arial" panose="020B0604020202020204" pitchFamily="34" charset="0"/>
                <a:ea typeface="Times New Roman" panose="02020603050405020304" pitchFamily="18" charset="0"/>
                <a:cs typeface="Arial" panose="020B0604020202020204" pitchFamily="34" charset="0"/>
              </a:rPr>
              <a:t> Рассмотрим объем выпуска сборочной линии компании по производству электроники. В таблице приведены данные по количеству холодильников, выпускаемых в час (наблюдение фиксировалось в течении последнего месяца).</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2261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3CF47C1-F5B8-479A-B435-C8427324318D}"/>
              </a:ext>
            </a:extLst>
          </p:cNvPr>
          <p:cNvSpPr/>
          <p:nvPr/>
        </p:nvSpPr>
        <p:spPr>
          <a:xfrm>
            <a:off x="433589" y="375513"/>
            <a:ext cx="11324822" cy="1631216"/>
          </a:xfrm>
          <a:prstGeom prst="rect">
            <a:avLst/>
          </a:prstGeom>
        </p:spPr>
        <p:txBody>
          <a:bodyPr wrap="square">
            <a:spAutoFit/>
          </a:bodyPr>
          <a:lstStyle/>
          <a:p>
            <a:pPr algn="just"/>
            <a:r>
              <a:rPr lang="ru-RU" sz="2000" b="1" dirty="0">
                <a:latin typeface="Arial" panose="020B0604020202020204" pitchFamily="34" charset="0"/>
                <a:cs typeface="Arial" panose="020B0604020202020204" pitchFamily="34" charset="0"/>
              </a:rPr>
              <a:t>     Пример 2.</a:t>
            </a:r>
            <a:r>
              <a:rPr lang="ru-RU" sz="2000" dirty="0">
                <a:latin typeface="Arial" panose="020B0604020202020204" pitchFamily="34" charset="0"/>
                <a:cs typeface="Arial" panose="020B0604020202020204" pitchFamily="34" charset="0"/>
              </a:rPr>
              <a:t> Рассмотрим крушение банка. Одна из главных причин краха заключается в проведении рисковых операций с </a:t>
            </a:r>
            <a:r>
              <a:rPr lang="ru-RU" sz="2000" dirty="0" err="1">
                <a:latin typeface="Arial" panose="020B0604020202020204" pitchFamily="34" charset="0"/>
                <a:cs typeface="Arial" panose="020B0604020202020204" pitchFamily="34" charset="0"/>
              </a:rPr>
              <a:t>деривативами</a:t>
            </a:r>
            <a:r>
              <a:rPr lang="ru-RU" sz="2000" dirty="0">
                <a:latin typeface="Arial" panose="020B0604020202020204" pitchFamily="34" charset="0"/>
                <a:cs typeface="Arial" panose="020B0604020202020204" pitchFamily="34" charset="0"/>
              </a:rPr>
              <a:t>. В этот период банк вложил средства во фьючерский контракт на индекс «</a:t>
            </a:r>
            <a:r>
              <a:rPr lang="ru-RU" sz="2000" dirty="0" err="1">
                <a:latin typeface="Arial" panose="020B0604020202020204" pitchFamily="34" charset="0"/>
                <a:cs typeface="Arial" panose="020B0604020202020204" pitchFamily="34" charset="0"/>
              </a:rPr>
              <a:t>Никкей</a:t>
            </a:r>
            <a:r>
              <a:rPr lang="ru-RU" sz="2000" dirty="0">
                <a:latin typeface="Arial" panose="020B0604020202020204" pitchFamily="34" charset="0"/>
                <a:cs typeface="Arial" panose="020B0604020202020204" pitchFamily="34" charset="0"/>
              </a:rPr>
              <a:t> 225» на определенный срок. Повышение – приносит прибыль, отсутствие движения или падение  - приносит. В таблице приведены приведено недельное процентное изменение индекса в течении одного из периодов года.</a:t>
            </a:r>
          </a:p>
        </p:txBody>
      </p:sp>
      <p:graphicFrame>
        <p:nvGraphicFramePr>
          <p:cNvPr id="3" name="Таблица 2">
            <a:extLst>
              <a:ext uri="{FF2B5EF4-FFF2-40B4-BE49-F238E27FC236}">
                <a16:creationId xmlns:a16="http://schemas.microsoft.com/office/drawing/2014/main" id="{2B64759F-1A55-49B4-B776-52E668809EB2}"/>
              </a:ext>
            </a:extLst>
          </p:cNvPr>
          <p:cNvGraphicFramePr>
            <a:graphicFrameLocks noGrp="1"/>
          </p:cNvGraphicFramePr>
          <p:nvPr>
            <p:extLst>
              <p:ext uri="{D42A27DB-BD31-4B8C-83A1-F6EECF244321}">
                <p14:modId xmlns:p14="http://schemas.microsoft.com/office/powerpoint/2010/main" val="3887053432"/>
              </p:ext>
            </p:extLst>
          </p:nvPr>
        </p:nvGraphicFramePr>
        <p:xfrm>
          <a:off x="433589" y="2051280"/>
          <a:ext cx="5937747" cy="1097280"/>
        </p:xfrm>
        <a:graphic>
          <a:graphicData uri="http://schemas.openxmlformats.org/drawingml/2006/table">
            <a:tbl>
              <a:tblPr firstRow="1" firstCol="1" bandRow="1">
                <a:tableStyleId>{5C22544A-7EE6-4342-B048-85BDC9FD1C3A}</a:tableStyleId>
              </a:tblPr>
              <a:tblGrid>
                <a:gridCol w="1610445">
                  <a:extLst>
                    <a:ext uri="{9D8B030D-6E8A-4147-A177-3AD203B41FA5}">
                      <a16:colId xmlns:a16="http://schemas.microsoft.com/office/drawing/2014/main" val="20000"/>
                    </a:ext>
                  </a:extLst>
                </a:gridCol>
                <a:gridCol w="734096">
                  <a:extLst>
                    <a:ext uri="{9D8B030D-6E8A-4147-A177-3AD203B41FA5}">
                      <a16:colId xmlns:a16="http://schemas.microsoft.com/office/drawing/2014/main" val="20001"/>
                    </a:ext>
                  </a:extLst>
                </a:gridCol>
                <a:gridCol w="669701">
                  <a:extLst>
                    <a:ext uri="{9D8B030D-6E8A-4147-A177-3AD203B41FA5}">
                      <a16:colId xmlns:a16="http://schemas.microsoft.com/office/drawing/2014/main" val="20002"/>
                    </a:ext>
                  </a:extLst>
                </a:gridCol>
                <a:gridCol w="643944">
                  <a:extLst>
                    <a:ext uri="{9D8B030D-6E8A-4147-A177-3AD203B41FA5}">
                      <a16:colId xmlns:a16="http://schemas.microsoft.com/office/drawing/2014/main" val="20003"/>
                    </a:ext>
                  </a:extLst>
                </a:gridCol>
                <a:gridCol w="540913">
                  <a:extLst>
                    <a:ext uri="{9D8B030D-6E8A-4147-A177-3AD203B41FA5}">
                      <a16:colId xmlns:a16="http://schemas.microsoft.com/office/drawing/2014/main" val="20004"/>
                    </a:ext>
                  </a:extLst>
                </a:gridCol>
                <a:gridCol w="566670">
                  <a:extLst>
                    <a:ext uri="{9D8B030D-6E8A-4147-A177-3AD203B41FA5}">
                      <a16:colId xmlns:a16="http://schemas.microsoft.com/office/drawing/2014/main" val="20005"/>
                    </a:ext>
                  </a:extLst>
                </a:gridCol>
                <a:gridCol w="592428">
                  <a:extLst>
                    <a:ext uri="{9D8B030D-6E8A-4147-A177-3AD203B41FA5}">
                      <a16:colId xmlns:a16="http://schemas.microsoft.com/office/drawing/2014/main" val="20006"/>
                    </a:ext>
                  </a:extLst>
                </a:gridCol>
                <a:gridCol w="579550">
                  <a:extLst>
                    <a:ext uri="{9D8B030D-6E8A-4147-A177-3AD203B41FA5}">
                      <a16:colId xmlns:a16="http://schemas.microsoft.com/office/drawing/2014/main" val="20007"/>
                    </a:ext>
                  </a:extLst>
                </a:gridCol>
              </a:tblGrid>
              <a:tr h="0">
                <a:tc>
                  <a:txBody>
                    <a:bodyPr/>
                    <a:lstStyle/>
                    <a:p>
                      <a:pPr>
                        <a:spcAft>
                          <a:spcPts val="0"/>
                        </a:spcAft>
                      </a:pPr>
                      <a:r>
                        <a:rPr lang="ru-RU" sz="1800" dirty="0">
                          <a:effectLst/>
                          <a:latin typeface="Arial" panose="020B0604020202020204" pitchFamily="34" charset="0"/>
                          <a:cs typeface="Arial" panose="020B0604020202020204" pitchFamily="34" charset="0"/>
                        </a:rPr>
                        <a:t>Недельное изменение:</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-3%</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-2%</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0%</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2%</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3%</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ru-RU" sz="1800">
                          <a:effectLst/>
                          <a:latin typeface="Arial" panose="020B0604020202020204" pitchFamily="34" charset="0"/>
                          <a:cs typeface="Arial" panose="020B0604020202020204" pitchFamily="34" charset="0"/>
                        </a:rPr>
                        <a:t>Процент недель:</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10</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10</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20</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20</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25</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10</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5</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4" name="Таблица 3">
            <a:extLst>
              <a:ext uri="{FF2B5EF4-FFF2-40B4-BE49-F238E27FC236}">
                <a16:creationId xmlns:a16="http://schemas.microsoft.com/office/drawing/2014/main" id="{B76F9B2B-1DCC-4470-A7B0-FF4489281977}"/>
              </a:ext>
            </a:extLst>
          </p:cNvPr>
          <p:cNvGraphicFramePr>
            <a:graphicFrameLocks noGrp="1"/>
          </p:cNvGraphicFramePr>
          <p:nvPr>
            <p:extLst>
              <p:ext uri="{D42A27DB-BD31-4B8C-83A1-F6EECF244321}">
                <p14:modId xmlns:p14="http://schemas.microsoft.com/office/powerpoint/2010/main" val="2012182703"/>
              </p:ext>
            </p:extLst>
          </p:nvPr>
        </p:nvGraphicFramePr>
        <p:xfrm>
          <a:off x="433589" y="3327722"/>
          <a:ext cx="6543053" cy="1097280"/>
        </p:xfrm>
        <a:graphic>
          <a:graphicData uri="http://schemas.openxmlformats.org/drawingml/2006/table">
            <a:tbl>
              <a:tblPr firstRow="1" firstCol="1" bandRow="1">
                <a:tableStyleId>{5C22544A-7EE6-4342-B048-85BDC9FD1C3A}</a:tableStyleId>
              </a:tblPr>
              <a:tblGrid>
                <a:gridCol w="2018472">
                  <a:extLst>
                    <a:ext uri="{9D8B030D-6E8A-4147-A177-3AD203B41FA5}">
                      <a16:colId xmlns:a16="http://schemas.microsoft.com/office/drawing/2014/main" val="20000"/>
                    </a:ext>
                  </a:extLst>
                </a:gridCol>
                <a:gridCol w="673729">
                  <a:extLst>
                    <a:ext uri="{9D8B030D-6E8A-4147-A177-3AD203B41FA5}">
                      <a16:colId xmlns:a16="http://schemas.microsoft.com/office/drawing/2014/main" val="20001"/>
                    </a:ext>
                  </a:extLst>
                </a:gridCol>
                <a:gridCol w="674409">
                  <a:extLst>
                    <a:ext uri="{9D8B030D-6E8A-4147-A177-3AD203B41FA5}">
                      <a16:colId xmlns:a16="http://schemas.microsoft.com/office/drawing/2014/main" val="20002"/>
                    </a:ext>
                  </a:extLst>
                </a:gridCol>
                <a:gridCol w="673729">
                  <a:extLst>
                    <a:ext uri="{9D8B030D-6E8A-4147-A177-3AD203B41FA5}">
                      <a16:colId xmlns:a16="http://schemas.microsoft.com/office/drawing/2014/main" val="20003"/>
                    </a:ext>
                  </a:extLst>
                </a:gridCol>
                <a:gridCol w="673729">
                  <a:extLst>
                    <a:ext uri="{9D8B030D-6E8A-4147-A177-3AD203B41FA5}">
                      <a16:colId xmlns:a16="http://schemas.microsoft.com/office/drawing/2014/main" val="20004"/>
                    </a:ext>
                  </a:extLst>
                </a:gridCol>
                <a:gridCol w="577968">
                  <a:extLst>
                    <a:ext uri="{9D8B030D-6E8A-4147-A177-3AD203B41FA5}">
                      <a16:colId xmlns:a16="http://schemas.microsoft.com/office/drawing/2014/main" val="20005"/>
                    </a:ext>
                  </a:extLst>
                </a:gridCol>
                <a:gridCol w="577288">
                  <a:extLst>
                    <a:ext uri="{9D8B030D-6E8A-4147-A177-3AD203B41FA5}">
                      <a16:colId xmlns:a16="http://schemas.microsoft.com/office/drawing/2014/main" val="20006"/>
                    </a:ext>
                  </a:extLst>
                </a:gridCol>
                <a:gridCol w="673729">
                  <a:extLst>
                    <a:ext uri="{9D8B030D-6E8A-4147-A177-3AD203B41FA5}">
                      <a16:colId xmlns:a16="http://schemas.microsoft.com/office/drawing/2014/main" val="20007"/>
                    </a:ext>
                  </a:extLst>
                </a:gridCol>
              </a:tblGrid>
              <a:tr h="0">
                <a:tc>
                  <a:txBody>
                    <a:bodyPr/>
                    <a:lstStyle/>
                    <a:p>
                      <a:pPr>
                        <a:spcAft>
                          <a:spcPts val="0"/>
                        </a:spcAft>
                      </a:pPr>
                      <a:r>
                        <a:rPr lang="ru-RU" sz="1800" dirty="0">
                          <a:effectLst/>
                          <a:latin typeface="Arial" panose="020B0604020202020204" pitchFamily="34" charset="0"/>
                          <a:cs typeface="Arial" panose="020B0604020202020204" pitchFamily="34" charset="0"/>
                        </a:rPr>
                        <a:t>Недельное изменение:</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-3%</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-2%</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0%</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2%</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3%</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ru-RU" sz="1800" dirty="0">
                          <a:effectLst/>
                          <a:latin typeface="Arial" panose="020B0604020202020204" pitchFamily="34" charset="0"/>
                          <a:cs typeface="Arial" panose="020B0604020202020204" pitchFamily="34" charset="0"/>
                        </a:rPr>
                        <a:t>Процент недель:</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00-09</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10-19</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20-39</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40-59</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60-84</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85-94</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95-99</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5" name="Таблица 4">
            <a:extLst>
              <a:ext uri="{FF2B5EF4-FFF2-40B4-BE49-F238E27FC236}">
                <a16:creationId xmlns:a16="http://schemas.microsoft.com/office/drawing/2014/main" id="{8B030F09-923B-4DBA-8131-28170E3B631D}"/>
              </a:ext>
            </a:extLst>
          </p:cNvPr>
          <p:cNvGraphicFramePr>
            <a:graphicFrameLocks noGrp="1"/>
          </p:cNvGraphicFramePr>
          <p:nvPr>
            <p:extLst>
              <p:ext uri="{D42A27DB-BD31-4B8C-83A1-F6EECF244321}">
                <p14:modId xmlns:p14="http://schemas.microsoft.com/office/powerpoint/2010/main" val="3527407975"/>
              </p:ext>
            </p:extLst>
          </p:nvPr>
        </p:nvGraphicFramePr>
        <p:xfrm>
          <a:off x="7340959" y="2051280"/>
          <a:ext cx="4417452" cy="4389120"/>
        </p:xfrm>
        <a:graphic>
          <a:graphicData uri="http://schemas.openxmlformats.org/drawingml/2006/table">
            <a:tbl>
              <a:tblPr firstRow="1" firstCol="1" bandRow="1">
                <a:tableStyleId>{5C22544A-7EE6-4342-B048-85BDC9FD1C3A}</a:tableStyleId>
              </a:tblPr>
              <a:tblGrid>
                <a:gridCol w="1338019">
                  <a:extLst>
                    <a:ext uri="{9D8B030D-6E8A-4147-A177-3AD203B41FA5}">
                      <a16:colId xmlns:a16="http://schemas.microsoft.com/office/drawing/2014/main" val="20000"/>
                    </a:ext>
                  </a:extLst>
                </a:gridCol>
                <a:gridCol w="1338019">
                  <a:extLst>
                    <a:ext uri="{9D8B030D-6E8A-4147-A177-3AD203B41FA5}">
                      <a16:colId xmlns:a16="http://schemas.microsoft.com/office/drawing/2014/main" val="20001"/>
                    </a:ext>
                  </a:extLst>
                </a:gridCol>
                <a:gridCol w="1741414">
                  <a:extLst>
                    <a:ext uri="{9D8B030D-6E8A-4147-A177-3AD203B41FA5}">
                      <a16:colId xmlns:a16="http://schemas.microsoft.com/office/drawing/2014/main" val="20002"/>
                    </a:ext>
                  </a:extLst>
                </a:gridCol>
              </a:tblGrid>
              <a:tr h="0">
                <a:tc>
                  <a:txBody>
                    <a:bodyPr/>
                    <a:lstStyle/>
                    <a:p>
                      <a:pPr algn="ctr">
                        <a:spcAft>
                          <a:spcPts val="0"/>
                        </a:spcAft>
                      </a:pPr>
                      <a:r>
                        <a:rPr lang="ru-RU" sz="1800" dirty="0">
                          <a:effectLst/>
                          <a:latin typeface="Arial" panose="020B0604020202020204" pitchFamily="34" charset="0"/>
                          <a:cs typeface="Arial" panose="020B0604020202020204" pitchFamily="34" charset="0"/>
                        </a:rPr>
                        <a:t>Неделя</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СЧ</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%изменение</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1</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89</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+2</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2</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07</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-3</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3</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37</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4</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29</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5</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28</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6</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08</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-3</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7</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75</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7"/>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8</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01</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-3</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8"/>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9</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21</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9"/>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10</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63</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0"/>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11</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34</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1"/>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12</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65</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2"/>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13</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11</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-2</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3"/>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14</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80</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4"/>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15</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34</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5"/>
                  </a:ext>
                </a:extLst>
              </a:tr>
            </a:tbl>
          </a:graphicData>
        </a:graphic>
      </p:graphicFrame>
      <p:sp>
        <p:nvSpPr>
          <p:cNvPr id="6" name="Прямоугольник 5">
            <a:extLst>
              <a:ext uri="{FF2B5EF4-FFF2-40B4-BE49-F238E27FC236}">
                <a16:creationId xmlns:a16="http://schemas.microsoft.com/office/drawing/2014/main" id="{3B000154-C3FF-43B6-A1D0-0644E68BB0CF}"/>
              </a:ext>
            </a:extLst>
          </p:cNvPr>
          <p:cNvSpPr/>
          <p:nvPr/>
        </p:nvSpPr>
        <p:spPr>
          <a:xfrm>
            <a:off x="433589" y="4604164"/>
            <a:ext cx="6543053" cy="1938992"/>
          </a:xfrm>
          <a:prstGeom prst="rect">
            <a:avLst/>
          </a:prstGeom>
        </p:spPr>
        <p:txBody>
          <a:bodyPr wrap="square">
            <a:spAutoFit/>
          </a:bodyPr>
          <a:lstStyle/>
          <a:p>
            <a:pPr algn="just"/>
            <a:r>
              <a:rPr lang="ru-RU" sz="2000" dirty="0">
                <a:latin typeface="Arial" panose="020B0604020202020204" pitchFamily="34" charset="0"/>
                <a:ea typeface="Times New Roman" panose="02020603050405020304" pitchFamily="18" charset="0"/>
                <a:cs typeface="Arial" panose="020B0604020202020204" pitchFamily="34" charset="0"/>
              </a:rPr>
              <a:t>    Можно сделать вывод, что для вложения средств в индекс время неподходящее. Среднее процентное изменение в течении 15 недель составляет -0,7%. (В реальности нужно учитывать </a:t>
            </a:r>
            <a:r>
              <a:rPr lang="ru-RU" sz="2000" dirty="0">
                <a:latin typeface="Arial" panose="020B0604020202020204" pitchFamily="34" charset="0"/>
                <a:cs typeface="Arial" panose="020B0604020202020204" pitchFamily="34" charset="0"/>
              </a:rPr>
              <a:t>колебание на мировых рынках, </a:t>
            </a:r>
            <a:r>
              <a:rPr lang="ru-RU" sz="2000" dirty="0" err="1">
                <a:latin typeface="Arial" panose="020B0604020202020204" pitchFamily="34" charset="0"/>
                <a:cs typeface="Arial" panose="020B0604020202020204" pitchFamily="34" charset="0"/>
              </a:rPr>
              <a:t>валютнообменный</a:t>
            </a:r>
            <a:r>
              <a:rPr lang="ru-RU" sz="2000" dirty="0">
                <a:latin typeface="Arial" panose="020B0604020202020204" pitchFamily="34" charset="0"/>
                <a:cs typeface="Arial" panose="020B0604020202020204" pitchFamily="34" charset="0"/>
              </a:rPr>
              <a:t> курс и платежный баланс).</a:t>
            </a:r>
          </a:p>
        </p:txBody>
      </p:sp>
    </p:spTree>
    <p:extLst>
      <p:ext uri="{BB962C8B-B14F-4D97-AF65-F5344CB8AC3E}">
        <p14:creationId xmlns:p14="http://schemas.microsoft.com/office/powerpoint/2010/main" val="1196490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a:extLst>
              <a:ext uri="{FF2B5EF4-FFF2-40B4-BE49-F238E27FC236}">
                <a16:creationId xmlns:a16="http://schemas.microsoft.com/office/drawing/2014/main" id="{92666A37-F739-47F0-BAB8-FD58D1628BCA}"/>
              </a:ext>
            </a:extLst>
          </p:cNvPr>
          <p:cNvGraphicFramePr>
            <a:graphicFrameLocks noGrp="1"/>
          </p:cNvGraphicFramePr>
          <p:nvPr>
            <p:extLst>
              <p:ext uri="{D42A27DB-BD31-4B8C-83A1-F6EECF244321}">
                <p14:modId xmlns:p14="http://schemas.microsoft.com/office/powerpoint/2010/main" val="1988654751"/>
              </p:ext>
            </p:extLst>
          </p:nvPr>
        </p:nvGraphicFramePr>
        <p:xfrm>
          <a:off x="399247" y="1508373"/>
          <a:ext cx="6053191" cy="822960"/>
        </p:xfrm>
        <a:graphic>
          <a:graphicData uri="http://schemas.openxmlformats.org/drawingml/2006/table">
            <a:tbl>
              <a:tblPr firstRow="1" firstCol="1" bandRow="1">
                <a:tableStyleId>{5C22544A-7EE6-4342-B048-85BDC9FD1C3A}</a:tableStyleId>
              </a:tblPr>
              <a:tblGrid>
                <a:gridCol w="3500576">
                  <a:extLst>
                    <a:ext uri="{9D8B030D-6E8A-4147-A177-3AD203B41FA5}">
                      <a16:colId xmlns:a16="http://schemas.microsoft.com/office/drawing/2014/main" val="20000"/>
                    </a:ext>
                  </a:extLst>
                </a:gridCol>
                <a:gridCol w="662704">
                  <a:extLst>
                    <a:ext uri="{9D8B030D-6E8A-4147-A177-3AD203B41FA5}">
                      <a16:colId xmlns:a16="http://schemas.microsoft.com/office/drawing/2014/main" val="20001"/>
                    </a:ext>
                  </a:extLst>
                </a:gridCol>
                <a:gridCol w="473647">
                  <a:extLst>
                    <a:ext uri="{9D8B030D-6E8A-4147-A177-3AD203B41FA5}">
                      <a16:colId xmlns:a16="http://schemas.microsoft.com/office/drawing/2014/main" val="20002"/>
                    </a:ext>
                  </a:extLst>
                </a:gridCol>
                <a:gridCol w="473647">
                  <a:extLst>
                    <a:ext uri="{9D8B030D-6E8A-4147-A177-3AD203B41FA5}">
                      <a16:colId xmlns:a16="http://schemas.microsoft.com/office/drawing/2014/main" val="20003"/>
                    </a:ext>
                  </a:extLst>
                </a:gridCol>
                <a:gridCol w="473647">
                  <a:extLst>
                    <a:ext uri="{9D8B030D-6E8A-4147-A177-3AD203B41FA5}">
                      <a16:colId xmlns:a16="http://schemas.microsoft.com/office/drawing/2014/main" val="20004"/>
                    </a:ext>
                  </a:extLst>
                </a:gridCol>
                <a:gridCol w="468970">
                  <a:extLst>
                    <a:ext uri="{9D8B030D-6E8A-4147-A177-3AD203B41FA5}">
                      <a16:colId xmlns:a16="http://schemas.microsoft.com/office/drawing/2014/main" val="20005"/>
                    </a:ext>
                  </a:extLst>
                </a:gridCol>
              </a:tblGrid>
              <a:tr h="0">
                <a:tc>
                  <a:txBody>
                    <a:bodyPr/>
                    <a:lstStyle/>
                    <a:p>
                      <a:pPr>
                        <a:spcAft>
                          <a:spcPts val="0"/>
                        </a:spcAft>
                      </a:pPr>
                      <a:r>
                        <a:rPr lang="ru-RU" sz="1800" dirty="0">
                          <a:effectLst/>
                          <a:latin typeface="Arial" panose="020B0604020202020204" pitchFamily="34" charset="0"/>
                          <a:cs typeface="Arial" panose="020B0604020202020204" pitchFamily="34" charset="0"/>
                        </a:rPr>
                        <a:t>Ежедневный спрос (кол-во телевизоров):</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0</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2</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3</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4</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ru-RU" sz="1800">
                          <a:effectLst/>
                          <a:latin typeface="Arial" panose="020B0604020202020204" pitchFamily="34" charset="0"/>
                          <a:cs typeface="Arial" panose="020B0604020202020204" pitchFamily="34" charset="0"/>
                        </a:rPr>
                        <a:t>Процентная частота:</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10</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22</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37</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28</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3</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4" name="Таблица 3">
            <a:extLst>
              <a:ext uri="{FF2B5EF4-FFF2-40B4-BE49-F238E27FC236}">
                <a16:creationId xmlns:a16="http://schemas.microsoft.com/office/drawing/2014/main" id="{F302B9B7-6166-4F47-97FC-FFB8E842DF7A}"/>
              </a:ext>
            </a:extLst>
          </p:cNvPr>
          <p:cNvGraphicFramePr>
            <a:graphicFrameLocks noGrp="1"/>
          </p:cNvGraphicFramePr>
          <p:nvPr>
            <p:extLst>
              <p:ext uri="{D42A27DB-BD31-4B8C-83A1-F6EECF244321}">
                <p14:modId xmlns:p14="http://schemas.microsoft.com/office/powerpoint/2010/main" val="4225844913"/>
              </p:ext>
            </p:extLst>
          </p:nvPr>
        </p:nvGraphicFramePr>
        <p:xfrm>
          <a:off x="399248" y="2689581"/>
          <a:ext cx="6516707" cy="1097280"/>
        </p:xfrm>
        <a:graphic>
          <a:graphicData uri="http://schemas.openxmlformats.org/drawingml/2006/table">
            <a:tbl>
              <a:tblPr firstRow="1" firstCol="1" bandRow="1">
                <a:tableStyleId>{5C22544A-7EE6-4342-B048-85BDC9FD1C3A}</a:tableStyleId>
              </a:tblPr>
              <a:tblGrid>
                <a:gridCol w="2537135">
                  <a:extLst>
                    <a:ext uri="{9D8B030D-6E8A-4147-A177-3AD203B41FA5}">
                      <a16:colId xmlns:a16="http://schemas.microsoft.com/office/drawing/2014/main" val="20000"/>
                    </a:ext>
                  </a:extLst>
                </a:gridCol>
                <a:gridCol w="785611">
                  <a:extLst>
                    <a:ext uri="{9D8B030D-6E8A-4147-A177-3AD203B41FA5}">
                      <a16:colId xmlns:a16="http://schemas.microsoft.com/office/drawing/2014/main" val="20001"/>
                    </a:ext>
                  </a:extLst>
                </a:gridCol>
                <a:gridCol w="798491">
                  <a:extLst>
                    <a:ext uri="{9D8B030D-6E8A-4147-A177-3AD203B41FA5}">
                      <a16:colId xmlns:a16="http://schemas.microsoft.com/office/drawing/2014/main" val="20002"/>
                    </a:ext>
                  </a:extLst>
                </a:gridCol>
                <a:gridCol w="734095">
                  <a:extLst>
                    <a:ext uri="{9D8B030D-6E8A-4147-A177-3AD203B41FA5}">
                      <a16:colId xmlns:a16="http://schemas.microsoft.com/office/drawing/2014/main" val="20003"/>
                    </a:ext>
                  </a:extLst>
                </a:gridCol>
                <a:gridCol w="901521">
                  <a:extLst>
                    <a:ext uri="{9D8B030D-6E8A-4147-A177-3AD203B41FA5}">
                      <a16:colId xmlns:a16="http://schemas.microsoft.com/office/drawing/2014/main" val="20004"/>
                    </a:ext>
                  </a:extLst>
                </a:gridCol>
                <a:gridCol w="759854">
                  <a:extLst>
                    <a:ext uri="{9D8B030D-6E8A-4147-A177-3AD203B41FA5}">
                      <a16:colId xmlns:a16="http://schemas.microsoft.com/office/drawing/2014/main" val="20005"/>
                    </a:ext>
                  </a:extLst>
                </a:gridCol>
              </a:tblGrid>
              <a:tr h="0">
                <a:tc>
                  <a:txBody>
                    <a:bodyPr/>
                    <a:lstStyle/>
                    <a:p>
                      <a:pPr>
                        <a:spcAft>
                          <a:spcPts val="0"/>
                        </a:spcAft>
                      </a:pPr>
                      <a:r>
                        <a:rPr lang="ru-RU" sz="1800" dirty="0">
                          <a:effectLst/>
                          <a:latin typeface="Arial" panose="020B0604020202020204" pitchFamily="34" charset="0"/>
                          <a:cs typeface="Arial" panose="020B0604020202020204" pitchFamily="34" charset="0"/>
                        </a:rPr>
                        <a:t>Ежедневный спрос (кол-во телевизоров):</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endParaRPr lang="ru-RU" sz="1800" dirty="0">
                        <a:effectLst/>
                        <a:latin typeface="Arial" panose="020B0604020202020204" pitchFamily="34" charset="0"/>
                        <a:cs typeface="Arial" panose="020B0604020202020204" pitchFamily="34" charset="0"/>
                      </a:endParaRPr>
                    </a:p>
                    <a:p>
                      <a:pPr algn="ctr">
                        <a:spcAft>
                          <a:spcPts val="0"/>
                        </a:spcAft>
                      </a:pPr>
                      <a:r>
                        <a:rPr lang="ru-RU" sz="1800" dirty="0">
                          <a:effectLst/>
                          <a:latin typeface="Arial" panose="020B0604020202020204" pitchFamily="34" charset="0"/>
                          <a:cs typeface="Arial" panose="020B0604020202020204" pitchFamily="34" charset="0"/>
                        </a:rPr>
                        <a:t>0</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endParaRPr lang="ru-RU" sz="1800" dirty="0">
                        <a:effectLst/>
                        <a:latin typeface="Arial" panose="020B0604020202020204" pitchFamily="34" charset="0"/>
                        <a:cs typeface="Arial" panose="020B0604020202020204" pitchFamily="34" charset="0"/>
                      </a:endParaRPr>
                    </a:p>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endParaRPr lang="ru-RU" sz="1800" dirty="0">
                        <a:effectLst/>
                        <a:latin typeface="Arial" panose="020B0604020202020204" pitchFamily="34" charset="0"/>
                        <a:cs typeface="Arial" panose="020B0604020202020204" pitchFamily="34" charset="0"/>
                      </a:endParaRPr>
                    </a:p>
                    <a:p>
                      <a:pPr algn="ctr">
                        <a:spcAft>
                          <a:spcPts val="0"/>
                        </a:spcAft>
                      </a:pPr>
                      <a:r>
                        <a:rPr lang="ru-RU" sz="1800" dirty="0">
                          <a:effectLst/>
                          <a:latin typeface="Arial" panose="020B0604020202020204" pitchFamily="34" charset="0"/>
                          <a:cs typeface="Arial" panose="020B0604020202020204" pitchFamily="34" charset="0"/>
                        </a:rPr>
                        <a:t>2</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endParaRPr lang="ru-RU" sz="1800" dirty="0">
                        <a:effectLst/>
                        <a:latin typeface="Arial" panose="020B0604020202020204" pitchFamily="34" charset="0"/>
                        <a:cs typeface="Arial" panose="020B0604020202020204" pitchFamily="34" charset="0"/>
                      </a:endParaRPr>
                    </a:p>
                    <a:p>
                      <a:pPr algn="ctr">
                        <a:spcAft>
                          <a:spcPts val="0"/>
                        </a:spcAft>
                      </a:pPr>
                      <a:r>
                        <a:rPr lang="ru-RU" sz="1800" dirty="0">
                          <a:effectLst/>
                          <a:latin typeface="Arial" panose="020B0604020202020204" pitchFamily="34" charset="0"/>
                          <a:cs typeface="Arial" panose="020B0604020202020204" pitchFamily="34" charset="0"/>
                        </a:rPr>
                        <a:t>3</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endParaRPr lang="ru-RU" sz="1600" dirty="0">
                        <a:effectLst/>
                        <a:latin typeface="Arial" panose="020B0604020202020204" pitchFamily="34" charset="0"/>
                        <a:cs typeface="Arial" panose="020B0604020202020204" pitchFamily="34" charset="0"/>
                      </a:endParaRPr>
                    </a:p>
                    <a:p>
                      <a:pPr algn="ctr">
                        <a:spcAft>
                          <a:spcPts val="0"/>
                        </a:spcAft>
                      </a:pPr>
                      <a:r>
                        <a:rPr lang="ru-RU" sz="1600" dirty="0">
                          <a:effectLst/>
                          <a:latin typeface="Arial" panose="020B0604020202020204" pitchFamily="34" charset="0"/>
                          <a:cs typeface="Arial" panose="020B0604020202020204" pitchFamily="34" charset="0"/>
                        </a:rPr>
                        <a:t>4</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ru-RU" sz="1800">
                          <a:effectLst/>
                          <a:latin typeface="Arial" panose="020B0604020202020204" pitchFamily="34" charset="0"/>
                          <a:cs typeface="Arial" panose="020B0604020202020204" pitchFamily="34" charset="0"/>
                        </a:rPr>
                        <a:t>Случайные числа:</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00-09</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10-31</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32-68</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69-96</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97-99</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5" name="Таблица 4">
            <a:extLst>
              <a:ext uri="{FF2B5EF4-FFF2-40B4-BE49-F238E27FC236}">
                <a16:creationId xmlns:a16="http://schemas.microsoft.com/office/drawing/2014/main" id="{9303DACC-3DC4-4B5F-928A-6221657B09F9}"/>
              </a:ext>
            </a:extLst>
          </p:cNvPr>
          <p:cNvGraphicFramePr>
            <a:graphicFrameLocks noGrp="1"/>
          </p:cNvGraphicFramePr>
          <p:nvPr>
            <p:extLst>
              <p:ext uri="{D42A27DB-BD31-4B8C-83A1-F6EECF244321}">
                <p14:modId xmlns:p14="http://schemas.microsoft.com/office/powerpoint/2010/main" val="1399899930"/>
              </p:ext>
            </p:extLst>
          </p:nvPr>
        </p:nvGraphicFramePr>
        <p:xfrm>
          <a:off x="7521263" y="1516101"/>
          <a:ext cx="3988742" cy="4663440"/>
        </p:xfrm>
        <a:graphic>
          <a:graphicData uri="http://schemas.openxmlformats.org/drawingml/2006/table">
            <a:tbl>
              <a:tblPr firstRow="1" firstCol="1" bandRow="1">
                <a:tableStyleId>{5C22544A-7EE6-4342-B048-85BDC9FD1C3A}</a:tableStyleId>
              </a:tblPr>
              <a:tblGrid>
                <a:gridCol w="1329434">
                  <a:extLst>
                    <a:ext uri="{9D8B030D-6E8A-4147-A177-3AD203B41FA5}">
                      <a16:colId xmlns:a16="http://schemas.microsoft.com/office/drawing/2014/main" val="20000"/>
                    </a:ext>
                  </a:extLst>
                </a:gridCol>
                <a:gridCol w="1329434">
                  <a:extLst>
                    <a:ext uri="{9D8B030D-6E8A-4147-A177-3AD203B41FA5}">
                      <a16:colId xmlns:a16="http://schemas.microsoft.com/office/drawing/2014/main" val="20001"/>
                    </a:ext>
                  </a:extLst>
                </a:gridCol>
                <a:gridCol w="1329874">
                  <a:extLst>
                    <a:ext uri="{9D8B030D-6E8A-4147-A177-3AD203B41FA5}">
                      <a16:colId xmlns:a16="http://schemas.microsoft.com/office/drawing/2014/main" val="20002"/>
                    </a:ext>
                  </a:extLst>
                </a:gridCol>
              </a:tblGrid>
              <a:tr h="0">
                <a:tc>
                  <a:txBody>
                    <a:bodyPr/>
                    <a:lstStyle/>
                    <a:p>
                      <a:pPr algn="ctr">
                        <a:spcAft>
                          <a:spcPts val="0"/>
                        </a:spcAft>
                      </a:pPr>
                      <a:r>
                        <a:rPr lang="ru-RU" sz="1800" dirty="0">
                          <a:effectLst/>
                          <a:latin typeface="Arial" panose="020B0604020202020204" pitchFamily="34" charset="0"/>
                          <a:cs typeface="Arial" panose="020B0604020202020204" pitchFamily="34" charset="0"/>
                        </a:rPr>
                        <a:t>День</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Случайное число</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Спрос</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1</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89</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3</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2</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07</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0</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3</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37</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2</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4</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29</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5</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28</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6</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08</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0</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7</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75</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3</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7"/>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8</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01</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0</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8"/>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9</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21</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9"/>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10</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63</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2</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0"/>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11</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34</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2</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1"/>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12</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65</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2</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2"/>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13</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11</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3"/>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14</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80</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3</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4"/>
                  </a:ext>
                </a:extLst>
              </a:tr>
              <a:tr h="0">
                <a:tc>
                  <a:txBody>
                    <a:bodyPr/>
                    <a:lstStyle/>
                    <a:p>
                      <a:pPr algn="ctr">
                        <a:spcAft>
                          <a:spcPts val="0"/>
                        </a:spcAft>
                      </a:pPr>
                      <a:r>
                        <a:rPr lang="ru-RU" sz="1800">
                          <a:effectLst/>
                          <a:latin typeface="Arial" panose="020B0604020202020204" pitchFamily="34" charset="0"/>
                          <a:cs typeface="Arial" panose="020B0604020202020204" pitchFamily="34" charset="0"/>
                        </a:rPr>
                        <a:t>15</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a:effectLst/>
                          <a:latin typeface="Arial" panose="020B0604020202020204" pitchFamily="34" charset="0"/>
                          <a:cs typeface="Arial" panose="020B0604020202020204" pitchFamily="34" charset="0"/>
                        </a:rPr>
                        <a:t>34</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2</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5"/>
                  </a:ext>
                </a:extLst>
              </a:tr>
            </a:tbl>
          </a:graphicData>
        </a:graphic>
      </p:graphicFrame>
      <p:sp>
        <p:nvSpPr>
          <p:cNvPr id="6" name="Прямоугольник 5">
            <a:extLst>
              <a:ext uri="{FF2B5EF4-FFF2-40B4-BE49-F238E27FC236}">
                <a16:creationId xmlns:a16="http://schemas.microsoft.com/office/drawing/2014/main" id="{30C9F7C6-DF02-456A-93B0-7D4CEFE979FB}"/>
              </a:ext>
            </a:extLst>
          </p:cNvPr>
          <p:cNvSpPr/>
          <p:nvPr/>
        </p:nvSpPr>
        <p:spPr>
          <a:xfrm>
            <a:off x="399246" y="4145109"/>
            <a:ext cx="6739357" cy="1938992"/>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Модель спроса может быть использована при определении требуемых площадей и разработки политики размещения заказов на конкретные товары с целью оптимизации критических факторов успеха, в частности затрат, рентабельность или объем выручки от реализации.</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Прямоугольник 6">
            <a:extLst>
              <a:ext uri="{FF2B5EF4-FFF2-40B4-BE49-F238E27FC236}">
                <a16:creationId xmlns:a16="http://schemas.microsoft.com/office/drawing/2014/main" id="{FF66237F-92A2-4DCA-A588-AC574743EDA1}"/>
              </a:ext>
            </a:extLst>
          </p:cNvPr>
          <p:cNvSpPr/>
          <p:nvPr/>
        </p:nvSpPr>
        <p:spPr>
          <a:xfrm>
            <a:off x="399246" y="775305"/>
            <a:ext cx="11359166" cy="707886"/>
          </a:xfrm>
          <a:prstGeom prst="rect">
            <a:avLst/>
          </a:prstGeom>
        </p:spPr>
        <p:txBody>
          <a:bodyPr wrap="square">
            <a:spAutoFit/>
          </a:bodyPr>
          <a:lstStyle/>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Моделирование спроса. </a:t>
            </a:r>
            <a:r>
              <a:rPr lang="ru-RU" sz="2000" dirty="0">
                <a:latin typeface="Arial" panose="020B0604020202020204" pitchFamily="34" charset="0"/>
                <a:cs typeface="Arial" panose="020B0604020202020204" pitchFamily="34" charset="0"/>
              </a:rPr>
              <a:t>Рассмотрим пример связанный с хранение электротоваров на складе. В таблице показан спрос на некую модель телевизора.</a:t>
            </a:r>
            <a:r>
              <a:rPr lang="ru-RU" b="1" dirty="0">
                <a:latin typeface="Arial" panose="020B0604020202020204" pitchFamily="34" charset="0"/>
                <a:ea typeface="Times New Roman" panose="02020603050405020304" pitchFamily="18" charset="0"/>
                <a:cs typeface="Arial" panose="020B0604020202020204" pitchFamily="34" charset="0"/>
              </a:rPr>
              <a:t> </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438696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23B8D5A-E9CE-41EE-A190-6489DB208E66}"/>
              </a:ext>
            </a:extLst>
          </p:cNvPr>
          <p:cNvSpPr/>
          <p:nvPr/>
        </p:nvSpPr>
        <p:spPr>
          <a:xfrm>
            <a:off x="562535" y="653410"/>
            <a:ext cx="11066930" cy="5770811"/>
          </a:xfrm>
          <a:prstGeom prst="rect">
            <a:avLst/>
          </a:prstGeom>
        </p:spPr>
        <p:txBody>
          <a:bodyPr wrap="square">
            <a:spAutoFit/>
          </a:bodyPr>
          <a:lstStyle/>
          <a:p>
            <a:pPr algn="ctr">
              <a:spcAft>
                <a:spcPts val="0"/>
              </a:spcAft>
            </a:pPr>
            <a:r>
              <a:rPr lang="ru-RU" sz="2400" b="1" dirty="0">
                <a:latin typeface="Arial" panose="020B0604020202020204" pitchFamily="34" charset="0"/>
                <a:ea typeface="Calibri" panose="020F0502020204030204" pitchFamily="34" charset="0"/>
                <a:cs typeface="Arial" panose="020B0604020202020204" pitchFamily="34" charset="0"/>
              </a:rPr>
              <a:t>           Управление запасами</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a:t>
            </a:r>
            <a:r>
              <a:rPr lang="ru-RU" sz="1900" dirty="0">
                <a:latin typeface="Arial" panose="020B0604020202020204" pitchFamily="34" charset="0"/>
                <a:ea typeface="Calibri" panose="020F0502020204030204" pitchFamily="34" charset="0"/>
                <a:cs typeface="Arial" panose="020B0604020202020204" pitchFamily="34" charset="0"/>
              </a:rPr>
              <a:t>В предыдущем примере мы смоделировали дневной спрос на телевизоры в течение определенного количества дней. Проанализируем дополнительную информацию, которая может быть полезна при рассмотрении задач управления запасами:</a:t>
            </a:r>
          </a:p>
          <a:p>
            <a:pPr algn="just">
              <a:spcAft>
                <a:spcPts val="0"/>
              </a:spcAft>
            </a:pPr>
            <a:r>
              <a:rPr lang="ru-RU" sz="1900" dirty="0">
                <a:latin typeface="Arial" panose="020B0604020202020204" pitchFamily="34" charset="0"/>
                <a:ea typeface="Calibri" panose="020F0502020204030204" pitchFamily="34" charset="0"/>
                <a:cs typeface="Arial" panose="020B0604020202020204" pitchFamily="34" charset="0"/>
              </a:rPr>
              <a:t>    1. Исходный уровень запасов составляет 12 телевизоров.</a:t>
            </a:r>
          </a:p>
          <a:p>
            <a:pPr algn="just">
              <a:spcAft>
                <a:spcPts val="0"/>
              </a:spcAft>
            </a:pPr>
            <a:r>
              <a:rPr lang="ru-RU" sz="1900" dirty="0">
                <a:latin typeface="Arial" panose="020B0604020202020204" pitchFamily="34" charset="0"/>
                <a:ea typeface="Calibri" panose="020F0502020204030204" pitchFamily="34" charset="0"/>
                <a:cs typeface="Arial" panose="020B0604020202020204" pitchFamily="34" charset="0"/>
              </a:rPr>
              <a:t>    2. Уровень запасов проверяется в начале каждого дня. Если он становится менее 10 (включительно), размещается заказ на новую партию из 8 телевизоров.</a:t>
            </a:r>
          </a:p>
          <a:p>
            <a:pPr algn="just">
              <a:spcAft>
                <a:spcPts val="0"/>
              </a:spcAft>
            </a:pPr>
            <a:r>
              <a:rPr lang="ru-RU" sz="1900" dirty="0">
                <a:latin typeface="Arial" panose="020B0604020202020204" pitchFamily="34" charset="0"/>
                <a:ea typeface="Calibri" panose="020F0502020204030204" pitchFamily="34" charset="0"/>
                <a:cs typeface="Arial" panose="020B0604020202020204" pitchFamily="34" charset="0"/>
              </a:rPr>
              <a:t>    3. Заказ исполняется за 2 дня. Путем моделирования спроса в течение 15 дней установите:</a:t>
            </a:r>
          </a:p>
          <a:p>
            <a:pPr algn="just">
              <a:spcAft>
                <a:spcPts val="0"/>
              </a:spcAft>
            </a:pPr>
            <a:r>
              <a:rPr lang="ru-RU" sz="1900" dirty="0">
                <a:latin typeface="Arial" panose="020B0604020202020204" pitchFamily="34" charset="0"/>
                <a:ea typeface="Calibri" panose="020F0502020204030204" pitchFamily="34" charset="0"/>
                <a:cs typeface="Arial" panose="020B0604020202020204" pitchFamily="34" charset="0"/>
              </a:rPr>
              <a:t>    а) средний уровень запасов; б) количество заказов, которое необходимо разместить в течение этого периода. В таблице значения в столбцах получены следующим образом:</a:t>
            </a:r>
          </a:p>
          <a:p>
            <a:pPr algn="just"/>
            <a:r>
              <a:rPr lang="ru-RU" sz="1900" dirty="0">
                <a:latin typeface="Arial" panose="020B0604020202020204" pitchFamily="34" charset="0"/>
                <a:cs typeface="Arial" panose="020B0604020202020204" pitchFamily="34" charset="0"/>
              </a:rPr>
              <a:t>      </a:t>
            </a:r>
            <a:r>
              <a:rPr lang="ru-RU" sz="1900" b="1" dirty="0">
                <a:latin typeface="Arial" panose="020B0604020202020204" pitchFamily="34" charset="0"/>
                <a:cs typeface="Arial" panose="020B0604020202020204" pitchFamily="34" charset="0"/>
              </a:rPr>
              <a:t>1.</a:t>
            </a:r>
            <a:r>
              <a:rPr lang="ru-RU" sz="1900" dirty="0">
                <a:latin typeface="Arial" panose="020B0604020202020204" pitchFamily="34" charset="0"/>
                <a:cs typeface="Arial" panose="020B0604020202020204" pitchFamily="34" charset="0"/>
              </a:rPr>
              <a:t> </a:t>
            </a:r>
            <a:r>
              <a:rPr lang="ru-RU" sz="1900" b="1" dirty="0">
                <a:latin typeface="Arial" panose="020B0604020202020204" pitchFamily="34" charset="0"/>
                <a:cs typeface="Arial" panose="020B0604020202020204" pitchFamily="34" charset="0"/>
              </a:rPr>
              <a:t>Спрос. </a:t>
            </a:r>
            <a:r>
              <a:rPr lang="ru-RU" sz="1900" dirty="0">
                <a:latin typeface="Arial" panose="020B0604020202020204" pitchFamily="34" charset="0"/>
                <a:cs typeface="Arial" panose="020B0604020202020204" pitchFamily="34" charset="0"/>
              </a:rPr>
              <a:t>Эти значения смоделированы с помощью случайных чисел.</a:t>
            </a:r>
          </a:p>
          <a:p>
            <a:pPr algn="just"/>
            <a:r>
              <a:rPr lang="ru-RU" sz="1900" dirty="0">
                <a:latin typeface="Arial" panose="020B0604020202020204" pitchFamily="34" charset="0"/>
                <a:cs typeface="Arial" panose="020B0604020202020204" pitchFamily="34" charset="0"/>
              </a:rPr>
              <a:t>      </a:t>
            </a:r>
            <a:r>
              <a:rPr lang="ru-RU" sz="1900" b="1" dirty="0">
                <a:latin typeface="Arial" panose="020B0604020202020204" pitchFamily="34" charset="0"/>
                <a:cs typeface="Arial" panose="020B0604020202020204" pitchFamily="34" charset="0"/>
              </a:rPr>
              <a:t>2.</a:t>
            </a:r>
            <a:r>
              <a:rPr lang="ru-RU" sz="1900" dirty="0">
                <a:latin typeface="Arial" panose="020B0604020202020204" pitchFamily="34" charset="0"/>
                <a:cs typeface="Arial" panose="020B0604020202020204" pitchFamily="34" charset="0"/>
              </a:rPr>
              <a:t> </a:t>
            </a:r>
            <a:r>
              <a:rPr lang="ru-RU" sz="1900" b="1" dirty="0">
                <a:latin typeface="Arial" panose="020B0604020202020204" pitchFamily="34" charset="0"/>
                <a:cs typeface="Arial" panose="020B0604020202020204" pitchFamily="34" charset="0"/>
              </a:rPr>
              <a:t>Исходный уровень запасов. </a:t>
            </a:r>
            <a:r>
              <a:rPr lang="ru-RU" sz="1900" dirty="0">
                <a:latin typeface="Arial" panose="020B0604020202020204" pitchFamily="34" charset="0"/>
                <a:cs typeface="Arial" panose="020B0604020202020204" pitchFamily="34" charset="0"/>
              </a:rPr>
              <a:t>В</a:t>
            </a:r>
            <a:r>
              <a:rPr lang="ru-RU" sz="1900" b="1" dirty="0">
                <a:latin typeface="Arial" panose="020B0604020202020204" pitchFamily="34" charset="0"/>
                <a:cs typeface="Arial" panose="020B0604020202020204" pitchFamily="34" charset="0"/>
              </a:rPr>
              <a:t> </a:t>
            </a:r>
            <a:r>
              <a:rPr lang="ru-RU" sz="1900" dirty="0">
                <a:latin typeface="Arial" panose="020B0604020202020204" pitchFamily="34" charset="0"/>
                <a:cs typeface="Arial" panose="020B0604020202020204" pitchFamily="34" charset="0"/>
              </a:rPr>
              <a:t>день 1 исходный уровень запасов известен и равен 12, а в последующие дни исходный уровень запасов рассчитывается в соответствии со спросом.</a:t>
            </a:r>
          </a:p>
          <a:p>
            <a:pPr algn="just"/>
            <a:r>
              <a:rPr lang="ru-RU" sz="1900" dirty="0">
                <a:latin typeface="Arial" panose="020B0604020202020204" pitchFamily="34" charset="0"/>
                <a:cs typeface="Arial" panose="020B0604020202020204" pitchFamily="34" charset="0"/>
              </a:rPr>
              <a:t>     </a:t>
            </a:r>
            <a:r>
              <a:rPr lang="ru-RU" sz="1900" b="1" dirty="0">
                <a:latin typeface="Arial" panose="020B0604020202020204" pitchFamily="34" charset="0"/>
                <a:cs typeface="Arial" panose="020B0604020202020204" pitchFamily="34" charset="0"/>
              </a:rPr>
              <a:t>3.</a:t>
            </a:r>
            <a:r>
              <a:rPr lang="ru-RU" sz="1900" dirty="0">
                <a:latin typeface="Arial" panose="020B0604020202020204" pitchFamily="34" charset="0"/>
                <a:cs typeface="Arial" panose="020B0604020202020204" pitchFamily="34" charset="0"/>
              </a:rPr>
              <a:t> </a:t>
            </a:r>
            <a:r>
              <a:rPr lang="ru-RU" sz="1900" b="1" dirty="0">
                <a:latin typeface="Arial" panose="020B0604020202020204" pitchFamily="34" charset="0"/>
                <a:cs typeface="Arial" panose="020B0604020202020204" pitchFamily="34" charset="0"/>
              </a:rPr>
              <a:t>Размещение заказов. </a:t>
            </a:r>
            <a:r>
              <a:rPr lang="ru-RU" sz="1900" dirty="0">
                <a:latin typeface="Arial" panose="020B0604020202020204" pitchFamily="34" charset="0"/>
                <a:cs typeface="Arial" panose="020B0604020202020204" pitchFamily="34" charset="0"/>
              </a:rPr>
              <a:t>Заказ на 8 телевизоров размещается в тот день, когда уровень запасов становится равен 10 или менее телевизорам. </a:t>
            </a:r>
          </a:p>
          <a:p>
            <a:pPr algn="just"/>
            <a:r>
              <a:rPr lang="ru-RU" sz="1900" dirty="0">
                <a:latin typeface="Arial" panose="020B0604020202020204" pitchFamily="34" charset="0"/>
                <a:cs typeface="Arial" panose="020B0604020202020204" pitchFamily="34" charset="0"/>
              </a:rPr>
              <a:t>     </a:t>
            </a:r>
            <a:r>
              <a:rPr lang="ru-RU" sz="1900" b="1" dirty="0">
                <a:latin typeface="Arial" panose="020B0604020202020204" pitchFamily="34" charset="0"/>
                <a:cs typeface="Arial" panose="020B0604020202020204" pitchFamily="34" charset="0"/>
              </a:rPr>
              <a:t>4.</a:t>
            </a:r>
            <a:r>
              <a:rPr lang="ru-RU" sz="1900" dirty="0">
                <a:latin typeface="Arial" panose="020B0604020202020204" pitchFamily="34" charset="0"/>
                <a:cs typeface="Arial" panose="020B0604020202020204" pitchFamily="34" charset="0"/>
              </a:rPr>
              <a:t> </a:t>
            </a:r>
            <a:r>
              <a:rPr lang="ru-RU" sz="1900" b="1" dirty="0">
                <a:latin typeface="Arial" panose="020B0604020202020204" pitchFamily="34" charset="0"/>
                <a:cs typeface="Arial" panose="020B0604020202020204" pitchFamily="34" charset="0"/>
              </a:rPr>
              <a:t>Получение заказов. </a:t>
            </a:r>
            <a:r>
              <a:rPr lang="ru-RU" sz="1900" dirty="0">
                <a:latin typeface="Arial" panose="020B0604020202020204" pitchFamily="34" charset="0"/>
                <a:cs typeface="Arial" panose="020B0604020202020204" pitchFamily="34" charset="0"/>
              </a:rPr>
              <a:t>Доставка 8-и телевизоров займет два дня после размещения заказа.</a:t>
            </a:r>
          </a:p>
          <a:p>
            <a:pPr algn="just"/>
            <a:r>
              <a:rPr lang="ru-RU" sz="1900" dirty="0">
                <a:latin typeface="Arial" panose="020B0604020202020204" pitchFamily="34" charset="0"/>
                <a:cs typeface="Arial" panose="020B0604020202020204" pitchFamily="34" charset="0"/>
              </a:rPr>
              <a:t>     </a:t>
            </a:r>
            <a:r>
              <a:rPr lang="ru-RU" sz="1900" b="1" dirty="0">
                <a:latin typeface="Arial" panose="020B0604020202020204" pitchFamily="34" charset="0"/>
                <a:cs typeface="Arial" panose="020B0604020202020204" pitchFamily="34" charset="0"/>
              </a:rPr>
              <a:t>5.</a:t>
            </a:r>
            <a:r>
              <a:rPr lang="ru-RU" sz="1900" dirty="0">
                <a:latin typeface="Arial" panose="020B0604020202020204" pitchFamily="34" charset="0"/>
                <a:cs typeface="Arial" panose="020B0604020202020204" pitchFamily="34" charset="0"/>
              </a:rPr>
              <a:t> </a:t>
            </a:r>
            <a:r>
              <a:rPr lang="ru-RU" sz="1900" b="1" dirty="0">
                <a:latin typeface="Arial" panose="020B0604020202020204" pitchFamily="34" charset="0"/>
                <a:cs typeface="Arial" panose="020B0604020202020204" pitchFamily="34" charset="0"/>
              </a:rPr>
              <a:t>Уровень запасов при закрытии:</a:t>
            </a:r>
            <a:endParaRPr lang="ru-RU" sz="1900" dirty="0">
              <a:latin typeface="Arial" panose="020B0604020202020204" pitchFamily="34" charset="0"/>
              <a:cs typeface="Arial" panose="020B0604020202020204" pitchFamily="34" charset="0"/>
            </a:endParaRPr>
          </a:p>
          <a:p>
            <a:pPr algn="just"/>
            <a:r>
              <a:rPr lang="ru-RU" sz="19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Уровень запасов при закрытии = Исходный уровень запасов — Спрос + Полученные заказы.</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40232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47EA0285-F43D-419B-B1A7-96429DBFA289}"/>
              </a:ext>
            </a:extLst>
          </p:cNvPr>
          <p:cNvGraphicFramePr>
            <a:graphicFrameLocks noGrp="1"/>
          </p:cNvGraphicFramePr>
          <p:nvPr>
            <p:extLst>
              <p:ext uri="{D42A27DB-BD31-4B8C-83A1-F6EECF244321}">
                <p14:modId xmlns:p14="http://schemas.microsoft.com/office/powerpoint/2010/main" val="3280141627"/>
              </p:ext>
            </p:extLst>
          </p:nvPr>
        </p:nvGraphicFramePr>
        <p:xfrm>
          <a:off x="5640945" y="410157"/>
          <a:ext cx="6362165" cy="5909316"/>
        </p:xfrm>
        <a:graphic>
          <a:graphicData uri="http://schemas.openxmlformats.org/drawingml/2006/table">
            <a:tbl>
              <a:tblPr firstRow="1" firstCol="1" bandRow="1">
                <a:tableStyleId>{5C22544A-7EE6-4342-B048-85BDC9FD1C3A}</a:tableStyleId>
              </a:tblPr>
              <a:tblGrid>
                <a:gridCol w="447111">
                  <a:extLst>
                    <a:ext uri="{9D8B030D-6E8A-4147-A177-3AD203B41FA5}">
                      <a16:colId xmlns:a16="http://schemas.microsoft.com/office/drawing/2014/main" val="20000"/>
                    </a:ext>
                  </a:extLst>
                </a:gridCol>
                <a:gridCol w="1672929">
                  <a:extLst>
                    <a:ext uri="{9D8B030D-6E8A-4147-A177-3AD203B41FA5}">
                      <a16:colId xmlns:a16="http://schemas.microsoft.com/office/drawing/2014/main" val="20001"/>
                    </a:ext>
                  </a:extLst>
                </a:gridCol>
                <a:gridCol w="687228">
                  <a:extLst>
                    <a:ext uri="{9D8B030D-6E8A-4147-A177-3AD203B41FA5}">
                      <a16:colId xmlns:a16="http://schemas.microsoft.com/office/drawing/2014/main" val="20002"/>
                    </a:ext>
                  </a:extLst>
                </a:gridCol>
                <a:gridCol w="916211">
                  <a:extLst>
                    <a:ext uri="{9D8B030D-6E8A-4147-A177-3AD203B41FA5}">
                      <a16:colId xmlns:a16="http://schemas.microsoft.com/office/drawing/2014/main" val="20003"/>
                    </a:ext>
                  </a:extLst>
                </a:gridCol>
                <a:gridCol w="938199">
                  <a:extLst>
                    <a:ext uri="{9D8B030D-6E8A-4147-A177-3AD203B41FA5}">
                      <a16:colId xmlns:a16="http://schemas.microsoft.com/office/drawing/2014/main" val="20004"/>
                    </a:ext>
                  </a:extLst>
                </a:gridCol>
                <a:gridCol w="1700487">
                  <a:extLst>
                    <a:ext uri="{9D8B030D-6E8A-4147-A177-3AD203B41FA5}">
                      <a16:colId xmlns:a16="http://schemas.microsoft.com/office/drawing/2014/main" val="20005"/>
                    </a:ext>
                  </a:extLst>
                </a:gridCol>
              </a:tblGrid>
              <a:tr h="1239166">
                <a:tc>
                  <a:txBody>
                    <a:bodyPr/>
                    <a:lstStyle/>
                    <a:p>
                      <a:pPr algn="ctr">
                        <a:lnSpc>
                          <a:spcPct val="107000"/>
                        </a:lnSpc>
                        <a:spcBef>
                          <a:spcPts val="1050"/>
                        </a:spcBef>
                        <a:spcAft>
                          <a:spcPts val="0"/>
                        </a:spcAft>
                      </a:pPr>
                      <a:r>
                        <a:rPr lang="ru-RU" sz="1800" dirty="0">
                          <a:effectLst/>
                          <a:latin typeface="Arial" panose="020B0604020202020204" pitchFamily="34" charset="0"/>
                          <a:cs typeface="Arial" panose="020B0604020202020204" pitchFamily="34" charset="0"/>
                        </a:rPr>
                        <a:t>День</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800" dirty="0">
                          <a:effectLst/>
                          <a:latin typeface="Arial" panose="020B0604020202020204" pitchFamily="34" charset="0"/>
                          <a:cs typeface="Arial" panose="020B0604020202020204" pitchFamily="34" charset="0"/>
                        </a:rPr>
                        <a:t>Исходный уровень запасов</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800" dirty="0">
                          <a:effectLst/>
                          <a:latin typeface="Arial" panose="020B0604020202020204" pitchFamily="34" charset="0"/>
                          <a:cs typeface="Arial" panose="020B0604020202020204" pitchFamily="34" charset="0"/>
                        </a:rPr>
                        <a:t>Спрос</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800" dirty="0">
                          <a:effectLst/>
                          <a:latin typeface="Arial" panose="020B0604020202020204" pitchFamily="34" charset="0"/>
                          <a:cs typeface="Arial" panose="020B0604020202020204" pitchFamily="34" charset="0"/>
                        </a:rPr>
                        <a:t>Размещение заказов</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800" dirty="0">
                          <a:effectLst/>
                          <a:latin typeface="Arial" panose="020B0604020202020204" pitchFamily="34" charset="0"/>
                          <a:cs typeface="Arial" panose="020B0604020202020204" pitchFamily="34" charset="0"/>
                        </a:rPr>
                        <a:t>Полученные заказы</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800" dirty="0">
                          <a:effectLst/>
                          <a:latin typeface="Arial" panose="020B0604020202020204" pitchFamily="34" charset="0"/>
                          <a:cs typeface="Arial" panose="020B0604020202020204" pitchFamily="34" charset="0"/>
                        </a:rPr>
                        <a:t>Уровень запасов при закрытии</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333062">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3</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9</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1"/>
                  </a:ext>
                </a:extLst>
              </a:tr>
              <a:tr h="309792">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9</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8</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a:effectLst/>
                          <a:latin typeface="Arial" panose="020B0604020202020204" pitchFamily="34" charset="0"/>
                          <a:cs typeface="Arial" panose="020B0604020202020204" pitchFamily="34" charset="0"/>
                        </a:rPr>
                        <a:t> </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9</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2"/>
                  </a:ext>
                </a:extLst>
              </a:tr>
              <a:tr h="309792">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3</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9</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7</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3"/>
                  </a:ext>
                </a:extLst>
              </a:tr>
              <a:tr h="309792">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7</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a:effectLst/>
                          <a:latin typeface="Arial" panose="020B0604020202020204" pitchFamily="34" charset="0"/>
                          <a:cs typeface="Arial" panose="020B0604020202020204" pitchFamily="34" charset="0"/>
                        </a:rPr>
                        <a:t> </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8</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14</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4"/>
                  </a:ext>
                </a:extLst>
              </a:tr>
              <a:tr h="309792">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a:effectLst/>
                          <a:latin typeface="Arial" panose="020B0604020202020204" pitchFamily="34" charset="0"/>
                          <a:cs typeface="Arial" panose="020B0604020202020204" pitchFamily="34" charset="0"/>
                        </a:rPr>
                        <a:t> </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13</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5"/>
                  </a:ext>
                </a:extLst>
              </a:tr>
              <a:tr h="309792">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6</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13</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a:effectLst/>
                          <a:latin typeface="Arial" panose="020B0604020202020204" pitchFamily="34" charset="0"/>
                          <a:cs typeface="Arial" panose="020B0604020202020204" pitchFamily="34" charset="0"/>
                        </a:rPr>
                        <a:t> </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13</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6"/>
                  </a:ext>
                </a:extLst>
              </a:tr>
              <a:tr h="309792">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7</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13</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3</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a:effectLst/>
                          <a:latin typeface="Arial" panose="020B0604020202020204" pitchFamily="34" charset="0"/>
                          <a:cs typeface="Arial" panose="020B0604020202020204" pitchFamily="34" charset="0"/>
                        </a:rPr>
                        <a:t> </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7"/>
                  </a:ext>
                </a:extLst>
              </a:tr>
              <a:tr h="309792">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8</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8</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8"/>
                  </a:ext>
                </a:extLst>
              </a:tr>
              <a:tr h="309792">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9</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a:effectLst/>
                          <a:latin typeface="Arial" panose="020B0604020202020204" pitchFamily="34" charset="0"/>
                          <a:cs typeface="Arial" panose="020B0604020202020204" pitchFamily="34" charset="0"/>
                        </a:rPr>
                        <a:t> </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9</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9"/>
                  </a:ext>
                </a:extLst>
              </a:tr>
              <a:tr h="309792">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9</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a:effectLst/>
                          <a:latin typeface="Arial" panose="020B0604020202020204" pitchFamily="34" charset="0"/>
                          <a:cs typeface="Arial" panose="020B0604020202020204" pitchFamily="34" charset="0"/>
                        </a:rPr>
                        <a:t> </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8</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10"/>
                  </a:ext>
                </a:extLst>
              </a:tr>
              <a:tr h="309792">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a:effectLst/>
                          <a:latin typeface="Arial" panose="020B0604020202020204" pitchFamily="34" charset="0"/>
                          <a:cs typeface="Arial" panose="020B0604020202020204" pitchFamily="34" charset="0"/>
                        </a:rPr>
                        <a:t> </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13</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11"/>
                  </a:ext>
                </a:extLst>
              </a:tr>
              <a:tr h="309792">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13</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a:effectLst/>
                          <a:latin typeface="Arial" panose="020B0604020202020204" pitchFamily="34" charset="0"/>
                          <a:cs typeface="Arial" panose="020B0604020202020204" pitchFamily="34" charset="0"/>
                        </a:rPr>
                        <a:t> </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11</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12"/>
                  </a:ext>
                </a:extLst>
              </a:tr>
              <a:tr h="309792">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13</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a:effectLst/>
                          <a:latin typeface="Arial" panose="020B0604020202020204" pitchFamily="34" charset="0"/>
                          <a:cs typeface="Arial" panose="020B0604020202020204" pitchFamily="34" charset="0"/>
                        </a:rPr>
                        <a:t> </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13"/>
                  </a:ext>
                </a:extLst>
              </a:tr>
              <a:tr h="309792">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3</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8</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7</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14"/>
                  </a:ext>
                </a:extLst>
              </a:tr>
              <a:tr h="309792">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7</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ts val="1275"/>
                        </a:lnSpc>
                        <a:spcBef>
                          <a:spcPts val="1050"/>
                        </a:spcBef>
                        <a:spcAft>
                          <a:spcPts val="0"/>
                        </a:spcAft>
                      </a:pPr>
                      <a:r>
                        <a:rPr lang="ru-RU" sz="1800">
                          <a:effectLst/>
                          <a:latin typeface="Arial" panose="020B0604020202020204" pitchFamily="34" charset="0"/>
                          <a:cs typeface="Arial" panose="020B0604020202020204" pitchFamily="34" charset="0"/>
                        </a:rPr>
                        <a:t> </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15"/>
                  </a:ext>
                </a:extLst>
              </a:tr>
            </a:tbl>
          </a:graphicData>
        </a:graphic>
      </p:graphicFrame>
      <p:sp>
        <p:nvSpPr>
          <p:cNvPr id="3" name="Прямоугольник 2">
            <a:extLst>
              <a:ext uri="{FF2B5EF4-FFF2-40B4-BE49-F238E27FC236}">
                <a16:creationId xmlns:a16="http://schemas.microsoft.com/office/drawing/2014/main" id="{6244E735-8CE7-46D7-A8A8-6A219A5CF3B8}"/>
              </a:ext>
            </a:extLst>
          </p:cNvPr>
          <p:cNvSpPr/>
          <p:nvPr/>
        </p:nvSpPr>
        <p:spPr>
          <a:xfrm>
            <a:off x="296215" y="410157"/>
            <a:ext cx="4971244" cy="5909310"/>
          </a:xfrm>
          <a:prstGeom prst="rect">
            <a:avLst/>
          </a:prstGeom>
        </p:spPr>
        <p:txBody>
          <a:bodyPr wrap="square">
            <a:spAutoFit/>
          </a:bodyPr>
          <a:lstStyle/>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С помощью этой модели мы можем оценить различные показатели, в частности:</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b="1" dirty="0">
                <a:latin typeface="Arial" panose="020B0604020202020204" pitchFamily="34" charset="0"/>
                <a:ea typeface="Calibri" panose="020F0502020204030204" pitchFamily="34" charset="0"/>
                <a:cs typeface="Arial" panose="020B0604020202020204" pitchFamily="34" charset="0"/>
              </a:rPr>
              <a:t>1. Средний уровень запасов</a:t>
            </a:r>
            <a:r>
              <a:rPr lang="ru-RU" sz="2000" dirty="0">
                <a:latin typeface="Arial" panose="020B0604020202020204" pitchFamily="34" charset="0"/>
                <a:ea typeface="Calibri" panose="020F0502020204030204" pitchFamily="34" charset="0"/>
                <a:cs typeface="Arial" panose="020B0604020202020204" pitchFamily="34" charset="0"/>
              </a:rPr>
              <a:t>. Рассчитывается исходя из исходных уровней запасов, т.е. средний уровень запасов равен 162/15 </a:t>
            </a:r>
            <a:r>
              <a:rPr lang="ru-RU" sz="2000" i="1"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10.8 телевизора.</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b="1" dirty="0">
                <a:latin typeface="Arial" panose="020B0604020202020204" pitchFamily="34" charset="0"/>
                <a:ea typeface="Calibri" panose="020F0502020204030204" pitchFamily="34" charset="0"/>
                <a:cs typeface="Arial" panose="020B0604020202020204" pitchFamily="34" charset="0"/>
              </a:rPr>
              <a:t>2. Частота размещения заказов. </a:t>
            </a:r>
            <a:r>
              <a:rPr lang="ru-RU" sz="2000" dirty="0">
                <a:latin typeface="Arial" panose="020B0604020202020204" pitchFamily="34" charset="0"/>
                <a:ea typeface="Calibri" panose="020F0502020204030204" pitchFamily="34" charset="0"/>
                <a:cs typeface="Arial" panose="020B0604020202020204" pitchFamily="34" charset="0"/>
              </a:rPr>
              <a:t>В течение всего периода только три заказа имели место (кстати третий заказ в конце этого периода еще не получен).</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Определение. </a:t>
            </a:r>
            <a:r>
              <a:rPr lang="ru-RU" sz="2000" i="1" dirty="0">
                <a:latin typeface="Arial" panose="020B0604020202020204" pitchFamily="34" charset="0"/>
                <a:ea typeface="Calibri" panose="020F0502020204030204" pitchFamily="34" charset="0"/>
                <a:cs typeface="Arial" panose="020B0604020202020204" pitchFamily="34" charset="0"/>
              </a:rPr>
              <a:t>Метод моделирования можно использовать при анализе вопро­сов управления запасами, при этом случайные числа используются для моделирования перемен</a:t>
            </a:r>
            <a:r>
              <a:rPr lang="ru-RU" sz="1900" i="1" dirty="0">
                <a:latin typeface="Arial" panose="020B0604020202020204" pitchFamily="34" charset="0"/>
                <a:ea typeface="Calibri" panose="020F0502020204030204" pitchFamily="34" charset="0"/>
                <a:cs typeface="Arial" panose="020B0604020202020204" pitchFamily="34" charset="0"/>
              </a:rPr>
              <a:t>ных, в </a:t>
            </a:r>
            <a:r>
              <a:rPr lang="ru-RU" i="1" dirty="0">
                <a:latin typeface="Arial" panose="020B0604020202020204" pitchFamily="34" charset="0"/>
                <a:ea typeface="Calibri" panose="020F0502020204030204" pitchFamily="34" charset="0"/>
                <a:cs typeface="Times New Roman" panose="02020603050405020304" pitchFamily="18" charset="0"/>
              </a:rPr>
              <a:t>частности спроса и сроков поставки.</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4227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A0D2475-346C-422A-899D-A0516EAAED34}"/>
              </a:ext>
            </a:extLst>
          </p:cNvPr>
          <p:cNvSpPr/>
          <p:nvPr/>
        </p:nvSpPr>
        <p:spPr>
          <a:xfrm>
            <a:off x="425001" y="677616"/>
            <a:ext cx="4348705" cy="5940088"/>
          </a:xfrm>
          <a:prstGeom prst="rect">
            <a:avLst/>
          </a:prstGeom>
        </p:spPr>
        <p:txBody>
          <a:bodyPr wrap="square">
            <a:spAutoFit/>
          </a:bodyPr>
          <a:lstStyle/>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Дефицит — это когда спрос на товар превышает текущий уровень запасов. Дефицит может стать серьезной проблемой для поставщиков: снижение продаж и уход покупателей, а также увеличение расходов, ухудшение отношений с клиентами и уменьшение доходов. В такой ситуации компания  готова пойти на риск возникновения дефицита в обмен на снижение уровня запасов.</a:t>
            </a:r>
          </a:p>
          <a:p>
            <a:pPr algn="just"/>
            <a:r>
              <a:rPr lang="ru-RU" sz="2000" dirty="0">
                <a:latin typeface="Arial" panose="020B0604020202020204" pitchFamily="34" charset="0"/>
                <a:ea typeface="Calibri" panose="020F0502020204030204" pitchFamily="34" charset="0"/>
                <a:cs typeface="Times New Roman" panose="02020603050405020304" pitchFamily="18" charset="0"/>
              </a:rPr>
              <a:t>   Рассмотрим ситуацию, когда размещается заказ на 4 телевизора при достижении уровня запасов отметки в 4 или менее телевизоров, получаем таблицу:</a:t>
            </a:r>
            <a:endParaRPr lang="ru-RU" sz="2000" dirty="0">
              <a:latin typeface="Arial" panose="020B0604020202020204" pitchFamily="34" charset="0"/>
              <a:ea typeface="Calibri" panose="020F050202020403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2AF3FE56-95D5-4684-B25D-4D99CD7D73FF}"/>
              </a:ext>
            </a:extLst>
          </p:cNvPr>
          <p:cNvSpPr/>
          <p:nvPr/>
        </p:nvSpPr>
        <p:spPr>
          <a:xfrm>
            <a:off x="3320516" y="179163"/>
            <a:ext cx="4160050" cy="461665"/>
          </a:xfrm>
          <a:prstGeom prst="rect">
            <a:avLst/>
          </a:prstGeom>
        </p:spPr>
        <p:txBody>
          <a:bodyPr wrap="none">
            <a:spAutoFit/>
          </a:bodyPr>
          <a:lstStyle/>
          <a:p>
            <a:pPr algn="ctr">
              <a:spcAft>
                <a:spcPts val="0"/>
              </a:spcAft>
            </a:pPr>
            <a:r>
              <a:rPr lang="ru-RU" sz="2400" b="1" dirty="0">
                <a:latin typeface="Arial" panose="020B0604020202020204" pitchFamily="34" charset="0"/>
                <a:ea typeface="Calibri" panose="020F0502020204030204" pitchFamily="34" charset="0"/>
                <a:cs typeface="Arial" panose="020B0604020202020204" pitchFamily="34" charset="0"/>
              </a:rPr>
              <a:t>Возникновение дефицита</a:t>
            </a:r>
          </a:p>
        </p:txBody>
      </p:sp>
      <p:graphicFrame>
        <p:nvGraphicFramePr>
          <p:cNvPr id="4" name="Таблица 3">
            <a:extLst>
              <a:ext uri="{FF2B5EF4-FFF2-40B4-BE49-F238E27FC236}">
                <a16:creationId xmlns:a16="http://schemas.microsoft.com/office/drawing/2014/main" id="{2F10AB68-BFA8-41D2-BFEC-373CB72A1E13}"/>
              </a:ext>
            </a:extLst>
          </p:cNvPr>
          <p:cNvGraphicFramePr>
            <a:graphicFrameLocks noGrp="1"/>
          </p:cNvGraphicFramePr>
          <p:nvPr>
            <p:extLst>
              <p:ext uri="{D42A27DB-BD31-4B8C-83A1-F6EECF244321}">
                <p14:modId xmlns:p14="http://schemas.microsoft.com/office/powerpoint/2010/main" val="2580715885"/>
              </p:ext>
            </p:extLst>
          </p:nvPr>
        </p:nvGraphicFramePr>
        <p:xfrm>
          <a:off x="4961965" y="847206"/>
          <a:ext cx="6805033" cy="5765647"/>
        </p:xfrm>
        <a:graphic>
          <a:graphicData uri="http://schemas.openxmlformats.org/drawingml/2006/table">
            <a:tbl>
              <a:tblPr firstRow="1" firstCol="1" bandRow="1">
                <a:tableStyleId>{5C22544A-7EE6-4342-B048-85BDC9FD1C3A}</a:tableStyleId>
              </a:tblPr>
              <a:tblGrid>
                <a:gridCol w="396175">
                  <a:extLst>
                    <a:ext uri="{9D8B030D-6E8A-4147-A177-3AD203B41FA5}">
                      <a16:colId xmlns:a16="http://schemas.microsoft.com/office/drawing/2014/main" val="20000"/>
                    </a:ext>
                  </a:extLst>
                </a:gridCol>
                <a:gridCol w="1378559">
                  <a:extLst>
                    <a:ext uri="{9D8B030D-6E8A-4147-A177-3AD203B41FA5}">
                      <a16:colId xmlns:a16="http://schemas.microsoft.com/office/drawing/2014/main" val="20001"/>
                    </a:ext>
                  </a:extLst>
                </a:gridCol>
                <a:gridCol w="633027">
                  <a:extLst>
                    <a:ext uri="{9D8B030D-6E8A-4147-A177-3AD203B41FA5}">
                      <a16:colId xmlns:a16="http://schemas.microsoft.com/office/drawing/2014/main" val="20002"/>
                    </a:ext>
                  </a:extLst>
                </a:gridCol>
                <a:gridCol w="949539">
                  <a:extLst>
                    <a:ext uri="{9D8B030D-6E8A-4147-A177-3AD203B41FA5}">
                      <a16:colId xmlns:a16="http://schemas.microsoft.com/office/drawing/2014/main" val="20003"/>
                    </a:ext>
                  </a:extLst>
                </a:gridCol>
                <a:gridCol w="847803">
                  <a:extLst>
                    <a:ext uri="{9D8B030D-6E8A-4147-A177-3AD203B41FA5}">
                      <a16:colId xmlns:a16="http://schemas.microsoft.com/office/drawing/2014/main" val="20004"/>
                    </a:ext>
                  </a:extLst>
                </a:gridCol>
                <a:gridCol w="1432284">
                  <a:extLst>
                    <a:ext uri="{9D8B030D-6E8A-4147-A177-3AD203B41FA5}">
                      <a16:colId xmlns:a16="http://schemas.microsoft.com/office/drawing/2014/main" val="20005"/>
                    </a:ext>
                  </a:extLst>
                </a:gridCol>
                <a:gridCol w="1167646">
                  <a:extLst>
                    <a:ext uri="{9D8B030D-6E8A-4147-A177-3AD203B41FA5}">
                      <a16:colId xmlns:a16="http://schemas.microsoft.com/office/drawing/2014/main" val="20006"/>
                    </a:ext>
                  </a:extLst>
                </a:gridCol>
              </a:tblGrid>
              <a:tr h="1120929">
                <a:tc>
                  <a:txBody>
                    <a:bodyPr/>
                    <a:lstStyle/>
                    <a:p>
                      <a:pPr algn="ctr">
                        <a:lnSpc>
                          <a:spcPct val="107000"/>
                        </a:lnSpc>
                        <a:spcBef>
                          <a:spcPts val="1050"/>
                        </a:spcBef>
                        <a:spcAft>
                          <a:spcPts val="0"/>
                        </a:spcAft>
                      </a:pPr>
                      <a:r>
                        <a:rPr lang="ru-RU" sz="1700" dirty="0">
                          <a:effectLst/>
                          <a:latin typeface="Arial" panose="020B0604020202020204" pitchFamily="34" charset="0"/>
                          <a:cs typeface="Arial" panose="020B0604020202020204" pitchFamily="34" charset="0"/>
                        </a:rPr>
                        <a:t>День</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700" dirty="0">
                          <a:effectLst/>
                          <a:latin typeface="Arial" panose="020B0604020202020204" pitchFamily="34" charset="0"/>
                          <a:cs typeface="Arial" panose="020B0604020202020204" pitchFamily="34" charset="0"/>
                        </a:rPr>
                        <a:t>Исходный уровень запасов</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700" dirty="0">
                          <a:effectLst/>
                          <a:latin typeface="Arial" panose="020B0604020202020204" pitchFamily="34" charset="0"/>
                          <a:cs typeface="Arial" panose="020B0604020202020204" pitchFamily="34" charset="0"/>
                        </a:rPr>
                        <a:t>Спрос</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700" dirty="0">
                          <a:effectLst/>
                          <a:latin typeface="Arial" panose="020B0604020202020204" pitchFamily="34" charset="0"/>
                          <a:cs typeface="Arial" panose="020B0604020202020204" pitchFamily="34" charset="0"/>
                        </a:rPr>
                        <a:t>Размещение заказов</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700" dirty="0">
                          <a:effectLst/>
                          <a:latin typeface="Arial" panose="020B0604020202020204" pitchFamily="34" charset="0"/>
                          <a:cs typeface="Arial" panose="020B0604020202020204" pitchFamily="34" charset="0"/>
                        </a:rPr>
                        <a:t>Полученные заказы</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700" dirty="0">
                          <a:effectLst/>
                          <a:latin typeface="Arial" panose="020B0604020202020204" pitchFamily="34" charset="0"/>
                          <a:cs typeface="Arial" panose="020B0604020202020204" pitchFamily="34" charset="0"/>
                        </a:rPr>
                        <a:t>Уровень запасов при закрытии</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700" dirty="0">
                          <a:effectLst/>
                          <a:latin typeface="Arial" panose="020B0604020202020204" pitchFamily="34" charset="0"/>
                          <a:ea typeface="Calibri" panose="020F0502020204030204" pitchFamily="34" charset="0"/>
                          <a:cs typeface="Arial" panose="020B0604020202020204" pitchFamily="34" charset="0"/>
                        </a:rPr>
                        <a:t>Неудовлетворенный спрос</a:t>
                      </a:r>
                    </a:p>
                  </a:txBody>
                  <a:tcPr marL="68580" marR="68580" marT="0" marB="0"/>
                </a:tc>
                <a:extLst>
                  <a:ext uri="{0D108BD9-81ED-4DB2-BD59-A6C34878D82A}">
                    <a16:rowId xmlns:a16="http://schemas.microsoft.com/office/drawing/2014/main" val="10000"/>
                  </a:ext>
                </a:extLst>
              </a:tr>
              <a:tr h="331248">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1</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12</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3</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spcBef>
                          <a:spcPts val="1050"/>
                        </a:spcBef>
                        <a:spcAft>
                          <a:spcPts val="0"/>
                        </a:spcAft>
                      </a:pPr>
                      <a:r>
                        <a:rPr lang="ru-RU" sz="1700" dirty="0">
                          <a:effectLst/>
                          <a:latin typeface="Arial" panose="020B0604020202020204" pitchFamily="34" charset="0"/>
                          <a:cs typeface="Arial" panose="020B0604020202020204" pitchFamily="34" charset="0"/>
                        </a:rPr>
                        <a:t> </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Bef>
                          <a:spcPts val="1050"/>
                        </a:spcBef>
                        <a:spcAft>
                          <a:spcPts val="0"/>
                        </a:spcAft>
                      </a:pPr>
                      <a:r>
                        <a:rPr lang="ru-RU" sz="1700" dirty="0">
                          <a:effectLst/>
                          <a:latin typeface="Arial" panose="020B0604020202020204" pitchFamily="34" charset="0"/>
                          <a:cs typeface="Arial" panose="020B0604020202020204" pitchFamily="34" charset="0"/>
                        </a:rPr>
                        <a:t> </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9</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1"/>
                  </a:ext>
                </a:extLst>
              </a:tr>
              <a:tr h="308105">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2</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9</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0</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700">
                          <a:effectLst/>
                          <a:latin typeface="Arial" panose="020B0604020202020204" pitchFamily="34" charset="0"/>
                          <a:cs typeface="Arial" panose="020B0604020202020204" pitchFamily="34" charset="0"/>
                        </a:rPr>
                        <a:t> </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9</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2"/>
                  </a:ext>
                </a:extLst>
              </a:tr>
              <a:tr h="308105">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3</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9</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2</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7</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3"/>
                  </a:ext>
                </a:extLst>
              </a:tr>
              <a:tr h="308105">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4</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7</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1</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700">
                          <a:effectLst/>
                          <a:latin typeface="Arial" panose="020B0604020202020204" pitchFamily="34" charset="0"/>
                          <a:cs typeface="Arial" panose="020B0604020202020204" pitchFamily="34" charset="0"/>
                        </a:rPr>
                        <a:t> </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6</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4"/>
                  </a:ext>
                </a:extLst>
              </a:tr>
              <a:tr h="308105">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5</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6</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1</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700">
                          <a:effectLst/>
                          <a:latin typeface="Arial" panose="020B0604020202020204" pitchFamily="34" charset="0"/>
                          <a:cs typeface="Arial" panose="020B0604020202020204" pitchFamily="34" charset="0"/>
                        </a:rPr>
                        <a:t> </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5</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5"/>
                  </a:ext>
                </a:extLst>
              </a:tr>
              <a:tr h="308105">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6</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5</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0</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700">
                          <a:effectLst/>
                          <a:latin typeface="Arial" panose="020B0604020202020204" pitchFamily="34" charset="0"/>
                          <a:cs typeface="Arial" panose="020B0604020202020204" pitchFamily="34" charset="0"/>
                        </a:rPr>
                        <a:t> </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5</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6"/>
                  </a:ext>
                </a:extLst>
              </a:tr>
              <a:tr h="308105">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7</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5</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3</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700">
                          <a:effectLst/>
                          <a:latin typeface="Arial" panose="020B0604020202020204" pitchFamily="34" charset="0"/>
                          <a:cs typeface="Arial" panose="020B0604020202020204" pitchFamily="34" charset="0"/>
                        </a:rPr>
                        <a:t> </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2</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7"/>
                  </a:ext>
                </a:extLst>
              </a:tr>
              <a:tr h="308105">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8</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2</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0</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4</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2</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8"/>
                  </a:ext>
                </a:extLst>
              </a:tr>
              <a:tr h="308105">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9</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2</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1</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700">
                          <a:effectLst/>
                          <a:latin typeface="Arial" panose="020B0604020202020204" pitchFamily="34" charset="0"/>
                          <a:cs typeface="Arial" panose="020B0604020202020204" pitchFamily="34" charset="0"/>
                        </a:rPr>
                        <a:t> </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1</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09"/>
                  </a:ext>
                </a:extLst>
              </a:tr>
              <a:tr h="308105">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10</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Calibri" panose="020F0502020204030204" pitchFamily="34" charset="0"/>
                          <a:cs typeface="Arial" panose="020B0604020202020204" pitchFamily="34" charset="0"/>
                        </a:rPr>
                        <a:t>1</a:t>
                      </a:r>
                    </a:p>
                  </a:txBody>
                  <a:tcPr marL="0" marR="0" marT="0" marB="0" anchor="b"/>
                </a:tc>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2</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700">
                          <a:effectLst/>
                          <a:latin typeface="Arial" panose="020B0604020202020204" pitchFamily="34" charset="0"/>
                          <a:cs typeface="Arial" panose="020B0604020202020204" pitchFamily="34" charset="0"/>
                        </a:rPr>
                        <a:t> </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4</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3</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10"/>
                  </a:ext>
                </a:extLst>
              </a:tr>
              <a:tr h="308105">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11</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3</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2</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4</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1</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11"/>
                  </a:ext>
                </a:extLst>
              </a:tr>
              <a:tr h="308105">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12</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1</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2</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700">
                          <a:effectLst/>
                          <a:latin typeface="Arial" panose="020B0604020202020204" pitchFamily="34" charset="0"/>
                          <a:cs typeface="Arial" panose="020B0604020202020204" pitchFamily="34" charset="0"/>
                        </a:rPr>
                        <a:t> </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0</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Calibri" panose="020F0502020204030204" pitchFamily="34" charset="0"/>
                          <a:cs typeface="Arial" panose="020B0604020202020204" pitchFamily="34" charset="0"/>
                        </a:rPr>
                        <a:t>1</a:t>
                      </a:r>
                    </a:p>
                  </a:txBody>
                  <a:tcPr marL="0" marR="0" marT="0" marB="0" anchor="b"/>
                </a:tc>
                <a:extLst>
                  <a:ext uri="{0D108BD9-81ED-4DB2-BD59-A6C34878D82A}">
                    <a16:rowId xmlns:a16="http://schemas.microsoft.com/office/drawing/2014/main" val="10012"/>
                  </a:ext>
                </a:extLst>
              </a:tr>
              <a:tr h="308105">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13</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0</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1</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700">
                          <a:effectLst/>
                          <a:latin typeface="Arial" panose="020B0604020202020204" pitchFamily="34" charset="0"/>
                          <a:cs typeface="Arial" panose="020B0604020202020204" pitchFamily="34" charset="0"/>
                        </a:rPr>
                        <a:t> </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4</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3</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13"/>
                  </a:ext>
                </a:extLst>
              </a:tr>
              <a:tr h="308105">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14</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3</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3</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4</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0</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014"/>
                  </a:ext>
                </a:extLst>
              </a:tr>
              <a:tr h="308105">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15</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0</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a:effectLst/>
                          <a:latin typeface="Arial" panose="020B0604020202020204" pitchFamily="34" charset="0"/>
                          <a:ea typeface="Times New Roman" panose="02020603050405020304" pitchFamily="18" charset="0"/>
                          <a:cs typeface="Arial" panose="020B0604020202020204" pitchFamily="34" charset="0"/>
                        </a:rPr>
                        <a:t>2</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275"/>
                        </a:lnSpc>
                        <a:spcBef>
                          <a:spcPts val="1050"/>
                        </a:spcBef>
                        <a:spcAft>
                          <a:spcPts val="0"/>
                        </a:spcAft>
                      </a:pPr>
                      <a:r>
                        <a:rPr lang="ru-RU" sz="1700" dirty="0">
                          <a:effectLst/>
                          <a:latin typeface="Arial" panose="020B0604020202020204" pitchFamily="34" charset="0"/>
                          <a:cs typeface="Arial" panose="020B0604020202020204" pitchFamily="34" charset="0"/>
                        </a:rPr>
                        <a:t> </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ts val="1275"/>
                        </a:lnSpc>
                        <a:spcBef>
                          <a:spcPts val="1050"/>
                        </a:spcBef>
                        <a:spcAft>
                          <a:spcPts val="0"/>
                        </a:spcAft>
                      </a:pPr>
                      <a:r>
                        <a:rPr lang="ru-RU" sz="1700">
                          <a:effectLst/>
                          <a:latin typeface="Arial" panose="020B0604020202020204" pitchFamily="34" charset="0"/>
                          <a:cs typeface="Arial" panose="020B0604020202020204" pitchFamily="34" charset="0"/>
                        </a:rPr>
                        <a:t> </a:t>
                      </a:r>
                      <a:endParaRPr lang="ru-RU" sz="17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700" dirty="0">
                          <a:effectLst/>
                          <a:latin typeface="Arial" panose="020B0604020202020204" pitchFamily="34" charset="0"/>
                          <a:ea typeface="Times New Roman" panose="02020603050405020304" pitchFamily="18" charset="0"/>
                          <a:cs typeface="Arial" panose="020B0604020202020204" pitchFamily="34" charset="0"/>
                        </a:rPr>
                        <a:t>0</a:t>
                      </a:r>
                      <a:endParaRPr lang="ru-RU" sz="17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700" dirty="0">
                          <a:effectLst/>
                          <a:latin typeface="Arial" panose="020B0604020202020204" pitchFamily="34" charset="0"/>
                          <a:ea typeface="Calibri" panose="020F0502020204030204" pitchFamily="34" charset="0"/>
                          <a:cs typeface="Arial" panose="020B0604020202020204" pitchFamily="34" charset="0"/>
                        </a:rPr>
                        <a:t>2</a:t>
                      </a:r>
                    </a:p>
                  </a:txBody>
                  <a:tcPr marL="0" marR="0" marT="0" marB="0" anchor="b"/>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514630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09DD4AA-CF17-42C1-864A-9A27D2C9C252}"/>
              </a:ext>
            </a:extLst>
          </p:cNvPr>
          <p:cNvSpPr/>
          <p:nvPr/>
        </p:nvSpPr>
        <p:spPr>
          <a:xfrm>
            <a:off x="537882" y="808252"/>
            <a:ext cx="11259166" cy="5324535"/>
          </a:xfrm>
          <a:prstGeom prst="rect">
            <a:avLst/>
          </a:prstGeom>
        </p:spPr>
        <p:txBody>
          <a:bodyPr wrap="square">
            <a:spAutoFit/>
          </a:bodyPr>
          <a:lstStyle/>
          <a:p>
            <a:r>
              <a:rPr lang="ru-RU" sz="2000" dirty="0">
                <a:solidFill>
                  <a:srgbClr val="000000"/>
                </a:solidFill>
                <a:latin typeface="Arial" panose="020B0604020202020204" pitchFamily="34" charset="0"/>
                <a:ea typeface="Calibri" panose="020F0502020204030204" pitchFamily="34" charset="0"/>
                <a:cs typeface="Arial" panose="020B0604020202020204" pitchFamily="34" charset="0"/>
              </a:rPr>
              <a:t>Продолжим рассмотрение модели, составленной в предыдущих примерах. Теперь проанализируем затраты, связанные с управлением запасами. Известно следующее:</a:t>
            </a:r>
            <a:endParaRPr lang="ru-RU"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1. Продажная цена телевизора составляет 100 </a:t>
            </a:r>
            <a:r>
              <a:rPr lang="ru-RU" sz="2000" dirty="0" err="1">
                <a:latin typeface="Arial" panose="020B0604020202020204" pitchFamily="34" charset="0"/>
                <a:ea typeface="Calibri" panose="020F0502020204030204" pitchFamily="34" charset="0"/>
                <a:cs typeface="Arial" panose="020B0604020202020204" pitchFamily="34" charset="0"/>
              </a:rPr>
              <a:t>у.е</a:t>
            </a:r>
            <a:endParaRPr lang="ru-RU" sz="20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ru-RU" sz="2000" dirty="0">
                <a:solidFill>
                  <a:srgbClr val="000000"/>
                </a:solidFill>
                <a:latin typeface="Arial" panose="020B0604020202020204" pitchFamily="34" charset="0"/>
                <a:ea typeface="Calibri" panose="020F0502020204030204" pitchFamily="34" charset="0"/>
                <a:cs typeface="Arial" panose="020B0604020202020204" pitchFamily="34" charset="0"/>
              </a:rPr>
              <a:t>    2.  </a:t>
            </a:r>
            <a:r>
              <a:rPr lang="ru-RU" sz="2000" dirty="0">
                <a:latin typeface="Arial" panose="020B0604020202020204" pitchFamily="34" charset="0"/>
                <a:ea typeface="Calibri" panose="020F0502020204030204" pitchFamily="34" charset="0"/>
                <a:cs typeface="Arial" panose="020B0604020202020204" pitchFamily="34" charset="0"/>
              </a:rPr>
              <a:t>Затраты вследствие дефицита составляют 150 у.е. на не проданную единицу, т.е. если спрос, который нельзя удовлетворить, мы отнимаем 150 у.е. из дохода, чтобы показать снижение прибыли в будущем.</a:t>
            </a:r>
          </a:p>
          <a:p>
            <a:pPr>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3. Затраты на хранение запасов составляют 5 у.е. в день на 1 телевизор (исходя из исходного уровня запасов).</a:t>
            </a:r>
          </a:p>
          <a:p>
            <a:pPr>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Модель, разработанная в предыдущем примере, может быть использована для определения следующих показателей:</a:t>
            </a:r>
          </a:p>
          <a:p>
            <a:pPr>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 общего количества проданных телевизоров;</a:t>
            </a:r>
          </a:p>
          <a:p>
            <a:pPr>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 общего объёма выручки от реализации;</a:t>
            </a:r>
          </a:p>
          <a:p>
            <a:pPr>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 общих затрат на хранение запасов;</a:t>
            </a:r>
          </a:p>
          <a:p>
            <a:pPr>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 общих убытков в следствии дефицита;</a:t>
            </a:r>
          </a:p>
          <a:p>
            <a:pPr>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 среднедневной прибыли.</a:t>
            </a:r>
          </a:p>
          <a:p>
            <a:pPr>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a:solidFill>
                  <a:srgbClr val="000000"/>
                </a:solidFill>
                <a:latin typeface="Arial" panose="020B0604020202020204" pitchFamily="34" charset="0"/>
                <a:ea typeface="Calibri" panose="020F0502020204030204" pitchFamily="34" charset="0"/>
                <a:cs typeface="Arial" panose="020B0604020202020204" pitchFamily="34" charset="0"/>
              </a:rPr>
              <a:t>Эти показатели можно использовать для оптимизации политики размещения заказов на данное наименование товара. Далее в таблице приведены соответствующие вычисления.</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C7AB5A7C-F24F-47AE-95EA-3B466954EB23}"/>
              </a:ext>
            </a:extLst>
          </p:cNvPr>
          <p:cNvSpPr/>
          <p:nvPr/>
        </p:nvSpPr>
        <p:spPr>
          <a:xfrm>
            <a:off x="4348555" y="355881"/>
            <a:ext cx="1764714" cy="400110"/>
          </a:xfrm>
          <a:prstGeom prst="rect">
            <a:avLst/>
          </a:prstGeom>
        </p:spPr>
        <p:txBody>
          <a:bodyPr wrap="none">
            <a:spAutoFit/>
          </a:bodyPr>
          <a:lstStyle/>
          <a:p>
            <a:r>
              <a:rPr lang="ru-RU" sz="2000" b="1" dirty="0">
                <a:solidFill>
                  <a:srgbClr val="000000"/>
                </a:solidFill>
                <a:latin typeface="Arial" panose="020B0604020202020204" pitchFamily="34" charset="0"/>
                <a:ea typeface="Calibri" panose="020F0502020204030204" pitchFamily="34" charset="0"/>
                <a:cs typeface="Arial" panose="020B0604020202020204" pitchFamily="34" charset="0"/>
              </a:rPr>
              <a:t>Учет затрат </a:t>
            </a:r>
            <a:endParaRPr lang="ru-RU" sz="2000" dirty="0"/>
          </a:p>
        </p:txBody>
      </p:sp>
    </p:spTree>
    <p:extLst>
      <p:ext uri="{BB962C8B-B14F-4D97-AF65-F5344CB8AC3E}">
        <p14:creationId xmlns:p14="http://schemas.microsoft.com/office/powerpoint/2010/main" val="1753073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D5402DBD-9DAB-4AC6-842A-B2D344AD4577}"/>
              </a:ext>
            </a:extLst>
          </p:cNvPr>
          <p:cNvGraphicFramePr>
            <a:graphicFrameLocks noGrp="1"/>
          </p:cNvGraphicFramePr>
          <p:nvPr>
            <p:extLst>
              <p:ext uri="{D42A27DB-BD31-4B8C-83A1-F6EECF244321}">
                <p14:modId xmlns:p14="http://schemas.microsoft.com/office/powerpoint/2010/main" val="405205970"/>
              </p:ext>
            </p:extLst>
          </p:nvPr>
        </p:nvGraphicFramePr>
        <p:xfrm>
          <a:off x="798490" y="221552"/>
          <a:ext cx="10419008" cy="6420114"/>
        </p:xfrm>
        <a:graphic>
          <a:graphicData uri="http://schemas.openxmlformats.org/drawingml/2006/table">
            <a:tbl>
              <a:tblPr firstRow="1" firstCol="1" bandRow="1">
                <a:tableStyleId>{5C22544A-7EE6-4342-B048-85BDC9FD1C3A}</a:tableStyleId>
              </a:tblPr>
              <a:tblGrid>
                <a:gridCol w="451598">
                  <a:extLst>
                    <a:ext uri="{9D8B030D-6E8A-4147-A177-3AD203B41FA5}">
                      <a16:colId xmlns:a16="http://schemas.microsoft.com/office/drawing/2014/main" val="20000"/>
                    </a:ext>
                  </a:extLst>
                </a:gridCol>
                <a:gridCol w="1571412">
                  <a:extLst>
                    <a:ext uri="{9D8B030D-6E8A-4147-A177-3AD203B41FA5}">
                      <a16:colId xmlns:a16="http://schemas.microsoft.com/office/drawing/2014/main" val="20001"/>
                    </a:ext>
                  </a:extLst>
                </a:gridCol>
                <a:gridCol w="721583">
                  <a:extLst>
                    <a:ext uri="{9D8B030D-6E8A-4147-A177-3AD203B41FA5}">
                      <a16:colId xmlns:a16="http://schemas.microsoft.com/office/drawing/2014/main" val="20002"/>
                    </a:ext>
                  </a:extLst>
                </a:gridCol>
                <a:gridCol w="1082374">
                  <a:extLst>
                    <a:ext uri="{9D8B030D-6E8A-4147-A177-3AD203B41FA5}">
                      <a16:colId xmlns:a16="http://schemas.microsoft.com/office/drawing/2014/main" val="20003"/>
                    </a:ext>
                  </a:extLst>
                </a:gridCol>
                <a:gridCol w="966407">
                  <a:extLst>
                    <a:ext uri="{9D8B030D-6E8A-4147-A177-3AD203B41FA5}">
                      <a16:colId xmlns:a16="http://schemas.microsoft.com/office/drawing/2014/main" val="20004"/>
                    </a:ext>
                  </a:extLst>
                </a:gridCol>
                <a:gridCol w="1632652">
                  <a:extLst>
                    <a:ext uri="{9D8B030D-6E8A-4147-A177-3AD203B41FA5}">
                      <a16:colId xmlns:a16="http://schemas.microsoft.com/office/drawing/2014/main" val="20005"/>
                    </a:ext>
                  </a:extLst>
                </a:gridCol>
                <a:gridCol w="1330994">
                  <a:extLst>
                    <a:ext uri="{9D8B030D-6E8A-4147-A177-3AD203B41FA5}">
                      <a16:colId xmlns:a16="http://schemas.microsoft.com/office/drawing/2014/main" val="20006"/>
                    </a:ext>
                  </a:extLst>
                </a:gridCol>
                <a:gridCol w="1330994">
                  <a:extLst>
                    <a:ext uri="{9D8B030D-6E8A-4147-A177-3AD203B41FA5}">
                      <a16:colId xmlns:a16="http://schemas.microsoft.com/office/drawing/2014/main" val="20007"/>
                    </a:ext>
                  </a:extLst>
                </a:gridCol>
                <a:gridCol w="1330994">
                  <a:extLst>
                    <a:ext uri="{9D8B030D-6E8A-4147-A177-3AD203B41FA5}">
                      <a16:colId xmlns:a16="http://schemas.microsoft.com/office/drawing/2014/main" val="20008"/>
                    </a:ext>
                  </a:extLst>
                </a:gridCol>
              </a:tblGrid>
              <a:tr h="1184851">
                <a:tc>
                  <a:txBody>
                    <a:bodyPr/>
                    <a:lstStyle/>
                    <a:p>
                      <a:pPr algn="ctr">
                        <a:lnSpc>
                          <a:spcPct val="107000"/>
                        </a:lnSpc>
                        <a:spcBef>
                          <a:spcPts val="1050"/>
                        </a:spcBef>
                        <a:spcAft>
                          <a:spcPts val="0"/>
                        </a:spcAft>
                      </a:pPr>
                      <a:r>
                        <a:rPr lang="ru-RU" sz="1800" dirty="0">
                          <a:effectLst/>
                          <a:latin typeface="Arial" panose="020B0604020202020204" pitchFamily="34" charset="0"/>
                          <a:cs typeface="Arial" panose="020B0604020202020204" pitchFamily="34" charset="0"/>
                        </a:rPr>
                        <a:t>День</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800" dirty="0">
                          <a:effectLst/>
                          <a:latin typeface="Arial" panose="020B0604020202020204" pitchFamily="34" charset="0"/>
                          <a:cs typeface="Arial" panose="020B0604020202020204" pitchFamily="34" charset="0"/>
                        </a:rPr>
                        <a:t>Исходный уровень запасов</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800" dirty="0">
                          <a:effectLst/>
                          <a:latin typeface="Arial" panose="020B0604020202020204" pitchFamily="34" charset="0"/>
                          <a:cs typeface="Arial" panose="020B0604020202020204" pitchFamily="34" charset="0"/>
                        </a:rPr>
                        <a:t>Спрос</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800" dirty="0">
                          <a:effectLst/>
                          <a:latin typeface="Arial" panose="020B0604020202020204" pitchFamily="34" charset="0"/>
                          <a:cs typeface="Arial" panose="020B0604020202020204" pitchFamily="34" charset="0"/>
                        </a:rPr>
                        <a:t>Продано</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800" dirty="0" err="1">
                          <a:effectLst/>
                          <a:latin typeface="Arial" panose="020B0604020202020204" pitchFamily="34" charset="0"/>
                          <a:cs typeface="Arial" panose="020B0604020202020204" pitchFamily="34" charset="0"/>
                        </a:rPr>
                        <a:t>Неудовлетворено</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800" dirty="0">
                          <a:effectLst/>
                          <a:latin typeface="Arial" panose="020B0604020202020204" pitchFamily="34" charset="0"/>
                          <a:cs typeface="Arial" panose="020B0604020202020204" pitchFamily="34" charset="0"/>
                        </a:rPr>
                        <a:t>Выручка</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Затраты на хранение</a:t>
                      </a:r>
                    </a:p>
                  </a:txBody>
                  <a:tcPr marL="68580" marR="68580" marT="0" marB="0"/>
                </a:tc>
                <a:tc>
                  <a:txBody>
                    <a:bodyPr/>
                    <a:lstStyle/>
                    <a:p>
                      <a:pPr algn="ctr">
                        <a:lnSpc>
                          <a:spcPct val="107000"/>
                        </a:lnSpc>
                        <a:spcBef>
                          <a:spcPts val="1050"/>
                        </a:spcBef>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Затраты в следствии дефицита</a:t>
                      </a:r>
                    </a:p>
                  </a:txBody>
                  <a:tcPr marL="68580" marR="68580" marT="0" marB="0"/>
                </a:tc>
                <a:tc>
                  <a:txBody>
                    <a:bodyPr/>
                    <a:lstStyle/>
                    <a:p>
                      <a:pPr algn="ctr">
                        <a:lnSpc>
                          <a:spcPct val="107000"/>
                        </a:lnSpc>
                        <a:spcBef>
                          <a:spcPts val="1050"/>
                        </a:spcBef>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Прибыль</a:t>
                      </a:r>
                    </a:p>
                  </a:txBody>
                  <a:tcPr marL="68580" marR="68580" marT="0" marB="0"/>
                </a:tc>
                <a:extLst>
                  <a:ext uri="{0D108BD9-81ED-4DB2-BD59-A6C34878D82A}">
                    <a16:rowId xmlns:a16="http://schemas.microsoft.com/office/drawing/2014/main" val="10000"/>
                  </a:ext>
                </a:extLst>
              </a:tr>
              <a:tr h="350138">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3</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Bef>
                          <a:spcPts val="1050"/>
                        </a:spcBef>
                        <a:spcAft>
                          <a:spcPts val="0"/>
                        </a:spcAft>
                      </a:pPr>
                      <a:r>
                        <a:rPr lang="ru-RU" sz="1800" dirty="0">
                          <a:effectLst/>
                          <a:latin typeface="Arial" panose="020B0604020202020204" pitchFamily="34" charset="0"/>
                          <a:cs typeface="Arial" panose="020B0604020202020204" pitchFamily="34" charset="0"/>
                        </a:rPr>
                        <a:t> 3</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300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60</a:t>
                      </a:r>
                    </a:p>
                  </a:txBody>
                  <a:tcPr marL="0" marR="0" marT="0" marB="0" anchor="b"/>
                </a:tc>
                <a:tc>
                  <a:txBody>
                    <a:bodyPr/>
                    <a:lstStyle/>
                    <a:p>
                      <a:pPr algn="ctr">
                        <a:lnSpc>
                          <a:spcPct val="107000"/>
                        </a:lnSpc>
                        <a:spcAft>
                          <a:spcPts val="0"/>
                        </a:spcAft>
                      </a:pP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240</a:t>
                      </a:r>
                    </a:p>
                  </a:txBody>
                  <a:tcPr marL="0" marR="0" marT="0" marB="0" anchor="b"/>
                </a:tc>
                <a:extLst>
                  <a:ext uri="{0D108BD9-81ED-4DB2-BD59-A6C34878D82A}">
                    <a16:rowId xmlns:a16="http://schemas.microsoft.com/office/drawing/2014/main" val="10001"/>
                  </a:ext>
                </a:extLst>
              </a:tr>
              <a:tr h="325675">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9</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0 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45</a:t>
                      </a:r>
                    </a:p>
                  </a:txBody>
                  <a:tcPr marL="0" marR="0" marT="0" marB="0" anchor="b"/>
                </a:tc>
                <a:tc>
                  <a:txBody>
                    <a:bodyPr/>
                    <a:lstStyle/>
                    <a:p>
                      <a:pPr algn="ctr">
                        <a:lnSpc>
                          <a:spcPct val="107000"/>
                        </a:lnSpc>
                        <a:spcAft>
                          <a:spcPts val="0"/>
                        </a:spcAft>
                      </a:pP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-45</a:t>
                      </a:r>
                    </a:p>
                  </a:txBody>
                  <a:tcPr marL="0" marR="0" marT="0" marB="0" anchor="b"/>
                </a:tc>
                <a:extLst>
                  <a:ext uri="{0D108BD9-81ED-4DB2-BD59-A6C34878D82A}">
                    <a16:rowId xmlns:a16="http://schemas.microsoft.com/office/drawing/2014/main" val="10002"/>
                  </a:ext>
                </a:extLst>
              </a:tr>
              <a:tr h="325675">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3</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9</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2 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200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45</a:t>
                      </a:r>
                    </a:p>
                  </a:txBody>
                  <a:tcPr marL="0" marR="0" marT="0" marB="0" anchor="b"/>
                </a:tc>
                <a:tc>
                  <a:txBody>
                    <a:bodyPr/>
                    <a:lstStyle/>
                    <a:p>
                      <a:pPr algn="ctr">
                        <a:lnSpc>
                          <a:spcPct val="107000"/>
                        </a:lnSpc>
                        <a:spcAft>
                          <a:spcPts val="0"/>
                        </a:spcAft>
                      </a:pP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155</a:t>
                      </a:r>
                    </a:p>
                  </a:txBody>
                  <a:tcPr marL="0" marR="0" marT="0" marB="0" anchor="b"/>
                </a:tc>
                <a:extLst>
                  <a:ext uri="{0D108BD9-81ED-4DB2-BD59-A6C34878D82A}">
                    <a16:rowId xmlns:a16="http://schemas.microsoft.com/office/drawing/2014/main" val="10003"/>
                  </a:ext>
                </a:extLst>
              </a:tr>
              <a:tr h="325675">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7</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1</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100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35</a:t>
                      </a:r>
                    </a:p>
                  </a:txBody>
                  <a:tcPr marL="0" marR="0" marT="0" marB="0" anchor="b"/>
                </a:tc>
                <a:tc>
                  <a:txBody>
                    <a:bodyPr/>
                    <a:lstStyle/>
                    <a:p>
                      <a:pPr algn="ctr">
                        <a:lnSpc>
                          <a:spcPct val="107000"/>
                        </a:lnSpc>
                        <a:spcAft>
                          <a:spcPts val="0"/>
                        </a:spcAft>
                      </a:pP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65</a:t>
                      </a:r>
                    </a:p>
                  </a:txBody>
                  <a:tcPr marL="0" marR="0" marT="0" marB="0" anchor="b"/>
                </a:tc>
                <a:extLst>
                  <a:ext uri="{0D108BD9-81ED-4DB2-BD59-A6C34878D82A}">
                    <a16:rowId xmlns:a16="http://schemas.microsoft.com/office/drawing/2014/main" val="10004"/>
                  </a:ext>
                </a:extLst>
              </a:tr>
              <a:tr h="325675">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6</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1</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100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30</a:t>
                      </a:r>
                    </a:p>
                  </a:txBody>
                  <a:tcPr marL="0" marR="0" marT="0" marB="0" anchor="b"/>
                </a:tc>
                <a:tc>
                  <a:txBody>
                    <a:bodyPr/>
                    <a:lstStyle/>
                    <a:p>
                      <a:pPr algn="ctr">
                        <a:lnSpc>
                          <a:spcPct val="107000"/>
                        </a:lnSpc>
                        <a:spcAft>
                          <a:spcPts val="0"/>
                        </a:spcAft>
                      </a:pP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70</a:t>
                      </a:r>
                    </a:p>
                  </a:txBody>
                  <a:tcPr marL="0" marR="0" marT="0" marB="0" anchor="b"/>
                </a:tc>
                <a:extLst>
                  <a:ext uri="{0D108BD9-81ED-4DB2-BD59-A6C34878D82A}">
                    <a16:rowId xmlns:a16="http://schemas.microsoft.com/office/drawing/2014/main" val="10005"/>
                  </a:ext>
                </a:extLst>
              </a:tr>
              <a:tr h="325675">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6</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25</a:t>
                      </a:r>
                    </a:p>
                  </a:txBody>
                  <a:tcPr marL="0" marR="0" marT="0" marB="0" anchor="b"/>
                </a:tc>
                <a:tc>
                  <a:txBody>
                    <a:bodyPr/>
                    <a:lstStyle/>
                    <a:p>
                      <a:pPr algn="ctr">
                        <a:lnSpc>
                          <a:spcPct val="107000"/>
                        </a:lnSpc>
                        <a:spcAft>
                          <a:spcPts val="0"/>
                        </a:spcAft>
                      </a:pP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-25</a:t>
                      </a:r>
                    </a:p>
                  </a:txBody>
                  <a:tcPr marL="0" marR="0" marT="0" marB="0" anchor="b"/>
                </a:tc>
                <a:extLst>
                  <a:ext uri="{0D108BD9-81ED-4DB2-BD59-A6C34878D82A}">
                    <a16:rowId xmlns:a16="http://schemas.microsoft.com/office/drawing/2014/main" val="10006"/>
                  </a:ext>
                </a:extLst>
              </a:tr>
              <a:tr h="325675">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7</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3</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3</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300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25</a:t>
                      </a:r>
                    </a:p>
                  </a:txBody>
                  <a:tcPr marL="0" marR="0" marT="0" marB="0" anchor="b"/>
                </a:tc>
                <a:tc>
                  <a:txBody>
                    <a:bodyPr/>
                    <a:lstStyle/>
                    <a:p>
                      <a:pPr algn="ctr">
                        <a:lnSpc>
                          <a:spcPct val="107000"/>
                        </a:lnSpc>
                        <a:spcAft>
                          <a:spcPts val="0"/>
                        </a:spcAft>
                      </a:pP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275</a:t>
                      </a:r>
                    </a:p>
                  </a:txBody>
                  <a:tcPr marL="0" marR="0" marT="0" marB="0" anchor="b"/>
                </a:tc>
                <a:extLst>
                  <a:ext uri="{0D108BD9-81ED-4DB2-BD59-A6C34878D82A}">
                    <a16:rowId xmlns:a16="http://schemas.microsoft.com/office/drawing/2014/main" val="10007"/>
                  </a:ext>
                </a:extLst>
              </a:tr>
              <a:tr h="325675">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8</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2</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10</a:t>
                      </a:r>
                    </a:p>
                  </a:txBody>
                  <a:tcPr marL="0" marR="0" marT="0" marB="0" anchor="b"/>
                </a:tc>
                <a:tc>
                  <a:txBody>
                    <a:bodyPr/>
                    <a:lstStyle/>
                    <a:p>
                      <a:pPr algn="ctr">
                        <a:lnSpc>
                          <a:spcPct val="107000"/>
                        </a:lnSpc>
                        <a:spcAft>
                          <a:spcPts val="0"/>
                        </a:spcAft>
                      </a:pP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-10</a:t>
                      </a:r>
                    </a:p>
                  </a:txBody>
                  <a:tcPr marL="0" marR="0" marT="0" marB="0" anchor="b"/>
                </a:tc>
                <a:extLst>
                  <a:ext uri="{0D108BD9-81ED-4DB2-BD59-A6C34878D82A}">
                    <a16:rowId xmlns:a16="http://schemas.microsoft.com/office/drawing/2014/main" val="10008"/>
                  </a:ext>
                </a:extLst>
              </a:tr>
              <a:tr h="325675">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9</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2</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1</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100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10</a:t>
                      </a:r>
                    </a:p>
                  </a:txBody>
                  <a:tcPr marL="0" marR="0" marT="0" marB="0" anchor="b"/>
                </a:tc>
                <a:tc>
                  <a:txBody>
                    <a:bodyPr/>
                    <a:lstStyle/>
                    <a:p>
                      <a:pPr algn="ctr">
                        <a:lnSpc>
                          <a:spcPct val="107000"/>
                        </a:lnSpc>
                        <a:spcAft>
                          <a:spcPts val="0"/>
                        </a:spcAft>
                      </a:pP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90</a:t>
                      </a:r>
                    </a:p>
                  </a:txBody>
                  <a:tcPr marL="0" marR="0" marT="0" marB="0" anchor="b"/>
                </a:tc>
                <a:extLst>
                  <a:ext uri="{0D108BD9-81ED-4DB2-BD59-A6C34878D82A}">
                    <a16:rowId xmlns:a16="http://schemas.microsoft.com/office/drawing/2014/main" val="10009"/>
                  </a:ext>
                </a:extLst>
              </a:tr>
              <a:tr h="325675">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1(+4)</a:t>
                      </a: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2</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200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5</a:t>
                      </a:r>
                    </a:p>
                  </a:txBody>
                  <a:tcPr marL="0" marR="0" marT="0" marB="0" anchor="b"/>
                </a:tc>
                <a:tc>
                  <a:txBody>
                    <a:bodyPr/>
                    <a:lstStyle/>
                    <a:p>
                      <a:pPr algn="ctr">
                        <a:lnSpc>
                          <a:spcPct val="107000"/>
                        </a:lnSpc>
                        <a:spcAft>
                          <a:spcPts val="0"/>
                        </a:spcAft>
                      </a:pP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195</a:t>
                      </a:r>
                    </a:p>
                  </a:txBody>
                  <a:tcPr marL="0" marR="0" marT="0" marB="0" anchor="b"/>
                </a:tc>
                <a:extLst>
                  <a:ext uri="{0D108BD9-81ED-4DB2-BD59-A6C34878D82A}">
                    <a16:rowId xmlns:a16="http://schemas.microsoft.com/office/drawing/2014/main" val="10010"/>
                  </a:ext>
                </a:extLst>
              </a:tr>
              <a:tr h="325675">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3</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2</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200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15</a:t>
                      </a:r>
                    </a:p>
                  </a:txBody>
                  <a:tcPr marL="0" marR="0" marT="0" marB="0" anchor="b"/>
                </a:tc>
                <a:tc>
                  <a:txBody>
                    <a:bodyPr/>
                    <a:lstStyle/>
                    <a:p>
                      <a:pPr algn="ctr">
                        <a:lnSpc>
                          <a:spcPct val="107000"/>
                        </a:lnSpc>
                        <a:spcAft>
                          <a:spcPts val="0"/>
                        </a:spcAft>
                      </a:pP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185</a:t>
                      </a:r>
                    </a:p>
                  </a:txBody>
                  <a:tcPr marL="0" marR="0" marT="0" marB="0" anchor="b"/>
                </a:tc>
                <a:extLst>
                  <a:ext uri="{0D108BD9-81ED-4DB2-BD59-A6C34878D82A}">
                    <a16:rowId xmlns:a16="http://schemas.microsoft.com/office/drawing/2014/main" val="10011"/>
                  </a:ext>
                </a:extLst>
              </a:tr>
              <a:tr h="325675">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1</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1</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100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5</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150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-55</a:t>
                      </a:r>
                    </a:p>
                  </a:txBody>
                  <a:tcPr marL="0" marR="0" marT="0" marB="0" anchor="b"/>
                </a:tc>
                <a:extLst>
                  <a:ext uri="{0D108BD9-81ED-4DB2-BD59-A6C34878D82A}">
                    <a16:rowId xmlns:a16="http://schemas.microsoft.com/office/drawing/2014/main" val="10012"/>
                  </a:ext>
                </a:extLst>
              </a:tr>
              <a:tr h="325675">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13</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0(+4)</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1</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100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0</a:t>
                      </a:r>
                    </a:p>
                  </a:txBody>
                  <a:tcPr marL="0" marR="0" marT="0" marB="0" anchor="b"/>
                </a:tc>
                <a:tc>
                  <a:txBody>
                    <a:bodyPr/>
                    <a:lstStyle/>
                    <a:p>
                      <a:pPr algn="ctr">
                        <a:lnSpc>
                          <a:spcPct val="107000"/>
                        </a:lnSpc>
                        <a:spcAft>
                          <a:spcPts val="0"/>
                        </a:spcAft>
                      </a:pP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100</a:t>
                      </a:r>
                    </a:p>
                  </a:txBody>
                  <a:tcPr marL="0" marR="0" marT="0" marB="0" anchor="b"/>
                </a:tc>
                <a:extLst>
                  <a:ext uri="{0D108BD9-81ED-4DB2-BD59-A6C34878D82A}">
                    <a16:rowId xmlns:a16="http://schemas.microsoft.com/office/drawing/2014/main" val="10013"/>
                  </a:ext>
                </a:extLst>
              </a:tr>
              <a:tr h="325675">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3</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3</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3</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300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15</a:t>
                      </a:r>
                    </a:p>
                  </a:txBody>
                  <a:tcPr marL="0" marR="0" marT="0" marB="0" anchor="b"/>
                </a:tc>
                <a:tc>
                  <a:txBody>
                    <a:bodyPr/>
                    <a:lstStyle/>
                    <a:p>
                      <a:pPr algn="ctr">
                        <a:lnSpc>
                          <a:spcPct val="107000"/>
                        </a:lnSpc>
                        <a:spcAft>
                          <a:spcPts val="0"/>
                        </a:spcAft>
                      </a:pP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285</a:t>
                      </a:r>
                    </a:p>
                  </a:txBody>
                  <a:tcPr marL="0" marR="0" marT="0" marB="0" anchor="b"/>
                </a:tc>
                <a:extLst>
                  <a:ext uri="{0D108BD9-81ED-4DB2-BD59-A6C34878D82A}">
                    <a16:rowId xmlns:a16="http://schemas.microsoft.com/office/drawing/2014/main" val="10014"/>
                  </a:ext>
                </a:extLst>
              </a:tr>
              <a:tr h="325675">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ts val="1275"/>
                        </a:lnSpc>
                        <a:spcBef>
                          <a:spcPts val="1050"/>
                        </a:spcBef>
                        <a:spcAft>
                          <a:spcPts val="0"/>
                        </a:spcAft>
                      </a:pPr>
                      <a:r>
                        <a:rPr lang="ru-RU" sz="1800" dirty="0">
                          <a:effectLst/>
                          <a:latin typeface="Arial" panose="020B0604020202020204" pitchFamily="34" charset="0"/>
                          <a:cs typeface="Arial" panose="020B0604020202020204" pitchFamily="34" charset="0"/>
                        </a:rPr>
                        <a:t> 2</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300</a:t>
                      </a:r>
                    </a:p>
                  </a:txBody>
                  <a:tcPr marL="0" marR="0" marT="0" marB="0" anchor="b"/>
                </a:tc>
                <a:tc>
                  <a:txBody>
                    <a:bodyPr/>
                    <a:lstStyle/>
                    <a:p>
                      <a:pPr algn="ctr">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-300</a:t>
                      </a:r>
                    </a:p>
                  </a:txBody>
                  <a:tcPr marL="0" marR="0" marT="0" marB="0" anchor="b"/>
                </a:tc>
                <a:extLst>
                  <a:ext uri="{0D108BD9-81ED-4DB2-BD59-A6C34878D82A}">
                    <a16:rowId xmlns:a16="http://schemas.microsoft.com/office/drawing/2014/main" val="10015"/>
                  </a:ext>
                </a:extLst>
              </a:tr>
              <a:tr h="325675">
                <a:tc>
                  <a:txBody>
                    <a:bodyPr/>
                    <a:lstStyle/>
                    <a:p>
                      <a:pPr algn="ctr">
                        <a:lnSpc>
                          <a:spcPct val="107000"/>
                        </a:lnSpc>
                        <a:spcAft>
                          <a:spcPts val="0"/>
                        </a:spcAft>
                      </a:pP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ru-RU" sz="1800" b="1" dirty="0">
                          <a:effectLst/>
                          <a:latin typeface="Arial" panose="020B0604020202020204" pitchFamily="34" charset="0"/>
                          <a:ea typeface="Calibri" panose="020F0502020204030204" pitchFamily="34" charset="0"/>
                          <a:cs typeface="Arial" panose="020B0604020202020204" pitchFamily="34" charset="0"/>
                        </a:rPr>
                        <a:t>Итого:</a:t>
                      </a:r>
                    </a:p>
                  </a:txBody>
                  <a:tcPr marL="0" marR="0" marT="0" marB="0" anchor="b"/>
                </a:tc>
                <a:tc>
                  <a:txBody>
                    <a:bodyPr/>
                    <a:lstStyle/>
                    <a:p>
                      <a:pPr algn="ctr">
                        <a:lnSpc>
                          <a:spcPct val="107000"/>
                        </a:lnSpc>
                        <a:spcAft>
                          <a:spcPts val="0"/>
                        </a:spcAft>
                      </a:pP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275"/>
                        </a:lnSpc>
                        <a:spcBef>
                          <a:spcPts val="1050"/>
                        </a:spcBef>
                        <a:spcAft>
                          <a:spcPts val="0"/>
                        </a:spcAft>
                      </a:pPr>
                      <a:r>
                        <a:rPr lang="ru-RU" sz="1800" b="1" dirty="0">
                          <a:effectLst/>
                          <a:latin typeface="Arial" panose="020B0604020202020204" pitchFamily="34" charset="0"/>
                          <a:ea typeface="Calibri" panose="020F0502020204030204" pitchFamily="34" charset="0"/>
                          <a:cs typeface="Arial" panose="020B0604020202020204" pitchFamily="34" charset="0"/>
                        </a:rPr>
                        <a:t>20</a:t>
                      </a:r>
                    </a:p>
                  </a:txBody>
                  <a:tcPr marL="68580" marR="68580" marT="0" marB="0"/>
                </a:tc>
                <a:tc>
                  <a:txBody>
                    <a:bodyPr/>
                    <a:lstStyle/>
                    <a:p>
                      <a:pPr algn="ctr">
                        <a:lnSpc>
                          <a:spcPts val="1275"/>
                        </a:lnSpc>
                        <a:spcBef>
                          <a:spcPts val="1050"/>
                        </a:spcBef>
                        <a:spcAft>
                          <a:spcPts val="0"/>
                        </a:spcAft>
                      </a:pPr>
                      <a:r>
                        <a:rPr lang="ru-RU" sz="1800" b="1" dirty="0">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tc>
                <a:tc>
                  <a:txBody>
                    <a:bodyPr/>
                    <a:lstStyle/>
                    <a:p>
                      <a:pPr algn="ctr">
                        <a:lnSpc>
                          <a:spcPct val="107000"/>
                        </a:lnSpc>
                        <a:spcAft>
                          <a:spcPts val="0"/>
                        </a:spcAft>
                      </a:pPr>
                      <a:r>
                        <a:rPr lang="ru-RU" sz="1800" b="1" dirty="0">
                          <a:effectLst/>
                          <a:latin typeface="Arial" panose="020B0604020202020204" pitchFamily="34" charset="0"/>
                          <a:ea typeface="Calibri" panose="020F0502020204030204" pitchFamily="34" charset="0"/>
                          <a:cs typeface="Arial" panose="020B0604020202020204" pitchFamily="34" charset="0"/>
                        </a:rPr>
                        <a:t>2000 у.е.</a:t>
                      </a:r>
                    </a:p>
                  </a:txBody>
                  <a:tcPr marL="0" marR="0" marT="0" marB="0" anchor="b"/>
                </a:tc>
                <a:tc>
                  <a:txBody>
                    <a:bodyPr/>
                    <a:lstStyle/>
                    <a:p>
                      <a:pPr algn="ctr">
                        <a:lnSpc>
                          <a:spcPct val="107000"/>
                        </a:lnSpc>
                        <a:spcAft>
                          <a:spcPts val="0"/>
                        </a:spcAft>
                      </a:pPr>
                      <a:r>
                        <a:rPr lang="ru-RU" sz="1800" b="1" dirty="0">
                          <a:effectLst/>
                          <a:latin typeface="Arial" panose="020B0604020202020204" pitchFamily="34" charset="0"/>
                          <a:ea typeface="Calibri" panose="020F0502020204030204" pitchFamily="34" charset="0"/>
                          <a:cs typeface="Arial" panose="020B0604020202020204" pitchFamily="34" charset="0"/>
                        </a:rPr>
                        <a:t>325 у.е.</a:t>
                      </a:r>
                    </a:p>
                  </a:txBody>
                  <a:tcPr marL="0" marR="0" marT="0" marB="0" anchor="b"/>
                </a:tc>
                <a:tc>
                  <a:txBody>
                    <a:bodyPr/>
                    <a:lstStyle/>
                    <a:p>
                      <a:pPr algn="ctr">
                        <a:lnSpc>
                          <a:spcPct val="107000"/>
                        </a:lnSpc>
                        <a:spcAft>
                          <a:spcPts val="0"/>
                        </a:spcAft>
                      </a:pPr>
                      <a:r>
                        <a:rPr lang="ru-RU" sz="1800" b="1" dirty="0">
                          <a:effectLst/>
                          <a:latin typeface="Arial" panose="020B0604020202020204" pitchFamily="34" charset="0"/>
                          <a:ea typeface="Calibri" panose="020F0502020204030204" pitchFamily="34" charset="0"/>
                          <a:cs typeface="Arial" panose="020B0604020202020204" pitchFamily="34" charset="0"/>
                        </a:rPr>
                        <a:t>450 у.е.</a:t>
                      </a:r>
                    </a:p>
                  </a:txBody>
                  <a:tcPr marL="0" marR="0" marT="0" marB="0" anchor="b"/>
                </a:tc>
                <a:tc>
                  <a:txBody>
                    <a:bodyPr/>
                    <a:lstStyle/>
                    <a:p>
                      <a:pPr algn="ctr">
                        <a:lnSpc>
                          <a:spcPct val="107000"/>
                        </a:lnSpc>
                        <a:spcAft>
                          <a:spcPts val="0"/>
                        </a:spcAft>
                      </a:pPr>
                      <a:r>
                        <a:rPr lang="ru-RU" sz="1800" b="1" dirty="0">
                          <a:effectLst/>
                          <a:latin typeface="Arial" panose="020B0604020202020204" pitchFamily="34" charset="0"/>
                          <a:ea typeface="Calibri" panose="020F0502020204030204" pitchFamily="34" charset="0"/>
                          <a:cs typeface="Arial" panose="020B0604020202020204" pitchFamily="34" charset="0"/>
                        </a:rPr>
                        <a:t>1225 у.е.</a:t>
                      </a:r>
                    </a:p>
                  </a:txBody>
                  <a:tcPr marL="0" marR="0" marT="0" marB="0" anchor="b"/>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940975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C1032A4-591C-4EF8-A4FB-99BA5F4DD743}"/>
              </a:ext>
            </a:extLst>
          </p:cNvPr>
          <p:cNvSpPr/>
          <p:nvPr/>
        </p:nvSpPr>
        <p:spPr>
          <a:xfrm>
            <a:off x="510988" y="689446"/>
            <a:ext cx="10972800" cy="4503797"/>
          </a:xfrm>
          <a:prstGeom prst="rect">
            <a:avLst/>
          </a:prstGeom>
        </p:spPr>
        <p:txBody>
          <a:bodyPr wrap="square">
            <a:spAutoFit/>
          </a:bodyPr>
          <a:lstStyle/>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Из таблицы видно, что за смоделированный 15-дневный период мы имеем следующие значения: всего продано 20 телевизоров; общий объем выручки от реализации составил 2000 у.е.; общие затраты на хранение запасов составили 325 у.е.; </a:t>
            </a:r>
            <a:r>
              <a:rPr lang="ru-RU" sz="2000" dirty="0">
                <a:latin typeface="Arial" panose="020B0604020202020204" pitchFamily="34" charset="0"/>
                <a:cs typeface="Arial" panose="020B0604020202020204" pitchFamily="34" charset="0"/>
              </a:rPr>
              <a:t>общие потери вследствие дефицита составили 450 у.е. (как следствие потерь требований за этот период); общая прибыль (вычитаем затраты на хранение и вследствие дефицита из общей выручки) составила 1225 .е.; среднедневная прибыль составила 1225/15 = 81.67 у.е.</a:t>
            </a:r>
          </a:p>
          <a:p>
            <a:pPr indent="449580" algn="just">
              <a:spcAft>
                <a:spcPts val="800"/>
              </a:spcAft>
            </a:pPr>
            <a:r>
              <a:rPr lang="ru-RU" sz="2000" b="1" dirty="0">
                <a:latin typeface="Arial" panose="020B0604020202020204" pitchFamily="34" charset="0"/>
                <a:ea typeface="Calibri" panose="020F0502020204030204" pitchFamily="34" charset="0"/>
                <a:cs typeface="Arial" panose="020B0604020202020204" pitchFamily="34" charset="0"/>
              </a:rPr>
              <a:t>3. Сравнение стратегий</a:t>
            </a:r>
            <a:r>
              <a:rPr lang="ru-RU" sz="2000" dirty="0">
                <a:latin typeface="Arial" panose="020B0604020202020204" pitchFamily="34" charset="0"/>
                <a:ea typeface="Calibri" panose="020F0502020204030204" pitchFamily="34" charset="0"/>
                <a:cs typeface="Arial" panose="020B0604020202020204" pitchFamily="34" charset="0"/>
              </a:rPr>
              <a:t>. Сравнить преимущества и недостатки 2-х стратегий размещения заказов в условиях неопределенности спроса. </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Стратегия 1. заказывать партии из 10 единиц товара при точке заказа 10;</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Стратегия 2. заказывать партии из 15 единиц товара при точке заказа 15.</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Уровень запасов проверяется в начале каждого дня. В прошлом году дневной спрос на этот товар выглядел следующим образом:</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endParaRPr lang="ru-RU" sz="2000" dirty="0">
              <a:latin typeface="Arial" panose="020B0604020202020204" pitchFamily="34" charset="0"/>
              <a:cs typeface="Arial" panose="020B0604020202020204" pitchFamily="34" charset="0"/>
            </a:endParaRPr>
          </a:p>
        </p:txBody>
      </p:sp>
      <p:graphicFrame>
        <p:nvGraphicFramePr>
          <p:cNvPr id="4" name="Таблица 3">
            <a:extLst>
              <a:ext uri="{FF2B5EF4-FFF2-40B4-BE49-F238E27FC236}">
                <a16:creationId xmlns:a16="http://schemas.microsoft.com/office/drawing/2014/main" id="{786C1F43-22C5-40D7-BE21-E60F76B79192}"/>
              </a:ext>
            </a:extLst>
          </p:cNvPr>
          <p:cNvGraphicFramePr>
            <a:graphicFrameLocks noGrp="1"/>
          </p:cNvGraphicFramePr>
          <p:nvPr>
            <p:extLst>
              <p:ext uri="{D42A27DB-BD31-4B8C-83A1-F6EECF244321}">
                <p14:modId xmlns:p14="http://schemas.microsoft.com/office/powerpoint/2010/main" val="2155463120"/>
              </p:ext>
            </p:extLst>
          </p:nvPr>
        </p:nvGraphicFramePr>
        <p:xfrm>
          <a:off x="2680398" y="5193243"/>
          <a:ext cx="4594530" cy="544450"/>
        </p:xfrm>
        <a:graphic>
          <a:graphicData uri="http://schemas.openxmlformats.org/drawingml/2006/table">
            <a:tbl>
              <a:tblPr firstRow="1" firstCol="1" bandRow="1">
                <a:tableStyleId>{5C22544A-7EE6-4342-B048-85BDC9FD1C3A}</a:tableStyleId>
              </a:tblPr>
              <a:tblGrid>
                <a:gridCol w="2368164">
                  <a:extLst>
                    <a:ext uri="{9D8B030D-6E8A-4147-A177-3AD203B41FA5}">
                      <a16:colId xmlns:a16="http://schemas.microsoft.com/office/drawing/2014/main" val="1560829485"/>
                    </a:ext>
                  </a:extLst>
                </a:gridCol>
                <a:gridCol w="490331">
                  <a:extLst>
                    <a:ext uri="{9D8B030D-6E8A-4147-A177-3AD203B41FA5}">
                      <a16:colId xmlns:a16="http://schemas.microsoft.com/office/drawing/2014/main" val="4027970260"/>
                    </a:ext>
                  </a:extLst>
                </a:gridCol>
                <a:gridCol w="503582">
                  <a:extLst>
                    <a:ext uri="{9D8B030D-6E8A-4147-A177-3AD203B41FA5}">
                      <a16:colId xmlns:a16="http://schemas.microsoft.com/office/drawing/2014/main" val="2891355010"/>
                    </a:ext>
                  </a:extLst>
                </a:gridCol>
                <a:gridCol w="397565">
                  <a:extLst>
                    <a:ext uri="{9D8B030D-6E8A-4147-A177-3AD203B41FA5}">
                      <a16:colId xmlns:a16="http://schemas.microsoft.com/office/drawing/2014/main" val="295657546"/>
                    </a:ext>
                  </a:extLst>
                </a:gridCol>
                <a:gridCol w="394888">
                  <a:extLst>
                    <a:ext uri="{9D8B030D-6E8A-4147-A177-3AD203B41FA5}">
                      <a16:colId xmlns:a16="http://schemas.microsoft.com/office/drawing/2014/main" val="2204361938"/>
                    </a:ext>
                  </a:extLst>
                </a:gridCol>
                <a:gridCol w="440000">
                  <a:extLst>
                    <a:ext uri="{9D8B030D-6E8A-4147-A177-3AD203B41FA5}">
                      <a16:colId xmlns:a16="http://schemas.microsoft.com/office/drawing/2014/main" val="1907931720"/>
                    </a:ext>
                  </a:extLst>
                </a:gridCol>
              </a:tblGrid>
              <a:tr h="0">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Дневной спрос</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4</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7</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8</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0528527"/>
                  </a:ext>
                </a:extLst>
              </a:tr>
              <a:tr h="0">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Процент</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15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25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30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20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72905306"/>
                  </a:ext>
                </a:extLst>
              </a:tr>
            </a:tbl>
          </a:graphicData>
        </a:graphic>
      </p:graphicFrame>
    </p:spTree>
    <p:extLst>
      <p:ext uri="{BB962C8B-B14F-4D97-AF65-F5344CB8AC3E}">
        <p14:creationId xmlns:p14="http://schemas.microsoft.com/office/powerpoint/2010/main" val="419609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9527F08-5C45-434B-9461-9428C7C6E15A}"/>
              </a:ext>
            </a:extLst>
          </p:cNvPr>
          <p:cNvSpPr/>
          <p:nvPr/>
        </p:nvSpPr>
        <p:spPr>
          <a:xfrm>
            <a:off x="530087" y="949020"/>
            <a:ext cx="11131826" cy="5324535"/>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Пакет использует систему обозначений, которая в основном ориентирована на </a:t>
            </a:r>
            <a:r>
              <a:rPr lang="ru-RU" sz="2000" i="1" dirty="0">
                <a:latin typeface="Arial" panose="020B0604020202020204" pitchFamily="34" charset="0"/>
                <a:cs typeface="Arial" panose="020B0604020202020204" pitchFamily="34" charset="0"/>
              </a:rPr>
              <a:t>непрерывное моделирование</a:t>
            </a:r>
            <a:r>
              <a:rPr lang="ru-RU" sz="2000" dirty="0">
                <a:latin typeface="Arial" panose="020B0604020202020204" pitchFamily="34" charset="0"/>
                <a:cs typeface="Arial" panose="020B0604020202020204" pitchFamily="34" charset="0"/>
              </a:rPr>
              <a:t>. Для реализации этой системы служат конструкции четырех типов: </a:t>
            </a:r>
            <a:r>
              <a:rPr lang="ru-RU" sz="2000" i="1" u="sng" dirty="0">
                <a:latin typeface="Arial" panose="020B0604020202020204" pitchFamily="34" charset="0"/>
                <a:cs typeface="Arial" panose="020B0604020202020204" pitchFamily="34" charset="0"/>
              </a:rPr>
              <a:t>станции</a:t>
            </a:r>
            <a:r>
              <a:rPr lang="ru-RU" sz="2000" dirty="0">
                <a:latin typeface="Arial" panose="020B0604020202020204" pitchFamily="34" charset="0"/>
                <a:cs typeface="Arial" panose="020B0604020202020204" pitchFamily="34" charset="0"/>
              </a:rPr>
              <a:t>, </a:t>
            </a:r>
            <a:r>
              <a:rPr lang="ru-RU" sz="2000" i="1" u="sng" dirty="0">
                <a:latin typeface="Arial" panose="020B0604020202020204" pitchFamily="34" charset="0"/>
                <a:cs typeface="Arial" panose="020B0604020202020204" pitchFamily="34" charset="0"/>
              </a:rPr>
              <a:t>потоки</a:t>
            </a:r>
            <a:r>
              <a:rPr lang="ru-RU" sz="2000" u="sng" dirty="0">
                <a:latin typeface="Arial" panose="020B0604020202020204" pitchFamily="34" charset="0"/>
                <a:cs typeface="Arial" panose="020B0604020202020204" pitchFamily="34" charset="0"/>
              </a:rPr>
              <a:t>,</a:t>
            </a:r>
            <a:r>
              <a:rPr lang="ru-RU" sz="2000" dirty="0">
                <a:latin typeface="Arial" panose="020B0604020202020204" pitchFamily="34" charset="0"/>
                <a:cs typeface="Arial" panose="020B0604020202020204" pitchFamily="34" charset="0"/>
              </a:rPr>
              <a:t> </a:t>
            </a:r>
            <a:r>
              <a:rPr lang="ru-RU" sz="2000" i="1" u="sng" dirty="0">
                <a:latin typeface="Arial" panose="020B0604020202020204" pitchFamily="34" charset="0"/>
                <a:cs typeface="Arial" panose="020B0604020202020204" pitchFamily="34" charset="0"/>
              </a:rPr>
              <a:t>конвертеры</a:t>
            </a:r>
            <a:r>
              <a:rPr lang="ru-RU" sz="2000" dirty="0">
                <a:latin typeface="Arial" panose="020B0604020202020204" pitchFamily="34" charset="0"/>
                <a:cs typeface="Arial" panose="020B0604020202020204" pitchFamily="34" charset="0"/>
              </a:rPr>
              <a:t>, и </a:t>
            </a:r>
            <a:r>
              <a:rPr lang="ru-RU" sz="2000" i="1" u="sng" dirty="0">
                <a:latin typeface="Arial" panose="020B0604020202020204" pitchFamily="34" charset="0"/>
                <a:cs typeface="Arial" panose="020B0604020202020204" pitchFamily="34" charset="0"/>
              </a:rPr>
              <a:t>соединители</a:t>
            </a:r>
            <a:r>
              <a:rPr lang="ru-RU" sz="2000" dirty="0">
                <a:latin typeface="Arial" panose="020B0604020202020204" pitchFamily="34" charset="0"/>
                <a:cs typeface="Arial" panose="020B0604020202020204" pitchFamily="34" charset="0"/>
              </a:rPr>
              <a:t>, соответствующие связям. Чтобы создавать </a:t>
            </a:r>
            <a:r>
              <a:rPr lang="ru-RU" sz="2000" i="1" dirty="0">
                <a:latin typeface="Arial" panose="020B0604020202020204" pitchFamily="34" charset="0"/>
                <a:cs typeface="Arial" panose="020B0604020202020204" pitchFamily="34" charset="0"/>
              </a:rPr>
              <a:t>дискретные </a:t>
            </a:r>
            <a:r>
              <a:rPr lang="ru-RU" sz="2000" dirty="0">
                <a:latin typeface="Arial" panose="020B0604020202020204" pitchFamily="34" charset="0"/>
                <a:cs typeface="Arial" panose="020B0604020202020204" pitchFamily="34" charset="0"/>
              </a:rPr>
              <a:t>модели, в пакете используются три специальные станции:</a:t>
            </a:r>
          </a:p>
          <a:p>
            <a:pPr algn="just"/>
            <a:r>
              <a:rPr lang="ru-RU" sz="2000" dirty="0">
                <a:latin typeface="Arial" panose="020B0604020202020204" pitchFamily="34" charset="0"/>
                <a:cs typeface="Arial" panose="020B0604020202020204" pitchFamily="34" charset="0"/>
              </a:rPr>
              <a:t>      - </a:t>
            </a:r>
            <a:r>
              <a:rPr lang="ru-RU" sz="2000" i="1" dirty="0">
                <a:latin typeface="Arial" panose="020B0604020202020204" pitchFamily="34" charset="0"/>
                <a:cs typeface="Arial" panose="020B0604020202020204" pitchFamily="34" charset="0"/>
              </a:rPr>
              <a:t>очереди</a:t>
            </a:r>
            <a:r>
              <a:rPr lang="ru-RU" sz="2000" dirty="0">
                <a:latin typeface="Arial" panose="020B0604020202020204" pitchFamily="34" charset="0"/>
                <a:cs typeface="Arial" panose="020B0604020202020204" pitchFamily="34" charset="0"/>
              </a:rPr>
              <a:t>, в которых элементы обрабатываются по принципу первым пришел – первым обслужен;</a:t>
            </a:r>
          </a:p>
          <a:p>
            <a:pPr algn="just"/>
            <a:r>
              <a:rPr lang="ru-RU" sz="2000" dirty="0">
                <a:latin typeface="Arial" panose="020B0604020202020204" pitchFamily="34" charset="0"/>
                <a:cs typeface="Arial" panose="020B0604020202020204" pitchFamily="34" charset="0"/>
              </a:rPr>
              <a:t>      - </a:t>
            </a:r>
            <a:r>
              <a:rPr lang="ru-RU" sz="2000" i="1" dirty="0">
                <a:latin typeface="Arial" panose="020B0604020202020204" pitchFamily="34" charset="0"/>
                <a:cs typeface="Arial" panose="020B0604020202020204" pitchFamily="34" charset="0"/>
              </a:rPr>
              <a:t>хранилища</a:t>
            </a:r>
            <a:r>
              <a:rPr lang="ru-RU" sz="2000" dirty="0">
                <a:latin typeface="Arial" panose="020B0604020202020204" pitchFamily="34" charset="0"/>
                <a:cs typeface="Arial" panose="020B0604020202020204" pitchFamily="34" charset="0"/>
              </a:rPr>
              <a:t>, которые перед началом обслуживания накапливают заданное количество элементов и удобны при пакетной обработке;</a:t>
            </a:r>
          </a:p>
          <a:p>
            <a:pPr algn="just"/>
            <a:r>
              <a:rPr lang="ru-RU" sz="2000" dirty="0">
                <a:latin typeface="Arial" panose="020B0604020202020204" pitchFamily="34" charset="0"/>
                <a:cs typeface="Arial" panose="020B0604020202020204" pitchFamily="34" charset="0"/>
              </a:rPr>
              <a:t>      - </a:t>
            </a:r>
            <a:r>
              <a:rPr lang="ru-RU" sz="2000" i="1" dirty="0">
                <a:latin typeface="Arial" panose="020B0604020202020204" pitchFamily="34" charset="0"/>
                <a:cs typeface="Arial" panose="020B0604020202020204" pitchFamily="34" charset="0"/>
              </a:rPr>
              <a:t>транспортеры</a:t>
            </a:r>
            <a:r>
              <a:rPr lang="ru-RU" sz="2000" dirty="0">
                <a:latin typeface="Arial" panose="020B0604020202020204" pitchFamily="34" charset="0"/>
                <a:cs typeface="Arial" panose="020B0604020202020204" pitchFamily="34" charset="0"/>
              </a:rPr>
              <a:t>, которые передают элементы между станциями.</a:t>
            </a:r>
          </a:p>
          <a:p>
            <a:pPr algn="just"/>
            <a:r>
              <a:rPr lang="ru-RU" sz="2000" dirty="0">
                <a:latin typeface="Arial" panose="020B0604020202020204" pitchFamily="34" charset="0"/>
                <a:cs typeface="Arial" panose="020B0604020202020204" pitchFamily="34" charset="0"/>
              </a:rPr>
              <a:t>     Пользователь строит описание модели на высоком уровне с помощью сред моделирования процессов, каждая из которых позволяет создать модель одной подсистемы, например такой, как генерация атак нарушителя. Далее переходит на следующую ступень детализации, вводит в каждую подмодель необходимые конструкции. Между подмоделями устанавливаются связи, указывающие на взаимодействие подсистем. </a:t>
            </a:r>
          </a:p>
          <a:p>
            <a:pPr algn="just"/>
            <a:r>
              <a:rPr lang="ru-RU" sz="2000" b="1" dirty="0">
                <a:latin typeface="Arial" panose="020B0604020202020204" pitchFamily="34" charset="0"/>
                <a:cs typeface="Arial" panose="020B0604020202020204" pitchFamily="34" charset="0"/>
              </a:rPr>
              <a:t>     Пакет </a:t>
            </a:r>
            <a:r>
              <a:rPr lang="ru-RU" sz="2000" b="1" dirty="0" err="1">
                <a:latin typeface="Arial" panose="020B0604020202020204" pitchFamily="34" charset="0"/>
                <a:cs typeface="Arial" panose="020B0604020202020204" pitchFamily="34" charset="0"/>
              </a:rPr>
              <a:t>Pilgrim</a:t>
            </a:r>
            <a:r>
              <a:rPr lang="ru-RU" sz="2000" b="1"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Пакет поддерживает </a:t>
            </a:r>
            <a:r>
              <a:rPr lang="ru-RU" sz="2000" i="1" dirty="0">
                <a:latin typeface="Arial" panose="020B0604020202020204" pitchFamily="34" charset="0"/>
                <a:cs typeface="Arial" panose="020B0604020202020204" pitchFamily="34" charset="0"/>
              </a:rPr>
              <a:t>дискретно-непрерывное </a:t>
            </a:r>
            <a:r>
              <a:rPr lang="ru-RU" sz="2000" dirty="0">
                <a:latin typeface="Arial" panose="020B0604020202020204" pitchFamily="34" charset="0"/>
                <a:cs typeface="Arial" panose="020B0604020202020204" pitchFamily="34" charset="0"/>
              </a:rPr>
              <a:t>моделирование. Он создан в России на базе МЭСИ (под руководством Емельянова А.А.). Существует шесть основных понятий, на которых базируется концепция моделирующей системы.</a:t>
            </a:r>
          </a:p>
        </p:txBody>
      </p:sp>
    </p:spTree>
    <p:extLst>
      <p:ext uri="{BB962C8B-B14F-4D97-AF65-F5344CB8AC3E}">
        <p14:creationId xmlns:p14="http://schemas.microsoft.com/office/powerpoint/2010/main" val="870251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752632B-57CE-4BC6-8F20-0DC188D555DF}"/>
              </a:ext>
            </a:extLst>
          </p:cNvPr>
          <p:cNvSpPr/>
          <p:nvPr/>
        </p:nvSpPr>
        <p:spPr>
          <a:xfrm>
            <a:off x="460186" y="348895"/>
            <a:ext cx="11271627" cy="3477875"/>
          </a:xfrm>
          <a:prstGeom prst="rect">
            <a:avLst/>
          </a:prstGeom>
        </p:spPr>
        <p:txBody>
          <a:bodyPr wrap="square">
            <a:spAutoFit/>
          </a:bodyPr>
          <a:lstStyle/>
          <a:p>
            <a:r>
              <a:rPr lang="ru-RU" sz="2000" dirty="0">
                <a:latin typeface="Arial" panose="020B0604020202020204" pitchFamily="34" charset="0"/>
                <a:cs typeface="Arial" panose="020B0604020202020204" pitchFamily="34" charset="0"/>
              </a:rPr>
              <a:t>Дополнительная информация:</a:t>
            </a:r>
          </a:p>
          <a:p>
            <a:r>
              <a:rPr lang="ru-RU" sz="2000" dirty="0">
                <a:latin typeface="Arial" panose="020B0604020202020204" pitchFamily="34" charset="0"/>
                <a:cs typeface="Arial" panose="020B0604020202020204" pitchFamily="34" charset="0"/>
              </a:rPr>
              <a:t>    1. Затраты на хранение запасов составляют 15 у.е. на единицу товара в день.</a:t>
            </a:r>
          </a:p>
          <a:p>
            <a:pPr algn="just"/>
            <a:r>
              <a:rPr lang="ru-RU" sz="2000" dirty="0">
                <a:latin typeface="Arial" panose="020B0604020202020204" pitchFamily="34" charset="0"/>
                <a:cs typeface="Arial" panose="020B0604020202020204" pitchFamily="34" charset="0"/>
              </a:rPr>
              <a:t>    2. Затраты на подготовку заказа составляют 50 у.е. на один заказ в виде административных издержек, транспортных расходов и расходов на упаковку.</a:t>
            </a:r>
          </a:p>
          <a:p>
            <a:pPr algn="just"/>
            <a:r>
              <a:rPr lang="ru-RU" sz="2000" dirty="0">
                <a:latin typeface="Arial" panose="020B0604020202020204" pitchFamily="34" charset="0"/>
                <a:cs typeface="Arial" panose="020B0604020202020204" pitchFamily="34" charset="0"/>
              </a:rPr>
              <a:t>    3. Финансовые потери в результате утраты престижа фирмы оцениваются в 30 у.е. за каждое потерянное требование.</a:t>
            </a:r>
          </a:p>
          <a:p>
            <a:r>
              <a:rPr lang="ru-RU" sz="2000" dirty="0">
                <a:latin typeface="Arial" panose="020B0604020202020204" pitchFamily="34" charset="0"/>
                <a:cs typeface="Arial" panose="020B0604020202020204" pitchFamily="34" charset="0"/>
              </a:rPr>
              <a:t>4. Поставка осуществляется в начале третьего дня с даты размещения заказа.</a:t>
            </a:r>
          </a:p>
          <a:p>
            <a:pPr algn="just"/>
            <a:r>
              <a:rPr lang="ru-RU" sz="2000" dirty="0">
                <a:latin typeface="Arial" panose="020B0604020202020204" pitchFamily="34" charset="0"/>
                <a:cs typeface="Arial" panose="020B0604020202020204" pitchFamily="34" charset="0"/>
              </a:rPr>
              <a:t>    5. Уровень запасов на начало первого дня составляет 17 единиц товара.</a:t>
            </a:r>
          </a:p>
          <a:p>
            <a:pPr algn="just"/>
            <a:r>
              <a:rPr lang="ru-RU" sz="2000" dirty="0">
                <a:latin typeface="Arial" panose="020B0604020202020204" pitchFamily="34" charset="0"/>
                <a:cs typeface="Arial" panose="020B0604020202020204" pitchFamily="34" charset="0"/>
              </a:rPr>
              <a:t>    С помощью модели определить наиболее эффективную и экономную политику размещения заказов.  Используйте таблицу случайных чисел:</a:t>
            </a:r>
          </a:p>
          <a:p>
            <a:pPr algn="just"/>
            <a:endParaRPr lang="ru-RU" sz="2000" dirty="0">
              <a:latin typeface="Arial" panose="020B0604020202020204" pitchFamily="34" charset="0"/>
              <a:cs typeface="Arial" panose="020B0604020202020204" pitchFamily="34" charset="0"/>
            </a:endParaRPr>
          </a:p>
        </p:txBody>
      </p:sp>
      <p:graphicFrame>
        <p:nvGraphicFramePr>
          <p:cNvPr id="4" name="Таблица 3">
            <a:extLst>
              <a:ext uri="{FF2B5EF4-FFF2-40B4-BE49-F238E27FC236}">
                <a16:creationId xmlns:a16="http://schemas.microsoft.com/office/drawing/2014/main" id="{DF895183-5D6D-47B8-AF2A-34F641A38070}"/>
              </a:ext>
            </a:extLst>
          </p:cNvPr>
          <p:cNvGraphicFramePr>
            <a:graphicFrameLocks noGrp="1"/>
          </p:cNvGraphicFramePr>
          <p:nvPr>
            <p:extLst>
              <p:ext uri="{D42A27DB-BD31-4B8C-83A1-F6EECF244321}">
                <p14:modId xmlns:p14="http://schemas.microsoft.com/office/powerpoint/2010/main" val="3599385485"/>
              </p:ext>
            </p:extLst>
          </p:nvPr>
        </p:nvGraphicFramePr>
        <p:xfrm>
          <a:off x="2517480" y="3659541"/>
          <a:ext cx="5934075" cy="1512255"/>
        </p:xfrm>
        <a:graphic>
          <a:graphicData uri="http://schemas.openxmlformats.org/drawingml/2006/table">
            <a:tbl>
              <a:tblPr firstRow="1" firstCol="1" bandRow="1">
                <a:tableStyleId>{5C22544A-7EE6-4342-B048-85BDC9FD1C3A}</a:tableStyleId>
              </a:tblPr>
              <a:tblGrid>
                <a:gridCol w="593090">
                  <a:extLst>
                    <a:ext uri="{9D8B030D-6E8A-4147-A177-3AD203B41FA5}">
                      <a16:colId xmlns:a16="http://schemas.microsoft.com/office/drawing/2014/main" val="902187920"/>
                    </a:ext>
                  </a:extLst>
                </a:gridCol>
                <a:gridCol w="593090">
                  <a:extLst>
                    <a:ext uri="{9D8B030D-6E8A-4147-A177-3AD203B41FA5}">
                      <a16:colId xmlns:a16="http://schemas.microsoft.com/office/drawing/2014/main" val="3313707705"/>
                    </a:ext>
                  </a:extLst>
                </a:gridCol>
                <a:gridCol w="593090">
                  <a:extLst>
                    <a:ext uri="{9D8B030D-6E8A-4147-A177-3AD203B41FA5}">
                      <a16:colId xmlns:a16="http://schemas.microsoft.com/office/drawing/2014/main" val="3085227971"/>
                    </a:ext>
                  </a:extLst>
                </a:gridCol>
                <a:gridCol w="593090">
                  <a:extLst>
                    <a:ext uri="{9D8B030D-6E8A-4147-A177-3AD203B41FA5}">
                      <a16:colId xmlns:a16="http://schemas.microsoft.com/office/drawing/2014/main" val="1819549482"/>
                    </a:ext>
                  </a:extLst>
                </a:gridCol>
                <a:gridCol w="593090">
                  <a:extLst>
                    <a:ext uri="{9D8B030D-6E8A-4147-A177-3AD203B41FA5}">
                      <a16:colId xmlns:a16="http://schemas.microsoft.com/office/drawing/2014/main" val="2579150337"/>
                    </a:ext>
                  </a:extLst>
                </a:gridCol>
                <a:gridCol w="593725">
                  <a:extLst>
                    <a:ext uri="{9D8B030D-6E8A-4147-A177-3AD203B41FA5}">
                      <a16:colId xmlns:a16="http://schemas.microsoft.com/office/drawing/2014/main" val="815409997"/>
                    </a:ext>
                  </a:extLst>
                </a:gridCol>
                <a:gridCol w="593725">
                  <a:extLst>
                    <a:ext uri="{9D8B030D-6E8A-4147-A177-3AD203B41FA5}">
                      <a16:colId xmlns:a16="http://schemas.microsoft.com/office/drawing/2014/main" val="3730249765"/>
                    </a:ext>
                  </a:extLst>
                </a:gridCol>
                <a:gridCol w="593725">
                  <a:extLst>
                    <a:ext uri="{9D8B030D-6E8A-4147-A177-3AD203B41FA5}">
                      <a16:colId xmlns:a16="http://schemas.microsoft.com/office/drawing/2014/main" val="1656383120"/>
                    </a:ext>
                  </a:extLst>
                </a:gridCol>
                <a:gridCol w="593725">
                  <a:extLst>
                    <a:ext uri="{9D8B030D-6E8A-4147-A177-3AD203B41FA5}">
                      <a16:colId xmlns:a16="http://schemas.microsoft.com/office/drawing/2014/main" val="768776706"/>
                    </a:ext>
                  </a:extLst>
                </a:gridCol>
                <a:gridCol w="593725">
                  <a:extLst>
                    <a:ext uri="{9D8B030D-6E8A-4147-A177-3AD203B41FA5}">
                      <a16:colId xmlns:a16="http://schemas.microsoft.com/office/drawing/2014/main" val="3979305875"/>
                    </a:ext>
                  </a:extLst>
                </a:gridCol>
              </a:tblGrid>
              <a:tr h="0">
                <a:tc>
                  <a:txBody>
                    <a:bodyPr/>
                    <a:lstStyle/>
                    <a:p>
                      <a:pPr algn="just">
                        <a:lnSpc>
                          <a:spcPct val="107000"/>
                        </a:lnSpc>
                        <a:spcAft>
                          <a:spcPts val="0"/>
                        </a:spcAft>
                      </a:pPr>
                      <a:r>
                        <a:rPr lang="ru-RU" sz="2000" dirty="0">
                          <a:effectLst/>
                          <a:latin typeface="Arial" panose="020B0604020202020204" pitchFamily="34" charset="0"/>
                          <a:cs typeface="Arial" panose="020B0604020202020204" pitchFamily="34" charset="0"/>
                        </a:rPr>
                        <a:t>89</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dirty="0">
                          <a:effectLst/>
                          <a:latin typeface="Arial" panose="020B0604020202020204" pitchFamily="34" charset="0"/>
                          <a:cs typeface="Arial" panose="020B0604020202020204" pitchFamily="34" charset="0"/>
                        </a:rPr>
                        <a:t>07</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dirty="0">
                          <a:effectLst/>
                          <a:latin typeface="Arial" panose="020B0604020202020204" pitchFamily="34" charset="0"/>
                          <a:cs typeface="Arial" panose="020B0604020202020204" pitchFamily="34" charset="0"/>
                        </a:rPr>
                        <a:t>37</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29</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28</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08</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75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01</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21</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63</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77558797"/>
                  </a:ext>
                </a:extLst>
              </a:tr>
              <a:tr h="0">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34</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65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dirty="0">
                          <a:effectLst/>
                          <a:latin typeface="Arial" panose="020B0604020202020204" pitchFamily="34" charset="0"/>
                          <a:cs typeface="Arial" panose="020B0604020202020204" pitchFamily="34" charset="0"/>
                        </a:rPr>
                        <a:t>11</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dirty="0">
                          <a:effectLst/>
                          <a:latin typeface="Arial" panose="020B0604020202020204" pitchFamily="34" charset="0"/>
                          <a:cs typeface="Arial" panose="020B0604020202020204" pitchFamily="34" charset="0"/>
                        </a:rPr>
                        <a:t>80</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dirty="0">
                          <a:effectLst/>
                          <a:latin typeface="Arial" panose="020B0604020202020204" pitchFamily="34" charset="0"/>
                          <a:cs typeface="Arial" panose="020B0604020202020204" pitchFamily="34" charset="0"/>
                        </a:rPr>
                        <a:t>34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dirty="0">
                          <a:effectLst/>
                          <a:latin typeface="Arial" panose="020B0604020202020204" pitchFamily="34" charset="0"/>
                          <a:cs typeface="Arial" panose="020B0604020202020204" pitchFamily="34" charset="0"/>
                        </a:rPr>
                        <a:t>14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dirty="0">
                          <a:effectLst/>
                          <a:latin typeface="Arial" panose="020B0604020202020204" pitchFamily="34" charset="0"/>
                          <a:cs typeface="Arial" panose="020B0604020202020204" pitchFamily="34" charset="0"/>
                        </a:rPr>
                        <a:t>92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48</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83</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91</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51410750"/>
                  </a:ext>
                </a:extLst>
              </a:tr>
              <a:tr h="0">
                <a:tc>
                  <a:txBody>
                    <a:bodyPr/>
                    <a:lstStyle/>
                    <a:p>
                      <a:pPr algn="just">
                        <a:lnSpc>
                          <a:spcPct val="107000"/>
                        </a:lnSpc>
                        <a:spcAft>
                          <a:spcPts val="0"/>
                        </a:spcAft>
                      </a:pPr>
                      <a:r>
                        <a:rPr lang="ru-RU" sz="2000" dirty="0">
                          <a:effectLst/>
                          <a:latin typeface="Arial" panose="020B0604020202020204" pitchFamily="34" charset="0"/>
                          <a:cs typeface="Arial" panose="020B0604020202020204" pitchFamily="34" charset="0"/>
                        </a:rPr>
                        <a:t>52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49</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98</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44</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80</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04</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dirty="0">
                          <a:effectLst/>
                          <a:latin typeface="Arial" panose="020B0604020202020204" pitchFamily="34" charset="0"/>
                          <a:cs typeface="Arial" panose="020B0604020202020204" pitchFamily="34" charset="0"/>
                        </a:rPr>
                        <a:t>42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dirty="0">
                          <a:effectLst/>
                          <a:latin typeface="Arial" panose="020B0604020202020204" pitchFamily="34" charset="0"/>
                          <a:cs typeface="Arial" panose="020B0604020202020204" pitchFamily="34" charset="0"/>
                        </a:rPr>
                        <a:t>37</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dirty="0">
                          <a:effectLst/>
                          <a:latin typeface="Arial" panose="020B0604020202020204" pitchFamily="34" charset="0"/>
                          <a:cs typeface="Arial" panose="020B0604020202020204" pitchFamily="34" charset="0"/>
                        </a:rPr>
                        <a:t>87</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96</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6907367"/>
                  </a:ext>
                </a:extLst>
              </a:tr>
              <a:tr h="0">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85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46</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51</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73</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10</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83</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99</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24</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dirty="0">
                          <a:effectLst/>
                          <a:latin typeface="Arial" panose="020B0604020202020204" pitchFamily="34" charset="0"/>
                          <a:cs typeface="Arial" panose="020B0604020202020204" pitchFamily="34" charset="0"/>
                        </a:rPr>
                        <a:t>49</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dirty="0">
                          <a:effectLst/>
                          <a:latin typeface="Arial" panose="020B0604020202020204" pitchFamily="34" charset="0"/>
                          <a:cs typeface="Arial" panose="020B0604020202020204" pitchFamily="34" charset="0"/>
                        </a:rPr>
                        <a:t>70</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53269808"/>
                  </a:ext>
                </a:extLst>
              </a:tr>
              <a:tr h="0">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68</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22</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13</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71</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56</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35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76</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16</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a:effectLst/>
                          <a:latin typeface="Arial" panose="020B0604020202020204" pitchFamily="34" charset="0"/>
                          <a:cs typeface="Arial" panose="020B0604020202020204" pitchFamily="34" charset="0"/>
                        </a:rPr>
                        <a:t>69</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2000" dirty="0">
                          <a:effectLst/>
                          <a:latin typeface="Arial" panose="020B0604020202020204" pitchFamily="34" charset="0"/>
                          <a:cs typeface="Arial" panose="020B0604020202020204" pitchFamily="34" charset="0"/>
                        </a:rPr>
                        <a:t>94</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35580336"/>
                  </a:ext>
                </a:extLst>
              </a:tr>
            </a:tbl>
          </a:graphicData>
        </a:graphic>
      </p:graphicFrame>
    </p:spTree>
    <p:extLst>
      <p:ext uri="{BB962C8B-B14F-4D97-AF65-F5344CB8AC3E}">
        <p14:creationId xmlns:p14="http://schemas.microsoft.com/office/powerpoint/2010/main" val="3031307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a:extLst>
              <a:ext uri="{FF2B5EF4-FFF2-40B4-BE49-F238E27FC236}">
                <a16:creationId xmlns:a16="http://schemas.microsoft.com/office/drawing/2014/main" id="{43B32130-3ABE-4330-8E13-EA24FB668994}"/>
              </a:ext>
            </a:extLst>
          </p:cNvPr>
          <p:cNvGraphicFramePr>
            <a:graphicFrameLocks noGrp="1"/>
          </p:cNvGraphicFramePr>
          <p:nvPr>
            <p:extLst>
              <p:ext uri="{D42A27DB-BD31-4B8C-83A1-F6EECF244321}">
                <p14:modId xmlns:p14="http://schemas.microsoft.com/office/powerpoint/2010/main" val="4161614160"/>
              </p:ext>
            </p:extLst>
          </p:nvPr>
        </p:nvGraphicFramePr>
        <p:xfrm>
          <a:off x="510208" y="995993"/>
          <a:ext cx="11171584" cy="3942684"/>
        </p:xfrm>
        <a:graphic>
          <a:graphicData uri="http://schemas.openxmlformats.org/drawingml/2006/table">
            <a:tbl>
              <a:tblPr firstRow="1" firstCol="1" bandRow="1">
                <a:tableStyleId>{5C22544A-7EE6-4342-B048-85BDC9FD1C3A}</a:tableStyleId>
              </a:tblPr>
              <a:tblGrid>
                <a:gridCol w="948531">
                  <a:extLst>
                    <a:ext uri="{9D8B030D-6E8A-4147-A177-3AD203B41FA5}">
                      <a16:colId xmlns:a16="http://schemas.microsoft.com/office/drawing/2014/main" val="2918511956"/>
                    </a:ext>
                  </a:extLst>
                </a:gridCol>
                <a:gridCol w="1171817">
                  <a:extLst>
                    <a:ext uri="{9D8B030D-6E8A-4147-A177-3AD203B41FA5}">
                      <a16:colId xmlns:a16="http://schemas.microsoft.com/office/drawing/2014/main" val="2615118935"/>
                    </a:ext>
                  </a:extLst>
                </a:gridCol>
                <a:gridCol w="993913">
                  <a:extLst>
                    <a:ext uri="{9D8B030D-6E8A-4147-A177-3AD203B41FA5}">
                      <a16:colId xmlns:a16="http://schemas.microsoft.com/office/drawing/2014/main" val="501652510"/>
                    </a:ext>
                  </a:extLst>
                </a:gridCol>
                <a:gridCol w="1205948">
                  <a:extLst>
                    <a:ext uri="{9D8B030D-6E8A-4147-A177-3AD203B41FA5}">
                      <a16:colId xmlns:a16="http://schemas.microsoft.com/office/drawing/2014/main" val="1432836989"/>
                    </a:ext>
                  </a:extLst>
                </a:gridCol>
                <a:gridCol w="1417982">
                  <a:extLst>
                    <a:ext uri="{9D8B030D-6E8A-4147-A177-3AD203B41FA5}">
                      <a16:colId xmlns:a16="http://schemas.microsoft.com/office/drawing/2014/main" val="1299013920"/>
                    </a:ext>
                  </a:extLst>
                </a:gridCol>
                <a:gridCol w="1484244">
                  <a:extLst>
                    <a:ext uri="{9D8B030D-6E8A-4147-A177-3AD203B41FA5}">
                      <a16:colId xmlns:a16="http://schemas.microsoft.com/office/drawing/2014/main" val="2929724941"/>
                    </a:ext>
                  </a:extLst>
                </a:gridCol>
                <a:gridCol w="1464983">
                  <a:extLst>
                    <a:ext uri="{9D8B030D-6E8A-4147-A177-3AD203B41FA5}">
                      <a16:colId xmlns:a16="http://schemas.microsoft.com/office/drawing/2014/main" val="4217537161"/>
                    </a:ext>
                  </a:extLst>
                </a:gridCol>
                <a:gridCol w="1410738">
                  <a:extLst>
                    <a:ext uri="{9D8B030D-6E8A-4147-A177-3AD203B41FA5}">
                      <a16:colId xmlns:a16="http://schemas.microsoft.com/office/drawing/2014/main" val="3929739410"/>
                    </a:ext>
                  </a:extLst>
                </a:gridCol>
                <a:gridCol w="1073428">
                  <a:extLst>
                    <a:ext uri="{9D8B030D-6E8A-4147-A177-3AD203B41FA5}">
                      <a16:colId xmlns:a16="http://schemas.microsoft.com/office/drawing/2014/main" val="1110431023"/>
                    </a:ext>
                  </a:extLst>
                </a:gridCol>
              </a:tblGrid>
              <a:tr h="865214">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День</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Уровень запасов</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Спрос</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Продано</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Уровень запасов на конец дня</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Затраты на подготовку заказа</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Затраты на хранение</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Затраты в следствии дефицита</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Всего затрат</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26341810"/>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17</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8(89)</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8</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9</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255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255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86307607"/>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9</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4(07)</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135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185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70175477"/>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3</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6(37)</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75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30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105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0935194"/>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6(29)</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180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180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0506145"/>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0(+10)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6(28)</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150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200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52023918"/>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4(08)</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9224882"/>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7</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7(75)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210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210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11328080"/>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8</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0(+10)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4(01)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150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200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5097158"/>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9</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5(21)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90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90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63540769"/>
                  </a:ext>
                </a:extLst>
              </a:tr>
              <a:tr h="279770">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10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7(63)</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180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195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46071587"/>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 </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Итого</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57</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37</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 </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150 у.е.</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930 у.е.</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600 у.е.</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1680 у.е.</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07256971"/>
                  </a:ext>
                </a:extLst>
              </a:tr>
            </a:tbl>
          </a:graphicData>
        </a:graphic>
      </p:graphicFrame>
      <p:sp>
        <p:nvSpPr>
          <p:cNvPr id="5" name="Прямоугольник 4">
            <a:extLst>
              <a:ext uri="{FF2B5EF4-FFF2-40B4-BE49-F238E27FC236}">
                <a16:creationId xmlns:a16="http://schemas.microsoft.com/office/drawing/2014/main" id="{46D14E3F-06AD-48A3-8087-DA88F031EC04}"/>
              </a:ext>
            </a:extLst>
          </p:cNvPr>
          <p:cNvSpPr/>
          <p:nvPr/>
        </p:nvSpPr>
        <p:spPr>
          <a:xfrm>
            <a:off x="510208" y="5190612"/>
            <a:ext cx="11171584" cy="1015663"/>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Политика размещения заказов не является эффективной, большое количество потерь требований (спрос на 57 единиц товара, а продажи составили 37 единиц). Это, скорее всего, неприемлемо в большинстве случаев независимо от других затрат.</a:t>
            </a:r>
          </a:p>
        </p:txBody>
      </p:sp>
      <p:sp>
        <p:nvSpPr>
          <p:cNvPr id="2" name="Прямоугольник 1">
            <a:extLst>
              <a:ext uri="{FF2B5EF4-FFF2-40B4-BE49-F238E27FC236}">
                <a16:creationId xmlns:a16="http://schemas.microsoft.com/office/drawing/2014/main" id="{F7E56103-9230-46EB-9CD8-2D4C11543B3A}"/>
              </a:ext>
            </a:extLst>
          </p:cNvPr>
          <p:cNvSpPr/>
          <p:nvPr/>
        </p:nvSpPr>
        <p:spPr>
          <a:xfrm>
            <a:off x="4834185" y="343948"/>
            <a:ext cx="1901483" cy="400110"/>
          </a:xfrm>
          <a:prstGeom prst="rect">
            <a:avLst/>
          </a:prstGeom>
        </p:spPr>
        <p:txBody>
          <a:bodyPr wrap="none">
            <a:spAutoFit/>
          </a:bodyPr>
          <a:lstStyle/>
          <a:p>
            <a:r>
              <a:rPr lang="ru-RU" sz="2000" b="1" dirty="0">
                <a:latin typeface="Arial" panose="020B0604020202020204" pitchFamily="34" charset="0"/>
                <a:ea typeface="Calibri" panose="020F0502020204030204" pitchFamily="34" charset="0"/>
                <a:cs typeface="Arial" panose="020B0604020202020204" pitchFamily="34" charset="0"/>
              </a:rPr>
              <a:t> Стратегия 1 </a:t>
            </a:r>
            <a:endParaRPr lang="ru-RU" sz="2000" b="1" dirty="0"/>
          </a:p>
        </p:txBody>
      </p:sp>
    </p:spTree>
    <p:extLst>
      <p:ext uri="{BB962C8B-B14F-4D97-AF65-F5344CB8AC3E}">
        <p14:creationId xmlns:p14="http://schemas.microsoft.com/office/powerpoint/2010/main" val="2436003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9BF7F70E-C810-4899-BC8A-4EEFEC47150F}"/>
              </a:ext>
            </a:extLst>
          </p:cNvPr>
          <p:cNvGraphicFramePr>
            <a:graphicFrameLocks noGrp="1"/>
          </p:cNvGraphicFramePr>
          <p:nvPr>
            <p:extLst>
              <p:ext uri="{D42A27DB-BD31-4B8C-83A1-F6EECF244321}">
                <p14:modId xmlns:p14="http://schemas.microsoft.com/office/powerpoint/2010/main" val="3929503648"/>
              </p:ext>
            </p:extLst>
          </p:nvPr>
        </p:nvGraphicFramePr>
        <p:xfrm>
          <a:off x="510208" y="1100858"/>
          <a:ext cx="11171584" cy="3942684"/>
        </p:xfrm>
        <a:graphic>
          <a:graphicData uri="http://schemas.openxmlformats.org/drawingml/2006/table">
            <a:tbl>
              <a:tblPr firstRow="1" firstCol="1" bandRow="1">
                <a:tableStyleId>{5C22544A-7EE6-4342-B048-85BDC9FD1C3A}</a:tableStyleId>
              </a:tblPr>
              <a:tblGrid>
                <a:gridCol w="948531">
                  <a:extLst>
                    <a:ext uri="{9D8B030D-6E8A-4147-A177-3AD203B41FA5}">
                      <a16:colId xmlns:a16="http://schemas.microsoft.com/office/drawing/2014/main" val="2918511956"/>
                    </a:ext>
                  </a:extLst>
                </a:gridCol>
                <a:gridCol w="1171817">
                  <a:extLst>
                    <a:ext uri="{9D8B030D-6E8A-4147-A177-3AD203B41FA5}">
                      <a16:colId xmlns:a16="http://schemas.microsoft.com/office/drawing/2014/main" val="2615118935"/>
                    </a:ext>
                  </a:extLst>
                </a:gridCol>
                <a:gridCol w="993913">
                  <a:extLst>
                    <a:ext uri="{9D8B030D-6E8A-4147-A177-3AD203B41FA5}">
                      <a16:colId xmlns:a16="http://schemas.microsoft.com/office/drawing/2014/main" val="501652510"/>
                    </a:ext>
                  </a:extLst>
                </a:gridCol>
                <a:gridCol w="1205948">
                  <a:extLst>
                    <a:ext uri="{9D8B030D-6E8A-4147-A177-3AD203B41FA5}">
                      <a16:colId xmlns:a16="http://schemas.microsoft.com/office/drawing/2014/main" val="1432836989"/>
                    </a:ext>
                  </a:extLst>
                </a:gridCol>
                <a:gridCol w="1417982">
                  <a:extLst>
                    <a:ext uri="{9D8B030D-6E8A-4147-A177-3AD203B41FA5}">
                      <a16:colId xmlns:a16="http://schemas.microsoft.com/office/drawing/2014/main" val="1299013920"/>
                    </a:ext>
                  </a:extLst>
                </a:gridCol>
                <a:gridCol w="1570384">
                  <a:extLst>
                    <a:ext uri="{9D8B030D-6E8A-4147-A177-3AD203B41FA5}">
                      <a16:colId xmlns:a16="http://schemas.microsoft.com/office/drawing/2014/main" val="2929724941"/>
                    </a:ext>
                  </a:extLst>
                </a:gridCol>
                <a:gridCol w="1378843">
                  <a:extLst>
                    <a:ext uri="{9D8B030D-6E8A-4147-A177-3AD203B41FA5}">
                      <a16:colId xmlns:a16="http://schemas.microsoft.com/office/drawing/2014/main" val="4217537161"/>
                    </a:ext>
                  </a:extLst>
                </a:gridCol>
                <a:gridCol w="1410738">
                  <a:extLst>
                    <a:ext uri="{9D8B030D-6E8A-4147-A177-3AD203B41FA5}">
                      <a16:colId xmlns:a16="http://schemas.microsoft.com/office/drawing/2014/main" val="3929739410"/>
                    </a:ext>
                  </a:extLst>
                </a:gridCol>
                <a:gridCol w="1073428">
                  <a:extLst>
                    <a:ext uri="{9D8B030D-6E8A-4147-A177-3AD203B41FA5}">
                      <a16:colId xmlns:a16="http://schemas.microsoft.com/office/drawing/2014/main" val="1110431023"/>
                    </a:ext>
                  </a:extLst>
                </a:gridCol>
              </a:tblGrid>
              <a:tr h="865214">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День</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Уровень запасов</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Спрос</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Продано</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Уровень запасов на конец дня</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Затраты на подготовку заказа</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Затраты на хранение</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Затраты в следствии дефицита</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Всего затрат</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26341810"/>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17</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8(89)</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8</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9</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255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255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86307607"/>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2</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9</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4(07)</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135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185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70175477"/>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3</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6(37)</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75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30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105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0935194"/>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6(29)</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180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180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0506145"/>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0(+15)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6(28)</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9</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225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275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52023918"/>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4(08)</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5</a:t>
                      </a: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135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135</a:t>
                      </a:r>
                    </a:p>
                  </a:txBody>
                  <a:tcPr marL="68580" marR="68580" marT="0" marB="0"/>
                </a:tc>
                <a:extLst>
                  <a:ext uri="{0D108BD9-81ED-4DB2-BD59-A6C34878D82A}">
                    <a16:rowId xmlns:a16="http://schemas.microsoft.com/office/drawing/2014/main" val="1709224882"/>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7</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7(75)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75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60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135</a:t>
                      </a:r>
                    </a:p>
                  </a:txBody>
                  <a:tcPr marL="68580" marR="68580" marT="0" marB="0"/>
                </a:tc>
                <a:extLst>
                  <a:ext uri="{0D108BD9-81ED-4DB2-BD59-A6C34878D82A}">
                    <a16:rowId xmlns:a16="http://schemas.microsoft.com/office/drawing/2014/main" val="2911328080"/>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8</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0(+15)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4(01)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4</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11</a:t>
                      </a: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225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275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5097158"/>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9</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6</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5(21)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5</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6</a:t>
                      </a: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165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165</a:t>
                      </a:r>
                    </a:p>
                  </a:txBody>
                  <a:tcPr marL="68580" marR="68580" marT="0" marB="0"/>
                </a:tc>
                <a:extLst>
                  <a:ext uri="{0D108BD9-81ED-4DB2-BD59-A6C34878D82A}">
                    <a16:rowId xmlns:a16="http://schemas.microsoft.com/office/drawing/2014/main" val="4163540769"/>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1</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7(63)</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6</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90</a:t>
                      </a: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30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dirty="0">
                          <a:effectLst/>
                          <a:latin typeface="Arial" panose="020B0604020202020204" pitchFamily="34" charset="0"/>
                          <a:cs typeface="Arial" panose="020B0604020202020204" pitchFamily="34" charset="0"/>
                        </a:rPr>
                        <a:t>120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46071587"/>
                  </a:ext>
                </a:extLst>
              </a:tr>
              <a:tr h="279770">
                <a:tc>
                  <a:txBody>
                    <a:bodyPr/>
                    <a:lstStyle/>
                    <a:p>
                      <a:pPr algn="just">
                        <a:lnSpc>
                          <a:spcPct val="107000"/>
                        </a:lnSpc>
                        <a:spcAft>
                          <a:spcPts val="0"/>
                        </a:spcAft>
                      </a:pPr>
                      <a:r>
                        <a:rPr lang="ru-RU" sz="1800">
                          <a:effectLst/>
                          <a:latin typeface="Arial" panose="020B0604020202020204" pitchFamily="34" charset="0"/>
                          <a:cs typeface="Arial" panose="020B0604020202020204" pitchFamily="34" charset="0"/>
                        </a:rPr>
                        <a:t> </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Итого</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57</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47</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 </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150 у.е.</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1380 у.е.</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600 у.е.</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ru-RU" sz="1800" b="1" dirty="0">
                          <a:effectLst/>
                          <a:latin typeface="Arial" panose="020B0604020202020204" pitchFamily="34" charset="0"/>
                          <a:cs typeface="Arial" panose="020B0604020202020204" pitchFamily="34" charset="0"/>
                        </a:rPr>
                        <a:t>1830 у.е.</a:t>
                      </a:r>
                      <a:endParaRPr lang="ru-RU" sz="18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07256971"/>
                  </a:ext>
                </a:extLst>
              </a:tr>
            </a:tbl>
          </a:graphicData>
        </a:graphic>
      </p:graphicFrame>
      <p:sp>
        <p:nvSpPr>
          <p:cNvPr id="3" name="Прямоугольник 2">
            <a:extLst>
              <a:ext uri="{FF2B5EF4-FFF2-40B4-BE49-F238E27FC236}">
                <a16:creationId xmlns:a16="http://schemas.microsoft.com/office/drawing/2014/main" id="{EF3C1B4A-2E43-4DA7-AC17-E53742986E67}"/>
              </a:ext>
            </a:extLst>
          </p:cNvPr>
          <p:cNvSpPr/>
          <p:nvPr/>
        </p:nvSpPr>
        <p:spPr>
          <a:xfrm>
            <a:off x="427539" y="5226457"/>
            <a:ext cx="11171584" cy="1015663"/>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Из этой таблицы видно, что новая политика размещения заказов лучше. В частности, при этой политике меньше потерь требований, но большие затраты. Более определенно можно будит судить об этих стратегий, когда нам будет известна стоимость единицы товара.</a:t>
            </a:r>
          </a:p>
        </p:txBody>
      </p:sp>
      <p:sp>
        <p:nvSpPr>
          <p:cNvPr id="4" name="Прямоугольник 3">
            <a:extLst>
              <a:ext uri="{FF2B5EF4-FFF2-40B4-BE49-F238E27FC236}">
                <a16:creationId xmlns:a16="http://schemas.microsoft.com/office/drawing/2014/main" id="{916070CF-2F74-4763-83C2-320005015AF1}"/>
              </a:ext>
            </a:extLst>
          </p:cNvPr>
          <p:cNvSpPr/>
          <p:nvPr/>
        </p:nvSpPr>
        <p:spPr>
          <a:xfrm>
            <a:off x="649355" y="700748"/>
            <a:ext cx="10893289" cy="400110"/>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Политике размещения заказов, когда размер партии составляет 15 при точке заказа 15. </a:t>
            </a:r>
          </a:p>
        </p:txBody>
      </p:sp>
      <p:sp>
        <p:nvSpPr>
          <p:cNvPr id="5" name="Прямоугольник 4">
            <a:extLst>
              <a:ext uri="{FF2B5EF4-FFF2-40B4-BE49-F238E27FC236}">
                <a16:creationId xmlns:a16="http://schemas.microsoft.com/office/drawing/2014/main" id="{6B4343CB-2C97-4CE6-943E-BE63CE6BFF3C}"/>
              </a:ext>
            </a:extLst>
          </p:cNvPr>
          <p:cNvSpPr/>
          <p:nvPr/>
        </p:nvSpPr>
        <p:spPr>
          <a:xfrm>
            <a:off x="4834185" y="343948"/>
            <a:ext cx="1901483" cy="400110"/>
          </a:xfrm>
          <a:prstGeom prst="rect">
            <a:avLst/>
          </a:prstGeom>
        </p:spPr>
        <p:txBody>
          <a:bodyPr wrap="none">
            <a:spAutoFit/>
          </a:bodyPr>
          <a:lstStyle/>
          <a:p>
            <a:r>
              <a:rPr lang="ru-RU" sz="2000" b="1" dirty="0">
                <a:latin typeface="Arial" panose="020B0604020202020204" pitchFamily="34" charset="0"/>
                <a:ea typeface="Calibri" panose="020F0502020204030204" pitchFamily="34" charset="0"/>
                <a:cs typeface="Arial" panose="020B0604020202020204" pitchFamily="34" charset="0"/>
              </a:rPr>
              <a:t> Стратегия 2 </a:t>
            </a:r>
            <a:endParaRPr lang="ru-RU" sz="2000" b="1" dirty="0"/>
          </a:p>
        </p:txBody>
      </p:sp>
    </p:spTree>
    <p:extLst>
      <p:ext uri="{BB962C8B-B14F-4D97-AF65-F5344CB8AC3E}">
        <p14:creationId xmlns:p14="http://schemas.microsoft.com/office/powerpoint/2010/main" val="1459139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89CF7A2-B52F-4B07-8062-1532A7208B27}"/>
              </a:ext>
            </a:extLst>
          </p:cNvPr>
          <p:cNvSpPr/>
          <p:nvPr/>
        </p:nvSpPr>
        <p:spPr>
          <a:xfrm>
            <a:off x="1020417" y="2828836"/>
            <a:ext cx="10058400" cy="1200329"/>
          </a:xfrm>
          <a:prstGeom prst="rect">
            <a:avLst/>
          </a:prstGeom>
        </p:spPr>
        <p:txBody>
          <a:bodyPr wrap="square">
            <a:spAutoFit/>
          </a:bodyPr>
          <a:lstStyle/>
          <a:p>
            <a:pPr algn="ctr">
              <a:spcAft>
                <a:spcPts val="0"/>
              </a:spcAft>
            </a:pPr>
            <a:r>
              <a:rPr lang="ru-RU" sz="3600" b="1" dirty="0">
                <a:latin typeface="Arial" panose="020B0604020202020204" pitchFamily="34" charset="0"/>
                <a:ea typeface="Times New Roman" panose="02020603050405020304" pitchFamily="18" charset="0"/>
                <a:cs typeface="Arial" panose="020B0604020202020204" pitchFamily="34" charset="0"/>
              </a:rPr>
              <a:t>МОДЕЛИРОВАНИЕ СИСТЕМ МАССОВОГО ОБСЛУЖИВАНИЯ </a:t>
            </a:r>
            <a:endParaRPr lang="ru-RU" sz="3600" b="1"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78419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2E6CEFB-B88F-43E5-B1A3-9A914310A40C}"/>
              </a:ext>
            </a:extLst>
          </p:cNvPr>
          <p:cNvSpPr/>
          <p:nvPr/>
        </p:nvSpPr>
        <p:spPr>
          <a:xfrm>
            <a:off x="611280" y="1109188"/>
            <a:ext cx="10969440" cy="4401205"/>
          </a:xfrm>
          <a:prstGeom prst="rect">
            <a:avLst/>
          </a:prstGeom>
        </p:spPr>
        <p:txBody>
          <a:bodyPr wrap="square">
            <a:spAutoFit/>
          </a:bodyPr>
          <a:lstStyle/>
          <a:p>
            <a:pPr algn="just">
              <a:spcAft>
                <a:spcPts val="0"/>
              </a:spcAft>
            </a:pPr>
            <a:r>
              <a:rPr lang="ru-RU" b="1" dirty="0">
                <a:latin typeface="Times New Roman" panose="02020603050405020304" pitchFamily="18" charset="0"/>
                <a:ea typeface="Times New Roman" panose="02020603050405020304" pitchFamily="18" charset="0"/>
              </a:rPr>
              <a:t>       </a:t>
            </a:r>
            <a:r>
              <a:rPr lang="ru-RU" sz="2000" dirty="0">
                <a:latin typeface="Arial" panose="020B0604020202020204" pitchFamily="34" charset="0"/>
                <a:ea typeface="Times New Roman" panose="02020603050405020304" pitchFamily="18" charset="0"/>
                <a:cs typeface="Arial" panose="020B0604020202020204" pitchFamily="34" charset="0"/>
              </a:rPr>
              <a:t>Имитационное моделирование является эффективным  инструментом исследования систем массового обслуживания(СМО). Модель СМО декомпозируется на три составляющие: входной поток заявок; буфер (очередь); обслуживающее устройство (ОУ). </a:t>
            </a:r>
            <a:r>
              <a:rPr lang="ru-RU" sz="2000" dirty="0">
                <a:solidFill>
                  <a:srgbClr val="000000"/>
                </a:solidFill>
                <a:latin typeface="Arial" panose="020B0604020202020204" pitchFamily="34" charset="0"/>
                <a:cs typeface="Arial" panose="020B0604020202020204" pitchFamily="34" charset="0"/>
              </a:rPr>
              <a:t>Для всех СМО </a:t>
            </a:r>
            <a:r>
              <a:rPr lang="ru-RU" sz="2000" dirty="0">
                <a:latin typeface="Arial" panose="020B0604020202020204" pitchFamily="34" charset="0"/>
                <a:cs typeface="Arial" panose="020B0604020202020204" pitchFamily="34" charset="0"/>
              </a:rPr>
              <a:t>подход к их изучению един. Он состоит в том, что с помощью ГСЧ имитируются «случайные» моменты появления заявок и время их обслуживания. </a:t>
            </a:r>
            <a:r>
              <a:rPr lang="ru-RU" sz="2000" dirty="0">
                <a:latin typeface="Arial" panose="020B0604020202020204" pitchFamily="34" charset="0"/>
                <a:ea typeface="Times New Roman" panose="02020603050405020304" pitchFamily="18" charset="0"/>
                <a:cs typeface="Arial" panose="020B0604020202020204" pitchFamily="34" charset="0"/>
              </a:rPr>
              <a:t>Для моделирования необходимо знать статистические характеристики входного потока заявок. </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ru-RU" sz="2000" b="1" dirty="0">
                <a:latin typeface="Arial" panose="020B0604020202020204" pitchFamily="34" charset="0"/>
                <a:ea typeface="Times New Roman" panose="02020603050405020304" pitchFamily="18" charset="0"/>
                <a:cs typeface="Arial" panose="020B0604020202020204" pitchFamily="34" charset="0"/>
              </a:rPr>
              <a:t>Модели входного потока заявок. </a:t>
            </a:r>
            <a:r>
              <a:rPr lang="ru-RU" sz="2000" dirty="0">
                <a:latin typeface="Arial" panose="020B0604020202020204" pitchFamily="34" charset="0"/>
                <a:ea typeface="Times New Roman" panose="02020603050405020304" pitchFamily="18" charset="0"/>
                <a:cs typeface="Arial" panose="020B0604020202020204" pitchFamily="34" charset="0"/>
              </a:rPr>
              <a:t>Для описания входного потока достаточно задать последовательность моментов поступления запросов на вход СМО. Последовательности потоков делятся на стохастические и детерминированные. </a:t>
            </a:r>
          </a:p>
          <a:p>
            <a:pPr indent="449580"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Детерминированные потоки заявок. </a:t>
            </a:r>
            <a:r>
              <a:rPr lang="ru-RU" sz="2000" dirty="0">
                <a:latin typeface="Arial" panose="020B0604020202020204" pitchFamily="34" charset="0"/>
                <a:ea typeface="Times New Roman" panose="02020603050405020304" pitchFamily="18" charset="0"/>
                <a:cs typeface="Arial" panose="020B0604020202020204" pitchFamily="34" charset="0"/>
              </a:rPr>
              <a:t>Такие потоки могут задаваться либо в виде расписания, либо указанием алгоритма, вычисляющего  моменты поступления заявок. </a:t>
            </a:r>
          </a:p>
          <a:p>
            <a:pPr indent="449580"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Стохастические стационарные потоки заявок. </a:t>
            </a:r>
            <a:r>
              <a:rPr lang="ru-RU" sz="2000" dirty="0">
                <a:latin typeface="Arial" panose="020B0604020202020204" pitchFamily="34" charset="0"/>
                <a:ea typeface="Times New Roman" panose="02020603050405020304" pitchFamily="18" charset="0"/>
                <a:cs typeface="Arial" panose="020B0604020202020204" pitchFamily="34" charset="0"/>
              </a:rPr>
              <a:t>В стохастическом (случайном) потоке моменты поступления запросов случайны (требует большого количества информации). </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69046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 Рис. 28.1. Поток случайных событий ]">
            <a:extLst>
              <a:ext uri="{FF2B5EF4-FFF2-40B4-BE49-F238E27FC236}">
                <a16:creationId xmlns:a16="http://schemas.microsoft.com/office/drawing/2014/main" id="{E6953CB8-1F4E-4441-BA68-98512570AB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21567" y="1543730"/>
            <a:ext cx="7765772" cy="1972650"/>
          </a:xfrm>
          <a:prstGeom prst="rect">
            <a:avLst/>
          </a:prstGeom>
          <a:noFill/>
          <a:ln>
            <a:noFill/>
          </a:ln>
        </p:spPr>
      </p:pic>
      <p:sp>
        <p:nvSpPr>
          <p:cNvPr id="4" name="Прямоугольник 3">
            <a:extLst>
              <a:ext uri="{FF2B5EF4-FFF2-40B4-BE49-F238E27FC236}">
                <a16:creationId xmlns:a16="http://schemas.microsoft.com/office/drawing/2014/main" id="{A1DED147-F878-43AC-8A84-81174C68E635}"/>
              </a:ext>
            </a:extLst>
          </p:cNvPr>
          <p:cNvSpPr/>
          <p:nvPr/>
        </p:nvSpPr>
        <p:spPr>
          <a:xfrm>
            <a:off x="490328" y="3284852"/>
            <a:ext cx="11224592" cy="2246769"/>
          </a:xfrm>
          <a:prstGeom prst="rect">
            <a:avLst/>
          </a:prstGeom>
        </p:spPr>
        <p:txBody>
          <a:bodyPr wrap="square">
            <a:spAutoFit/>
          </a:bodyPr>
          <a:lstStyle/>
          <a:p>
            <a:pPr algn="just">
              <a:spcAft>
                <a:spcPts val="0"/>
              </a:spcAft>
            </a:pPr>
            <a:r>
              <a:rPr lang="ru-RU" sz="2000" i="1" dirty="0" err="1">
                <a:latin typeface="Arial" panose="020B0604020202020204" pitchFamily="34" charset="0"/>
                <a:ea typeface="Calibri" panose="020F0502020204030204" pitchFamily="34" charset="0"/>
                <a:cs typeface="Arial" panose="020B0604020202020204" pitchFamily="34" charset="0"/>
              </a:rPr>
              <a:t>τ</a:t>
            </a:r>
            <a:r>
              <a:rPr lang="ru-RU" sz="2000" i="1" baseline="-25000" dirty="0" err="1">
                <a:latin typeface="Arial" panose="020B0604020202020204" pitchFamily="34" charset="0"/>
                <a:ea typeface="Calibri" panose="020F0502020204030204" pitchFamily="34" charset="0"/>
                <a:cs typeface="Arial" panose="020B0604020202020204" pitchFamily="34" charset="0"/>
              </a:rPr>
              <a:t>j</a:t>
            </a:r>
            <a:r>
              <a:rPr lang="ru-RU" sz="2000" dirty="0">
                <a:latin typeface="Arial" panose="020B0604020202020204" pitchFamily="34" charset="0"/>
                <a:ea typeface="Calibri" panose="020F0502020204030204" pitchFamily="34" charset="0"/>
                <a:cs typeface="Arial" panose="020B0604020202020204" pitchFamily="34" charset="0"/>
              </a:rPr>
              <a:t> — интервал между событиями (случайная величина); </a:t>
            </a:r>
            <a:r>
              <a:rPr lang="ru-RU" sz="2000" i="1" dirty="0" err="1">
                <a:latin typeface="Arial" panose="020B0604020202020204" pitchFamily="34" charset="0"/>
                <a:ea typeface="Calibri" panose="020F0502020204030204" pitchFamily="34" charset="0"/>
                <a:cs typeface="Arial" panose="020B0604020202020204" pitchFamily="34" charset="0"/>
              </a:rPr>
              <a:t>t</a:t>
            </a:r>
            <a:r>
              <a:rPr lang="ru-RU" sz="2000" baseline="-25000" dirty="0" err="1">
                <a:latin typeface="Arial" panose="020B0604020202020204" pitchFamily="34" charset="0"/>
                <a:ea typeface="Calibri" panose="020F0502020204030204" pitchFamily="34" charset="0"/>
                <a:cs typeface="Arial" panose="020B0604020202020204" pitchFamily="34" charset="0"/>
              </a:rPr>
              <a:t>с</a:t>
            </a:r>
            <a:r>
              <a:rPr lang="ru-RU" sz="2000" i="1" baseline="-25000" dirty="0" err="1">
                <a:latin typeface="Arial" panose="020B0604020202020204" pitchFamily="34" charset="0"/>
                <a:ea typeface="Calibri" panose="020F0502020204030204" pitchFamily="34" charset="0"/>
                <a:cs typeface="Arial" panose="020B0604020202020204" pitchFamily="34" charset="0"/>
              </a:rPr>
              <a:t>i</a:t>
            </a:r>
            <a:r>
              <a:rPr lang="ru-RU" sz="2000" dirty="0">
                <a:latin typeface="Arial" panose="020B0604020202020204" pitchFamily="34" charset="0"/>
                <a:ea typeface="Calibri" panose="020F0502020204030204" pitchFamily="34" charset="0"/>
                <a:cs typeface="Arial" panose="020B0604020202020204" pitchFamily="34" charset="0"/>
              </a:rPr>
              <a:t> — момент совершения </a:t>
            </a:r>
            <a:r>
              <a:rPr lang="ru-RU" sz="2000" i="1" dirty="0">
                <a:latin typeface="Arial" panose="020B0604020202020204" pitchFamily="34" charset="0"/>
                <a:ea typeface="Calibri" panose="020F0502020204030204" pitchFamily="34" charset="0"/>
                <a:cs typeface="Arial" panose="020B0604020202020204" pitchFamily="34" charset="0"/>
              </a:rPr>
              <a:t>i</a:t>
            </a:r>
            <a:r>
              <a:rPr lang="ru-RU" sz="2000" dirty="0">
                <a:latin typeface="Arial" panose="020B0604020202020204" pitchFamily="34" charset="0"/>
                <a:ea typeface="Calibri" panose="020F0502020204030204" pitchFamily="34" charset="0"/>
                <a:cs typeface="Arial" panose="020B0604020202020204" pitchFamily="34" charset="0"/>
              </a:rPr>
              <a:t>-</a:t>
            </a:r>
            <a:r>
              <a:rPr lang="ru-RU" sz="2000" dirty="0" err="1">
                <a:latin typeface="Arial" panose="020B0604020202020204" pitchFamily="34" charset="0"/>
                <a:ea typeface="Calibri" panose="020F0502020204030204" pitchFamily="34" charset="0"/>
                <a:cs typeface="Arial" panose="020B0604020202020204" pitchFamily="34" charset="0"/>
              </a:rPr>
              <a:t>го</a:t>
            </a:r>
            <a:r>
              <a:rPr lang="ru-RU" sz="2000" dirty="0">
                <a:latin typeface="Arial" panose="020B0604020202020204" pitchFamily="34" charset="0"/>
                <a:ea typeface="Calibri" panose="020F0502020204030204" pitchFamily="34" charset="0"/>
                <a:cs typeface="Arial" panose="020B0604020202020204" pitchFamily="34" charset="0"/>
              </a:rPr>
              <a:t> события (отсчитывается от </a:t>
            </a:r>
            <a:r>
              <a:rPr lang="ru-RU" sz="2000" i="1" dirty="0">
                <a:latin typeface="Arial" panose="020B0604020202020204" pitchFamily="34" charset="0"/>
                <a:ea typeface="Calibri" panose="020F0502020204030204" pitchFamily="34" charset="0"/>
                <a:cs typeface="Arial" panose="020B0604020202020204" pitchFamily="34" charset="0"/>
              </a:rPr>
              <a:t>t</a:t>
            </a:r>
            <a:r>
              <a:rPr lang="ru-RU" sz="2000" dirty="0">
                <a:latin typeface="Arial" panose="020B0604020202020204" pitchFamily="34" charset="0"/>
                <a:ea typeface="Calibri" panose="020F0502020204030204" pitchFamily="34" charset="0"/>
                <a:cs typeface="Arial" panose="020B0604020202020204" pitchFamily="34" charset="0"/>
              </a:rPr>
              <a:t> = 0); </a:t>
            </a:r>
            <a:r>
              <a:rPr lang="ru-RU" sz="2000" i="1" dirty="0" err="1">
                <a:latin typeface="Arial" panose="020B0604020202020204" pitchFamily="34" charset="0"/>
                <a:ea typeface="Calibri" panose="020F0502020204030204" pitchFamily="34" charset="0"/>
                <a:cs typeface="Arial" panose="020B0604020202020204" pitchFamily="34" charset="0"/>
              </a:rPr>
              <a:t>T</a:t>
            </a:r>
            <a:r>
              <a:rPr lang="ru-RU" sz="2000" baseline="-25000" dirty="0" err="1">
                <a:latin typeface="Arial" panose="020B0604020202020204" pitchFamily="34" charset="0"/>
                <a:ea typeface="Calibri" panose="020F0502020204030204" pitchFamily="34" charset="0"/>
                <a:cs typeface="Arial" panose="020B0604020202020204" pitchFamily="34" charset="0"/>
              </a:rPr>
              <a:t>н</a:t>
            </a:r>
            <a:r>
              <a:rPr lang="ru-RU" sz="2000" dirty="0">
                <a:latin typeface="Arial" panose="020B0604020202020204" pitchFamily="34" charset="0"/>
                <a:ea typeface="Calibri" panose="020F0502020204030204" pitchFamily="34" charset="0"/>
                <a:cs typeface="Arial" panose="020B0604020202020204" pitchFamily="34" charset="0"/>
              </a:rPr>
              <a:t> — время наблюдения.</a:t>
            </a:r>
          </a:p>
          <a:p>
            <a:pPr algn="just"/>
            <a:r>
              <a:rPr lang="ru-RU" sz="2000" b="1" dirty="0">
                <a:latin typeface="Arial" panose="020B0604020202020204" pitchFamily="34" charset="0"/>
                <a:cs typeface="Arial" panose="020B0604020202020204" pitchFamily="34" charset="0"/>
              </a:rPr>
              <a:t>     </a:t>
            </a:r>
            <a:r>
              <a:rPr lang="ru-RU" sz="2000" i="1" dirty="0">
                <a:latin typeface="Arial" panose="020B0604020202020204" pitchFamily="34" charset="0"/>
                <a:cs typeface="Arial" panose="020B0604020202020204" pitchFamily="34" charset="0"/>
              </a:rPr>
              <a:t>Интенсивность потока</a:t>
            </a:r>
            <a:r>
              <a:rPr lang="ru-RU" sz="2000" dirty="0">
                <a:latin typeface="Arial" panose="020B0604020202020204" pitchFamily="34" charset="0"/>
                <a:cs typeface="Arial" panose="020B0604020202020204" pitchFamily="34" charset="0"/>
              </a:rPr>
              <a:t> </a:t>
            </a:r>
            <a:r>
              <a:rPr lang="ru-RU" sz="2000" i="1" dirty="0">
                <a:latin typeface="Arial" panose="020B0604020202020204" pitchFamily="34" charset="0"/>
                <a:cs typeface="Arial" panose="020B0604020202020204" pitchFamily="34" charset="0"/>
              </a:rPr>
              <a:t>λ</a:t>
            </a:r>
            <a:r>
              <a:rPr lang="ru-RU" sz="2000" dirty="0">
                <a:latin typeface="Arial" panose="020B0604020202020204" pitchFamily="34" charset="0"/>
                <a:cs typeface="Arial" panose="020B0604020202020204" pitchFamily="34" charset="0"/>
              </a:rPr>
              <a:t> — это среднее число событий в единицу времени. Экспериментально: </a:t>
            </a:r>
            <a:r>
              <a:rPr lang="ru-RU" sz="2000" i="1" dirty="0">
                <a:latin typeface="Arial" panose="020B0604020202020204" pitchFamily="34" charset="0"/>
                <a:cs typeface="Arial" panose="020B0604020202020204" pitchFamily="34" charset="0"/>
              </a:rPr>
              <a:t>λ</a:t>
            </a:r>
            <a:r>
              <a:rPr lang="ru-RU" sz="2000" dirty="0">
                <a:latin typeface="Arial" panose="020B0604020202020204" pitchFamily="34" charset="0"/>
                <a:cs typeface="Arial" panose="020B0604020202020204" pitchFamily="34" charset="0"/>
              </a:rPr>
              <a:t> = </a:t>
            </a:r>
            <a:r>
              <a:rPr lang="ru-RU" sz="2000" i="1" dirty="0">
                <a:latin typeface="Arial" panose="020B0604020202020204" pitchFamily="34" charset="0"/>
                <a:cs typeface="Arial" panose="020B0604020202020204" pitchFamily="34" charset="0"/>
              </a:rPr>
              <a:t>N</a:t>
            </a:r>
            <a:r>
              <a:rPr lang="ru-RU" sz="2000" dirty="0">
                <a:latin typeface="Arial" panose="020B0604020202020204" pitchFamily="34" charset="0"/>
                <a:cs typeface="Arial" panose="020B0604020202020204" pitchFamily="34" charset="0"/>
              </a:rPr>
              <a:t>/</a:t>
            </a:r>
            <a:r>
              <a:rPr lang="ru-RU" sz="2000" i="1" dirty="0" err="1">
                <a:latin typeface="Arial" panose="020B0604020202020204" pitchFamily="34" charset="0"/>
                <a:cs typeface="Arial" panose="020B0604020202020204" pitchFamily="34" charset="0"/>
              </a:rPr>
              <a:t>T</a:t>
            </a:r>
            <a:r>
              <a:rPr lang="ru-RU" sz="2000" baseline="-25000" dirty="0" err="1">
                <a:latin typeface="Arial" panose="020B0604020202020204" pitchFamily="34" charset="0"/>
                <a:cs typeface="Arial" panose="020B0604020202020204" pitchFamily="34" charset="0"/>
              </a:rPr>
              <a:t>н</a:t>
            </a:r>
            <a:r>
              <a:rPr lang="ru-RU" sz="2000" dirty="0">
                <a:latin typeface="Arial" panose="020B0604020202020204" pitchFamily="34" charset="0"/>
                <a:cs typeface="Arial" panose="020B0604020202020204" pitchFamily="34" charset="0"/>
              </a:rPr>
              <a:t>, где </a:t>
            </a:r>
            <a:r>
              <a:rPr lang="ru-RU" sz="2000" i="1" dirty="0">
                <a:latin typeface="Arial" panose="020B0604020202020204" pitchFamily="34" charset="0"/>
                <a:cs typeface="Arial" panose="020B0604020202020204" pitchFamily="34" charset="0"/>
              </a:rPr>
              <a:t>N</a:t>
            </a:r>
            <a:r>
              <a:rPr lang="ru-RU" sz="2000" dirty="0">
                <a:latin typeface="Arial" panose="020B0604020202020204" pitchFamily="34" charset="0"/>
                <a:cs typeface="Arial" panose="020B0604020202020204" pitchFamily="34" charset="0"/>
              </a:rPr>
              <a:t> — число событий, произошедших за время наблюдения </a:t>
            </a:r>
            <a:r>
              <a:rPr lang="ru-RU" sz="2000" i="1" dirty="0" err="1">
                <a:latin typeface="Arial" panose="020B0604020202020204" pitchFamily="34" charset="0"/>
                <a:cs typeface="Arial" panose="020B0604020202020204" pitchFamily="34" charset="0"/>
              </a:rPr>
              <a:t>T</a:t>
            </a:r>
            <a:r>
              <a:rPr lang="ru-RU" sz="2000" baseline="-25000" dirty="0" err="1">
                <a:latin typeface="Arial" panose="020B0604020202020204" pitchFamily="34" charset="0"/>
                <a:cs typeface="Arial" panose="020B0604020202020204" pitchFamily="34" charset="0"/>
              </a:rPr>
              <a:t>н</a:t>
            </a:r>
            <a:r>
              <a:rPr lang="ru-RU" sz="2000" dirty="0">
                <a:latin typeface="Arial" panose="020B0604020202020204" pitchFamily="34" charset="0"/>
                <a:cs typeface="Arial" panose="020B0604020202020204" pitchFamily="34" charset="0"/>
              </a:rPr>
              <a:t>. Если интервал между событиями </a:t>
            </a:r>
            <a:r>
              <a:rPr lang="ru-RU" sz="2000" i="1" dirty="0" err="1">
                <a:latin typeface="Arial" panose="020B0604020202020204" pitchFamily="34" charset="0"/>
                <a:cs typeface="Arial" panose="020B0604020202020204" pitchFamily="34" charset="0"/>
              </a:rPr>
              <a:t>τ</a:t>
            </a:r>
            <a:r>
              <a:rPr lang="ru-RU" sz="2000" i="1" baseline="-25000" dirty="0" err="1">
                <a:latin typeface="Arial" panose="020B0604020202020204" pitchFamily="34" charset="0"/>
                <a:cs typeface="Arial" panose="020B0604020202020204" pitchFamily="34" charset="0"/>
              </a:rPr>
              <a:t>j</a:t>
            </a:r>
            <a:r>
              <a:rPr lang="ru-RU" sz="2000" dirty="0">
                <a:latin typeface="Arial" panose="020B0604020202020204" pitchFamily="34" charset="0"/>
                <a:cs typeface="Arial" panose="020B0604020202020204" pitchFamily="34" charset="0"/>
              </a:rPr>
              <a:t> равен константе или определен формулой, то поток называется </a:t>
            </a:r>
            <a:r>
              <a:rPr lang="ru-RU" sz="2000" i="1" dirty="0">
                <a:latin typeface="Arial" panose="020B0604020202020204" pitchFamily="34" charset="0"/>
                <a:cs typeface="Arial" panose="020B0604020202020204" pitchFamily="34" charset="0"/>
              </a:rPr>
              <a:t>детерминированным</a:t>
            </a:r>
            <a:r>
              <a:rPr lang="ru-RU" sz="2000" dirty="0">
                <a:latin typeface="Arial" panose="020B0604020202020204" pitchFamily="34" charset="0"/>
                <a:cs typeface="Arial" panose="020B0604020202020204" pitchFamily="34" charset="0"/>
              </a:rPr>
              <a:t>,</a:t>
            </a:r>
            <a:r>
              <a:rPr lang="ru-RU" sz="2000" b="1"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в противном случае поток является </a:t>
            </a:r>
            <a:r>
              <a:rPr lang="ru-RU" sz="2000" i="1" dirty="0">
                <a:latin typeface="Arial" panose="020B0604020202020204" pitchFamily="34" charset="0"/>
                <a:cs typeface="Arial" panose="020B0604020202020204" pitchFamily="34" charset="0"/>
              </a:rPr>
              <a:t>случайным</a:t>
            </a:r>
            <a:r>
              <a:rPr lang="ru-RU" sz="2000" dirty="0">
                <a:latin typeface="Arial" panose="020B0604020202020204" pitchFamily="34" charset="0"/>
                <a:cs typeface="Arial" panose="020B0604020202020204" pitchFamily="34" charset="0"/>
              </a:rPr>
              <a:t>.</a:t>
            </a:r>
          </a:p>
        </p:txBody>
      </p:sp>
      <p:sp>
        <p:nvSpPr>
          <p:cNvPr id="5" name="Прямоугольник 4">
            <a:extLst>
              <a:ext uri="{FF2B5EF4-FFF2-40B4-BE49-F238E27FC236}">
                <a16:creationId xmlns:a16="http://schemas.microsoft.com/office/drawing/2014/main" id="{61623800-E87D-40B0-8ABA-B5FEB151C5ED}"/>
              </a:ext>
            </a:extLst>
          </p:cNvPr>
          <p:cNvSpPr/>
          <p:nvPr/>
        </p:nvSpPr>
        <p:spPr>
          <a:xfrm>
            <a:off x="622851" y="265880"/>
            <a:ext cx="10959547" cy="1063689"/>
          </a:xfrm>
          <a:prstGeom prst="rect">
            <a:avLst/>
          </a:prstGeom>
        </p:spPr>
        <p:txBody>
          <a:bodyPr wrap="square">
            <a:spAutoFit/>
          </a:bodyPr>
          <a:lstStyle/>
          <a:p>
            <a:pPr algn="just">
              <a:lnSpc>
                <a:spcPct val="107000"/>
              </a:lnSpc>
              <a:spcAft>
                <a:spcPts val="800"/>
              </a:spcAft>
            </a:pPr>
            <a:r>
              <a:rPr lang="ru-RU" sz="2000" b="1" dirty="0">
                <a:latin typeface="Arial" panose="020B0604020202020204" pitchFamily="34" charset="0"/>
                <a:ea typeface="Times New Roman" panose="02020603050405020304" pitchFamily="18" charset="0"/>
                <a:cs typeface="Times New Roman" panose="02020603050405020304" pitchFamily="18" charset="0"/>
              </a:rPr>
              <a:t>    </a:t>
            </a:r>
            <a:r>
              <a:rPr lang="ru-RU" sz="2000" i="1" dirty="0">
                <a:latin typeface="Arial" panose="020B0604020202020204" pitchFamily="34" charset="0"/>
                <a:ea typeface="Times New Roman" panose="02020603050405020304" pitchFamily="18" charset="0"/>
                <a:cs typeface="Times New Roman" panose="02020603050405020304" pitchFamily="18" charset="0"/>
              </a:rPr>
              <a:t>Поток (заявок) событий</a:t>
            </a:r>
            <a:r>
              <a:rPr lang="ru-RU" sz="2000" dirty="0">
                <a:latin typeface="Arial" panose="020B0604020202020204" pitchFamily="34" charset="0"/>
                <a:ea typeface="Times New Roman" panose="02020603050405020304" pitchFamily="18" charset="0"/>
                <a:cs typeface="Times New Roman" panose="02020603050405020304" pitchFamily="18" charset="0"/>
              </a:rPr>
              <a:t> — это последовательность однородных событий, наступающих одно за другим в случайные промежутки времени. На оси времени эти события выглядят как показано на рисунке.</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6363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DEE26AF-747B-491A-9AE5-DE2964C7E3E5}"/>
              </a:ext>
            </a:extLst>
          </p:cNvPr>
          <p:cNvSpPr/>
          <p:nvPr/>
        </p:nvSpPr>
        <p:spPr>
          <a:xfrm>
            <a:off x="2579197" y="4152275"/>
            <a:ext cx="9145562" cy="400110"/>
          </a:xfrm>
          <a:prstGeom prst="rect">
            <a:avLst/>
          </a:prstGeom>
        </p:spPr>
        <p:txBody>
          <a:bodyPr wrap="square">
            <a:spAutoFit/>
          </a:bodyPr>
          <a:lstStyle/>
          <a:p>
            <a:pPr algn="just"/>
            <a:r>
              <a:rPr lang="ru-RU" sz="2000" dirty="0">
                <a:latin typeface="Arial" panose="020B0604020202020204" pitchFamily="34" charset="0"/>
                <a:ea typeface="Times New Roman" panose="02020603050405020304" pitchFamily="18" charset="0"/>
                <a:cs typeface="Arial" panose="020B0604020202020204" pitchFamily="34" charset="0"/>
              </a:rPr>
              <a:t>где </a:t>
            </a:r>
            <a:r>
              <a:rPr lang="ru-RU" sz="2000" i="1"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latin typeface="Arial" panose="020B0604020202020204" pitchFamily="34" charset="0"/>
                <a:ea typeface="Times New Roman" panose="02020603050405020304" pitchFamily="18" charset="0"/>
                <a:cs typeface="Arial" panose="020B0604020202020204" pitchFamily="34" charset="0"/>
              </a:rPr>
              <a:t> – интенсивность пуассоновского потока, для которого</a:t>
            </a:r>
            <a:r>
              <a:rPr lang="ru-RU" sz="2000" i="1"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i="1" baseline="-25000" dirty="0">
                <a:latin typeface="Arial" panose="020B0604020202020204" pitchFamily="34" charset="0"/>
                <a:ea typeface="Times New Roman" panose="02020603050405020304" pitchFamily="18" charset="0"/>
                <a:cs typeface="Arial" panose="020B0604020202020204" pitchFamily="34" charset="0"/>
              </a:rPr>
              <a:t>u</a:t>
            </a:r>
            <a:r>
              <a:rPr lang="en-US" sz="2000" i="1" dirty="0">
                <a:latin typeface="Arial" panose="020B0604020202020204" pitchFamily="34" charset="0"/>
                <a:ea typeface="Times New Roman" panose="02020603050405020304" pitchFamily="18" charset="0"/>
                <a:cs typeface="Arial" panose="020B0604020202020204" pitchFamily="34" charset="0"/>
              </a:rPr>
              <a:t> </a:t>
            </a:r>
            <a:r>
              <a:rPr lang="ru-RU" sz="2000" i="1" dirty="0">
                <a:latin typeface="Arial" panose="020B0604020202020204" pitchFamily="34" charset="0"/>
                <a:ea typeface="Times New Roman" panose="02020603050405020304" pitchFamily="18" charset="0"/>
                <a:cs typeface="Arial" panose="020B0604020202020204" pitchFamily="34" charset="0"/>
              </a:rPr>
              <a:t>=</a:t>
            </a:r>
            <a:r>
              <a:rPr lang="en-US" sz="2000" i="1" dirty="0">
                <a:latin typeface="Arial" panose="020B0604020202020204" pitchFamily="34" charset="0"/>
                <a:ea typeface="Times New Roman" panose="02020603050405020304" pitchFamily="18" charset="0"/>
                <a:cs typeface="Arial" panose="020B0604020202020204" pitchFamily="34" charset="0"/>
              </a:rPr>
              <a:t> m</a:t>
            </a:r>
            <a:r>
              <a:rPr lang="en-US" sz="2000" i="1" baseline="-25000" dirty="0">
                <a:latin typeface="Arial" panose="020B0604020202020204" pitchFamily="34" charset="0"/>
                <a:ea typeface="Times New Roman" panose="02020603050405020304" pitchFamily="18" charset="0"/>
                <a:cs typeface="Arial" panose="020B0604020202020204" pitchFamily="34" charset="0"/>
              </a:rPr>
              <a:t>u</a:t>
            </a:r>
            <a:r>
              <a:rPr lang="ru-RU" sz="2000" dirty="0">
                <a:latin typeface="Arial" panose="020B0604020202020204" pitchFamily="34" charset="0"/>
                <a:ea typeface="Times New Roman" panose="02020603050405020304" pitchFamily="18" charset="0"/>
                <a:cs typeface="Arial" panose="020B0604020202020204" pitchFamily="34" charset="0"/>
              </a:rPr>
              <a:t>,</a:t>
            </a:r>
            <a:r>
              <a:rPr lang="ru-RU" sz="2000" b="1"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а </a:t>
            </a:r>
            <a:r>
              <a:rPr lang="en-US" sz="2000" i="1" dirty="0">
                <a:latin typeface="Arial" panose="020B0604020202020204" pitchFamily="34" charset="0"/>
                <a:ea typeface="Times New Roman" panose="02020603050405020304" pitchFamily="18" charset="0"/>
                <a:cs typeface="Arial" panose="020B0604020202020204" pitchFamily="34" charset="0"/>
              </a:rPr>
              <a:t>v</a:t>
            </a:r>
            <a:r>
              <a:rPr lang="en-US" sz="2000" i="1" baseline="-25000" dirty="0">
                <a:latin typeface="Arial" panose="020B0604020202020204" pitchFamily="34" charset="0"/>
                <a:ea typeface="Times New Roman" panose="02020603050405020304" pitchFamily="18" charset="0"/>
                <a:cs typeface="Arial" panose="020B0604020202020204" pitchFamily="34" charset="0"/>
              </a:rPr>
              <a:t>u</a:t>
            </a:r>
            <a:r>
              <a:rPr lang="ru-RU" sz="2000" i="1" dirty="0">
                <a:latin typeface="Arial" panose="020B0604020202020204" pitchFamily="34" charset="0"/>
                <a:ea typeface="Times New Roman" panose="02020603050405020304" pitchFamily="18" charset="0"/>
                <a:cs typeface="Arial" panose="020B0604020202020204" pitchFamily="34" charset="0"/>
              </a:rPr>
              <a:t> = 1.</a:t>
            </a:r>
            <a:endParaRPr lang="ru-RU" sz="2000" dirty="0">
              <a:latin typeface="Arial" panose="020B060402020202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D25D9ECE-E7EA-4BBB-A5B1-A59A08A98654}"/>
              </a:ext>
            </a:extLst>
          </p:cNvPr>
          <p:cNvSpPr/>
          <p:nvPr/>
        </p:nvSpPr>
        <p:spPr>
          <a:xfrm>
            <a:off x="965915" y="4840605"/>
            <a:ext cx="10612192" cy="707886"/>
          </a:xfrm>
          <a:prstGeom prst="rect">
            <a:avLst/>
          </a:prstGeom>
        </p:spPr>
        <p:txBody>
          <a:bodyPr wrap="square">
            <a:spAutoFit/>
          </a:bodyPr>
          <a:lstStyle/>
          <a:p>
            <a:pPr algn="just"/>
            <a:r>
              <a:rPr lang="ru-RU" sz="2000" dirty="0">
                <a:latin typeface="Arial" panose="020B0604020202020204" pitchFamily="34" charset="0"/>
                <a:ea typeface="Times New Roman" panose="02020603050405020304" pitchFamily="18" charset="0"/>
                <a:cs typeface="Arial" panose="020B0604020202020204" pitchFamily="34" charset="0"/>
              </a:rPr>
              <a:t>В ряде случаев входной поток по уровню случайности является </a:t>
            </a:r>
            <a:r>
              <a:rPr lang="ru-RU" sz="2000" dirty="0" err="1">
                <a:latin typeface="Arial" panose="020B0604020202020204" pitchFamily="34" charset="0"/>
                <a:ea typeface="Times New Roman" panose="02020603050405020304" pitchFamily="18" charset="0"/>
                <a:cs typeface="Arial" panose="020B0604020202020204" pitchFamily="34" charset="0"/>
              </a:rPr>
              <a:t>эрланговским</a:t>
            </a:r>
            <a:r>
              <a:rPr lang="ru-RU" sz="2000" dirty="0">
                <a:latin typeface="Arial" panose="020B0604020202020204" pitchFamily="34" charset="0"/>
                <a:ea typeface="Times New Roman" panose="02020603050405020304" pitchFamily="18" charset="0"/>
                <a:cs typeface="Arial" panose="020B0604020202020204" pitchFamily="34" charset="0"/>
              </a:rPr>
              <a:t> поток порядка </a:t>
            </a:r>
            <a:r>
              <a:rPr lang="ru-RU" sz="2000" i="1" dirty="0">
                <a:latin typeface="Arial" panose="020B0604020202020204" pitchFamily="34" charset="0"/>
                <a:ea typeface="Times New Roman" panose="02020603050405020304" pitchFamily="18" charset="0"/>
                <a:cs typeface="Arial" panose="020B0604020202020204" pitchFamily="34" charset="0"/>
              </a:rPr>
              <a:t>k, </a:t>
            </a:r>
            <a:r>
              <a:rPr lang="ru-RU" sz="2000" dirty="0">
                <a:latin typeface="Arial" panose="020B0604020202020204" pitchFamily="34" charset="0"/>
                <a:ea typeface="Times New Roman" panose="02020603050405020304" pitchFamily="18" charset="0"/>
                <a:cs typeface="Arial" panose="020B0604020202020204" pitchFamily="34" charset="0"/>
              </a:rPr>
              <a:t>который</a:t>
            </a:r>
            <a:r>
              <a:rPr lang="ru-RU" sz="2000" i="1"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получается из пуассоновского потока.    </a:t>
            </a:r>
            <a:r>
              <a:rPr lang="ru-RU" dirty="0">
                <a:latin typeface="Arial" panose="020B0604020202020204" pitchFamily="34" charset="0"/>
                <a:cs typeface="Arial" panose="020B0604020202020204" pitchFamily="34" charset="0"/>
              </a:rPr>
              <a:t>    </a:t>
            </a:r>
            <a:endParaRPr lang="ru-RU" dirty="0">
              <a:latin typeface="Arial" panose="020B0604020202020204" pitchFamily="34" charset="0"/>
              <a:ea typeface="Times New Roman" panose="02020603050405020304" pitchFamily="18" charset="0"/>
              <a:cs typeface="Arial" panose="020B0604020202020204" pitchFamily="34" charset="0"/>
            </a:endParaRPr>
          </a:p>
        </p:txBody>
      </p:sp>
      <p:sp>
        <p:nvSpPr>
          <p:cNvPr id="4" name="Прямоугольник 3">
            <a:extLst>
              <a:ext uri="{FF2B5EF4-FFF2-40B4-BE49-F238E27FC236}">
                <a16:creationId xmlns:a16="http://schemas.microsoft.com/office/drawing/2014/main" id="{446E571F-8530-443A-8F82-1AC1010D489B}"/>
              </a:ext>
            </a:extLst>
          </p:cNvPr>
          <p:cNvSpPr/>
          <p:nvPr/>
        </p:nvSpPr>
        <p:spPr>
          <a:xfrm>
            <a:off x="965915" y="566678"/>
            <a:ext cx="10612192" cy="3785652"/>
          </a:xfrm>
          <a:prstGeom prst="rect">
            <a:avLst/>
          </a:prstGeom>
        </p:spPr>
        <p:txBody>
          <a:bodyPr wrap="square">
            <a:spAutoFit/>
          </a:bodyPr>
          <a:lstStyle/>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Стохастические потоки бывают: </a:t>
            </a:r>
          </a:p>
          <a:p>
            <a:pPr algn="just">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     - ординарные</a:t>
            </a:r>
            <a:r>
              <a:rPr lang="ru-RU" sz="2000" dirty="0">
                <a:latin typeface="Arial" panose="020B0604020202020204" pitchFamily="34" charset="0"/>
                <a:ea typeface="Calibri" panose="020F0502020204030204" pitchFamily="34" charset="0"/>
                <a:cs typeface="Arial" panose="020B0604020202020204" pitchFamily="34" charset="0"/>
              </a:rPr>
              <a:t>  (вероятность одновременного появления двух и более событий равна нулю); </a:t>
            </a:r>
          </a:p>
          <a:p>
            <a:pPr algn="just">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     - стационарные </a:t>
            </a:r>
            <a:r>
              <a:rPr lang="ru-RU" sz="2000" dirty="0">
                <a:latin typeface="Arial" panose="020B0604020202020204" pitchFamily="34" charset="0"/>
                <a:ea typeface="Calibri" panose="020F0502020204030204" pitchFamily="34" charset="0"/>
                <a:cs typeface="Arial" panose="020B0604020202020204" pitchFamily="34" charset="0"/>
              </a:rPr>
              <a:t>(частота появления событий </a:t>
            </a:r>
            <a:r>
              <a:rPr lang="ru-RU" sz="2000" i="1" dirty="0">
                <a:latin typeface="Arial" panose="020B0604020202020204" pitchFamily="34" charset="0"/>
                <a:ea typeface="Calibri" panose="020F0502020204030204" pitchFamily="34" charset="0"/>
                <a:cs typeface="Arial" panose="020B0604020202020204" pitchFamily="34" charset="0"/>
              </a:rPr>
              <a:t>λ</a:t>
            </a:r>
            <a:r>
              <a:rPr lang="ru-RU" sz="2000" dirty="0">
                <a:latin typeface="Arial" panose="020B0604020202020204" pitchFamily="34" charset="0"/>
                <a:ea typeface="Calibri" panose="020F0502020204030204" pitchFamily="34" charset="0"/>
                <a:cs typeface="Arial" panose="020B0604020202020204" pitchFamily="34" charset="0"/>
              </a:rPr>
              <a:t>(</a:t>
            </a:r>
            <a:r>
              <a:rPr lang="ru-RU" sz="2000" i="1" dirty="0">
                <a:latin typeface="Arial" panose="020B0604020202020204" pitchFamily="34" charset="0"/>
                <a:ea typeface="Calibri" panose="020F0502020204030204" pitchFamily="34" charset="0"/>
                <a:cs typeface="Arial" panose="020B0604020202020204" pitchFamily="34" charset="0"/>
              </a:rPr>
              <a:t>t</a:t>
            </a:r>
            <a:r>
              <a:rPr lang="ru-RU" sz="2000" dirty="0">
                <a:latin typeface="Arial" panose="020B0604020202020204" pitchFamily="34" charset="0"/>
                <a:ea typeface="Calibri" panose="020F0502020204030204" pitchFamily="34" charset="0"/>
                <a:cs typeface="Arial" panose="020B0604020202020204" pitchFamily="34" charset="0"/>
              </a:rPr>
              <a:t>) = </a:t>
            </a:r>
            <a:r>
              <a:rPr lang="ru-RU" sz="2000" dirty="0" err="1">
                <a:latin typeface="Arial" panose="020B0604020202020204" pitchFamily="34" charset="0"/>
                <a:ea typeface="Calibri" panose="020F0502020204030204" pitchFamily="34" charset="0"/>
                <a:cs typeface="Arial" panose="020B0604020202020204" pitchFamily="34" charset="0"/>
              </a:rPr>
              <a:t>const</a:t>
            </a:r>
            <a:r>
              <a:rPr lang="ru-RU" sz="2000" dirty="0">
                <a:latin typeface="Arial" panose="020B0604020202020204" pitchFamily="34" charset="0"/>
                <a:ea typeface="Calibri" panose="020F0502020204030204" pitchFamily="34" charset="0"/>
                <a:cs typeface="Arial" panose="020B0604020202020204" pitchFamily="34" charset="0"/>
              </a:rPr>
              <a:t>(</a:t>
            </a:r>
            <a:r>
              <a:rPr lang="ru-RU" sz="2000" i="1" dirty="0">
                <a:latin typeface="Arial" panose="020B0604020202020204" pitchFamily="34" charset="0"/>
                <a:ea typeface="Calibri" panose="020F0502020204030204" pitchFamily="34" charset="0"/>
                <a:cs typeface="Arial" panose="020B0604020202020204" pitchFamily="34" charset="0"/>
              </a:rPr>
              <a:t>t</a:t>
            </a:r>
            <a:r>
              <a:rPr lang="ru-RU" sz="2000" dirty="0">
                <a:latin typeface="Arial" panose="020B0604020202020204" pitchFamily="34" charset="0"/>
                <a:ea typeface="Calibri" panose="020F0502020204030204" pitchFamily="34" charset="0"/>
                <a:cs typeface="Arial" panose="020B0604020202020204" pitchFamily="34" charset="0"/>
              </a:rPr>
              <a:t>)); </a:t>
            </a:r>
          </a:p>
          <a:p>
            <a:pPr algn="just">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     - без последействия </a:t>
            </a:r>
            <a:r>
              <a:rPr lang="ru-RU" sz="2000" dirty="0">
                <a:latin typeface="Arial" panose="020B0604020202020204" pitchFamily="34" charset="0"/>
                <a:ea typeface="Calibri" panose="020F0502020204030204" pitchFamily="34" charset="0"/>
                <a:cs typeface="Arial" panose="020B0604020202020204" pitchFamily="34" charset="0"/>
              </a:rPr>
              <a:t>(вероятность появления случайного события не зависит от момента совершения предыдущих событий).</a:t>
            </a:r>
          </a:p>
          <a:p>
            <a:pPr algn="just">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За эталон потока принято брать пуассоновский поток - это ординарный поток без последействия. </a:t>
            </a:r>
            <a:r>
              <a:rPr lang="ru-RU" sz="2000" dirty="0">
                <a:latin typeface="Arial" panose="020B0604020202020204" pitchFamily="34" charset="0"/>
                <a:cs typeface="Arial" panose="020B0604020202020204" pitchFamily="34" charset="0"/>
              </a:rPr>
              <a:t>Если </a:t>
            </a:r>
            <a:r>
              <a:rPr lang="ru-RU" sz="2000" i="1" dirty="0">
                <a:latin typeface="Arial" panose="020B0604020202020204" pitchFamily="34" charset="0"/>
                <a:cs typeface="Arial" panose="020B0604020202020204" pitchFamily="34" charset="0"/>
              </a:rPr>
              <a:t>λ</a:t>
            </a:r>
            <a:r>
              <a:rPr lang="ru-RU" sz="2000" dirty="0">
                <a:latin typeface="Arial" panose="020B0604020202020204" pitchFamily="34" charset="0"/>
                <a:cs typeface="Arial" panose="020B0604020202020204" pitchFamily="34" charset="0"/>
              </a:rPr>
              <a:t>(</a:t>
            </a:r>
            <a:r>
              <a:rPr lang="ru-RU" sz="2000" i="1" dirty="0">
                <a:latin typeface="Arial" panose="020B0604020202020204" pitchFamily="34" charset="0"/>
                <a:cs typeface="Arial" panose="020B0604020202020204" pitchFamily="34" charset="0"/>
              </a:rPr>
              <a:t>t</a:t>
            </a:r>
            <a:r>
              <a:rPr lang="ru-RU" sz="2000" dirty="0">
                <a:latin typeface="Arial" panose="020B0604020202020204" pitchFamily="34" charset="0"/>
                <a:cs typeface="Arial" panose="020B0604020202020204" pitchFamily="34" charset="0"/>
              </a:rPr>
              <a:t>) = </a:t>
            </a:r>
            <a:r>
              <a:rPr lang="ru-RU" sz="2000" dirty="0" err="1">
                <a:latin typeface="Arial" panose="020B0604020202020204" pitchFamily="34" charset="0"/>
                <a:cs typeface="Arial" panose="020B0604020202020204" pitchFamily="34" charset="0"/>
              </a:rPr>
              <a:t>const</a:t>
            </a:r>
            <a:r>
              <a:rPr lang="ru-RU" sz="2000" dirty="0">
                <a:latin typeface="Arial" panose="020B0604020202020204" pitchFamily="34" charset="0"/>
                <a:cs typeface="Arial" panose="020B0604020202020204" pitchFamily="34" charset="0"/>
              </a:rPr>
              <a:t>(</a:t>
            </a:r>
            <a:r>
              <a:rPr lang="ru-RU" sz="2000" i="1" dirty="0">
                <a:latin typeface="Arial" panose="020B0604020202020204" pitchFamily="34" charset="0"/>
                <a:cs typeface="Arial" panose="020B0604020202020204" pitchFamily="34" charset="0"/>
              </a:rPr>
              <a:t>t</a:t>
            </a:r>
            <a:r>
              <a:rPr lang="ru-RU" sz="2000" dirty="0">
                <a:latin typeface="Arial" panose="020B0604020202020204" pitchFamily="34" charset="0"/>
                <a:cs typeface="Arial" panose="020B0604020202020204" pitchFamily="34" charset="0"/>
              </a:rPr>
              <a:t>), то это </a:t>
            </a:r>
            <a:r>
              <a:rPr lang="ru-RU" sz="2000" b="1" dirty="0">
                <a:latin typeface="Arial" panose="020B0604020202020204" pitchFamily="34" charset="0"/>
                <a:cs typeface="Arial" panose="020B0604020202020204" pitchFamily="34" charset="0"/>
              </a:rPr>
              <a:t>стационарный поток Пуассона</a:t>
            </a:r>
            <a:r>
              <a:rPr lang="ru-RU" sz="2000" dirty="0">
                <a:latin typeface="Arial" panose="020B0604020202020204" pitchFamily="34" charset="0"/>
                <a:cs typeface="Arial" panose="020B0604020202020204" pitchFamily="34" charset="0"/>
              </a:rPr>
              <a:t> (простейший). Если </a:t>
            </a:r>
            <a:r>
              <a:rPr lang="ru-RU" sz="2000" i="1" dirty="0">
                <a:latin typeface="Arial" panose="020B0604020202020204" pitchFamily="34" charset="0"/>
                <a:cs typeface="Arial" panose="020B0604020202020204" pitchFamily="34" charset="0"/>
              </a:rPr>
              <a:t>λ</a:t>
            </a:r>
            <a:r>
              <a:rPr lang="ru-RU" sz="2000" dirty="0">
                <a:latin typeface="Arial" panose="020B0604020202020204" pitchFamily="34" charset="0"/>
                <a:cs typeface="Arial" panose="020B0604020202020204" pitchFamily="34" charset="0"/>
              </a:rPr>
              <a:t>=</a:t>
            </a:r>
            <a:r>
              <a:rPr lang="ru-RU" sz="2000" dirty="0" err="1">
                <a:latin typeface="Arial" panose="020B0604020202020204" pitchFamily="34" charset="0"/>
                <a:cs typeface="Arial" panose="020B0604020202020204" pitchFamily="34" charset="0"/>
              </a:rPr>
              <a:t>var</a:t>
            </a:r>
            <a:r>
              <a:rPr lang="ru-RU" sz="2000" dirty="0">
                <a:latin typeface="Arial" panose="020B0604020202020204" pitchFamily="34" charset="0"/>
                <a:cs typeface="Arial" panose="020B0604020202020204" pitchFamily="34" charset="0"/>
              </a:rPr>
              <a:t>(</a:t>
            </a:r>
            <a:r>
              <a:rPr lang="ru-RU" sz="2000" i="1" dirty="0">
                <a:latin typeface="Arial" panose="020B0604020202020204" pitchFamily="34" charset="0"/>
                <a:cs typeface="Arial" panose="020B0604020202020204" pitchFamily="34" charset="0"/>
              </a:rPr>
              <a:t>t</a:t>
            </a:r>
            <a:r>
              <a:rPr lang="ru-RU" sz="2000" dirty="0">
                <a:latin typeface="Arial" panose="020B0604020202020204" pitchFamily="34" charset="0"/>
                <a:cs typeface="Arial" panose="020B0604020202020204" pitchFamily="34" charset="0"/>
              </a:rPr>
              <a:t>), то это </a:t>
            </a:r>
            <a:r>
              <a:rPr lang="ru-RU" sz="2000" b="1" dirty="0">
                <a:latin typeface="Arial" panose="020B0604020202020204" pitchFamily="34" charset="0"/>
                <a:cs typeface="Arial" panose="020B0604020202020204" pitchFamily="34" charset="0"/>
              </a:rPr>
              <a:t>нестационарный поток Пуассона</a:t>
            </a:r>
            <a:r>
              <a:rPr lang="ru-RU" sz="2000" dirty="0">
                <a:latin typeface="Arial" panose="020B0604020202020204" pitchFamily="34" charset="0"/>
                <a:cs typeface="Arial" panose="020B0604020202020204" pitchFamily="34" charset="0"/>
              </a:rPr>
              <a:t>.</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Для пуассоновского потока плотность распределения вероятностей </a:t>
            </a:r>
            <a:r>
              <a:rPr lang="en-US" sz="2000" i="1" dirty="0" err="1">
                <a:latin typeface="Arial" panose="020B0604020202020204" pitchFamily="34" charset="0"/>
                <a:ea typeface="Times New Roman" panose="02020603050405020304" pitchFamily="18" charset="0"/>
                <a:cs typeface="Arial" panose="020B0604020202020204" pitchFamily="34" charset="0"/>
              </a:rPr>
              <a:t>f</a:t>
            </a:r>
            <a:r>
              <a:rPr lang="en-US" sz="2000" i="1" baseline="-25000" dirty="0" err="1">
                <a:latin typeface="Arial" panose="020B0604020202020204" pitchFamily="34" charset="0"/>
                <a:ea typeface="Times New Roman" panose="02020603050405020304" pitchFamily="18" charset="0"/>
                <a:cs typeface="Arial" panose="020B0604020202020204" pitchFamily="34" charset="0"/>
              </a:rPr>
              <a:t>u</a:t>
            </a:r>
            <a:r>
              <a:rPr lang="ru-RU" sz="2000" i="1" dirty="0">
                <a:latin typeface="Arial" panose="020B0604020202020204" pitchFamily="34" charset="0"/>
                <a:ea typeface="Times New Roman" panose="02020603050405020304" pitchFamily="18" charset="0"/>
                <a:cs typeface="Arial" panose="020B0604020202020204" pitchFamily="34" charset="0"/>
              </a:rPr>
              <a:t>(</a:t>
            </a:r>
            <a:r>
              <a:rPr lang="en-US" sz="2000" i="1" dirty="0">
                <a:latin typeface="Arial" panose="020B0604020202020204" pitchFamily="34" charset="0"/>
                <a:ea typeface="Times New Roman" panose="02020603050405020304" pitchFamily="18" charset="0"/>
                <a:cs typeface="Arial" panose="020B0604020202020204" pitchFamily="34" charset="0"/>
              </a:rPr>
              <a:t>x</a:t>
            </a:r>
            <a:r>
              <a:rPr lang="ru-RU" sz="2000" i="1"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может быть задана формулой экспоненциального распределения:</a:t>
            </a:r>
          </a:p>
          <a:p>
            <a:pPr algn="just">
              <a:spcAft>
                <a:spcPts val="0"/>
              </a:spcAft>
            </a:pPr>
            <a:endParaRPr lang="ru-RU" sz="2000" dirty="0">
              <a:latin typeface="Arial" panose="020B0604020202020204" pitchFamily="34" charset="0"/>
              <a:cs typeface="Arial" panose="020B0604020202020204" pitchFamily="34" charset="0"/>
            </a:endParaRPr>
          </a:p>
        </p:txBody>
      </p:sp>
      <p:graphicFrame>
        <p:nvGraphicFramePr>
          <p:cNvPr id="5" name="Объект 4">
            <a:extLst>
              <a:ext uri="{FF2B5EF4-FFF2-40B4-BE49-F238E27FC236}">
                <a16:creationId xmlns:a16="http://schemas.microsoft.com/office/drawing/2014/main" id="{9EF05E5B-F8CE-4317-8D9D-CA75F8674770}"/>
              </a:ext>
            </a:extLst>
          </p:cNvPr>
          <p:cNvGraphicFramePr>
            <a:graphicFrameLocks noChangeAspect="1"/>
          </p:cNvGraphicFramePr>
          <p:nvPr>
            <p:extLst>
              <p:ext uri="{D42A27DB-BD31-4B8C-83A1-F6EECF244321}">
                <p14:modId xmlns:p14="http://schemas.microsoft.com/office/powerpoint/2010/main" val="598446459"/>
              </p:ext>
            </p:extLst>
          </p:nvPr>
        </p:nvGraphicFramePr>
        <p:xfrm>
          <a:off x="831339" y="3941986"/>
          <a:ext cx="1747858" cy="820688"/>
        </p:xfrm>
        <a:graphic>
          <a:graphicData uri="http://schemas.openxmlformats.org/presentationml/2006/ole">
            <mc:AlternateContent xmlns:mc="http://schemas.openxmlformats.org/markup-compatibility/2006">
              <mc:Choice xmlns:v="urn:schemas-microsoft-com:vml" Requires="v">
                <p:oleObj spid="_x0000_s5177" r:id="rId3" imgW="1104900" imgH="457200" progId="Equation.DSMT4">
                  <p:embed/>
                </p:oleObj>
              </mc:Choice>
              <mc:Fallback>
                <p:oleObj r:id="rId3" imgW="1104900" imgH="457200" progId="Equation.DSMT4">
                  <p:embed/>
                  <p:pic>
                    <p:nvPicPr>
                      <p:cNvPr id="7" name="Объект 6">
                        <a:extLst>
                          <a:ext uri="{FF2B5EF4-FFF2-40B4-BE49-F238E27FC236}">
                            <a16:creationId xmlns:a16="http://schemas.microsoft.com/office/drawing/2014/main" id="{02F241AB-9D46-4680-A9C2-53F68E64EF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339" y="3941986"/>
                        <a:ext cx="1747858" cy="820688"/>
                      </a:xfrm>
                      <a:prstGeom prst="rect">
                        <a:avLst/>
                      </a:prstGeom>
                      <a:noFill/>
                    </p:spPr>
                  </p:pic>
                </p:oleObj>
              </mc:Fallback>
            </mc:AlternateContent>
          </a:graphicData>
        </a:graphic>
      </p:graphicFrame>
    </p:spTree>
    <p:extLst>
      <p:ext uri="{BB962C8B-B14F-4D97-AF65-F5344CB8AC3E}">
        <p14:creationId xmlns:p14="http://schemas.microsoft.com/office/powerpoint/2010/main" val="3375179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93E0022-5840-454A-BC15-BFA24AFC0FE0}"/>
              </a:ext>
            </a:extLst>
          </p:cNvPr>
          <p:cNvSpPr/>
          <p:nvPr/>
        </p:nvSpPr>
        <p:spPr>
          <a:xfrm>
            <a:off x="656823" y="777612"/>
            <a:ext cx="11067789" cy="5324535"/>
          </a:xfrm>
          <a:prstGeom prst="rect">
            <a:avLst/>
          </a:prstGeom>
        </p:spPr>
        <p:txBody>
          <a:bodyPr wrap="square">
            <a:spAutoFit/>
          </a:bodyPr>
          <a:lstStyle/>
          <a:p>
            <a:pPr algn="just">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     1. Показатели системы. </a:t>
            </a:r>
            <a:r>
              <a:rPr lang="ru-RU" sz="2000" dirty="0">
                <a:latin typeface="Arial" panose="020B0604020202020204" pitchFamily="34" charset="0"/>
                <a:ea typeface="Calibri" panose="020F0502020204030204" pitchFamily="34" charset="0"/>
                <a:cs typeface="Arial" panose="020B0604020202020204" pitchFamily="34" charset="0"/>
              </a:rPr>
              <a:t>Пропускная способность системы; вероятность простоя всей системы; среднее время нахождения заявки в системе; вероятность обслуживания клиента системой;</a:t>
            </a:r>
            <a:r>
              <a:rPr lang="en-US" sz="2000"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вероятность отказа клиенту в обслуживании.</a:t>
            </a:r>
            <a:r>
              <a:rPr lang="en-US" sz="2000" dirty="0">
                <a:latin typeface="Arial" panose="020B0604020202020204" pitchFamily="34" charset="0"/>
                <a:ea typeface="Calibri" panose="020F0502020204030204" pitchFamily="34" charset="0"/>
                <a:cs typeface="Arial" panose="020B0604020202020204" pitchFamily="34" charset="0"/>
              </a:rPr>
              <a:t> </a:t>
            </a:r>
          </a:p>
          <a:p>
            <a:pPr algn="just">
              <a:spcAft>
                <a:spcPts val="0"/>
              </a:spcAft>
            </a:pPr>
            <a:r>
              <a:rPr lang="en-US" sz="2000" dirty="0">
                <a:latin typeface="Arial" panose="020B0604020202020204" pitchFamily="34" charset="0"/>
                <a:ea typeface="Calibri" panose="020F0502020204030204" pitchFamily="34" charset="0"/>
                <a:cs typeface="Arial" panose="020B0604020202020204" pitchFamily="34" charset="0"/>
              </a:rPr>
              <a:t>     </a:t>
            </a:r>
            <a:r>
              <a:rPr lang="ru-RU" sz="2000" b="1" dirty="0">
                <a:latin typeface="Arial" panose="020B0604020202020204" pitchFamily="34" charset="0"/>
                <a:ea typeface="Calibri" panose="020F0502020204030204" pitchFamily="34" charset="0"/>
                <a:cs typeface="Arial" panose="020B0604020202020204" pitchFamily="34" charset="0"/>
              </a:rPr>
              <a:t>2.</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b="1" dirty="0">
                <a:latin typeface="Arial" panose="020B0604020202020204" pitchFamily="34" charset="0"/>
                <a:ea typeface="Calibri" panose="020F0502020204030204" pitchFamily="34" charset="0"/>
                <a:cs typeface="Arial" panose="020B0604020202020204" pitchFamily="34" charset="0"/>
              </a:rPr>
              <a:t>Показатели каналов</a:t>
            </a:r>
            <a:r>
              <a:rPr lang="ru-RU" sz="2000" dirty="0">
                <a:latin typeface="Arial" panose="020B0604020202020204" pitchFamily="34" charset="0"/>
                <a:ea typeface="Calibri" panose="020F0502020204030204" pitchFamily="34" charset="0"/>
                <a:cs typeface="Arial" panose="020B0604020202020204" pitchFamily="34" charset="0"/>
              </a:rPr>
              <a:t>. Вероятность занятости каждого и всех вместе каналов; среднее время занятости каждого канала; вероятность занятости всех каналов; среднее количество занятых каналов; вероятность простоя каждого канала.</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b="1" dirty="0">
                <a:latin typeface="Arial" panose="020B0604020202020204" pitchFamily="34" charset="0"/>
                <a:ea typeface="Calibri" panose="020F0502020204030204" pitchFamily="34" charset="0"/>
                <a:cs typeface="Arial" panose="020B0604020202020204" pitchFamily="34" charset="0"/>
              </a:rPr>
              <a:t>3.</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b="1" dirty="0">
                <a:latin typeface="Arial" panose="020B0604020202020204" pitchFamily="34" charset="0"/>
                <a:ea typeface="Calibri" panose="020F0502020204030204" pitchFamily="34" charset="0"/>
                <a:cs typeface="Arial" panose="020B0604020202020204" pitchFamily="34" charset="0"/>
              </a:rPr>
              <a:t>Показатели времени обслуживания. </a:t>
            </a:r>
            <a:r>
              <a:rPr lang="ru-RU" sz="2000" dirty="0">
                <a:latin typeface="Arial" panose="020B0604020202020204" pitchFamily="34" charset="0"/>
                <a:ea typeface="Calibri" panose="020F0502020204030204" pitchFamily="34" charset="0"/>
                <a:cs typeface="Arial" panose="020B0604020202020204" pitchFamily="34" charset="0"/>
              </a:rPr>
              <a:t>Среднее количество заявок, стоящих в очереди; среднее время ожидания заявки в очереди; среднее время обслуживания заявки.</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При моделирования важно правильно выбрать о критерии, а также степень их выполнения. </a:t>
            </a:r>
            <a:r>
              <a:rPr lang="ru-RU" sz="2000" dirty="0">
                <a:latin typeface="Arial" panose="020B0604020202020204" pitchFamily="34" charset="0"/>
                <a:ea typeface="Times New Roman" panose="02020603050405020304" pitchFamily="18" charset="0"/>
                <a:cs typeface="Arial" panose="020B0604020202020204" pitchFamily="34" charset="0"/>
              </a:rPr>
              <a:t>Эффективность СМО определяется ее</a:t>
            </a:r>
            <a:r>
              <a:rPr lang="ru-RU" sz="2000" i="1" dirty="0">
                <a:latin typeface="Arial" panose="020B0604020202020204" pitchFamily="34" charset="0"/>
                <a:ea typeface="Times New Roman" panose="02020603050405020304" pitchFamily="18" charset="0"/>
                <a:cs typeface="Arial" panose="020B0604020202020204" pitchFamily="34" charset="0"/>
              </a:rPr>
              <a:t> про­пускной способностью</a:t>
            </a:r>
            <a:r>
              <a:rPr lang="ru-RU" sz="2000" dirty="0">
                <a:latin typeface="Arial" panose="020B0604020202020204" pitchFamily="34" charset="0"/>
                <a:ea typeface="Times New Roman" panose="02020603050405020304" pitchFamily="18" charset="0"/>
                <a:cs typeface="Arial" panose="020B0604020202020204" pitchFamily="34" charset="0"/>
              </a:rPr>
              <a:t>.</a:t>
            </a:r>
            <a:endParaRPr lang="ru-RU" sz="20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СМО разделяются на одноканальные и многоканальные, Многоканальные могут быть как однородными (по каналам), так и разнородными (по времени обслуживания заявок).</a:t>
            </a:r>
            <a:endParaRPr lang="ru-RU" sz="20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По дисциплине обслуживания различаются три класса СМО.</a:t>
            </a:r>
            <a:endParaRPr lang="ru-RU" sz="20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1. СМО с</a:t>
            </a:r>
            <a:r>
              <a:rPr lang="ru-RU" sz="2000" i="1" dirty="0">
                <a:latin typeface="Arial" panose="020B0604020202020204" pitchFamily="34" charset="0"/>
                <a:ea typeface="Times New Roman" panose="02020603050405020304" pitchFamily="18" charset="0"/>
                <a:cs typeface="Arial" panose="020B0604020202020204" pitchFamily="34" charset="0"/>
              </a:rPr>
              <a:t> отказами</a:t>
            </a:r>
            <a:r>
              <a:rPr lang="ru-RU" sz="2000" dirty="0">
                <a:latin typeface="Arial" panose="020B0604020202020204" pitchFamily="34" charset="0"/>
                <a:ea typeface="Times New Roman" panose="02020603050405020304" pitchFamily="18" charset="0"/>
                <a:cs typeface="Arial" panose="020B0604020202020204" pitchFamily="34" charset="0"/>
              </a:rPr>
              <a:t> (нулевое ожидание или явные потери). </a:t>
            </a:r>
            <a:endParaRPr lang="ru-RU" sz="20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2. СМО с</a:t>
            </a:r>
            <a:r>
              <a:rPr lang="ru-RU" sz="2000" i="1" dirty="0">
                <a:latin typeface="Arial" panose="020B0604020202020204" pitchFamily="34" charset="0"/>
                <a:ea typeface="Times New Roman" panose="02020603050405020304" pitchFamily="18" charset="0"/>
                <a:cs typeface="Arial" panose="020B0604020202020204" pitchFamily="34" charset="0"/>
              </a:rPr>
              <a:t> ожиданием</a:t>
            </a:r>
            <a:r>
              <a:rPr lang="ru-RU" sz="2000" dirty="0">
                <a:latin typeface="Arial" panose="020B0604020202020204" pitchFamily="34" charset="0"/>
                <a:ea typeface="Times New Roman" panose="02020603050405020304" pitchFamily="18" charset="0"/>
                <a:cs typeface="Arial" panose="020B0604020202020204" pitchFamily="34" charset="0"/>
              </a:rPr>
              <a:t> (неограниченное ожидание или оче­редь). </a:t>
            </a:r>
            <a:endParaRPr lang="ru-RU" sz="20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3. СМО</a:t>
            </a:r>
            <a:r>
              <a:rPr lang="ru-RU" sz="2000" i="1" dirty="0">
                <a:latin typeface="Arial" panose="020B0604020202020204" pitchFamily="34" charset="0"/>
                <a:ea typeface="Times New Roman" panose="02020603050405020304" pitchFamily="18" charset="0"/>
                <a:cs typeface="Arial" panose="020B0604020202020204" pitchFamily="34" charset="0"/>
              </a:rPr>
              <a:t> смешанного типа</a:t>
            </a:r>
            <a:r>
              <a:rPr lang="ru-RU" sz="2000" dirty="0">
                <a:latin typeface="Arial" panose="020B0604020202020204" pitchFamily="34" charset="0"/>
                <a:ea typeface="Times New Roman" panose="02020603050405020304" pitchFamily="18" charset="0"/>
                <a:cs typeface="Arial" panose="020B0604020202020204" pitchFamily="34" charset="0"/>
              </a:rPr>
              <a:t> (ограниченное ожидание). Имеется ограничение на длину очереди и</a:t>
            </a:r>
            <a:r>
              <a:rPr lang="en-US" sz="2000" dirty="0">
                <a:latin typeface="Arial" panose="020B0604020202020204" pitchFamily="34" charset="0"/>
                <a:ea typeface="Times New Roman" panose="02020603050405020304" pitchFamily="18" charset="0"/>
                <a:cs typeface="Arial" panose="020B0604020202020204" pitchFamily="34" charset="0"/>
              </a:rPr>
              <a:t>/</a:t>
            </a:r>
            <a:r>
              <a:rPr lang="ru-RU" sz="2000" dirty="0">
                <a:latin typeface="Arial" panose="020B0604020202020204" pitchFamily="34" charset="0"/>
                <a:ea typeface="Times New Roman" panose="02020603050405020304" pitchFamily="18" charset="0"/>
                <a:cs typeface="Arial" panose="020B0604020202020204" pitchFamily="34" charset="0"/>
              </a:rPr>
              <a:t>или на время пребывания заявки в СМО.</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70CC2739-06A7-49F0-B633-5BBBBF57F24D}"/>
              </a:ext>
            </a:extLst>
          </p:cNvPr>
          <p:cNvSpPr/>
          <p:nvPr/>
        </p:nvSpPr>
        <p:spPr>
          <a:xfrm>
            <a:off x="3654647" y="377502"/>
            <a:ext cx="4632614" cy="400110"/>
          </a:xfrm>
          <a:prstGeom prst="rect">
            <a:avLst/>
          </a:prstGeom>
        </p:spPr>
        <p:txBody>
          <a:bodyPr wrap="none">
            <a:spAutoFit/>
          </a:bodyPr>
          <a:lstStyle/>
          <a:p>
            <a:pPr algn="ctr"/>
            <a:r>
              <a:rPr lang="ru-RU" sz="2000" b="1" dirty="0">
                <a:latin typeface="Arial" panose="020B0604020202020204" pitchFamily="34" charset="0"/>
                <a:ea typeface="Calibri" panose="020F0502020204030204" pitchFamily="34" charset="0"/>
                <a:cs typeface="Arial" panose="020B0604020202020204" pitchFamily="34" charset="0"/>
              </a:rPr>
              <a:t>Основные параметры и типы СМО</a:t>
            </a:r>
            <a:endParaRPr lang="ru-RU" sz="2000" b="1" dirty="0"/>
          </a:p>
        </p:txBody>
      </p:sp>
    </p:spTree>
    <p:extLst>
      <p:ext uri="{BB962C8B-B14F-4D97-AF65-F5344CB8AC3E}">
        <p14:creationId xmlns:p14="http://schemas.microsoft.com/office/powerpoint/2010/main" val="1192422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CC72E98-EB19-4AA4-BC88-5C529A8DDABB}"/>
              </a:ext>
            </a:extLst>
          </p:cNvPr>
          <p:cNvSpPr/>
          <p:nvPr/>
        </p:nvSpPr>
        <p:spPr>
          <a:xfrm>
            <a:off x="746975" y="2548127"/>
            <a:ext cx="10901686" cy="3785652"/>
          </a:xfrm>
          <a:prstGeom prst="rect">
            <a:avLst/>
          </a:prstGeom>
        </p:spPr>
        <p:txBody>
          <a:bodyPr wrap="square">
            <a:spAutoFit/>
          </a:bodyPr>
          <a:lstStyle/>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Основная проблема при составлении алгоритмов моделирования СМО состоит в необходимости отслеживать множество процессов, которые в реальном времени происходят параллельно. </a:t>
            </a:r>
          </a:p>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Существуют четыре основных принципа регламентации событий: </a:t>
            </a:r>
          </a:p>
          <a:p>
            <a:pPr indent="449580" algn="just"/>
            <a:r>
              <a:rPr lang="ru-RU" sz="2000" dirty="0">
                <a:latin typeface="Arial" panose="020B0604020202020204" pitchFamily="34" charset="0"/>
                <a:ea typeface="Calibri" panose="020F0502020204030204" pitchFamily="34" charset="0"/>
                <a:cs typeface="Arial" panose="020B0604020202020204" pitchFamily="34" charset="0"/>
              </a:rPr>
              <a:t>- </a:t>
            </a:r>
            <a:r>
              <a:rPr lang="ru-RU" sz="2000" u="sng" dirty="0">
                <a:latin typeface="Arial" panose="020B0604020202020204" pitchFamily="34" charset="0"/>
                <a:ea typeface="Calibri" panose="020F0502020204030204" pitchFamily="34" charset="0"/>
                <a:cs typeface="Arial" panose="020B0604020202020204" pitchFamily="34" charset="0"/>
              </a:rPr>
              <a:t>принцип </a:t>
            </a:r>
            <a:r>
              <a:rPr lang="ru-RU" sz="2000" u="sng" dirty="0" err="1">
                <a:latin typeface="Arial" panose="020B0604020202020204" pitchFamily="34" charset="0"/>
                <a:ea typeface="Calibri" panose="020F0502020204030204" pitchFamily="34" charset="0"/>
                <a:cs typeface="Arial" panose="020B0604020202020204" pitchFamily="34" charset="0"/>
              </a:rPr>
              <a:t>Δ</a:t>
            </a:r>
            <a:r>
              <a:rPr lang="ru-RU" sz="2000" i="1" u="sng" dirty="0" err="1">
                <a:latin typeface="Arial" panose="020B0604020202020204" pitchFamily="34" charset="0"/>
                <a:ea typeface="Calibri" panose="020F0502020204030204" pitchFamily="34" charset="0"/>
                <a:cs typeface="Arial" panose="020B0604020202020204" pitchFamily="34" charset="0"/>
              </a:rPr>
              <a:t>t</a:t>
            </a:r>
            <a:r>
              <a:rPr lang="ru-RU" sz="2000" u="sng"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a:t>
            </a:r>
            <a:r>
              <a:rPr lang="ru-RU" sz="2000" i="1" dirty="0">
                <a:latin typeface="Arial" panose="020B0604020202020204" pitchFamily="34" charset="0"/>
                <a:ea typeface="Calibri" panose="020F0502020204030204" pitchFamily="34" charset="0"/>
                <a:cs typeface="Arial" panose="020B0604020202020204" pitchFamily="34" charset="0"/>
              </a:rPr>
              <a:t>имитируется состояния СМО в фиксированные моменты времени: t, t + </a:t>
            </a:r>
            <a:r>
              <a:rPr lang="ru-RU" sz="2000" i="1" dirty="0" err="1">
                <a:latin typeface="Arial" panose="020B0604020202020204" pitchFamily="34" charset="0"/>
                <a:ea typeface="Calibri" panose="020F0502020204030204" pitchFamily="34" charset="0"/>
                <a:cs typeface="Arial" panose="020B0604020202020204" pitchFamily="34" charset="0"/>
              </a:rPr>
              <a:t>Δt</a:t>
            </a:r>
            <a:r>
              <a:rPr lang="ru-RU" sz="2000" i="1" dirty="0">
                <a:latin typeface="Arial" panose="020B0604020202020204" pitchFamily="34" charset="0"/>
                <a:ea typeface="Calibri" panose="020F0502020204030204" pitchFamily="34" charset="0"/>
                <a:cs typeface="Arial" panose="020B0604020202020204" pitchFamily="34" charset="0"/>
              </a:rPr>
              <a:t>, t + 2Δt, t + 3Δt, … , где </a:t>
            </a:r>
            <a:r>
              <a:rPr lang="ru-RU" sz="2000" i="1" dirty="0" err="1">
                <a:latin typeface="Arial" panose="020B0604020202020204" pitchFamily="34" charset="0"/>
                <a:ea typeface="Calibri" panose="020F0502020204030204" pitchFamily="34" charset="0"/>
                <a:cs typeface="Arial" panose="020B0604020202020204" pitchFamily="34" charset="0"/>
              </a:rPr>
              <a:t>Δt</a:t>
            </a:r>
            <a:r>
              <a:rPr lang="ru-RU" sz="2000" i="1" dirty="0">
                <a:latin typeface="Arial" panose="020B0604020202020204" pitchFamily="34" charset="0"/>
                <a:ea typeface="Calibri" panose="020F0502020204030204" pitchFamily="34" charset="0"/>
                <a:cs typeface="Arial" panose="020B0604020202020204" pitchFamily="34" charset="0"/>
              </a:rPr>
              <a:t> - величина шага во времени</a:t>
            </a:r>
            <a:r>
              <a:rPr lang="ru-RU" sz="2000" dirty="0">
                <a:latin typeface="Arial" panose="020B0604020202020204" pitchFamily="34" charset="0"/>
                <a:ea typeface="Calibri" panose="020F0502020204030204" pitchFamily="34" charset="0"/>
                <a:cs typeface="Arial" panose="020B0604020202020204" pitchFamily="34" charset="0"/>
              </a:rPr>
              <a:t>).</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 </a:t>
            </a:r>
            <a:r>
              <a:rPr lang="ru-RU" sz="2000" u="sng" dirty="0">
                <a:latin typeface="Arial" panose="020B0604020202020204" pitchFamily="34" charset="0"/>
                <a:ea typeface="Calibri" panose="020F0502020204030204" pitchFamily="34" charset="0"/>
                <a:cs typeface="Arial" panose="020B0604020202020204" pitchFamily="34" charset="0"/>
              </a:rPr>
              <a:t>принцип особых состояний </a:t>
            </a:r>
            <a:r>
              <a:rPr lang="ru-RU" sz="2000" dirty="0">
                <a:latin typeface="Arial" panose="020B0604020202020204" pitchFamily="34" charset="0"/>
                <a:ea typeface="Calibri" panose="020F0502020204030204" pitchFamily="34" charset="0"/>
                <a:cs typeface="Arial" panose="020B0604020202020204" pitchFamily="34" charset="0"/>
              </a:rPr>
              <a:t>(</a:t>
            </a:r>
            <a:r>
              <a:rPr lang="ru-RU" sz="2000" i="1" dirty="0">
                <a:latin typeface="Arial" panose="020B0604020202020204" pitchFamily="34" charset="0"/>
                <a:ea typeface="Calibri" panose="020F0502020204030204" pitchFamily="34" charset="0"/>
                <a:cs typeface="Arial" panose="020B0604020202020204" pitchFamily="34" charset="0"/>
              </a:rPr>
              <a:t>отслеживаются характеристики моментов перехода системы из одного особого состояния в другое </a:t>
            </a:r>
            <a:r>
              <a:rPr lang="ru-RU" sz="2000" dirty="0">
                <a:latin typeface="Arial" panose="020B0604020202020204" pitchFamily="34" charset="0"/>
                <a:ea typeface="Calibri" panose="020F0502020204030204" pitchFamily="34" charset="0"/>
                <a:cs typeface="Arial" panose="020B0604020202020204" pitchFamily="34" charset="0"/>
              </a:rPr>
              <a:t>).</a:t>
            </a:r>
          </a:p>
          <a:p>
            <a:pPr indent="449580" algn="just"/>
            <a:r>
              <a:rPr lang="ru-RU" sz="2000" dirty="0">
                <a:latin typeface="Arial" panose="020B0604020202020204" pitchFamily="34" charset="0"/>
                <a:ea typeface="Calibri" panose="020F0502020204030204" pitchFamily="34" charset="0"/>
                <a:cs typeface="Arial" panose="020B0604020202020204" pitchFamily="34" charset="0"/>
              </a:rPr>
              <a:t>- </a:t>
            </a:r>
            <a:r>
              <a:rPr lang="ru-RU" sz="2000" u="sng" dirty="0">
                <a:latin typeface="Arial" panose="020B0604020202020204" pitchFamily="34" charset="0"/>
                <a:ea typeface="Calibri" panose="020F0502020204030204" pitchFamily="34" charset="0"/>
                <a:cs typeface="Arial" panose="020B0604020202020204" pitchFamily="34" charset="0"/>
              </a:rPr>
              <a:t>принцип последовательной проводки заявок </a:t>
            </a:r>
            <a:r>
              <a:rPr lang="ru-RU" sz="2000" dirty="0">
                <a:latin typeface="Arial" panose="020B0604020202020204" pitchFamily="34" charset="0"/>
                <a:ea typeface="Calibri" panose="020F0502020204030204" pitchFamily="34" charset="0"/>
                <a:cs typeface="Arial" panose="020B0604020202020204" pitchFamily="34" charset="0"/>
              </a:rPr>
              <a:t>(</a:t>
            </a:r>
            <a:r>
              <a:rPr lang="ru-RU" sz="2000" i="1" dirty="0">
                <a:latin typeface="Arial" panose="020B0604020202020204" pitchFamily="34" charset="0"/>
                <a:cs typeface="Arial" panose="020B0604020202020204" pitchFamily="34" charset="0"/>
              </a:rPr>
              <a:t>каждая заявка отслеживается от момента поступления ее в систему до момента ее выхода из системы. И потом рассматривается следующая заявка</a:t>
            </a:r>
            <a:r>
              <a:rPr lang="ru-RU" sz="2000" dirty="0">
                <a:latin typeface="Arial" panose="020B0604020202020204" pitchFamily="34" charset="0"/>
                <a:ea typeface="Calibri" panose="020F0502020204030204" pitchFamily="34" charset="0"/>
                <a:cs typeface="Arial" panose="020B0604020202020204" pitchFamily="34" charset="0"/>
              </a:rPr>
              <a:t>).</a:t>
            </a:r>
          </a:p>
          <a:p>
            <a:pPr indent="449580"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u="sng" dirty="0">
                <a:latin typeface="Arial" panose="020B0604020202020204" pitchFamily="34" charset="0"/>
                <a:ea typeface="Calibri" panose="020F0502020204030204" pitchFamily="34" charset="0"/>
                <a:cs typeface="Arial" panose="020B0604020202020204" pitchFamily="34" charset="0"/>
              </a:rPr>
              <a:t>принцип параллельной работы объектов </a:t>
            </a:r>
            <a:r>
              <a:rPr lang="ru-RU" sz="2000" dirty="0">
                <a:latin typeface="Arial" panose="020B0604020202020204" pitchFamily="34" charset="0"/>
                <a:ea typeface="Calibri" panose="020F0502020204030204" pitchFamily="34" charset="0"/>
                <a:cs typeface="Arial" panose="020B0604020202020204" pitchFamily="34" charset="0"/>
              </a:rPr>
              <a:t>(</a:t>
            </a:r>
            <a:r>
              <a:rPr lang="ru-RU" sz="2000" i="1" dirty="0">
                <a:latin typeface="Arial" panose="020B0604020202020204" pitchFamily="34" charset="0"/>
                <a:ea typeface="Calibri" panose="020F0502020204030204" pitchFamily="34" charset="0"/>
                <a:cs typeface="Arial" panose="020B0604020202020204" pitchFamily="34" charset="0"/>
              </a:rPr>
              <a:t>объектный принцип моделирования</a:t>
            </a:r>
            <a:r>
              <a:rPr lang="ru-RU" sz="2000" dirty="0">
                <a:latin typeface="Arial" panose="020B0604020202020204" pitchFamily="34" charset="0"/>
                <a:ea typeface="Calibri" panose="020F0502020204030204" pitchFamily="34" charset="0"/>
                <a:cs typeface="Arial" panose="020B0604020202020204" pitchFamily="34" charset="0"/>
              </a:rPr>
              <a:t>).</a:t>
            </a:r>
          </a:p>
        </p:txBody>
      </p:sp>
      <p:sp>
        <p:nvSpPr>
          <p:cNvPr id="3" name="Прямоугольник 2">
            <a:extLst>
              <a:ext uri="{FF2B5EF4-FFF2-40B4-BE49-F238E27FC236}">
                <a16:creationId xmlns:a16="http://schemas.microsoft.com/office/drawing/2014/main" id="{A4D9D224-B1DB-416A-8351-0FDCC974E825}"/>
              </a:ext>
            </a:extLst>
          </p:cNvPr>
          <p:cNvSpPr/>
          <p:nvPr/>
        </p:nvSpPr>
        <p:spPr>
          <a:xfrm>
            <a:off x="649357" y="785052"/>
            <a:ext cx="10999304" cy="1015663"/>
          </a:xfrm>
          <a:prstGeom prst="rect">
            <a:avLst/>
          </a:prstGeom>
        </p:spPr>
        <p:txBody>
          <a:bodyPr wrap="square">
            <a:spAutoFit/>
          </a:bodyPr>
          <a:lstStyle/>
          <a:p>
            <a:pPr algn="just">
              <a:spcAft>
                <a:spcPts val="0"/>
              </a:spcAft>
            </a:pPr>
            <a:r>
              <a:rPr lang="ru-RU" sz="2000" dirty="0">
                <a:effectLst/>
                <a:latin typeface="Arial" panose="020B0604020202020204" pitchFamily="34" charset="0"/>
                <a:ea typeface="Times New Roman" panose="02020603050405020304" pitchFamily="18" charset="0"/>
                <a:cs typeface="Arial" panose="020B0604020202020204" pitchFamily="34" charset="0"/>
              </a:rPr>
              <a:t>     Различают</a:t>
            </a:r>
            <a:r>
              <a:rPr lang="ru-RU" sz="2000" i="1" dirty="0">
                <a:effectLst/>
                <a:latin typeface="Arial" panose="020B0604020202020204" pitchFamily="34" charset="0"/>
                <a:ea typeface="Times New Roman" panose="02020603050405020304" pitchFamily="18" charset="0"/>
                <a:cs typeface="Arial" panose="020B0604020202020204" pitchFamily="34" charset="0"/>
              </a:rPr>
              <a:t> открытые</a:t>
            </a:r>
            <a:r>
              <a:rPr lang="ru-RU" sz="2000" dirty="0">
                <a:effectLst/>
                <a:latin typeface="Arial" panose="020B0604020202020204" pitchFamily="34" charset="0"/>
                <a:ea typeface="Times New Roman" panose="02020603050405020304" pitchFamily="18" charset="0"/>
                <a:cs typeface="Arial" panose="020B0604020202020204" pitchFamily="34" charset="0"/>
              </a:rPr>
              <a:t> (поток заявок не ограничен),</a:t>
            </a:r>
            <a:r>
              <a:rPr lang="ru-RU" sz="2000" i="1" dirty="0">
                <a:effectLst/>
                <a:latin typeface="Arial" panose="020B0604020202020204" pitchFamily="34" charset="0"/>
                <a:ea typeface="Times New Roman" panose="02020603050405020304" pitchFamily="18" charset="0"/>
                <a:cs typeface="Arial" panose="020B0604020202020204" pitchFamily="34" charset="0"/>
              </a:rPr>
              <a:t> упорядочен­ные</a:t>
            </a:r>
            <a:r>
              <a:rPr lang="ru-RU" sz="2000" dirty="0">
                <a:effectLst/>
                <a:latin typeface="Arial" panose="020B0604020202020204" pitchFamily="34" charset="0"/>
                <a:ea typeface="Times New Roman" panose="02020603050405020304" pitchFamily="18" charset="0"/>
                <a:cs typeface="Arial" panose="020B0604020202020204" pitchFamily="34" charset="0"/>
              </a:rPr>
              <a:t> (заявки обслуживаются в порядке их поступления) и</a:t>
            </a:r>
            <a:r>
              <a:rPr lang="ru-RU" sz="2000" i="1" dirty="0">
                <a:effectLst/>
                <a:latin typeface="Arial" panose="020B0604020202020204" pitchFamily="34" charset="0"/>
                <a:ea typeface="Times New Roman" panose="02020603050405020304" pitchFamily="18" charset="0"/>
                <a:cs typeface="Arial" panose="020B0604020202020204" pitchFamily="34" charset="0"/>
              </a:rPr>
              <a:t> однофаз­ные</a:t>
            </a:r>
            <a:r>
              <a:rPr lang="ru-RU" sz="2000" dirty="0">
                <a:effectLst/>
                <a:latin typeface="Arial" panose="020B0604020202020204" pitchFamily="34" charset="0"/>
                <a:ea typeface="Times New Roman" panose="02020603050405020304" pitchFamily="18" charset="0"/>
                <a:cs typeface="Arial" panose="020B0604020202020204" pitchFamily="34" charset="0"/>
              </a:rPr>
              <a:t> (однородные каналы выполняют одну и ту же операцию) СМО. </a:t>
            </a:r>
            <a:r>
              <a:rPr lang="ru-RU" sz="2000" dirty="0">
                <a:latin typeface="Arial" panose="020B0604020202020204" pitchFamily="34" charset="0"/>
                <a:ea typeface="Times New Roman" panose="02020603050405020304" pitchFamily="18" charset="0"/>
                <a:cs typeface="Arial" panose="020B0604020202020204" pitchFamily="34" charset="0"/>
              </a:rPr>
              <a:t>     </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D3560517-1A2C-45C8-982F-EF9964C06C50}"/>
              </a:ext>
            </a:extLst>
          </p:cNvPr>
          <p:cNvSpPr/>
          <p:nvPr/>
        </p:nvSpPr>
        <p:spPr>
          <a:xfrm>
            <a:off x="649357" y="1993534"/>
            <a:ext cx="11019397" cy="423514"/>
          </a:xfrm>
          <a:prstGeom prst="rect">
            <a:avLst/>
          </a:prstGeom>
        </p:spPr>
        <p:txBody>
          <a:bodyPr wrap="square">
            <a:spAutoFit/>
          </a:bodyPr>
          <a:lstStyle/>
          <a:p>
            <a:pPr algn="ctr">
              <a:lnSpc>
                <a:spcPct val="115000"/>
              </a:lnSpc>
              <a:spcAft>
                <a:spcPts val="0"/>
              </a:spcAft>
            </a:pPr>
            <a:r>
              <a:rPr lang="ru-RU" sz="2000" b="1" dirty="0">
                <a:latin typeface="Arial" panose="020B0604020202020204" pitchFamily="34" charset="0"/>
                <a:ea typeface="Calibri" panose="020F0502020204030204" pitchFamily="34" charset="0"/>
                <a:cs typeface="Times New Roman" panose="02020603050405020304" pitchFamily="18" charset="0"/>
              </a:rPr>
              <a:t>Общие принципы построения моделирующих алгоритмов</a:t>
            </a:r>
            <a:endParaRPr lang="ru-RU"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5824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92AF6EE-8C4E-43DE-890B-BD6A40033182}"/>
              </a:ext>
            </a:extLst>
          </p:cNvPr>
          <p:cNvSpPr/>
          <p:nvPr/>
        </p:nvSpPr>
        <p:spPr>
          <a:xfrm>
            <a:off x="811368" y="764896"/>
            <a:ext cx="10744527" cy="3756798"/>
          </a:xfrm>
          <a:prstGeom prst="rect">
            <a:avLst/>
          </a:prstGeom>
        </p:spPr>
        <p:txBody>
          <a:bodyPr wrap="square">
            <a:spAutoFit/>
          </a:bodyPr>
          <a:lstStyle/>
          <a:p>
            <a:pPr indent="449580" algn="just">
              <a:lnSpc>
                <a:spcPct val="107000"/>
              </a:lnSpc>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Для описания процессов функционирования СМО обычно используются временн</a:t>
            </a:r>
            <a:r>
              <a:rPr lang="ru-RU" sz="2000" i="1" dirty="0">
                <a:latin typeface="Arial" panose="020B0604020202020204" pitchFamily="34" charset="0"/>
                <a:ea typeface="Calibri" panose="020F0502020204030204" pitchFamily="34" charset="0"/>
                <a:cs typeface="Arial" panose="020B0604020202020204" pitchFamily="34" charset="0"/>
              </a:rPr>
              <a:t>ы</a:t>
            </a:r>
            <a:r>
              <a:rPr lang="ru-RU" sz="2000" dirty="0">
                <a:latin typeface="Arial" panose="020B0604020202020204" pitchFamily="34" charset="0"/>
                <a:ea typeface="Calibri" panose="020F0502020204030204" pitchFamily="34" charset="0"/>
                <a:cs typeface="Arial" panose="020B0604020202020204" pitchFamily="34" charset="0"/>
              </a:rPr>
              <a:t>е диаграммы. </a:t>
            </a:r>
            <a:r>
              <a:rPr lang="ru-RU" sz="2000" i="1" dirty="0">
                <a:latin typeface="Arial" panose="020B0604020202020204" pitchFamily="34" charset="0"/>
                <a:ea typeface="Calibri" panose="020F0502020204030204" pitchFamily="34" charset="0"/>
                <a:cs typeface="Arial" panose="020B0604020202020204" pitchFamily="34" charset="0"/>
              </a:rPr>
              <a:t>Временн</a:t>
            </a:r>
            <a:r>
              <a:rPr lang="ru-RU" sz="2000" dirty="0">
                <a:latin typeface="Arial" panose="020B0604020202020204" pitchFamily="34" charset="0"/>
                <a:ea typeface="Calibri" panose="020F0502020204030204" pitchFamily="34" charset="0"/>
                <a:cs typeface="Arial" panose="020B0604020202020204" pitchFamily="34" charset="0"/>
              </a:rPr>
              <a:t>а</a:t>
            </a:r>
            <a:r>
              <a:rPr lang="ru-RU" sz="2000" i="1" dirty="0">
                <a:latin typeface="Arial" panose="020B0604020202020204" pitchFamily="34" charset="0"/>
                <a:ea typeface="Calibri" panose="020F0502020204030204" pitchFamily="34" charset="0"/>
                <a:cs typeface="Arial" panose="020B0604020202020204" pitchFamily="34" charset="0"/>
              </a:rPr>
              <a:t>я диаграмма</a:t>
            </a:r>
            <a:r>
              <a:rPr lang="ru-RU" sz="2000" b="1" i="1"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 графическое представление последовательности событий, происходящих в системе. Для построения временных диаграмм необходимо достаточно четко представлять взаимосвязь событий внутри системы. Степень детализации при составлении диаграмм зависит от свойств моделируемой системы и от целей моделирования.</a:t>
            </a:r>
          </a:p>
          <a:p>
            <a:pPr algn="just">
              <a:lnSpc>
                <a:spcPct val="107000"/>
              </a:lnSpc>
              <a:spcAft>
                <a:spcPts val="0"/>
              </a:spcAft>
            </a:pPr>
            <a:r>
              <a:rPr lang="ru-RU" sz="2400"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Рассмотрим принципы имитационного моделирования (принцип </a:t>
            </a:r>
            <a:r>
              <a:rPr lang="ru-RU" sz="2000" i="1" dirty="0">
                <a:latin typeface="Arial" panose="020B0604020202020204" pitchFamily="34" charset="0"/>
                <a:ea typeface="Calibri" panose="020F0502020204030204" pitchFamily="34" charset="0"/>
                <a:cs typeface="Arial" panose="020B0604020202020204" pitchFamily="34" charset="0"/>
              </a:rPr>
              <a:t>особых состояний )</a:t>
            </a:r>
            <a:r>
              <a:rPr lang="ru-RU" sz="2000" dirty="0">
                <a:latin typeface="Arial" panose="020B0604020202020204" pitchFamily="34" charset="0"/>
                <a:ea typeface="Calibri" panose="020F0502020204030204" pitchFamily="34" charset="0"/>
                <a:cs typeface="Arial" panose="020B0604020202020204" pitchFamily="34" charset="0"/>
              </a:rPr>
              <a:t> на примере  одноканальной системы СМО с однородным потоком заявок, в которую поступает случайный поток заявок с интервалами между соседними заявками, распределёнными по закону </a:t>
            </a:r>
            <a:r>
              <a:rPr lang="ru-RU" sz="2000" i="1" dirty="0">
                <a:latin typeface="Arial" panose="020B0604020202020204" pitchFamily="34" charset="0"/>
                <a:ea typeface="Calibri" panose="020F0502020204030204" pitchFamily="34" charset="0"/>
                <a:cs typeface="Arial" panose="020B0604020202020204" pitchFamily="34" charset="0"/>
              </a:rPr>
              <a:t>A</a:t>
            </a:r>
            <a:r>
              <a:rPr lang="ru-RU" sz="2000" dirty="0">
                <a:latin typeface="Arial" panose="020B0604020202020204" pitchFamily="34" charset="0"/>
                <a:ea typeface="Calibri" panose="020F0502020204030204" pitchFamily="34" charset="0"/>
                <a:cs typeface="Arial" panose="020B0604020202020204" pitchFamily="34" charset="0"/>
              </a:rPr>
              <a:t>(t), а длительность обслуживания заявок в приборе распределена по закону </a:t>
            </a:r>
            <a:r>
              <a:rPr lang="ru-RU" sz="2000" i="1" dirty="0">
                <a:latin typeface="Arial" panose="020B0604020202020204" pitchFamily="34" charset="0"/>
                <a:ea typeface="Calibri" panose="020F0502020204030204" pitchFamily="34" charset="0"/>
                <a:cs typeface="Arial" panose="020B0604020202020204" pitchFamily="34" charset="0"/>
              </a:rPr>
              <a:t>B</a:t>
            </a:r>
            <a:r>
              <a:rPr lang="ru-RU" sz="2000" dirty="0">
                <a:latin typeface="Arial" panose="020B0604020202020204" pitchFamily="34" charset="0"/>
                <a:ea typeface="Calibri" panose="020F0502020204030204" pitchFamily="34" charset="0"/>
                <a:cs typeface="Arial" panose="020B0604020202020204" pitchFamily="34" charset="0"/>
              </a:rPr>
              <a:t>(t).</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B4FB02D5-B88A-4DCB-971F-54403DF1CCC6}"/>
              </a:ext>
            </a:extLst>
          </p:cNvPr>
          <p:cNvPicPr/>
          <p:nvPr/>
        </p:nvPicPr>
        <p:blipFill>
          <a:blip r:embed="rId2"/>
          <a:stretch>
            <a:fillRect/>
          </a:stretch>
        </p:blipFill>
        <p:spPr>
          <a:xfrm>
            <a:off x="3444258" y="4229302"/>
            <a:ext cx="3703517" cy="1321493"/>
          </a:xfrm>
          <a:prstGeom prst="rect">
            <a:avLst/>
          </a:prstGeom>
        </p:spPr>
      </p:pic>
      <p:sp>
        <p:nvSpPr>
          <p:cNvPr id="4" name="Прямоугольник 3">
            <a:extLst>
              <a:ext uri="{FF2B5EF4-FFF2-40B4-BE49-F238E27FC236}">
                <a16:creationId xmlns:a16="http://schemas.microsoft.com/office/drawing/2014/main" id="{9E94E104-CD81-4E78-99A3-ABE9136A380F}"/>
              </a:ext>
            </a:extLst>
          </p:cNvPr>
          <p:cNvSpPr/>
          <p:nvPr/>
        </p:nvSpPr>
        <p:spPr>
          <a:xfrm>
            <a:off x="3005278" y="5686335"/>
            <a:ext cx="5626347" cy="400110"/>
          </a:xfrm>
          <a:prstGeom prst="rect">
            <a:avLst/>
          </a:prstGeom>
        </p:spPr>
        <p:txBody>
          <a:bodyPr wrap="none">
            <a:spAutoFit/>
          </a:bodyPr>
          <a:lstStyle/>
          <a:p>
            <a:pPr algn="ctr"/>
            <a:r>
              <a:rPr lang="ru-RU" sz="2000" dirty="0">
                <a:latin typeface="Arial" panose="020B0604020202020204" pitchFamily="34" charset="0"/>
                <a:ea typeface="Calibri" panose="020F0502020204030204" pitchFamily="34" charset="0"/>
              </a:rPr>
              <a:t>СМО с накопителем неограниченной ёмкости</a:t>
            </a:r>
            <a:endParaRPr lang="ru-RU" sz="2000" dirty="0"/>
          </a:p>
        </p:txBody>
      </p:sp>
    </p:spTree>
    <p:extLst>
      <p:ext uri="{BB962C8B-B14F-4D97-AF65-F5344CB8AC3E}">
        <p14:creationId xmlns:p14="http://schemas.microsoft.com/office/powerpoint/2010/main" val="331200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6F26BF4-7296-4BF8-8870-85EB78F3049C}"/>
              </a:ext>
            </a:extLst>
          </p:cNvPr>
          <p:cNvSpPr/>
          <p:nvPr/>
        </p:nvSpPr>
        <p:spPr>
          <a:xfrm>
            <a:off x="755374" y="612844"/>
            <a:ext cx="10880036" cy="5324535"/>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      1. </a:t>
            </a:r>
            <a:r>
              <a:rPr lang="ru-RU" sz="2000" b="1" i="1" dirty="0">
                <a:latin typeface="Arial" panose="020B0604020202020204" pitchFamily="34" charset="0"/>
                <a:cs typeface="Arial" panose="020B0604020202020204" pitchFamily="34" charset="0"/>
              </a:rPr>
              <a:t>Граф модели</a:t>
            </a:r>
            <a:r>
              <a:rPr lang="ru-RU" sz="2000" dirty="0">
                <a:latin typeface="Arial" panose="020B0604020202020204" pitchFamily="34" charset="0"/>
                <a:cs typeface="Arial" panose="020B0604020202020204" pitchFamily="34" charset="0"/>
              </a:rPr>
              <a:t>. Все процессы объединяются в виде направленного графа.</a:t>
            </a:r>
          </a:p>
          <a:p>
            <a:pPr algn="just"/>
            <a:r>
              <a:rPr lang="ru-RU" sz="2000" dirty="0">
                <a:latin typeface="Arial" panose="020B0604020202020204" pitchFamily="34" charset="0"/>
                <a:cs typeface="Arial" panose="020B0604020202020204" pitchFamily="34" charset="0"/>
              </a:rPr>
              <a:t>      2. </a:t>
            </a:r>
            <a:r>
              <a:rPr lang="ru-RU" sz="2000" b="1" i="1" dirty="0" err="1">
                <a:latin typeface="Arial" panose="020B0604020202020204" pitchFamily="34" charset="0"/>
                <a:cs typeface="Arial" panose="020B0604020202020204" pitchFamily="34" charset="0"/>
              </a:rPr>
              <a:t>Транзакт</a:t>
            </a:r>
            <a:r>
              <a:rPr lang="ru-RU" sz="2000" b="1" i="1"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 это формальный запрос на какое-либо обслуживание. Он имеет набор динамически изменяющихся свойств и параметров. Пути миграции </a:t>
            </a:r>
            <a:r>
              <a:rPr lang="ru-RU" sz="2000" dirty="0" err="1">
                <a:latin typeface="Arial" panose="020B0604020202020204" pitchFamily="34" charset="0"/>
                <a:cs typeface="Arial" panose="020B0604020202020204" pitchFamily="34" charset="0"/>
              </a:rPr>
              <a:t>транзактов</a:t>
            </a:r>
            <a:r>
              <a:rPr lang="ru-RU" sz="2000" dirty="0">
                <a:latin typeface="Arial" panose="020B0604020202020204" pitchFamily="34" charset="0"/>
                <a:cs typeface="Arial" panose="020B0604020202020204" pitchFamily="34" charset="0"/>
              </a:rPr>
              <a:t> по графу стохастической сети определяются логикой функционирования в узлах модели.</a:t>
            </a:r>
          </a:p>
          <a:p>
            <a:pPr algn="just"/>
            <a:r>
              <a:rPr lang="ru-RU" sz="2000" dirty="0">
                <a:latin typeface="Arial" panose="020B0604020202020204" pitchFamily="34" charset="0"/>
                <a:cs typeface="Arial" panose="020B0604020202020204" pitchFamily="34" charset="0"/>
              </a:rPr>
              <a:t>      3. </a:t>
            </a:r>
            <a:r>
              <a:rPr lang="ru-RU" sz="2000" b="1" i="1" dirty="0">
                <a:latin typeface="Arial" panose="020B0604020202020204" pitchFamily="34" charset="0"/>
                <a:cs typeface="Arial" panose="020B0604020202020204" pitchFamily="34" charset="0"/>
              </a:rPr>
              <a:t>Узлы </a:t>
            </a:r>
            <a:r>
              <a:rPr lang="ru-RU" sz="2000" dirty="0">
                <a:latin typeface="Arial" panose="020B0604020202020204" pitchFamily="34" charset="0"/>
                <a:cs typeface="Arial" panose="020B0604020202020204" pitchFamily="34" charset="0"/>
              </a:rPr>
              <a:t>графа сети представляют собой центры обслуживания </a:t>
            </a:r>
            <a:r>
              <a:rPr lang="ru-RU" sz="2000" dirty="0" err="1">
                <a:latin typeface="Arial" panose="020B0604020202020204" pitchFamily="34" charset="0"/>
                <a:cs typeface="Arial" panose="020B0604020202020204" pitchFamily="34" charset="0"/>
              </a:rPr>
              <a:t>транзактов</a:t>
            </a:r>
            <a:r>
              <a:rPr lang="ru-RU" sz="2000" dirty="0">
                <a:latin typeface="Arial" panose="020B0604020202020204" pitchFamily="34" charset="0"/>
                <a:cs typeface="Arial" panose="020B0604020202020204" pitchFamily="34" charset="0"/>
              </a:rPr>
              <a:t>. В узлах </a:t>
            </a:r>
            <a:r>
              <a:rPr lang="ru-RU" sz="2000" dirty="0" err="1">
                <a:latin typeface="Arial" panose="020B0604020202020204" pitchFamily="34" charset="0"/>
                <a:cs typeface="Arial" panose="020B0604020202020204" pitchFamily="34" charset="0"/>
              </a:rPr>
              <a:t>транзакты</a:t>
            </a:r>
            <a:r>
              <a:rPr lang="ru-RU" sz="2000" dirty="0">
                <a:latin typeface="Arial" panose="020B0604020202020204" pitchFamily="34" charset="0"/>
                <a:cs typeface="Arial" panose="020B0604020202020204" pitchFamily="34" charset="0"/>
              </a:rPr>
              <a:t> могут задерживаться, обслуживаться, порождать и уничтожаться.</a:t>
            </a:r>
          </a:p>
          <a:p>
            <a:pPr algn="just"/>
            <a:r>
              <a:rPr lang="ru-RU" sz="2000" dirty="0">
                <a:latin typeface="Arial" panose="020B0604020202020204" pitchFamily="34" charset="0"/>
                <a:cs typeface="Arial" panose="020B0604020202020204" pitchFamily="34" charset="0"/>
              </a:rPr>
              <a:t>      4. </a:t>
            </a:r>
            <a:r>
              <a:rPr lang="ru-RU" sz="2000" b="1" i="1" dirty="0">
                <a:latin typeface="Arial" panose="020B0604020202020204" pitchFamily="34" charset="0"/>
                <a:cs typeface="Arial" panose="020B0604020202020204" pitchFamily="34" charset="0"/>
              </a:rPr>
              <a:t>Событием </a:t>
            </a:r>
            <a:r>
              <a:rPr lang="ru-RU" sz="2000" dirty="0">
                <a:latin typeface="Arial" panose="020B0604020202020204" pitchFamily="34" charset="0"/>
                <a:cs typeface="Arial" panose="020B0604020202020204" pitchFamily="34" charset="0"/>
              </a:rPr>
              <a:t>называется факт выхода из узла одного </a:t>
            </a:r>
            <a:r>
              <a:rPr lang="ru-RU" sz="2000" dirty="0" err="1">
                <a:latin typeface="Arial" panose="020B0604020202020204" pitchFamily="34" charset="0"/>
                <a:cs typeface="Arial" panose="020B0604020202020204" pitchFamily="34" charset="0"/>
              </a:rPr>
              <a:t>транзакта</a:t>
            </a:r>
            <a:r>
              <a:rPr lang="ru-RU" sz="2000" dirty="0">
                <a:latin typeface="Arial" panose="020B0604020202020204" pitchFamily="34" charset="0"/>
                <a:cs typeface="Arial" panose="020B0604020202020204" pitchFamily="34" charset="0"/>
              </a:rPr>
              <a:t>. События всегда происходят в определенные моменты времени. </a:t>
            </a:r>
          </a:p>
          <a:p>
            <a:pPr algn="just"/>
            <a:r>
              <a:rPr lang="ru-RU" sz="2000" dirty="0">
                <a:latin typeface="Arial" panose="020B0604020202020204" pitchFamily="34" charset="0"/>
                <a:cs typeface="Arial" panose="020B0604020202020204" pitchFamily="34" charset="0"/>
              </a:rPr>
              <a:t>     5. </a:t>
            </a:r>
            <a:r>
              <a:rPr lang="ru-RU" sz="2000" b="1" i="1" dirty="0">
                <a:latin typeface="Arial" panose="020B0604020202020204" pitchFamily="34" charset="0"/>
                <a:cs typeface="Arial" panose="020B0604020202020204" pitchFamily="34" charset="0"/>
              </a:rPr>
              <a:t>Ресурс </a:t>
            </a:r>
            <a:r>
              <a:rPr lang="ru-RU" sz="2000" dirty="0">
                <a:latin typeface="Arial" panose="020B0604020202020204" pitchFamily="34" charset="0"/>
                <a:cs typeface="Arial" panose="020B0604020202020204" pitchFamily="34" charset="0"/>
              </a:rPr>
              <a:t>независимо от его природы в процессе моделирования может характеризоваться тремя параметрами: </a:t>
            </a:r>
            <a:r>
              <a:rPr lang="ru-RU" sz="2000" i="1" dirty="0">
                <a:latin typeface="Arial" panose="020B0604020202020204" pitchFamily="34" charset="0"/>
                <a:cs typeface="Arial" panose="020B0604020202020204" pitchFamily="34" charset="0"/>
              </a:rPr>
              <a:t>мощностью</a:t>
            </a:r>
            <a:r>
              <a:rPr lang="ru-RU" sz="2000" dirty="0">
                <a:latin typeface="Arial" panose="020B0604020202020204" pitchFamily="34" charset="0"/>
                <a:cs typeface="Arial" panose="020B0604020202020204" pitchFamily="34" charset="0"/>
              </a:rPr>
              <a:t>, </a:t>
            </a:r>
            <a:r>
              <a:rPr lang="ru-RU" sz="2000" i="1" dirty="0">
                <a:latin typeface="Arial" panose="020B0604020202020204" pitchFamily="34" charset="0"/>
                <a:cs typeface="Arial" panose="020B0604020202020204" pitchFamily="34" charset="0"/>
              </a:rPr>
              <a:t>остатком</a:t>
            </a:r>
            <a:r>
              <a:rPr lang="ru-RU" sz="2000" dirty="0">
                <a:latin typeface="Arial" panose="020B0604020202020204" pitchFamily="34" charset="0"/>
                <a:cs typeface="Arial" panose="020B0604020202020204" pitchFamily="34" charset="0"/>
              </a:rPr>
              <a:t> и </a:t>
            </a:r>
            <a:r>
              <a:rPr lang="ru-RU" sz="2000" i="1" dirty="0">
                <a:latin typeface="Arial" panose="020B0604020202020204" pitchFamily="34" charset="0"/>
                <a:cs typeface="Arial" panose="020B0604020202020204" pitchFamily="34" charset="0"/>
              </a:rPr>
              <a:t>дефицитом</a:t>
            </a:r>
            <a:r>
              <a:rPr lang="ru-RU" sz="2000" dirty="0">
                <a:latin typeface="Arial" panose="020B0604020202020204" pitchFamily="34" charset="0"/>
                <a:cs typeface="Arial" panose="020B0604020202020204" pitchFamily="34" charset="0"/>
              </a:rPr>
              <a:t>.</a:t>
            </a:r>
          </a:p>
          <a:p>
            <a:pPr algn="just"/>
            <a:r>
              <a:rPr lang="ru-RU" sz="2000" dirty="0">
                <a:latin typeface="Arial" panose="020B0604020202020204" pitchFamily="34" charset="0"/>
                <a:cs typeface="Arial" panose="020B0604020202020204" pitchFamily="34" charset="0"/>
              </a:rPr>
              <a:t>     6. </a:t>
            </a:r>
            <a:r>
              <a:rPr lang="ru-RU" sz="2000" b="1" i="1" dirty="0">
                <a:latin typeface="Arial" panose="020B0604020202020204" pitchFamily="34" charset="0"/>
                <a:cs typeface="Arial" panose="020B0604020202020204" pitchFamily="34" charset="0"/>
              </a:rPr>
              <a:t>Пространство </a:t>
            </a:r>
            <a:r>
              <a:rPr lang="ru-RU" sz="2000" dirty="0">
                <a:latin typeface="Arial" panose="020B0604020202020204" pitchFamily="34" charset="0"/>
                <a:cs typeface="Arial" panose="020B0604020202020204" pitchFamily="34" charset="0"/>
              </a:rPr>
              <a:t>– географическое, декартова плоскость. Узлы, </a:t>
            </a:r>
            <a:r>
              <a:rPr lang="ru-RU" sz="2000" dirty="0" err="1">
                <a:latin typeface="Arial" panose="020B0604020202020204" pitchFamily="34" charset="0"/>
                <a:cs typeface="Arial" panose="020B0604020202020204" pitchFamily="34" charset="0"/>
              </a:rPr>
              <a:t>транзакты</a:t>
            </a:r>
            <a:r>
              <a:rPr lang="ru-RU" sz="2000" dirty="0">
                <a:latin typeface="Arial" panose="020B0604020202020204" pitchFamily="34" charset="0"/>
                <a:cs typeface="Arial" panose="020B0604020202020204" pitchFamily="34" charset="0"/>
              </a:rPr>
              <a:t> и ресурсы могут быть привязаны к точкам пространства и мигрировать в нем. CASE – технология имитационного моделирования используется в конструкторе моделей. </a:t>
            </a:r>
          </a:p>
          <a:p>
            <a:pPr algn="just"/>
            <a:r>
              <a:rPr lang="ru-RU" sz="2000" dirty="0">
                <a:latin typeface="Arial" panose="020B0604020202020204" pitchFamily="34" charset="0"/>
                <a:cs typeface="Arial" panose="020B0604020202020204" pitchFamily="34" charset="0"/>
              </a:rPr>
              <a:t>     Недостатки пакета: </a:t>
            </a:r>
            <a:r>
              <a:rPr lang="ru-RU" sz="2000" b="1"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сложная система обозначений; необходимо знать язык программирования С++.</a:t>
            </a:r>
          </a:p>
          <a:p>
            <a:pPr algn="just"/>
            <a:r>
              <a:rPr lang="ru-RU" sz="2000" dirty="0">
                <a:latin typeface="Arial" panose="020B0604020202020204" pitchFamily="34" charset="0"/>
                <a:cs typeface="Arial" panose="020B0604020202020204" pitchFamily="34" charset="0"/>
              </a:rPr>
              <a:t>      Близкие по возможностям к этим системам являются пакеты </a:t>
            </a:r>
            <a:r>
              <a:rPr lang="en-US" sz="2000" dirty="0" err="1">
                <a:latin typeface="Arial" panose="020B0604020202020204" pitchFamily="34" charset="0"/>
                <a:cs typeface="Arial" panose="020B0604020202020204" pitchFamily="34" charset="0"/>
              </a:rPr>
              <a:t>AnyLogic</a:t>
            </a:r>
            <a:r>
              <a:rPr lang="en-US" sz="2000" dirty="0">
                <a:latin typeface="Arial" panose="020B0604020202020204" pitchFamily="34" charset="0"/>
                <a:cs typeface="Arial" panose="020B0604020202020204" pitchFamily="34" charset="0"/>
              </a:rPr>
              <a:t>, GPSS/W </a:t>
            </a:r>
            <a:r>
              <a:rPr lang="ru-RU" sz="2000">
                <a:latin typeface="Arial" panose="020B0604020202020204" pitchFamily="34" charset="0"/>
                <a:cs typeface="Arial" panose="020B0604020202020204" pitchFamily="34" charset="0"/>
              </a:rPr>
              <a:t>и другие.</a:t>
            </a:r>
            <a:endParaRPr lang="ru-R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3037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F557B563-2A00-4335-AFB5-65B8EC2E2329}"/>
              </a:ext>
            </a:extLst>
          </p:cNvPr>
          <p:cNvPicPr/>
          <p:nvPr/>
        </p:nvPicPr>
        <p:blipFill>
          <a:blip r:embed="rId2"/>
          <a:stretch>
            <a:fillRect/>
          </a:stretch>
        </p:blipFill>
        <p:spPr>
          <a:xfrm>
            <a:off x="609600" y="1247587"/>
            <a:ext cx="10721009" cy="5221357"/>
          </a:xfrm>
          <a:prstGeom prst="rect">
            <a:avLst/>
          </a:prstGeom>
        </p:spPr>
      </p:pic>
      <p:sp>
        <p:nvSpPr>
          <p:cNvPr id="3" name="Прямоугольник 2">
            <a:extLst>
              <a:ext uri="{FF2B5EF4-FFF2-40B4-BE49-F238E27FC236}">
                <a16:creationId xmlns:a16="http://schemas.microsoft.com/office/drawing/2014/main" id="{D57A9758-FCDF-44D4-937B-C83DF977C7DC}"/>
              </a:ext>
            </a:extLst>
          </p:cNvPr>
          <p:cNvSpPr/>
          <p:nvPr/>
        </p:nvSpPr>
        <p:spPr>
          <a:xfrm>
            <a:off x="490330" y="389056"/>
            <a:ext cx="11237844" cy="727059"/>
          </a:xfrm>
          <a:prstGeom prst="rect">
            <a:avLst/>
          </a:prstGeom>
        </p:spPr>
        <p:txBody>
          <a:bodyPr wrap="square">
            <a:spAutoFit/>
          </a:bodyPr>
          <a:lstStyle/>
          <a:p>
            <a:pPr indent="449580" algn="just">
              <a:lnSpc>
                <a:spcPct val="107000"/>
              </a:lnSpc>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Построим четыре временные диаграммы, отображающие процесс функционирования рассматриваемой системы.</a:t>
            </a:r>
          </a:p>
        </p:txBody>
      </p:sp>
    </p:spTree>
    <p:extLst>
      <p:ext uri="{BB962C8B-B14F-4D97-AF65-F5344CB8AC3E}">
        <p14:creationId xmlns:p14="http://schemas.microsoft.com/office/powerpoint/2010/main" val="2587393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CB3198A-6477-4D29-893D-C7D21B143A59}"/>
              </a:ext>
            </a:extLst>
          </p:cNvPr>
          <p:cNvSpPr/>
          <p:nvPr/>
        </p:nvSpPr>
        <p:spPr>
          <a:xfrm>
            <a:off x="605774" y="700742"/>
            <a:ext cx="10980452" cy="5232202"/>
          </a:xfrm>
          <a:prstGeom prst="rect">
            <a:avLst/>
          </a:prstGeom>
        </p:spPr>
        <p:txBody>
          <a:bodyPr wrap="square">
            <a:spAutoFit/>
          </a:bodyPr>
          <a:lstStyle/>
          <a:p>
            <a:pPr indent="449580" algn="just">
              <a:lnSpc>
                <a:spcPct val="107000"/>
              </a:lnSpc>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1) «</a:t>
            </a:r>
            <a:r>
              <a:rPr lang="ru-RU" sz="2000" b="1" i="1" dirty="0">
                <a:latin typeface="Arial" panose="020B0604020202020204" pitchFamily="34" charset="0"/>
                <a:ea typeface="Calibri" panose="020F0502020204030204" pitchFamily="34" charset="0"/>
                <a:cs typeface="Arial" panose="020B0604020202020204" pitchFamily="34" charset="0"/>
              </a:rPr>
              <a:t>процесс поступления заявок</a:t>
            </a:r>
            <a:r>
              <a:rPr lang="ru-RU" sz="2000" dirty="0">
                <a:latin typeface="Arial" panose="020B0604020202020204" pitchFamily="34" charset="0"/>
                <a:ea typeface="Calibri" panose="020F0502020204030204" pitchFamily="34" charset="0"/>
                <a:cs typeface="Arial" panose="020B0604020202020204" pitchFamily="34" charset="0"/>
              </a:rPr>
              <a:t>» в виде моментов </a:t>
            </a:r>
            <a:r>
              <a:rPr lang="ru-RU" sz="2000" i="1" dirty="0">
                <a:latin typeface="Arial" panose="020B0604020202020204" pitchFamily="34" charset="0"/>
                <a:ea typeface="Calibri" panose="020F0502020204030204" pitchFamily="34" charset="0"/>
                <a:cs typeface="Arial" panose="020B0604020202020204" pitchFamily="34" charset="0"/>
              </a:rPr>
              <a:t>t</a:t>
            </a:r>
            <a:r>
              <a:rPr lang="en-US" sz="2000" i="1" baseline="-25000" dirty="0" err="1">
                <a:latin typeface="Arial" panose="020B0604020202020204" pitchFamily="34" charset="0"/>
                <a:ea typeface="Calibri" panose="020F0502020204030204" pitchFamily="34" charset="0"/>
                <a:cs typeface="Arial" panose="020B0604020202020204" pitchFamily="34" charset="0"/>
              </a:rPr>
              <a:t>i</a:t>
            </a:r>
            <a:r>
              <a:rPr lang="en-US" sz="2000" i="1"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поступления заявок в систему, формируемых по правилу:</a:t>
            </a:r>
          </a:p>
          <a:p>
            <a:pPr algn="ctr">
              <a:lnSpc>
                <a:spcPct val="107000"/>
              </a:lnSpc>
              <a:spcAft>
                <a:spcPts val="0"/>
              </a:spcAft>
            </a:pPr>
            <a:r>
              <a:rPr lang="en-US" sz="2000" dirty="0" err="1">
                <a:latin typeface="Arial" panose="020B0604020202020204" pitchFamily="34" charset="0"/>
                <a:ea typeface="Calibri" panose="020F0502020204030204" pitchFamily="34" charset="0"/>
                <a:cs typeface="Arial" panose="020B0604020202020204" pitchFamily="34" charset="0"/>
              </a:rPr>
              <a:t>t</a:t>
            </a:r>
            <a:r>
              <a:rPr lang="en-US" sz="2000" baseline="-25000" dirty="0" err="1">
                <a:latin typeface="Arial" panose="020B0604020202020204" pitchFamily="34" charset="0"/>
                <a:ea typeface="Calibri" panose="020F0502020204030204" pitchFamily="34" charset="0"/>
                <a:cs typeface="Arial" panose="020B0604020202020204" pitchFamily="34" charset="0"/>
              </a:rPr>
              <a:t>i</a:t>
            </a:r>
            <a:r>
              <a:rPr lang="en-US" sz="2000"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t</a:t>
            </a:r>
            <a:r>
              <a:rPr lang="en-US" sz="2000" baseline="-25000" dirty="0" err="1">
                <a:latin typeface="Arial" panose="020B0604020202020204" pitchFamily="34" charset="0"/>
                <a:ea typeface="Calibri" panose="020F0502020204030204" pitchFamily="34" charset="0"/>
                <a:cs typeface="Arial" panose="020B0604020202020204" pitchFamily="34" charset="0"/>
              </a:rPr>
              <a:t>i</a:t>
            </a:r>
            <a:r>
              <a:rPr lang="ru-RU" sz="2000" baseline="-25000" dirty="0">
                <a:latin typeface="Arial" panose="020B0604020202020204" pitchFamily="34" charset="0"/>
                <a:ea typeface="Calibri" panose="020F0502020204030204" pitchFamily="34" charset="0"/>
                <a:cs typeface="Arial" panose="020B0604020202020204" pitchFamily="34" charset="0"/>
              </a:rPr>
              <a:t>-1</a:t>
            </a:r>
            <a:r>
              <a:rPr lang="ru-RU" sz="2000" dirty="0">
                <a:latin typeface="Arial" panose="020B0604020202020204" pitchFamily="34" charset="0"/>
                <a:ea typeface="Calibri" panose="020F0502020204030204" pitchFamily="34" charset="0"/>
                <a:cs typeface="Arial" panose="020B0604020202020204" pitchFamily="34" charset="0"/>
              </a:rPr>
              <a:t> + </a:t>
            </a:r>
            <a:r>
              <a:rPr lang="en-US" sz="2000" dirty="0">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ru-RU"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a</a:t>
            </a:r>
            <a:r>
              <a:rPr lang="en-US" sz="2000" baseline="-25000" dirty="0" err="1">
                <a:latin typeface="Arial" panose="020B0604020202020204" pitchFamily="34" charset="0"/>
                <a:ea typeface="Calibri" panose="020F0502020204030204" pitchFamily="34" charset="0"/>
                <a:cs typeface="Arial" panose="020B0604020202020204" pitchFamily="34" charset="0"/>
              </a:rPr>
              <a:t>i</a:t>
            </a:r>
            <a:r>
              <a:rPr lang="ru-RU" sz="2000" dirty="0">
                <a:latin typeface="Arial" panose="020B0604020202020204" pitchFamily="34" charset="0"/>
                <a:ea typeface="Calibri" panose="020F0502020204030204" pitchFamily="34" charset="0"/>
                <a:cs typeface="Arial" panose="020B0604020202020204" pitchFamily="34" charset="0"/>
              </a:rPr>
              <a:t>), (</a:t>
            </a:r>
            <a:r>
              <a:rPr lang="en-US" sz="2000" dirty="0">
                <a:latin typeface="Arial" panose="020B0604020202020204" pitchFamily="34" charset="0"/>
                <a:ea typeface="Calibri" panose="020F0502020204030204" pitchFamily="34" charset="0"/>
                <a:cs typeface="Arial" panose="020B0604020202020204" pitchFamily="34" charset="0"/>
              </a:rPr>
              <a:t>t</a:t>
            </a:r>
            <a:r>
              <a:rPr lang="ru-RU" sz="2000" baseline="-25000" dirty="0">
                <a:latin typeface="Arial" panose="020B0604020202020204" pitchFamily="34" charset="0"/>
                <a:ea typeface="Calibri" panose="020F0502020204030204" pitchFamily="34" charset="0"/>
                <a:cs typeface="Arial" panose="020B0604020202020204" pitchFamily="34" charset="0"/>
              </a:rPr>
              <a:t>0</a:t>
            </a:r>
            <a:r>
              <a:rPr lang="ru-RU" sz="2000" dirty="0">
                <a:latin typeface="Arial" panose="020B0604020202020204" pitchFamily="34" charset="0"/>
                <a:ea typeface="Calibri" panose="020F0502020204030204" pitchFamily="34" charset="0"/>
                <a:cs typeface="Arial" panose="020B0604020202020204" pitchFamily="34" charset="0"/>
              </a:rPr>
              <a:t> = 0),</a:t>
            </a:r>
          </a:p>
          <a:p>
            <a:pPr algn="just">
              <a:lnSpc>
                <a:spcPct val="107000"/>
              </a:lnSpc>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где </a:t>
            </a:r>
            <a:r>
              <a:rPr lang="en-US" sz="2000" dirty="0">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ru-RU"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a</a:t>
            </a:r>
            <a:r>
              <a:rPr lang="en-US" sz="2000" baseline="-25000" dirty="0" err="1">
                <a:latin typeface="Arial" panose="020B0604020202020204" pitchFamily="34" charset="0"/>
                <a:ea typeface="Calibri" panose="020F0502020204030204" pitchFamily="34" charset="0"/>
                <a:cs typeface="Arial" panose="020B0604020202020204" pitchFamily="34" charset="0"/>
              </a:rPr>
              <a:t>i</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i="1" dirty="0">
                <a:latin typeface="Arial" panose="020B0604020202020204" pitchFamily="34" charset="0"/>
                <a:ea typeface="Calibri" panose="020F0502020204030204" pitchFamily="34" charset="0"/>
                <a:cs typeface="Arial" panose="020B0604020202020204" pitchFamily="34" charset="0"/>
              </a:rPr>
              <a:t>i </a:t>
            </a:r>
            <a:r>
              <a:rPr lang="ru-RU" sz="2000" dirty="0">
                <a:latin typeface="Arial" panose="020B0604020202020204" pitchFamily="34" charset="0"/>
                <a:ea typeface="Calibri" panose="020F0502020204030204" pitchFamily="34" charset="0"/>
                <a:cs typeface="Arial" panose="020B0604020202020204" pitchFamily="34" charset="0"/>
              </a:rPr>
              <a:t>= 1,2,...) – интервалы между поступающими в систему заявками, значения которых вырабатываются с помощью ГСЧ </a:t>
            </a:r>
            <a:r>
              <a:rPr lang="ru-RU" sz="2000" i="1" dirty="0">
                <a:latin typeface="Arial" panose="020B0604020202020204" pitchFamily="34" charset="0"/>
                <a:ea typeface="Calibri" panose="020F0502020204030204" pitchFamily="34" charset="0"/>
                <a:cs typeface="Arial" panose="020B0604020202020204" pitchFamily="34" charset="0"/>
              </a:rPr>
              <a:t>A</a:t>
            </a:r>
            <a:r>
              <a:rPr lang="ru-RU" sz="2000" dirty="0">
                <a:latin typeface="Arial" panose="020B0604020202020204" pitchFamily="34" charset="0"/>
                <a:ea typeface="Calibri" panose="020F0502020204030204" pitchFamily="34" charset="0"/>
                <a:cs typeface="Arial" panose="020B0604020202020204" pitchFamily="34" charset="0"/>
              </a:rPr>
              <a:t>(</a:t>
            </a:r>
            <a:r>
              <a:rPr lang="ru-RU" sz="2000" dirty="0">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ru-RU" sz="2000" dirty="0">
                <a:latin typeface="Arial" panose="020B0604020202020204" pitchFamily="34" charset="0"/>
                <a:ea typeface="Calibri" panose="020F0502020204030204" pitchFamily="34" charset="0"/>
                <a:cs typeface="Arial" panose="020B0604020202020204" pitchFamily="34" charset="0"/>
              </a:rPr>
              <a:t>) ;</a:t>
            </a:r>
          </a:p>
          <a:p>
            <a:pPr indent="449580" algn="just">
              <a:lnSpc>
                <a:spcPct val="107000"/>
              </a:lnSpc>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2) «</a:t>
            </a:r>
            <a:r>
              <a:rPr lang="ru-RU" sz="2000" b="1" i="1" dirty="0">
                <a:latin typeface="Arial" panose="020B0604020202020204" pitchFamily="34" charset="0"/>
                <a:ea typeface="Calibri" panose="020F0502020204030204" pitchFamily="34" charset="0"/>
                <a:cs typeface="Arial" panose="020B0604020202020204" pitchFamily="34" charset="0"/>
              </a:rPr>
              <a:t>процесс обслуживания в приборе</a:t>
            </a:r>
            <a:r>
              <a:rPr lang="ru-RU" sz="2000" dirty="0">
                <a:latin typeface="Arial" panose="020B0604020202020204" pitchFamily="34" charset="0"/>
                <a:ea typeface="Calibri" panose="020F0502020204030204" pitchFamily="34" charset="0"/>
                <a:cs typeface="Arial" panose="020B0604020202020204" pitchFamily="34" charset="0"/>
              </a:rPr>
              <a:t>», представленный в виде длительностей обслуживания </a:t>
            </a:r>
            <a:r>
              <a:rPr lang="ru-RU" sz="2000" dirty="0">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ru-RU" sz="2000" dirty="0">
                <a:latin typeface="Arial" panose="020B0604020202020204" pitchFamily="34" charset="0"/>
                <a:ea typeface="Calibri" panose="020F0502020204030204" pitchFamily="34" charset="0"/>
                <a:cs typeface="Arial" panose="020B0604020202020204" pitchFamily="34" charset="0"/>
              </a:rPr>
              <a:t>(</a:t>
            </a:r>
            <a:r>
              <a:rPr lang="ru-RU" sz="2000" i="1" dirty="0" err="1">
                <a:latin typeface="Arial" panose="020B0604020202020204" pitchFamily="34" charset="0"/>
                <a:ea typeface="Calibri" panose="020F0502020204030204" pitchFamily="34" charset="0"/>
                <a:cs typeface="Arial" panose="020B0604020202020204" pitchFamily="34" charset="0"/>
              </a:rPr>
              <a:t>b</a:t>
            </a:r>
            <a:r>
              <a:rPr lang="ru-RU" sz="2000" i="1" baseline="-25000" dirty="0" err="1">
                <a:latin typeface="Arial" panose="020B0604020202020204" pitchFamily="34" charset="0"/>
                <a:ea typeface="Calibri" panose="020F0502020204030204" pitchFamily="34" charset="0"/>
                <a:cs typeface="Arial" panose="020B0604020202020204" pitchFamily="34" charset="0"/>
              </a:rPr>
              <a:t>i</a:t>
            </a:r>
            <a:r>
              <a:rPr lang="ru-RU" sz="2000" dirty="0">
                <a:latin typeface="Arial" panose="020B0604020202020204" pitchFamily="34" charset="0"/>
                <a:ea typeface="Calibri" panose="020F0502020204030204" pitchFamily="34" charset="0"/>
                <a:cs typeface="Arial" panose="020B0604020202020204" pitchFamily="34" charset="0"/>
              </a:rPr>
              <a:t>), которых вырабатываются с помощью ГСЧ </a:t>
            </a:r>
            <a:r>
              <a:rPr lang="ru-RU" sz="2000" i="1" dirty="0">
                <a:latin typeface="Arial" panose="020B0604020202020204" pitchFamily="34" charset="0"/>
                <a:ea typeface="Calibri" panose="020F0502020204030204" pitchFamily="34" charset="0"/>
                <a:cs typeface="Arial" panose="020B0604020202020204" pitchFamily="34" charset="0"/>
              </a:rPr>
              <a:t>B</a:t>
            </a:r>
            <a:r>
              <a:rPr lang="ru-RU" sz="2000" dirty="0">
                <a:latin typeface="Arial" panose="020B0604020202020204" pitchFamily="34" charset="0"/>
                <a:ea typeface="Calibri" panose="020F0502020204030204" pitchFamily="34" charset="0"/>
                <a:cs typeface="Arial" panose="020B0604020202020204" pitchFamily="34" charset="0"/>
              </a:rPr>
              <a:t>(</a:t>
            </a:r>
            <a:r>
              <a:rPr lang="ru-RU" sz="2000" dirty="0">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ru-RU" sz="2000" dirty="0">
                <a:latin typeface="Arial" panose="020B0604020202020204" pitchFamily="34" charset="0"/>
                <a:ea typeface="Calibri" panose="020F0502020204030204" pitchFamily="34" charset="0"/>
                <a:cs typeface="Arial" panose="020B0604020202020204" pitchFamily="34" charset="0"/>
              </a:rPr>
              <a:t>), и моментов завершения обслуживания </a:t>
            </a:r>
            <a:r>
              <a:rPr lang="en-US" sz="2000" dirty="0" err="1">
                <a:latin typeface="Arial" panose="020B0604020202020204" pitchFamily="34" charset="0"/>
                <a:ea typeface="Calibri" panose="020F0502020204030204" pitchFamily="34" charset="0"/>
                <a:cs typeface="Arial" panose="020B0604020202020204" pitchFamily="34" charset="0"/>
              </a:rPr>
              <a:t>t</a:t>
            </a:r>
            <a:r>
              <a:rPr lang="en-US" sz="2000" baseline="-25000" dirty="0" err="1">
                <a:latin typeface="Arial" panose="020B0604020202020204" pitchFamily="34" charset="0"/>
                <a:ea typeface="Calibri" panose="020F0502020204030204" pitchFamily="34" charset="0"/>
                <a:cs typeface="Arial" panose="020B0604020202020204" pitchFamily="34" charset="0"/>
              </a:rPr>
              <a:t>i</a:t>
            </a:r>
            <a:r>
              <a:rPr lang="ru-RU" sz="2000" baseline="30000" dirty="0">
                <a:latin typeface="Arial" panose="020B0604020202020204" pitchFamily="34" charset="0"/>
                <a:ea typeface="Calibri" panose="020F0502020204030204" pitchFamily="34" charset="0"/>
                <a:cs typeface="Arial" panose="020B0604020202020204" pitchFamily="34" charset="0"/>
              </a:rPr>
              <a:t>*</a:t>
            </a:r>
            <a:r>
              <a:rPr lang="ru-RU" sz="2000" dirty="0">
                <a:latin typeface="Arial" panose="020B0604020202020204" pitchFamily="34" charset="0"/>
                <a:ea typeface="Calibri" panose="020F0502020204030204" pitchFamily="34" charset="0"/>
                <a:cs typeface="Arial" panose="020B0604020202020204" pitchFamily="34" charset="0"/>
              </a:rPr>
              <a:t> заявок в приборе, определяемых по следующему правилу:</a:t>
            </a:r>
          </a:p>
          <a:p>
            <a:pPr algn="just">
              <a:lnSpc>
                <a:spcPct val="107000"/>
              </a:lnSpc>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t</a:t>
            </a:r>
            <a:r>
              <a:rPr lang="en-US" sz="2000" baseline="-25000" dirty="0" err="1">
                <a:latin typeface="Arial" panose="020B0604020202020204" pitchFamily="34" charset="0"/>
                <a:ea typeface="Calibri" panose="020F0502020204030204" pitchFamily="34" charset="0"/>
                <a:cs typeface="Arial" panose="020B0604020202020204" pitchFamily="34" charset="0"/>
              </a:rPr>
              <a:t>i</a:t>
            </a:r>
            <a:r>
              <a:rPr lang="ru-RU" sz="2000" baseline="30000"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t</a:t>
            </a:r>
            <a:r>
              <a:rPr lang="en-US" sz="2000" baseline="-25000" dirty="0" err="1">
                <a:latin typeface="Arial" panose="020B0604020202020204" pitchFamily="34" charset="0"/>
                <a:ea typeface="Calibri" panose="020F0502020204030204" pitchFamily="34" charset="0"/>
                <a:cs typeface="Arial" panose="020B0604020202020204" pitchFamily="34" charset="0"/>
              </a:rPr>
              <a:t>i</a:t>
            </a:r>
            <a:r>
              <a:rPr lang="en-US" sz="2000" baseline="-25000"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a:t>
            </a:r>
            <a:r>
              <a:rPr lang="ru-RU" sz="2000" dirty="0">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ru-RU" sz="2000" dirty="0">
                <a:latin typeface="Arial" panose="020B0604020202020204" pitchFamily="34" charset="0"/>
                <a:ea typeface="Calibri" panose="020F0502020204030204" pitchFamily="34" charset="0"/>
                <a:cs typeface="Arial" panose="020B0604020202020204" pitchFamily="34" charset="0"/>
              </a:rPr>
              <a:t>(</a:t>
            </a:r>
            <a:r>
              <a:rPr lang="ru-RU" sz="2000" i="1" dirty="0" err="1">
                <a:latin typeface="Arial" panose="020B0604020202020204" pitchFamily="34" charset="0"/>
                <a:ea typeface="Calibri" panose="020F0502020204030204" pitchFamily="34" charset="0"/>
                <a:cs typeface="Arial" panose="020B0604020202020204" pitchFamily="34" charset="0"/>
              </a:rPr>
              <a:t>b</a:t>
            </a:r>
            <a:r>
              <a:rPr lang="ru-RU" sz="2000" i="1" baseline="-25000" dirty="0" err="1">
                <a:latin typeface="Arial" panose="020B0604020202020204" pitchFamily="34" charset="0"/>
                <a:ea typeface="Calibri" panose="020F0502020204030204" pitchFamily="34" charset="0"/>
                <a:cs typeface="Arial" panose="020B0604020202020204" pitchFamily="34" charset="0"/>
              </a:rPr>
              <a:t>i</a:t>
            </a:r>
            <a:r>
              <a:rPr lang="ru-RU" sz="2000" dirty="0">
                <a:latin typeface="Arial" panose="020B0604020202020204" pitchFamily="34" charset="0"/>
                <a:ea typeface="Calibri" panose="020F0502020204030204" pitchFamily="34" charset="0"/>
                <a:cs typeface="Arial" panose="020B0604020202020204" pitchFamily="34" charset="0"/>
              </a:rPr>
              <a:t>), если на момент поступления </a:t>
            </a:r>
            <a:r>
              <a:rPr lang="ru-RU" sz="2000" i="1" dirty="0">
                <a:latin typeface="Arial" panose="020B0604020202020204" pitchFamily="34" charset="0"/>
                <a:ea typeface="Calibri" panose="020F0502020204030204" pitchFamily="34" charset="0"/>
                <a:cs typeface="Arial" panose="020B0604020202020204" pitchFamily="34" charset="0"/>
              </a:rPr>
              <a:t>i</a:t>
            </a:r>
            <a:r>
              <a:rPr lang="ru-RU" sz="2000" dirty="0">
                <a:latin typeface="Arial" panose="020B0604020202020204" pitchFamily="34" charset="0"/>
                <a:ea typeface="Calibri" panose="020F0502020204030204" pitchFamily="34" charset="0"/>
                <a:cs typeface="Arial" panose="020B0604020202020204" pitchFamily="34" charset="0"/>
              </a:rPr>
              <a:t>-й заявки обслуживающий прибор был свободен;</a:t>
            </a:r>
          </a:p>
          <a:p>
            <a:r>
              <a:rPr lang="ru-RU"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t</a:t>
            </a:r>
            <a:r>
              <a:rPr lang="en-US" sz="2000" baseline="-25000" dirty="0" err="1">
                <a:latin typeface="Arial" panose="020B0604020202020204" pitchFamily="34" charset="0"/>
                <a:ea typeface="Calibri" panose="020F0502020204030204" pitchFamily="34" charset="0"/>
                <a:cs typeface="Arial" panose="020B0604020202020204" pitchFamily="34" charset="0"/>
              </a:rPr>
              <a:t>i</a:t>
            </a:r>
            <a:r>
              <a:rPr lang="ru-RU" sz="2000" baseline="30000"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t</a:t>
            </a:r>
            <a:r>
              <a:rPr lang="en-US" sz="2000" baseline="-25000" dirty="0" err="1">
                <a:latin typeface="Arial" panose="020B0604020202020204" pitchFamily="34" charset="0"/>
                <a:ea typeface="Calibri" panose="020F0502020204030204" pitchFamily="34" charset="0"/>
                <a:cs typeface="Arial" panose="020B0604020202020204" pitchFamily="34" charset="0"/>
              </a:rPr>
              <a:t>i</a:t>
            </a:r>
            <a:r>
              <a:rPr lang="ru-RU" sz="2000" baseline="-25000" dirty="0">
                <a:latin typeface="Arial" panose="020B0604020202020204" pitchFamily="34" charset="0"/>
                <a:ea typeface="Calibri" panose="020F0502020204030204" pitchFamily="34" charset="0"/>
                <a:cs typeface="Arial" panose="020B0604020202020204" pitchFamily="34" charset="0"/>
              </a:rPr>
              <a:t>-1</a:t>
            </a:r>
            <a:r>
              <a:rPr lang="ru-RU" sz="2000" baseline="30000" dirty="0">
                <a:latin typeface="Arial" panose="020B0604020202020204" pitchFamily="34" charset="0"/>
                <a:ea typeface="Calibri" panose="020F0502020204030204" pitchFamily="34" charset="0"/>
                <a:cs typeface="Arial" panose="020B0604020202020204" pitchFamily="34" charset="0"/>
              </a:rPr>
              <a:t>*</a:t>
            </a:r>
            <a:r>
              <a:rPr lang="ru-RU" sz="2000" baseline="-25000"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a:t>
            </a:r>
            <a:r>
              <a:rPr lang="ru-RU" sz="2000" dirty="0">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ru-RU" sz="2000" dirty="0">
                <a:latin typeface="Arial" panose="020B0604020202020204" pitchFamily="34" charset="0"/>
                <a:ea typeface="Calibri" panose="020F0502020204030204" pitchFamily="34" charset="0"/>
                <a:cs typeface="Arial" panose="020B0604020202020204" pitchFamily="34" charset="0"/>
              </a:rPr>
              <a:t>(</a:t>
            </a:r>
            <a:r>
              <a:rPr lang="ru-RU" sz="2000" i="1" dirty="0" err="1">
                <a:latin typeface="Arial" panose="020B0604020202020204" pitchFamily="34" charset="0"/>
                <a:ea typeface="Calibri" panose="020F0502020204030204" pitchFamily="34" charset="0"/>
                <a:cs typeface="Arial" panose="020B0604020202020204" pitchFamily="34" charset="0"/>
              </a:rPr>
              <a:t>b</a:t>
            </a:r>
            <a:r>
              <a:rPr lang="ru-RU" sz="2000" i="1" baseline="-25000" dirty="0" err="1">
                <a:latin typeface="Arial" panose="020B0604020202020204" pitchFamily="34" charset="0"/>
                <a:ea typeface="Calibri" panose="020F0502020204030204" pitchFamily="34" charset="0"/>
                <a:cs typeface="Arial" panose="020B0604020202020204" pitchFamily="34" charset="0"/>
              </a:rPr>
              <a:t>i</a:t>
            </a:r>
            <a:r>
              <a:rPr lang="ru-RU" sz="2000" dirty="0">
                <a:latin typeface="Arial" panose="020B0604020202020204" pitchFamily="34" charset="0"/>
                <a:ea typeface="Calibri" panose="020F0502020204030204" pitchFamily="34" charset="0"/>
                <a:cs typeface="Arial" panose="020B0604020202020204" pitchFamily="34" charset="0"/>
              </a:rPr>
              <a:t>), если на момент поступления </a:t>
            </a:r>
            <a:r>
              <a:rPr lang="ru-RU" sz="2000" i="1" dirty="0">
                <a:latin typeface="Arial" panose="020B0604020202020204" pitchFamily="34" charset="0"/>
                <a:ea typeface="Calibri" panose="020F0502020204030204" pitchFamily="34" charset="0"/>
                <a:cs typeface="Arial" panose="020B0604020202020204" pitchFamily="34" charset="0"/>
              </a:rPr>
              <a:t>i</a:t>
            </a:r>
            <a:r>
              <a:rPr lang="ru-RU" sz="2000" dirty="0">
                <a:latin typeface="Arial" panose="020B0604020202020204" pitchFamily="34" charset="0"/>
                <a:ea typeface="Calibri" panose="020F0502020204030204" pitchFamily="34" charset="0"/>
                <a:cs typeface="Arial" panose="020B0604020202020204" pitchFamily="34" charset="0"/>
              </a:rPr>
              <a:t>-й заявки обслуживающий прибор был занят обслуживанием предыдущей заявки ( </a:t>
            </a:r>
            <a:r>
              <a:rPr lang="en-US" sz="2000" dirty="0" err="1">
                <a:latin typeface="Arial" panose="020B0604020202020204" pitchFamily="34" charset="0"/>
                <a:ea typeface="Calibri" panose="020F0502020204030204" pitchFamily="34" charset="0"/>
                <a:cs typeface="Arial" panose="020B0604020202020204" pitchFamily="34" charset="0"/>
              </a:rPr>
              <a:t>i</a:t>
            </a:r>
            <a:r>
              <a:rPr lang="ru-RU" sz="2000" dirty="0">
                <a:latin typeface="Arial" panose="020B0604020202020204" pitchFamily="34" charset="0"/>
                <a:ea typeface="Calibri" panose="020F0502020204030204" pitchFamily="34" charset="0"/>
                <a:cs typeface="Arial" panose="020B0604020202020204" pitchFamily="34" charset="0"/>
              </a:rPr>
              <a:t>=1,2, …) </a:t>
            </a:r>
            <a:r>
              <a:rPr lang="ru-RU" sz="2000" i="1" dirty="0">
                <a:latin typeface="Arial" panose="020B0604020202020204" pitchFamily="34" charset="0"/>
                <a:ea typeface="Calibri" panose="020F0502020204030204" pitchFamily="34" charset="0"/>
                <a:cs typeface="Arial" panose="020B0604020202020204" pitchFamily="34" charset="0"/>
              </a:rPr>
              <a:t>i </a:t>
            </a:r>
            <a:r>
              <a:rPr lang="ru-RU" sz="2000" dirty="0">
                <a:latin typeface="Arial" panose="020B0604020202020204" pitchFamily="34" charset="0"/>
                <a:ea typeface="Calibri" panose="020F0502020204030204" pitchFamily="34" charset="0"/>
                <a:cs typeface="Arial" panose="020B0604020202020204" pitchFamily="34" charset="0"/>
              </a:rPr>
              <a:t>;(</a:t>
            </a:r>
            <a:r>
              <a:rPr lang="en-US" sz="2000" dirty="0" err="1">
                <a:latin typeface="Arial" panose="020B0604020202020204" pitchFamily="34" charset="0"/>
                <a:ea typeface="Calibri" panose="020F0502020204030204" pitchFamily="34" charset="0"/>
                <a:cs typeface="Arial" panose="020B0604020202020204" pitchFamily="34" charset="0"/>
              </a:rPr>
              <a:t>t</a:t>
            </a:r>
            <a:r>
              <a:rPr lang="en-US" sz="2000" baseline="-25000" dirty="0" err="1">
                <a:latin typeface="Arial" panose="020B0604020202020204" pitchFamily="34" charset="0"/>
                <a:ea typeface="Calibri" panose="020F0502020204030204" pitchFamily="34" charset="0"/>
                <a:cs typeface="Arial" panose="020B0604020202020204" pitchFamily="34" charset="0"/>
              </a:rPr>
              <a:t>i</a:t>
            </a:r>
            <a:r>
              <a:rPr lang="ru-RU" sz="2000" baseline="30000" dirty="0">
                <a:latin typeface="Arial" panose="020B0604020202020204" pitchFamily="34" charset="0"/>
                <a:ea typeface="Calibri" panose="020F0502020204030204" pitchFamily="34" charset="0"/>
                <a:cs typeface="Arial" panose="020B0604020202020204" pitchFamily="34" charset="0"/>
              </a:rPr>
              <a:t>*</a:t>
            </a:r>
            <a:r>
              <a:rPr lang="ru-RU" sz="2000" dirty="0">
                <a:latin typeface="Arial" panose="020B0604020202020204" pitchFamily="34" charset="0"/>
                <a:ea typeface="Calibri" panose="020F0502020204030204" pitchFamily="34" charset="0"/>
                <a:cs typeface="Arial" panose="020B0604020202020204" pitchFamily="34" charset="0"/>
              </a:rPr>
              <a:t>=0);</a:t>
            </a:r>
          </a:p>
          <a:p>
            <a:pPr algn="just"/>
            <a:r>
              <a:rPr lang="ru-RU" sz="2000" dirty="0">
                <a:latin typeface="Arial" panose="020B0604020202020204" pitchFamily="34" charset="0"/>
                <a:ea typeface="Calibri" panose="020F0502020204030204" pitchFamily="34" charset="0"/>
                <a:cs typeface="Times New Roman" panose="02020603050405020304" pitchFamily="18" charset="0"/>
              </a:rPr>
              <a:t>      3) «</a:t>
            </a:r>
            <a:r>
              <a:rPr lang="ru-RU" sz="2000" b="1" i="1" dirty="0">
                <a:latin typeface="Arial" panose="020B0604020202020204" pitchFamily="34" charset="0"/>
                <a:ea typeface="Calibri" panose="020F0502020204030204" pitchFamily="34" charset="0"/>
                <a:cs typeface="Times New Roman" panose="02020603050405020304" pitchFamily="18" charset="0"/>
              </a:rPr>
              <a:t>модельное или реальное время</a:t>
            </a:r>
            <a:r>
              <a:rPr lang="ru-RU" sz="2000" dirty="0">
                <a:latin typeface="Arial" panose="020B0604020202020204" pitchFamily="34" charset="0"/>
                <a:ea typeface="Calibri" panose="020F0502020204030204" pitchFamily="34" charset="0"/>
                <a:cs typeface="Times New Roman" panose="02020603050405020304" pitchFamily="18" charset="0"/>
              </a:rPr>
              <a:t>», показывающее скачкообразное изменение времени в реальной системе следующих событий: поступление заявки в систему или завершение её обслуживания; отметим, что в эти моменты времени происходит изменение состояния системы, описываемое числом заявок, находящихся в системе;</a:t>
            </a:r>
            <a:endParaRPr lang="ru-R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5921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 Рис. 30.6. Эквивалентная схема объекта моделирования ]">
            <a:extLst>
              <a:ext uri="{FF2B5EF4-FFF2-40B4-BE49-F238E27FC236}">
                <a16:creationId xmlns:a16="http://schemas.microsoft.com/office/drawing/2014/main" id="{F4100F82-72B9-4DC9-812D-99FE11A191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49265" y="3429000"/>
            <a:ext cx="7462159" cy="2519742"/>
          </a:xfrm>
          <a:prstGeom prst="rect">
            <a:avLst/>
          </a:prstGeom>
          <a:noFill/>
          <a:ln>
            <a:noFill/>
          </a:ln>
        </p:spPr>
      </p:pic>
      <p:sp>
        <p:nvSpPr>
          <p:cNvPr id="3" name="Прямоугольник 2">
            <a:extLst>
              <a:ext uri="{FF2B5EF4-FFF2-40B4-BE49-F238E27FC236}">
                <a16:creationId xmlns:a16="http://schemas.microsoft.com/office/drawing/2014/main" id="{B9C92B11-43B7-474E-8B27-A1875567F2C6}"/>
              </a:ext>
            </a:extLst>
          </p:cNvPr>
          <p:cNvSpPr/>
          <p:nvPr/>
        </p:nvSpPr>
        <p:spPr>
          <a:xfrm>
            <a:off x="583096" y="566169"/>
            <a:ext cx="11131826" cy="2883866"/>
          </a:xfrm>
          <a:prstGeom prst="rect">
            <a:avLst/>
          </a:prstGeom>
        </p:spPr>
        <p:txBody>
          <a:bodyPr wrap="square">
            <a:spAutoFit/>
          </a:bodyPr>
          <a:lstStyle/>
          <a:p>
            <a:pPr indent="449580" algn="just">
              <a:lnSpc>
                <a:spcPct val="107000"/>
              </a:lnSpc>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4) «</a:t>
            </a:r>
            <a:r>
              <a:rPr lang="ru-RU" sz="2000" b="1" i="1" dirty="0">
                <a:latin typeface="Arial" panose="020B0604020202020204" pitchFamily="34" charset="0"/>
                <a:ea typeface="Calibri" panose="020F0502020204030204" pitchFamily="34" charset="0"/>
                <a:cs typeface="Times New Roman" panose="02020603050405020304" pitchFamily="18" charset="0"/>
              </a:rPr>
              <a:t>число заявок в системе</a:t>
            </a:r>
            <a:r>
              <a:rPr lang="ru-RU" sz="2000" dirty="0">
                <a:latin typeface="Arial" panose="020B0604020202020204" pitchFamily="34" charset="0"/>
                <a:ea typeface="Calibri" panose="020F0502020204030204" pitchFamily="34" charset="0"/>
                <a:cs typeface="Times New Roman" panose="02020603050405020304" pitchFamily="18" charset="0"/>
              </a:rPr>
              <a:t>», описывающее состояние дискретной системы.</a:t>
            </a:r>
          </a:p>
          <a:p>
            <a:pPr algn="just"/>
            <a:r>
              <a:rPr lang="ru-RU" sz="2000" dirty="0">
                <a:latin typeface="Arial" panose="020B0604020202020204" pitchFamily="34" charset="0"/>
                <a:cs typeface="Arial" panose="020B0604020202020204" pitchFamily="34" charset="0"/>
              </a:rPr>
              <a:t>      Отсюда легко могут быть получены значения дисперсии, среднеквадратического отклонения и коэффициента вариации времени пребывания заявок в системе, а также  построить гистограмму функции плотности распределения времени пребывания.</a:t>
            </a:r>
            <a:endParaRPr lang="ru-RU" sz="2000" dirty="0">
              <a:effectLst/>
              <a:latin typeface="Arial" panose="020B0604020202020204" pitchFamily="34" charset="0"/>
              <a:ea typeface="Calibri" panose="020F0502020204030204" pitchFamily="34" charset="0"/>
              <a:cs typeface="Arial" panose="020B0604020202020204" pitchFamily="34" charset="0"/>
            </a:endParaRPr>
          </a:p>
          <a:p>
            <a:pPr algn="just"/>
            <a:r>
              <a:rPr lang="ru-RU" sz="2000" b="1" dirty="0">
                <a:latin typeface="Arial" panose="020B0604020202020204" pitchFamily="34" charset="0"/>
                <a:ea typeface="Calibri" panose="020F0502020204030204" pitchFamily="34" charset="0"/>
                <a:cs typeface="Arial" panose="020B0604020202020204" pitchFamily="34" charset="0"/>
              </a:rPr>
              <a:t>     Пример.</a:t>
            </a:r>
            <a:r>
              <a:rPr lang="ru-RU" sz="2000" dirty="0">
                <a:latin typeface="Arial" panose="020B0604020202020204" pitchFamily="34" charset="0"/>
                <a:ea typeface="Calibri" panose="020F0502020204030204" pitchFamily="34" charset="0"/>
                <a:cs typeface="Arial" panose="020B0604020202020204" pitchFamily="34" charset="0"/>
              </a:rPr>
              <a:t> Рассмотрим моделирования СМО с ограничением на очередь. Допустим, что из поток машин на АЗС в среднем составляет 5 машин в час. </a:t>
            </a:r>
            <a:r>
              <a:rPr lang="ru-RU" sz="2000" dirty="0">
                <a:latin typeface="Arial" panose="020B0604020202020204" pitchFamily="34" charset="0"/>
                <a:ea typeface="Calibri" panose="020F0502020204030204" pitchFamily="34" charset="0"/>
                <a:cs typeface="Times New Roman" panose="02020603050405020304" pitchFamily="18" charset="0"/>
              </a:rPr>
              <a:t>На АЗС две одинаковые колонки: колонка №1 в среднем обслуживает 1 машину в час, а №2 — 3 машины в час. Выделено место для ожидая обслуживания (не более 2 одновременно), если появляется 3-я машина, то ей отказывают в обслуживании.</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4574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27AFFE0-B5CE-4608-93E1-9D4A80D5128C}"/>
              </a:ext>
            </a:extLst>
          </p:cNvPr>
          <p:cNvSpPr/>
          <p:nvPr/>
        </p:nvSpPr>
        <p:spPr>
          <a:xfrm>
            <a:off x="530087" y="478814"/>
            <a:ext cx="11105322" cy="3477875"/>
          </a:xfrm>
          <a:prstGeom prst="rect">
            <a:avLst/>
          </a:prstGeom>
        </p:spPr>
        <p:txBody>
          <a:bodyPr wrap="square">
            <a:spAutoFit/>
          </a:bodyPr>
          <a:lstStyle/>
          <a:p>
            <a:pPr indent="449580"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Моделирование входного потока заявок по </a:t>
            </a:r>
            <a:r>
              <a:rPr lang="ru-RU" sz="2000" b="1" dirty="0">
                <a:latin typeface="Arial" panose="020B0604020202020204" pitchFamily="34" charset="0"/>
                <a:ea typeface="Calibri" panose="020F0502020204030204" pitchFamily="34" charset="0"/>
                <a:cs typeface="Times New Roman" panose="02020603050405020304" pitchFamily="18" charset="0"/>
              </a:rPr>
              <a:t>принципу последовательной проводки </a:t>
            </a:r>
            <a:r>
              <a:rPr lang="ru-RU" sz="2000" dirty="0">
                <a:latin typeface="Arial" panose="020B0604020202020204" pitchFamily="34" charset="0"/>
                <a:ea typeface="Calibri" panose="020F0502020204030204" pitchFamily="34" charset="0"/>
                <a:cs typeface="Times New Roman" panose="02020603050405020304" pitchFamily="18" charset="0"/>
              </a:rPr>
              <a:t>каждой заявки  от входа до выхода. Для генерации времени прихода заявок используем формулу: </a:t>
            </a:r>
            <a:r>
              <a:rPr lang="en-US" sz="2000" dirty="0">
                <a:latin typeface="Arial" panose="020B0604020202020204" pitchFamily="34" charset="0"/>
                <a:ea typeface="Calibri" panose="020F0502020204030204" pitchFamily="34" charset="0"/>
                <a:cs typeface="Times New Roman" panose="02020603050405020304" pitchFamily="18" charset="0"/>
              </a:rPr>
              <a:t>t=-1/λ*ln(r)</a:t>
            </a:r>
          </a:p>
          <a:p>
            <a:pPr indent="449580" algn="just"/>
            <a:r>
              <a:rPr lang="ru-RU" sz="2000" b="1" i="1" dirty="0">
                <a:latin typeface="Arial" panose="020B0604020202020204" pitchFamily="34" charset="0"/>
                <a:ea typeface="Calibri" panose="020F0502020204030204" pitchFamily="34" charset="0"/>
                <a:cs typeface="Times New Roman" panose="02020603050405020304" pitchFamily="18" charset="0"/>
              </a:rPr>
              <a:t>Пример</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i="1" dirty="0">
                <a:latin typeface="Arial" panose="020B0604020202020204" pitchFamily="34" charset="0"/>
                <a:ea typeface="Calibri" panose="020F0502020204030204" pitchFamily="34" charset="0"/>
                <a:cs typeface="Arial" panose="020B0604020202020204" pitchFamily="34" charset="0"/>
              </a:rPr>
              <a:t>Сгенерировать поток из 10 случайных событий с интенсивностью появления событий 5 шт./час.</a:t>
            </a:r>
            <a:r>
              <a:rPr lang="ru-RU" sz="2000" i="1" dirty="0">
                <a:latin typeface="Arial" panose="020B0604020202020204" pitchFamily="34" charset="0"/>
                <a:ea typeface="Calibri" panose="020F0502020204030204" pitchFamily="34" charset="0"/>
                <a:cs typeface="Times New Roman" panose="02020603050405020304" pitchFamily="18" charset="0"/>
              </a:rPr>
              <a:t>   </a:t>
            </a:r>
          </a:p>
          <a:p>
            <a:pPr indent="449580" algn="just"/>
            <a:r>
              <a:rPr lang="ru-RU" sz="2000" b="1" i="1" dirty="0">
                <a:latin typeface="Arial" panose="020B0604020202020204" pitchFamily="34" charset="0"/>
                <a:ea typeface="Calibri" panose="020F0502020204030204" pitchFamily="34" charset="0"/>
                <a:cs typeface="Arial" panose="020B0604020202020204" pitchFamily="34" charset="0"/>
              </a:rPr>
              <a:t>Решение задачи</a:t>
            </a:r>
            <a:r>
              <a:rPr lang="ru-RU" sz="2000" dirty="0">
                <a:latin typeface="Arial" panose="020B0604020202020204" pitchFamily="34" charset="0"/>
                <a:ea typeface="Calibri" panose="020F0502020204030204" pitchFamily="34" charset="0"/>
                <a:cs typeface="Arial" panose="020B0604020202020204" pitchFamily="34" charset="0"/>
              </a:rPr>
              <a:t>. Возьмем случайные числа </a:t>
            </a:r>
            <a:r>
              <a:rPr lang="ru-RU" sz="2000" dirty="0" err="1">
                <a:latin typeface="Arial" panose="020B0604020202020204" pitchFamily="34" charset="0"/>
                <a:cs typeface="Arial" panose="020B0604020202020204" pitchFamily="34" charset="0"/>
              </a:rPr>
              <a:t>r</a:t>
            </a:r>
            <a:r>
              <a:rPr lang="ru-RU" sz="2000" baseline="-25000" dirty="0" err="1">
                <a:latin typeface="Arial" panose="020B0604020202020204" pitchFamily="34" charset="0"/>
                <a:cs typeface="Arial" panose="020B0604020202020204" pitchFamily="34" charset="0"/>
              </a:rPr>
              <a:t>рр</a:t>
            </a:r>
            <a:r>
              <a:rPr lang="ru-RU" sz="2000" dirty="0">
                <a:latin typeface="Arial" panose="020B0604020202020204" pitchFamily="34" charset="0"/>
                <a:cs typeface="Arial" panose="020B0604020202020204" pitchFamily="34" charset="0"/>
              </a:rPr>
              <a:t>[0; 1]</a:t>
            </a:r>
            <a:r>
              <a:rPr lang="en-US" sz="2000" dirty="0">
                <a:latin typeface="Arial" panose="020B060402020202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и вычислим их </a:t>
            </a:r>
            <a:r>
              <a:rPr lang="ru-RU" sz="2000" dirty="0" err="1">
                <a:latin typeface="Arial" panose="020B0604020202020204" pitchFamily="34" charset="0"/>
                <a:cs typeface="Arial" panose="020B0604020202020204" pitchFamily="34" charset="0"/>
              </a:rPr>
              <a:t>ln</a:t>
            </a:r>
            <a:r>
              <a:rPr lang="ru-RU" sz="2000" dirty="0">
                <a:latin typeface="Arial" panose="020B0604020202020204" pitchFamily="34" charset="0"/>
                <a:cs typeface="Arial" panose="020B0604020202020204" pitchFamily="34" charset="0"/>
              </a:rPr>
              <a:t>(</a:t>
            </a:r>
            <a:r>
              <a:rPr lang="ru-RU" sz="2000" dirty="0" err="1">
                <a:latin typeface="Arial" panose="020B0604020202020204" pitchFamily="34" charset="0"/>
                <a:cs typeface="Arial" panose="020B0604020202020204" pitchFamily="34" charset="0"/>
              </a:rPr>
              <a:t>r</a:t>
            </a:r>
            <a:r>
              <a:rPr lang="ru-RU" sz="2000" baseline="-25000" dirty="0" err="1">
                <a:latin typeface="Arial" panose="020B0604020202020204" pitchFamily="34" charset="0"/>
                <a:cs typeface="Arial" panose="020B0604020202020204" pitchFamily="34" charset="0"/>
              </a:rPr>
              <a:t>рр</a:t>
            </a:r>
            <a:r>
              <a:rPr lang="ru-RU" sz="2000" dirty="0">
                <a:latin typeface="Arial" panose="020B0604020202020204" pitchFamily="34" charset="0"/>
                <a:cs typeface="Arial" panose="020B0604020202020204" pitchFamily="34" charset="0"/>
              </a:rPr>
              <a:t>[0; 1])</a:t>
            </a:r>
            <a:r>
              <a:rPr lang="ru-RU" sz="2000" dirty="0">
                <a:latin typeface="Arial" panose="020B0604020202020204" pitchFamily="34" charset="0"/>
                <a:ea typeface="Calibri" panose="020F0502020204030204" pitchFamily="34" charset="0"/>
                <a:cs typeface="Arial" panose="020B0604020202020204" pitchFamily="34" charset="0"/>
              </a:rPr>
              <a:t>.   Рассчитываем расстояние   между    двумя</a:t>
            </a:r>
            <a:r>
              <a:rPr lang="ru-RU" dirty="0">
                <a:latin typeface="Arial" panose="020B0604020202020204" pitchFamily="34" charset="0"/>
                <a:ea typeface="Calibri" panose="020F0502020204030204" pitchFamily="34" charset="0"/>
                <a:cs typeface="Times New Roman" panose="02020603050405020304" pitchFamily="18" charset="0"/>
              </a:rPr>
              <a:t> </a:t>
            </a:r>
            <a:r>
              <a:rPr lang="ru-RU" sz="2000" dirty="0">
                <a:latin typeface="Arial" panose="020B0604020202020204" pitchFamily="34" charset="0"/>
                <a:ea typeface="Calibri" panose="020F0502020204030204" pitchFamily="34" charset="0"/>
                <a:cs typeface="Arial" panose="020B0604020202020204" pitchFamily="34" charset="0"/>
              </a:rPr>
              <a:t>случайными соседними событиями по формуле:</a:t>
            </a:r>
            <a:r>
              <a:rPr lang="ru-RU" sz="2000" dirty="0">
                <a:latin typeface="Arial" panose="020B0604020202020204" pitchFamily="34" charset="0"/>
                <a:ea typeface="Calibri" panose="020F0502020204030204" pitchFamily="34" charset="0"/>
                <a:cs typeface="Times New Roman" panose="02020603050405020304" pitchFamily="18" charset="0"/>
              </a:rPr>
              <a:t> </a:t>
            </a:r>
            <a:r>
              <a:rPr lang="en-US" sz="2000" dirty="0">
                <a:latin typeface="Arial" panose="020B0604020202020204" pitchFamily="34" charset="0"/>
                <a:ea typeface="Calibri" panose="020F0502020204030204" pitchFamily="34" charset="0"/>
                <a:cs typeface="Times New Roman" panose="02020603050405020304" pitchFamily="18" charset="0"/>
              </a:rPr>
              <a:t>t=-1/λ*ln(r)</a:t>
            </a:r>
            <a:r>
              <a:rPr lang="ru-RU" sz="2000" dirty="0">
                <a:latin typeface="Arial" panose="020B0604020202020204" pitchFamily="34" charset="0"/>
                <a:ea typeface="Calibri" panose="020F0502020204030204" pitchFamily="34" charset="0"/>
                <a:cs typeface="Times New Roman" panose="02020603050405020304" pitchFamily="18" charset="0"/>
              </a:rPr>
              <a:t>, т.е. </a:t>
            </a:r>
            <a:r>
              <a:rPr lang="en-US" sz="2000" dirty="0">
                <a:latin typeface="Arial" panose="020B0604020202020204" pitchFamily="34" charset="0"/>
                <a:ea typeface="Calibri" panose="020F0502020204030204" pitchFamily="34" charset="0"/>
                <a:cs typeface="Times New Roman" panose="02020603050405020304" pitchFamily="18" charset="0"/>
              </a:rPr>
              <a:t>t=</a:t>
            </a:r>
            <a:r>
              <a:rPr lang="ru-RU" sz="2000" dirty="0">
                <a:latin typeface="Arial" panose="020B0604020202020204" pitchFamily="34" charset="0"/>
                <a:ea typeface="Calibri" panose="020F0502020204030204" pitchFamily="34" charset="0"/>
                <a:cs typeface="Times New Roman" panose="02020603050405020304" pitchFamily="18" charset="0"/>
              </a:rPr>
              <a:t> </a:t>
            </a:r>
            <a:r>
              <a:rPr lang="en-US" sz="2000" dirty="0">
                <a:latin typeface="Arial" panose="020B0604020202020204" pitchFamily="34" charset="0"/>
                <a:ea typeface="Calibri" panose="020F0502020204030204" pitchFamily="34" charset="0"/>
                <a:cs typeface="Times New Roman" panose="02020603050405020304" pitchFamily="18" charset="0"/>
              </a:rPr>
              <a:t>-1/</a:t>
            </a:r>
            <a:r>
              <a:rPr lang="ru-RU" sz="2000" dirty="0">
                <a:latin typeface="Arial" panose="020B0604020202020204" pitchFamily="34" charset="0"/>
                <a:ea typeface="Calibri" panose="020F0502020204030204" pitchFamily="34" charset="0"/>
                <a:cs typeface="Times New Roman" panose="02020603050405020304" pitchFamily="18" charset="0"/>
              </a:rPr>
              <a:t>5</a:t>
            </a:r>
            <a:r>
              <a:rPr lang="en-US" sz="2000" dirty="0">
                <a:latin typeface="Arial" panose="020B0604020202020204" pitchFamily="34" charset="0"/>
                <a:ea typeface="Calibri" panose="020F0502020204030204" pitchFamily="34" charset="0"/>
                <a:cs typeface="Times New Roman" panose="02020603050405020304" pitchFamily="18" charset="0"/>
              </a:rPr>
              <a:t>*</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ln</a:t>
            </a:r>
            <a:r>
              <a:rPr lang="ru-RU" sz="2000" dirty="0">
                <a:latin typeface="Arial" panose="020B0604020202020204" pitchFamily="34" charset="0"/>
                <a:cs typeface="Arial" panose="020B0604020202020204" pitchFamily="34" charset="0"/>
              </a:rPr>
              <a:t>(</a:t>
            </a:r>
            <a:r>
              <a:rPr lang="ru-RU" sz="2000" dirty="0" err="1">
                <a:latin typeface="Arial" panose="020B0604020202020204" pitchFamily="34" charset="0"/>
                <a:cs typeface="Arial" panose="020B0604020202020204" pitchFamily="34" charset="0"/>
              </a:rPr>
              <a:t>r</a:t>
            </a:r>
            <a:r>
              <a:rPr lang="ru-RU" sz="2000" baseline="-25000" dirty="0" err="1">
                <a:latin typeface="Arial" panose="020B0604020202020204" pitchFamily="34" charset="0"/>
                <a:cs typeface="Arial" panose="020B0604020202020204" pitchFamily="34" charset="0"/>
              </a:rPr>
              <a:t>рр</a:t>
            </a:r>
            <a:r>
              <a:rPr lang="ru-RU" sz="2000" dirty="0">
                <a:latin typeface="Arial" panose="020B0604020202020204" pitchFamily="34" charset="0"/>
                <a:cs typeface="Arial" panose="020B0604020202020204" pitchFamily="34" charset="0"/>
              </a:rPr>
              <a:t>[0; 1]) для всех СЧ (см. табл.) </a:t>
            </a:r>
            <a:r>
              <a:rPr lang="ru-RU" sz="2000" dirty="0">
                <a:latin typeface="Arial" panose="020B0604020202020204" pitchFamily="34" charset="0"/>
                <a:ea typeface="Calibri" panose="020F0502020204030204" pitchFamily="34" charset="0"/>
                <a:cs typeface="Times New Roman" panose="02020603050405020304" pitchFamily="18" charset="0"/>
              </a:rPr>
              <a:t>и получаем соответственно </a:t>
            </a:r>
            <a:r>
              <a:rPr lang="ru-RU" sz="2000" dirty="0">
                <a:latin typeface="Arial" panose="020B0604020202020204" pitchFamily="34" charset="0"/>
                <a:ea typeface="Calibri" panose="020F0502020204030204" pitchFamily="34" charset="0"/>
                <a:cs typeface="Arial" panose="020B0604020202020204" pitchFamily="34" charset="0"/>
              </a:rPr>
              <a:t>0.68, 0.21, 0.31, 0.12 часа, т.е.</a:t>
            </a:r>
            <a:r>
              <a:rPr lang="ru-RU" sz="2000" dirty="0">
                <a:latin typeface="Arial" panose="020B0604020202020204" pitchFamily="34" charset="0"/>
                <a:ea typeface="Calibri" panose="020F0502020204030204" pitchFamily="34" charset="0"/>
                <a:cs typeface="Times New Roman" panose="02020603050405020304" pitchFamily="18" charset="0"/>
              </a:rPr>
              <a:t> события наступают: первое - в момент </a:t>
            </a:r>
            <a:r>
              <a:rPr lang="ru-RU" sz="2000" i="1" dirty="0">
                <a:latin typeface="Arial" panose="020B0604020202020204" pitchFamily="34" charset="0"/>
                <a:ea typeface="Calibri" panose="020F0502020204030204" pitchFamily="34" charset="0"/>
                <a:cs typeface="Times New Roman" panose="02020603050405020304" pitchFamily="18" charset="0"/>
              </a:rPr>
              <a:t>t</a:t>
            </a:r>
            <a:r>
              <a:rPr lang="ru-RU" sz="2000" dirty="0">
                <a:latin typeface="Arial" panose="020B0604020202020204" pitchFamily="34" charset="0"/>
                <a:ea typeface="Calibri" panose="020F0502020204030204" pitchFamily="34" charset="0"/>
                <a:cs typeface="Times New Roman" panose="02020603050405020304" pitchFamily="18" charset="0"/>
              </a:rPr>
              <a:t>=0, второе - </a:t>
            </a:r>
            <a:r>
              <a:rPr lang="ru-RU" sz="2000" i="1" dirty="0">
                <a:latin typeface="Arial" panose="020B0604020202020204" pitchFamily="34" charset="0"/>
                <a:ea typeface="Calibri" panose="020F0502020204030204" pitchFamily="34" charset="0"/>
                <a:cs typeface="Times New Roman" panose="02020603050405020304" pitchFamily="18" charset="0"/>
              </a:rPr>
              <a:t>t</a:t>
            </a:r>
            <a:r>
              <a:rPr lang="ru-RU" sz="2000" dirty="0">
                <a:latin typeface="Arial" panose="020B0604020202020204" pitchFamily="34" charset="0"/>
                <a:ea typeface="Calibri" panose="020F0502020204030204" pitchFamily="34" charset="0"/>
                <a:cs typeface="Times New Roman" panose="02020603050405020304" pitchFamily="18" charset="0"/>
              </a:rPr>
              <a:t>=0.68, третье </a:t>
            </a:r>
            <a:r>
              <a:rPr lang="ru-RU" sz="2000" i="1" dirty="0">
                <a:latin typeface="Arial" panose="020B0604020202020204" pitchFamily="34" charset="0"/>
                <a:ea typeface="Calibri" panose="020F0502020204030204" pitchFamily="34" charset="0"/>
                <a:cs typeface="Times New Roman" panose="02020603050405020304" pitchFamily="18" charset="0"/>
              </a:rPr>
              <a:t>t</a:t>
            </a:r>
            <a:r>
              <a:rPr lang="ru-RU" sz="2000" dirty="0">
                <a:latin typeface="Arial" panose="020B0604020202020204" pitchFamily="34" charset="0"/>
                <a:ea typeface="Calibri" panose="020F0502020204030204" pitchFamily="34" charset="0"/>
                <a:cs typeface="Times New Roman" panose="02020603050405020304" pitchFamily="18" charset="0"/>
              </a:rPr>
              <a:t>=0.89, четвертое - </a:t>
            </a:r>
            <a:r>
              <a:rPr lang="ru-RU" sz="2000" i="1" dirty="0">
                <a:latin typeface="Arial" panose="020B0604020202020204" pitchFamily="34" charset="0"/>
                <a:ea typeface="Calibri" panose="020F0502020204030204" pitchFamily="34" charset="0"/>
                <a:cs typeface="Times New Roman" panose="02020603050405020304" pitchFamily="18" charset="0"/>
              </a:rPr>
              <a:t>t</a:t>
            </a:r>
            <a:r>
              <a:rPr lang="ru-RU" sz="2000" dirty="0">
                <a:latin typeface="Arial" panose="020B0604020202020204" pitchFamily="34" charset="0"/>
                <a:ea typeface="Calibri" panose="020F0502020204030204" pitchFamily="34" charset="0"/>
                <a:cs typeface="Times New Roman" panose="02020603050405020304" pitchFamily="18" charset="0"/>
              </a:rPr>
              <a:t>=1.20, пятое - в момент времени </a:t>
            </a:r>
            <a:r>
              <a:rPr lang="ru-RU" sz="2000" i="1" dirty="0">
                <a:latin typeface="Arial" panose="020B0604020202020204" pitchFamily="34" charset="0"/>
                <a:ea typeface="Calibri" panose="020F0502020204030204" pitchFamily="34" charset="0"/>
                <a:cs typeface="Times New Roman" panose="02020603050405020304" pitchFamily="18" charset="0"/>
              </a:rPr>
              <a:t>t</a:t>
            </a:r>
            <a:r>
              <a:rPr lang="ru-RU" sz="2000" dirty="0">
                <a:latin typeface="Arial" panose="020B0604020202020204" pitchFamily="34" charset="0"/>
                <a:ea typeface="Calibri" panose="020F0502020204030204" pitchFamily="34" charset="0"/>
                <a:cs typeface="Times New Roman" panose="02020603050405020304" pitchFamily="18" charset="0"/>
              </a:rPr>
              <a:t>=1.32 и так далее.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indent="449580" algn="just"/>
            <a:endParaRPr lang="ru-RU" sz="2000" dirty="0">
              <a:latin typeface="Arial" panose="020B0604020202020204" pitchFamily="34" charset="0"/>
              <a:ea typeface="Calibri" panose="020F0502020204030204" pitchFamily="34" charset="0"/>
              <a:cs typeface="Times New Roman" panose="02020603050405020304" pitchFamily="18" charset="0"/>
            </a:endParaRPr>
          </a:p>
        </p:txBody>
      </p:sp>
      <p:graphicFrame>
        <p:nvGraphicFramePr>
          <p:cNvPr id="3" name="Таблица 2">
            <a:extLst>
              <a:ext uri="{FF2B5EF4-FFF2-40B4-BE49-F238E27FC236}">
                <a16:creationId xmlns:a16="http://schemas.microsoft.com/office/drawing/2014/main" id="{5B0F020E-B161-4188-AFD7-3FEBA2930296}"/>
              </a:ext>
            </a:extLst>
          </p:cNvPr>
          <p:cNvGraphicFramePr>
            <a:graphicFrameLocks noGrp="1"/>
          </p:cNvGraphicFramePr>
          <p:nvPr>
            <p:extLst>
              <p:ext uri="{D42A27DB-BD31-4B8C-83A1-F6EECF244321}">
                <p14:modId xmlns:p14="http://schemas.microsoft.com/office/powerpoint/2010/main" val="2351880113"/>
              </p:ext>
            </p:extLst>
          </p:nvPr>
        </p:nvGraphicFramePr>
        <p:xfrm>
          <a:off x="727008" y="3696236"/>
          <a:ext cx="2877583" cy="2682950"/>
        </p:xfrm>
        <a:graphic>
          <a:graphicData uri="http://schemas.openxmlformats.org/drawingml/2006/table">
            <a:tbl>
              <a:tblPr firstRow="1" firstCol="1" bandRow="1">
                <a:tableStyleId>{5C22544A-7EE6-4342-B048-85BDC9FD1C3A}</a:tableStyleId>
              </a:tblPr>
              <a:tblGrid>
                <a:gridCol w="1313827">
                  <a:extLst>
                    <a:ext uri="{9D8B030D-6E8A-4147-A177-3AD203B41FA5}">
                      <a16:colId xmlns:a16="http://schemas.microsoft.com/office/drawing/2014/main" val="20000"/>
                    </a:ext>
                  </a:extLst>
                </a:gridCol>
                <a:gridCol w="1563756">
                  <a:extLst>
                    <a:ext uri="{9D8B030D-6E8A-4147-A177-3AD203B41FA5}">
                      <a16:colId xmlns:a16="http://schemas.microsoft.com/office/drawing/2014/main" val="20001"/>
                    </a:ext>
                  </a:extLst>
                </a:gridCol>
              </a:tblGrid>
              <a:tr h="536590">
                <a:tc>
                  <a:txBody>
                    <a:bodyPr/>
                    <a:lstStyle/>
                    <a:p>
                      <a:pPr algn="ctr">
                        <a:lnSpc>
                          <a:spcPct val="115000"/>
                        </a:lnSpc>
                        <a:spcAft>
                          <a:spcPts val="0"/>
                        </a:spcAft>
                      </a:pPr>
                      <a:r>
                        <a:rPr lang="ru-RU" sz="1800" dirty="0" err="1">
                          <a:effectLst/>
                          <a:latin typeface="Arial" panose="020B0604020202020204" pitchFamily="34" charset="0"/>
                          <a:cs typeface="Arial" panose="020B0604020202020204" pitchFamily="34" charset="0"/>
                        </a:rPr>
                        <a:t>r</a:t>
                      </a:r>
                      <a:r>
                        <a:rPr lang="ru-RU" sz="1800" baseline="-25000" dirty="0" err="1">
                          <a:effectLst/>
                          <a:latin typeface="Arial" panose="020B0604020202020204" pitchFamily="34" charset="0"/>
                          <a:cs typeface="Arial" panose="020B0604020202020204" pitchFamily="34" charset="0"/>
                        </a:rPr>
                        <a:t>рр</a:t>
                      </a:r>
                      <a:r>
                        <a:rPr lang="ru-RU" sz="1800" dirty="0">
                          <a:effectLst/>
                          <a:latin typeface="Arial" panose="020B0604020202020204" pitchFamily="34" charset="0"/>
                          <a:cs typeface="Arial" panose="020B0604020202020204" pitchFamily="34" charset="0"/>
                        </a:rPr>
                        <a:t>[0; 1]</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15000"/>
                        </a:lnSpc>
                        <a:spcAft>
                          <a:spcPts val="0"/>
                        </a:spcAft>
                      </a:pPr>
                      <a:r>
                        <a:rPr lang="ru-RU" sz="1800" dirty="0" err="1">
                          <a:effectLst/>
                          <a:latin typeface="Arial" panose="020B0604020202020204" pitchFamily="34" charset="0"/>
                          <a:cs typeface="Arial" panose="020B0604020202020204" pitchFamily="34" charset="0"/>
                        </a:rPr>
                        <a:t>ln</a:t>
                      </a:r>
                      <a:r>
                        <a:rPr lang="ru-RU" sz="1800" dirty="0">
                          <a:effectLst/>
                          <a:latin typeface="Arial" panose="020B0604020202020204" pitchFamily="34" charset="0"/>
                          <a:cs typeface="Arial" panose="020B0604020202020204" pitchFamily="34" charset="0"/>
                        </a:rPr>
                        <a:t>(</a:t>
                      </a:r>
                      <a:r>
                        <a:rPr lang="ru-RU" sz="1800" dirty="0" err="1">
                          <a:effectLst/>
                          <a:latin typeface="Arial" panose="020B0604020202020204" pitchFamily="34" charset="0"/>
                          <a:cs typeface="Arial" panose="020B0604020202020204" pitchFamily="34" charset="0"/>
                        </a:rPr>
                        <a:t>r</a:t>
                      </a:r>
                      <a:r>
                        <a:rPr lang="ru-RU" sz="1800" baseline="-25000" dirty="0" err="1">
                          <a:effectLst/>
                          <a:latin typeface="Arial" panose="020B0604020202020204" pitchFamily="34" charset="0"/>
                          <a:cs typeface="Arial" panose="020B0604020202020204" pitchFamily="34" charset="0"/>
                        </a:rPr>
                        <a:t>рр</a:t>
                      </a:r>
                      <a:r>
                        <a:rPr lang="ru-RU" sz="1800" dirty="0">
                          <a:effectLst/>
                          <a:latin typeface="Arial" panose="020B0604020202020204" pitchFamily="34" charset="0"/>
                          <a:cs typeface="Arial" panose="020B0604020202020204" pitchFamily="34" charset="0"/>
                        </a:rPr>
                        <a:t>[0; 1])</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extLst>
                  <a:ext uri="{0D108BD9-81ED-4DB2-BD59-A6C34878D82A}">
                    <a16:rowId xmlns:a16="http://schemas.microsoft.com/office/drawing/2014/main" val="10000"/>
                  </a:ext>
                </a:extLst>
              </a:tr>
              <a:tr h="536590">
                <a:tc>
                  <a:txBody>
                    <a:bodyPr/>
                    <a:lstStyle/>
                    <a:p>
                      <a:pPr algn="ctr">
                        <a:lnSpc>
                          <a:spcPct val="115000"/>
                        </a:lnSpc>
                        <a:spcAft>
                          <a:spcPts val="0"/>
                        </a:spcAft>
                      </a:pPr>
                      <a:r>
                        <a:rPr lang="ru-RU" sz="1800" dirty="0">
                          <a:effectLst/>
                          <a:latin typeface="Arial" panose="020B0604020202020204" pitchFamily="34" charset="0"/>
                          <a:cs typeface="Arial" panose="020B0604020202020204" pitchFamily="34" charset="0"/>
                        </a:rPr>
                        <a:t>0.0333</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15000"/>
                        </a:lnSpc>
                        <a:spcAft>
                          <a:spcPts val="0"/>
                        </a:spcAft>
                      </a:pPr>
                      <a:r>
                        <a:rPr lang="ru-RU" sz="1800" dirty="0">
                          <a:effectLst/>
                          <a:latin typeface="Arial" panose="020B0604020202020204" pitchFamily="34" charset="0"/>
                          <a:cs typeface="Arial" panose="020B0604020202020204" pitchFamily="34" charset="0"/>
                        </a:rPr>
                        <a:t>–3.4022</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extLst>
                  <a:ext uri="{0D108BD9-81ED-4DB2-BD59-A6C34878D82A}">
                    <a16:rowId xmlns:a16="http://schemas.microsoft.com/office/drawing/2014/main" val="10001"/>
                  </a:ext>
                </a:extLst>
              </a:tr>
              <a:tr h="536590">
                <a:tc>
                  <a:txBody>
                    <a:bodyPr/>
                    <a:lstStyle/>
                    <a:p>
                      <a:pPr algn="ctr">
                        <a:lnSpc>
                          <a:spcPct val="115000"/>
                        </a:lnSpc>
                        <a:spcAft>
                          <a:spcPts val="0"/>
                        </a:spcAft>
                      </a:pPr>
                      <a:r>
                        <a:rPr lang="ru-RU" sz="1800" dirty="0">
                          <a:effectLst/>
                          <a:latin typeface="Arial" panose="020B0604020202020204" pitchFamily="34" charset="0"/>
                          <a:cs typeface="Arial" panose="020B0604020202020204" pitchFamily="34" charset="0"/>
                        </a:rPr>
                        <a:t>0.3557</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15000"/>
                        </a:lnSpc>
                        <a:spcAft>
                          <a:spcPts val="0"/>
                        </a:spcAft>
                      </a:pPr>
                      <a:r>
                        <a:rPr lang="ru-RU" sz="1800" dirty="0">
                          <a:effectLst/>
                          <a:latin typeface="Arial" panose="020B0604020202020204" pitchFamily="34" charset="0"/>
                          <a:cs typeface="Arial" panose="020B0604020202020204" pitchFamily="34" charset="0"/>
                        </a:rPr>
                        <a:t>–1.0337</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extLst>
                  <a:ext uri="{0D108BD9-81ED-4DB2-BD59-A6C34878D82A}">
                    <a16:rowId xmlns:a16="http://schemas.microsoft.com/office/drawing/2014/main" val="10002"/>
                  </a:ext>
                </a:extLst>
              </a:tr>
              <a:tr h="536590">
                <a:tc>
                  <a:txBody>
                    <a:bodyPr/>
                    <a:lstStyle/>
                    <a:p>
                      <a:pPr algn="ctr">
                        <a:lnSpc>
                          <a:spcPct val="115000"/>
                        </a:lnSpc>
                        <a:spcAft>
                          <a:spcPts val="0"/>
                        </a:spcAft>
                      </a:pPr>
                      <a:r>
                        <a:rPr lang="ru-RU" sz="1800" dirty="0">
                          <a:effectLst/>
                          <a:latin typeface="Arial" panose="020B0604020202020204" pitchFamily="34" charset="0"/>
                          <a:cs typeface="Arial" panose="020B0604020202020204" pitchFamily="34" charset="0"/>
                        </a:rPr>
                        <a:t>0.2172</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15000"/>
                        </a:lnSpc>
                        <a:spcAft>
                          <a:spcPts val="0"/>
                        </a:spcAft>
                      </a:pPr>
                      <a:r>
                        <a:rPr lang="ru-RU" sz="1800" dirty="0">
                          <a:effectLst/>
                          <a:latin typeface="Arial" panose="020B0604020202020204" pitchFamily="34" charset="0"/>
                          <a:cs typeface="Arial" panose="020B0604020202020204" pitchFamily="34" charset="0"/>
                        </a:rPr>
                        <a:t>–1.5269</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extLst>
                  <a:ext uri="{0D108BD9-81ED-4DB2-BD59-A6C34878D82A}">
                    <a16:rowId xmlns:a16="http://schemas.microsoft.com/office/drawing/2014/main" val="10003"/>
                  </a:ext>
                </a:extLst>
              </a:tr>
              <a:tr h="536590">
                <a:tc>
                  <a:txBody>
                    <a:bodyPr/>
                    <a:lstStyle/>
                    <a:p>
                      <a:pPr algn="ctr">
                        <a:lnSpc>
                          <a:spcPct val="115000"/>
                        </a:lnSpc>
                        <a:spcAft>
                          <a:spcPts val="0"/>
                        </a:spcAft>
                      </a:pPr>
                      <a:r>
                        <a:rPr lang="ru-RU" sz="1800">
                          <a:effectLst/>
                          <a:latin typeface="Arial" panose="020B0604020202020204" pitchFamily="34" charset="0"/>
                          <a:cs typeface="Arial" panose="020B0604020202020204" pitchFamily="34" charset="0"/>
                        </a:rPr>
                        <a:t>0.5370</a:t>
                      </a:r>
                      <a:endParaRPr lang="ru-RU" sz="180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15000"/>
                        </a:lnSpc>
                        <a:spcAft>
                          <a:spcPts val="0"/>
                        </a:spcAft>
                      </a:pPr>
                      <a:r>
                        <a:rPr lang="ru-RU" sz="1800" dirty="0">
                          <a:effectLst/>
                          <a:latin typeface="Arial" panose="020B0604020202020204" pitchFamily="34" charset="0"/>
                          <a:cs typeface="Arial" panose="020B0604020202020204" pitchFamily="34" charset="0"/>
                        </a:rPr>
                        <a:t>–0.6218</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extLst>
                  <a:ext uri="{0D108BD9-81ED-4DB2-BD59-A6C34878D82A}">
                    <a16:rowId xmlns:a16="http://schemas.microsoft.com/office/drawing/2014/main" val="10004"/>
                  </a:ext>
                </a:extLst>
              </a:tr>
            </a:tbl>
          </a:graphicData>
        </a:graphic>
      </p:graphicFrame>
      <p:sp>
        <p:nvSpPr>
          <p:cNvPr id="4" name="Прямоугольник 3">
            <a:extLst>
              <a:ext uri="{FF2B5EF4-FFF2-40B4-BE49-F238E27FC236}">
                <a16:creationId xmlns:a16="http://schemas.microsoft.com/office/drawing/2014/main" id="{5BA91B4B-C64A-49F2-B9D9-DD32EBDF726C}"/>
              </a:ext>
            </a:extLst>
          </p:cNvPr>
          <p:cNvSpPr/>
          <p:nvPr/>
        </p:nvSpPr>
        <p:spPr>
          <a:xfrm>
            <a:off x="3896139" y="3696236"/>
            <a:ext cx="7739270" cy="2246769"/>
          </a:xfrm>
          <a:prstGeom prst="rect">
            <a:avLst/>
          </a:prstGeom>
        </p:spPr>
        <p:txBody>
          <a:bodyPr wrap="square">
            <a:spAutoFit/>
          </a:bodyPr>
          <a:lstStyle/>
          <a:p>
            <a:pPr algn="just"/>
            <a:r>
              <a:rPr lang="ru-RU" sz="2000" dirty="0">
                <a:latin typeface="Arial" panose="020B0604020202020204" pitchFamily="34" charset="0"/>
                <a:ea typeface="Calibri" panose="020F0502020204030204" pitchFamily="34" charset="0"/>
                <a:cs typeface="Times New Roman" panose="02020603050405020304" pitchFamily="18" charset="0"/>
              </a:rPr>
              <a:t>Построим временную диаграмму </a:t>
            </a:r>
            <a:r>
              <a:rPr lang="ru-RU" sz="2000" i="1" dirty="0">
                <a:latin typeface="Arial" panose="020B0604020202020204" pitchFamily="34" charset="0"/>
                <a:ea typeface="Calibri" panose="020F0502020204030204" pitchFamily="34" charset="0"/>
                <a:cs typeface="Times New Roman" panose="02020603050405020304" pitchFamily="18" charset="0"/>
              </a:rPr>
              <a:t>(таблицу </a:t>
            </a:r>
            <a:r>
              <a:rPr lang="ru-RU" sz="2000" i="1" dirty="0" err="1">
                <a:latin typeface="Arial" panose="020B0604020202020204" pitchFamily="34" charset="0"/>
                <a:ea typeface="Calibri" panose="020F0502020204030204" pitchFamily="34" charset="0"/>
                <a:cs typeface="Times New Roman" panose="02020603050405020304" pitchFamily="18" charset="0"/>
              </a:rPr>
              <a:t>Ганта</a:t>
            </a:r>
            <a:r>
              <a:rPr lang="ru-RU" sz="2000" i="1" dirty="0">
                <a:latin typeface="Arial" panose="020B0604020202020204" pitchFamily="34" charset="0"/>
                <a:ea typeface="Calibri" panose="020F0502020204030204" pitchFamily="34" charset="0"/>
                <a:cs typeface="Times New Roman" panose="02020603050405020304" pitchFamily="18" charset="0"/>
              </a:rPr>
              <a:t>) </a:t>
            </a:r>
            <a:r>
              <a:rPr lang="ru-RU" sz="2000" dirty="0">
                <a:latin typeface="Arial" panose="020B0604020202020204" pitchFamily="34" charset="0"/>
                <a:ea typeface="Calibri" panose="020F0502020204030204" pitchFamily="34" charset="0"/>
                <a:cs typeface="Times New Roman" panose="02020603050405020304" pitchFamily="18" charset="0"/>
              </a:rPr>
              <a:t>работы СМО, отражающую состояние 7 отдельных элементов системы во времени </a:t>
            </a:r>
            <a:r>
              <a:rPr lang="ru-RU" sz="2000" i="1" dirty="0">
                <a:latin typeface="Arial" panose="020B0604020202020204" pitchFamily="34" charset="0"/>
                <a:ea typeface="Calibri" panose="020F0502020204030204" pitchFamily="34" charset="0"/>
                <a:cs typeface="Times New Roman" panose="02020603050405020304" pitchFamily="18" charset="0"/>
              </a:rPr>
              <a:t>t</a:t>
            </a:r>
            <a:r>
              <a:rPr lang="ru-RU" sz="2000" dirty="0">
                <a:latin typeface="Arial" panose="020B0604020202020204" pitchFamily="34" charset="0"/>
                <a:ea typeface="Calibri" panose="020F0502020204030204" pitchFamily="34" charset="0"/>
                <a:cs typeface="Times New Roman" panose="02020603050405020304" pitchFamily="18" charset="0"/>
              </a:rPr>
              <a:t> (поток заявок, поток ожидания на первом месте в очереди, поток ожидания на втором месте в очереди, поток обслуживания в канале 1, поток обслуживания в канале 2, поток обслуженных системой заявок, поток отказанных заявок)). </a:t>
            </a:r>
            <a:endParaRPr lang="ru-RU" sz="2000" dirty="0"/>
          </a:p>
        </p:txBody>
      </p:sp>
    </p:spTree>
    <p:extLst>
      <p:ext uri="{BB962C8B-B14F-4D97-AF65-F5344CB8AC3E}">
        <p14:creationId xmlns:p14="http://schemas.microsoft.com/office/powerpoint/2010/main" val="225327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176574C-F4CC-4060-9BA9-5472E3D79588}"/>
              </a:ext>
            </a:extLst>
          </p:cNvPr>
          <p:cNvSpPr/>
          <p:nvPr/>
        </p:nvSpPr>
        <p:spPr>
          <a:xfrm>
            <a:off x="589722" y="4202022"/>
            <a:ext cx="11012556" cy="2246769"/>
          </a:xfrm>
          <a:prstGeom prst="rect">
            <a:avLst/>
          </a:prstGeom>
        </p:spPr>
        <p:txBody>
          <a:bodyPr wrap="square">
            <a:spAutoFit/>
          </a:bodyPr>
          <a:lstStyle/>
          <a:p>
            <a:pPr indent="449580" algn="just">
              <a:spcAft>
                <a:spcPts val="0"/>
              </a:spcAft>
            </a:pPr>
            <a:r>
              <a:rPr lang="ru-RU" sz="2000" dirty="0">
                <a:latin typeface="Arial" panose="020B0604020202020204" pitchFamily="34" charset="0"/>
                <a:cs typeface="Arial" panose="020B0604020202020204" pitchFamily="34" charset="0"/>
              </a:rPr>
              <a:t>Приход заявок отражается на первой линейке.  1-</a:t>
            </a:r>
            <a:r>
              <a:rPr lang="ru-RU" sz="2000" dirty="0">
                <a:latin typeface="Arial" panose="020B0604020202020204" pitchFamily="34" charset="0"/>
                <a:ea typeface="Calibri" panose="020F0502020204030204" pitchFamily="34" charset="0"/>
                <a:cs typeface="Arial" panose="020B0604020202020204" pitchFamily="34" charset="0"/>
              </a:rPr>
              <a:t>я заявка устанавливается на 1-й канал обслуживания (он свободен). Время обслуживания случайное и вычисляется по аналогичной формуле, в которой роль интенсивности играет величина потока обслуживания </a:t>
            </a:r>
            <a:r>
              <a:rPr lang="ru-RU" sz="2000" i="1" dirty="0">
                <a:latin typeface="Arial" panose="020B0604020202020204" pitchFamily="34" charset="0"/>
                <a:ea typeface="Calibri" panose="020F0502020204030204" pitchFamily="34" charset="0"/>
                <a:cs typeface="Arial" panose="020B0604020202020204" pitchFamily="34" charset="0"/>
              </a:rPr>
              <a:t>μ</a:t>
            </a:r>
            <a:r>
              <a:rPr lang="ru-RU" sz="2000" baseline="-25000" dirty="0">
                <a:latin typeface="Arial" panose="020B0604020202020204" pitchFamily="34" charset="0"/>
                <a:ea typeface="Calibri" panose="020F0502020204030204" pitchFamily="34" charset="0"/>
                <a:cs typeface="Arial" panose="020B0604020202020204" pitchFamily="34" charset="0"/>
              </a:rPr>
              <a:t>1</a:t>
            </a:r>
            <a:r>
              <a:rPr lang="ru-RU" sz="2000" dirty="0">
                <a:latin typeface="Arial" panose="020B0604020202020204" pitchFamily="34" charset="0"/>
                <a:ea typeface="Calibri" panose="020F0502020204030204" pitchFamily="34" charset="0"/>
                <a:cs typeface="Arial" panose="020B0604020202020204" pitchFamily="34" charset="0"/>
              </a:rPr>
              <a:t> или </a:t>
            </a:r>
            <a:r>
              <a:rPr lang="ru-RU" sz="2000" i="1" dirty="0">
                <a:latin typeface="Arial" panose="020B0604020202020204" pitchFamily="34" charset="0"/>
                <a:ea typeface="Calibri" panose="020F0502020204030204" pitchFamily="34" charset="0"/>
                <a:cs typeface="Arial" panose="020B0604020202020204" pitchFamily="34" charset="0"/>
              </a:rPr>
              <a:t>μ</a:t>
            </a:r>
            <a:r>
              <a:rPr lang="ru-RU" sz="2000" baseline="-25000" dirty="0">
                <a:latin typeface="Arial" panose="020B0604020202020204" pitchFamily="34" charset="0"/>
                <a:ea typeface="Calibri" panose="020F0502020204030204" pitchFamily="34" charset="0"/>
                <a:cs typeface="Arial" panose="020B0604020202020204" pitchFamily="34" charset="0"/>
              </a:rPr>
              <a:t>2</a:t>
            </a:r>
            <a:r>
              <a:rPr lang="ru-RU" sz="2000" dirty="0">
                <a:latin typeface="Arial" panose="020B0604020202020204" pitchFamily="34" charset="0"/>
                <a:ea typeface="Calibri" panose="020F0502020204030204" pitchFamily="34" charset="0"/>
                <a:cs typeface="Arial" panose="020B0604020202020204" pitchFamily="34" charset="0"/>
              </a:rPr>
              <a:t>, в зависимости от того, какой канал обслуживает заявку. Заявка прошла в СМО весь путь. Имитируем путь 2-й заявки. Если все места в очереди в момент появления очередной заявки будут заняты, то заявку отправить на линейку «Отказанные». (это заявка 6). Процедуру имитации продолжается в течении времени наблюдения </a:t>
            </a:r>
            <a:r>
              <a:rPr lang="ru-RU" sz="2000" i="1" dirty="0" err="1">
                <a:latin typeface="Arial" panose="020B0604020202020204" pitchFamily="34" charset="0"/>
                <a:ea typeface="Calibri" panose="020F0502020204030204" pitchFamily="34" charset="0"/>
                <a:cs typeface="Arial" panose="020B0604020202020204" pitchFamily="34" charset="0"/>
              </a:rPr>
              <a:t>T</a:t>
            </a:r>
            <a:r>
              <a:rPr lang="ru-RU" sz="2000" baseline="-25000" dirty="0" err="1">
                <a:latin typeface="Arial" panose="020B0604020202020204" pitchFamily="34" charset="0"/>
                <a:ea typeface="Calibri" panose="020F0502020204030204" pitchFamily="34" charset="0"/>
                <a:cs typeface="Arial" panose="020B0604020202020204" pitchFamily="34" charset="0"/>
              </a:rPr>
              <a:t>н</a:t>
            </a:r>
            <a:r>
              <a:rPr lang="ru-RU" sz="2000" dirty="0">
                <a:latin typeface="Arial" panose="020B0604020202020204" pitchFamily="34" charset="0"/>
                <a:ea typeface="Calibri" panose="020F0502020204030204" pitchFamily="34" charset="0"/>
                <a:cs typeface="Arial" panose="020B0604020202020204" pitchFamily="34" charset="0"/>
              </a:rPr>
              <a:t>. </a:t>
            </a:r>
            <a:endParaRPr lang="ru-RU" sz="2000" dirty="0"/>
          </a:p>
        </p:txBody>
      </p:sp>
      <p:pic>
        <p:nvPicPr>
          <p:cNvPr id="3" name="Рисунок 2" descr="[ Рис. 30.7. Временная диаграмма работы СМО ]">
            <a:extLst>
              <a:ext uri="{FF2B5EF4-FFF2-40B4-BE49-F238E27FC236}">
                <a16:creationId xmlns:a16="http://schemas.microsoft.com/office/drawing/2014/main" id="{E8A32896-CBDB-4FAE-89F2-FC51B878AD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31425" y="150095"/>
            <a:ext cx="9729150" cy="4051927"/>
          </a:xfrm>
          <a:prstGeom prst="rect">
            <a:avLst/>
          </a:prstGeom>
          <a:noFill/>
          <a:ln>
            <a:noFill/>
          </a:ln>
        </p:spPr>
      </p:pic>
    </p:spTree>
    <p:extLst>
      <p:ext uri="{BB962C8B-B14F-4D97-AF65-F5344CB8AC3E}">
        <p14:creationId xmlns:p14="http://schemas.microsoft.com/office/powerpoint/2010/main" val="17566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A2C6781-E019-4069-A312-CA1F3040FCAE}"/>
              </a:ext>
            </a:extLst>
          </p:cNvPr>
          <p:cNvSpPr/>
          <p:nvPr/>
        </p:nvSpPr>
        <p:spPr>
          <a:xfrm>
            <a:off x="450760" y="449207"/>
            <a:ext cx="11256136" cy="2308324"/>
          </a:xfrm>
          <a:prstGeom prst="rect">
            <a:avLst/>
          </a:prstGeom>
        </p:spPr>
        <p:txBody>
          <a:bodyPr wrap="square">
            <a:spAutoFit/>
          </a:bodyPr>
          <a:lstStyle/>
          <a:p>
            <a:pPr algn="ctr">
              <a:spcAft>
                <a:spcPts val="0"/>
              </a:spcAft>
            </a:pPr>
            <a:r>
              <a:rPr lang="ru-RU" sz="2400" b="1" dirty="0">
                <a:latin typeface="Arial" panose="020B0604020202020204" pitchFamily="34" charset="0"/>
                <a:ea typeface="Calibri" panose="020F0502020204030204" pitchFamily="34" charset="0"/>
                <a:cs typeface="Arial" panose="020B0604020202020204" pitchFamily="34" charset="0"/>
              </a:rPr>
              <a:t>Интенсивность входящего потока</a:t>
            </a:r>
          </a:p>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В течение недели проводилось обследование интенсивности въезда машин в зону обслуживания. В таблице ниже приведены данные по интенсивности входящего потока;</a:t>
            </a:r>
          </a:p>
          <a:p>
            <a:pPr algn="just">
              <a:spcAft>
                <a:spcPts val="0"/>
              </a:spcAft>
            </a:pPr>
            <a:endParaRPr lang="ru-RU" dirty="0">
              <a:latin typeface="Arial" panose="020B0604020202020204" pitchFamily="34" charset="0"/>
              <a:ea typeface="Calibri" panose="020F0502020204030204" pitchFamily="34" charset="0"/>
              <a:cs typeface="Times New Roman" panose="02020603050405020304" pitchFamily="18" charset="0"/>
            </a:endParaRPr>
          </a:p>
          <a:p>
            <a:pPr algn="just">
              <a:spcAft>
                <a:spcPts val="0"/>
              </a:spcAft>
            </a:pPr>
            <a:endParaRPr lang="ru-RU" sz="1400" dirty="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0"/>
              </a:spcAft>
            </a:pPr>
            <a:endParaRPr lang="ru-RU" sz="1400" dirty="0">
              <a:latin typeface="Arial" panose="020B0604020202020204" pitchFamily="34" charset="0"/>
              <a:ea typeface="Calibri" panose="020F0502020204030204" pitchFamily="34" charset="0"/>
              <a:cs typeface="Times New Roman" panose="02020603050405020304" pitchFamily="18" charset="0"/>
            </a:endParaRPr>
          </a:p>
          <a:p>
            <a:pPr algn="just">
              <a:spcAft>
                <a:spcPts val="0"/>
              </a:spcAft>
            </a:pPr>
            <a:endParaRPr lang="ru-RU"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ru-RU" sz="2000" dirty="0">
                <a:latin typeface="Arial" panose="020B0604020202020204" pitchFamily="34" charset="0"/>
                <a:cs typeface="Arial" panose="020B0604020202020204" pitchFamily="34" charset="0"/>
              </a:rPr>
              <a:t>25%-я вероятность того, что следующий клиент подъедет в течение второй минуты и т.д. </a:t>
            </a:r>
          </a:p>
        </p:txBody>
      </p:sp>
      <p:graphicFrame>
        <p:nvGraphicFramePr>
          <p:cNvPr id="3" name="Таблица 2">
            <a:extLst>
              <a:ext uri="{FF2B5EF4-FFF2-40B4-BE49-F238E27FC236}">
                <a16:creationId xmlns:a16="http://schemas.microsoft.com/office/drawing/2014/main" id="{516B20CB-5292-456F-BA3F-56B5FA5702B0}"/>
              </a:ext>
            </a:extLst>
          </p:cNvPr>
          <p:cNvGraphicFramePr>
            <a:graphicFrameLocks noGrp="1"/>
          </p:cNvGraphicFramePr>
          <p:nvPr>
            <p:extLst>
              <p:ext uri="{D42A27DB-BD31-4B8C-83A1-F6EECF244321}">
                <p14:modId xmlns:p14="http://schemas.microsoft.com/office/powerpoint/2010/main" val="1868280650"/>
              </p:ext>
            </p:extLst>
          </p:nvPr>
        </p:nvGraphicFramePr>
        <p:xfrm>
          <a:off x="485104" y="1577710"/>
          <a:ext cx="5464936" cy="666868"/>
        </p:xfrm>
        <a:graphic>
          <a:graphicData uri="http://schemas.openxmlformats.org/drawingml/2006/table">
            <a:tbl>
              <a:tblPr firstRow="1" firstCol="1" bandRow="1">
                <a:tableStyleId>{5C22544A-7EE6-4342-B048-85BDC9FD1C3A}</a:tableStyleId>
              </a:tblPr>
              <a:tblGrid>
                <a:gridCol w="3092797">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62609">
                  <a:extLst>
                    <a:ext uri="{9D8B030D-6E8A-4147-A177-3AD203B41FA5}">
                      <a16:colId xmlns:a16="http://schemas.microsoft.com/office/drawing/2014/main" val="20002"/>
                    </a:ext>
                  </a:extLst>
                </a:gridCol>
                <a:gridCol w="569843">
                  <a:extLst>
                    <a:ext uri="{9D8B030D-6E8A-4147-A177-3AD203B41FA5}">
                      <a16:colId xmlns:a16="http://schemas.microsoft.com/office/drawing/2014/main" val="20003"/>
                    </a:ext>
                  </a:extLst>
                </a:gridCol>
                <a:gridCol w="530087">
                  <a:extLst>
                    <a:ext uri="{9D8B030D-6E8A-4147-A177-3AD203B41FA5}">
                      <a16:colId xmlns:a16="http://schemas.microsoft.com/office/drawing/2014/main" val="20004"/>
                    </a:ext>
                  </a:extLst>
                </a:gridCol>
              </a:tblGrid>
              <a:tr h="391151">
                <a:tc>
                  <a:txBody>
                    <a:bodyPr/>
                    <a:lstStyle/>
                    <a:p>
                      <a:pPr algn="just">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Время между 2-я </a:t>
                      </a:r>
                      <a:r>
                        <a:rPr lang="ru-RU" sz="1800" dirty="0" err="1">
                          <a:effectLst/>
                          <a:latin typeface="Arial" panose="020B0604020202020204" pitchFamily="34" charset="0"/>
                          <a:cs typeface="Arial" panose="020B0604020202020204" pitchFamily="34" charset="0"/>
                        </a:rPr>
                        <a:t>приб</a:t>
                      </a:r>
                      <a:r>
                        <a:rPr lang="ru-RU" sz="1800" dirty="0">
                          <a:effectLst/>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2</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3</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4</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275717">
                <a:tc>
                  <a:txBody>
                    <a:bodyPr/>
                    <a:lstStyle/>
                    <a:p>
                      <a:pPr algn="just">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Процент клиентов</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60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25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10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4" name="Таблица 3">
            <a:extLst>
              <a:ext uri="{FF2B5EF4-FFF2-40B4-BE49-F238E27FC236}">
                <a16:creationId xmlns:a16="http://schemas.microsoft.com/office/drawing/2014/main" id="{1B797125-6406-4385-A009-77E3A90E9DEE}"/>
              </a:ext>
            </a:extLst>
          </p:cNvPr>
          <p:cNvGraphicFramePr>
            <a:graphicFrameLocks noGrp="1"/>
          </p:cNvGraphicFramePr>
          <p:nvPr>
            <p:extLst>
              <p:ext uri="{D42A27DB-BD31-4B8C-83A1-F6EECF244321}">
                <p14:modId xmlns:p14="http://schemas.microsoft.com/office/powerpoint/2010/main" val="2756515947"/>
              </p:ext>
            </p:extLst>
          </p:nvPr>
        </p:nvGraphicFramePr>
        <p:xfrm>
          <a:off x="5830956" y="2785815"/>
          <a:ext cx="5464936" cy="942585"/>
        </p:xfrm>
        <a:graphic>
          <a:graphicData uri="http://schemas.openxmlformats.org/drawingml/2006/table">
            <a:tbl>
              <a:tblPr firstRow="1" firstCol="1" bandRow="1">
                <a:tableStyleId>{5C22544A-7EE6-4342-B048-85BDC9FD1C3A}</a:tableStyleId>
              </a:tblPr>
              <a:tblGrid>
                <a:gridCol w="1642863">
                  <a:extLst>
                    <a:ext uri="{9D8B030D-6E8A-4147-A177-3AD203B41FA5}">
                      <a16:colId xmlns:a16="http://schemas.microsoft.com/office/drawing/2014/main" val="20000"/>
                    </a:ext>
                  </a:extLst>
                </a:gridCol>
                <a:gridCol w="863458">
                  <a:extLst>
                    <a:ext uri="{9D8B030D-6E8A-4147-A177-3AD203B41FA5}">
                      <a16:colId xmlns:a16="http://schemas.microsoft.com/office/drawing/2014/main" val="20001"/>
                    </a:ext>
                  </a:extLst>
                </a:gridCol>
                <a:gridCol w="952344">
                  <a:extLst>
                    <a:ext uri="{9D8B030D-6E8A-4147-A177-3AD203B41FA5}">
                      <a16:colId xmlns:a16="http://schemas.microsoft.com/office/drawing/2014/main" val="20002"/>
                    </a:ext>
                  </a:extLst>
                </a:gridCol>
                <a:gridCol w="1028532">
                  <a:extLst>
                    <a:ext uri="{9D8B030D-6E8A-4147-A177-3AD203B41FA5}">
                      <a16:colId xmlns:a16="http://schemas.microsoft.com/office/drawing/2014/main" val="20003"/>
                    </a:ext>
                  </a:extLst>
                </a:gridCol>
                <a:gridCol w="977739">
                  <a:extLst>
                    <a:ext uri="{9D8B030D-6E8A-4147-A177-3AD203B41FA5}">
                      <a16:colId xmlns:a16="http://schemas.microsoft.com/office/drawing/2014/main" val="20004"/>
                    </a:ext>
                  </a:extLst>
                </a:gridCol>
              </a:tblGrid>
              <a:tr h="391151">
                <a:tc>
                  <a:txBody>
                    <a:bodyPr/>
                    <a:lstStyle/>
                    <a:p>
                      <a:pPr algn="just">
                        <a:lnSpc>
                          <a:spcPct val="107000"/>
                        </a:lnSpc>
                        <a:spcBef>
                          <a:spcPts val="825"/>
                        </a:spcBef>
                        <a:spcAft>
                          <a:spcPts val="0"/>
                        </a:spcAft>
                      </a:pPr>
                      <a:r>
                        <a:rPr lang="en-US" sz="1800" dirty="0">
                          <a:latin typeface="Arial" panose="020B0604020202020204" pitchFamily="34" charset="0"/>
                          <a:cs typeface="Arial" panose="020B0604020202020204" pitchFamily="34" charset="0"/>
                        </a:rPr>
                        <a:t>t(</a:t>
                      </a:r>
                      <a:r>
                        <a:rPr lang="ru-RU" sz="1800" dirty="0" err="1">
                          <a:latin typeface="Arial" panose="020B0604020202020204" pitchFamily="34" charset="0"/>
                          <a:cs typeface="Arial" panose="020B0604020202020204" pitchFamily="34" charset="0"/>
                        </a:rPr>
                        <a:t>обс</a:t>
                      </a:r>
                      <a:r>
                        <a:rPr lang="ru-RU" sz="1800"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a:t>
                      </a:r>
                      <a:r>
                        <a:rPr lang="ru-RU" sz="1800" dirty="0">
                          <a:latin typeface="Arial" panose="020B0604020202020204" pitchFamily="34" charset="0"/>
                          <a:cs typeface="Arial" panose="020B0604020202020204" pitchFamily="34" charset="0"/>
                        </a:rPr>
                        <a:t> </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2</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3</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4</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275717">
                <a:tc>
                  <a:txBody>
                    <a:bodyPr/>
                    <a:lstStyle/>
                    <a:p>
                      <a:pPr algn="just">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%клиентов</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60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25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10</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cs typeface="Arial" panose="020B0604020202020204" pitchFamily="34" charset="0"/>
                        </a:rPr>
                        <a:t>5</a:t>
                      </a:r>
                      <a:endParaRPr lang="ru-RU"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275717">
                <a:tc>
                  <a:txBody>
                    <a:bodyPr/>
                    <a:lstStyle/>
                    <a:p>
                      <a:pPr algn="just">
                        <a:lnSpc>
                          <a:spcPct val="107000"/>
                        </a:lnSpc>
                        <a:spcBef>
                          <a:spcPts val="825"/>
                        </a:spcBef>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СЧ</a:t>
                      </a: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00-59</a:t>
                      </a: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60-84</a:t>
                      </a: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85-94</a:t>
                      </a:r>
                    </a:p>
                  </a:txBody>
                  <a:tcPr marL="68580" marR="68580" marT="0" marB="0"/>
                </a:tc>
                <a:tc>
                  <a:txBody>
                    <a:bodyPr/>
                    <a:lstStyle/>
                    <a:p>
                      <a:pPr algn="ctr">
                        <a:lnSpc>
                          <a:spcPct val="107000"/>
                        </a:lnSpc>
                        <a:spcBef>
                          <a:spcPts val="825"/>
                        </a:spcBef>
                        <a:spcAft>
                          <a:spcPts val="0"/>
                        </a:spcAft>
                      </a:pPr>
                      <a:r>
                        <a:rPr lang="ru-RU" sz="1800" dirty="0">
                          <a:effectLst/>
                          <a:latin typeface="Arial" panose="020B0604020202020204" pitchFamily="34" charset="0"/>
                          <a:ea typeface="Calibri" panose="020F0502020204030204" pitchFamily="34" charset="0"/>
                          <a:cs typeface="Arial" panose="020B0604020202020204" pitchFamily="34" charset="0"/>
                        </a:rPr>
                        <a:t>95-99</a:t>
                      </a:r>
                    </a:p>
                  </a:txBody>
                  <a:tcPr marL="68580" marR="68580" marT="0" marB="0"/>
                </a:tc>
                <a:extLst>
                  <a:ext uri="{0D108BD9-81ED-4DB2-BD59-A6C34878D82A}">
                    <a16:rowId xmlns:a16="http://schemas.microsoft.com/office/drawing/2014/main" val="10002"/>
                  </a:ext>
                </a:extLst>
              </a:tr>
            </a:tbl>
          </a:graphicData>
        </a:graphic>
      </p:graphicFrame>
      <p:sp>
        <p:nvSpPr>
          <p:cNvPr id="5" name="Прямоугольник 4">
            <a:extLst>
              <a:ext uri="{FF2B5EF4-FFF2-40B4-BE49-F238E27FC236}">
                <a16:creationId xmlns:a16="http://schemas.microsoft.com/office/drawing/2014/main" id="{A737141C-B4F4-4D1E-8AD1-D07921A77754}"/>
              </a:ext>
            </a:extLst>
          </p:cNvPr>
          <p:cNvSpPr/>
          <p:nvPr/>
        </p:nvSpPr>
        <p:spPr>
          <a:xfrm>
            <a:off x="6096000" y="1403313"/>
            <a:ext cx="5645240" cy="1015663"/>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Из таблицы видно, что после прибытия клиента имеется 60%-я вероятность того, что следующий клиент прибудет через 1 мин., и </a:t>
            </a:r>
            <a:endParaRPr lang="ru-RU" sz="2000" dirty="0"/>
          </a:p>
        </p:txBody>
      </p:sp>
      <p:graphicFrame>
        <p:nvGraphicFramePr>
          <p:cNvPr id="6" name="Таблица 5">
            <a:extLst>
              <a:ext uri="{FF2B5EF4-FFF2-40B4-BE49-F238E27FC236}">
                <a16:creationId xmlns:a16="http://schemas.microsoft.com/office/drawing/2014/main" id="{FA707354-E16D-4ADB-B746-9FFD0B25C69C}"/>
              </a:ext>
            </a:extLst>
          </p:cNvPr>
          <p:cNvGraphicFramePr>
            <a:graphicFrameLocks noGrp="1"/>
          </p:cNvGraphicFramePr>
          <p:nvPr>
            <p:extLst>
              <p:ext uri="{D42A27DB-BD31-4B8C-83A1-F6EECF244321}">
                <p14:modId xmlns:p14="http://schemas.microsoft.com/office/powerpoint/2010/main" val="1055559881"/>
              </p:ext>
            </p:extLst>
          </p:nvPr>
        </p:nvGraphicFramePr>
        <p:xfrm>
          <a:off x="631064" y="3052252"/>
          <a:ext cx="3638374" cy="3759107"/>
        </p:xfrm>
        <a:graphic>
          <a:graphicData uri="http://schemas.openxmlformats.org/drawingml/2006/table">
            <a:tbl>
              <a:tblPr firstRow="1" firstCol="1" bandRow="1">
                <a:tableStyleId>{5C22544A-7EE6-4342-B048-85BDC9FD1C3A}</a:tableStyleId>
              </a:tblPr>
              <a:tblGrid>
                <a:gridCol w="1213225">
                  <a:extLst>
                    <a:ext uri="{9D8B030D-6E8A-4147-A177-3AD203B41FA5}">
                      <a16:colId xmlns:a16="http://schemas.microsoft.com/office/drawing/2014/main" val="20000"/>
                    </a:ext>
                  </a:extLst>
                </a:gridCol>
                <a:gridCol w="1146130">
                  <a:extLst>
                    <a:ext uri="{9D8B030D-6E8A-4147-A177-3AD203B41FA5}">
                      <a16:colId xmlns:a16="http://schemas.microsoft.com/office/drawing/2014/main" val="20001"/>
                    </a:ext>
                  </a:extLst>
                </a:gridCol>
                <a:gridCol w="1279019">
                  <a:extLst>
                    <a:ext uri="{9D8B030D-6E8A-4147-A177-3AD203B41FA5}">
                      <a16:colId xmlns:a16="http://schemas.microsoft.com/office/drawing/2014/main" val="20002"/>
                    </a:ext>
                  </a:extLst>
                </a:gridCol>
              </a:tblGrid>
              <a:tr h="341737">
                <a:tc>
                  <a:txBody>
                    <a:bodyPr/>
                    <a:lstStyle/>
                    <a:p>
                      <a:pPr algn="ctr">
                        <a:spcAft>
                          <a:spcPts val="0"/>
                        </a:spcAft>
                      </a:pPr>
                      <a:r>
                        <a:rPr lang="ru-RU" sz="1800" dirty="0">
                          <a:effectLst/>
                          <a:latin typeface="Arial" panose="020B0604020202020204" pitchFamily="34" charset="0"/>
                          <a:cs typeface="Arial" panose="020B0604020202020204" pitchFamily="34" charset="0"/>
                        </a:rPr>
                        <a:t>Клиент</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СЧ</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US" sz="1800" dirty="0">
                          <a:effectLst/>
                          <a:latin typeface="Arial" panose="020B0604020202020204" pitchFamily="34" charset="0"/>
                          <a:cs typeface="Arial" panose="020B0604020202020204" pitchFamily="34" charset="0"/>
                        </a:rPr>
                        <a:t>T (</a:t>
                      </a:r>
                      <a:r>
                        <a:rPr lang="ru-RU" sz="1800" dirty="0" err="1">
                          <a:effectLst/>
                          <a:latin typeface="Arial" panose="020B0604020202020204" pitchFamily="34" charset="0"/>
                          <a:cs typeface="Arial" panose="020B0604020202020204" pitchFamily="34" charset="0"/>
                        </a:rPr>
                        <a:t>приб</a:t>
                      </a:r>
                      <a:r>
                        <a:rPr lang="en-US" sz="1800" dirty="0">
                          <a:effectLst/>
                          <a:latin typeface="Arial" panose="020B0604020202020204" pitchFamily="34" charset="0"/>
                          <a:cs typeface="Arial" panose="020B0604020202020204" pitchFamily="34" charset="0"/>
                        </a:rPr>
                        <a:t>.)</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341737">
                <a:tc>
                  <a:txBody>
                    <a:bodyPr/>
                    <a:lstStyle/>
                    <a:p>
                      <a:pPr algn="ctr">
                        <a:spcAft>
                          <a:spcPts val="0"/>
                        </a:spcAft>
                      </a:pPr>
                      <a:r>
                        <a:rPr lang="ru-RU" sz="1800" dirty="0">
                          <a:effectLst/>
                          <a:latin typeface="Arial" panose="020B0604020202020204" pitchFamily="34" charset="0"/>
                          <a:cs typeface="Arial" panose="020B0604020202020204" pitchFamily="34" charset="0"/>
                        </a:rPr>
                        <a:t>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3(89)</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3</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341737">
                <a:tc>
                  <a:txBody>
                    <a:bodyPr/>
                    <a:lstStyle/>
                    <a:p>
                      <a:pPr algn="ctr">
                        <a:spcAft>
                          <a:spcPts val="0"/>
                        </a:spcAft>
                      </a:pPr>
                      <a:r>
                        <a:rPr lang="ru-RU" sz="1800">
                          <a:effectLst/>
                          <a:latin typeface="Arial" panose="020B0604020202020204" pitchFamily="34" charset="0"/>
                          <a:cs typeface="Arial" panose="020B0604020202020204" pitchFamily="34" charset="0"/>
                        </a:rPr>
                        <a:t>2</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1(07)</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4</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341737">
                <a:tc>
                  <a:txBody>
                    <a:bodyPr/>
                    <a:lstStyle/>
                    <a:p>
                      <a:pPr algn="ctr">
                        <a:spcAft>
                          <a:spcPts val="0"/>
                        </a:spcAft>
                      </a:pPr>
                      <a:r>
                        <a:rPr lang="ru-RU" sz="1800">
                          <a:effectLst/>
                          <a:latin typeface="Arial" panose="020B0604020202020204" pitchFamily="34" charset="0"/>
                          <a:cs typeface="Arial" panose="020B0604020202020204" pitchFamily="34" charset="0"/>
                        </a:rPr>
                        <a:t>3</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1(37)</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5</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341737">
                <a:tc>
                  <a:txBody>
                    <a:bodyPr/>
                    <a:lstStyle/>
                    <a:p>
                      <a:pPr algn="ctr">
                        <a:spcAft>
                          <a:spcPts val="0"/>
                        </a:spcAft>
                      </a:pPr>
                      <a:r>
                        <a:rPr lang="ru-RU" sz="1800">
                          <a:effectLst/>
                          <a:latin typeface="Arial" panose="020B0604020202020204" pitchFamily="34" charset="0"/>
                          <a:cs typeface="Arial" panose="020B0604020202020204" pitchFamily="34" charset="0"/>
                        </a:rPr>
                        <a:t>4</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1(29)</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6</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341737">
                <a:tc>
                  <a:txBody>
                    <a:bodyPr/>
                    <a:lstStyle/>
                    <a:p>
                      <a:pPr algn="ctr">
                        <a:spcAft>
                          <a:spcPts val="0"/>
                        </a:spcAft>
                      </a:pPr>
                      <a:r>
                        <a:rPr lang="ru-RU" sz="1800">
                          <a:effectLst/>
                          <a:latin typeface="Arial" panose="020B0604020202020204" pitchFamily="34" charset="0"/>
                          <a:cs typeface="Arial" panose="020B0604020202020204" pitchFamily="34" charset="0"/>
                        </a:rPr>
                        <a:t>5</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1(28)</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7</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341737">
                <a:tc>
                  <a:txBody>
                    <a:bodyPr/>
                    <a:lstStyle/>
                    <a:p>
                      <a:pPr algn="ctr">
                        <a:spcAft>
                          <a:spcPts val="0"/>
                        </a:spcAft>
                      </a:pPr>
                      <a:r>
                        <a:rPr lang="ru-RU" sz="1800">
                          <a:effectLst/>
                          <a:latin typeface="Arial" panose="020B0604020202020204" pitchFamily="34" charset="0"/>
                          <a:cs typeface="Arial" panose="020B0604020202020204" pitchFamily="34" charset="0"/>
                        </a:rPr>
                        <a:t>6</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1(08)</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8</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r h="341737">
                <a:tc>
                  <a:txBody>
                    <a:bodyPr/>
                    <a:lstStyle/>
                    <a:p>
                      <a:pPr algn="ctr">
                        <a:spcAft>
                          <a:spcPts val="0"/>
                        </a:spcAft>
                      </a:pPr>
                      <a:r>
                        <a:rPr lang="ru-RU" sz="1800">
                          <a:effectLst/>
                          <a:latin typeface="Arial" panose="020B0604020202020204" pitchFamily="34" charset="0"/>
                          <a:cs typeface="Arial" panose="020B0604020202020204" pitchFamily="34" charset="0"/>
                        </a:rPr>
                        <a:t>7</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2(75)</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10</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7"/>
                  </a:ext>
                </a:extLst>
              </a:tr>
              <a:tr h="341737">
                <a:tc>
                  <a:txBody>
                    <a:bodyPr/>
                    <a:lstStyle/>
                    <a:p>
                      <a:pPr algn="ctr">
                        <a:spcAft>
                          <a:spcPts val="0"/>
                        </a:spcAft>
                      </a:pPr>
                      <a:r>
                        <a:rPr lang="ru-RU" sz="1800">
                          <a:effectLst/>
                          <a:latin typeface="Arial" panose="020B0604020202020204" pitchFamily="34" charset="0"/>
                          <a:cs typeface="Arial" panose="020B0604020202020204" pitchFamily="34" charset="0"/>
                        </a:rPr>
                        <a:t>8</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1(01)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11</a:t>
                      </a:r>
                    </a:p>
                  </a:txBody>
                  <a:tcPr marL="68580" marR="68580" marT="0" marB="0"/>
                </a:tc>
                <a:extLst>
                  <a:ext uri="{0D108BD9-81ED-4DB2-BD59-A6C34878D82A}">
                    <a16:rowId xmlns:a16="http://schemas.microsoft.com/office/drawing/2014/main" val="10008"/>
                  </a:ext>
                </a:extLst>
              </a:tr>
              <a:tr h="341737">
                <a:tc>
                  <a:txBody>
                    <a:bodyPr/>
                    <a:lstStyle/>
                    <a:p>
                      <a:pPr algn="ctr">
                        <a:spcAft>
                          <a:spcPts val="0"/>
                        </a:spcAft>
                      </a:pPr>
                      <a:r>
                        <a:rPr lang="ru-RU" sz="1800">
                          <a:effectLst/>
                          <a:latin typeface="Arial" panose="020B0604020202020204" pitchFamily="34" charset="0"/>
                          <a:cs typeface="Arial" panose="020B0604020202020204" pitchFamily="34" charset="0"/>
                        </a:rPr>
                        <a:t>9</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1(21)</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12</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9"/>
                  </a:ext>
                </a:extLst>
              </a:tr>
              <a:tr h="341737">
                <a:tc>
                  <a:txBody>
                    <a:bodyPr/>
                    <a:lstStyle/>
                    <a:p>
                      <a:pPr algn="ctr">
                        <a:spcAft>
                          <a:spcPts val="0"/>
                        </a:spcAft>
                      </a:pPr>
                      <a:r>
                        <a:rPr lang="ru-RU" sz="1800">
                          <a:effectLst/>
                          <a:latin typeface="Arial" panose="020B0604020202020204" pitchFamily="34" charset="0"/>
                          <a:cs typeface="Arial" panose="020B0604020202020204" pitchFamily="34" charset="0"/>
                        </a:rPr>
                        <a:t>10</a:t>
                      </a:r>
                      <a:endParaRPr lang="ru-RU"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cs typeface="Arial" panose="020B0604020202020204" pitchFamily="34" charset="0"/>
                        </a:rPr>
                        <a:t>2(63)</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800" dirty="0">
                          <a:effectLst/>
                          <a:latin typeface="Arial" panose="020B0604020202020204" pitchFamily="34" charset="0"/>
                          <a:ea typeface="+mn-ea"/>
                          <a:cs typeface="Arial" panose="020B0604020202020204" pitchFamily="34" charset="0"/>
                        </a:rPr>
                        <a:t>14</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0"/>
                  </a:ext>
                </a:extLst>
              </a:tr>
            </a:tbl>
          </a:graphicData>
        </a:graphic>
      </p:graphicFrame>
      <p:sp>
        <p:nvSpPr>
          <p:cNvPr id="7" name="Прямоугольник 6">
            <a:extLst>
              <a:ext uri="{FF2B5EF4-FFF2-40B4-BE49-F238E27FC236}">
                <a16:creationId xmlns:a16="http://schemas.microsoft.com/office/drawing/2014/main" id="{976BEBD2-E46A-4A89-95FD-68416224345A}"/>
              </a:ext>
            </a:extLst>
          </p:cNvPr>
          <p:cNvSpPr/>
          <p:nvPr/>
        </p:nvSpPr>
        <p:spPr>
          <a:xfrm>
            <a:off x="4492486" y="4404548"/>
            <a:ext cx="7214409" cy="707886"/>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Промоделируем последовательного прибытия клиентов с использованием СЧ.</a:t>
            </a:r>
            <a:endParaRPr lang="ru-RU"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04159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64313036-5E25-4353-B01C-FC80034FC0D3}"/>
              </a:ext>
            </a:extLst>
          </p:cNvPr>
          <p:cNvGraphicFramePr>
            <a:graphicFrameLocks noGrp="1"/>
          </p:cNvGraphicFramePr>
          <p:nvPr>
            <p:extLst>
              <p:ext uri="{D42A27DB-BD31-4B8C-83A1-F6EECF244321}">
                <p14:modId xmlns:p14="http://schemas.microsoft.com/office/powerpoint/2010/main" val="2688352774"/>
              </p:ext>
            </p:extLst>
          </p:nvPr>
        </p:nvGraphicFramePr>
        <p:xfrm>
          <a:off x="4394215" y="1101241"/>
          <a:ext cx="6098053" cy="942585"/>
        </p:xfrm>
        <a:graphic>
          <a:graphicData uri="http://schemas.openxmlformats.org/drawingml/2006/table">
            <a:tbl>
              <a:tblPr firstRow="1" firstCol="1" bandRow="1">
                <a:tableStyleId>{5C22544A-7EE6-4342-B048-85BDC9FD1C3A}</a:tableStyleId>
              </a:tblPr>
              <a:tblGrid>
                <a:gridCol w="1671828">
                  <a:extLst>
                    <a:ext uri="{9D8B030D-6E8A-4147-A177-3AD203B41FA5}">
                      <a16:colId xmlns:a16="http://schemas.microsoft.com/office/drawing/2014/main" val="20000"/>
                    </a:ext>
                  </a:extLst>
                </a:gridCol>
                <a:gridCol w="940905">
                  <a:extLst>
                    <a:ext uri="{9D8B030D-6E8A-4147-A177-3AD203B41FA5}">
                      <a16:colId xmlns:a16="http://schemas.microsoft.com/office/drawing/2014/main" val="20001"/>
                    </a:ext>
                  </a:extLst>
                </a:gridCol>
                <a:gridCol w="927652">
                  <a:extLst>
                    <a:ext uri="{9D8B030D-6E8A-4147-A177-3AD203B41FA5}">
                      <a16:colId xmlns:a16="http://schemas.microsoft.com/office/drawing/2014/main" val="20002"/>
                    </a:ext>
                  </a:extLst>
                </a:gridCol>
                <a:gridCol w="901148">
                  <a:extLst>
                    <a:ext uri="{9D8B030D-6E8A-4147-A177-3AD203B41FA5}">
                      <a16:colId xmlns:a16="http://schemas.microsoft.com/office/drawing/2014/main" val="20003"/>
                    </a:ext>
                  </a:extLst>
                </a:gridCol>
                <a:gridCol w="848139">
                  <a:extLst>
                    <a:ext uri="{9D8B030D-6E8A-4147-A177-3AD203B41FA5}">
                      <a16:colId xmlns:a16="http://schemas.microsoft.com/office/drawing/2014/main" val="20004"/>
                    </a:ext>
                  </a:extLst>
                </a:gridCol>
                <a:gridCol w="808381">
                  <a:extLst>
                    <a:ext uri="{9D8B030D-6E8A-4147-A177-3AD203B41FA5}">
                      <a16:colId xmlns:a16="http://schemas.microsoft.com/office/drawing/2014/main" val="20005"/>
                    </a:ext>
                  </a:extLst>
                </a:gridCol>
              </a:tblGrid>
              <a:tr h="391151">
                <a:tc>
                  <a:txBody>
                    <a:bodyPr/>
                    <a:lstStyle/>
                    <a:p>
                      <a:pPr algn="just">
                        <a:lnSpc>
                          <a:spcPct val="107000"/>
                        </a:lnSpc>
                        <a:spcBef>
                          <a:spcPts val="825"/>
                        </a:spcBef>
                        <a:spcAft>
                          <a:spcPts val="0"/>
                        </a:spcAft>
                      </a:pPr>
                      <a:r>
                        <a:rPr lang="en-US" sz="1600" dirty="0">
                          <a:effectLst/>
                          <a:latin typeface="Arial" panose="020B0604020202020204" pitchFamily="34" charset="0"/>
                          <a:cs typeface="Arial" panose="020B0604020202020204" pitchFamily="34" charset="0"/>
                        </a:rPr>
                        <a:t>t(</a:t>
                      </a:r>
                      <a:r>
                        <a:rPr lang="ru-RU" sz="1600" dirty="0" err="1">
                          <a:effectLst/>
                          <a:latin typeface="Arial" panose="020B0604020202020204" pitchFamily="34" charset="0"/>
                          <a:cs typeface="Arial" panose="020B0604020202020204" pitchFamily="34" charset="0"/>
                        </a:rPr>
                        <a:t>обс</a:t>
                      </a:r>
                      <a:r>
                        <a:rPr lang="en-US" sz="1600" dirty="0">
                          <a:effectLst/>
                          <a:latin typeface="Arial" panose="020B0604020202020204" pitchFamily="34" charset="0"/>
                          <a:cs typeface="Arial" panose="020B0604020202020204" pitchFamily="34" charset="0"/>
                        </a:rPr>
                        <a:t>.)</a:t>
                      </a:r>
                      <a:endParaRPr lang="ru-RU"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600" dirty="0">
                          <a:effectLst/>
                          <a:latin typeface="Arial" panose="020B0604020202020204" pitchFamily="34" charset="0"/>
                          <a:cs typeface="Arial" panose="020B0604020202020204" pitchFamily="34" charset="0"/>
                        </a:rPr>
                        <a:t>2</a:t>
                      </a:r>
                      <a:endParaRPr lang="ru-RU"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600" dirty="0">
                          <a:effectLst/>
                          <a:latin typeface="Arial" panose="020B0604020202020204" pitchFamily="34" charset="0"/>
                          <a:cs typeface="Arial" panose="020B0604020202020204" pitchFamily="34" charset="0"/>
                        </a:rPr>
                        <a:t>3</a:t>
                      </a:r>
                      <a:endParaRPr lang="ru-RU"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600" dirty="0">
                          <a:effectLst/>
                          <a:latin typeface="Arial" panose="020B0604020202020204" pitchFamily="34" charset="0"/>
                          <a:cs typeface="Arial" panose="020B0604020202020204" pitchFamily="34" charset="0"/>
                        </a:rPr>
                        <a:t>4</a:t>
                      </a:r>
                      <a:endParaRPr lang="ru-RU"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600" dirty="0">
                          <a:effectLst/>
                          <a:latin typeface="Arial" panose="020B0604020202020204" pitchFamily="34" charset="0"/>
                          <a:cs typeface="Arial" panose="020B0604020202020204" pitchFamily="34" charset="0"/>
                        </a:rPr>
                        <a:t>5</a:t>
                      </a:r>
                      <a:endParaRPr lang="ru-RU"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600" dirty="0">
                          <a:effectLst/>
                          <a:latin typeface="Arial" panose="020B0604020202020204" pitchFamily="34" charset="0"/>
                          <a:ea typeface="Calibri" panose="020F0502020204030204" pitchFamily="34" charset="0"/>
                          <a:cs typeface="Arial" panose="020B0604020202020204" pitchFamily="34" charset="0"/>
                        </a:rPr>
                        <a:t>6</a:t>
                      </a:r>
                    </a:p>
                  </a:txBody>
                  <a:tcPr marL="68580" marR="68580" marT="0" marB="0"/>
                </a:tc>
                <a:extLst>
                  <a:ext uri="{0D108BD9-81ED-4DB2-BD59-A6C34878D82A}">
                    <a16:rowId xmlns:a16="http://schemas.microsoft.com/office/drawing/2014/main" val="10000"/>
                  </a:ext>
                </a:extLst>
              </a:tr>
              <a:tr h="275717">
                <a:tc>
                  <a:txBody>
                    <a:bodyPr/>
                    <a:lstStyle/>
                    <a:p>
                      <a:pPr algn="just">
                        <a:lnSpc>
                          <a:spcPct val="107000"/>
                        </a:lnSpc>
                        <a:spcBef>
                          <a:spcPts val="825"/>
                        </a:spcBef>
                        <a:spcAft>
                          <a:spcPts val="0"/>
                        </a:spcAft>
                      </a:pPr>
                      <a:r>
                        <a:rPr lang="en-US" sz="1600" dirty="0">
                          <a:effectLst/>
                          <a:latin typeface="Arial" panose="020B0604020202020204" pitchFamily="34" charset="0"/>
                          <a:cs typeface="Arial" panose="020B0604020202020204" pitchFamily="34" charset="0"/>
                        </a:rPr>
                        <a:t>%</a:t>
                      </a:r>
                      <a:r>
                        <a:rPr lang="ru-RU" sz="1600" dirty="0">
                          <a:effectLst/>
                          <a:latin typeface="Arial" panose="020B0604020202020204" pitchFamily="34" charset="0"/>
                          <a:cs typeface="Arial" panose="020B0604020202020204" pitchFamily="34" charset="0"/>
                        </a:rPr>
                        <a:t>клиентов</a:t>
                      </a:r>
                      <a:endParaRPr lang="ru-RU"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600" dirty="0">
                          <a:effectLst/>
                          <a:latin typeface="Arial" panose="020B0604020202020204" pitchFamily="34" charset="0"/>
                          <a:cs typeface="Arial" panose="020B0604020202020204" pitchFamily="34" charset="0"/>
                        </a:rPr>
                        <a:t>20</a:t>
                      </a:r>
                      <a:endParaRPr lang="ru-RU"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600" dirty="0">
                          <a:effectLst/>
                          <a:latin typeface="Arial" panose="020B0604020202020204" pitchFamily="34" charset="0"/>
                          <a:cs typeface="Arial" panose="020B0604020202020204" pitchFamily="34" charset="0"/>
                        </a:rPr>
                        <a:t>30</a:t>
                      </a:r>
                      <a:endParaRPr lang="ru-RU"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600" dirty="0">
                          <a:effectLst/>
                          <a:latin typeface="Arial" panose="020B0604020202020204" pitchFamily="34" charset="0"/>
                          <a:cs typeface="Arial" panose="020B0604020202020204" pitchFamily="34" charset="0"/>
                        </a:rPr>
                        <a:t>20</a:t>
                      </a:r>
                      <a:endParaRPr lang="ru-RU"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600" dirty="0">
                          <a:effectLst/>
                          <a:latin typeface="Arial" panose="020B0604020202020204" pitchFamily="34" charset="0"/>
                          <a:cs typeface="Arial" panose="020B0604020202020204" pitchFamily="34" charset="0"/>
                        </a:rPr>
                        <a:t>15</a:t>
                      </a:r>
                      <a:endParaRPr lang="ru-RU"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825"/>
                        </a:spcBef>
                        <a:spcAft>
                          <a:spcPts val="0"/>
                        </a:spcAft>
                      </a:pPr>
                      <a:r>
                        <a:rPr lang="ru-RU" sz="1600" dirty="0">
                          <a:effectLst/>
                          <a:latin typeface="Arial" panose="020B0604020202020204" pitchFamily="34" charset="0"/>
                          <a:ea typeface="Calibri" panose="020F0502020204030204" pitchFamily="34" charset="0"/>
                          <a:cs typeface="Arial" panose="020B0604020202020204" pitchFamily="34" charset="0"/>
                        </a:rPr>
                        <a:t>15</a:t>
                      </a:r>
                    </a:p>
                  </a:txBody>
                  <a:tcPr marL="68580" marR="68580" marT="0" marB="0"/>
                </a:tc>
                <a:extLst>
                  <a:ext uri="{0D108BD9-81ED-4DB2-BD59-A6C34878D82A}">
                    <a16:rowId xmlns:a16="http://schemas.microsoft.com/office/drawing/2014/main" val="10001"/>
                  </a:ext>
                </a:extLst>
              </a:tr>
              <a:tr h="275717">
                <a:tc>
                  <a:txBody>
                    <a:bodyPr/>
                    <a:lstStyle/>
                    <a:p>
                      <a:pPr algn="just">
                        <a:lnSpc>
                          <a:spcPct val="107000"/>
                        </a:lnSpc>
                        <a:spcBef>
                          <a:spcPts val="825"/>
                        </a:spcBef>
                        <a:spcAft>
                          <a:spcPts val="0"/>
                        </a:spcAft>
                      </a:pPr>
                      <a:r>
                        <a:rPr lang="ru-RU" sz="1600" dirty="0">
                          <a:effectLst/>
                          <a:latin typeface="Arial" panose="020B0604020202020204" pitchFamily="34" charset="0"/>
                          <a:ea typeface="Calibri" panose="020F0502020204030204" pitchFamily="34" charset="0"/>
                          <a:cs typeface="Arial" panose="020B0604020202020204" pitchFamily="34" charset="0"/>
                        </a:rPr>
                        <a:t>СЧ</a:t>
                      </a:r>
                    </a:p>
                  </a:txBody>
                  <a:tcPr marL="68580" marR="68580" marT="0" marB="0"/>
                </a:tc>
                <a:tc>
                  <a:txBody>
                    <a:bodyPr/>
                    <a:lstStyle/>
                    <a:p>
                      <a:pPr algn="ctr">
                        <a:lnSpc>
                          <a:spcPct val="107000"/>
                        </a:lnSpc>
                        <a:spcBef>
                          <a:spcPts val="825"/>
                        </a:spcBef>
                        <a:spcAft>
                          <a:spcPts val="0"/>
                        </a:spcAft>
                      </a:pPr>
                      <a:r>
                        <a:rPr lang="ru-RU" sz="1600" dirty="0">
                          <a:effectLst/>
                          <a:latin typeface="Arial" panose="020B0604020202020204" pitchFamily="34" charset="0"/>
                          <a:ea typeface="Calibri" panose="020F0502020204030204" pitchFamily="34" charset="0"/>
                          <a:cs typeface="Arial" panose="020B0604020202020204" pitchFamily="34" charset="0"/>
                        </a:rPr>
                        <a:t>00-19</a:t>
                      </a:r>
                    </a:p>
                  </a:txBody>
                  <a:tcPr marL="68580" marR="68580" marT="0" marB="0"/>
                </a:tc>
                <a:tc>
                  <a:txBody>
                    <a:bodyPr/>
                    <a:lstStyle/>
                    <a:p>
                      <a:pPr algn="ctr">
                        <a:lnSpc>
                          <a:spcPct val="107000"/>
                        </a:lnSpc>
                        <a:spcBef>
                          <a:spcPts val="825"/>
                        </a:spcBef>
                        <a:spcAft>
                          <a:spcPts val="0"/>
                        </a:spcAft>
                      </a:pPr>
                      <a:r>
                        <a:rPr lang="ru-RU" sz="1600" dirty="0">
                          <a:effectLst/>
                          <a:latin typeface="Arial" panose="020B0604020202020204" pitchFamily="34" charset="0"/>
                          <a:ea typeface="Calibri" panose="020F0502020204030204" pitchFamily="34" charset="0"/>
                          <a:cs typeface="Arial" panose="020B0604020202020204" pitchFamily="34" charset="0"/>
                        </a:rPr>
                        <a:t>20-49</a:t>
                      </a:r>
                    </a:p>
                  </a:txBody>
                  <a:tcPr marL="68580" marR="68580" marT="0" marB="0"/>
                </a:tc>
                <a:tc>
                  <a:txBody>
                    <a:bodyPr/>
                    <a:lstStyle/>
                    <a:p>
                      <a:pPr algn="ctr">
                        <a:lnSpc>
                          <a:spcPct val="107000"/>
                        </a:lnSpc>
                        <a:spcBef>
                          <a:spcPts val="825"/>
                        </a:spcBef>
                        <a:spcAft>
                          <a:spcPts val="0"/>
                        </a:spcAft>
                      </a:pPr>
                      <a:r>
                        <a:rPr lang="ru-RU" sz="1600" dirty="0">
                          <a:effectLst/>
                          <a:latin typeface="Arial" panose="020B0604020202020204" pitchFamily="34" charset="0"/>
                          <a:ea typeface="Calibri" panose="020F0502020204030204" pitchFamily="34" charset="0"/>
                          <a:cs typeface="Arial" panose="020B0604020202020204" pitchFamily="34" charset="0"/>
                        </a:rPr>
                        <a:t>50-69</a:t>
                      </a:r>
                    </a:p>
                  </a:txBody>
                  <a:tcPr marL="68580" marR="68580" marT="0" marB="0"/>
                </a:tc>
                <a:tc>
                  <a:txBody>
                    <a:bodyPr/>
                    <a:lstStyle/>
                    <a:p>
                      <a:pPr algn="ctr">
                        <a:lnSpc>
                          <a:spcPct val="107000"/>
                        </a:lnSpc>
                        <a:spcBef>
                          <a:spcPts val="825"/>
                        </a:spcBef>
                        <a:spcAft>
                          <a:spcPts val="0"/>
                        </a:spcAft>
                      </a:pPr>
                      <a:r>
                        <a:rPr lang="ru-RU" sz="1600" dirty="0">
                          <a:effectLst/>
                          <a:latin typeface="Arial" panose="020B0604020202020204" pitchFamily="34" charset="0"/>
                          <a:ea typeface="Calibri" panose="020F0502020204030204" pitchFamily="34" charset="0"/>
                          <a:cs typeface="Arial" panose="020B0604020202020204" pitchFamily="34" charset="0"/>
                        </a:rPr>
                        <a:t>70-84</a:t>
                      </a:r>
                    </a:p>
                  </a:txBody>
                  <a:tcPr marL="68580" marR="68580" marT="0" marB="0"/>
                </a:tc>
                <a:tc>
                  <a:txBody>
                    <a:bodyPr/>
                    <a:lstStyle/>
                    <a:p>
                      <a:pPr algn="ctr">
                        <a:lnSpc>
                          <a:spcPct val="107000"/>
                        </a:lnSpc>
                        <a:spcBef>
                          <a:spcPts val="825"/>
                        </a:spcBef>
                        <a:spcAft>
                          <a:spcPts val="0"/>
                        </a:spcAft>
                      </a:pPr>
                      <a:r>
                        <a:rPr lang="ru-RU" sz="1600" dirty="0">
                          <a:effectLst/>
                          <a:latin typeface="Arial" panose="020B0604020202020204" pitchFamily="34" charset="0"/>
                          <a:ea typeface="Calibri" panose="020F0502020204030204" pitchFamily="34" charset="0"/>
                          <a:cs typeface="Arial" panose="020B0604020202020204" pitchFamily="34" charset="0"/>
                        </a:rPr>
                        <a:t>85-99</a:t>
                      </a:r>
                    </a:p>
                  </a:txBody>
                  <a:tcPr marL="68580" marR="68580" marT="0" marB="0"/>
                </a:tc>
                <a:extLst>
                  <a:ext uri="{0D108BD9-81ED-4DB2-BD59-A6C34878D82A}">
                    <a16:rowId xmlns:a16="http://schemas.microsoft.com/office/drawing/2014/main" val="10002"/>
                  </a:ext>
                </a:extLst>
              </a:tr>
            </a:tbl>
          </a:graphicData>
        </a:graphic>
      </p:graphicFrame>
      <p:graphicFrame>
        <p:nvGraphicFramePr>
          <p:cNvPr id="3" name="Таблица 2">
            <a:extLst>
              <a:ext uri="{FF2B5EF4-FFF2-40B4-BE49-F238E27FC236}">
                <a16:creationId xmlns:a16="http://schemas.microsoft.com/office/drawing/2014/main" id="{E978E572-3D8B-49AF-957B-B188406BF91E}"/>
              </a:ext>
            </a:extLst>
          </p:cNvPr>
          <p:cNvGraphicFramePr>
            <a:graphicFrameLocks noGrp="1"/>
          </p:cNvGraphicFramePr>
          <p:nvPr>
            <p:extLst>
              <p:ext uri="{D42A27DB-BD31-4B8C-83A1-F6EECF244321}">
                <p14:modId xmlns:p14="http://schemas.microsoft.com/office/powerpoint/2010/main" val="1547008478"/>
              </p:ext>
            </p:extLst>
          </p:nvPr>
        </p:nvGraphicFramePr>
        <p:xfrm>
          <a:off x="623624" y="1859791"/>
          <a:ext cx="1968973" cy="4842133"/>
        </p:xfrm>
        <a:graphic>
          <a:graphicData uri="http://schemas.openxmlformats.org/drawingml/2006/table">
            <a:tbl>
              <a:tblPr firstRow="1" firstCol="1" bandRow="1">
                <a:tableStyleId>{5C22544A-7EE6-4342-B048-85BDC9FD1C3A}</a:tableStyleId>
              </a:tblPr>
              <a:tblGrid>
                <a:gridCol w="871204">
                  <a:extLst>
                    <a:ext uri="{9D8B030D-6E8A-4147-A177-3AD203B41FA5}">
                      <a16:colId xmlns:a16="http://schemas.microsoft.com/office/drawing/2014/main" val="20000"/>
                    </a:ext>
                  </a:extLst>
                </a:gridCol>
                <a:gridCol w="1097769">
                  <a:extLst>
                    <a:ext uri="{9D8B030D-6E8A-4147-A177-3AD203B41FA5}">
                      <a16:colId xmlns:a16="http://schemas.microsoft.com/office/drawing/2014/main" val="20001"/>
                    </a:ext>
                  </a:extLst>
                </a:gridCol>
              </a:tblGrid>
              <a:tr h="466733">
                <a:tc>
                  <a:txBody>
                    <a:bodyPr/>
                    <a:lstStyle/>
                    <a:p>
                      <a:pPr algn="ctr">
                        <a:spcAft>
                          <a:spcPts val="0"/>
                        </a:spcAft>
                      </a:pPr>
                      <a:r>
                        <a:rPr lang="ru-RU" sz="1600" dirty="0">
                          <a:effectLst/>
                          <a:latin typeface="Arial" panose="020B0604020202020204" pitchFamily="34" charset="0"/>
                          <a:cs typeface="Arial" panose="020B0604020202020204" pitchFamily="34" charset="0"/>
                        </a:rPr>
                        <a:t>Клиент</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7000"/>
                        </a:lnSpc>
                        <a:spcBef>
                          <a:spcPts val="825"/>
                        </a:spcBef>
                        <a:spcAft>
                          <a:spcPts val="0"/>
                        </a:spcAft>
                      </a:pPr>
                      <a:r>
                        <a:rPr lang="en-US" sz="1600" dirty="0">
                          <a:effectLst/>
                          <a:latin typeface="Arial" panose="020B0604020202020204" pitchFamily="34" charset="0"/>
                          <a:cs typeface="Arial" panose="020B0604020202020204" pitchFamily="34" charset="0"/>
                        </a:rPr>
                        <a:t>t(</a:t>
                      </a:r>
                      <a:r>
                        <a:rPr lang="ru-RU" sz="1600" dirty="0" err="1">
                          <a:effectLst/>
                          <a:latin typeface="Arial" panose="020B0604020202020204" pitchFamily="34" charset="0"/>
                          <a:cs typeface="Arial" panose="020B0604020202020204" pitchFamily="34" charset="0"/>
                        </a:rPr>
                        <a:t>обс</a:t>
                      </a:r>
                      <a:r>
                        <a:rPr lang="en-US" sz="1600" dirty="0">
                          <a:effectLst/>
                          <a:latin typeface="Arial" panose="020B0604020202020204" pitchFamily="34" charset="0"/>
                          <a:cs typeface="Arial" panose="020B0604020202020204" pitchFamily="34" charset="0"/>
                        </a:rPr>
                        <a:t>.)</a:t>
                      </a:r>
                      <a:endParaRPr lang="ru-RU"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437540">
                <a:tc>
                  <a:txBody>
                    <a:bodyPr/>
                    <a:lstStyle/>
                    <a:p>
                      <a:pPr algn="ctr">
                        <a:spcAft>
                          <a:spcPts val="0"/>
                        </a:spcAft>
                      </a:pPr>
                      <a:r>
                        <a:rPr lang="ru-RU"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3(34)</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437540">
                <a:tc>
                  <a:txBody>
                    <a:bodyPr/>
                    <a:lstStyle/>
                    <a:p>
                      <a:pPr algn="ctr">
                        <a:spcAft>
                          <a:spcPts val="0"/>
                        </a:spcAft>
                      </a:pPr>
                      <a:r>
                        <a:rPr lang="ru-RU" sz="1600">
                          <a:effectLst/>
                          <a:latin typeface="Arial" panose="020B0604020202020204" pitchFamily="34" charset="0"/>
                          <a:cs typeface="Arial" panose="020B0604020202020204" pitchFamily="34" charset="0"/>
                        </a:rPr>
                        <a:t>2</a:t>
                      </a:r>
                      <a:endParaRPr lang="ru-RU"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4(65)</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437540">
                <a:tc>
                  <a:txBody>
                    <a:bodyPr/>
                    <a:lstStyle/>
                    <a:p>
                      <a:pPr algn="ctr">
                        <a:spcAft>
                          <a:spcPts val="0"/>
                        </a:spcAft>
                      </a:pPr>
                      <a:r>
                        <a:rPr lang="ru-RU" sz="1600">
                          <a:effectLst/>
                          <a:latin typeface="Arial" panose="020B0604020202020204" pitchFamily="34" charset="0"/>
                          <a:cs typeface="Arial" panose="020B0604020202020204" pitchFamily="34" charset="0"/>
                        </a:rPr>
                        <a:t>3</a:t>
                      </a:r>
                      <a:endParaRPr lang="ru-RU"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2(11)</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437540">
                <a:tc>
                  <a:txBody>
                    <a:bodyPr/>
                    <a:lstStyle/>
                    <a:p>
                      <a:pPr algn="ctr">
                        <a:spcAft>
                          <a:spcPts val="0"/>
                        </a:spcAft>
                      </a:pPr>
                      <a:r>
                        <a:rPr lang="ru-RU" sz="1600">
                          <a:effectLst/>
                          <a:latin typeface="Arial" panose="020B0604020202020204" pitchFamily="34" charset="0"/>
                          <a:cs typeface="Arial" panose="020B0604020202020204" pitchFamily="34" charset="0"/>
                        </a:rPr>
                        <a:t>4</a:t>
                      </a:r>
                      <a:endParaRPr lang="ru-RU"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5(80)</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437540">
                <a:tc>
                  <a:txBody>
                    <a:bodyPr/>
                    <a:lstStyle/>
                    <a:p>
                      <a:pPr algn="ctr">
                        <a:spcAft>
                          <a:spcPts val="0"/>
                        </a:spcAft>
                      </a:pPr>
                      <a:r>
                        <a:rPr lang="ru-RU" sz="1600">
                          <a:effectLst/>
                          <a:latin typeface="Arial" panose="020B0604020202020204" pitchFamily="34" charset="0"/>
                          <a:cs typeface="Arial" panose="020B0604020202020204" pitchFamily="34" charset="0"/>
                        </a:rPr>
                        <a:t>5</a:t>
                      </a:r>
                      <a:endParaRPr lang="ru-RU"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3(34)</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437540">
                <a:tc>
                  <a:txBody>
                    <a:bodyPr/>
                    <a:lstStyle/>
                    <a:p>
                      <a:pPr algn="ctr">
                        <a:spcAft>
                          <a:spcPts val="0"/>
                        </a:spcAft>
                      </a:pPr>
                      <a:r>
                        <a:rPr lang="ru-RU" sz="1600">
                          <a:effectLst/>
                          <a:latin typeface="Arial" panose="020B0604020202020204" pitchFamily="34" charset="0"/>
                          <a:cs typeface="Arial" panose="020B0604020202020204" pitchFamily="34" charset="0"/>
                        </a:rPr>
                        <a:t>6</a:t>
                      </a:r>
                      <a:endParaRPr lang="ru-RU"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2(14)</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r h="437540">
                <a:tc>
                  <a:txBody>
                    <a:bodyPr/>
                    <a:lstStyle/>
                    <a:p>
                      <a:pPr algn="ctr">
                        <a:spcAft>
                          <a:spcPts val="0"/>
                        </a:spcAft>
                      </a:pPr>
                      <a:r>
                        <a:rPr lang="ru-RU" sz="1600">
                          <a:effectLst/>
                          <a:latin typeface="Arial" panose="020B0604020202020204" pitchFamily="34" charset="0"/>
                          <a:cs typeface="Arial" panose="020B0604020202020204" pitchFamily="34" charset="0"/>
                        </a:rPr>
                        <a:t>7</a:t>
                      </a:r>
                      <a:endParaRPr lang="ru-RU"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6(92)</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7"/>
                  </a:ext>
                </a:extLst>
              </a:tr>
              <a:tr h="437540">
                <a:tc>
                  <a:txBody>
                    <a:bodyPr/>
                    <a:lstStyle/>
                    <a:p>
                      <a:pPr algn="ctr">
                        <a:spcAft>
                          <a:spcPts val="0"/>
                        </a:spcAft>
                      </a:pPr>
                      <a:r>
                        <a:rPr lang="ru-RU" sz="1600">
                          <a:effectLst/>
                          <a:latin typeface="Arial" panose="020B0604020202020204" pitchFamily="34" charset="0"/>
                          <a:cs typeface="Arial" panose="020B0604020202020204" pitchFamily="34" charset="0"/>
                        </a:rPr>
                        <a:t>8</a:t>
                      </a:r>
                      <a:endParaRPr lang="ru-RU"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3(48)</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8"/>
                  </a:ext>
                </a:extLst>
              </a:tr>
              <a:tr h="437540">
                <a:tc>
                  <a:txBody>
                    <a:bodyPr/>
                    <a:lstStyle/>
                    <a:p>
                      <a:pPr algn="ctr">
                        <a:spcAft>
                          <a:spcPts val="0"/>
                        </a:spcAft>
                      </a:pPr>
                      <a:r>
                        <a:rPr lang="ru-RU" sz="1600">
                          <a:effectLst/>
                          <a:latin typeface="Arial" panose="020B0604020202020204" pitchFamily="34" charset="0"/>
                          <a:cs typeface="Arial" panose="020B0604020202020204" pitchFamily="34" charset="0"/>
                        </a:rPr>
                        <a:t>9</a:t>
                      </a:r>
                      <a:endParaRPr lang="ru-RU"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5(83)</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9"/>
                  </a:ext>
                </a:extLst>
              </a:tr>
              <a:tr h="437540">
                <a:tc>
                  <a:txBody>
                    <a:bodyPr/>
                    <a:lstStyle/>
                    <a:p>
                      <a:pPr algn="ctr">
                        <a:spcAft>
                          <a:spcPts val="0"/>
                        </a:spcAft>
                      </a:pPr>
                      <a:r>
                        <a:rPr lang="ru-RU" sz="1600">
                          <a:effectLst/>
                          <a:latin typeface="Arial" panose="020B0604020202020204" pitchFamily="34" charset="0"/>
                          <a:cs typeface="Arial" panose="020B0604020202020204" pitchFamily="34" charset="0"/>
                        </a:rPr>
                        <a:t>10</a:t>
                      </a:r>
                      <a:endParaRPr lang="ru-RU"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6(91)</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10"/>
                  </a:ext>
                </a:extLst>
              </a:tr>
            </a:tbl>
          </a:graphicData>
        </a:graphic>
      </p:graphicFrame>
      <p:graphicFrame>
        <p:nvGraphicFramePr>
          <p:cNvPr id="4" name="Таблица 3">
            <a:extLst>
              <a:ext uri="{FF2B5EF4-FFF2-40B4-BE49-F238E27FC236}">
                <a16:creationId xmlns:a16="http://schemas.microsoft.com/office/drawing/2014/main" id="{112D5C9A-67A2-48B2-866D-69EBAA17ED62}"/>
              </a:ext>
            </a:extLst>
          </p:cNvPr>
          <p:cNvGraphicFramePr>
            <a:graphicFrameLocks noGrp="1"/>
          </p:cNvGraphicFramePr>
          <p:nvPr>
            <p:extLst>
              <p:ext uri="{D42A27DB-BD31-4B8C-83A1-F6EECF244321}">
                <p14:modId xmlns:p14="http://schemas.microsoft.com/office/powerpoint/2010/main" val="2174829935"/>
              </p:ext>
            </p:extLst>
          </p:nvPr>
        </p:nvGraphicFramePr>
        <p:xfrm>
          <a:off x="3945391" y="2668509"/>
          <a:ext cx="6995700" cy="3905050"/>
        </p:xfrm>
        <a:graphic>
          <a:graphicData uri="http://schemas.openxmlformats.org/drawingml/2006/table">
            <a:tbl>
              <a:tblPr firstRow="1" firstCol="1" bandRow="1">
                <a:tableStyleId>{5C22544A-7EE6-4342-B048-85BDC9FD1C3A}</a:tableStyleId>
              </a:tblPr>
              <a:tblGrid>
                <a:gridCol w="970320">
                  <a:extLst>
                    <a:ext uri="{9D8B030D-6E8A-4147-A177-3AD203B41FA5}">
                      <a16:colId xmlns:a16="http://schemas.microsoft.com/office/drawing/2014/main" val="20000"/>
                    </a:ext>
                  </a:extLst>
                </a:gridCol>
                <a:gridCol w="1055816">
                  <a:extLst>
                    <a:ext uri="{9D8B030D-6E8A-4147-A177-3AD203B41FA5}">
                      <a16:colId xmlns:a16="http://schemas.microsoft.com/office/drawing/2014/main" val="20001"/>
                    </a:ext>
                  </a:extLst>
                </a:gridCol>
                <a:gridCol w="1113183">
                  <a:extLst>
                    <a:ext uri="{9D8B030D-6E8A-4147-A177-3AD203B41FA5}">
                      <a16:colId xmlns:a16="http://schemas.microsoft.com/office/drawing/2014/main" val="20002"/>
                    </a:ext>
                  </a:extLst>
                </a:gridCol>
                <a:gridCol w="1007165">
                  <a:extLst>
                    <a:ext uri="{9D8B030D-6E8A-4147-A177-3AD203B41FA5}">
                      <a16:colId xmlns:a16="http://schemas.microsoft.com/office/drawing/2014/main" val="20003"/>
                    </a:ext>
                  </a:extLst>
                </a:gridCol>
                <a:gridCol w="1298713">
                  <a:extLst>
                    <a:ext uri="{9D8B030D-6E8A-4147-A177-3AD203B41FA5}">
                      <a16:colId xmlns:a16="http://schemas.microsoft.com/office/drawing/2014/main" val="20004"/>
                    </a:ext>
                  </a:extLst>
                </a:gridCol>
                <a:gridCol w="1550503">
                  <a:extLst>
                    <a:ext uri="{9D8B030D-6E8A-4147-A177-3AD203B41FA5}">
                      <a16:colId xmlns:a16="http://schemas.microsoft.com/office/drawing/2014/main" val="20005"/>
                    </a:ext>
                  </a:extLst>
                </a:gridCol>
              </a:tblGrid>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Клиент</a:t>
                      </a:r>
                    </a:p>
                  </a:txBody>
                  <a:tcPr marL="68580" marR="68580" marT="0" marB="0"/>
                </a:tc>
                <a:tc>
                  <a:txBody>
                    <a:bodyPr/>
                    <a:lstStyle/>
                    <a:p>
                      <a:pPr algn="ctr">
                        <a:spcAft>
                          <a:spcPts val="0"/>
                        </a:spcAft>
                      </a:pPr>
                      <a:r>
                        <a:rPr lang="en-US" sz="1600" dirty="0">
                          <a:effectLst/>
                          <a:latin typeface="Arial" panose="020B0604020202020204" pitchFamily="34" charset="0"/>
                          <a:cs typeface="Arial" panose="020B0604020202020204" pitchFamily="34" charset="0"/>
                        </a:rPr>
                        <a:t>t(</a:t>
                      </a:r>
                      <a:r>
                        <a:rPr lang="ru-RU" sz="1600" dirty="0" err="1">
                          <a:effectLst/>
                          <a:latin typeface="Arial" panose="020B0604020202020204" pitchFamily="34" charset="0"/>
                          <a:cs typeface="Arial" panose="020B0604020202020204" pitchFamily="34" charset="0"/>
                        </a:rPr>
                        <a:t>приб</a:t>
                      </a:r>
                      <a:r>
                        <a:rPr lang="en-US" sz="1600" dirty="0">
                          <a:effectLst/>
                          <a:latin typeface="Arial" panose="020B0604020202020204" pitchFamily="34"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d(</a:t>
                      </a:r>
                      <a:r>
                        <a:rPr lang="ru-RU" sz="1600" dirty="0" err="1">
                          <a:effectLst/>
                          <a:latin typeface="Arial" panose="020B0604020202020204" pitchFamily="34" charset="0"/>
                          <a:ea typeface="Times New Roman" panose="02020603050405020304" pitchFamily="18" charset="0"/>
                          <a:cs typeface="Arial" panose="020B0604020202020204" pitchFamily="34" charset="0"/>
                        </a:rPr>
                        <a:t>очер</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t(</a:t>
                      </a:r>
                      <a:r>
                        <a:rPr lang="ru-RU" sz="1600" dirty="0" err="1">
                          <a:effectLst/>
                          <a:latin typeface="Arial" panose="020B0604020202020204" pitchFamily="34" charset="0"/>
                          <a:ea typeface="Times New Roman" panose="02020603050405020304" pitchFamily="18" charset="0"/>
                          <a:cs typeface="Arial" panose="020B0604020202020204" pitchFamily="34" charset="0"/>
                        </a:rPr>
                        <a:t>обсл</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t</a:t>
                      </a:r>
                      <a:r>
                        <a:rPr lang="ru-RU" sz="160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a:t>
                      </a:r>
                      <a:r>
                        <a:rPr lang="ru-RU" sz="1600" dirty="0">
                          <a:effectLst/>
                          <a:latin typeface="Arial" panose="020B0604020202020204" pitchFamily="34" charset="0"/>
                          <a:ea typeface="Times New Roman" panose="02020603050405020304" pitchFamily="18" charset="0"/>
                          <a:cs typeface="Arial" panose="020B0604020202020204" pitchFamily="34" charset="0"/>
                        </a:rPr>
                        <a:t>н</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r>
                        <a:rPr lang="ru-RU" sz="1600" dirty="0" err="1">
                          <a:effectLst/>
                          <a:latin typeface="Arial" panose="020B0604020202020204" pitchFamily="34" charset="0"/>
                          <a:ea typeface="Times New Roman" panose="02020603050405020304" pitchFamily="18" charset="0"/>
                          <a:cs typeface="Arial" panose="020B0604020202020204" pitchFamily="34" charset="0"/>
                        </a:rPr>
                        <a:t>обсл</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Arial" panose="020B0604020202020204" pitchFamily="34" charset="0"/>
                          <a:ea typeface="Times New Roman" panose="02020603050405020304" pitchFamily="18" charset="0"/>
                          <a:cs typeface="Arial" panose="020B0604020202020204" pitchFamily="34" charset="0"/>
                        </a:rPr>
                        <a:t>t</a:t>
                      </a:r>
                      <a:r>
                        <a:rPr lang="ru-RU" sz="160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a:t>
                      </a:r>
                      <a:r>
                        <a:rPr lang="ru-RU" sz="1600" dirty="0">
                          <a:effectLst/>
                          <a:latin typeface="Arial" panose="020B0604020202020204" pitchFamily="34" charset="0"/>
                          <a:ea typeface="Times New Roman" panose="02020603050405020304" pitchFamily="18" charset="0"/>
                          <a:cs typeface="Arial" panose="020B0604020202020204" pitchFamily="34" charset="0"/>
                        </a:rPr>
                        <a:t>к</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r>
                        <a:rPr lang="ru-RU" sz="1600" dirty="0">
                          <a:effectLst/>
                          <a:latin typeface="Arial" panose="020B0604020202020204" pitchFamily="34" charset="0"/>
                          <a:ea typeface="Times New Roman" panose="02020603050405020304" pitchFamily="18" charset="0"/>
                          <a:cs typeface="Arial" panose="020B0604020202020204" pitchFamily="34" charset="0"/>
                        </a:rPr>
                        <a:t> </a:t>
                      </a:r>
                      <a:r>
                        <a:rPr lang="ru-RU" sz="1600" dirty="0" err="1">
                          <a:effectLst/>
                          <a:latin typeface="Arial" panose="020B0604020202020204" pitchFamily="34" charset="0"/>
                          <a:ea typeface="Times New Roman" panose="02020603050405020304" pitchFamily="18" charset="0"/>
                          <a:cs typeface="Arial" panose="020B0604020202020204" pitchFamily="34" charset="0"/>
                        </a:rPr>
                        <a:t>обсл</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p>
                      <a:pPr algn="ctr">
                        <a:spcAft>
                          <a:spcPts val="0"/>
                        </a:spcAft>
                      </a:pP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3</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extLst>
                  <a:ext uri="{0D108BD9-81ED-4DB2-BD59-A6C34878D82A}">
                    <a16:rowId xmlns:a16="http://schemas.microsoft.com/office/drawing/2014/main" val="10001"/>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4</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10</a:t>
                      </a:r>
                    </a:p>
                  </a:txBody>
                  <a:tcPr marL="68580" marR="68580" marT="0" marB="0"/>
                </a:tc>
                <a:extLst>
                  <a:ext uri="{0D108BD9-81ED-4DB2-BD59-A6C34878D82A}">
                    <a16:rowId xmlns:a16="http://schemas.microsoft.com/office/drawing/2014/main" val="10002"/>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5</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12</a:t>
                      </a:r>
                    </a:p>
                  </a:txBody>
                  <a:tcPr marL="68580" marR="68580" marT="0" marB="0"/>
                </a:tc>
                <a:extLst>
                  <a:ext uri="{0D108BD9-81ED-4DB2-BD59-A6C34878D82A}">
                    <a16:rowId xmlns:a16="http://schemas.microsoft.com/office/drawing/2014/main" val="10003"/>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6</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17</a:t>
                      </a:r>
                    </a:p>
                  </a:txBody>
                  <a:tcPr marL="68580" marR="68580" marT="0" marB="0"/>
                </a:tc>
                <a:extLst>
                  <a:ext uri="{0D108BD9-81ED-4DB2-BD59-A6C34878D82A}">
                    <a16:rowId xmlns:a16="http://schemas.microsoft.com/office/drawing/2014/main" val="10004"/>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7</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17</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20</a:t>
                      </a:r>
                    </a:p>
                  </a:txBody>
                  <a:tcPr marL="68580" marR="68580" marT="0" marB="0"/>
                </a:tc>
                <a:extLst>
                  <a:ext uri="{0D108BD9-81ED-4DB2-BD59-A6C34878D82A}">
                    <a16:rowId xmlns:a16="http://schemas.microsoft.com/office/drawing/2014/main" val="10005"/>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8</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22</a:t>
                      </a:r>
                    </a:p>
                  </a:txBody>
                  <a:tcPr marL="68580" marR="68580" marT="0" marB="0"/>
                </a:tc>
                <a:extLst>
                  <a:ext uri="{0D108BD9-81ED-4DB2-BD59-A6C34878D82A}">
                    <a16:rowId xmlns:a16="http://schemas.microsoft.com/office/drawing/2014/main" val="10006"/>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7</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10</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28</a:t>
                      </a:r>
                    </a:p>
                  </a:txBody>
                  <a:tcPr marL="68580" marR="68580" marT="0" marB="0"/>
                </a:tc>
                <a:extLst>
                  <a:ext uri="{0D108BD9-81ED-4DB2-BD59-A6C34878D82A}">
                    <a16:rowId xmlns:a16="http://schemas.microsoft.com/office/drawing/2014/main" val="10007"/>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8</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28</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31</a:t>
                      </a:r>
                    </a:p>
                  </a:txBody>
                  <a:tcPr marL="68580" marR="68580" marT="0" marB="0"/>
                </a:tc>
                <a:extLst>
                  <a:ext uri="{0D108BD9-81ED-4DB2-BD59-A6C34878D82A}">
                    <a16:rowId xmlns:a16="http://schemas.microsoft.com/office/drawing/2014/main" val="10008"/>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9</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12</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36</a:t>
                      </a:r>
                    </a:p>
                  </a:txBody>
                  <a:tcPr marL="68580" marR="68580" marT="0" marB="0"/>
                </a:tc>
                <a:extLst>
                  <a:ext uri="{0D108BD9-81ED-4DB2-BD59-A6C34878D82A}">
                    <a16:rowId xmlns:a16="http://schemas.microsoft.com/office/drawing/2014/main" val="10009"/>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10</a:t>
                      </a:r>
                    </a:p>
                  </a:txBody>
                  <a:tcPr marL="68580" marR="68580" marT="0" marB="0"/>
                </a:tc>
                <a:tc>
                  <a:txBody>
                    <a:bodyPr/>
                    <a:lstStyle/>
                    <a:p>
                      <a:pPr algn="ctr">
                        <a:spcAft>
                          <a:spcPts val="0"/>
                        </a:spcAft>
                      </a:pPr>
                      <a:r>
                        <a:rPr lang="ru-RU" sz="1600" dirty="0">
                          <a:effectLst/>
                          <a:latin typeface="Arial" panose="020B0604020202020204" pitchFamily="34" charset="0"/>
                          <a:ea typeface="+mn-ea"/>
                          <a:cs typeface="Arial" panose="020B0604020202020204" pitchFamily="34" charset="0"/>
                        </a:rPr>
                        <a:t>14</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42</a:t>
                      </a:r>
                    </a:p>
                  </a:txBody>
                  <a:tcPr marL="68580" marR="68580" marT="0" marB="0"/>
                </a:tc>
                <a:extLst>
                  <a:ext uri="{0D108BD9-81ED-4DB2-BD59-A6C34878D82A}">
                    <a16:rowId xmlns:a16="http://schemas.microsoft.com/office/drawing/2014/main" val="10010"/>
                  </a:ext>
                </a:extLst>
              </a:tr>
            </a:tbl>
          </a:graphicData>
        </a:graphic>
      </p:graphicFrame>
      <p:sp>
        <p:nvSpPr>
          <p:cNvPr id="5" name="Прямоугольник 4">
            <a:extLst>
              <a:ext uri="{FF2B5EF4-FFF2-40B4-BE49-F238E27FC236}">
                <a16:creationId xmlns:a16="http://schemas.microsoft.com/office/drawing/2014/main" id="{D768F21F-9A4E-458E-BB03-CDCE02C01FBF}"/>
              </a:ext>
            </a:extLst>
          </p:cNvPr>
          <p:cNvSpPr/>
          <p:nvPr/>
        </p:nvSpPr>
        <p:spPr>
          <a:xfrm>
            <a:off x="185530" y="1007271"/>
            <a:ext cx="3472070" cy="707886"/>
          </a:xfrm>
          <a:prstGeom prst="rect">
            <a:avLst/>
          </a:prstGeom>
        </p:spPr>
        <p:txBody>
          <a:bodyPr wrap="square">
            <a:spAutoFit/>
          </a:bodyPr>
          <a:lstStyle/>
          <a:p>
            <a:pPr algn="ctr"/>
            <a:r>
              <a:rPr lang="ru-RU" sz="2000" dirty="0">
                <a:latin typeface="Arial" panose="020B0604020202020204" pitchFamily="34" charset="0"/>
                <a:cs typeface="Arial" panose="020B0604020202020204" pitchFamily="34" charset="0"/>
              </a:rPr>
              <a:t>последовательное </a:t>
            </a:r>
            <a:endParaRPr lang="en-US" sz="2000" dirty="0">
              <a:latin typeface="Arial" panose="020B0604020202020204" pitchFamily="34" charset="0"/>
              <a:cs typeface="Arial" panose="020B0604020202020204" pitchFamily="34" charset="0"/>
            </a:endParaRPr>
          </a:p>
          <a:p>
            <a:pPr algn="ctr"/>
            <a:r>
              <a:rPr lang="ru-RU" sz="2000" dirty="0">
                <a:latin typeface="Arial" panose="020B0604020202020204" pitchFamily="34" charset="0"/>
                <a:cs typeface="Arial" panose="020B0604020202020204" pitchFamily="34" charset="0"/>
              </a:rPr>
              <a:t>обслуживание</a:t>
            </a:r>
            <a:r>
              <a:rPr lang="en-US" sz="20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клиентов</a:t>
            </a:r>
            <a:endParaRPr lang="ru-RU" sz="2000" dirty="0"/>
          </a:p>
        </p:txBody>
      </p:sp>
      <p:sp>
        <p:nvSpPr>
          <p:cNvPr id="6" name="Прямоугольник 5">
            <a:extLst>
              <a:ext uri="{FF2B5EF4-FFF2-40B4-BE49-F238E27FC236}">
                <a16:creationId xmlns:a16="http://schemas.microsoft.com/office/drawing/2014/main" id="{4F17E89F-B96C-4E55-B31F-1FD848D5BA7B}"/>
              </a:ext>
            </a:extLst>
          </p:cNvPr>
          <p:cNvSpPr/>
          <p:nvPr/>
        </p:nvSpPr>
        <p:spPr>
          <a:xfrm>
            <a:off x="4266591" y="2156112"/>
            <a:ext cx="6891130" cy="400110"/>
          </a:xfrm>
          <a:prstGeom prst="rect">
            <a:avLst/>
          </a:prstGeom>
        </p:spPr>
        <p:txBody>
          <a:bodyPr wrap="square">
            <a:spAutoFit/>
          </a:bodyPr>
          <a:lstStyle/>
          <a:p>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таблица моделирования функционирования АЗС</a:t>
            </a:r>
            <a:endParaRPr lang="ru-RU" sz="2000" dirty="0"/>
          </a:p>
        </p:txBody>
      </p:sp>
      <p:sp>
        <p:nvSpPr>
          <p:cNvPr id="7" name="Прямоугольник 6">
            <a:extLst>
              <a:ext uri="{FF2B5EF4-FFF2-40B4-BE49-F238E27FC236}">
                <a16:creationId xmlns:a16="http://schemas.microsoft.com/office/drawing/2014/main" id="{C246B2ED-7507-4058-A53E-8545D6977B52}"/>
              </a:ext>
            </a:extLst>
          </p:cNvPr>
          <p:cNvSpPr/>
          <p:nvPr/>
        </p:nvSpPr>
        <p:spPr>
          <a:xfrm>
            <a:off x="300507" y="135237"/>
            <a:ext cx="11590986" cy="872034"/>
          </a:xfrm>
          <a:prstGeom prst="rect">
            <a:avLst/>
          </a:prstGeom>
        </p:spPr>
        <p:txBody>
          <a:bodyPr wrap="square">
            <a:spAutoFit/>
          </a:bodyPr>
          <a:lstStyle/>
          <a:p>
            <a:pPr algn="ctr">
              <a:spcBef>
                <a:spcPts val="1050"/>
              </a:spcBef>
              <a:spcAft>
                <a:spcPts val="0"/>
              </a:spcAft>
            </a:pPr>
            <a:r>
              <a:rPr lang="ru-RU"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Модели обслуживания одноканальной СМО</a:t>
            </a:r>
            <a:endParaRPr lang="ru-RU" sz="2400" dirty="0">
              <a:latin typeface="Arial" panose="020B0604020202020204" pitchFamily="34" charset="0"/>
              <a:ea typeface="Calibri" panose="020F0502020204030204" pitchFamily="34" charset="0"/>
              <a:cs typeface="Arial" panose="020B0604020202020204" pitchFamily="34" charset="0"/>
            </a:endParaRPr>
          </a:p>
          <a:p>
            <a:pPr indent="295275" algn="just">
              <a:spcBef>
                <a:spcPts val="825"/>
              </a:spcBef>
              <a:spcAft>
                <a:spcPts val="80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В таблице приведены данные времени на обслуживание клиентов на АЗС:</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55480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A78B103-C8DA-40B9-A020-A0B8531DB79A}"/>
              </a:ext>
            </a:extLst>
          </p:cNvPr>
          <p:cNvSpPr/>
          <p:nvPr/>
        </p:nvSpPr>
        <p:spPr>
          <a:xfrm>
            <a:off x="373487" y="748758"/>
            <a:ext cx="11410682" cy="5324535"/>
          </a:xfrm>
          <a:prstGeom prst="rect">
            <a:avLst/>
          </a:prstGeom>
        </p:spPr>
        <p:txBody>
          <a:bodyPr wrap="square">
            <a:spAutoFit/>
          </a:bodyPr>
          <a:lstStyle/>
          <a:p>
            <a:pPr algn="just">
              <a:spcAft>
                <a:spcPts val="0"/>
              </a:spcAft>
            </a:pPr>
            <a:r>
              <a:rPr lang="ru-RU" dirty="0">
                <a:latin typeface="Arial" panose="020B0604020202020204" pitchFamily="34" charset="0"/>
                <a:ea typeface="Calibri" panose="020F0502020204030204" pitchFamily="34" charset="0"/>
                <a:cs typeface="Times New Roman" panose="02020603050405020304" pitchFamily="18" charset="0"/>
              </a:rPr>
              <a:t>       </a:t>
            </a:r>
            <a:r>
              <a:rPr lang="ru-RU" sz="2000" dirty="0">
                <a:latin typeface="Arial" panose="020B0604020202020204" pitchFamily="34" charset="0"/>
                <a:ea typeface="Calibri" panose="020F0502020204030204" pitchFamily="34" charset="0"/>
                <a:cs typeface="Arial" panose="020B0604020202020204" pitchFamily="34" charset="0"/>
              </a:rPr>
              <a:t>Время прибытия (колонка 2) и время обслуживания (колонка 4) уже нами смоделированы с помощью случайных чисел. </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Для первого клиента «время начала обслуживания» есть время прибытия, так как другие клиенты в это время не обслуживаются. После первого клиента «время начала обслуживания» есть «время окончания обслуживания» предыдущего клиента.</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Длина очереди определяется следующим образом:</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1. Берется время прибытия клиентов, например клиент 5 прибывает на 7-й минуте.</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2. С учетом «времени начала обслуживания» и «времени окончания обслуживания» предыдущих клиентов определяется, кто обслуживается в текущий момент, например на 7-йминуте, все еще обслуживается клиент 2 (так как «время начала обслуживания» клиента 2 равно 6, а «время окончания обслужи­вания» — 10,</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3. Далее рассчитывается длина очереди как номер текущего клиента минус номер клиента, который сейчас обслуживается.</a:t>
            </a:r>
          </a:p>
          <a:p>
            <a:pPr algn="just"/>
            <a:r>
              <a:rPr lang="ru-RU" sz="2000" dirty="0">
                <a:latin typeface="Arial" panose="020B0604020202020204" pitchFamily="34" charset="0"/>
                <a:ea typeface="Calibri" panose="020F0502020204030204" pitchFamily="34" charset="0"/>
                <a:cs typeface="Arial" panose="020B0604020202020204" pitchFamily="34" charset="0"/>
              </a:rPr>
              <a:t>     Необходимо учитывать, когда время прибытия клиента совпадает со «временем начала» или «временем окончания» обслуживания предыдущего клиента. Так, клиент 7 прибывает на 10-йминуте. В это время как раз заканчивается обслуживание второго клиента и начинается обслуживание третьего. Отсюда следует, что в очереди у нас только 4 клиента, </a:t>
            </a:r>
            <a:endParaRPr lang="ru-R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3432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187A2238-D93B-4A2C-8595-05D470CAF6A8}"/>
              </a:ext>
            </a:extLst>
          </p:cNvPr>
          <p:cNvGraphicFramePr>
            <a:graphicFrameLocks noGrp="1"/>
          </p:cNvGraphicFramePr>
          <p:nvPr>
            <p:extLst>
              <p:ext uri="{D42A27DB-BD31-4B8C-83A1-F6EECF244321}">
                <p14:modId xmlns:p14="http://schemas.microsoft.com/office/powerpoint/2010/main" val="1416281823"/>
              </p:ext>
            </p:extLst>
          </p:nvPr>
        </p:nvGraphicFramePr>
        <p:xfrm>
          <a:off x="1312524" y="1923845"/>
          <a:ext cx="8600102" cy="3640378"/>
        </p:xfrm>
        <a:graphic>
          <a:graphicData uri="http://schemas.openxmlformats.org/drawingml/2006/table">
            <a:tbl>
              <a:tblPr firstRow="1" firstCol="1" bandRow="1">
                <a:tableStyleId>{5C22544A-7EE6-4342-B048-85BDC9FD1C3A}</a:tableStyleId>
              </a:tblPr>
              <a:tblGrid>
                <a:gridCol w="923707">
                  <a:extLst>
                    <a:ext uri="{9D8B030D-6E8A-4147-A177-3AD203B41FA5}">
                      <a16:colId xmlns:a16="http://schemas.microsoft.com/office/drawing/2014/main" val="20000"/>
                    </a:ext>
                  </a:extLst>
                </a:gridCol>
                <a:gridCol w="972377">
                  <a:extLst>
                    <a:ext uri="{9D8B030D-6E8A-4147-A177-3AD203B41FA5}">
                      <a16:colId xmlns:a16="http://schemas.microsoft.com/office/drawing/2014/main" val="20001"/>
                    </a:ext>
                  </a:extLst>
                </a:gridCol>
                <a:gridCol w="1180217">
                  <a:extLst>
                    <a:ext uri="{9D8B030D-6E8A-4147-A177-3AD203B41FA5}">
                      <a16:colId xmlns:a16="http://schemas.microsoft.com/office/drawing/2014/main" val="20002"/>
                    </a:ext>
                  </a:extLst>
                </a:gridCol>
                <a:gridCol w="1172133">
                  <a:extLst>
                    <a:ext uri="{9D8B030D-6E8A-4147-A177-3AD203B41FA5}">
                      <a16:colId xmlns:a16="http://schemas.microsoft.com/office/drawing/2014/main" val="20003"/>
                    </a:ext>
                  </a:extLst>
                </a:gridCol>
                <a:gridCol w="1304386">
                  <a:extLst>
                    <a:ext uri="{9D8B030D-6E8A-4147-A177-3AD203B41FA5}">
                      <a16:colId xmlns:a16="http://schemas.microsoft.com/office/drawing/2014/main" val="20004"/>
                    </a:ext>
                  </a:extLst>
                </a:gridCol>
                <a:gridCol w="1468360">
                  <a:extLst>
                    <a:ext uri="{9D8B030D-6E8A-4147-A177-3AD203B41FA5}">
                      <a16:colId xmlns:a16="http://schemas.microsoft.com/office/drawing/2014/main" val="20005"/>
                    </a:ext>
                  </a:extLst>
                </a:gridCol>
                <a:gridCol w="1578922">
                  <a:extLst>
                    <a:ext uri="{9D8B030D-6E8A-4147-A177-3AD203B41FA5}">
                      <a16:colId xmlns:a16="http://schemas.microsoft.com/office/drawing/2014/main" val="20006"/>
                    </a:ext>
                  </a:extLst>
                </a:gridCol>
              </a:tblGrid>
              <a:tr h="386788">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Клиент</a:t>
                      </a:r>
                    </a:p>
                  </a:txBody>
                  <a:tcPr marL="68580" marR="68580" marT="0" marB="0"/>
                </a:tc>
                <a:tc>
                  <a:txBody>
                    <a:bodyPr/>
                    <a:lstStyle/>
                    <a:p>
                      <a:pPr algn="ctr">
                        <a:spcAft>
                          <a:spcPts val="0"/>
                        </a:spcAft>
                      </a:pPr>
                      <a:r>
                        <a:rPr lang="en-US" sz="1600" dirty="0">
                          <a:effectLst/>
                          <a:latin typeface="Arial" panose="020B0604020202020204" pitchFamily="34" charset="0"/>
                          <a:cs typeface="Arial" panose="020B0604020202020204" pitchFamily="34" charset="0"/>
                        </a:rPr>
                        <a:t>t(</a:t>
                      </a:r>
                      <a:r>
                        <a:rPr lang="ru-RU" sz="1600" dirty="0" err="1">
                          <a:effectLst/>
                          <a:latin typeface="Arial" panose="020B0604020202020204" pitchFamily="34" charset="0"/>
                          <a:cs typeface="Arial" panose="020B0604020202020204" pitchFamily="34" charset="0"/>
                        </a:rPr>
                        <a:t>приб</a:t>
                      </a:r>
                      <a:r>
                        <a:rPr lang="en-US" sz="1600" dirty="0">
                          <a:effectLst/>
                          <a:latin typeface="Arial" panose="020B0604020202020204" pitchFamily="34"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d(</a:t>
                      </a:r>
                      <a:r>
                        <a:rPr lang="ru-RU" sz="1600" dirty="0" err="1">
                          <a:effectLst/>
                          <a:latin typeface="Arial" panose="020B0604020202020204" pitchFamily="34" charset="0"/>
                          <a:ea typeface="Times New Roman" panose="02020603050405020304" pitchFamily="18" charset="0"/>
                          <a:cs typeface="Arial" panose="020B0604020202020204" pitchFamily="34" charset="0"/>
                        </a:rPr>
                        <a:t>очер</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t(</a:t>
                      </a:r>
                      <a:r>
                        <a:rPr lang="ru-RU" sz="1600" dirty="0" err="1">
                          <a:effectLst/>
                          <a:latin typeface="Arial" panose="020B0604020202020204" pitchFamily="34" charset="0"/>
                          <a:ea typeface="Times New Roman" panose="02020603050405020304" pitchFamily="18" charset="0"/>
                          <a:cs typeface="Arial" panose="020B0604020202020204" pitchFamily="34" charset="0"/>
                        </a:rPr>
                        <a:t>обсл</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t</a:t>
                      </a:r>
                      <a:r>
                        <a:rPr lang="ru-RU" sz="1600" dirty="0">
                          <a:effectLst/>
                          <a:latin typeface="Arial" panose="020B0604020202020204" pitchFamily="34" charset="0"/>
                          <a:ea typeface="Times New Roman" panose="02020603050405020304" pitchFamily="18" charset="0"/>
                          <a:cs typeface="Arial" panose="020B0604020202020204" pitchFamily="34" charset="0"/>
                        </a:rPr>
                        <a:t> (</a:t>
                      </a:r>
                      <a:r>
                        <a:rPr lang="ru-RU" sz="1600" dirty="0" err="1">
                          <a:effectLst/>
                          <a:latin typeface="Arial" panose="020B0604020202020204" pitchFamily="34" charset="0"/>
                          <a:ea typeface="Times New Roman" panose="02020603050405020304" pitchFamily="18" charset="0"/>
                          <a:cs typeface="Arial" panose="020B0604020202020204" pitchFamily="34" charset="0"/>
                        </a:rPr>
                        <a:t>ожид</a:t>
                      </a:r>
                      <a:r>
                        <a:rPr lang="ru-RU" sz="1600" dirty="0">
                          <a:effectLst/>
                          <a:latin typeface="Arial" panose="020B0604020202020204" pitchFamily="34" charset="0"/>
                          <a:ea typeface="Times New Roman" panose="02020603050405020304" pitchFamily="18" charset="0"/>
                          <a:cs typeface="Arial" panose="020B0604020202020204" pitchFamily="34" charset="0"/>
                        </a:rPr>
                        <a:t>.)</a:t>
                      </a: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t</a:t>
                      </a:r>
                      <a:r>
                        <a:rPr lang="ru-RU" sz="160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a:t>
                      </a:r>
                      <a:r>
                        <a:rPr lang="ru-RU" sz="1600" dirty="0">
                          <a:effectLst/>
                          <a:latin typeface="Arial" panose="020B0604020202020204" pitchFamily="34" charset="0"/>
                          <a:ea typeface="Times New Roman" panose="02020603050405020304" pitchFamily="18" charset="0"/>
                          <a:cs typeface="Arial" panose="020B0604020202020204" pitchFamily="34" charset="0"/>
                        </a:rPr>
                        <a:t>н</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r>
                        <a:rPr lang="ru-RU" sz="1600" dirty="0" err="1">
                          <a:effectLst/>
                          <a:latin typeface="Arial" panose="020B0604020202020204" pitchFamily="34" charset="0"/>
                          <a:ea typeface="Times New Roman" panose="02020603050405020304" pitchFamily="18" charset="0"/>
                          <a:cs typeface="Arial" panose="020B0604020202020204" pitchFamily="34" charset="0"/>
                        </a:rPr>
                        <a:t>обсл</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Arial" panose="020B0604020202020204" pitchFamily="34" charset="0"/>
                          <a:ea typeface="Times New Roman" panose="02020603050405020304" pitchFamily="18" charset="0"/>
                          <a:cs typeface="Arial" panose="020B0604020202020204" pitchFamily="34" charset="0"/>
                        </a:rPr>
                        <a:t>t</a:t>
                      </a:r>
                      <a:r>
                        <a:rPr lang="ru-RU" sz="160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a:t>
                      </a:r>
                      <a:r>
                        <a:rPr lang="ru-RU" sz="1600" dirty="0">
                          <a:effectLst/>
                          <a:latin typeface="Arial" panose="020B0604020202020204" pitchFamily="34" charset="0"/>
                          <a:ea typeface="Times New Roman" panose="02020603050405020304" pitchFamily="18" charset="0"/>
                          <a:cs typeface="Arial" panose="020B0604020202020204" pitchFamily="34" charset="0"/>
                        </a:rPr>
                        <a:t>к</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r>
                        <a:rPr lang="ru-RU" sz="1600" dirty="0" err="1">
                          <a:effectLst/>
                          <a:latin typeface="Arial" panose="020B0604020202020204" pitchFamily="34" charset="0"/>
                          <a:ea typeface="Times New Roman" panose="02020603050405020304" pitchFamily="18" charset="0"/>
                          <a:cs typeface="Arial" panose="020B0604020202020204" pitchFamily="34" charset="0"/>
                        </a:rPr>
                        <a:t>обсл</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325359">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3</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extLst>
                  <a:ext uri="{0D108BD9-81ED-4DB2-BD59-A6C34878D82A}">
                    <a16:rowId xmlns:a16="http://schemas.microsoft.com/office/drawing/2014/main" val="10001"/>
                  </a:ext>
                </a:extLst>
              </a:tr>
              <a:tr h="325359">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4</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10</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325359">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5</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12</a:t>
                      </a:r>
                    </a:p>
                  </a:txBody>
                  <a:tcPr marL="68580" marR="68580" marT="0" marB="0"/>
                </a:tc>
                <a:extLst>
                  <a:ext uri="{0D108BD9-81ED-4DB2-BD59-A6C34878D82A}">
                    <a16:rowId xmlns:a16="http://schemas.microsoft.com/office/drawing/2014/main" val="10003"/>
                  </a:ext>
                </a:extLst>
              </a:tr>
              <a:tr h="325359">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6</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17</a:t>
                      </a:r>
                    </a:p>
                  </a:txBody>
                  <a:tcPr marL="68580" marR="68580" marT="0" marB="0"/>
                </a:tc>
                <a:extLst>
                  <a:ext uri="{0D108BD9-81ED-4DB2-BD59-A6C34878D82A}">
                    <a16:rowId xmlns:a16="http://schemas.microsoft.com/office/drawing/2014/main" val="10004"/>
                  </a:ext>
                </a:extLst>
              </a:tr>
              <a:tr h="325359">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7</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17</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20</a:t>
                      </a:r>
                    </a:p>
                  </a:txBody>
                  <a:tcPr marL="68580" marR="68580" marT="0" marB="0"/>
                </a:tc>
                <a:extLst>
                  <a:ext uri="{0D108BD9-81ED-4DB2-BD59-A6C34878D82A}">
                    <a16:rowId xmlns:a16="http://schemas.microsoft.com/office/drawing/2014/main" val="10005"/>
                  </a:ext>
                </a:extLst>
              </a:tr>
              <a:tr h="325359">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8</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22</a:t>
                      </a:r>
                    </a:p>
                  </a:txBody>
                  <a:tcPr marL="68580" marR="68580" marT="0" marB="0"/>
                </a:tc>
                <a:extLst>
                  <a:ext uri="{0D108BD9-81ED-4DB2-BD59-A6C34878D82A}">
                    <a16:rowId xmlns:a16="http://schemas.microsoft.com/office/drawing/2014/main" val="10006"/>
                  </a:ext>
                </a:extLst>
              </a:tr>
              <a:tr h="325359">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7</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10</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28</a:t>
                      </a:r>
                    </a:p>
                  </a:txBody>
                  <a:tcPr marL="68580" marR="68580" marT="0" marB="0"/>
                </a:tc>
                <a:extLst>
                  <a:ext uri="{0D108BD9-81ED-4DB2-BD59-A6C34878D82A}">
                    <a16:rowId xmlns:a16="http://schemas.microsoft.com/office/drawing/2014/main" val="10007"/>
                  </a:ext>
                </a:extLst>
              </a:tr>
              <a:tr h="325359">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8</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17</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28</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31</a:t>
                      </a:r>
                    </a:p>
                  </a:txBody>
                  <a:tcPr marL="68580" marR="68580" marT="0" marB="0"/>
                </a:tc>
                <a:extLst>
                  <a:ext uri="{0D108BD9-81ED-4DB2-BD59-A6C34878D82A}">
                    <a16:rowId xmlns:a16="http://schemas.microsoft.com/office/drawing/2014/main" val="10008"/>
                  </a:ext>
                </a:extLst>
              </a:tr>
              <a:tr h="325359">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9</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12</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19</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36</a:t>
                      </a:r>
                    </a:p>
                  </a:txBody>
                  <a:tcPr marL="68580" marR="68580" marT="0" marB="0"/>
                </a:tc>
                <a:extLst>
                  <a:ext uri="{0D108BD9-81ED-4DB2-BD59-A6C34878D82A}">
                    <a16:rowId xmlns:a16="http://schemas.microsoft.com/office/drawing/2014/main" val="10009"/>
                  </a:ext>
                </a:extLst>
              </a:tr>
              <a:tr h="325359">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10</a:t>
                      </a:r>
                    </a:p>
                  </a:txBody>
                  <a:tcPr marL="68580" marR="68580" marT="0" marB="0"/>
                </a:tc>
                <a:tc>
                  <a:txBody>
                    <a:bodyPr/>
                    <a:lstStyle/>
                    <a:p>
                      <a:pPr algn="ctr">
                        <a:spcAft>
                          <a:spcPts val="0"/>
                        </a:spcAft>
                      </a:pPr>
                      <a:r>
                        <a:rPr lang="ru-RU" sz="1600" dirty="0">
                          <a:effectLst/>
                          <a:latin typeface="Arial" panose="020B0604020202020204" pitchFamily="34" charset="0"/>
                          <a:ea typeface="+mn-ea"/>
                          <a:cs typeface="Arial" panose="020B0604020202020204" pitchFamily="34" charset="0"/>
                        </a:rPr>
                        <a:t>14</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42</a:t>
                      </a:r>
                    </a:p>
                  </a:txBody>
                  <a:tcPr marL="68580" marR="68580" marT="0" marB="0"/>
                </a:tc>
                <a:extLst>
                  <a:ext uri="{0D108BD9-81ED-4DB2-BD59-A6C34878D82A}">
                    <a16:rowId xmlns:a16="http://schemas.microsoft.com/office/drawing/2014/main" val="10010"/>
                  </a:ext>
                </a:extLst>
              </a:tr>
            </a:tbl>
          </a:graphicData>
        </a:graphic>
      </p:graphicFrame>
      <p:sp>
        <p:nvSpPr>
          <p:cNvPr id="3" name="Прямоугольник 2">
            <a:extLst>
              <a:ext uri="{FF2B5EF4-FFF2-40B4-BE49-F238E27FC236}">
                <a16:creationId xmlns:a16="http://schemas.microsoft.com/office/drawing/2014/main" id="{34263D3B-8E34-401F-8526-7F79909868BB}"/>
              </a:ext>
            </a:extLst>
          </p:cNvPr>
          <p:cNvSpPr/>
          <p:nvPr/>
        </p:nvSpPr>
        <p:spPr>
          <a:xfrm>
            <a:off x="755374" y="5564223"/>
            <a:ext cx="10853529" cy="1015663"/>
          </a:xfrm>
          <a:prstGeom prst="rect">
            <a:avLst/>
          </a:prstGeom>
        </p:spPr>
        <p:txBody>
          <a:bodyPr wrap="square">
            <a:spAutoFit/>
          </a:bodyPr>
          <a:lstStyle/>
          <a:p>
            <a:pPr indent="295275" algn="just">
              <a:spcBef>
                <a:spcPts val="1350"/>
              </a:spcBef>
              <a:spcAft>
                <a:spcPts val="80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Из модели видно, что длина очереди очень быстро увеличивается, а это приведет к потери клиентов. Выход - увеличить количество колонок на АЗС до 2-х. В таблице приведена модель этой ситуации.</a:t>
            </a:r>
          </a:p>
        </p:txBody>
      </p:sp>
      <p:sp>
        <p:nvSpPr>
          <p:cNvPr id="4" name="Прямоугольник 3">
            <a:extLst>
              <a:ext uri="{FF2B5EF4-FFF2-40B4-BE49-F238E27FC236}">
                <a16:creationId xmlns:a16="http://schemas.microsoft.com/office/drawing/2014/main" id="{DA23A32D-B580-4F66-8702-E96640DC1FC9}"/>
              </a:ext>
            </a:extLst>
          </p:cNvPr>
          <p:cNvSpPr/>
          <p:nvPr/>
        </p:nvSpPr>
        <p:spPr>
          <a:xfrm>
            <a:off x="755374" y="128482"/>
            <a:ext cx="10853530" cy="1795363"/>
          </a:xfrm>
          <a:prstGeom prst="rect">
            <a:avLst/>
          </a:prstGeom>
        </p:spPr>
        <p:txBody>
          <a:bodyPr wrap="square">
            <a:spAutoFit/>
          </a:bodyPr>
          <a:lstStyle/>
          <a:p>
            <a:pPr algn="ctr">
              <a:spcBef>
                <a:spcPts val="1350"/>
              </a:spcBef>
              <a:spcAft>
                <a:spcPts val="0"/>
              </a:spcAft>
            </a:pPr>
            <a:r>
              <a:rPr lang="ru-RU"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Время ожидания</a:t>
            </a:r>
            <a:endParaRPr lang="ru-RU" sz="2400" dirty="0">
              <a:latin typeface="Arial" panose="020B0604020202020204" pitchFamily="34" charset="0"/>
              <a:ea typeface="Calibri" panose="020F0502020204030204" pitchFamily="34" charset="0"/>
              <a:cs typeface="Arial" panose="020B0604020202020204" pitchFamily="34" charset="0"/>
            </a:endParaRPr>
          </a:p>
          <a:p>
            <a:pPr indent="295275" algn="just">
              <a:spcBef>
                <a:spcPts val="825"/>
              </a:spcBef>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Модель, показанная в предыдущем разделе, может быть использована для анализа времени ожидания по каждому из клиентов, которое является важным индикатором удовлетворения покупательского спроса. В таблице имеется дополнительная колонка со временем ожидания по каждому клиенту:</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656464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08B6B7C0-534F-42BC-809F-63E2EFE5ADD6}"/>
              </a:ext>
            </a:extLst>
          </p:cNvPr>
          <p:cNvGraphicFramePr>
            <a:graphicFrameLocks noGrp="1"/>
          </p:cNvGraphicFramePr>
          <p:nvPr>
            <p:extLst>
              <p:ext uri="{D42A27DB-BD31-4B8C-83A1-F6EECF244321}">
                <p14:modId xmlns:p14="http://schemas.microsoft.com/office/powerpoint/2010/main" val="2565582235"/>
              </p:ext>
            </p:extLst>
          </p:nvPr>
        </p:nvGraphicFramePr>
        <p:xfrm>
          <a:off x="1247755" y="442644"/>
          <a:ext cx="8519098" cy="3860972"/>
        </p:xfrm>
        <a:graphic>
          <a:graphicData uri="http://schemas.openxmlformats.org/drawingml/2006/table">
            <a:tbl>
              <a:tblPr firstRow="1" firstCol="1" bandRow="1">
                <a:tableStyleId>{5C22544A-7EE6-4342-B048-85BDC9FD1C3A}</a:tableStyleId>
              </a:tblPr>
              <a:tblGrid>
                <a:gridCol w="1005114">
                  <a:extLst>
                    <a:ext uri="{9D8B030D-6E8A-4147-A177-3AD203B41FA5}">
                      <a16:colId xmlns:a16="http://schemas.microsoft.com/office/drawing/2014/main" val="20000"/>
                    </a:ext>
                  </a:extLst>
                </a:gridCol>
                <a:gridCol w="1232452">
                  <a:extLst>
                    <a:ext uri="{9D8B030D-6E8A-4147-A177-3AD203B41FA5}">
                      <a16:colId xmlns:a16="http://schemas.microsoft.com/office/drawing/2014/main" val="20001"/>
                    </a:ext>
                  </a:extLst>
                </a:gridCol>
                <a:gridCol w="1205948">
                  <a:extLst>
                    <a:ext uri="{9D8B030D-6E8A-4147-A177-3AD203B41FA5}">
                      <a16:colId xmlns:a16="http://schemas.microsoft.com/office/drawing/2014/main" val="20002"/>
                    </a:ext>
                  </a:extLst>
                </a:gridCol>
                <a:gridCol w="1117891">
                  <a:extLst>
                    <a:ext uri="{9D8B030D-6E8A-4147-A177-3AD203B41FA5}">
                      <a16:colId xmlns:a16="http://schemas.microsoft.com/office/drawing/2014/main" val="20003"/>
                    </a:ext>
                  </a:extLst>
                </a:gridCol>
                <a:gridCol w="1174735">
                  <a:extLst>
                    <a:ext uri="{9D8B030D-6E8A-4147-A177-3AD203B41FA5}">
                      <a16:colId xmlns:a16="http://schemas.microsoft.com/office/drawing/2014/main" val="20004"/>
                    </a:ext>
                  </a:extLst>
                </a:gridCol>
                <a:gridCol w="1470992">
                  <a:extLst>
                    <a:ext uri="{9D8B030D-6E8A-4147-A177-3AD203B41FA5}">
                      <a16:colId xmlns:a16="http://schemas.microsoft.com/office/drawing/2014/main" val="20005"/>
                    </a:ext>
                  </a:extLst>
                </a:gridCol>
                <a:gridCol w="1311966">
                  <a:extLst>
                    <a:ext uri="{9D8B030D-6E8A-4147-A177-3AD203B41FA5}">
                      <a16:colId xmlns:a16="http://schemas.microsoft.com/office/drawing/2014/main" val="20006"/>
                    </a:ext>
                  </a:extLst>
                </a:gridCol>
              </a:tblGrid>
              <a:tr h="443602">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Клиент</a:t>
                      </a:r>
                    </a:p>
                  </a:txBody>
                  <a:tcPr marL="68580" marR="68580" marT="0" marB="0"/>
                </a:tc>
                <a:tc>
                  <a:txBody>
                    <a:bodyPr/>
                    <a:lstStyle/>
                    <a:p>
                      <a:pPr algn="ctr">
                        <a:spcAft>
                          <a:spcPts val="0"/>
                        </a:spcAft>
                      </a:pPr>
                      <a:r>
                        <a:rPr lang="en-US" sz="1600" dirty="0">
                          <a:effectLst/>
                          <a:latin typeface="Arial" panose="020B0604020202020204" pitchFamily="34" charset="0"/>
                          <a:cs typeface="Arial" panose="020B0604020202020204" pitchFamily="34" charset="0"/>
                        </a:rPr>
                        <a:t>t(</a:t>
                      </a:r>
                      <a:r>
                        <a:rPr lang="ru-RU" sz="1600" dirty="0" err="1">
                          <a:effectLst/>
                          <a:latin typeface="Arial" panose="020B0604020202020204" pitchFamily="34" charset="0"/>
                          <a:cs typeface="Arial" panose="020B0604020202020204" pitchFamily="34" charset="0"/>
                        </a:rPr>
                        <a:t>приб</a:t>
                      </a:r>
                      <a:r>
                        <a:rPr lang="en-US" sz="1600" dirty="0">
                          <a:effectLst/>
                          <a:latin typeface="Arial" panose="020B0604020202020204" pitchFamily="34"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d(</a:t>
                      </a:r>
                      <a:r>
                        <a:rPr lang="ru-RU" sz="1600" dirty="0" err="1">
                          <a:effectLst/>
                          <a:latin typeface="Arial" panose="020B0604020202020204" pitchFamily="34" charset="0"/>
                          <a:ea typeface="Times New Roman" panose="02020603050405020304" pitchFamily="18" charset="0"/>
                          <a:cs typeface="Arial" panose="020B0604020202020204" pitchFamily="34" charset="0"/>
                        </a:rPr>
                        <a:t>очер</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t(</a:t>
                      </a:r>
                      <a:r>
                        <a:rPr lang="ru-RU" sz="1600" dirty="0" err="1">
                          <a:effectLst/>
                          <a:latin typeface="Arial" panose="020B0604020202020204" pitchFamily="34" charset="0"/>
                          <a:ea typeface="Times New Roman" panose="02020603050405020304" pitchFamily="18" charset="0"/>
                          <a:cs typeface="Arial" panose="020B0604020202020204" pitchFamily="34" charset="0"/>
                        </a:rPr>
                        <a:t>обсл</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t</a:t>
                      </a:r>
                      <a:r>
                        <a:rPr lang="ru-RU" sz="1600" dirty="0">
                          <a:effectLst/>
                          <a:latin typeface="Arial" panose="020B0604020202020204" pitchFamily="34" charset="0"/>
                          <a:ea typeface="Times New Roman" panose="02020603050405020304" pitchFamily="18" charset="0"/>
                          <a:cs typeface="Arial" panose="020B0604020202020204" pitchFamily="34" charset="0"/>
                        </a:rPr>
                        <a:t> (</a:t>
                      </a:r>
                      <a:r>
                        <a:rPr lang="ru-RU" sz="1600" dirty="0" err="1">
                          <a:effectLst/>
                          <a:latin typeface="Arial" panose="020B0604020202020204" pitchFamily="34" charset="0"/>
                          <a:ea typeface="Times New Roman" panose="02020603050405020304" pitchFamily="18" charset="0"/>
                          <a:cs typeface="Arial" panose="020B0604020202020204" pitchFamily="34" charset="0"/>
                        </a:rPr>
                        <a:t>ожид</a:t>
                      </a:r>
                      <a:r>
                        <a:rPr lang="ru-RU" sz="1600" dirty="0">
                          <a:effectLst/>
                          <a:latin typeface="Arial" panose="020B0604020202020204" pitchFamily="34" charset="0"/>
                          <a:ea typeface="Times New Roman" panose="02020603050405020304" pitchFamily="18" charset="0"/>
                          <a:cs typeface="Arial" panose="020B0604020202020204" pitchFamily="34" charset="0"/>
                        </a:rPr>
                        <a:t>.)</a:t>
                      </a: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t</a:t>
                      </a:r>
                      <a:r>
                        <a:rPr lang="ru-RU" sz="160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a:t>
                      </a:r>
                      <a:r>
                        <a:rPr lang="ru-RU" sz="1600" dirty="0">
                          <a:effectLst/>
                          <a:latin typeface="Arial" panose="020B0604020202020204" pitchFamily="34" charset="0"/>
                          <a:ea typeface="Times New Roman" panose="02020603050405020304" pitchFamily="18" charset="0"/>
                          <a:cs typeface="Arial" panose="020B0604020202020204" pitchFamily="34" charset="0"/>
                        </a:rPr>
                        <a:t>н</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r>
                        <a:rPr lang="ru-RU" sz="1600" dirty="0" err="1">
                          <a:effectLst/>
                          <a:latin typeface="Arial" panose="020B0604020202020204" pitchFamily="34" charset="0"/>
                          <a:ea typeface="Times New Roman" panose="02020603050405020304" pitchFamily="18" charset="0"/>
                          <a:cs typeface="Arial" panose="020B0604020202020204" pitchFamily="34" charset="0"/>
                        </a:rPr>
                        <a:t>обсл</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Arial" panose="020B0604020202020204" pitchFamily="34" charset="0"/>
                          <a:ea typeface="Times New Roman" panose="02020603050405020304" pitchFamily="18" charset="0"/>
                          <a:cs typeface="Arial" panose="020B0604020202020204" pitchFamily="34" charset="0"/>
                        </a:rPr>
                        <a:t>t</a:t>
                      </a:r>
                      <a:r>
                        <a:rPr lang="ru-RU" sz="160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a:t>
                      </a:r>
                      <a:r>
                        <a:rPr lang="ru-RU" sz="1600" dirty="0">
                          <a:effectLst/>
                          <a:latin typeface="Arial" panose="020B0604020202020204" pitchFamily="34" charset="0"/>
                          <a:ea typeface="Times New Roman" panose="02020603050405020304" pitchFamily="18" charset="0"/>
                          <a:cs typeface="Arial" panose="020B0604020202020204" pitchFamily="34" charset="0"/>
                        </a:rPr>
                        <a:t>к</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r>
                        <a:rPr lang="ru-RU" sz="1600" dirty="0" err="1">
                          <a:effectLst/>
                          <a:latin typeface="Arial" panose="020B0604020202020204" pitchFamily="34" charset="0"/>
                          <a:ea typeface="Times New Roman" panose="02020603050405020304" pitchFamily="18" charset="0"/>
                          <a:cs typeface="Arial" panose="020B0604020202020204" pitchFamily="34" charset="0"/>
                        </a:rPr>
                        <a:t>обсл</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3</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extLst>
                  <a:ext uri="{0D108BD9-81ED-4DB2-BD59-A6C34878D82A}">
                    <a16:rowId xmlns:a16="http://schemas.microsoft.com/office/drawing/2014/main" val="10001"/>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4</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8</a:t>
                      </a:r>
                    </a:p>
                  </a:txBody>
                  <a:tcPr marL="68580" marR="68580" marT="0" marB="0"/>
                </a:tc>
                <a:extLst>
                  <a:ext uri="{0D108BD9-81ED-4DB2-BD59-A6C34878D82A}">
                    <a16:rowId xmlns:a16="http://schemas.microsoft.com/office/drawing/2014/main" val="10002"/>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5</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8</a:t>
                      </a:r>
                    </a:p>
                  </a:txBody>
                  <a:tcPr marL="68580" marR="68580" marT="0" marB="0"/>
                </a:tc>
                <a:extLst>
                  <a:ext uri="{0D108BD9-81ED-4DB2-BD59-A6C34878D82A}">
                    <a16:rowId xmlns:a16="http://schemas.microsoft.com/office/drawing/2014/main" val="10003"/>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6</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8</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13</a:t>
                      </a:r>
                    </a:p>
                  </a:txBody>
                  <a:tcPr marL="68580" marR="68580" marT="0" marB="0"/>
                </a:tc>
                <a:extLst>
                  <a:ext uri="{0D108BD9-81ED-4DB2-BD59-A6C34878D82A}">
                    <a16:rowId xmlns:a16="http://schemas.microsoft.com/office/drawing/2014/main" val="10004"/>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7</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8</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11</a:t>
                      </a:r>
                    </a:p>
                  </a:txBody>
                  <a:tcPr marL="68580" marR="68580" marT="0" marB="0"/>
                </a:tc>
                <a:extLst>
                  <a:ext uri="{0D108BD9-81ED-4DB2-BD59-A6C34878D82A}">
                    <a16:rowId xmlns:a16="http://schemas.microsoft.com/office/drawing/2014/main" val="10005"/>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8</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13</a:t>
                      </a:r>
                    </a:p>
                  </a:txBody>
                  <a:tcPr marL="68580" marR="68580" marT="0" marB="0"/>
                </a:tc>
                <a:extLst>
                  <a:ext uri="{0D108BD9-81ED-4DB2-BD59-A6C34878D82A}">
                    <a16:rowId xmlns:a16="http://schemas.microsoft.com/office/drawing/2014/main" val="10006"/>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7</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10</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19</a:t>
                      </a:r>
                    </a:p>
                  </a:txBody>
                  <a:tcPr marL="68580" marR="68580" marT="0" marB="0"/>
                </a:tc>
                <a:extLst>
                  <a:ext uri="{0D108BD9-81ED-4DB2-BD59-A6C34878D82A}">
                    <a16:rowId xmlns:a16="http://schemas.microsoft.com/office/drawing/2014/main" val="10007"/>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8</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16</a:t>
                      </a:r>
                    </a:p>
                  </a:txBody>
                  <a:tcPr marL="68580" marR="68580" marT="0" marB="0"/>
                </a:tc>
                <a:extLst>
                  <a:ext uri="{0D108BD9-81ED-4DB2-BD59-A6C34878D82A}">
                    <a16:rowId xmlns:a16="http://schemas.microsoft.com/office/drawing/2014/main" val="10008"/>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9</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12</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21</a:t>
                      </a:r>
                    </a:p>
                  </a:txBody>
                  <a:tcPr marL="68580" marR="68580" marT="0" marB="0"/>
                </a:tc>
                <a:extLst>
                  <a:ext uri="{0D108BD9-81ED-4DB2-BD59-A6C34878D82A}">
                    <a16:rowId xmlns:a16="http://schemas.microsoft.com/office/drawing/2014/main" val="10009"/>
                  </a:ext>
                </a:extLst>
              </a:tr>
              <a:tr h="341737">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10</a:t>
                      </a:r>
                    </a:p>
                  </a:txBody>
                  <a:tcPr marL="68580" marR="68580" marT="0" marB="0"/>
                </a:tc>
                <a:tc>
                  <a:txBody>
                    <a:bodyPr/>
                    <a:lstStyle/>
                    <a:p>
                      <a:pPr algn="ctr">
                        <a:spcAft>
                          <a:spcPts val="0"/>
                        </a:spcAft>
                      </a:pPr>
                      <a:r>
                        <a:rPr lang="ru-RU" sz="1600" dirty="0">
                          <a:effectLst/>
                          <a:latin typeface="Arial" panose="020B0604020202020204" pitchFamily="34" charset="0"/>
                          <a:ea typeface="+mn-ea"/>
                          <a:cs typeface="Arial" panose="020B0604020202020204" pitchFamily="34" charset="0"/>
                        </a:rPr>
                        <a:t>14</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19</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25</a:t>
                      </a:r>
                    </a:p>
                  </a:txBody>
                  <a:tcPr marL="68580" marR="68580" marT="0" marB="0"/>
                </a:tc>
                <a:extLst>
                  <a:ext uri="{0D108BD9-81ED-4DB2-BD59-A6C34878D82A}">
                    <a16:rowId xmlns:a16="http://schemas.microsoft.com/office/drawing/2014/main" val="10010"/>
                  </a:ext>
                </a:extLst>
              </a:tr>
            </a:tbl>
          </a:graphicData>
        </a:graphic>
      </p:graphicFrame>
      <p:graphicFrame>
        <p:nvGraphicFramePr>
          <p:cNvPr id="3" name="Таблица 2">
            <a:extLst>
              <a:ext uri="{FF2B5EF4-FFF2-40B4-BE49-F238E27FC236}">
                <a16:creationId xmlns:a16="http://schemas.microsoft.com/office/drawing/2014/main" id="{1686C214-6335-4BFC-8041-A7B0C62EFD88}"/>
              </a:ext>
            </a:extLst>
          </p:cNvPr>
          <p:cNvGraphicFramePr>
            <a:graphicFrameLocks noGrp="1"/>
          </p:cNvGraphicFramePr>
          <p:nvPr>
            <p:extLst>
              <p:ext uri="{D42A27DB-BD31-4B8C-83A1-F6EECF244321}">
                <p14:modId xmlns:p14="http://schemas.microsoft.com/office/powerpoint/2010/main" val="3859738714"/>
              </p:ext>
            </p:extLst>
          </p:nvPr>
        </p:nvGraphicFramePr>
        <p:xfrm>
          <a:off x="897850" y="4915209"/>
          <a:ext cx="5087811" cy="1320800"/>
        </p:xfrm>
        <a:graphic>
          <a:graphicData uri="http://schemas.openxmlformats.org/drawingml/2006/table">
            <a:tbl>
              <a:tblPr firstRow="1" bandRow="1">
                <a:tableStyleId>{5C22544A-7EE6-4342-B048-85BDC9FD1C3A}</a:tableStyleId>
              </a:tblPr>
              <a:tblGrid>
                <a:gridCol w="1355019">
                  <a:extLst>
                    <a:ext uri="{9D8B030D-6E8A-4147-A177-3AD203B41FA5}">
                      <a16:colId xmlns:a16="http://schemas.microsoft.com/office/drawing/2014/main" val="20000"/>
                    </a:ext>
                  </a:extLst>
                </a:gridCol>
                <a:gridCol w="1802295">
                  <a:extLst>
                    <a:ext uri="{9D8B030D-6E8A-4147-A177-3AD203B41FA5}">
                      <a16:colId xmlns:a16="http://schemas.microsoft.com/office/drawing/2014/main" val="20001"/>
                    </a:ext>
                  </a:extLst>
                </a:gridCol>
                <a:gridCol w="1930497">
                  <a:extLst>
                    <a:ext uri="{9D8B030D-6E8A-4147-A177-3AD203B41FA5}">
                      <a16:colId xmlns:a16="http://schemas.microsoft.com/office/drawing/2014/main" val="20002"/>
                    </a:ext>
                  </a:extLst>
                </a:gridCol>
              </a:tblGrid>
              <a:tr h="370840">
                <a:tc>
                  <a:txBody>
                    <a:bodyPr/>
                    <a:lstStyle/>
                    <a:p>
                      <a:pPr algn="ctr"/>
                      <a:r>
                        <a:rPr lang="ru-RU" sz="1600" dirty="0">
                          <a:latin typeface="Arial" panose="020B0604020202020204" pitchFamily="34" charset="0"/>
                          <a:cs typeface="Arial" panose="020B0604020202020204" pitchFamily="34" charset="0"/>
                        </a:rPr>
                        <a:t>Ситуация</a:t>
                      </a:r>
                    </a:p>
                  </a:txBody>
                  <a:tcPr/>
                </a:tc>
                <a:tc>
                  <a:txBody>
                    <a:bodyPr/>
                    <a:lstStyle/>
                    <a:p>
                      <a:pPr algn="ctr"/>
                      <a:r>
                        <a:rPr lang="ru-RU" sz="1600" dirty="0">
                          <a:latin typeface="Arial" panose="020B0604020202020204" pitchFamily="34" charset="0"/>
                          <a:cs typeface="Arial" panose="020B0604020202020204" pitchFamily="34" charset="0"/>
                        </a:rPr>
                        <a:t>Среднее время ожидания</a:t>
                      </a:r>
                    </a:p>
                  </a:txBody>
                  <a:tcPr/>
                </a:tc>
                <a:tc>
                  <a:txBody>
                    <a:bodyPr/>
                    <a:lstStyle/>
                    <a:p>
                      <a:pPr algn="ctr"/>
                      <a:r>
                        <a:rPr lang="ru-RU" sz="1600" dirty="0">
                          <a:latin typeface="Arial" panose="020B0604020202020204" pitchFamily="34" charset="0"/>
                          <a:cs typeface="Arial" panose="020B0604020202020204" pitchFamily="34" charset="0"/>
                        </a:rPr>
                        <a:t>Средняя длина очереди</a:t>
                      </a:r>
                    </a:p>
                  </a:txBody>
                  <a:tcPr/>
                </a:tc>
                <a:extLst>
                  <a:ext uri="{0D108BD9-81ED-4DB2-BD59-A6C34878D82A}">
                    <a16:rowId xmlns:a16="http://schemas.microsoft.com/office/drawing/2014/main" val="10000"/>
                  </a:ext>
                </a:extLst>
              </a:tr>
              <a:tr h="370840">
                <a:tc>
                  <a:txBody>
                    <a:bodyPr/>
                    <a:lstStyle/>
                    <a:p>
                      <a:r>
                        <a:rPr lang="ru-RU" sz="1600" dirty="0">
                          <a:latin typeface="Arial" panose="020B0604020202020204" pitchFamily="34" charset="0"/>
                          <a:cs typeface="Arial" panose="020B0604020202020204" pitchFamily="34" charset="0"/>
                        </a:rPr>
                        <a:t>1-а колонка</a:t>
                      </a:r>
                    </a:p>
                  </a:txBody>
                  <a:tcPr/>
                </a:tc>
                <a:tc>
                  <a:txBody>
                    <a:bodyPr/>
                    <a:lstStyle/>
                    <a:p>
                      <a:pPr algn="ctr"/>
                      <a:r>
                        <a:rPr lang="ru-RU" sz="1600" dirty="0">
                          <a:latin typeface="Arial" panose="020B0604020202020204" pitchFamily="34" charset="0"/>
                          <a:cs typeface="Arial" panose="020B0604020202020204" pitchFamily="34" charset="0"/>
                        </a:rPr>
                        <a:t>10,5 мин.</a:t>
                      </a:r>
                    </a:p>
                  </a:txBody>
                  <a:tcPr/>
                </a:tc>
                <a:tc>
                  <a:txBody>
                    <a:bodyPr/>
                    <a:lstStyle/>
                    <a:p>
                      <a:pPr algn="ctr"/>
                      <a:r>
                        <a:rPr lang="ru-RU" sz="1600" dirty="0">
                          <a:latin typeface="Arial" panose="020B0604020202020204" pitchFamily="34" charset="0"/>
                          <a:cs typeface="Arial" panose="020B0604020202020204" pitchFamily="34" charset="0"/>
                        </a:rPr>
                        <a:t>3,2 машины</a:t>
                      </a:r>
                    </a:p>
                  </a:txBody>
                  <a:tcPr/>
                </a:tc>
                <a:extLst>
                  <a:ext uri="{0D108BD9-81ED-4DB2-BD59-A6C34878D82A}">
                    <a16:rowId xmlns:a16="http://schemas.microsoft.com/office/drawing/2014/main" val="10001"/>
                  </a:ext>
                </a:extLst>
              </a:tr>
              <a:tr h="370840">
                <a:tc>
                  <a:txBody>
                    <a:bodyPr/>
                    <a:lstStyle/>
                    <a:p>
                      <a:r>
                        <a:rPr lang="ru-RU" sz="1600" dirty="0">
                          <a:latin typeface="Arial" panose="020B0604020202020204" pitchFamily="34" charset="0"/>
                          <a:cs typeface="Arial" panose="020B0604020202020204" pitchFamily="34" charset="0"/>
                        </a:rPr>
                        <a:t>2-е колонки</a:t>
                      </a:r>
                    </a:p>
                  </a:txBody>
                  <a:tcPr/>
                </a:tc>
                <a:tc>
                  <a:txBody>
                    <a:bodyPr/>
                    <a:lstStyle/>
                    <a:p>
                      <a:pPr algn="ctr"/>
                      <a:r>
                        <a:rPr lang="ru-RU" sz="1600" dirty="0">
                          <a:latin typeface="Arial" panose="020B0604020202020204" pitchFamily="34" charset="0"/>
                          <a:cs typeface="Arial" panose="020B0604020202020204" pitchFamily="34" charset="0"/>
                        </a:rPr>
                        <a:t>2,3 мин.</a:t>
                      </a:r>
                    </a:p>
                  </a:txBody>
                  <a:tcPr/>
                </a:tc>
                <a:tc>
                  <a:txBody>
                    <a:bodyPr/>
                    <a:lstStyle/>
                    <a:p>
                      <a:pPr algn="ctr"/>
                      <a:r>
                        <a:rPr lang="ru-RU" sz="1600" dirty="0">
                          <a:latin typeface="Arial" panose="020B0604020202020204" pitchFamily="34" charset="0"/>
                          <a:cs typeface="Arial" panose="020B0604020202020204" pitchFamily="34" charset="0"/>
                        </a:rPr>
                        <a:t>1,4 машины</a:t>
                      </a:r>
                    </a:p>
                  </a:txBody>
                  <a:tcPr/>
                </a:tc>
                <a:extLst>
                  <a:ext uri="{0D108BD9-81ED-4DB2-BD59-A6C34878D82A}">
                    <a16:rowId xmlns:a16="http://schemas.microsoft.com/office/drawing/2014/main" val="10002"/>
                  </a:ext>
                </a:extLst>
              </a:tr>
            </a:tbl>
          </a:graphicData>
        </a:graphic>
      </p:graphicFrame>
      <p:sp>
        <p:nvSpPr>
          <p:cNvPr id="4" name="Прямоугольник 3">
            <a:extLst>
              <a:ext uri="{FF2B5EF4-FFF2-40B4-BE49-F238E27FC236}">
                <a16:creationId xmlns:a16="http://schemas.microsoft.com/office/drawing/2014/main" id="{CF5441D4-7DDE-454B-ACD3-5286CEFA9DBC}"/>
              </a:ext>
            </a:extLst>
          </p:cNvPr>
          <p:cNvSpPr/>
          <p:nvPr/>
        </p:nvSpPr>
        <p:spPr>
          <a:xfrm>
            <a:off x="6206340" y="4604793"/>
            <a:ext cx="5601347" cy="1631216"/>
          </a:xfrm>
          <a:prstGeom prst="rect">
            <a:avLst/>
          </a:prstGeom>
        </p:spPr>
        <p:txBody>
          <a:bodyPr wrap="square">
            <a:spAutoFit/>
          </a:bodyPr>
          <a:lstStyle/>
          <a:p>
            <a:pPr algn="just"/>
            <a:r>
              <a:rPr lang="ru-RU" sz="2000" dirty="0">
                <a:latin typeface="Arial" panose="020B0604020202020204" pitchFamily="34" charset="0"/>
                <a:ea typeface="Calibri" panose="020F0502020204030204" pitchFamily="34" charset="0"/>
                <a:cs typeface="Times New Roman" panose="02020603050405020304" pitchFamily="18" charset="0"/>
              </a:rPr>
              <a:t>Среднее время ожидания и средняя длина очереди являются полезными индикаторами работы при таких обстоя­тельствах. Результаты моделирования представлены в таблице</a:t>
            </a:r>
            <a:endParaRPr lang="ru-RU" sz="2000" dirty="0"/>
          </a:p>
        </p:txBody>
      </p:sp>
      <p:sp>
        <p:nvSpPr>
          <p:cNvPr id="5" name="Прямоугольник 4">
            <a:extLst>
              <a:ext uri="{FF2B5EF4-FFF2-40B4-BE49-F238E27FC236}">
                <a16:creationId xmlns:a16="http://schemas.microsoft.com/office/drawing/2014/main" id="{A6DD9620-F0DF-476D-A478-7565ED393734}"/>
              </a:ext>
            </a:extLst>
          </p:cNvPr>
          <p:cNvSpPr/>
          <p:nvPr/>
        </p:nvSpPr>
        <p:spPr>
          <a:xfrm>
            <a:off x="1400111" y="4424746"/>
            <a:ext cx="3547190" cy="400110"/>
          </a:xfrm>
          <a:prstGeom prst="rect">
            <a:avLst/>
          </a:prstGeom>
        </p:spPr>
        <p:txBody>
          <a:bodyPr wrap="none">
            <a:spAutoFit/>
          </a:bodyPr>
          <a:lstStyle/>
          <a:p>
            <a:r>
              <a:rPr lang="ru-RU" sz="2000" dirty="0">
                <a:latin typeface="Arial" panose="020B0604020202020204" pitchFamily="34" charset="0"/>
                <a:ea typeface="Calibri" panose="020F0502020204030204" pitchFamily="34" charset="0"/>
                <a:cs typeface="Times New Roman" panose="02020603050405020304" pitchFamily="18" charset="0"/>
              </a:rPr>
              <a:t>Результаты моделирования </a:t>
            </a:r>
            <a:endParaRPr lang="ru-RU" sz="2000" dirty="0"/>
          </a:p>
        </p:txBody>
      </p:sp>
    </p:spTree>
    <p:extLst>
      <p:ext uri="{BB962C8B-B14F-4D97-AF65-F5344CB8AC3E}">
        <p14:creationId xmlns:p14="http://schemas.microsoft.com/office/powerpoint/2010/main" val="224109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A8C043E-EC85-478E-AC53-1E927FCD210D}"/>
              </a:ext>
            </a:extLst>
          </p:cNvPr>
          <p:cNvSpPr/>
          <p:nvPr/>
        </p:nvSpPr>
        <p:spPr>
          <a:xfrm>
            <a:off x="438908" y="756569"/>
            <a:ext cx="11314184" cy="400110"/>
          </a:xfrm>
          <a:prstGeom prst="rect">
            <a:avLst/>
          </a:prstGeom>
        </p:spPr>
        <p:txBody>
          <a:bodyPr wrap="square">
            <a:spAutoFit/>
          </a:bodyPr>
          <a:lstStyle/>
          <a:p>
            <a:pPr algn="ctr"/>
            <a:r>
              <a:rPr lang="ru-RU" sz="2000" b="1" dirty="0">
                <a:latin typeface="Arial" panose="020B0604020202020204" pitchFamily="34" charset="0"/>
                <a:cs typeface="Arial" panose="020B0604020202020204" pitchFamily="34" charset="0"/>
              </a:rPr>
              <a:t>Общее понятие когнитивного анализа</a:t>
            </a:r>
          </a:p>
        </p:txBody>
      </p:sp>
      <p:sp>
        <p:nvSpPr>
          <p:cNvPr id="4" name="Прямоугольник 3">
            <a:extLst>
              <a:ext uri="{FF2B5EF4-FFF2-40B4-BE49-F238E27FC236}">
                <a16:creationId xmlns:a16="http://schemas.microsoft.com/office/drawing/2014/main" id="{BD5595D5-1ACC-458C-A29C-9F45BF66D4AB}"/>
              </a:ext>
            </a:extLst>
          </p:cNvPr>
          <p:cNvSpPr/>
          <p:nvPr/>
        </p:nvSpPr>
        <p:spPr>
          <a:xfrm>
            <a:off x="596349" y="1266882"/>
            <a:ext cx="10959548" cy="5016758"/>
          </a:xfrm>
          <a:prstGeom prst="rect">
            <a:avLst/>
          </a:prstGeom>
        </p:spPr>
        <p:txBody>
          <a:bodyPr wrap="square">
            <a:spAutoFit/>
          </a:bodyPr>
          <a:lstStyle/>
          <a:p>
            <a:pPr marL="50800" marR="50800" indent="450215"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В отличие от технических систем экономические, социально-политические и прочие аналогичные системы характеризуются отсутствием детального количественного описания происходящих в них процессов - информация здесь имеет качественный характер. Поэтому для слабоструктурированных систем невозможно создание формальных традиционных количественных моделей. Для систем подобного типа характерны неопределенность, описание на качественном уровне, неоднозначность оценки последствий тех или иных решений. </a:t>
            </a:r>
          </a:p>
          <a:p>
            <a:pPr marL="50800" marR="50800" indent="450215"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Таким образом, анализ нестабильной внешней среды (слабоструктурированных систем) сопряжён со многими трудностями. При их решении нужна интуиция эксперта, его опыт, ассоциативность мышления, догадки. </a:t>
            </a:r>
            <a:r>
              <a:rPr lang="ru-RU" sz="2000" dirty="0">
                <a:latin typeface="Arial" panose="020B0604020202020204" pitchFamily="34" charset="0"/>
                <a:ea typeface="Times New Roman" panose="02020603050405020304" pitchFamily="18" charset="0"/>
                <a:cs typeface="Arial" panose="020B0604020202020204" pitchFamily="34" charset="0"/>
              </a:rPr>
              <a:t>С подобным анализом позволяют справиться компьютерные средства познавательного (когнитивного) моделирования ситуаций. </a:t>
            </a:r>
          </a:p>
          <a:p>
            <a:pPr algn="just"/>
            <a:r>
              <a:rPr lang="ru-RU" sz="2000" dirty="0">
                <a:latin typeface="Arial" panose="020B0604020202020204" pitchFamily="34" charset="0"/>
                <a:cs typeface="Arial" panose="020B0604020202020204" pitchFamily="34" charset="0"/>
              </a:rPr>
              <a:t>       Когнитивный анализ рассматривается как один из наиболее мощных инструментов исследования нестабильной и слабоструктурированной среды. Он способствует лучшему пониманию существующих в среде проблем, выявлению противоречий и качественному анализу протекающих процессов. </a:t>
            </a:r>
          </a:p>
        </p:txBody>
      </p:sp>
    </p:spTree>
    <p:extLst>
      <p:ext uri="{BB962C8B-B14F-4D97-AF65-F5344CB8AC3E}">
        <p14:creationId xmlns:p14="http://schemas.microsoft.com/office/powerpoint/2010/main" val="2506062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078DDD9-CF29-4E81-AF69-5C914C4BF990}"/>
              </a:ext>
            </a:extLst>
          </p:cNvPr>
          <p:cNvSpPr/>
          <p:nvPr/>
        </p:nvSpPr>
        <p:spPr>
          <a:xfrm>
            <a:off x="309092" y="644733"/>
            <a:ext cx="11500834" cy="5139869"/>
          </a:xfrm>
          <a:prstGeom prst="rect">
            <a:avLst/>
          </a:prstGeom>
        </p:spPr>
        <p:txBody>
          <a:bodyPr wrap="square">
            <a:spAutoFit/>
          </a:bodyPr>
          <a:lstStyle/>
          <a:p>
            <a:pPr algn="ctr">
              <a:spcAft>
                <a:spcPts val="0"/>
              </a:spcAft>
            </a:pPr>
            <a:r>
              <a:rPr lang="ru-RU" sz="2400" b="1" dirty="0">
                <a:latin typeface="Arial" panose="020B0604020202020204" pitchFamily="34" charset="0"/>
                <a:ea typeface="Calibri" panose="020F0502020204030204" pitchFamily="34" charset="0"/>
                <a:cs typeface="Arial" panose="020B0604020202020204" pitchFamily="34" charset="0"/>
              </a:rPr>
              <a:t>Анализ расходов и доходов</a:t>
            </a:r>
          </a:p>
          <a:p>
            <a:pPr algn="ctr">
              <a:spcAft>
                <a:spcPts val="0"/>
              </a:spcAft>
            </a:pPr>
            <a:endParaRPr lang="ru-RU" sz="2400" b="1"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     Проанализируем возможные доходы и расходы. В предыдущих моделях мы установили, что при увеличении числа точек обслуживания растет число клиентов, и, следовательно, растет возможный доход. Однако существует предел количества точек обслуживания, которые можно организовать. За определенным уровнем расходы по организации новых точек обслуживания не оправданы с точки зрения возможного увеличения доходов. </a:t>
            </a:r>
          </a:p>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     Проанализируем предыдущую модель, но с учетом уже следующей дополнительной информации. Бензин отпускается дежурными по бензозаправочной станции, который получает 5 у.е. в час. В среднем один клиент приносит 2 у.е. Далее, рассмотрим еще одно дополнительное условие, связанное с прибытием клиентов на станцию: если длина очереди составляет 2 клиента или более, то любой прибывающий уезжает, не дожидаясь обслуживания. Это пример более реаль­ной ситуации, потому что на практике клиенты не любят ждать неопределен­ное время в ожидании обслуживания. В модели длина очереди не должна превышать 2-х клиентов, т.е. третий клиент не дожидается обслуживания.</a:t>
            </a:r>
          </a:p>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3631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8A25EDB9-BCED-4E4E-A95E-0E8F04679690}"/>
              </a:ext>
            </a:extLst>
          </p:cNvPr>
          <p:cNvGraphicFramePr>
            <a:graphicFrameLocks noGrp="1"/>
          </p:cNvGraphicFramePr>
          <p:nvPr>
            <p:extLst>
              <p:ext uri="{D42A27DB-BD31-4B8C-83A1-F6EECF244321}">
                <p14:modId xmlns:p14="http://schemas.microsoft.com/office/powerpoint/2010/main" val="3310792319"/>
              </p:ext>
            </p:extLst>
          </p:nvPr>
        </p:nvGraphicFramePr>
        <p:xfrm>
          <a:off x="1320364" y="838873"/>
          <a:ext cx="8618765" cy="3560851"/>
        </p:xfrm>
        <a:graphic>
          <a:graphicData uri="http://schemas.openxmlformats.org/drawingml/2006/table">
            <a:tbl>
              <a:tblPr firstRow="1" firstCol="1" bandRow="1">
                <a:tableStyleId>{5C22544A-7EE6-4342-B048-85BDC9FD1C3A}</a:tableStyleId>
              </a:tblPr>
              <a:tblGrid>
                <a:gridCol w="867410">
                  <a:extLst>
                    <a:ext uri="{9D8B030D-6E8A-4147-A177-3AD203B41FA5}">
                      <a16:colId xmlns:a16="http://schemas.microsoft.com/office/drawing/2014/main" val="20000"/>
                    </a:ext>
                  </a:extLst>
                </a:gridCol>
                <a:gridCol w="991452">
                  <a:extLst>
                    <a:ext uri="{9D8B030D-6E8A-4147-A177-3AD203B41FA5}">
                      <a16:colId xmlns:a16="http://schemas.microsoft.com/office/drawing/2014/main" val="20001"/>
                    </a:ext>
                  </a:extLst>
                </a:gridCol>
                <a:gridCol w="1030080">
                  <a:extLst>
                    <a:ext uri="{9D8B030D-6E8A-4147-A177-3AD203B41FA5}">
                      <a16:colId xmlns:a16="http://schemas.microsoft.com/office/drawing/2014/main" val="20002"/>
                    </a:ext>
                  </a:extLst>
                </a:gridCol>
                <a:gridCol w="1074856">
                  <a:extLst>
                    <a:ext uri="{9D8B030D-6E8A-4147-A177-3AD203B41FA5}">
                      <a16:colId xmlns:a16="http://schemas.microsoft.com/office/drawing/2014/main" val="20003"/>
                    </a:ext>
                  </a:extLst>
                </a:gridCol>
                <a:gridCol w="1255702">
                  <a:extLst>
                    <a:ext uri="{9D8B030D-6E8A-4147-A177-3AD203B41FA5}">
                      <a16:colId xmlns:a16="http://schemas.microsoft.com/office/drawing/2014/main" val="20004"/>
                    </a:ext>
                  </a:extLst>
                </a:gridCol>
                <a:gridCol w="1184592">
                  <a:extLst>
                    <a:ext uri="{9D8B030D-6E8A-4147-A177-3AD203B41FA5}">
                      <a16:colId xmlns:a16="http://schemas.microsoft.com/office/drawing/2014/main" val="20005"/>
                    </a:ext>
                  </a:extLst>
                </a:gridCol>
                <a:gridCol w="1197469">
                  <a:extLst>
                    <a:ext uri="{9D8B030D-6E8A-4147-A177-3AD203B41FA5}">
                      <a16:colId xmlns:a16="http://schemas.microsoft.com/office/drawing/2014/main" val="20006"/>
                    </a:ext>
                  </a:extLst>
                </a:gridCol>
                <a:gridCol w="1017204">
                  <a:extLst>
                    <a:ext uri="{9D8B030D-6E8A-4147-A177-3AD203B41FA5}">
                      <a16:colId xmlns:a16="http://schemas.microsoft.com/office/drawing/2014/main" val="20007"/>
                    </a:ext>
                  </a:extLst>
                </a:gridCol>
              </a:tblGrid>
              <a:tr h="433011">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Клиент</a:t>
                      </a:r>
                    </a:p>
                  </a:txBody>
                  <a:tcPr marL="68580" marR="68580" marT="0" marB="0"/>
                </a:tc>
                <a:tc>
                  <a:txBody>
                    <a:bodyPr/>
                    <a:lstStyle/>
                    <a:p>
                      <a:pPr algn="ctr">
                        <a:spcAft>
                          <a:spcPts val="0"/>
                        </a:spcAft>
                      </a:pPr>
                      <a:r>
                        <a:rPr lang="en-US" sz="1600" dirty="0">
                          <a:effectLst/>
                          <a:latin typeface="Arial" panose="020B0604020202020204" pitchFamily="34" charset="0"/>
                          <a:cs typeface="Arial" panose="020B0604020202020204" pitchFamily="34" charset="0"/>
                        </a:rPr>
                        <a:t>t(</a:t>
                      </a:r>
                      <a:r>
                        <a:rPr lang="ru-RU" sz="1600" dirty="0" err="1">
                          <a:effectLst/>
                          <a:latin typeface="Arial" panose="020B0604020202020204" pitchFamily="34" charset="0"/>
                          <a:cs typeface="Arial" panose="020B0604020202020204" pitchFamily="34" charset="0"/>
                        </a:rPr>
                        <a:t>приб</a:t>
                      </a:r>
                      <a:r>
                        <a:rPr lang="en-US" sz="1600" dirty="0">
                          <a:effectLst/>
                          <a:latin typeface="Arial" panose="020B0604020202020204" pitchFamily="34"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d(</a:t>
                      </a:r>
                      <a:r>
                        <a:rPr lang="ru-RU" sz="1600" dirty="0" err="1">
                          <a:effectLst/>
                          <a:latin typeface="Arial" panose="020B0604020202020204" pitchFamily="34" charset="0"/>
                          <a:ea typeface="Times New Roman" panose="02020603050405020304" pitchFamily="18" charset="0"/>
                          <a:cs typeface="Arial" panose="020B0604020202020204" pitchFamily="34" charset="0"/>
                        </a:rPr>
                        <a:t>очер</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t(</a:t>
                      </a:r>
                      <a:r>
                        <a:rPr lang="ru-RU" sz="1600" dirty="0" err="1">
                          <a:effectLst/>
                          <a:latin typeface="Arial" panose="020B0604020202020204" pitchFamily="34" charset="0"/>
                          <a:ea typeface="Times New Roman" panose="02020603050405020304" pitchFamily="18" charset="0"/>
                          <a:cs typeface="Arial" panose="020B0604020202020204" pitchFamily="34" charset="0"/>
                        </a:rPr>
                        <a:t>обсл</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t</a:t>
                      </a:r>
                      <a:r>
                        <a:rPr lang="ru-RU" sz="1600" dirty="0">
                          <a:effectLst/>
                          <a:latin typeface="Arial" panose="020B0604020202020204" pitchFamily="34" charset="0"/>
                          <a:ea typeface="Times New Roman" panose="02020603050405020304" pitchFamily="18" charset="0"/>
                          <a:cs typeface="Arial" panose="020B0604020202020204" pitchFamily="34" charset="0"/>
                        </a:rPr>
                        <a:t> (</a:t>
                      </a:r>
                      <a:r>
                        <a:rPr lang="ru-RU" sz="1600" dirty="0" err="1">
                          <a:effectLst/>
                          <a:latin typeface="Arial" panose="020B0604020202020204" pitchFamily="34" charset="0"/>
                          <a:ea typeface="Times New Roman" panose="02020603050405020304" pitchFamily="18" charset="0"/>
                          <a:cs typeface="Arial" panose="020B0604020202020204" pitchFamily="34" charset="0"/>
                        </a:rPr>
                        <a:t>ожид</a:t>
                      </a:r>
                      <a:r>
                        <a:rPr lang="ru-RU" sz="1600" dirty="0">
                          <a:effectLst/>
                          <a:latin typeface="Arial" panose="020B0604020202020204" pitchFamily="34" charset="0"/>
                          <a:ea typeface="Times New Roman" panose="02020603050405020304" pitchFamily="18" charset="0"/>
                          <a:cs typeface="Arial" panose="020B0604020202020204" pitchFamily="34" charset="0"/>
                        </a:rPr>
                        <a:t>.)</a:t>
                      </a:r>
                    </a:p>
                  </a:txBody>
                  <a:tcPr marL="68580" marR="68580" marT="0" marB="0"/>
                </a:tc>
                <a:tc>
                  <a:txBody>
                    <a:bodyPr/>
                    <a:lstStyle/>
                    <a:p>
                      <a:pPr algn="ctr">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t</a:t>
                      </a:r>
                      <a:r>
                        <a:rPr lang="ru-RU" sz="160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a:t>
                      </a:r>
                      <a:r>
                        <a:rPr lang="ru-RU" sz="1600" dirty="0">
                          <a:effectLst/>
                          <a:latin typeface="Arial" panose="020B0604020202020204" pitchFamily="34" charset="0"/>
                          <a:ea typeface="Times New Roman" panose="02020603050405020304" pitchFamily="18" charset="0"/>
                          <a:cs typeface="Arial" panose="020B0604020202020204" pitchFamily="34" charset="0"/>
                        </a:rPr>
                        <a:t>н</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r>
                        <a:rPr lang="ru-RU" sz="1600" dirty="0" err="1">
                          <a:effectLst/>
                          <a:latin typeface="Arial" panose="020B0604020202020204" pitchFamily="34" charset="0"/>
                          <a:ea typeface="Times New Roman" panose="02020603050405020304" pitchFamily="18" charset="0"/>
                          <a:cs typeface="Arial" panose="020B0604020202020204" pitchFamily="34" charset="0"/>
                        </a:rPr>
                        <a:t>обсл</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Arial" panose="020B0604020202020204" pitchFamily="34" charset="0"/>
                          <a:ea typeface="Times New Roman" panose="02020603050405020304" pitchFamily="18" charset="0"/>
                          <a:cs typeface="Arial" panose="020B0604020202020204" pitchFamily="34" charset="0"/>
                        </a:rPr>
                        <a:t>t</a:t>
                      </a:r>
                      <a:r>
                        <a:rPr lang="ru-RU" sz="160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a:t>
                      </a:r>
                      <a:r>
                        <a:rPr lang="ru-RU" sz="1600" dirty="0">
                          <a:effectLst/>
                          <a:latin typeface="Arial" panose="020B0604020202020204" pitchFamily="34" charset="0"/>
                          <a:ea typeface="Times New Roman" panose="02020603050405020304" pitchFamily="18" charset="0"/>
                          <a:cs typeface="Arial" panose="020B0604020202020204" pitchFamily="34" charset="0"/>
                        </a:rPr>
                        <a:t>к</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r>
                        <a:rPr lang="ru-RU" sz="1600" dirty="0" err="1">
                          <a:effectLst/>
                          <a:latin typeface="Arial" panose="020B0604020202020204" pitchFamily="34" charset="0"/>
                          <a:ea typeface="Times New Roman" panose="02020603050405020304" pitchFamily="18" charset="0"/>
                          <a:cs typeface="Arial" panose="020B0604020202020204" pitchFamily="34" charset="0"/>
                        </a:rPr>
                        <a:t>обсл</a:t>
                      </a:r>
                      <a:r>
                        <a:rPr lang="en-US" sz="1600" dirty="0">
                          <a:effectLst/>
                          <a:latin typeface="Arial" panose="020B0604020202020204" pitchFamily="34" charset="0"/>
                          <a:ea typeface="Times New Roman" panose="02020603050405020304" pitchFamily="18" charset="0"/>
                          <a:cs typeface="Arial" panose="020B0604020202020204" pitchFamily="34" charset="0"/>
                        </a:rPr>
                        <a:t>.)</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Доход</a:t>
                      </a:r>
                    </a:p>
                  </a:txBody>
                  <a:tcPr marL="68580" marR="68580" marT="0" marB="0"/>
                </a:tc>
                <a:extLst>
                  <a:ext uri="{0D108BD9-81ED-4DB2-BD59-A6C34878D82A}">
                    <a16:rowId xmlns:a16="http://schemas.microsoft.com/office/drawing/2014/main" val="10000"/>
                  </a:ext>
                </a:extLst>
              </a:tr>
              <a:tr h="312784">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3</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extLst>
                  <a:ext uri="{0D108BD9-81ED-4DB2-BD59-A6C34878D82A}">
                    <a16:rowId xmlns:a16="http://schemas.microsoft.com/office/drawing/2014/main" val="10001"/>
                  </a:ext>
                </a:extLst>
              </a:tr>
              <a:tr h="312784">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4</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0</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8</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extLst>
                  <a:ext uri="{0D108BD9-81ED-4DB2-BD59-A6C34878D82A}">
                    <a16:rowId xmlns:a16="http://schemas.microsoft.com/office/drawing/2014/main" val="10002"/>
                  </a:ext>
                </a:extLst>
              </a:tr>
              <a:tr h="312784">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5</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8</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extLst>
                  <a:ext uri="{0D108BD9-81ED-4DB2-BD59-A6C34878D82A}">
                    <a16:rowId xmlns:a16="http://schemas.microsoft.com/office/drawing/2014/main" val="10003"/>
                  </a:ext>
                </a:extLst>
              </a:tr>
              <a:tr h="312784">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4</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6</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8</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extLst>
                  <a:ext uri="{0D108BD9-81ED-4DB2-BD59-A6C34878D82A}">
                    <a16:rowId xmlns:a16="http://schemas.microsoft.com/office/drawing/2014/main" val="10004"/>
                  </a:ext>
                </a:extLst>
              </a:tr>
              <a:tr h="312784">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5</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7</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8</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extLst>
                  <a:ext uri="{0D108BD9-81ED-4DB2-BD59-A6C34878D82A}">
                    <a16:rowId xmlns:a16="http://schemas.microsoft.com/office/drawing/2014/main" val="10005"/>
                  </a:ext>
                </a:extLst>
              </a:tr>
              <a:tr h="312784">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8</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extLst>
                  <a:ext uri="{0D108BD9-81ED-4DB2-BD59-A6C34878D82A}">
                    <a16:rowId xmlns:a16="http://schemas.microsoft.com/office/drawing/2014/main" val="10006"/>
                  </a:ext>
                </a:extLst>
              </a:tr>
              <a:tr h="312784">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7</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10</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19</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extLst>
                  <a:ext uri="{0D108BD9-81ED-4DB2-BD59-A6C34878D82A}">
                    <a16:rowId xmlns:a16="http://schemas.microsoft.com/office/drawing/2014/main" val="10007"/>
                  </a:ext>
                </a:extLst>
              </a:tr>
              <a:tr h="312784">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8</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11</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13</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extLst>
                  <a:ext uri="{0D108BD9-81ED-4DB2-BD59-A6C34878D82A}">
                    <a16:rowId xmlns:a16="http://schemas.microsoft.com/office/drawing/2014/main" val="10008"/>
                  </a:ext>
                </a:extLst>
              </a:tr>
              <a:tr h="312784">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9</a:t>
                      </a:r>
                    </a:p>
                  </a:txBody>
                  <a:tcPr marL="68580" marR="68580" marT="0" marB="0"/>
                </a:tc>
                <a:tc>
                  <a:txBody>
                    <a:bodyPr/>
                    <a:lstStyle/>
                    <a:p>
                      <a:pPr algn="ctr">
                        <a:spcAft>
                          <a:spcPts val="0"/>
                        </a:spcAft>
                      </a:pPr>
                      <a:r>
                        <a:rPr lang="ru-RU" sz="1600" dirty="0">
                          <a:effectLst/>
                          <a:latin typeface="Arial" panose="020B0604020202020204" pitchFamily="34" charset="0"/>
                          <a:cs typeface="Arial" panose="020B0604020202020204" pitchFamily="34" charset="0"/>
                        </a:rPr>
                        <a:t>12</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  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a:t>
                      </a:r>
                    </a:p>
                  </a:txBody>
                  <a:tcPr marL="68580" marR="68580" marT="0" marB="0"/>
                </a:tc>
                <a:extLst>
                  <a:ext uri="{0D108BD9-81ED-4DB2-BD59-A6C34878D82A}">
                    <a16:rowId xmlns:a16="http://schemas.microsoft.com/office/drawing/2014/main" val="10009"/>
                  </a:ext>
                </a:extLst>
              </a:tr>
              <a:tr h="312784">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10</a:t>
                      </a:r>
                    </a:p>
                  </a:txBody>
                  <a:tcPr marL="68580" marR="68580" marT="0" marB="0"/>
                </a:tc>
                <a:tc>
                  <a:txBody>
                    <a:bodyPr/>
                    <a:lstStyle/>
                    <a:p>
                      <a:pPr algn="ctr">
                        <a:spcAft>
                          <a:spcPts val="0"/>
                        </a:spcAft>
                      </a:pPr>
                      <a:r>
                        <a:rPr lang="ru-RU" sz="1600" dirty="0">
                          <a:effectLst/>
                          <a:latin typeface="Arial" panose="020B0604020202020204" pitchFamily="34" charset="0"/>
                          <a:ea typeface="+mn-ea"/>
                          <a:cs typeface="Arial" panose="020B0604020202020204" pitchFamily="34" charset="0"/>
                        </a:rPr>
                        <a:t>14</a:t>
                      </a:r>
                      <a:endParaRPr lang="ru-RU"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16</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22</a:t>
                      </a:r>
                    </a:p>
                  </a:txBody>
                  <a:tcPr marL="68580" marR="68580" marT="0" marB="0"/>
                </a:tc>
                <a:tc>
                  <a:txBody>
                    <a:bodyPr/>
                    <a:lstStyle/>
                    <a:p>
                      <a:pPr algn="ctr">
                        <a:spcAft>
                          <a:spcPts val="0"/>
                        </a:spcAft>
                      </a:pPr>
                      <a:r>
                        <a:rPr lang="ru-RU" sz="1600" dirty="0">
                          <a:effectLst/>
                          <a:latin typeface="Arial" panose="020B0604020202020204" pitchFamily="34" charset="0"/>
                          <a:ea typeface="Times New Roman" panose="02020603050405020304" pitchFamily="18" charset="0"/>
                          <a:cs typeface="Arial" panose="020B0604020202020204" pitchFamily="34" charset="0"/>
                        </a:rPr>
                        <a:t>2</a:t>
                      </a:r>
                    </a:p>
                  </a:txBody>
                  <a:tcPr marL="68580" marR="68580" marT="0" marB="0"/>
                </a:tc>
                <a:extLst>
                  <a:ext uri="{0D108BD9-81ED-4DB2-BD59-A6C34878D82A}">
                    <a16:rowId xmlns:a16="http://schemas.microsoft.com/office/drawing/2014/main" val="10010"/>
                  </a:ext>
                </a:extLst>
              </a:tr>
            </a:tbl>
          </a:graphicData>
        </a:graphic>
      </p:graphicFrame>
      <p:sp>
        <p:nvSpPr>
          <p:cNvPr id="3" name="Прямоугольник 2">
            <a:extLst>
              <a:ext uri="{FF2B5EF4-FFF2-40B4-BE49-F238E27FC236}">
                <a16:creationId xmlns:a16="http://schemas.microsoft.com/office/drawing/2014/main" id="{EDB3981C-E927-4969-9FEA-77F8A7570BEF}"/>
              </a:ext>
            </a:extLst>
          </p:cNvPr>
          <p:cNvSpPr/>
          <p:nvPr/>
        </p:nvSpPr>
        <p:spPr>
          <a:xfrm>
            <a:off x="675860" y="4596941"/>
            <a:ext cx="10919603" cy="1938992"/>
          </a:xfrm>
          <a:prstGeom prst="rect">
            <a:avLst/>
          </a:prstGeom>
        </p:spPr>
        <p:txBody>
          <a:bodyPr wrap="square">
            <a:spAutoFit/>
          </a:bodyPr>
          <a:lstStyle/>
          <a:p>
            <a:pPr algn="just">
              <a:spcAft>
                <a:spcPts val="0"/>
              </a:spcAft>
            </a:pPr>
            <a:r>
              <a:rPr lang="ru-RU"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Видно, что клиенты 7 и 8 прибывают, когда в очереди 1 клиент, т.е. клиент 9 стал бы 3-м в очереди, поэтому уезжает, не дожидаясь обслуживания. П</a:t>
            </a:r>
            <a:r>
              <a:rPr lang="ru-RU" sz="2000" dirty="0">
                <a:latin typeface="Arial" panose="020B0604020202020204" pitchFamily="34" charset="0"/>
                <a:cs typeface="Arial" panose="020B0604020202020204" pitchFamily="34" charset="0"/>
              </a:rPr>
              <a:t>осле первых 22 минут уже обслужено 9 клиентов. Общий доход за это время составляет 18 у.е. Можно оценить часовой доход по этой модели следующим образом: 60/22 х 18 у.е. = 49 у.е. А так как двое дежурных по 5 у.е. (расходы на содержания персонала составляют 10 у.е. в час.), то суммарная прибыль составляет 39 у.е. в час.</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7B2ECEDB-51DC-4484-8A21-2EA559DCA2CD}"/>
              </a:ext>
            </a:extLst>
          </p:cNvPr>
          <p:cNvSpPr/>
          <p:nvPr/>
        </p:nvSpPr>
        <p:spPr>
          <a:xfrm>
            <a:off x="477078" y="296215"/>
            <a:ext cx="11290852" cy="400110"/>
          </a:xfrm>
          <a:prstGeom prst="rect">
            <a:avLst/>
          </a:prstGeom>
        </p:spPr>
        <p:txBody>
          <a:bodyPr wrap="square">
            <a:spAutoFit/>
          </a:bodyPr>
          <a:lstStyle/>
          <a:p>
            <a:r>
              <a:rPr lang="ru-RU" sz="2000" dirty="0">
                <a:latin typeface="Arial" panose="020B0604020202020204" pitchFamily="34" charset="0"/>
                <a:ea typeface="Calibri" panose="020F0502020204030204" pitchFamily="34" charset="0"/>
                <a:cs typeface="Times New Roman" panose="02020603050405020304" pitchFamily="18" charset="0"/>
              </a:rPr>
              <a:t>В приведенной таблице дана новая модель с условием работы двух дежурных:</a:t>
            </a:r>
            <a:endParaRPr lang="ru-RU" sz="2000" dirty="0"/>
          </a:p>
        </p:txBody>
      </p:sp>
    </p:spTree>
    <p:extLst>
      <p:ext uri="{BB962C8B-B14F-4D97-AF65-F5344CB8AC3E}">
        <p14:creationId xmlns:p14="http://schemas.microsoft.com/office/powerpoint/2010/main" val="2668986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0FA6C1F-66FF-4010-8AD7-44D167EA4280}"/>
              </a:ext>
            </a:extLst>
          </p:cNvPr>
          <p:cNvSpPr/>
          <p:nvPr/>
        </p:nvSpPr>
        <p:spPr>
          <a:xfrm>
            <a:off x="548185" y="1226836"/>
            <a:ext cx="11095629" cy="4893647"/>
          </a:xfrm>
          <a:prstGeom prst="rect">
            <a:avLst/>
          </a:prstGeom>
        </p:spPr>
        <p:txBody>
          <a:bodyPr wrap="square">
            <a:spAutoFit/>
          </a:bodyPr>
          <a:lstStyle/>
          <a:p>
            <a:pPr algn="just">
              <a:spcAft>
                <a:spcPts val="0"/>
              </a:spcAft>
            </a:pPr>
            <a:r>
              <a:rPr lang="ru-RU" sz="2400" dirty="0">
                <a:latin typeface="Arial" panose="020B0604020202020204" pitchFamily="34" charset="0"/>
                <a:ea typeface="Calibri" panose="020F0502020204030204" pitchFamily="34" charset="0"/>
                <a:cs typeface="Arial" panose="020B0604020202020204" pitchFamily="34" charset="0"/>
              </a:rPr>
              <a:t>   Случайные события можно  описывать в виде вероятностей переходов из одного состояния системы в другое. Случайный процесс называется </a:t>
            </a:r>
            <a:r>
              <a:rPr lang="ru-RU" sz="2400" b="1" dirty="0">
                <a:latin typeface="Arial" panose="020B0604020202020204" pitchFamily="34" charset="0"/>
                <a:ea typeface="Calibri" panose="020F0502020204030204" pitchFamily="34" charset="0"/>
                <a:cs typeface="Arial" panose="020B0604020202020204" pitchFamily="34" charset="0"/>
              </a:rPr>
              <a:t>марковским процессом</a:t>
            </a:r>
            <a:r>
              <a:rPr lang="ru-RU" sz="2400" dirty="0">
                <a:latin typeface="Arial" panose="020B0604020202020204" pitchFamily="34" charset="0"/>
                <a:ea typeface="Calibri" panose="020F0502020204030204" pitchFamily="34" charset="0"/>
                <a:cs typeface="Arial" panose="020B0604020202020204" pitchFamily="34" charset="0"/>
              </a:rPr>
              <a:t> (т.е. </a:t>
            </a:r>
            <a:r>
              <a:rPr lang="ru-RU" sz="2400" i="1" dirty="0">
                <a:latin typeface="Arial" panose="020B0604020202020204" pitchFamily="34" charset="0"/>
                <a:ea typeface="Calibri" panose="020F0502020204030204" pitchFamily="34" charset="0"/>
                <a:cs typeface="Arial" panose="020B0604020202020204" pitchFamily="34" charset="0"/>
              </a:rPr>
              <a:t>процессом без последействия</a:t>
            </a:r>
            <a:r>
              <a:rPr lang="ru-RU" sz="2400" dirty="0">
                <a:latin typeface="Arial" panose="020B0604020202020204" pitchFamily="34" charset="0"/>
                <a:ea typeface="Calibri" panose="020F0502020204030204" pitchFamily="34" charset="0"/>
                <a:cs typeface="Arial" panose="020B0604020202020204" pitchFamily="34" charset="0"/>
              </a:rPr>
              <a:t>), если для каждого момента времени </a:t>
            </a:r>
            <a:r>
              <a:rPr lang="ru-RU" sz="2400" i="1" dirty="0">
                <a:latin typeface="Arial" panose="020B0604020202020204" pitchFamily="34" charset="0"/>
                <a:ea typeface="Calibri" panose="020F0502020204030204" pitchFamily="34" charset="0"/>
                <a:cs typeface="Arial" panose="020B0604020202020204" pitchFamily="34" charset="0"/>
              </a:rPr>
              <a:t>t</a:t>
            </a:r>
            <a:r>
              <a:rPr lang="ru-RU" sz="2400" dirty="0">
                <a:latin typeface="Arial" panose="020B0604020202020204" pitchFamily="34" charset="0"/>
                <a:ea typeface="Calibri" panose="020F0502020204030204" pitchFamily="34" charset="0"/>
                <a:cs typeface="Arial" panose="020B0604020202020204" pitchFamily="34" charset="0"/>
              </a:rPr>
              <a:t> вероятность любого состояния системы в будущем зависит только от ее состояния в настоящем. Марковский процесс удобно задавать графом переходов из состояния в состояние (</a:t>
            </a:r>
            <a:r>
              <a:rPr lang="ru-RU" sz="2400" i="1" dirty="0">
                <a:latin typeface="Arial" panose="020B0604020202020204" pitchFamily="34" charset="0"/>
                <a:ea typeface="Calibri" panose="020F0502020204030204" pitchFamily="34" charset="0"/>
                <a:cs typeface="Arial" panose="020B0604020202020204" pitchFamily="34" charset="0"/>
              </a:rPr>
              <a:t>с дискретным или непрерывным временем)</a:t>
            </a:r>
            <a:r>
              <a:rPr lang="ru-RU" sz="2400" dirty="0">
                <a:latin typeface="Arial" panose="020B0604020202020204" pitchFamily="34" charset="0"/>
                <a:ea typeface="Calibri" panose="020F0502020204030204" pitchFamily="34" charset="0"/>
                <a:cs typeface="Arial" panose="020B0604020202020204" pitchFamily="34" charset="0"/>
              </a:rPr>
              <a:t>. </a:t>
            </a:r>
          </a:p>
          <a:p>
            <a:pPr algn="just">
              <a:spcAft>
                <a:spcPts val="0"/>
              </a:spcAft>
            </a:pPr>
            <a:r>
              <a:rPr lang="ru-RU" sz="2400" dirty="0">
                <a:latin typeface="Arial" panose="020B0604020202020204" pitchFamily="34" charset="0"/>
                <a:ea typeface="Calibri" panose="020F0502020204030204" pitchFamily="34" charset="0"/>
                <a:cs typeface="Arial" panose="020B0604020202020204" pitchFamily="34" charset="0"/>
              </a:rPr>
              <a:t>  В первом случае переход из одного состояния в другое происходит в заранее известные моменты времени — такты (1, 2, 3, 4, …), т.е. исследователя интересует только последовательность состояний. </a:t>
            </a:r>
          </a:p>
          <a:p>
            <a:pPr algn="just">
              <a:spcAft>
                <a:spcPts val="0"/>
              </a:spcAft>
            </a:pPr>
            <a:r>
              <a:rPr lang="ru-RU" sz="2400" dirty="0">
                <a:latin typeface="Arial" panose="020B0604020202020204" pitchFamily="34" charset="0"/>
                <a:ea typeface="Calibri" panose="020F0502020204030204" pitchFamily="34" charset="0"/>
                <a:cs typeface="Arial" panose="020B0604020202020204" pitchFamily="34" charset="0"/>
              </a:rPr>
              <a:t>  Во втором случае - интересует и цепочка меняющих состояний, и моменты времени, в которые происходили такие переходы. </a:t>
            </a:r>
            <a:r>
              <a:rPr lang="ru-RU" sz="2400" dirty="0">
                <a:latin typeface="Arial" panose="020B0604020202020204" pitchFamily="34" charset="0"/>
                <a:ea typeface="Calibri" panose="020F0502020204030204" pitchFamily="34" charset="0"/>
                <a:cs typeface="Times New Roman" panose="02020603050405020304" pitchFamily="18" charset="0"/>
              </a:rPr>
              <a:t>Если вероятность перехода не зависит от времени, то цепь называют </a:t>
            </a:r>
            <a:r>
              <a:rPr lang="ru-RU" sz="2400" i="1" dirty="0">
                <a:latin typeface="Arial" panose="020B0604020202020204" pitchFamily="34" charset="0"/>
                <a:ea typeface="Calibri" panose="020F0502020204030204" pitchFamily="34" charset="0"/>
                <a:cs typeface="Times New Roman" panose="02020603050405020304" pitchFamily="18" charset="0"/>
              </a:rPr>
              <a:t>однородной</a:t>
            </a:r>
            <a:r>
              <a:rPr lang="ru-RU" sz="2400" dirty="0">
                <a:latin typeface="Arial" panose="020B0604020202020204" pitchFamily="34" charset="0"/>
                <a:ea typeface="Calibri" panose="020F0502020204030204" pitchFamily="34" charset="0"/>
                <a:cs typeface="Times New Roman" panose="02020603050405020304" pitchFamily="18"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685A5D1F-DE88-419D-8371-CD7CAFD166D5}"/>
              </a:ext>
            </a:extLst>
          </p:cNvPr>
          <p:cNvSpPr/>
          <p:nvPr/>
        </p:nvSpPr>
        <p:spPr>
          <a:xfrm>
            <a:off x="491318" y="500127"/>
            <a:ext cx="11095629" cy="461665"/>
          </a:xfrm>
          <a:prstGeom prst="rect">
            <a:avLst/>
          </a:prstGeom>
        </p:spPr>
        <p:txBody>
          <a:bodyPr wrap="square">
            <a:spAutoFit/>
          </a:bodyPr>
          <a:lstStyle/>
          <a:p>
            <a:pPr algn="ctr">
              <a:spcAft>
                <a:spcPts val="0"/>
              </a:spcAft>
            </a:pPr>
            <a:r>
              <a:rPr lang="ru-RU" sz="2400" b="1" dirty="0">
                <a:latin typeface="Arial" panose="020B0604020202020204" pitchFamily="34" charset="0"/>
                <a:ea typeface="Calibri" panose="020F0502020204030204" pitchFamily="34" charset="0"/>
                <a:cs typeface="Times New Roman" panose="02020603050405020304" pitchFamily="18" charset="0"/>
              </a:rPr>
              <a:t>МОДЕЛИРОВАНИЕ МАРКОВСКИХ СЛУЧАЙНЫХ ПРОЦЕССОВ</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461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3535F01-F081-47C9-947C-8DA45533F33E}"/>
              </a:ext>
            </a:extLst>
          </p:cNvPr>
          <p:cNvSpPr/>
          <p:nvPr/>
        </p:nvSpPr>
        <p:spPr>
          <a:xfrm>
            <a:off x="484989" y="547638"/>
            <a:ext cx="11074663" cy="1569660"/>
          </a:xfrm>
          <a:prstGeom prst="rect">
            <a:avLst/>
          </a:prstGeom>
        </p:spPr>
        <p:txBody>
          <a:bodyPr wrap="square">
            <a:spAutoFit/>
          </a:bodyPr>
          <a:lstStyle/>
          <a:p>
            <a:pPr algn="just">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       </a:t>
            </a:r>
            <a:r>
              <a:rPr lang="ru-RU" sz="2400" b="1" dirty="0">
                <a:latin typeface="Arial" panose="020B0604020202020204" pitchFamily="34" charset="0"/>
                <a:ea typeface="Calibri" panose="020F0502020204030204" pitchFamily="34" charset="0"/>
                <a:cs typeface="Arial" panose="020B0604020202020204" pitchFamily="34" charset="0"/>
              </a:rPr>
              <a:t>Марковский процесс с дискретным временем. </a:t>
            </a:r>
            <a:r>
              <a:rPr lang="ru-RU" sz="2400" dirty="0">
                <a:latin typeface="Arial" panose="020B0604020202020204" pitchFamily="34" charset="0"/>
                <a:ea typeface="Calibri" panose="020F0502020204030204" pitchFamily="34" charset="0"/>
                <a:cs typeface="Arial" panose="020B0604020202020204" pitchFamily="34" charset="0"/>
              </a:rPr>
              <a:t>Модель </a:t>
            </a:r>
            <a:r>
              <a:rPr lang="ru-RU" sz="2400" dirty="0" err="1">
                <a:latin typeface="Arial" panose="020B0604020202020204" pitchFamily="34" charset="0"/>
                <a:ea typeface="Calibri" panose="020F0502020204030204" pitchFamily="34" charset="0"/>
                <a:cs typeface="Arial" panose="020B0604020202020204" pitchFamily="34" charset="0"/>
              </a:rPr>
              <a:t>марковского</a:t>
            </a:r>
            <a:r>
              <a:rPr lang="ru-RU" sz="2400" dirty="0">
                <a:latin typeface="Arial" panose="020B0604020202020204" pitchFamily="34" charset="0"/>
                <a:ea typeface="Calibri" panose="020F0502020204030204" pitchFamily="34" charset="0"/>
                <a:cs typeface="Arial" panose="020B0604020202020204" pitchFamily="34" charset="0"/>
              </a:rPr>
              <a:t> процесса представим в виде графа, в котором состояния (вершины) связаны между собой связями (переходами из </a:t>
            </a:r>
            <a:r>
              <a:rPr lang="ru-RU" sz="2400" i="1" dirty="0">
                <a:solidFill>
                  <a:srgbClr val="555555"/>
                </a:solidFill>
                <a:latin typeface="Arial" panose="020B0604020202020204" pitchFamily="34" charset="0"/>
                <a:ea typeface="Calibri" panose="020F0502020204030204" pitchFamily="34" charset="0"/>
                <a:cs typeface="Arial" panose="020B0604020202020204" pitchFamily="34" charset="0"/>
              </a:rPr>
              <a:t>i</a:t>
            </a:r>
            <a:r>
              <a:rPr lang="ru-RU" sz="2400" dirty="0">
                <a:latin typeface="Arial" panose="020B0604020202020204" pitchFamily="34" charset="0"/>
                <a:ea typeface="Calibri" panose="020F0502020204030204" pitchFamily="34" charset="0"/>
                <a:cs typeface="Arial" panose="020B0604020202020204" pitchFamily="34" charset="0"/>
              </a:rPr>
              <a:t>-</a:t>
            </a:r>
            <a:r>
              <a:rPr lang="ru-RU" sz="2400" dirty="0" err="1">
                <a:latin typeface="Arial" panose="020B0604020202020204" pitchFamily="34" charset="0"/>
                <a:ea typeface="Calibri" panose="020F0502020204030204" pitchFamily="34" charset="0"/>
                <a:cs typeface="Arial" panose="020B0604020202020204" pitchFamily="34" charset="0"/>
              </a:rPr>
              <a:t>го</a:t>
            </a:r>
            <a:r>
              <a:rPr lang="ru-RU" sz="2400" dirty="0">
                <a:latin typeface="Arial" panose="020B0604020202020204" pitchFamily="34" charset="0"/>
                <a:ea typeface="Calibri" panose="020F0502020204030204" pitchFamily="34" charset="0"/>
                <a:cs typeface="Arial" panose="020B0604020202020204" pitchFamily="34" charset="0"/>
              </a:rPr>
              <a:t> состояния в </a:t>
            </a:r>
            <a:r>
              <a:rPr lang="ru-RU" sz="2400" i="1" dirty="0">
                <a:solidFill>
                  <a:srgbClr val="555555"/>
                </a:solidFill>
                <a:latin typeface="Arial" panose="020B0604020202020204" pitchFamily="34" charset="0"/>
                <a:ea typeface="Calibri" panose="020F0502020204030204" pitchFamily="34" charset="0"/>
                <a:cs typeface="Arial" panose="020B0604020202020204" pitchFamily="34" charset="0"/>
              </a:rPr>
              <a:t>j</a:t>
            </a:r>
            <a:r>
              <a:rPr lang="ru-RU" sz="2400" dirty="0">
                <a:latin typeface="Arial" panose="020B0604020202020204" pitchFamily="34" charset="0"/>
                <a:ea typeface="Calibri" panose="020F0502020204030204" pitchFamily="34" charset="0"/>
                <a:cs typeface="Arial" panose="020B0604020202020204" pitchFamily="34" charset="0"/>
              </a:rPr>
              <a:t>-е состояние).  </a:t>
            </a:r>
          </a:p>
        </p:txBody>
      </p:sp>
      <p:sp>
        <p:nvSpPr>
          <p:cNvPr id="3" name="Прямоугольник 2">
            <a:extLst>
              <a:ext uri="{FF2B5EF4-FFF2-40B4-BE49-F238E27FC236}">
                <a16:creationId xmlns:a16="http://schemas.microsoft.com/office/drawing/2014/main" id="{86C5449C-1BA6-4275-B7EC-F37388D89D65}"/>
              </a:ext>
            </a:extLst>
          </p:cNvPr>
          <p:cNvSpPr/>
          <p:nvPr/>
        </p:nvSpPr>
        <p:spPr>
          <a:xfrm>
            <a:off x="5863591" y="1951672"/>
            <a:ext cx="5709313" cy="4524315"/>
          </a:xfrm>
          <a:prstGeom prst="rect">
            <a:avLst/>
          </a:prstGeom>
        </p:spPr>
        <p:txBody>
          <a:bodyPr wrap="square">
            <a:spAutoFit/>
          </a:bodyPr>
          <a:lstStyle/>
          <a:p>
            <a:pPr algn="just">
              <a:spcAft>
                <a:spcPts val="0"/>
              </a:spcAft>
            </a:pPr>
            <a:r>
              <a:rPr lang="ru-RU" sz="2400" dirty="0">
                <a:latin typeface="Arial" panose="020B0604020202020204" pitchFamily="34" charset="0"/>
                <a:ea typeface="Calibri" panose="020F0502020204030204" pitchFamily="34" charset="0"/>
                <a:cs typeface="Arial" panose="020B0604020202020204" pitchFamily="34" charset="0"/>
              </a:rPr>
              <a:t>Каждый переход характеризуется </a:t>
            </a:r>
            <a:r>
              <a:rPr lang="ru-RU" sz="2400" b="1" dirty="0">
                <a:latin typeface="Arial" panose="020B0604020202020204" pitchFamily="34" charset="0"/>
                <a:ea typeface="Calibri" panose="020F0502020204030204" pitchFamily="34" charset="0"/>
                <a:cs typeface="Arial" panose="020B0604020202020204" pitchFamily="34" charset="0"/>
              </a:rPr>
              <a:t>вероятностью перехода</a:t>
            </a:r>
            <a:r>
              <a:rPr lang="ru-RU" sz="2400" dirty="0">
                <a:latin typeface="Arial" panose="020B0604020202020204" pitchFamily="34" charset="0"/>
                <a:ea typeface="Calibri" panose="020F0502020204030204" pitchFamily="34" charset="0"/>
                <a:cs typeface="Arial" panose="020B0604020202020204" pitchFamily="34" charset="0"/>
              </a:rPr>
              <a:t> </a:t>
            </a:r>
            <a:r>
              <a:rPr lang="ru-RU" sz="2400" i="1" dirty="0" err="1">
                <a:latin typeface="Arial" panose="020B0604020202020204" pitchFamily="34" charset="0"/>
                <a:ea typeface="Calibri" panose="020F0502020204030204" pitchFamily="34" charset="0"/>
                <a:cs typeface="Arial" panose="020B0604020202020204" pitchFamily="34" charset="0"/>
              </a:rPr>
              <a:t>P</a:t>
            </a:r>
            <a:r>
              <a:rPr lang="ru-RU" sz="2400" i="1" baseline="-25000" dirty="0" err="1">
                <a:latin typeface="Arial" panose="020B0604020202020204" pitchFamily="34" charset="0"/>
                <a:ea typeface="Calibri" panose="020F0502020204030204" pitchFamily="34" charset="0"/>
                <a:cs typeface="Arial" panose="020B0604020202020204" pitchFamily="34" charset="0"/>
              </a:rPr>
              <a:t>ij</a:t>
            </a:r>
            <a:r>
              <a:rPr lang="ru-RU" sz="2400" dirty="0">
                <a:latin typeface="Arial" panose="020B0604020202020204" pitchFamily="34" charset="0"/>
                <a:ea typeface="Calibri" panose="020F0502020204030204" pitchFamily="34" charset="0"/>
                <a:cs typeface="Arial" panose="020B0604020202020204" pitchFamily="34" charset="0"/>
              </a:rPr>
              <a:t>. Вероятность </a:t>
            </a:r>
            <a:r>
              <a:rPr lang="ru-RU" sz="2400" i="1" dirty="0" err="1">
                <a:latin typeface="Arial" panose="020B0604020202020204" pitchFamily="34" charset="0"/>
                <a:ea typeface="Calibri" panose="020F0502020204030204" pitchFamily="34" charset="0"/>
                <a:cs typeface="Arial" panose="020B0604020202020204" pitchFamily="34" charset="0"/>
              </a:rPr>
              <a:t>P</a:t>
            </a:r>
            <a:r>
              <a:rPr lang="ru-RU" sz="2400" i="1" baseline="-25000" dirty="0" err="1">
                <a:latin typeface="Arial" panose="020B0604020202020204" pitchFamily="34" charset="0"/>
                <a:ea typeface="Calibri" panose="020F0502020204030204" pitchFamily="34" charset="0"/>
                <a:cs typeface="Arial" panose="020B0604020202020204" pitchFamily="34" charset="0"/>
              </a:rPr>
              <a:t>ij</a:t>
            </a:r>
            <a:r>
              <a:rPr lang="ru-RU" sz="2400" dirty="0">
                <a:latin typeface="Arial" panose="020B0604020202020204" pitchFamily="34" charset="0"/>
                <a:ea typeface="Calibri" panose="020F0502020204030204" pitchFamily="34" charset="0"/>
                <a:cs typeface="Arial" panose="020B0604020202020204" pitchFamily="34" charset="0"/>
              </a:rPr>
              <a:t> показывает, как часто после попадания в </a:t>
            </a:r>
            <a:r>
              <a:rPr lang="ru-RU" sz="2400" i="1" dirty="0">
                <a:latin typeface="Arial" panose="020B0604020202020204" pitchFamily="34" charset="0"/>
                <a:ea typeface="Calibri" panose="020F0502020204030204" pitchFamily="34" charset="0"/>
                <a:cs typeface="Arial" panose="020B0604020202020204" pitchFamily="34" charset="0"/>
              </a:rPr>
              <a:t>i</a:t>
            </a:r>
            <a:r>
              <a:rPr lang="ru-RU" sz="2400" dirty="0">
                <a:latin typeface="Arial" panose="020B0604020202020204" pitchFamily="34" charset="0"/>
                <a:ea typeface="Calibri" panose="020F0502020204030204" pitchFamily="34" charset="0"/>
                <a:cs typeface="Arial" panose="020B0604020202020204" pitchFamily="34" charset="0"/>
              </a:rPr>
              <a:t>-е состояние осуществляется затем переход в </a:t>
            </a:r>
            <a:r>
              <a:rPr lang="ru-RU" sz="2400" i="1" dirty="0">
                <a:latin typeface="Arial" panose="020B0604020202020204" pitchFamily="34" charset="0"/>
                <a:ea typeface="Calibri" panose="020F0502020204030204" pitchFamily="34" charset="0"/>
                <a:cs typeface="Arial" panose="020B0604020202020204" pitchFamily="34" charset="0"/>
              </a:rPr>
              <a:t>j</a:t>
            </a:r>
            <a:r>
              <a:rPr lang="ru-RU" sz="2400" dirty="0">
                <a:latin typeface="Arial" panose="020B0604020202020204" pitchFamily="34" charset="0"/>
                <a:ea typeface="Calibri" panose="020F0502020204030204" pitchFamily="34" charset="0"/>
                <a:cs typeface="Arial" panose="020B0604020202020204" pitchFamily="34" charset="0"/>
              </a:rPr>
              <a:t>-е состояние. Конечно, такие переходы происходят случайно, но если измерить частоту переходов за достаточно большое время, то окажется, что эта частота будет совпадать с заданной вероятностью перехода. </a:t>
            </a:r>
          </a:p>
        </p:txBody>
      </p:sp>
      <p:pic>
        <p:nvPicPr>
          <p:cNvPr id="4" name="Рисунок 3" descr="[ Рис. 33.1. Пример графа переходов ]">
            <a:extLst>
              <a:ext uri="{FF2B5EF4-FFF2-40B4-BE49-F238E27FC236}">
                <a16:creationId xmlns:a16="http://schemas.microsoft.com/office/drawing/2014/main" id="{D0308FC6-C47A-4A4E-99A5-9A6D0570A7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3668" y="2117298"/>
            <a:ext cx="4412973" cy="4193064"/>
          </a:xfrm>
          <a:prstGeom prst="rect">
            <a:avLst/>
          </a:prstGeom>
          <a:noFill/>
          <a:ln>
            <a:noFill/>
          </a:ln>
        </p:spPr>
      </p:pic>
    </p:spTree>
    <p:extLst>
      <p:ext uri="{BB962C8B-B14F-4D97-AF65-F5344CB8AC3E}">
        <p14:creationId xmlns:p14="http://schemas.microsoft.com/office/powerpoint/2010/main" val="17977513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9138935-C0FB-4367-8E19-268D9CE647B0}"/>
              </a:ext>
            </a:extLst>
          </p:cNvPr>
          <p:cNvSpPr/>
          <p:nvPr/>
        </p:nvSpPr>
        <p:spPr>
          <a:xfrm>
            <a:off x="395785" y="497090"/>
            <a:ext cx="11450472" cy="830997"/>
          </a:xfrm>
          <a:prstGeom prst="rect">
            <a:avLst/>
          </a:prstGeom>
        </p:spPr>
        <p:txBody>
          <a:bodyPr wrap="square">
            <a:spAutoFit/>
          </a:bodyPr>
          <a:lstStyle/>
          <a:p>
            <a:pPr algn="just">
              <a:spcAft>
                <a:spcPts val="0"/>
              </a:spcAft>
            </a:pPr>
            <a:r>
              <a:rPr lang="ru-RU" sz="2400" dirty="0">
                <a:latin typeface="Arial" panose="020B0604020202020204" pitchFamily="34" charset="0"/>
                <a:ea typeface="Calibri" panose="020F0502020204030204" pitchFamily="34" charset="0"/>
                <a:cs typeface="Arial" panose="020B0604020202020204" pitchFamily="34" charset="0"/>
              </a:rPr>
              <a:t>У каждого состояния сумма вероятностей всех переходов (исходящих стрелок) из него в другие состояния должна быть всегда равна 1 (см. рисунок). </a:t>
            </a:r>
          </a:p>
        </p:txBody>
      </p:sp>
      <p:sp>
        <p:nvSpPr>
          <p:cNvPr id="3" name="Прямоугольник 2">
            <a:extLst>
              <a:ext uri="{FF2B5EF4-FFF2-40B4-BE49-F238E27FC236}">
                <a16:creationId xmlns:a16="http://schemas.microsoft.com/office/drawing/2014/main" id="{65FB3479-0622-4C62-81CD-7683AB196E0A}"/>
              </a:ext>
            </a:extLst>
          </p:cNvPr>
          <p:cNvSpPr/>
          <p:nvPr/>
        </p:nvSpPr>
        <p:spPr>
          <a:xfrm>
            <a:off x="348018" y="1537504"/>
            <a:ext cx="5363570" cy="1015663"/>
          </a:xfrm>
          <a:prstGeom prst="rect">
            <a:avLst/>
          </a:prstGeom>
        </p:spPr>
        <p:txBody>
          <a:bodyPr wrap="square">
            <a:spAutoFit/>
          </a:bodyPr>
          <a:lstStyle/>
          <a:p>
            <a:pPr algn="ctr"/>
            <a:r>
              <a:rPr lang="ru-RU" sz="2000" b="1" dirty="0">
                <a:latin typeface="Tahoma" panose="020B0604030504040204" pitchFamily="34" charset="0"/>
                <a:ea typeface="Calibri" panose="020F0502020204030204" pitchFamily="34" charset="0"/>
                <a:cs typeface="Tahoma" panose="020B0604030504040204" pitchFamily="34" charset="0"/>
              </a:rPr>
              <a:t>Фрагмент графа переходов</a:t>
            </a:r>
            <a:br>
              <a:rPr lang="ru-RU" sz="2000" b="1" dirty="0">
                <a:latin typeface="Tahoma" panose="020B0604030504040204" pitchFamily="34" charset="0"/>
                <a:ea typeface="Calibri" panose="020F0502020204030204" pitchFamily="34" charset="0"/>
              </a:rPr>
            </a:br>
            <a:r>
              <a:rPr lang="ru-RU" sz="2000" b="1" dirty="0">
                <a:latin typeface="Tahoma" panose="020B0604030504040204" pitchFamily="34" charset="0"/>
                <a:ea typeface="Calibri" panose="020F0502020204030204" pitchFamily="34" charset="0"/>
                <a:cs typeface="Tahoma" panose="020B0604030504040204" pitchFamily="34" charset="0"/>
              </a:rPr>
              <a:t>(переходы из i-</a:t>
            </a:r>
            <a:r>
              <a:rPr lang="ru-RU" sz="2000" b="1" dirty="0" err="1">
                <a:latin typeface="Tahoma" panose="020B0604030504040204" pitchFamily="34" charset="0"/>
                <a:ea typeface="Calibri" panose="020F0502020204030204" pitchFamily="34" charset="0"/>
                <a:cs typeface="Tahoma" panose="020B0604030504040204" pitchFamily="34" charset="0"/>
              </a:rPr>
              <a:t>го</a:t>
            </a:r>
            <a:r>
              <a:rPr lang="ru-RU" sz="2000" b="1" dirty="0">
                <a:latin typeface="Tahoma" panose="020B0604030504040204" pitchFamily="34" charset="0"/>
                <a:ea typeface="Calibri" panose="020F0502020204030204" pitchFamily="34" charset="0"/>
                <a:cs typeface="Tahoma" panose="020B0604030504040204" pitchFamily="34" charset="0"/>
              </a:rPr>
              <a:t> состояния являются</a:t>
            </a:r>
            <a:br>
              <a:rPr lang="ru-RU" sz="2000" b="1" dirty="0">
                <a:latin typeface="Tahoma" panose="020B0604030504040204" pitchFamily="34" charset="0"/>
                <a:ea typeface="Calibri" panose="020F0502020204030204" pitchFamily="34" charset="0"/>
              </a:rPr>
            </a:br>
            <a:r>
              <a:rPr lang="ru-RU" sz="2000" b="1" dirty="0">
                <a:latin typeface="Tahoma" panose="020B0604030504040204" pitchFamily="34" charset="0"/>
                <a:ea typeface="Calibri" panose="020F0502020204030204" pitchFamily="34" charset="0"/>
                <a:cs typeface="Tahoma" panose="020B0604030504040204" pitchFamily="34" charset="0"/>
              </a:rPr>
              <a:t>полной группой случайных событий)</a:t>
            </a:r>
            <a:endParaRPr lang="ru-RU" sz="2000" dirty="0"/>
          </a:p>
        </p:txBody>
      </p:sp>
      <p:pic>
        <p:nvPicPr>
          <p:cNvPr id="4" name="Рисунок 3" descr="[ Рис. 33.2. Фрагмент графа переходов (переходы из i-го состояния являются полной группой случайных событий) ]">
            <a:extLst>
              <a:ext uri="{FF2B5EF4-FFF2-40B4-BE49-F238E27FC236}">
                <a16:creationId xmlns:a16="http://schemas.microsoft.com/office/drawing/2014/main" id="{AFF2143E-C736-4434-A28E-F6E5A6F965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8383" y="2534375"/>
            <a:ext cx="4186696" cy="4091712"/>
          </a:xfrm>
          <a:prstGeom prst="rect">
            <a:avLst/>
          </a:prstGeom>
          <a:noFill/>
          <a:ln>
            <a:noFill/>
          </a:ln>
        </p:spPr>
      </p:pic>
      <p:pic>
        <p:nvPicPr>
          <p:cNvPr id="5" name="Рисунок 4" descr="[ Рис. 33.3. Пример марковского графа переходов ]">
            <a:extLst>
              <a:ext uri="{FF2B5EF4-FFF2-40B4-BE49-F238E27FC236}">
                <a16:creationId xmlns:a16="http://schemas.microsoft.com/office/drawing/2014/main" id="{75A26A9D-2237-457F-8A66-E9E0D4B9319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69038" y="2848112"/>
            <a:ext cx="4304979" cy="3645453"/>
          </a:xfrm>
          <a:prstGeom prst="rect">
            <a:avLst/>
          </a:prstGeom>
          <a:noFill/>
          <a:ln>
            <a:noFill/>
          </a:ln>
        </p:spPr>
      </p:pic>
    </p:spTree>
    <p:extLst>
      <p:ext uri="{BB962C8B-B14F-4D97-AF65-F5344CB8AC3E}">
        <p14:creationId xmlns:p14="http://schemas.microsoft.com/office/powerpoint/2010/main" val="4075155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D50DBC4-89CC-49DA-8F28-83CA192FA4EE}"/>
              </a:ext>
            </a:extLst>
          </p:cNvPr>
          <p:cNvSpPr/>
          <p:nvPr/>
        </p:nvSpPr>
        <p:spPr>
          <a:xfrm>
            <a:off x="702365" y="2324388"/>
            <a:ext cx="11039061" cy="1938992"/>
          </a:xfrm>
          <a:prstGeom prst="rect">
            <a:avLst/>
          </a:prstGeom>
        </p:spPr>
        <p:txBody>
          <a:bodyPr wrap="square">
            <a:spAutoFit/>
          </a:bodyPr>
          <a:lstStyle/>
          <a:p>
            <a:pPr algn="just"/>
            <a:r>
              <a:rPr lang="ru-RU" sz="2400" dirty="0">
                <a:latin typeface="Arial" panose="020B0604020202020204" pitchFamily="34" charset="0"/>
                <a:ea typeface="Times New Roman" panose="02020603050405020304" pitchFamily="18" charset="0"/>
              </a:rPr>
              <a:t>Чтобы определить, в какое новое состояние перейдет процесс из текущего </a:t>
            </a:r>
            <a:r>
              <a:rPr lang="ru-RU" sz="2400" i="1" dirty="0">
                <a:latin typeface="Arial" panose="020B0604020202020204" pitchFamily="34" charset="0"/>
                <a:ea typeface="Times New Roman" panose="02020603050405020304" pitchFamily="18" charset="0"/>
              </a:rPr>
              <a:t>i</a:t>
            </a:r>
            <a:r>
              <a:rPr lang="ru-RU" sz="2400" dirty="0">
                <a:latin typeface="Arial" panose="020B0604020202020204" pitchFamily="34" charset="0"/>
                <a:ea typeface="Times New Roman" panose="02020603050405020304" pitchFamily="18" charset="0"/>
              </a:rPr>
              <a:t>-</a:t>
            </a:r>
            <a:r>
              <a:rPr lang="ru-RU" sz="2400" dirty="0" err="1">
                <a:latin typeface="Arial" panose="020B0604020202020204" pitchFamily="34" charset="0"/>
                <a:ea typeface="Times New Roman" panose="02020603050405020304" pitchFamily="18" charset="0"/>
              </a:rPr>
              <a:t>го</a:t>
            </a:r>
            <a:r>
              <a:rPr lang="ru-RU" sz="2400" dirty="0">
                <a:latin typeface="Arial" panose="020B0604020202020204" pitchFamily="34" charset="0"/>
                <a:ea typeface="Times New Roman" panose="02020603050405020304" pitchFamily="18" charset="0"/>
              </a:rPr>
              <a:t> состояния, достаточно разбить интервал на </a:t>
            </a:r>
            <a:r>
              <a:rPr lang="ru-RU" sz="2400" dirty="0" err="1">
                <a:latin typeface="Arial" panose="020B0604020202020204" pitchFamily="34" charset="0"/>
                <a:ea typeface="Times New Roman" panose="02020603050405020304" pitchFamily="18" charset="0"/>
              </a:rPr>
              <a:t>подынтервалы</a:t>
            </a:r>
            <a:r>
              <a:rPr lang="ru-RU" sz="2400" dirty="0">
                <a:latin typeface="Arial" panose="020B0604020202020204" pitchFamily="34" charset="0"/>
                <a:ea typeface="Times New Roman" panose="02020603050405020304" pitchFamily="18" charset="0"/>
              </a:rPr>
              <a:t> величиной </a:t>
            </a:r>
            <a:r>
              <a:rPr lang="ru-RU" sz="2400" i="1" dirty="0">
                <a:latin typeface="Arial" panose="020B0604020202020204" pitchFamily="34" charset="0"/>
                <a:ea typeface="Times New Roman" panose="02020603050405020304" pitchFamily="18" charset="0"/>
              </a:rPr>
              <a:t>P</a:t>
            </a:r>
            <a:r>
              <a:rPr lang="ru-RU" sz="2400" i="1" baseline="-25000" dirty="0">
                <a:latin typeface="Arial" panose="020B0604020202020204" pitchFamily="34" charset="0"/>
                <a:ea typeface="Times New Roman" panose="02020603050405020304" pitchFamily="18" charset="0"/>
              </a:rPr>
              <a:t>i</a:t>
            </a:r>
            <a:r>
              <a:rPr lang="ru-RU" sz="2400" baseline="-25000" dirty="0">
                <a:latin typeface="Arial" panose="020B0604020202020204" pitchFamily="34" charset="0"/>
                <a:ea typeface="Times New Roman" panose="02020603050405020304" pitchFamily="18" charset="0"/>
              </a:rPr>
              <a:t>1</a:t>
            </a:r>
            <a:r>
              <a:rPr lang="ru-RU" sz="2400" dirty="0">
                <a:latin typeface="Arial" panose="020B0604020202020204" pitchFamily="34" charset="0"/>
                <a:ea typeface="Times New Roman" panose="02020603050405020304" pitchFamily="18" charset="0"/>
              </a:rPr>
              <a:t>, </a:t>
            </a:r>
            <a:r>
              <a:rPr lang="ru-RU" sz="2400" i="1" dirty="0">
                <a:latin typeface="Arial" panose="020B0604020202020204" pitchFamily="34" charset="0"/>
                <a:ea typeface="Times New Roman" panose="02020603050405020304" pitchFamily="18" charset="0"/>
              </a:rPr>
              <a:t>P</a:t>
            </a:r>
            <a:r>
              <a:rPr lang="ru-RU" sz="2400" i="1" baseline="-25000" dirty="0">
                <a:latin typeface="Arial" panose="020B0604020202020204" pitchFamily="34" charset="0"/>
                <a:ea typeface="Times New Roman" panose="02020603050405020304" pitchFamily="18" charset="0"/>
              </a:rPr>
              <a:t>i</a:t>
            </a:r>
            <a:r>
              <a:rPr lang="ru-RU" sz="2400" baseline="-25000" dirty="0">
                <a:latin typeface="Arial" panose="020B0604020202020204" pitchFamily="34" charset="0"/>
                <a:ea typeface="Times New Roman" panose="02020603050405020304" pitchFamily="18" charset="0"/>
              </a:rPr>
              <a:t>2</a:t>
            </a:r>
            <a:r>
              <a:rPr lang="ru-RU" sz="2400" dirty="0">
                <a:latin typeface="Arial" panose="020B0604020202020204" pitchFamily="34" charset="0"/>
                <a:ea typeface="Times New Roman" panose="02020603050405020304" pitchFamily="18" charset="0"/>
              </a:rPr>
              <a:t>, </a:t>
            </a:r>
            <a:r>
              <a:rPr lang="ru-RU" sz="2400" i="1" dirty="0">
                <a:latin typeface="Arial" panose="020B0604020202020204" pitchFamily="34" charset="0"/>
                <a:ea typeface="Times New Roman" panose="02020603050405020304" pitchFamily="18" charset="0"/>
              </a:rPr>
              <a:t>P</a:t>
            </a:r>
            <a:r>
              <a:rPr lang="ru-RU" sz="2400" i="1" baseline="-25000" dirty="0">
                <a:latin typeface="Arial" panose="020B0604020202020204" pitchFamily="34" charset="0"/>
                <a:ea typeface="Times New Roman" panose="02020603050405020304" pitchFamily="18" charset="0"/>
              </a:rPr>
              <a:t>i</a:t>
            </a:r>
            <a:r>
              <a:rPr lang="ru-RU" sz="2400" baseline="-25000" dirty="0">
                <a:latin typeface="Arial" panose="020B0604020202020204" pitchFamily="34" charset="0"/>
                <a:ea typeface="Times New Roman" panose="02020603050405020304" pitchFamily="18" charset="0"/>
              </a:rPr>
              <a:t>3</a:t>
            </a:r>
            <a:r>
              <a:rPr lang="ru-RU" sz="2400" dirty="0">
                <a:latin typeface="Arial" panose="020B0604020202020204" pitchFamily="34" charset="0"/>
                <a:ea typeface="Times New Roman" panose="02020603050405020304" pitchFamily="18" charset="0"/>
              </a:rPr>
              <a:t>, … (</a:t>
            </a:r>
            <a:r>
              <a:rPr lang="ru-RU" sz="2400" i="1" dirty="0">
                <a:latin typeface="Arial" panose="020B0604020202020204" pitchFamily="34" charset="0"/>
                <a:ea typeface="Times New Roman" panose="02020603050405020304" pitchFamily="18" charset="0"/>
              </a:rPr>
              <a:t>P</a:t>
            </a:r>
            <a:r>
              <a:rPr lang="ru-RU" sz="2400" i="1" baseline="-25000" dirty="0">
                <a:latin typeface="Arial" panose="020B0604020202020204" pitchFamily="34" charset="0"/>
                <a:ea typeface="Times New Roman" panose="02020603050405020304" pitchFamily="18" charset="0"/>
              </a:rPr>
              <a:t>i</a:t>
            </a:r>
            <a:r>
              <a:rPr lang="ru-RU" sz="2400" baseline="-25000" dirty="0">
                <a:latin typeface="Arial" panose="020B0604020202020204" pitchFamily="34" charset="0"/>
                <a:ea typeface="Times New Roman" panose="02020603050405020304" pitchFamily="18" charset="0"/>
              </a:rPr>
              <a:t>1</a:t>
            </a:r>
            <a:r>
              <a:rPr lang="ru-RU" sz="2400" dirty="0">
                <a:latin typeface="Arial" panose="020B0604020202020204" pitchFamily="34" charset="0"/>
                <a:ea typeface="Times New Roman" panose="02020603050405020304" pitchFamily="18" charset="0"/>
              </a:rPr>
              <a:t> + </a:t>
            </a:r>
            <a:r>
              <a:rPr lang="ru-RU" sz="2400" i="1" dirty="0">
                <a:latin typeface="Arial" panose="020B0604020202020204" pitchFamily="34" charset="0"/>
                <a:ea typeface="Times New Roman" panose="02020603050405020304" pitchFamily="18" charset="0"/>
              </a:rPr>
              <a:t>P</a:t>
            </a:r>
            <a:r>
              <a:rPr lang="ru-RU" sz="2400" i="1" baseline="-25000" dirty="0">
                <a:latin typeface="Arial" panose="020B0604020202020204" pitchFamily="34" charset="0"/>
                <a:ea typeface="Times New Roman" panose="02020603050405020304" pitchFamily="18" charset="0"/>
              </a:rPr>
              <a:t>i</a:t>
            </a:r>
            <a:r>
              <a:rPr lang="ru-RU" sz="2400" baseline="-25000" dirty="0">
                <a:latin typeface="Arial" panose="020B0604020202020204" pitchFamily="34" charset="0"/>
                <a:ea typeface="Times New Roman" panose="02020603050405020304" pitchFamily="18" charset="0"/>
              </a:rPr>
              <a:t>2</a:t>
            </a:r>
            <a:r>
              <a:rPr lang="ru-RU" sz="2400" dirty="0">
                <a:latin typeface="Arial" panose="020B0604020202020204" pitchFamily="34" charset="0"/>
                <a:ea typeface="Times New Roman" panose="02020603050405020304" pitchFamily="18" charset="0"/>
              </a:rPr>
              <a:t> + </a:t>
            </a:r>
            <a:r>
              <a:rPr lang="ru-RU" sz="2400" i="1" dirty="0">
                <a:latin typeface="Arial" panose="020B0604020202020204" pitchFamily="34" charset="0"/>
                <a:ea typeface="Times New Roman" panose="02020603050405020304" pitchFamily="18" charset="0"/>
              </a:rPr>
              <a:t>P</a:t>
            </a:r>
            <a:r>
              <a:rPr lang="ru-RU" sz="2400" i="1" baseline="-25000" dirty="0">
                <a:latin typeface="Arial" panose="020B0604020202020204" pitchFamily="34" charset="0"/>
                <a:ea typeface="Times New Roman" panose="02020603050405020304" pitchFamily="18" charset="0"/>
              </a:rPr>
              <a:t>i</a:t>
            </a:r>
            <a:r>
              <a:rPr lang="ru-RU" sz="2400" baseline="-25000" dirty="0">
                <a:latin typeface="Arial" panose="020B0604020202020204" pitchFamily="34" charset="0"/>
                <a:ea typeface="Times New Roman" panose="02020603050405020304" pitchFamily="18" charset="0"/>
              </a:rPr>
              <a:t>3</a:t>
            </a:r>
            <a:r>
              <a:rPr lang="ru-RU" sz="2400" dirty="0">
                <a:latin typeface="Arial" panose="020B0604020202020204" pitchFamily="34" charset="0"/>
                <a:ea typeface="Times New Roman" panose="02020603050405020304" pitchFamily="18" charset="0"/>
              </a:rPr>
              <a:t> + … = 1), см. </a:t>
            </a:r>
            <a:r>
              <a:rPr lang="ru-RU" sz="2400" dirty="0">
                <a:latin typeface="Arial" panose="020B0604020202020204" pitchFamily="34" charset="0"/>
                <a:ea typeface="Times New Roman" panose="02020603050405020304" pitchFamily="18" charset="0"/>
                <a:cs typeface="Tahoma" panose="020B0604030504040204" pitchFamily="34" charset="0"/>
              </a:rPr>
              <a:t>рисунок</a:t>
            </a:r>
            <a:r>
              <a:rPr lang="ru-RU" sz="2400" dirty="0">
                <a:latin typeface="Arial" panose="020B0604020202020204" pitchFamily="34" charset="0"/>
                <a:ea typeface="Times New Roman" panose="02020603050405020304" pitchFamily="18" charset="0"/>
              </a:rPr>
              <a:t>. Далее из ГСЧ надо получить очередное равномерно распределенное в интервале случайное число </a:t>
            </a:r>
            <a:r>
              <a:rPr lang="ru-RU" sz="2400" i="1" dirty="0" err="1">
                <a:latin typeface="Arial" panose="020B0604020202020204" pitchFamily="34" charset="0"/>
                <a:ea typeface="Times New Roman" panose="02020603050405020304" pitchFamily="18" charset="0"/>
              </a:rPr>
              <a:t>r</a:t>
            </a:r>
            <a:r>
              <a:rPr lang="ru-RU" sz="2400" baseline="-25000" dirty="0" err="1">
                <a:latin typeface="Arial" panose="020B0604020202020204" pitchFamily="34" charset="0"/>
                <a:ea typeface="Times New Roman" panose="02020603050405020304" pitchFamily="18" charset="0"/>
              </a:rPr>
              <a:t>рр</a:t>
            </a:r>
            <a:r>
              <a:rPr lang="ru-RU" sz="2400" dirty="0">
                <a:latin typeface="Arial" panose="020B0604020202020204" pitchFamily="34" charset="0"/>
                <a:ea typeface="Times New Roman" panose="02020603050405020304" pitchFamily="18" charset="0"/>
              </a:rPr>
              <a:t> и определить, в какой из интервалов оно попадает. </a:t>
            </a:r>
            <a:endParaRPr lang="ru-RU" sz="2400" dirty="0">
              <a:effectLst/>
              <a:latin typeface="Times New Roman" panose="02020603050405020304" pitchFamily="18" charset="0"/>
              <a:ea typeface="Times New Roman" panose="02020603050405020304" pitchFamily="18" charset="0"/>
            </a:endParaRPr>
          </a:p>
        </p:txBody>
      </p:sp>
      <p:sp>
        <p:nvSpPr>
          <p:cNvPr id="3" name="Прямоугольник 2">
            <a:extLst>
              <a:ext uri="{FF2B5EF4-FFF2-40B4-BE49-F238E27FC236}">
                <a16:creationId xmlns:a16="http://schemas.microsoft.com/office/drawing/2014/main" id="{1EF531B2-EE18-4D7F-905E-26DE6B3E6D7E}"/>
              </a:ext>
            </a:extLst>
          </p:cNvPr>
          <p:cNvSpPr/>
          <p:nvPr/>
        </p:nvSpPr>
        <p:spPr>
          <a:xfrm>
            <a:off x="6228522" y="4263380"/>
            <a:ext cx="5525761" cy="2308324"/>
          </a:xfrm>
          <a:prstGeom prst="rect">
            <a:avLst/>
          </a:prstGeom>
        </p:spPr>
        <p:txBody>
          <a:bodyPr wrap="square">
            <a:spAutoFit/>
          </a:bodyPr>
          <a:lstStyle/>
          <a:p>
            <a:pPr algn="just"/>
            <a:r>
              <a:rPr lang="ru-RU" sz="2400" dirty="0">
                <a:latin typeface="Arial" panose="020B0604020202020204" pitchFamily="34" charset="0"/>
                <a:ea typeface="Calibri" panose="020F0502020204030204" pitchFamily="34" charset="0"/>
              </a:rPr>
              <a:t>После этого осуществляется переход в состояние, определенное ГСЧ, и повтор процедуры для нового состояния. Результатом работы модели является </a:t>
            </a:r>
            <a:r>
              <a:rPr lang="ru-RU" sz="2400" dirty="0" err="1">
                <a:latin typeface="Arial" panose="020B0604020202020204" pitchFamily="34" charset="0"/>
                <a:ea typeface="Calibri" panose="020F0502020204030204" pitchFamily="34" charset="0"/>
              </a:rPr>
              <a:t>марковская</a:t>
            </a:r>
            <a:r>
              <a:rPr lang="ru-RU" sz="2400" dirty="0">
                <a:latin typeface="Arial" panose="020B0604020202020204" pitchFamily="34" charset="0"/>
                <a:ea typeface="Calibri" panose="020F0502020204030204" pitchFamily="34" charset="0"/>
              </a:rPr>
              <a:t> цепь (</a:t>
            </a:r>
            <a:r>
              <a:rPr lang="ru-RU" sz="2400" dirty="0">
                <a:latin typeface="Arial" panose="020B0604020202020204" pitchFamily="34" charset="0"/>
                <a:ea typeface="Calibri" panose="020F0502020204030204" pitchFamily="34" charset="0"/>
                <a:cs typeface="Tahoma" panose="020B0604030504040204" pitchFamily="34" charset="0"/>
              </a:rPr>
              <a:t>рисунок цепи</a:t>
            </a:r>
            <a:r>
              <a:rPr lang="ru-RU" sz="2400" dirty="0">
                <a:latin typeface="Arial" panose="020B0604020202020204" pitchFamily="34" charset="0"/>
                <a:ea typeface="Calibri" panose="020F0502020204030204" pitchFamily="34" charset="0"/>
              </a:rPr>
              <a:t>). </a:t>
            </a:r>
            <a:endParaRPr lang="ru-RU" sz="2400" dirty="0"/>
          </a:p>
        </p:txBody>
      </p:sp>
      <p:pic>
        <p:nvPicPr>
          <p:cNvPr id="4" name="Рисунок 3" descr="[ Рис. 33.4. Пример марковской цепи, смоделированной по марковскому графу, изображенному на рис. 33.3 ]">
            <a:extLst>
              <a:ext uri="{FF2B5EF4-FFF2-40B4-BE49-F238E27FC236}">
                <a16:creationId xmlns:a16="http://schemas.microsoft.com/office/drawing/2014/main" id="{30E469CA-2C91-4A24-8BAB-65DB5F7546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24332" y="1119510"/>
            <a:ext cx="7151427" cy="1323439"/>
          </a:xfrm>
          <a:prstGeom prst="rect">
            <a:avLst/>
          </a:prstGeom>
          <a:noFill/>
          <a:ln>
            <a:noFill/>
          </a:ln>
        </p:spPr>
      </p:pic>
      <p:pic>
        <p:nvPicPr>
          <p:cNvPr id="5" name="Рисунок 4" descr="[ Рис. 33.5. Процесс моделирования перехода из i-го состояния марковской цепи в j-е с использованием генератора случайных чисел ]">
            <a:extLst>
              <a:ext uri="{FF2B5EF4-FFF2-40B4-BE49-F238E27FC236}">
                <a16:creationId xmlns:a16="http://schemas.microsoft.com/office/drawing/2014/main" id="{F2C82291-ACC2-459D-BB91-D9EA5BFF79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8447" y="4399662"/>
            <a:ext cx="5645032" cy="2358947"/>
          </a:xfrm>
          <a:prstGeom prst="rect">
            <a:avLst/>
          </a:prstGeom>
          <a:noFill/>
          <a:ln>
            <a:noFill/>
          </a:ln>
        </p:spPr>
      </p:pic>
      <p:sp>
        <p:nvSpPr>
          <p:cNvPr id="6" name="Прямоугольник 5">
            <a:extLst>
              <a:ext uri="{FF2B5EF4-FFF2-40B4-BE49-F238E27FC236}">
                <a16:creationId xmlns:a16="http://schemas.microsoft.com/office/drawing/2014/main" id="{7AD70DFD-1AB1-4C54-9ABB-65AD9D2614D9}"/>
              </a:ext>
            </a:extLst>
          </p:cNvPr>
          <p:cNvSpPr/>
          <p:nvPr/>
        </p:nvSpPr>
        <p:spPr>
          <a:xfrm>
            <a:off x="702365" y="299957"/>
            <a:ext cx="11171188" cy="1200329"/>
          </a:xfrm>
          <a:prstGeom prst="rect">
            <a:avLst/>
          </a:prstGeom>
        </p:spPr>
        <p:txBody>
          <a:bodyPr wrap="square">
            <a:spAutoFit/>
          </a:bodyPr>
          <a:lstStyle/>
          <a:p>
            <a:pPr algn="just">
              <a:spcAft>
                <a:spcPts val="0"/>
              </a:spcAft>
            </a:pPr>
            <a:r>
              <a:rPr lang="ru-RU" sz="2400" dirty="0">
                <a:latin typeface="Arial" panose="020B0604020202020204" pitchFamily="34" charset="0"/>
                <a:ea typeface="Calibri" panose="020F0502020204030204" pitchFamily="34" charset="0"/>
                <a:cs typeface="Times New Roman" panose="02020603050405020304" pitchFamily="18" charset="0"/>
              </a:rPr>
              <a:t>     Моделирование марковского процесса представляет собой вычисление последовательности (цепи) переходов из состояния в состояние (см. </a:t>
            </a:r>
            <a:r>
              <a:rPr lang="ru-RU" sz="2400" dirty="0">
                <a:latin typeface="Arial" panose="020B0604020202020204" pitchFamily="34" charset="0"/>
                <a:ea typeface="Calibri" panose="020F0502020204030204" pitchFamily="34" charset="0"/>
                <a:cs typeface="Tahoma" panose="020B0604030504040204" pitchFamily="34" charset="0"/>
              </a:rPr>
              <a:t>рисунок</a:t>
            </a:r>
            <a:r>
              <a:rPr lang="ru-RU" sz="2400" dirty="0">
                <a:latin typeface="Arial" panose="020B0604020202020204" pitchFamily="34" charset="0"/>
                <a:ea typeface="Calibri" panose="020F0502020204030204" pitchFamily="34" charset="0"/>
                <a:cs typeface="Times New Roman" panose="02020603050405020304" pitchFamily="18"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85124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45987B9-4567-4E8B-9707-040B0142F92F}"/>
              </a:ext>
            </a:extLst>
          </p:cNvPr>
          <p:cNvSpPr/>
          <p:nvPr/>
        </p:nvSpPr>
        <p:spPr>
          <a:xfrm>
            <a:off x="427630" y="407117"/>
            <a:ext cx="11473217" cy="1938992"/>
          </a:xfrm>
          <a:prstGeom prst="rect">
            <a:avLst/>
          </a:prstGeom>
        </p:spPr>
        <p:txBody>
          <a:bodyPr wrap="square">
            <a:spAutoFit/>
          </a:bodyPr>
          <a:lstStyle/>
          <a:p>
            <a:pPr algn="just"/>
            <a:r>
              <a:rPr lang="ru-RU" b="1" dirty="0">
                <a:latin typeface="Arial" panose="020B0604020202020204" pitchFamily="34" charset="0"/>
                <a:ea typeface="Calibri" panose="020F0502020204030204" pitchFamily="34" charset="0"/>
                <a:cs typeface="Times New Roman" panose="02020603050405020304" pitchFamily="18" charset="0"/>
              </a:rPr>
              <a:t>   </a:t>
            </a:r>
            <a:r>
              <a:rPr lang="ru-RU" sz="2400" b="1" dirty="0">
                <a:latin typeface="Arial" panose="020B0604020202020204" pitchFamily="34" charset="0"/>
                <a:ea typeface="Calibri" panose="020F0502020204030204" pitchFamily="34" charset="0"/>
                <a:cs typeface="Times New Roman" panose="02020603050405020304" pitchFamily="18" charset="0"/>
              </a:rPr>
              <a:t>Пример. Имитация стрельбы из пушки по цели</a:t>
            </a:r>
            <a:r>
              <a:rPr lang="ru-RU" sz="2400" dirty="0">
                <a:latin typeface="Arial" panose="020B0604020202020204" pitchFamily="34" charset="0"/>
                <a:ea typeface="Calibri" panose="020F0502020204030204" pitchFamily="34" charset="0"/>
                <a:cs typeface="Times New Roman" panose="02020603050405020304" pitchFamily="18" charset="0"/>
              </a:rPr>
              <a:t>. Для построения модели марковского случайного процесса. Определим следующие три состояния: </a:t>
            </a:r>
            <a:r>
              <a:rPr lang="ru-RU" sz="2400" i="1" dirty="0">
                <a:latin typeface="Arial" panose="020B0604020202020204" pitchFamily="34" charset="0"/>
                <a:ea typeface="Calibri" panose="020F0502020204030204" pitchFamily="34" charset="0"/>
                <a:cs typeface="Times New Roman" panose="02020603050405020304" pitchFamily="18" charset="0"/>
              </a:rPr>
              <a:t>S</a:t>
            </a:r>
            <a:r>
              <a:rPr lang="ru-RU" sz="2400" baseline="-25000" dirty="0">
                <a:latin typeface="Arial" panose="020B0604020202020204" pitchFamily="34" charset="0"/>
                <a:ea typeface="Calibri" panose="020F0502020204030204" pitchFamily="34" charset="0"/>
                <a:cs typeface="Times New Roman" panose="02020603050405020304" pitchFamily="18" charset="0"/>
              </a:rPr>
              <a:t>0</a:t>
            </a:r>
            <a:r>
              <a:rPr lang="ru-RU" sz="2400" dirty="0">
                <a:latin typeface="Arial" panose="020B0604020202020204" pitchFamily="34" charset="0"/>
                <a:ea typeface="Calibri" panose="020F0502020204030204" pitchFamily="34" charset="0"/>
                <a:cs typeface="Times New Roman" panose="02020603050405020304" pitchFamily="18" charset="0"/>
              </a:rPr>
              <a:t> — цель не повреждена; </a:t>
            </a:r>
            <a:r>
              <a:rPr lang="ru-RU" sz="2400" i="1" dirty="0">
                <a:latin typeface="Arial" panose="020B0604020202020204" pitchFamily="34" charset="0"/>
                <a:ea typeface="Calibri" panose="020F0502020204030204" pitchFamily="34" charset="0"/>
                <a:cs typeface="Times New Roman" panose="02020603050405020304" pitchFamily="18" charset="0"/>
              </a:rPr>
              <a:t>S</a:t>
            </a:r>
            <a:r>
              <a:rPr lang="ru-RU" sz="2400" baseline="-25000" dirty="0">
                <a:latin typeface="Arial" panose="020B0604020202020204" pitchFamily="34" charset="0"/>
                <a:ea typeface="Calibri" panose="020F0502020204030204" pitchFamily="34" charset="0"/>
                <a:cs typeface="Times New Roman" panose="02020603050405020304" pitchFamily="18" charset="0"/>
              </a:rPr>
              <a:t>1</a:t>
            </a:r>
            <a:r>
              <a:rPr lang="ru-RU" sz="2400" dirty="0">
                <a:latin typeface="Arial" panose="020B0604020202020204" pitchFamily="34" charset="0"/>
                <a:ea typeface="Calibri" panose="020F0502020204030204" pitchFamily="34" charset="0"/>
                <a:cs typeface="Times New Roman" panose="02020603050405020304" pitchFamily="18" charset="0"/>
              </a:rPr>
              <a:t> — цель повреждена; </a:t>
            </a:r>
            <a:r>
              <a:rPr lang="ru-RU" sz="2400" i="1" dirty="0">
                <a:latin typeface="Arial" panose="020B0604020202020204" pitchFamily="34" charset="0"/>
                <a:ea typeface="Calibri" panose="020F0502020204030204" pitchFamily="34" charset="0"/>
                <a:cs typeface="Times New Roman" panose="02020603050405020304" pitchFamily="18" charset="0"/>
              </a:rPr>
              <a:t>S</a:t>
            </a:r>
            <a:r>
              <a:rPr lang="ru-RU" sz="2400" baseline="-25000" dirty="0">
                <a:latin typeface="Arial" panose="020B0604020202020204" pitchFamily="34" charset="0"/>
                <a:ea typeface="Calibri" panose="020F0502020204030204" pitchFamily="34" charset="0"/>
                <a:cs typeface="Times New Roman" panose="02020603050405020304" pitchFamily="18" charset="0"/>
              </a:rPr>
              <a:t>2</a:t>
            </a:r>
            <a:r>
              <a:rPr lang="ru-RU" sz="2400" dirty="0">
                <a:latin typeface="Arial" panose="020B0604020202020204" pitchFamily="34" charset="0"/>
                <a:ea typeface="Calibri" panose="020F0502020204030204" pitchFamily="34" charset="0"/>
                <a:cs typeface="Times New Roman" panose="02020603050405020304" pitchFamily="18" charset="0"/>
              </a:rPr>
              <a:t> — цель разрушена. Зададим вектор начальных вероятностей: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2CF45EF4-D181-4BF2-9ECB-8C740A5A7D51}"/>
              </a:ext>
            </a:extLst>
          </p:cNvPr>
          <p:cNvSpPr/>
          <p:nvPr/>
        </p:nvSpPr>
        <p:spPr>
          <a:xfrm>
            <a:off x="3041175" y="2004283"/>
            <a:ext cx="8470710" cy="1200329"/>
          </a:xfrm>
          <a:prstGeom prst="rect">
            <a:avLst/>
          </a:prstGeom>
        </p:spPr>
        <p:txBody>
          <a:bodyPr wrap="square">
            <a:spAutoFit/>
          </a:bodyPr>
          <a:lstStyle/>
          <a:p>
            <a:pPr algn="just"/>
            <a:r>
              <a:rPr lang="ru-RU" sz="2400" dirty="0">
                <a:latin typeface="Arial" panose="020B0604020202020204" pitchFamily="34" charset="0"/>
                <a:ea typeface="Times New Roman" panose="02020603050405020304" pitchFamily="18" charset="0"/>
                <a:cs typeface="Arial" panose="020B0604020202020204" pitchFamily="34" charset="0"/>
              </a:rPr>
              <a:t>Значение </a:t>
            </a:r>
            <a:r>
              <a:rPr lang="ru-RU" sz="2400" i="1" dirty="0">
                <a:latin typeface="Arial" panose="020B0604020202020204" pitchFamily="34" charset="0"/>
                <a:ea typeface="Times New Roman" panose="02020603050405020304" pitchFamily="18" charset="0"/>
                <a:cs typeface="Arial" panose="020B0604020202020204" pitchFamily="34" charset="0"/>
              </a:rPr>
              <a:t>P</a:t>
            </a:r>
            <a:r>
              <a:rPr lang="ru-RU" sz="2400" baseline="-25000" dirty="0">
                <a:latin typeface="Arial" panose="020B0604020202020204" pitchFamily="34" charset="0"/>
                <a:ea typeface="Times New Roman" panose="02020603050405020304" pitchFamily="18" charset="0"/>
                <a:cs typeface="Arial" panose="020B0604020202020204" pitchFamily="34" charset="0"/>
              </a:rPr>
              <a:t>0</a:t>
            </a:r>
            <a:r>
              <a:rPr lang="ru-RU" sz="2400" dirty="0">
                <a:latin typeface="Arial" panose="020B0604020202020204" pitchFamily="34" charset="0"/>
                <a:ea typeface="Times New Roman" panose="02020603050405020304" pitchFamily="18" charset="0"/>
                <a:cs typeface="Arial" panose="020B0604020202020204" pitchFamily="34" charset="0"/>
              </a:rPr>
              <a:t> показывает, какова вероятность каждого из состояний объекта до начала стрельбы. Зададим матрицу перехода состояний (см. табл.). </a:t>
            </a:r>
            <a:endParaRPr lang="ru-RU" sz="2400" dirty="0">
              <a:effectLst/>
              <a:latin typeface="Arial" panose="020B0604020202020204" pitchFamily="34" charset="0"/>
              <a:ea typeface="Times New Roman" panose="02020603050405020304" pitchFamily="18" charset="0"/>
              <a:cs typeface="Arial" panose="020B0604020202020204" pitchFamily="34" charset="0"/>
            </a:endParaRPr>
          </a:p>
        </p:txBody>
      </p:sp>
      <p:graphicFrame>
        <p:nvGraphicFramePr>
          <p:cNvPr id="4" name="Таблица 3">
            <a:extLst>
              <a:ext uri="{FF2B5EF4-FFF2-40B4-BE49-F238E27FC236}">
                <a16:creationId xmlns:a16="http://schemas.microsoft.com/office/drawing/2014/main" id="{5D12000A-5BD5-4A63-ACFA-C3C081FA8DC9}"/>
              </a:ext>
            </a:extLst>
          </p:cNvPr>
          <p:cNvGraphicFramePr>
            <a:graphicFrameLocks noGrp="1"/>
          </p:cNvGraphicFramePr>
          <p:nvPr>
            <p:extLst>
              <p:ext uri="{D42A27DB-BD31-4B8C-83A1-F6EECF244321}">
                <p14:modId xmlns:p14="http://schemas.microsoft.com/office/powerpoint/2010/main" val="3926670390"/>
              </p:ext>
            </p:extLst>
          </p:nvPr>
        </p:nvGraphicFramePr>
        <p:xfrm>
          <a:off x="427630" y="2181295"/>
          <a:ext cx="2224584" cy="1056688"/>
        </p:xfrm>
        <a:graphic>
          <a:graphicData uri="http://schemas.openxmlformats.org/drawingml/2006/table">
            <a:tbl>
              <a:tblPr firstRow="1" firstCol="1" bandRow="1">
                <a:tableStyleId>{5C22544A-7EE6-4342-B048-85BDC9FD1C3A}</a:tableStyleId>
              </a:tblPr>
              <a:tblGrid>
                <a:gridCol w="556146">
                  <a:extLst>
                    <a:ext uri="{9D8B030D-6E8A-4147-A177-3AD203B41FA5}">
                      <a16:colId xmlns:a16="http://schemas.microsoft.com/office/drawing/2014/main" val="20000"/>
                    </a:ext>
                  </a:extLst>
                </a:gridCol>
                <a:gridCol w="556146">
                  <a:extLst>
                    <a:ext uri="{9D8B030D-6E8A-4147-A177-3AD203B41FA5}">
                      <a16:colId xmlns:a16="http://schemas.microsoft.com/office/drawing/2014/main" val="20001"/>
                    </a:ext>
                  </a:extLst>
                </a:gridCol>
                <a:gridCol w="556146">
                  <a:extLst>
                    <a:ext uri="{9D8B030D-6E8A-4147-A177-3AD203B41FA5}">
                      <a16:colId xmlns:a16="http://schemas.microsoft.com/office/drawing/2014/main" val="20002"/>
                    </a:ext>
                  </a:extLst>
                </a:gridCol>
                <a:gridCol w="556146">
                  <a:extLst>
                    <a:ext uri="{9D8B030D-6E8A-4147-A177-3AD203B41FA5}">
                      <a16:colId xmlns:a16="http://schemas.microsoft.com/office/drawing/2014/main" val="20003"/>
                    </a:ext>
                  </a:extLst>
                </a:gridCol>
              </a:tblGrid>
              <a:tr h="545189">
                <a:tc>
                  <a:txBody>
                    <a:bodyPr/>
                    <a:lstStyle/>
                    <a:p>
                      <a:pPr>
                        <a:lnSpc>
                          <a:spcPct val="107000"/>
                        </a:lnSpc>
                      </a:pPr>
                      <a:endParaRPr lang="ru-RU" sz="2000" dirty="0">
                        <a:effectLst/>
                        <a:latin typeface="Arial" panose="020B060402020202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S</a:t>
                      </a:r>
                      <a:r>
                        <a:rPr lang="ru-RU" sz="2000" baseline="-25000" dirty="0">
                          <a:effectLst/>
                          <a:latin typeface="Arial" panose="020B0604020202020204" pitchFamily="34" charset="0"/>
                          <a:cs typeface="Arial" panose="020B0604020202020204" pitchFamily="34" charset="0"/>
                        </a:rPr>
                        <a:t>0</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S</a:t>
                      </a:r>
                      <a:r>
                        <a:rPr lang="ru-RU" sz="2000" baseline="-25000" dirty="0">
                          <a:effectLst/>
                          <a:latin typeface="Arial" panose="020B0604020202020204" pitchFamily="34" charset="0"/>
                          <a:cs typeface="Arial" panose="020B0604020202020204" pitchFamily="34" charset="0"/>
                        </a:rPr>
                        <a:t>1</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S</a:t>
                      </a:r>
                      <a:r>
                        <a:rPr lang="ru-RU" sz="2000" baseline="-25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extLst>
                  <a:ext uri="{0D108BD9-81ED-4DB2-BD59-A6C34878D82A}">
                    <a16:rowId xmlns:a16="http://schemas.microsoft.com/office/drawing/2014/main" val="10000"/>
                  </a:ext>
                </a:extLst>
              </a:tr>
              <a:tr h="511499">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P</a:t>
                      </a:r>
                      <a:r>
                        <a:rPr lang="ru-RU" sz="2000" baseline="-25000">
                          <a:effectLst/>
                          <a:latin typeface="Arial" panose="020B0604020202020204" pitchFamily="34" charset="0"/>
                          <a:cs typeface="Arial" panose="020B0604020202020204" pitchFamily="34" charset="0"/>
                        </a:rPr>
                        <a:t>0</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0.8</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0.2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0</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extLst>
                  <a:ext uri="{0D108BD9-81ED-4DB2-BD59-A6C34878D82A}">
                    <a16:rowId xmlns:a16="http://schemas.microsoft.com/office/drawing/2014/main" val="10001"/>
                  </a:ext>
                </a:extLst>
              </a:tr>
            </a:tbl>
          </a:graphicData>
        </a:graphic>
      </p:graphicFrame>
      <p:graphicFrame>
        <p:nvGraphicFramePr>
          <p:cNvPr id="5" name="Таблица 4">
            <a:extLst>
              <a:ext uri="{FF2B5EF4-FFF2-40B4-BE49-F238E27FC236}">
                <a16:creationId xmlns:a16="http://schemas.microsoft.com/office/drawing/2014/main" id="{3E93B8C9-27D1-49AD-9D4D-36DA0328B84D}"/>
              </a:ext>
            </a:extLst>
          </p:cNvPr>
          <p:cNvGraphicFramePr>
            <a:graphicFrameLocks noGrp="1"/>
          </p:cNvGraphicFramePr>
          <p:nvPr>
            <p:extLst>
              <p:ext uri="{D42A27DB-BD31-4B8C-83A1-F6EECF244321}">
                <p14:modId xmlns:p14="http://schemas.microsoft.com/office/powerpoint/2010/main" val="3840814891"/>
              </p:ext>
            </p:extLst>
          </p:nvPr>
        </p:nvGraphicFramePr>
        <p:xfrm>
          <a:off x="1349423" y="3429000"/>
          <a:ext cx="9493154" cy="1764540"/>
        </p:xfrm>
        <a:graphic>
          <a:graphicData uri="http://schemas.openxmlformats.org/drawingml/2006/table">
            <a:tbl>
              <a:tblPr firstRow="1" firstCol="1" bandRow="1">
                <a:tableStyleId>{5C22544A-7EE6-4342-B048-85BDC9FD1C3A}</a:tableStyleId>
              </a:tblPr>
              <a:tblGrid>
                <a:gridCol w="1400032">
                  <a:extLst>
                    <a:ext uri="{9D8B030D-6E8A-4147-A177-3AD203B41FA5}">
                      <a16:colId xmlns:a16="http://schemas.microsoft.com/office/drawing/2014/main" val="20000"/>
                    </a:ext>
                  </a:extLst>
                </a:gridCol>
                <a:gridCol w="1624083">
                  <a:extLst>
                    <a:ext uri="{9D8B030D-6E8A-4147-A177-3AD203B41FA5}">
                      <a16:colId xmlns:a16="http://schemas.microsoft.com/office/drawing/2014/main" val="20001"/>
                    </a:ext>
                  </a:extLst>
                </a:gridCol>
                <a:gridCol w="1610436">
                  <a:extLst>
                    <a:ext uri="{9D8B030D-6E8A-4147-A177-3AD203B41FA5}">
                      <a16:colId xmlns:a16="http://schemas.microsoft.com/office/drawing/2014/main" val="20002"/>
                    </a:ext>
                  </a:extLst>
                </a:gridCol>
                <a:gridCol w="1746914">
                  <a:extLst>
                    <a:ext uri="{9D8B030D-6E8A-4147-A177-3AD203B41FA5}">
                      <a16:colId xmlns:a16="http://schemas.microsoft.com/office/drawing/2014/main" val="20003"/>
                    </a:ext>
                  </a:extLst>
                </a:gridCol>
                <a:gridCol w="3111689">
                  <a:extLst>
                    <a:ext uri="{9D8B030D-6E8A-4147-A177-3AD203B41FA5}">
                      <a16:colId xmlns:a16="http://schemas.microsoft.com/office/drawing/2014/main" val="20004"/>
                    </a:ext>
                  </a:extLst>
                </a:gridCol>
              </a:tblGrid>
              <a:tr h="0">
                <a:tc>
                  <a:txBody>
                    <a:bodyPr/>
                    <a:lstStyle/>
                    <a:p>
                      <a:pPr>
                        <a:lnSpc>
                          <a:spcPct val="107000"/>
                        </a:lnSpc>
                      </a:pPr>
                      <a:endParaRPr lang="ru-RU" sz="2000" dirty="0">
                        <a:effectLst/>
                        <a:latin typeface="Arial" panose="020B060402020202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в S</a:t>
                      </a:r>
                      <a:r>
                        <a:rPr lang="ru-RU" sz="2000" baseline="-25000" dirty="0">
                          <a:effectLst/>
                          <a:latin typeface="Arial" panose="020B0604020202020204" pitchFamily="34" charset="0"/>
                          <a:cs typeface="Arial" panose="020B0604020202020204" pitchFamily="34" charset="0"/>
                        </a:rPr>
                        <a:t>0</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в S</a:t>
                      </a:r>
                      <a:r>
                        <a:rPr lang="ru-RU" sz="2000" baseline="-25000" dirty="0">
                          <a:effectLst/>
                          <a:latin typeface="Arial" panose="020B0604020202020204" pitchFamily="34" charset="0"/>
                          <a:cs typeface="Arial" panose="020B0604020202020204" pitchFamily="34" charset="0"/>
                        </a:rPr>
                        <a:t>1</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в S</a:t>
                      </a:r>
                      <a:r>
                        <a:rPr lang="ru-RU" sz="2000" baseline="-25000" dirty="0">
                          <a:effectLst/>
                          <a:latin typeface="Arial" panose="020B0604020202020204" pitchFamily="34" charset="0"/>
                          <a:cs typeface="Arial" panose="020B0604020202020204" pitchFamily="34" charset="0"/>
                        </a:rPr>
                        <a:t>2</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Сумма вероятностей</a:t>
                      </a:r>
                      <a:br>
                        <a:rPr lang="ru-RU" sz="2000" dirty="0">
                          <a:effectLst/>
                          <a:latin typeface="Arial" panose="020B0604020202020204" pitchFamily="34" charset="0"/>
                          <a:cs typeface="Arial" panose="020B0604020202020204" pitchFamily="34" charset="0"/>
                        </a:rPr>
                      </a:br>
                      <a:r>
                        <a:rPr lang="ru-RU" sz="2000" dirty="0">
                          <a:effectLst/>
                          <a:latin typeface="Arial" panose="020B0604020202020204" pitchFamily="34" charset="0"/>
                          <a:cs typeface="Arial" panose="020B0604020202020204" pitchFamily="34" charset="0"/>
                        </a:rPr>
                        <a:t>переходов</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extLst>
                  <a:ext uri="{0D108BD9-81ED-4DB2-BD59-A6C34878D82A}">
                    <a16:rowId xmlns:a16="http://schemas.microsoft.com/office/drawing/2014/main" val="10000"/>
                  </a:ext>
                </a:extLst>
              </a:tr>
              <a:tr h="0">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Из S</a:t>
                      </a:r>
                      <a:r>
                        <a:rPr lang="ru-RU" sz="2000" baseline="-25000">
                          <a:effectLst/>
                          <a:latin typeface="Arial" panose="020B0604020202020204" pitchFamily="34" charset="0"/>
                          <a:cs typeface="Arial" panose="020B0604020202020204" pitchFamily="34" charset="0"/>
                        </a:rPr>
                        <a:t>0</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0.45</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0.40</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0.15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0.45 + 0.40 + 0.15 = 1</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extLst>
                  <a:ext uri="{0D108BD9-81ED-4DB2-BD59-A6C34878D82A}">
                    <a16:rowId xmlns:a16="http://schemas.microsoft.com/office/drawing/2014/main" val="10001"/>
                  </a:ext>
                </a:extLst>
              </a:tr>
              <a:tr h="0">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Из S</a:t>
                      </a:r>
                      <a:r>
                        <a:rPr lang="ru-RU" sz="2000" baseline="-25000">
                          <a:effectLst/>
                          <a:latin typeface="Arial" panose="020B0604020202020204" pitchFamily="34" charset="0"/>
                          <a:cs typeface="Arial" panose="020B0604020202020204" pitchFamily="34" charset="0"/>
                        </a:rPr>
                        <a:t>1</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0</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0.45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0.55</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0 + 0.45 + 0.55 = 1</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extLst>
                  <a:ext uri="{0D108BD9-81ED-4DB2-BD59-A6C34878D82A}">
                    <a16:rowId xmlns:a16="http://schemas.microsoft.com/office/drawing/2014/main" val="10002"/>
                  </a:ext>
                </a:extLst>
              </a:tr>
              <a:tr h="0">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Из S</a:t>
                      </a:r>
                      <a:r>
                        <a:rPr lang="ru-RU" sz="2000" baseline="-25000">
                          <a:effectLst/>
                          <a:latin typeface="Arial" panose="020B0604020202020204" pitchFamily="34" charset="0"/>
                          <a:cs typeface="Arial" panose="020B0604020202020204" pitchFamily="34" charset="0"/>
                        </a:rPr>
                        <a:t>2</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0</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0</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a:effectLst/>
                          <a:latin typeface="Arial" panose="020B0604020202020204" pitchFamily="34" charset="0"/>
                          <a:cs typeface="Arial" panose="020B0604020202020204" pitchFamily="34" charset="0"/>
                        </a:rPr>
                        <a:t>1</a:t>
                      </a:r>
                      <a:endParaRPr lang="ru-RU" sz="200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tc>
                  <a:txBody>
                    <a:bodyPr/>
                    <a:lstStyle/>
                    <a:p>
                      <a:pPr algn="ctr">
                        <a:lnSpc>
                          <a:spcPct val="107000"/>
                        </a:lnSpc>
                        <a:spcAft>
                          <a:spcPts val="800"/>
                        </a:spcAft>
                      </a:pPr>
                      <a:r>
                        <a:rPr lang="ru-RU" sz="2000" dirty="0">
                          <a:effectLst/>
                          <a:latin typeface="Arial" panose="020B0604020202020204" pitchFamily="34" charset="0"/>
                          <a:cs typeface="Arial" panose="020B0604020202020204" pitchFamily="34" charset="0"/>
                        </a:rPr>
                        <a:t>0 + 0 + 1 = 1</a:t>
                      </a:r>
                      <a:endParaRPr lang="ru-RU" sz="20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28575" marB="28575" anchor="ctr"/>
                </a:tc>
                <a:extLst>
                  <a:ext uri="{0D108BD9-81ED-4DB2-BD59-A6C34878D82A}">
                    <a16:rowId xmlns:a16="http://schemas.microsoft.com/office/drawing/2014/main" val="10003"/>
                  </a:ext>
                </a:extLst>
              </a:tr>
            </a:tbl>
          </a:graphicData>
        </a:graphic>
      </p:graphicFrame>
      <p:sp>
        <p:nvSpPr>
          <p:cNvPr id="6" name="Прямоугольник 5">
            <a:extLst>
              <a:ext uri="{FF2B5EF4-FFF2-40B4-BE49-F238E27FC236}">
                <a16:creationId xmlns:a16="http://schemas.microsoft.com/office/drawing/2014/main" id="{063D03EC-2714-40D0-B6DB-863C4C4860BE}"/>
              </a:ext>
            </a:extLst>
          </p:cNvPr>
          <p:cNvSpPr/>
          <p:nvPr/>
        </p:nvSpPr>
        <p:spPr>
          <a:xfrm>
            <a:off x="398060" y="5435220"/>
            <a:ext cx="11395879" cy="1200329"/>
          </a:xfrm>
          <a:prstGeom prst="rect">
            <a:avLst/>
          </a:prstGeom>
        </p:spPr>
        <p:txBody>
          <a:bodyPr wrap="square">
            <a:spAutoFit/>
          </a:bodyPr>
          <a:lstStyle/>
          <a:p>
            <a:pPr algn="just"/>
            <a:r>
              <a:rPr lang="ru-RU" sz="2400" dirty="0">
                <a:solidFill>
                  <a:srgbClr val="000000"/>
                </a:solidFill>
                <a:latin typeface="Arial" panose="020B0604020202020204" pitchFamily="34" charset="0"/>
                <a:ea typeface="Times New Roman" panose="02020603050405020304" pitchFamily="18" charset="0"/>
              </a:rPr>
              <a:t>Матрица задает вероятность перехода из каждого состояния в каждое, при этом сумма вероятностей перехода из некоторого состояния в остальные всегда равна единице. </a:t>
            </a:r>
            <a:endParaRPr lang="ru-RU"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494023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 Рис. 33.6. Граф марковского процесса, моделирующий стрельбу из пушки по цели ]">
            <a:extLst>
              <a:ext uri="{FF2B5EF4-FFF2-40B4-BE49-F238E27FC236}">
                <a16:creationId xmlns:a16="http://schemas.microsoft.com/office/drawing/2014/main" id="{2FFFDD3A-43F7-479F-A545-5489B55CB9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6515" y="2032399"/>
            <a:ext cx="5092989" cy="4178643"/>
          </a:xfrm>
          <a:prstGeom prst="rect">
            <a:avLst/>
          </a:prstGeom>
          <a:noFill/>
          <a:ln>
            <a:noFill/>
          </a:ln>
        </p:spPr>
      </p:pic>
      <p:sp>
        <p:nvSpPr>
          <p:cNvPr id="3" name="Прямоугольник 2">
            <a:extLst>
              <a:ext uri="{FF2B5EF4-FFF2-40B4-BE49-F238E27FC236}">
                <a16:creationId xmlns:a16="http://schemas.microsoft.com/office/drawing/2014/main" id="{6D3E4CC3-BAA1-4232-8523-B0B182FF318E}"/>
              </a:ext>
            </a:extLst>
          </p:cNvPr>
          <p:cNvSpPr/>
          <p:nvPr/>
        </p:nvSpPr>
        <p:spPr>
          <a:xfrm>
            <a:off x="424071" y="568756"/>
            <a:ext cx="11381240" cy="1569660"/>
          </a:xfrm>
          <a:prstGeom prst="rect">
            <a:avLst/>
          </a:prstGeom>
        </p:spPr>
        <p:txBody>
          <a:bodyPr wrap="square">
            <a:spAutoFit/>
          </a:bodyPr>
          <a:lstStyle/>
          <a:p>
            <a:r>
              <a:rPr lang="ru-RU" sz="2400" dirty="0">
                <a:latin typeface="Arial" panose="020B0604020202020204" pitchFamily="34" charset="0"/>
                <a:ea typeface="Calibri" panose="020F0502020204030204" pitchFamily="34" charset="0"/>
                <a:cs typeface="Times New Roman" panose="02020603050405020304" pitchFamily="18" charset="0"/>
              </a:rPr>
              <a:t>     Используя модель</a:t>
            </a:r>
            <a:r>
              <a:rPr lang="ru-RU"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марковского графа</a:t>
            </a:r>
            <a:r>
              <a:rPr lang="ru-RU" sz="2400" dirty="0">
                <a:latin typeface="Arial" panose="020B0604020202020204" pitchFamily="34" charset="0"/>
                <a:ea typeface="Calibri" panose="020F0502020204030204" pitchFamily="34" charset="0"/>
                <a:cs typeface="Times New Roman" panose="02020603050405020304" pitchFamily="18" charset="0"/>
              </a:rPr>
              <a:t> и статистическое моделирование, определим среднее количество снарядов, необходимое для полного разрушения цели. Пусть начальное состояние будет </a:t>
            </a:r>
            <a:r>
              <a:rPr lang="ru-RU" sz="2400" i="1" dirty="0">
                <a:latin typeface="Arial" panose="020B0604020202020204" pitchFamily="34" charset="0"/>
                <a:ea typeface="Calibri" panose="020F0502020204030204" pitchFamily="34" charset="0"/>
                <a:cs typeface="Times New Roman" panose="02020603050405020304" pitchFamily="18" charset="0"/>
              </a:rPr>
              <a:t>S</a:t>
            </a:r>
            <a:r>
              <a:rPr lang="ru-RU" sz="2400" baseline="-25000" dirty="0">
                <a:latin typeface="Arial" panose="020B0604020202020204" pitchFamily="34" charset="0"/>
                <a:ea typeface="Calibri" panose="020F0502020204030204" pitchFamily="34" charset="0"/>
                <a:cs typeface="Times New Roman" panose="02020603050405020304" pitchFamily="18" charset="0"/>
              </a:rPr>
              <a:t>0</a:t>
            </a:r>
            <a:r>
              <a:rPr lang="ru-RU" sz="2400" dirty="0">
                <a:latin typeface="Arial" panose="020B0604020202020204" pitchFamily="34" charset="0"/>
                <a:ea typeface="Calibri" panose="020F0502020204030204" pitchFamily="34" charset="0"/>
                <a:cs typeface="Times New Roman" panose="02020603050405020304" pitchFamily="18" charset="0"/>
              </a:rPr>
              <a:t>. Возьмем случайные числа: 0.31, 0.53, 0.23, 0.42, 0.63, 0.21, … . </a:t>
            </a:r>
            <a:endParaRPr lang="ru-RU" sz="2400" dirty="0"/>
          </a:p>
        </p:txBody>
      </p:sp>
      <p:sp>
        <p:nvSpPr>
          <p:cNvPr id="4" name="Прямоугольник 3">
            <a:extLst>
              <a:ext uri="{FF2B5EF4-FFF2-40B4-BE49-F238E27FC236}">
                <a16:creationId xmlns:a16="http://schemas.microsoft.com/office/drawing/2014/main" id="{EBE6FF85-5108-43E7-8659-3F3503BB0D8E}"/>
              </a:ext>
            </a:extLst>
          </p:cNvPr>
          <p:cNvSpPr/>
          <p:nvPr/>
        </p:nvSpPr>
        <p:spPr>
          <a:xfrm>
            <a:off x="5406887" y="2032399"/>
            <a:ext cx="6508598" cy="3785652"/>
          </a:xfrm>
          <a:prstGeom prst="rect">
            <a:avLst/>
          </a:prstGeom>
        </p:spPr>
        <p:txBody>
          <a:bodyPr wrap="square">
            <a:spAutoFit/>
          </a:bodyPr>
          <a:lstStyle/>
          <a:p>
            <a:pPr>
              <a:spcAft>
                <a:spcPts val="0"/>
              </a:spcAft>
            </a:pPr>
            <a:r>
              <a:rPr lang="ru-RU" sz="2400" b="1" dirty="0">
                <a:latin typeface="Arial" panose="020B0604020202020204" pitchFamily="34" charset="0"/>
                <a:ea typeface="Calibri" panose="020F0502020204030204" pitchFamily="34" charset="0"/>
                <a:cs typeface="Times New Roman" panose="02020603050405020304" pitchFamily="18" charset="0"/>
              </a:rPr>
              <a:t>0.31</a:t>
            </a:r>
            <a:r>
              <a:rPr lang="ru-RU" sz="2400" dirty="0">
                <a:latin typeface="Arial" panose="020B0604020202020204" pitchFamily="34" charset="0"/>
                <a:ea typeface="Calibri" panose="020F0502020204030204" pitchFamily="34" charset="0"/>
                <a:cs typeface="Times New Roman" panose="02020603050405020304" pitchFamily="18" charset="0"/>
              </a:rPr>
              <a:t>: цель остается в состоянии </a:t>
            </a:r>
            <a:r>
              <a:rPr lang="ru-RU" sz="2400" i="1" dirty="0">
                <a:latin typeface="Arial" panose="020B0604020202020204" pitchFamily="34" charset="0"/>
                <a:ea typeface="Calibri" panose="020F0502020204030204" pitchFamily="34" charset="0"/>
                <a:cs typeface="Times New Roman" panose="02020603050405020304" pitchFamily="18" charset="0"/>
              </a:rPr>
              <a:t>S</a:t>
            </a:r>
            <a:r>
              <a:rPr lang="ru-RU" sz="2400" baseline="-25000" dirty="0">
                <a:latin typeface="Arial" panose="020B0604020202020204" pitchFamily="34" charset="0"/>
                <a:ea typeface="Calibri" panose="020F0502020204030204" pitchFamily="34" charset="0"/>
                <a:cs typeface="Times New Roman" panose="02020603050405020304" pitchFamily="18" charset="0"/>
              </a:rPr>
              <a:t>0</a:t>
            </a:r>
            <a:r>
              <a:rPr lang="ru-RU" sz="2400" dirty="0">
                <a:latin typeface="Arial" panose="020B0604020202020204" pitchFamily="34" charset="0"/>
                <a:ea typeface="Calibri" panose="020F0502020204030204" pitchFamily="34" charset="0"/>
                <a:cs typeface="Times New Roman" panose="02020603050405020304" pitchFamily="18" charset="0"/>
              </a:rPr>
              <a:t>, так как 0&lt;</a:t>
            </a:r>
            <a:r>
              <a:rPr lang="ru-RU" sz="2400" b="1" dirty="0">
                <a:latin typeface="Arial" panose="020B0604020202020204" pitchFamily="34" charset="0"/>
                <a:ea typeface="Calibri" panose="020F0502020204030204" pitchFamily="34" charset="0"/>
                <a:cs typeface="Times New Roman" panose="02020603050405020304" pitchFamily="18" charset="0"/>
              </a:rPr>
              <a:t>0.31</a:t>
            </a:r>
            <a:r>
              <a:rPr lang="ru-RU" sz="2400" dirty="0">
                <a:latin typeface="Arial" panose="020B0604020202020204" pitchFamily="34" charset="0"/>
                <a:ea typeface="Calibri" panose="020F0502020204030204" pitchFamily="34" charset="0"/>
                <a:cs typeface="Times New Roman" panose="02020603050405020304" pitchFamily="18" charset="0"/>
              </a:rPr>
              <a:t>&lt;0.45; </a:t>
            </a:r>
          </a:p>
          <a:p>
            <a:pPr>
              <a:spcAft>
                <a:spcPts val="0"/>
              </a:spcAft>
            </a:pPr>
            <a:r>
              <a:rPr lang="ru-RU" sz="2400" b="1" dirty="0">
                <a:latin typeface="Arial" panose="020B0604020202020204" pitchFamily="34" charset="0"/>
                <a:ea typeface="Calibri" panose="020F0502020204030204" pitchFamily="34" charset="0"/>
                <a:cs typeface="Times New Roman" panose="02020603050405020304" pitchFamily="18" charset="0"/>
              </a:rPr>
              <a:t>0.53</a:t>
            </a:r>
            <a:r>
              <a:rPr lang="ru-RU" sz="2400" dirty="0">
                <a:latin typeface="Arial" panose="020B0604020202020204" pitchFamily="34" charset="0"/>
                <a:ea typeface="Calibri" panose="020F0502020204030204" pitchFamily="34" charset="0"/>
                <a:cs typeface="Times New Roman" panose="02020603050405020304" pitchFamily="18" charset="0"/>
              </a:rPr>
              <a:t>: цель из состояния </a:t>
            </a:r>
            <a:r>
              <a:rPr lang="ru-RU" sz="2400" i="1" dirty="0">
                <a:latin typeface="Arial" panose="020B0604020202020204" pitchFamily="34" charset="0"/>
                <a:ea typeface="Calibri" panose="020F0502020204030204" pitchFamily="34" charset="0"/>
                <a:cs typeface="Times New Roman" panose="02020603050405020304" pitchFamily="18" charset="0"/>
              </a:rPr>
              <a:t>S</a:t>
            </a:r>
            <a:r>
              <a:rPr lang="ru-RU" sz="2400" baseline="-25000" dirty="0">
                <a:latin typeface="Arial" panose="020B0604020202020204" pitchFamily="34" charset="0"/>
                <a:ea typeface="Calibri" panose="020F0502020204030204" pitchFamily="34" charset="0"/>
                <a:cs typeface="Times New Roman" panose="02020603050405020304" pitchFamily="18" charset="0"/>
              </a:rPr>
              <a:t>0</a:t>
            </a:r>
            <a:r>
              <a:rPr lang="ru-RU" sz="2400" dirty="0">
                <a:latin typeface="Arial" panose="020B0604020202020204" pitchFamily="34" charset="0"/>
                <a:ea typeface="Calibri" panose="020F0502020204030204" pitchFamily="34" charset="0"/>
                <a:cs typeface="Times New Roman" panose="02020603050405020304" pitchFamily="18" charset="0"/>
              </a:rPr>
              <a:t> и переходит в состояние </a:t>
            </a:r>
            <a:r>
              <a:rPr lang="ru-RU" sz="2400" i="1" dirty="0">
                <a:latin typeface="Arial" panose="020B0604020202020204" pitchFamily="34" charset="0"/>
                <a:ea typeface="Calibri" panose="020F0502020204030204" pitchFamily="34" charset="0"/>
                <a:cs typeface="Times New Roman" panose="02020603050405020304" pitchFamily="18" charset="0"/>
              </a:rPr>
              <a:t>S</a:t>
            </a:r>
            <a:r>
              <a:rPr lang="ru-RU" sz="2400" baseline="-25000" dirty="0">
                <a:latin typeface="Arial" panose="020B0604020202020204" pitchFamily="34" charset="0"/>
                <a:ea typeface="Calibri" panose="020F0502020204030204" pitchFamily="34" charset="0"/>
                <a:cs typeface="Times New Roman" panose="02020603050405020304" pitchFamily="18" charset="0"/>
              </a:rPr>
              <a:t>1</a:t>
            </a:r>
            <a:r>
              <a:rPr lang="ru-RU" sz="2400" dirty="0">
                <a:latin typeface="Arial" panose="020B0604020202020204" pitchFamily="34" charset="0"/>
                <a:ea typeface="Calibri" panose="020F0502020204030204" pitchFamily="34" charset="0"/>
                <a:cs typeface="Times New Roman" panose="02020603050405020304" pitchFamily="18" charset="0"/>
              </a:rPr>
              <a:t>, так как 0.45&lt;</a:t>
            </a:r>
            <a:r>
              <a:rPr lang="ru-RU" sz="2400" b="1" dirty="0">
                <a:latin typeface="Arial" panose="020B0604020202020204" pitchFamily="34" charset="0"/>
                <a:ea typeface="Calibri" panose="020F0502020204030204" pitchFamily="34" charset="0"/>
                <a:cs typeface="Times New Roman" panose="02020603050405020304" pitchFamily="18" charset="0"/>
              </a:rPr>
              <a:t>0.53</a:t>
            </a:r>
            <a:r>
              <a:rPr lang="ru-RU" sz="2400" dirty="0">
                <a:latin typeface="Arial" panose="020B0604020202020204" pitchFamily="34" charset="0"/>
                <a:ea typeface="Calibri" panose="020F0502020204030204" pitchFamily="34" charset="0"/>
                <a:cs typeface="Times New Roman" panose="02020603050405020304" pitchFamily="18" charset="0"/>
              </a:rPr>
              <a:t>&lt;0.45+0.40; </a:t>
            </a:r>
            <a:br>
              <a:rPr lang="ru-RU" sz="2400" dirty="0">
                <a:latin typeface="Arial" panose="020B0604020202020204" pitchFamily="34" charset="0"/>
                <a:ea typeface="Calibri" panose="020F0502020204030204" pitchFamily="34" charset="0"/>
                <a:cs typeface="Times New Roman" panose="02020603050405020304" pitchFamily="18" charset="0"/>
              </a:rPr>
            </a:br>
            <a:r>
              <a:rPr lang="ru-RU" sz="2400" b="1" dirty="0">
                <a:latin typeface="Arial" panose="020B0604020202020204" pitchFamily="34" charset="0"/>
                <a:ea typeface="Calibri" panose="020F0502020204030204" pitchFamily="34" charset="0"/>
                <a:cs typeface="Times New Roman" panose="02020603050405020304" pitchFamily="18" charset="0"/>
              </a:rPr>
              <a:t>0.23</a:t>
            </a:r>
            <a:r>
              <a:rPr lang="ru-RU" sz="2400" dirty="0">
                <a:latin typeface="Arial" panose="020B0604020202020204" pitchFamily="34" charset="0"/>
                <a:ea typeface="Calibri" panose="020F0502020204030204" pitchFamily="34" charset="0"/>
                <a:cs typeface="Times New Roman" panose="02020603050405020304" pitchFamily="18" charset="0"/>
              </a:rPr>
              <a:t>: цель остается в состоянии </a:t>
            </a:r>
            <a:r>
              <a:rPr lang="ru-RU" sz="2400" i="1" dirty="0">
                <a:latin typeface="Arial" panose="020B0604020202020204" pitchFamily="34" charset="0"/>
                <a:ea typeface="Calibri" panose="020F0502020204030204" pitchFamily="34" charset="0"/>
                <a:cs typeface="Times New Roman" panose="02020603050405020304" pitchFamily="18" charset="0"/>
              </a:rPr>
              <a:t>S</a:t>
            </a:r>
            <a:r>
              <a:rPr lang="ru-RU" sz="2400" baseline="-25000" dirty="0">
                <a:latin typeface="Arial" panose="020B0604020202020204" pitchFamily="34" charset="0"/>
                <a:ea typeface="Calibri" panose="020F0502020204030204" pitchFamily="34" charset="0"/>
                <a:cs typeface="Times New Roman" panose="02020603050405020304" pitchFamily="18" charset="0"/>
              </a:rPr>
              <a:t>1</a:t>
            </a:r>
            <a:r>
              <a:rPr lang="ru-RU" sz="2400" dirty="0">
                <a:latin typeface="Arial" panose="020B0604020202020204" pitchFamily="34" charset="0"/>
                <a:ea typeface="Calibri" panose="020F0502020204030204" pitchFamily="34" charset="0"/>
                <a:cs typeface="Times New Roman" panose="02020603050405020304" pitchFamily="18" charset="0"/>
              </a:rPr>
              <a:t>, так как 0&lt;</a:t>
            </a:r>
            <a:r>
              <a:rPr lang="ru-RU" sz="2400" b="1" dirty="0">
                <a:latin typeface="Arial" panose="020B0604020202020204" pitchFamily="34" charset="0"/>
                <a:ea typeface="Calibri" panose="020F0502020204030204" pitchFamily="34" charset="0"/>
                <a:cs typeface="Times New Roman" panose="02020603050405020304" pitchFamily="18" charset="0"/>
              </a:rPr>
              <a:t>0.23</a:t>
            </a:r>
            <a:r>
              <a:rPr lang="ru-RU" sz="2400" dirty="0">
                <a:latin typeface="Arial" panose="020B0604020202020204" pitchFamily="34" charset="0"/>
                <a:ea typeface="Calibri" panose="020F0502020204030204" pitchFamily="34" charset="0"/>
                <a:cs typeface="Times New Roman" panose="02020603050405020304" pitchFamily="18" charset="0"/>
              </a:rPr>
              <a:t>&lt;0.45; </a:t>
            </a:r>
            <a:br>
              <a:rPr lang="ru-RU" sz="2400" dirty="0">
                <a:latin typeface="Arial" panose="020B0604020202020204" pitchFamily="34" charset="0"/>
                <a:ea typeface="Calibri" panose="020F0502020204030204" pitchFamily="34" charset="0"/>
                <a:cs typeface="Times New Roman" panose="02020603050405020304" pitchFamily="18" charset="0"/>
              </a:rPr>
            </a:br>
            <a:r>
              <a:rPr lang="ru-RU" sz="2400" b="1" dirty="0">
                <a:latin typeface="Arial" panose="020B0604020202020204" pitchFamily="34" charset="0"/>
                <a:ea typeface="Calibri" panose="020F0502020204030204" pitchFamily="34" charset="0"/>
                <a:cs typeface="Times New Roman" panose="02020603050405020304" pitchFamily="18" charset="0"/>
              </a:rPr>
              <a:t>0.42</a:t>
            </a:r>
            <a:r>
              <a:rPr lang="ru-RU" sz="2400" dirty="0">
                <a:latin typeface="Arial" panose="020B0604020202020204" pitchFamily="34" charset="0"/>
                <a:ea typeface="Calibri" panose="020F0502020204030204" pitchFamily="34" charset="0"/>
                <a:cs typeface="Times New Roman" panose="02020603050405020304" pitchFamily="18" charset="0"/>
              </a:rPr>
              <a:t>: цель остается в состоянии </a:t>
            </a:r>
            <a:r>
              <a:rPr lang="ru-RU" sz="2400" i="1" dirty="0">
                <a:latin typeface="Arial" panose="020B0604020202020204" pitchFamily="34" charset="0"/>
                <a:ea typeface="Calibri" panose="020F0502020204030204" pitchFamily="34" charset="0"/>
                <a:cs typeface="Times New Roman" panose="02020603050405020304" pitchFamily="18" charset="0"/>
              </a:rPr>
              <a:t>S</a:t>
            </a:r>
            <a:r>
              <a:rPr lang="ru-RU" sz="2400" baseline="-25000" dirty="0">
                <a:latin typeface="Arial" panose="020B0604020202020204" pitchFamily="34" charset="0"/>
                <a:ea typeface="Calibri" panose="020F0502020204030204" pitchFamily="34" charset="0"/>
                <a:cs typeface="Times New Roman" panose="02020603050405020304" pitchFamily="18" charset="0"/>
              </a:rPr>
              <a:t>1</a:t>
            </a:r>
            <a:r>
              <a:rPr lang="ru-RU" sz="2400" dirty="0">
                <a:latin typeface="Arial" panose="020B0604020202020204" pitchFamily="34" charset="0"/>
                <a:ea typeface="Calibri" panose="020F0502020204030204" pitchFamily="34" charset="0"/>
                <a:cs typeface="Times New Roman" panose="02020603050405020304" pitchFamily="18" charset="0"/>
              </a:rPr>
              <a:t>, так как 0&lt;</a:t>
            </a:r>
            <a:r>
              <a:rPr lang="ru-RU" sz="2400" b="1" dirty="0">
                <a:latin typeface="Arial" panose="020B0604020202020204" pitchFamily="34" charset="0"/>
                <a:ea typeface="Calibri" panose="020F0502020204030204" pitchFamily="34" charset="0"/>
                <a:cs typeface="Times New Roman" panose="02020603050405020304" pitchFamily="18" charset="0"/>
              </a:rPr>
              <a:t>0.42</a:t>
            </a:r>
            <a:r>
              <a:rPr lang="ru-RU" sz="2400" dirty="0">
                <a:latin typeface="Arial" panose="020B0604020202020204" pitchFamily="34" charset="0"/>
                <a:ea typeface="Calibri" panose="020F0502020204030204" pitchFamily="34" charset="0"/>
                <a:cs typeface="Times New Roman" panose="02020603050405020304" pitchFamily="18" charset="0"/>
              </a:rPr>
              <a:t>&lt;0.45; </a:t>
            </a:r>
            <a:br>
              <a:rPr lang="ru-RU" sz="2400" dirty="0">
                <a:latin typeface="Arial" panose="020B0604020202020204" pitchFamily="34" charset="0"/>
                <a:ea typeface="Calibri" panose="020F0502020204030204" pitchFamily="34" charset="0"/>
                <a:cs typeface="Times New Roman" panose="02020603050405020304" pitchFamily="18" charset="0"/>
              </a:rPr>
            </a:br>
            <a:r>
              <a:rPr lang="ru-RU" sz="2400" b="1" dirty="0">
                <a:latin typeface="Arial" panose="020B0604020202020204" pitchFamily="34" charset="0"/>
                <a:ea typeface="Calibri" panose="020F0502020204030204" pitchFamily="34" charset="0"/>
                <a:cs typeface="Times New Roman" panose="02020603050405020304" pitchFamily="18" charset="0"/>
              </a:rPr>
              <a:t>0.63</a:t>
            </a:r>
            <a:r>
              <a:rPr lang="ru-RU" sz="2400" dirty="0">
                <a:latin typeface="Arial" panose="020B0604020202020204" pitchFamily="34" charset="0"/>
                <a:ea typeface="Calibri" panose="020F0502020204030204" pitchFamily="34" charset="0"/>
                <a:cs typeface="Times New Roman" panose="02020603050405020304" pitchFamily="18" charset="0"/>
              </a:rPr>
              <a:t>: цель из состояния </a:t>
            </a:r>
            <a:r>
              <a:rPr lang="ru-RU" sz="2400" i="1" dirty="0">
                <a:latin typeface="Arial" panose="020B0604020202020204" pitchFamily="34" charset="0"/>
                <a:ea typeface="Calibri" panose="020F0502020204030204" pitchFamily="34" charset="0"/>
                <a:cs typeface="Times New Roman" panose="02020603050405020304" pitchFamily="18" charset="0"/>
              </a:rPr>
              <a:t>S</a:t>
            </a:r>
            <a:r>
              <a:rPr lang="ru-RU" sz="2400" baseline="-25000" dirty="0">
                <a:latin typeface="Arial" panose="020B0604020202020204" pitchFamily="34" charset="0"/>
                <a:ea typeface="Calibri" panose="020F0502020204030204" pitchFamily="34" charset="0"/>
                <a:cs typeface="Times New Roman" panose="02020603050405020304" pitchFamily="18" charset="0"/>
              </a:rPr>
              <a:t>1</a:t>
            </a:r>
            <a:r>
              <a:rPr lang="ru-RU" sz="2400" dirty="0">
                <a:latin typeface="Arial" panose="020B0604020202020204" pitchFamily="34" charset="0"/>
                <a:ea typeface="Calibri" panose="020F0502020204030204" pitchFamily="34" charset="0"/>
                <a:cs typeface="Times New Roman" panose="02020603050405020304" pitchFamily="18" charset="0"/>
              </a:rPr>
              <a:t> переходит в состояние </a:t>
            </a:r>
            <a:r>
              <a:rPr lang="ru-RU" sz="2400" i="1" dirty="0">
                <a:latin typeface="Arial" panose="020B0604020202020204" pitchFamily="34" charset="0"/>
                <a:ea typeface="Calibri" panose="020F0502020204030204" pitchFamily="34" charset="0"/>
                <a:cs typeface="Times New Roman" panose="02020603050405020304" pitchFamily="18" charset="0"/>
              </a:rPr>
              <a:t>S</a:t>
            </a:r>
            <a:r>
              <a:rPr lang="ru-RU" sz="2400" baseline="-25000" dirty="0">
                <a:latin typeface="Arial" panose="020B0604020202020204" pitchFamily="34" charset="0"/>
                <a:ea typeface="Calibri" panose="020F0502020204030204" pitchFamily="34" charset="0"/>
                <a:cs typeface="Times New Roman" panose="02020603050405020304" pitchFamily="18" charset="0"/>
              </a:rPr>
              <a:t>2</a:t>
            </a:r>
            <a:r>
              <a:rPr lang="ru-RU" sz="2400" dirty="0">
                <a:latin typeface="Arial" panose="020B0604020202020204" pitchFamily="34" charset="0"/>
                <a:ea typeface="Calibri" panose="020F0502020204030204" pitchFamily="34" charset="0"/>
                <a:cs typeface="Times New Roman" panose="02020603050405020304" pitchFamily="18" charset="0"/>
              </a:rPr>
              <a:t>, так как 0.45&lt;</a:t>
            </a:r>
            <a:r>
              <a:rPr lang="ru-RU" sz="2400" b="1" dirty="0">
                <a:latin typeface="Arial" panose="020B0604020202020204" pitchFamily="34" charset="0"/>
                <a:ea typeface="Calibri" panose="020F0502020204030204" pitchFamily="34" charset="0"/>
                <a:cs typeface="Times New Roman" panose="02020603050405020304" pitchFamily="18" charset="0"/>
              </a:rPr>
              <a:t>0.63</a:t>
            </a:r>
            <a:r>
              <a:rPr lang="ru-RU" sz="2400" dirty="0">
                <a:latin typeface="Arial" panose="020B0604020202020204" pitchFamily="34" charset="0"/>
                <a:ea typeface="Calibri" panose="020F0502020204030204" pitchFamily="34" charset="0"/>
                <a:cs typeface="Times New Roman" panose="02020603050405020304" pitchFamily="18" charset="0"/>
              </a:rPr>
              <a:t>&lt;0.45 + 0.55. </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ED451416-57E1-40C5-866F-B8B4FEEF7034}"/>
              </a:ext>
            </a:extLst>
          </p:cNvPr>
          <p:cNvSpPr/>
          <p:nvPr/>
        </p:nvSpPr>
        <p:spPr>
          <a:xfrm>
            <a:off x="424071" y="5818051"/>
            <a:ext cx="11381240" cy="830997"/>
          </a:xfrm>
          <a:prstGeom prst="rect">
            <a:avLst/>
          </a:prstGeom>
        </p:spPr>
        <p:txBody>
          <a:bodyPr wrap="square">
            <a:spAutoFit/>
          </a:bodyPr>
          <a:lstStyle/>
          <a:p>
            <a:r>
              <a:rPr lang="ru-RU" dirty="0">
                <a:latin typeface="Arial" panose="020B0604020202020204" pitchFamily="34" charset="0"/>
                <a:ea typeface="Calibri" panose="020F0502020204030204" pitchFamily="34" charset="0"/>
                <a:cs typeface="Times New Roman" panose="02020603050405020304" pitchFamily="18" charset="0"/>
              </a:rPr>
              <a:t> </a:t>
            </a:r>
            <a:r>
              <a:rPr lang="ru-RU" sz="2400" dirty="0">
                <a:latin typeface="Arial" panose="020B0604020202020204" pitchFamily="34" charset="0"/>
                <a:ea typeface="Calibri" panose="020F0502020204030204" pitchFamily="34" charset="0"/>
                <a:cs typeface="Times New Roman" panose="02020603050405020304" pitchFamily="18" charset="0"/>
              </a:rPr>
              <a:t>Состояние </a:t>
            </a:r>
            <a:r>
              <a:rPr lang="ru-RU" sz="2400" i="1" dirty="0">
                <a:latin typeface="Arial" panose="020B0604020202020204" pitchFamily="34" charset="0"/>
                <a:ea typeface="Calibri" panose="020F0502020204030204" pitchFamily="34" charset="0"/>
                <a:cs typeface="Times New Roman" panose="02020603050405020304" pitchFamily="18" charset="0"/>
              </a:rPr>
              <a:t>S</a:t>
            </a:r>
            <a:r>
              <a:rPr lang="ru-RU" sz="2400" baseline="-25000" dirty="0">
                <a:latin typeface="Arial" panose="020B0604020202020204" pitchFamily="34" charset="0"/>
                <a:ea typeface="Calibri" panose="020F0502020204030204" pitchFamily="34" charset="0"/>
                <a:cs typeface="Times New Roman" panose="02020603050405020304" pitchFamily="18" charset="0"/>
              </a:rPr>
              <a:t>2 </a:t>
            </a:r>
            <a:r>
              <a:rPr lang="ru-RU" sz="2400" dirty="0">
                <a:latin typeface="Arial" panose="020B0604020202020204" pitchFamily="34" charset="0"/>
                <a:ea typeface="Calibri" panose="020F0502020204030204" pitchFamily="34" charset="0"/>
                <a:cs typeface="Times New Roman" panose="02020603050405020304" pitchFamily="18" charset="0"/>
              </a:rPr>
              <a:t>достигнуто (цель переходит из </a:t>
            </a:r>
            <a:r>
              <a:rPr lang="ru-RU" sz="2400" i="1" dirty="0">
                <a:latin typeface="Arial" panose="020B0604020202020204" pitchFamily="34" charset="0"/>
                <a:ea typeface="Calibri" panose="020F0502020204030204" pitchFamily="34" charset="0"/>
                <a:cs typeface="Times New Roman" panose="02020603050405020304" pitchFamily="18" charset="0"/>
              </a:rPr>
              <a:t>S</a:t>
            </a:r>
            <a:r>
              <a:rPr lang="ru-RU" sz="2400" baseline="-25000" dirty="0">
                <a:latin typeface="Arial" panose="020B0604020202020204" pitchFamily="34" charset="0"/>
                <a:ea typeface="Calibri" panose="020F0502020204030204" pitchFamily="34" charset="0"/>
                <a:cs typeface="Times New Roman" panose="02020603050405020304" pitchFamily="18" charset="0"/>
              </a:rPr>
              <a:t>2</a:t>
            </a:r>
            <a:r>
              <a:rPr lang="ru-RU" sz="2400" dirty="0">
                <a:latin typeface="Arial" panose="020B0604020202020204" pitchFamily="34" charset="0"/>
                <a:ea typeface="Calibri" panose="020F0502020204030204" pitchFamily="34" charset="0"/>
                <a:cs typeface="Times New Roman" panose="02020603050405020304" pitchFamily="18" charset="0"/>
              </a:rPr>
              <a:t> в </a:t>
            </a:r>
            <a:r>
              <a:rPr lang="ru-RU" sz="2400" i="1" dirty="0">
                <a:latin typeface="Arial" panose="020B0604020202020204" pitchFamily="34" charset="0"/>
                <a:ea typeface="Calibri" panose="020F0502020204030204" pitchFamily="34" charset="0"/>
                <a:cs typeface="Times New Roman" panose="02020603050405020304" pitchFamily="18" charset="0"/>
              </a:rPr>
              <a:t>S</a:t>
            </a:r>
            <a:r>
              <a:rPr lang="ru-RU" sz="2400" baseline="-25000" dirty="0">
                <a:latin typeface="Arial" panose="020B0604020202020204" pitchFamily="34" charset="0"/>
                <a:ea typeface="Calibri" panose="020F0502020204030204" pitchFamily="34" charset="0"/>
                <a:cs typeface="Times New Roman" panose="02020603050405020304" pitchFamily="18" charset="0"/>
              </a:rPr>
              <a:t>2</a:t>
            </a:r>
            <a:r>
              <a:rPr lang="ru-RU" sz="2400" dirty="0">
                <a:latin typeface="Arial" panose="020B0604020202020204" pitchFamily="34" charset="0"/>
                <a:ea typeface="Calibri" panose="020F0502020204030204" pitchFamily="34" charset="0"/>
                <a:cs typeface="Times New Roman" panose="02020603050405020304" pitchFamily="18" charset="0"/>
              </a:rPr>
              <a:t> с вероятностью 1), т.е. цель поражена. Для этого в эксперименте потребовалось 5 снарядов. </a:t>
            </a:r>
            <a:endParaRPr lang="ru-RU" sz="2400" dirty="0"/>
          </a:p>
        </p:txBody>
      </p:sp>
    </p:spTree>
    <p:extLst>
      <p:ext uri="{BB962C8B-B14F-4D97-AF65-F5344CB8AC3E}">
        <p14:creationId xmlns:p14="http://schemas.microsoft.com/office/powerpoint/2010/main" val="5792565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1692E86-5635-458C-B8B8-A2CCA5BF882C}"/>
              </a:ext>
            </a:extLst>
          </p:cNvPr>
          <p:cNvSpPr/>
          <p:nvPr/>
        </p:nvSpPr>
        <p:spPr>
          <a:xfrm>
            <a:off x="675861" y="646843"/>
            <a:ext cx="10954306" cy="1569660"/>
          </a:xfrm>
          <a:prstGeom prst="rect">
            <a:avLst/>
          </a:prstGeom>
        </p:spPr>
        <p:txBody>
          <a:bodyPr wrap="square">
            <a:spAutoFit/>
          </a:bodyPr>
          <a:lstStyle/>
          <a:p>
            <a:pPr algn="just"/>
            <a:r>
              <a:rPr lang="ru-RU" sz="2400" dirty="0">
                <a:latin typeface="Arial" panose="020B0604020202020204" pitchFamily="34" charset="0"/>
                <a:ea typeface="Times New Roman" panose="02020603050405020304" pitchFamily="18" charset="0"/>
                <a:cs typeface="Arial" panose="020B0604020202020204" pitchFamily="34" charset="0"/>
              </a:rPr>
              <a:t>     На рис. приведена временная диаграмма, которая получается во время описанного процесса моделирования. Такт моделирования для данного случая имеет фиксированную величину, т.е. нам важен сам факт перехода (в какое состояние переходит система) и не важно, когда это происходит. </a:t>
            </a:r>
            <a:endParaRPr lang="ru-RU" sz="24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3" name="Рисунок 2" descr="[ Рис. 33.7. Временная диаграмма переходов в марковском графе (пример имитации) ]">
            <a:extLst>
              <a:ext uri="{FF2B5EF4-FFF2-40B4-BE49-F238E27FC236}">
                <a16:creationId xmlns:a16="http://schemas.microsoft.com/office/drawing/2014/main" id="{4F60AB48-4C58-4D25-91C3-F05DA7A44E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4557" y="2620480"/>
            <a:ext cx="6718852" cy="3346610"/>
          </a:xfrm>
          <a:prstGeom prst="rect">
            <a:avLst/>
          </a:prstGeom>
          <a:noFill/>
          <a:ln>
            <a:noFill/>
          </a:ln>
        </p:spPr>
      </p:pic>
      <p:sp>
        <p:nvSpPr>
          <p:cNvPr id="4" name="Прямоугольник 3">
            <a:extLst>
              <a:ext uri="{FF2B5EF4-FFF2-40B4-BE49-F238E27FC236}">
                <a16:creationId xmlns:a16="http://schemas.microsoft.com/office/drawing/2014/main" id="{474B1421-8296-4626-9A71-8B6B732077F5}"/>
              </a:ext>
            </a:extLst>
          </p:cNvPr>
          <p:cNvSpPr/>
          <p:nvPr/>
        </p:nvSpPr>
        <p:spPr>
          <a:xfrm>
            <a:off x="6838122" y="2404997"/>
            <a:ext cx="5009321" cy="3416320"/>
          </a:xfrm>
          <a:prstGeom prst="rect">
            <a:avLst/>
          </a:prstGeom>
        </p:spPr>
        <p:txBody>
          <a:bodyPr wrap="square">
            <a:spAutoFit/>
          </a:bodyPr>
          <a:lstStyle/>
          <a:p>
            <a:pPr algn="just">
              <a:spcAft>
                <a:spcPts val="0"/>
              </a:spcAft>
            </a:pPr>
            <a:r>
              <a:rPr lang="ru-RU" sz="2400" dirty="0">
                <a:latin typeface="Arial" panose="020B0604020202020204" pitchFamily="34" charset="0"/>
                <a:ea typeface="Calibri" panose="020F0502020204030204" pitchFamily="34" charset="0"/>
                <a:cs typeface="Arial" panose="020B0604020202020204" pitchFamily="34" charset="0"/>
              </a:rPr>
              <a:t>Уничтожения цели совершено за 5 тактов, т.е. марковская цепь выглядит так: </a:t>
            </a:r>
          </a:p>
          <a:p>
            <a:pPr algn="ctr">
              <a:spcAft>
                <a:spcPts val="0"/>
              </a:spcAft>
            </a:pPr>
            <a:r>
              <a:rPr lang="ru-RU" sz="2400" i="1" dirty="0">
                <a:latin typeface="Arial" panose="020B0604020202020204" pitchFamily="34" charset="0"/>
                <a:ea typeface="Calibri" panose="020F0502020204030204" pitchFamily="34" charset="0"/>
                <a:cs typeface="Arial" panose="020B0604020202020204" pitchFamily="34" charset="0"/>
              </a:rPr>
              <a:t>S</a:t>
            </a:r>
            <a:r>
              <a:rPr lang="ru-RU" sz="2400" baseline="-25000" dirty="0">
                <a:latin typeface="Arial" panose="020B0604020202020204" pitchFamily="34" charset="0"/>
                <a:ea typeface="Calibri" panose="020F0502020204030204" pitchFamily="34" charset="0"/>
                <a:cs typeface="Arial" panose="020B0604020202020204" pitchFamily="34" charset="0"/>
              </a:rPr>
              <a:t>0</a:t>
            </a:r>
            <a:r>
              <a:rPr lang="ru-RU" sz="2400" dirty="0">
                <a:latin typeface="Arial" panose="020B0604020202020204" pitchFamily="34" charset="0"/>
                <a:ea typeface="Calibri" panose="020F0502020204030204" pitchFamily="34" charset="0"/>
                <a:cs typeface="Arial" panose="020B0604020202020204" pitchFamily="34" charset="0"/>
              </a:rPr>
              <a:t>—</a:t>
            </a:r>
            <a:r>
              <a:rPr lang="ru-RU" sz="2400" i="1" dirty="0">
                <a:latin typeface="Arial" panose="020B0604020202020204" pitchFamily="34" charset="0"/>
                <a:ea typeface="Calibri" panose="020F0502020204030204" pitchFamily="34" charset="0"/>
                <a:cs typeface="Arial" panose="020B0604020202020204" pitchFamily="34" charset="0"/>
              </a:rPr>
              <a:t>S</a:t>
            </a:r>
            <a:r>
              <a:rPr lang="ru-RU" sz="2400" baseline="-25000" dirty="0">
                <a:latin typeface="Arial" panose="020B0604020202020204" pitchFamily="34" charset="0"/>
                <a:ea typeface="Calibri" panose="020F0502020204030204" pitchFamily="34" charset="0"/>
                <a:cs typeface="Arial" panose="020B0604020202020204" pitchFamily="34" charset="0"/>
              </a:rPr>
              <a:t>0</a:t>
            </a:r>
            <a:r>
              <a:rPr lang="ru-RU" sz="2400" dirty="0">
                <a:latin typeface="Arial" panose="020B0604020202020204" pitchFamily="34" charset="0"/>
                <a:ea typeface="Calibri" panose="020F0502020204030204" pitchFamily="34" charset="0"/>
                <a:cs typeface="Arial" panose="020B0604020202020204" pitchFamily="34" charset="0"/>
              </a:rPr>
              <a:t>—</a:t>
            </a:r>
            <a:r>
              <a:rPr lang="ru-RU" sz="2400" i="1" dirty="0">
                <a:latin typeface="Arial" panose="020B0604020202020204" pitchFamily="34" charset="0"/>
                <a:ea typeface="Calibri" panose="020F0502020204030204" pitchFamily="34" charset="0"/>
                <a:cs typeface="Arial" panose="020B0604020202020204" pitchFamily="34" charset="0"/>
              </a:rPr>
              <a:t>S</a:t>
            </a:r>
            <a:r>
              <a:rPr lang="ru-RU" sz="2400" baseline="-25000" dirty="0">
                <a:latin typeface="Arial" panose="020B0604020202020204" pitchFamily="34" charset="0"/>
                <a:ea typeface="Calibri" panose="020F0502020204030204" pitchFamily="34" charset="0"/>
                <a:cs typeface="Arial" panose="020B0604020202020204" pitchFamily="34" charset="0"/>
              </a:rPr>
              <a:t>1</a:t>
            </a:r>
            <a:r>
              <a:rPr lang="ru-RU" sz="2400" dirty="0">
                <a:latin typeface="Arial" panose="020B0604020202020204" pitchFamily="34" charset="0"/>
                <a:ea typeface="Calibri" panose="020F0502020204030204" pitchFamily="34" charset="0"/>
                <a:cs typeface="Arial" panose="020B0604020202020204" pitchFamily="34" charset="0"/>
              </a:rPr>
              <a:t>—</a:t>
            </a:r>
            <a:r>
              <a:rPr lang="ru-RU" sz="2400" i="1" dirty="0">
                <a:latin typeface="Arial" panose="020B0604020202020204" pitchFamily="34" charset="0"/>
                <a:ea typeface="Calibri" panose="020F0502020204030204" pitchFamily="34" charset="0"/>
                <a:cs typeface="Arial" panose="020B0604020202020204" pitchFamily="34" charset="0"/>
              </a:rPr>
              <a:t>S</a:t>
            </a:r>
            <a:r>
              <a:rPr lang="ru-RU" sz="2400" baseline="-25000" dirty="0">
                <a:latin typeface="Arial" panose="020B0604020202020204" pitchFamily="34" charset="0"/>
                <a:ea typeface="Calibri" panose="020F0502020204030204" pitchFamily="34" charset="0"/>
                <a:cs typeface="Arial" panose="020B0604020202020204" pitchFamily="34" charset="0"/>
              </a:rPr>
              <a:t>1</a:t>
            </a:r>
            <a:r>
              <a:rPr lang="ru-RU" sz="2400" dirty="0">
                <a:latin typeface="Arial" panose="020B0604020202020204" pitchFamily="34" charset="0"/>
                <a:ea typeface="Calibri" panose="020F0502020204030204" pitchFamily="34" charset="0"/>
                <a:cs typeface="Arial" panose="020B0604020202020204" pitchFamily="34" charset="0"/>
              </a:rPr>
              <a:t>—</a:t>
            </a:r>
            <a:r>
              <a:rPr lang="ru-RU" sz="2400" i="1" dirty="0">
                <a:latin typeface="Arial" panose="020B0604020202020204" pitchFamily="34" charset="0"/>
                <a:ea typeface="Calibri" panose="020F0502020204030204" pitchFamily="34" charset="0"/>
                <a:cs typeface="Arial" panose="020B0604020202020204" pitchFamily="34" charset="0"/>
              </a:rPr>
              <a:t>S</a:t>
            </a:r>
            <a:r>
              <a:rPr lang="ru-RU" sz="2400" baseline="-25000" dirty="0">
                <a:latin typeface="Arial" panose="020B0604020202020204" pitchFamily="34" charset="0"/>
                <a:ea typeface="Calibri" panose="020F0502020204030204" pitchFamily="34" charset="0"/>
                <a:cs typeface="Arial" panose="020B0604020202020204" pitchFamily="34" charset="0"/>
              </a:rPr>
              <a:t>1</a:t>
            </a:r>
            <a:r>
              <a:rPr lang="ru-RU" sz="2400" dirty="0">
                <a:latin typeface="Arial" panose="020B0604020202020204" pitchFamily="34" charset="0"/>
                <a:ea typeface="Calibri" panose="020F0502020204030204" pitchFamily="34" charset="0"/>
                <a:cs typeface="Arial" panose="020B0604020202020204" pitchFamily="34" charset="0"/>
              </a:rPr>
              <a:t>—</a:t>
            </a:r>
            <a:r>
              <a:rPr lang="ru-RU" sz="2400" i="1" dirty="0">
                <a:latin typeface="Arial" panose="020B0604020202020204" pitchFamily="34" charset="0"/>
                <a:ea typeface="Calibri" panose="020F0502020204030204" pitchFamily="34" charset="0"/>
                <a:cs typeface="Arial" panose="020B0604020202020204" pitchFamily="34" charset="0"/>
              </a:rPr>
              <a:t>S</a:t>
            </a:r>
            <a:r>
              <a:rPr lang="ru-RU" sz="2400" baseline="-25000" dirty="0">
                <a:latin typeface="Arial" panose="020B0604020202020204" pitchFamily="34" charset="0"/>
                <a:ea typeface="Calibri" panose="020F0502020204030204" pitchFamily="34" charset="0"/>
                <a:cs typeface="Arial" panose="020B0604020202020204" pitchFamily="34" charset="0"/>
              </a:rPr>
              <a:t>2</a:t>
            </a:r>
            <a:r>
              <a:rPr lang="ru-RU" sz="2400" dirty="0">
                <a:latin typeface="Arial" panose="020B0604020202020204" pitchFamily="34" charset="0"/>
                <a:ea typeface="Calibri" panose="020F0502020204030204" pitchFamily="34" charset="0"/>
                <a:cs typeface="Arial" panose="020B0604020202020204" pitchFamily="34" charset="0"/>
              </a:rPr>
              <a:t>. </a:t>
            </a:r>
          </a:p>
          <a:p>
            <a:pPr algn="just">
              <a:spcAft>
                <a:spcPts val="0"/>
              </a:spcAft>
            </a:pPr>
            <a:r>
              <a:rPr lang="ru-RU" sz="2400" dirty="0">
                <a:latin typeface="Arial" panose="020B0604020202020204" pitchFamily="34" charset="0"/>
                <a:ea typeface="Calibri" panose="020F0502020204030204" pitchFamily="34" charset="0"/>
                <a:cs typeface="Arial" panose="020B0604020202020204" pitchFamily="34" charset="0"/>
              </a:rPr>
              <a:t>Ответом это число быть не может, так как в разных реализациях получатся разные ответы. А ответ у задачи может быть только один. </a:t>
            </a:r>
          </a:p>
        </p:txBody>
      </p:sp>
    </p:spTree>
    <p:extLst>
      <p:ext uri="{BB962C8B-B14F-4D97-AF65-F5344CB8AC3E}">
        <p14:creationId xmlns:p14="http://schemas.microsoft.com/office/powerpoint/2010/main" val="31664384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FAA5949-BD46-480F-AEA3-5FDC9D0AAA35}"/>
              </a:ext>
            </a:extLst>
          </p:cNvPr>
          <p:cNvSpPr/>
          <p:nvPr/>
        </p:nvSpPr>
        <p:spPr>
          <a:xfrm>
            <a:off x="357809" y="370361"/>
            <a:ext cx="11635408" cy="5632311"/>
          </a:xfrm>
          <a:prstGeom prst="rect">
            <a:avLst/>
          </a:prstGeom>
        </p:spPr>
        <p:txBody>
          <a:bodyPr wrap="square">
            <a:spAutoFit/>
          </a:bodyPr>
          <a:lstStyle/>
          <a:p>
            <a:pPr algn="just">
              <a:spcAft>
                <a:spcPts val="0"/>
              </a:spcAft>
            </a:pPr>
            <a:r>
              <a:rPr lang="ru-RU" sz="2400" dirty="0">
                <a:latin typeface="Arial" panose="020B0604020202020204" pitchFamily="34" charset="0"/>
                <a:ea typeface="Calibri" panose="020F0502020204030204" pitchFamily="34" charset="0"/>
                <a:cs typeface="Arial" panose="020B0604020202020204" pitchFamily="34" charset="0"/>
              </a:rPr>
              <a:t>      Повторяя данную имитацию</a:t>
            </a:r>
            <a:r>
              <a:rPr lang="en-US" sz="2400" dirty="0">
                <a:latin typeface="Arial" panose="020B0604020202020204" pitchFamily="34" charset="0"/>
                <a:ea typeface="Calibri" panose="020F0502020204030204" pitchFamily="34" charset="0"/>
                <a:cs typeface="Arial" panose="020B0604020202020204" pitchFamily="34" charset="0"/>
              </a:rPr>
              <a:t>, </a:t>
            </a:r>
            <a:r>
              <a:rPr lang="ru-RU" sz="2400" dirty="0">
                <a:latin typeface="Arial" panose="020B0604020202020204" pitchFamily="34" charset="0"/>
                <a:ea typeface="Calibri" panose="020F0502020204030204" pitchFamily="34" charset="0"/>
                <a:cs typeface="Arial" panose="020B0604020202020204" pitchFamily="34" charset="0"/>
              </a:rPr>
              <a:t>можно получить</a:t>
            </a:r>
            <a:r>
              <a:rPr lang="en-US" sz="2400" dirty="0">
                <a:latin typeface="Arial" panose="020B0604020202020204" pitchFamily="34" charset="0"/>
                <a:ea typeface="Calibri" panose="020F0502020204030204" pitchFamily="34" charset="0"/>
                <a:cs typeface="Arial" panose="020B0604020202020204" pitchFamily="34" charset="0"/>
              </a:rPr>
              <a:t> </a:t>
            </a:r>
            <a:r>
              <a:rPr lang="ru-RU" sz="2400" dirty="0">
                <a:latin typeface="Arial" panose="020B0604020202020204" pitchFamily="34" charset="0"/>
                <a:ea typeface="Calibri" panose="020F0502020204030204" pitchFamily="34" charset="0"/>
                <a:cs typeface="Arial" panose="020B0604020202020204" pitchFamily="34" charset="0"/>
              </a:rPr>
              <a:t>еще такие реализации</a:t>
            </a:r>
            <a:r>
              <a:rPr lang="en-US" sz="2400" dirty="0">
                <a:latin typeface="Arial" panose="020B0604020202020204" pitchFamily="34" charset="0"/>
                <a:ea typeface="Calibri" panose="020F0502020204030204" pitchFamily="34" charset="0"/>
                <a:cs typeface="Arial" panose="020B0604020202020204" pitchFamily="34" charset="0"/>
              </a:rPr>
              <a:t> (</a:t>
            </a:r>
            <a:r>
              <a:rPr lang="ru-RU" sz="2400" dirty="0">
                <a:latin typeface="Arial" panose="020B0604020202020204" pitchFamily="34" charset="0"/>
                <a:ea typeface="Calibri" panose="020F0502020204030204" pitchFamily="34" charset="0"/>
                <a:cs typeface="Arial" panose="020B0604020202020204" pitchFamily="34" charset="0"/>
              </a:rPr>
              <a:t>это зависит от того</a:t>
            </a:r>
            <a:r>
              <a:rPr lang="en-US" sz="2400" dirty="0">
                <a:latin typeface="Arial" panose="020B0604020202020204" pitchFamily="34" charset="0"/>
                <a:ea typeface="Calibri" panose="020F0502020204030204" pitchFamily="34" charset="0"/>
                <a:cs typeface="Arial" panose="020B0604020202020204" pitchFamily="34" charset="0"/>
              </a:rPr>
              <a:t>, </a:t>
            </a:r>
            <a:r>
              <a:rPr lang="ru-RU" sz="2400" dirty="0">
                <a:latin typeface="Arial" panose="020B0604020202020204" pitchFamily="34" charset="0"/>
                <a:ea typeface="Calibri" panose="020F0502020204030204" pitchFamily="34" charset="0"/>
                <a:cs typeface="Arial" panose="020B0604020202020204" pitchFamily="34" charset="0"/>
              </a:rPr>
              <a:t>какие конкретно случайные числа выпадут</a:t>
            </a:r>
            <a:r>
              <a:rPr lang="en-US" sz="2400" dirty="0">
                <a:latin typeface="Arial" panose="020B0604020202020204" pitchFamily="34" charset="0"/>
                <a:ea typeface="Calibri" panose="020F0502020204030204" pitchFamily="34" charset="0"/>
                <a:cs typeface="Arial" panose="020B0604020202020204" pitchFamily="34" charset="0"/>
              </a:rPr>
              <a:t>): </a:t>
            </a:r>
            <a:endParaRPr lang="ru-RU"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ru-RU" sz="2400" dirty="0">
                <a:latin typeface="Arial" panose="020B0604020202020204" pitchFamily="34" charset="0"/>
                <a:ea typeface="Calibri" panose="020F0502020204030204" pitchFamily="34" charset="0"/>
                <a:cs typeface="Arial" panose="020B0604020202020204" pitchFamily="34" charset="0"/>
              </a:rPr>
              <a:t>  </a:t>
            </a:r>
            <a:r>
              <a:rPr lang="en-US" sz="2400" b="1" dirty="0">
                <a:latin typeface="Arial" panose="020B0604020202020204" pitchFamily="34" charset="0"/>
                <a:ea typeface="Calibri" panose="020F0502020204030204" pitchFamily="34" charset="0"/>
                <a:cs typeface="Arial" panose="020B0604020202020204" pitchFamily="34" charset="0"/>
              </a:rPr>
              <a:t>4</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0</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0</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2</a:t>
            </a:r>
            <a:r>
              <a:rPr lang="en-US" sz="2400" dirty="0">
                <a:latin typeface="Arial" panose="020B0604020202020204" pitchFamily="34" charset="0"/>
                <a:ea typeface="Calibri" panose="020F0502020204030204" pitchFamily="34" charset="0"/>
                <a:cs typeface="Arial" panose="020B0604020202020204" pitchFamily="34" charset="0"/>
              </a:rPr>
              <a:t>); </a:t>
            </a:r>
            <a:endParaRPr lang="ru-RU"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2400" b="1" dirty="0">
                <a:latin typeface="Arial" panose="020B0604020202020204" pitchFamily="34" charset="0"/>
                <a:ea typeface="Calibri" panose="020F0502020204030204" pitchFamily="34" charset="0"/>
                <a:cs typeface="Arial" panose="020B0604020202020204" pitchFamily="34" charset="0"/>
              </a:rPr>
              <a:t>11</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0</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0</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0</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0</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0</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2</a:t>
            </a:r>
            <a:r>
              <a:rPr lang="en-US" sz="2400" dirty="0">
                <a:latin typeface="Arial" panose="020B0604020202020204" pitchFamily="34" charset="0"/>
                <a:ea typeface="Calibri" panose="020F0502020204030204" pitchFamily="34" charset="0"/>
                <a:cs typeface="Arial" panose="020B0604020202020204" pitchFamily="34" charset="0"/>
              </a:rPr>
              <a:t>)</a:t>
            </a:r>
            <a:r>
              <a:rPr lang="ru-RU" sz="2400" dirty="0">
                <a:latin typeface="Arial" panose="020B0604020202020204" pitchFamily="34" charset="0"/>
                <a:ea typeface="Calibri" panose="020F0502020204030204" pitchFamily="34" charset="0"/>
                <a:cs typeface="Arial" panose="020B0604020202020204" pitchFamily="34" charset="0"/>
              </a:rPr>
              <a:t>; </a:t>
            </a:r>
          </a:p>
          <a:p>
            <a:pPr>
              <a:spcAft>
                <a:spcPts val="0"/>
              </a:spcAft>
            </a:pPr>
            <a:r>
              <a:rPr lang="ru-RU" sz="2400" b="1" dirty="0">
                <a:latin typeface="Arial" panose="020B0604020202020204" pitchFamily="34" charset="0"/>
                <a:ea typeface="Calibri" panose="020F0502020204030204" pitchFamily="34" charset="0"/>
                <a:cs typeface="Arial" panose="020B0604020202020204" pitchFamily="34" charset="0"/>
              </a:rPr>
              <a:t>  </a:t>
            </a:r>
            <a:r>
              <a:rPr lang="en-US" sz="2400" b="1" dirty="0">
                <a:latin typeface="Arial" panose="020B0604020202020204" pitchFamily="34" charset="0"/>
                <a:ea typeface="Calibri" panose="020F0502020204030204" pitchFamily="34" charset="0"/>
                <a:cs typeface="Arial" panose="020B0604020202020204" pitchFamily="34" charset="0"/>
              </a:rPr>
              <a:t>5</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2</a:t>
            </a:r>
            <a:r>
              <a:rPr lang="en-US" sz="2400" dirty="0">
                <a:latin typeface="Arial" panose="020B0604020202020204" pitchFamily="34" charset="0"/>
                <a:ea typeface="Calibri" panose="020F0502020204030204" pitchFamily="34" charset="0"/>
                <a:cs typeface="Arial" panose="020B0604020202020204" pitchFamily="34" charset="0"/>
              </a:rPr>
              <a:t>); </a:t>
            </a:r>
            <a:r>
              <a:rPr lang="ru-RU" sz="2400" dirty="0">
                <a:latin typeface="Arial" panose="020B0604020202020204" pitchFamily="34" charset="0"/>
                <a:ea typeface="Calibri" panose="020F0502020204030204" pitchFamily="34" charset="0"/>
                <a:cs typeface="Arial" panose="020B0604020202020204" pitchFamily="34" charset="0"/>
              </a:rPr>
              <a:t>    </a:t>
            </a:r>
            <a:r>
              <a:rPr lang="en-US" sz="2400" b="1" dirty="0">
                <a:latin typeface="Arial" panose="020B0604020202020204" pitchFamily="34" charset="0"/>
                <a:ea typeface="Calibri" panose="020F0502020204030204" pitchFamily="34" charset="0"/>
                <a:cs typeface="Arial" panose="020B0604020202020204" pitchFamily="34" charset="0"/>
              </a:rPr>
              <a:t>6</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0</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0</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2</a:t>
            </a:r>
            <a:r>
              <a:rPr lang="en-US" sz="2400" dirty="0">
                <a:latin typeface="Arial" panose="020B0604020202020204" pitchFamily="34" charset="0"/>
                <a:ea typeface="Calibri" panose="020F0502020204030204" pitchFamily="34" charset="0"/>
                <a:cs typeface="Arial" panose="020B0604020202020204" pitchFamily="34" charset="0"/>
              </a:rPr>
              <a:t>); </a:t>
            </a:r>
            <a:endParaRPr lang="ru-RU"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ru-RU" sz="2400" dirty="0">
                <a:latin typeface="Arial" panose="020B0604020202020204" pitchFamily="34" charset="0"/>
                <a:ea typeface="Calibri" panose="020F0502020204030204" pitchFamily="34" charset="0"/>
                <a:cs typeface="Arial" panose="020B0604020202020204" pitchFamily="34" charset="0"/>
              </a:rPr>
              <a:t>  </a:t>
            </a:r>
            <a:r>
              <a:rPr lang="en-US" sz="2400" b="1" dirty="0">
                <a:latin typeface="Arial" panose="020B0604020202020204" pitchFamily="34" charset="0"/>
                <a:ea typeface="Calibri" panose="020F0502020204030204" pitchFamily="34" charset="0"/>
                <a:cs typeface="Arial" panose="020B0604020202020204" pitchFamily="34" charset="0"/>
              </a:rPr>
              <a:t>4</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2</a:t>
            </a:r>
            <a:r>
              <a:rPr lang="en-US" sz="2400" dirty="0">
                <a:latin typeface="Arial" panose="020B0604020202020204" pitchFamily="34" charset="0"/>
                <a:ea typeface="Calibri" panose="020F0502020204030204" pitchFamily="34" charset="0"/>
                <a:cs typeface="Arial" panose="020B0604020202020204" pitchFamily="34" charset="0"/>
              </a:rPr>
              <a:t>); </a:t>
            </a:r>
            <a:r>
              <a:rPr lang="ru-RU" sz="2400" dirty="0">
                <a:latin typeface="Arial" panose="020B0604020202020204" pitchFamily="34" charset="0"/>
                <a:ea typeface="Calibri" panose="020F0502020204030204" pitchFamily="34" charset="0"/>
                <a:cs typeface="Arial" panose="020B0604020202020204" pitchFamily="34" charset="0"/>
              </a:rPr>
              <a:t>           </a:t>
            </a:r>
            <a:r>
              <a:rPr lang="en-US" sz="2400" b="1" dirty="0">
                <a:latin typeface="Arial" panose="020B0604020202020204" pitchFamily="34" charset="0"/>
                <a:ea typeface="Calibri" panose="020F0502020204030204" pitchFamily="34" charset="0"/>
                <a:cs typeface="Arial" panose="020B0604020202020204" pitchFamily="34" charset="0"/>
              </a:rPr>
              <a:t>6</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0</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0</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2</a:t>
            </a:r>
            <a:r>
              <a:rPr lang="en-US" sz="2400" dirty="0">
                <a:latin typeface="Arial" panose="020B0604020202020204" pitchFamily="34" charset="0"/>
                <a:ea typeface="Calibri" panose="020F0502020204030204" pitchFamily="34" charset="0"/>
                <a:cs typeface="Arial" panose="020B0604020202020204" pitchFamily="34" charset="0"/>
              </a:rPr>
              <a:t>); </a:t>
            </a:r>
            <a:endParaRPr lang="ru-RU"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ru-RU" sz="2400" dirty="0">
                <a:latin typeface="Arial" panose="020B0604020202020204" pitchFamily="34" charset="0"/>
                <a:ea typeface="Calibri" panose="020F0502020204030204" pitchFamily="34" charset="0"/>
                <a:cs typeface="Arial" panose="020B0604020202020204" pitchFamily="34" charset="0"/>
              </a:rPr>
              <a:t>  </a:t>
            </a:r>
            <a:r>
              <a:rPr lang="en-US" sz="2400" b="1" dirty="0">
                <a:latin typeface="Arial" panose="020B0604020202020204" pitchFamily="34" charset="0"/>
                <a:ea typeface="Calibri" panose="020F0502020204030204" pitchFamily="34" charset="0"/>
                <a:cs typeface="Arial" panose="020B0604020202020204" pitchFamily="34" charset="0"/>
              </a:rPr>
              <a:t>5</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0</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0</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1</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i="1" dirty="0">
                <a:latin typeface="Arial" panose="020B0604020202020204" pitchFamily="34" charset="0"/>
                <a:ea typeface="Calibri" panose="020F0502020204030204" pitchFamily="34" charset="0"/>
                <a:cs typeface="Arial" panose="020B0604020202020204" pitchFamily="34" charset="0"/>
              </a:rPr>
              <a:t>S</a:t>
            </a:r>
            <a:r>
              <a:rPr lang="en-US" sz="2400" baseline="-25000" dirty="0">
                <a:latin typeface="Arial" panose="020B0604020202020204" pitchFamily="34" charset="0"/>
                <a:ea typeface="Calibri" panose="020F0502020204030204" pitchFamily="34" charset="0"/>
                <a:cs typeface="Arial" panose="020B0604020202020204" pitchFamily="34" charset="0"/>
              </a:rPr>
              <a:t>2</a:t>
            </a:r>
            <a:r>
              <a:rPr lang="en-US" sz="2400" dirty="0">
                <a:latin typeface="Arial" panose="020B0604020202020204" pitchFamily="34" charset="0"/>
                <a:ea typeface="Calibri" panose="020F0502020204030204" pitchFamily="34" charset="0"/>
                <a:cs typeface="Arial" panose="020B0604020202020204" pitchFamily="34" charset="0"/>
              </a:rPr>
              <a:t>). </a:t>
            </a:r>
            <a:endParaRPr lang="ru-RU" sz="24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ru-RU" sz="2400" dirty="0">
                <a:latin typeface="Arial" panose="020B0604020202020204" pitchFamily="34" charset="0"/>
                <a:ea typeface="Calibri" panose="020F0502020204030204" pitchFamily="34" charset="0"/>
                <a:cs typeface="Arial" panose="020B0604020202020204" pitchFamily="34" charset="0"/>
              </a:rPr>
              <a:t>          Всего уничтожено 8 целей. Среднее число циклов в процедуре стрельбы составило: (5 + 4 + 11 + 5 + 6 + 4 + 6 + 5)/8 = 5.75 или, округляя, 6. Именно столько снарядов, в среднем, рекомендуется иметь в боевом запасе пушки для уничтожения цели при таких вероятностях попаданий. </a:t>
            </a:r>
          </a:p>
          <a:p>
            <a:pPr algn="just">
              <a:spcAft>
                <a:spcPts val="0"/>
              </a:spcAft>
            </a:pPr>
            <a:r>
              <a:rPr lang="ru-RU" sz="2400" dirty="0">
                <a:latin typeface="Arial" panose="020B0604020202020204" pitchFamily="34" charset="0"/>
                <a:ea typeface="Calibri" panose="020F0502020204030204" pitchFamily="34" charset="0"/>
                <a:cs typeface="Arial" panose="020B0604020202020204" pitchFamily="34" charset="0"/>
              </a:rPr>
              <a:t>       Теперь следует определить точность. Именно точность может нам показать, насколько следует доверять данному ответу. Для этого проследим, как сходится последовательность случайных (приближенных) ответов к правильному (точному) результату. </a:t>
            </a:r>
            <a:endParaRPr lang="ru-RU"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9361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8585C72-A24A-44DB-834B-293A305E0B13}"/>
              </a:ext>
            </a:extLst>
          </p:cNvPr>
          <p:cNvSpPr/>
          <p:nvPr/>
        </p:nvSpPr>
        <p:spPr>
          <a:xfrm>
            <a:off x="589722" y="766732"/>
            <a:ext cx="11012556" cy="5324535"/>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Суть когнитивного (познавательного) моделирования состоит в том, чтобы сложнейшие проблемы и тенденции развития системы отразить в упрощенном виде в модели, исследовать возможные сценарии возникновения кризисных ситуаций, найти пути и условия их разрешения в модельной ситуации. </a:t>
            </a:r>
          </a:p>
          <a:p>
            <a:pPr algn="just"/>
            <a:endParaRPr lang="ru-RU" sz="2000" dirty="0">
              <a:latin typeface="Arial" panose="020B0604020202020204" pitchFamily="34" charset="0"/>
              <a:cs typeface="Arial" panose="020B0604020202020204" pitchFamily="34" charset="0"/>
            </a:endParaRPr>
          </a:p>
          <a:p>
            <a:pPr algn="ctr"/>
            <a:r>
              <a:rPr lang="ru-RU" sz="2000" b="1" dirty="0">
                <a:latin typeface="Arial" panose="020B0604020202020204" pitchFamily="34" charset="0"/>
                <a:cs typeface="Arial" panose="020B0604020202020204" pitchFamily="34" charset="0"/>
              </a:rPr>
              <a:t>Цели, этапы и основные понятия когнитивного моделирования</a:t>
            </a:r>
          </a:p>
          <a:p>
            <a:pPr algn="just"/>
            <a:r>
              <a:rPr lang="ru-RU" sz="2000" dirty="0">
                <a:latin typeface="Arial" panose="020B0604020202020204" pitchFamily="34" charset="0"/>
                <a:cs typeface="Arial" panose="020B0604020202020204" pitchFamily="34" charset="0"/>
              </a:rPr>
              <a:t>Ключевой элемент когнитивного анализа – построение когнитивной модели.</a:t>
            </a:r>
            <a:endParaRPr lang="ru-RU" sz="2000" b="1" dirty="0">
              <a:latin typeface="Arial" panose="020B0604020202020204" pitchFamily="34" charset="0"/>
              <a:cs typeface="Arial" panose="020B0604020202020204" pitchFamily="34" charset="0"/>
            </a:endParaRPr>
          </a:p>
          <a:p>
            <a:pPr algn="just"/>
            <a:r>
              <a:rPr lang="ru-RU" sz="2000" dirty="0">
                <a:latin typeface="Arial" panose="020B0604020202020204" pitchFamily="34" charset="0"/>
                <a:cs typeface="Arial" panose="020B0604020202020204" pitchFamily="34" charset="0"/>
              </a:rPr>
              <a:t>     </a:t>
            </a:r>
            <a:r>
              <a:rPr lang="ru-RU" sz="2000" b="1" dirty="0">
                <a:latin typeface="Arial" panose="020B0604020202020204" pitchFamily="34" charset="0"/>
                <a:cs typeface="Arial" panose="020B0604020202020204" pitchFamily="34" charset="0"/>
              </a:rPr>
              <a:t>1. Цель построения когнитивной модели. </a:t>
            </a:r>
            <a:r>
              <a:rPr lang="ru-RU" sz="2000" dirty="0">
                <a:latin typeface="Arial" panose="020B0604020202020204" pitchFamily="34" charset="0"/>
                <a:cs typeface="Arial" panose="020B0604020202020204" pitchFamily="34" charset="0"/>
              </a:rPr>
              <a:t>Когнитивное моделирование способствует лучшему пониманию проблемной ситуации, выявлению противоречий и качественному анализу системы. Цель моделирования состоит в формировании и уточнении гипотезы о функционировании исследуемого объекта, рассматриваемого как сложная система, которая состоит из отдельных, но все же связанных между собой элементов и подсистем. Для того чтобы понять и проанализировать поведение сложной системы, строят структурную схему причинно-следственных связей элементов системы. Анализ этих связей необходим для реализации различных управлений процессами в системе.</a:t>
            </a:r>
          </a:p>
          <a:p>
            <a:pPr algn="just"/>
            <a:r>
              <a:rPr lang="ru-RU" sz="2000" b="1" kern="1600" dirty="0">
                <a:latin typeface="Arial" panose="020B0604020202020204" pitchFamily="34" charset="0"/>
                <a:cs typeface="Arial" panose="020B0604020202020204" pitchFamily="34" charset="0"/>
              </a:rPr>
              <a:t>      2. Этапы когнитивного моделирования. </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Выделим основные этапы когнитивного моделирования:</a:t>
            </a:r>
            <a:endParaRPr lang="ru-R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71589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C0B63A1-9446-4AFA-BC1C-7BA99439B4B7}"/>
              </a:ext>
            </a:extLst>
          </p:cNvPr>
          <p:cNvSpPr/>
          <p:nvPr/>
        </p:nvSpPr>
        <p:spPr>
          <a:xfrm>
            <a:off x="384412" y="386041"/>
            <a:ext cx="11379958" cy="1569660"/>
          </a:xfrm>
          <a:prstGeom prst="rect">
            <a:avLst/>
          </a:prstGeom>
        </p:spPr>
        <p:txBody>
          <a:bodyPr wrap="square">
            <a:spAutoFit/>
          </a:bodyPr>
          <a:lstStyle/>
          <a:p>
            <a:pPr algn="just">
              <a:spcAft>
                <a:spcPts val="0"/>
              </a:spcAft>
            </a:pPr>
            <a:r>
              <a:rPr lang="ru-RU" sz="2400" dirty="0">
                <a:latin typeface="Arial" panose="020B0604020202020204" pitchFamily="34" charset="0"/>
                <a:ea typeface="Calibri" panose="020F0502020204030204" pitchFamily="34" charset="0"/>
                <a:cs typeface="Times New Roman" panose="02020603050405020304" pitchFamily="18" charset="0"/>
              </a:rPr>
              <a:t>    Согласно центральной предельной теореме, сумма случайных величин есть величина неслучайная, поэтому для получения статистически достоверного ответа необходимо следить за средним числом снарядов, получаемых в ряде случайных реализаций. </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Рисунок 2" descr="[ Рис. 33.8. Изменение средней величины в зависимости от номера эксперимента ]">
            <a:extLst>
              <a:ext uri="{FF2B5EF4-FFF2-40B4-BE49-F238E27FC236}">
                <a16:creationId xmlns:a16="http://schemas.microsoft.com/office/drawing/2014/main" id="{A1298091-BF54-45B1-9100-2A818FE8AB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2715" y="2164192"/>
            <a:ext cx="6546574" cy="4307767"/>
          </a:xfrm>
          <a:prstGeom prst="rect">
            <a:avLst/>
          </a:prstGeom>
          <a:noFill/>
          <a:ln>
            <a:noFill/>
          </a:ln>
        </p:spPr>
      </p:pic>
      <p:sp>
        <p:nvSpPr>
          <p:cNvPr id="4" name="Прямоугольник 3">
            <a:extLst>
              <a:ext uri="{FF2B5EF4-FFF2-40B4-BE49-F238E27FC236}">
                <a16:creationId xmlns:a16="http://schemas.microsoft.com/office/drawing/2014/main" id="{118044C1-20D6-4663-8AF7-2C08D75BFA63}"/>
              </a:ext>
            </a:extLst>
          </p:cNvPr>
          <p:cNvSpPr/>
          <p:nvPr/>
        </p:nvSpPr>
        <p:spPr>
          <a:xfrm>
            <a:off x="6769289" y="1841242"/>
            <a:ext cx="4995081" cy="4893647"/>
          </a:xfrm>
          <a:prstGeom prst="rect">
            <a:avLst/>
          </a:prstGeom>
        </p:spPr>
        <p:txBody>
          <a:bodyPr wrap="square">
            <a:spAutoFit/>
          </a:bodyPr>
          <a:lstStyle/>
          <a:p>
            <a:pPr algn="just">
              <a:spcAft>
                <a:spcPts val="0"/>
              </a:spcAft>
            </a:pPr>
            <a:r>
              <a:rPr lang="ru-RU" sz="2400" dirty="0">
                <a:latin typeface="Arial" panose="020B0604020202020204" pitchFamily="34" charset="0"/>
                <a:ea typeface="Calibri" panose="020F0502020204030204" pitchFamily="34" charset="0"/>
                <a:cs typeface="Times New Roman" panose="02020603050405020304" pitchFamily="18" charset="0"/>
              </a:rPr>
              <a:t>На первом этапе вычислений средний ответ составил </a:t>
            </a:r>
            <a:r>
              <a:rPr lang="ru-RU" sz="2400" b="1" dirty="0">
                <a:latin typeface="Arial" panose="020B0604020202020204" pitchFamily="34" charset="0"/>
                <a:ea typeface="Calibri" panose="020F0502020204030204" pitchFamily="34" charset="0"/>
                <a:cs typeface="Times New Roman" panose="02020603050405020304" pitchFamily="18" charset="0"/>
              </a:rPr>
              <a:t>5</a:t>
            </a:r>
            <a:r>
              <a:rPr lang="ru-RU" sz="2400" dirty="0">
                <a:latin typeface="Arial" panose="020B0604020202020204" pitchFamily="34" charset="0"/>
                <a:ea typeface="Calibri" panose="020F0502020204030204" pitchFamily="34" charset="0"/>
                <a:cs typeface="Times New Roman" panose="02020603050405020304" pitchFamily="18" charset="0"/>
              </a:rPr>
              <a:t> снарядов, на втором - составил (5+4)/2 = </a:t>
            </a:r>
            <a:r>
              <a:rPr lang="ru-RU" sz="2400" b="1" dirty="0">
                <a:latin typeface="Arial" panose="020B0604020202020204" pitchFamily="34" charset="0"/>
                <a:ea typeface="Calibri" panose="020F0502020204030204" pitchFamily="34" charset="0"/>
                <a:cs typeface="Times New Roman" panose="02020603050405020304" pitchFamily="18" charset="0"/>
              </a:rPr>
              <a:t>4.5</a:t>
            </a:r>
            <a:r>
              <a:rPr lang="ru-RU" sz="2400" dirty="0">
                <a:latin typeface="Arial" panose="020B0604020202020204" pitchFamily="34" charset="0"/>
                <a:ea typeface="Calibri" panose="020F0502020204030204" pitchFamily="34" charset="0"/>
                <a:cs typeface="Times New Roman" panose="02020603050405020304" pitchFamily="18" charset="0"/>
              </a:rPr>
              <a:t> снаряда, на третьем — (5 + 4 + 11)/3 = </a:t>
            </a:r>
            <a:r>
              <a:rPr lang="ru-RU" sz="2400" b="1" dirty="0">
                <a:latin typeface="Arial" panose="020B0604020202020204" pitchFamily="34" charset="0"/>
                <a:ea typeface="Calibri" panose="020F0502020204030204" pitchFamily="34" charset="0"/>
                <a:cs typeface="Times New Roman" panose="02020603050405020304" pitchFamily="18" charset="0"/>
              </a:rPr>
              <a:t>6.7</a:t>
            </a:r>
            <a:r>
              <a:rPr lang="ru-RU" sz="2400" dirty="0">
                <a:latin typeface="Arial" panose="020B0604020202020204" pitchFamily="34" charset="0"/>
                <a:ea typeface="Calibri" panose="020F0502020204030204" pitchFamily="34" charset="0"/>
                <a:cs typeface="Times New Roman" panose="02020603050405020304" pitchFamily="18" charset="0"/>
              </a:rPr>
              <a:t>. Далее ряд средних величин, по мере накопления статистики, выглядит следующим образом: </a:t>
            </a:r>
            <a:r>
              <a:rPr lang="ru-RU" sz="2400" b="1" dirty="0">
                <a:latin typeface="Arial" panose="020B0604020202020204" pitchFamily="34" charset="0"/>
                <a:ea typeface="Calibri" panose="020F0502020204030204" pitchFamily="34" charset="0"/>
                <a:cs typeface="Times New Roman" panose="02020603050405020304" pitchFamily="18" charset="0"/>
              </a:rPr>
              <a:t>6.3, 6.2, 5.8, 5.9, 5.8.</a:t>
            </a:r>
            <a:r>
              <a:rPr lang="ru-RU" sz="2400" dirty="0">
                <a:latin typeface="Arial" panose="020B0604020202020204" pitchFamily="34" charset="0"/>
                <a:ea typeface="Calibri" panose="020F0502020204030204" pitchFamily="34" charset="0"/>
                <a:cs typeface="Times New Roman" panose="02020603050405020304" pitchFamily="18" charset="0"/>
              </a:rPr>
              <a:t> Если изобразить этот ряд в виде графика, то данный ряд сходится к некоторой величине, которая и является ответом. </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17959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945B0ADC-4689-4E92-954A-A9BFDFA001EB}"/>
              </a:ext>
            </a:extLst>
          </p:cNvPr>
          <p:cNvSpPr/>
          <p:nvPr/>
        </p:nvSpPr>
        <p:spPr>
          <a:xfrm>
            <a:off x="279778" y="267278"/>
            <a:ext cx="11518710" cy="1200329"/>
          </a:xfrm>
          <a:prstGeom prst="rect">
            <a:avLst/>
          </a:prstGeom>
        </p:spPr>
        <p:txBody>
          <a:bodyPr wrap="square">
            <a:spAutoFit/>
          </a:bodyPr>
          <a:lstStyle/>
          <a:p>
            <a:pPr algn="just"/>
            <a:r>
              <a:rPr lang="ru-RU" sz="2400" dirty="0">
                <a:latin typeface="Arial" panose="020B0604020202020204" pitchFamily="34" charset="0"/>
                <a:ea typeface="Times New Roman" panose="02020603050405020304" pitchFamily="18" charset="0"/>
                <a:cs typeface="Arial" panose="020B0604020202020204" pitchFamily="34" charset="0"/>
              </a:rPr>
              <a:t>Если важно указать, в какой именно момент времени произойдет переход, сколько времени система пробудет в каждом из состояний, то требуется применить модель с непрерывным временем. </a:t>
            </a:r>
          </a:p>
        </p:txBody>
      </p:sp>
      <p:sp>
        <p:nvSpPr>
          <p:cNvPr id="3" name="Прямоугольник 2">
            <a:extLst>
              <a:ext uri="{FF2B5EF4-FFF2-40B4-BE49-F238E27FC236}">
                <a16:creationId xmlns:a16="http://schemas.microsoft.com/office/drawing/2014/main" id="{7BE58718-7C5A-49BB-B249-B62E6DD1824C}"/>
              </a:ext>
            </a:extLst>
          </p:cNvPr>
          <p:cNvSpPr/>
          <p:nvPr/>
        </p:nvSpPr>
        <p:spPr>
          <a:xfrm>
            <a:off x="5369684" y="1527361"/>
            <a:ext cx="6428804" cy="3046988"/>
          </a:xfrm>
          <a:prstGeom prst="rect">
            <a:avLst/>
          </a:prstGeom>
        </p:spPr>
        <p:txBody>
          <a:bodyPr wrap="square">
            <a:spAutoFit/>
          </a:bodyPr>
          <a:lstStyle/>
          <a:p>
            <a:pPr algn="just"/>
            <a:r>
              <a:rPr lang="ru-RU" sz="2000" b="1" dirty="0">
                <a:latin typeface="Arial" panose="020B0604020202020204" pitchFamily="34" charset="0"/>
                <a:ea typeface="Times New Roman" panose="02020603050405020304" pitchFamily="18" charset="0"/>
                <a:cs typeface="Arial" panose="020B0604020202020204" pitchFamily="34" charset="0"/>
              </a:rPr>
              <a:t>       </a:t>
            </a:r>
            <a:r>
              <a:rPr lang="ru-RU" sz="2400" b="1" dirty="0">
                <a:latin typeface="Arial" panose="020B0604020202020204" pitchFamily="34" charset="0"/>
                <a:ea typeface="Times New Roman" panose="02020603050405020304" pitchFamily="18" charset="0"/>
                <a:cs typeface="Arial" panose="020B0604020202020204" pitchFamily="34" charset="0"/>
              </a:rPr>
              <a:t>Марковские случайные процессы с непрерывным временем. </a:t>
            </a:r>
            <a:r>
              <a:rPr lang="ru-RU" sz="2400" dirty="0">
                <a:latin typeface="Arial" panose="020B0604020202020204" pitchFamily="34" charset="0"/>
                <a:ea typeface="Times New Roman" panose="02020603050405020304" pitchFamily="18" charset="0"/>
                <a:cs typeface="Arial" panose="020B0604020202020204" pitchFamily="34" charset="0"/>
              </a:rPr>
              <a:t>Модель марковского процесса представим в виде графа, в котором состояния связаны между собой связями (переходами из </a:t>
            </a:r>
            <a:r>
              <a:rPr lang="ru-RU" sz="2400" i="1" dirty="0">
                <a:latin typeface="Arial" panose="020B0604020202020204" pitchFamily="34" charset="0"/>
                <a:ea typeface="Times New Roman" panose="02020603050405020304" pitchFamily="18" charset="0"/>
                <a:cs typeface="Arial" panose="020B0604020202020204" pitchFamily="34" charset="0"/>
              </a:rPr>
              <a:t>i</a:t>
            </a:r>
            <a:r>
              <a:rPr lang="ru-RU" sz="2400" dirty="0">
                <a:latin typeface="Arial" panose="020B0604020202020204" pitchFamily="34" charset="0"/>
                <a:ea typeface="Times New Roman" panose="02020603050405020304" pitchFamily="18" charset="0"/>
                <a:cs typeface="Arial" panose="020B0604020202020204" pitchFamily="34" charset="0"/>
              </a:rPr>
              <a:t>-</a:t>
            </a:r>
            <a:r>
              <a:rPr lang="ru-RU" sz="2400" dirty="0" err="1">
                <a:latin typeface="Arial" panose="020B0604020202020204" pitchFamily="34" charset="0"/>
                <a:ea typeface="Times New Roman" panose="02020603050405020304" pitchFamily="18" charset="0"/>
                <a:cs typeface="Arial" panose="020B0604020202020204" pitchFamily="34" charset="0"/>
              </a:rPr>
              <a:t>го</a:t>
            </a:r>
            <a:r>
              <a:rPr lang="ru-RU" sz="2400" dirty="0">
                <a:latin typeface="Arial" panose="020B0604020202020204" pitchFamily="34" charset="0"/>
                <a:ea typeface="Times New Roman" panose="02020603050405020304" pitchFamily="18" charset="0"/>
                <a:cs typeface="Arial" panose="020B0604020202020204" pitchFamily="34" charset="0"/>
              </a:rPr>
              <a:t> состояния в </a:t>
            </a:r>
            <a:r>
              <a:rPr lang="ru-RU" sz="2400" i="1" dirty="0">
                <a:latin typeface="Arial" panose="020B0604020202020204" pitchFamily="34" charset="0"/>
                <a:ea typeface="Times New Roman" panose="02020603050405020304" pitchFamily="18" charset="0"/>
                <a:cs typeface="Arial" panose="020B0604020202020204" pitchFamily="34" charset="0"/>
              </a:rPr>
              <a:t>j</a:t>
            </a:r>
            <a:r>
              <a:rPr lang="ru-RU" sz="2400" dirty="0">
                <a:latin typeface="Arial" panose="020B0604020202020204" pitchFamily="34" charset="0"/>
                <a:ea typeface="Times New Roman" panose="02020603050405020304" pitchFamily="18" charset="0"/>
                <a:cs typeface="Arial" panose="020B0604020202020204" pitchFamily="34" charset="0"/>
              </a:rPr>
              <a:t>-е ). Каждый переход характеризуется плотностью вероятности перехода </a:t>
            </a:r>
            <a:r>
              <a:rPr lang="ru-RU" sz="2400" i="1" dirty="0" err="1">
                <a:latin typeface="Arial" panose="020B0604020202020204" pitchFamily="34" charset="0"/>
                <a:ea typeface="Times New Roman" panose="02020603050405020304" pitchFamily="18" charset="0"/>
                <a:cs typeface="Arial" panose="020B0604020202020204" pitchFamily="34" charset="0"/>
              </a:rPr>
              <a:t>λ</a:t>
            </a:r>
            <a:r>
              <a:rPr lang="ru-RU" sz="2400" i="1" baseline="-25000" dirty="0" err="1">
                <a:latin typeface="Arial" panose="020B0604020202020204" pitchFamily="34" charset="0"/>
                <a:ea typeface="Times New Roman" panose="02020603050405020304" pitchFamily="18" charset="0"/>
                <a:cs typeface="Arial" panose="020B0604020202020204" pitchFamily="34" charset="0"/>
              </a:rPr>
              <a:t>ij</a:t>
            </a:r>
            <a:r>
              <a:rPr lang="ru-RU" sz="2400" dirty="0">
                <a:latin typeface="Arial" panose="020B0604020202020204" pitchFamily="34" charset="0"/>
                <a:ea typeface="Times New Roman" panose="02020603050405020304" pitchFamily="18" charset="0"/>
                <a:cs typeface="Arial" panose="020B0604020202020204" pitchFamily="34" charset="0"/>
              </a:rPr>
              <a:t>. По определению:  </a:t>
            </a:r>
          </a:p>
        </p:txBody>
      </p:sp>
      <p:pic>
        <p:nvPicPr>
          <p:cNvPr id="4" name="Рисунок 3" descr="[ Рис. 33.10. Пример графа марковского процесса с непрерывным временем ]">
            <a:extLst>
              <a:ext uri="{FF2B5EF4-FFF2-40B4-BE49-F238E27FC236}">
                <a16:creationId xmlns:a16="http://schemas.microsoft.com/office/drawing/2014/main" id="{C564816E-AA6F-4227-A741-92C87D60A5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0187" y="2204968"/>
            <a:ext cx="4719496" cy="4000098"/>
          </a:xfrm>
          <a:prstGeom prst="rect">
            <a:avLst/>
          </a:prstGeom>
          <a:noFill/>
          <a:ln>
            <a:noFill/>
          </a:ln>
        </p:spPr>
      </p:pic>
      <p:pic>
        <p:nvPicPr>
          <p:cNvPr id="5" name="Рисунок 4" descr="[ Формула 01 ]">
            <a:extLst>
              <a:ext uri="{FF2B5EF4-FFF2-40B4-BE49-F238E27FC236}">
                <a16:creationId xmlns:a16="http://schemas.microsoft.com/office/drawing/2014/main" id="{1CFDF7D1-188D-4E7C-9399-52FE1CBCA46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85477" y="4837043"/>
            <a:ext cx="2423565" cy="711065"/>
          </a:xfrm>
          <a:prstGeom prst="rect">
            <a:avLst/>
          </a:prstGeom>
          <a:noFill/>
          <a:ln>
            <a:noFill/>
          </a:ln>
        </p:spPr>
      </p:pic>
      <p:sp>
        <p:nvSpPr>
          <p:cNvPr id="6" name="Прямоугольник 5">
            <a:extLst>
              <a:ext uri="{FF2B5EF4-FFF2-40B4-BE49-F238E27FC236}">
                <a16:creationId xmlns:a16="http://schemas.microsoft.com/office/drawing/2014/main" id="{B6FF28FE-3E62-4289-80AF-4BB20CF32E69}"/>
              </a:ext>
            </a:extLst>
          </p:cNvPr>
          <p:cNvSpPr/>
          <p:nvPr/>
        </p:nvSpPr>
        <p:spPr>
          <a:xfrm>
            <a:off x="650186" y="5810802"/>
            <a:ext cx="11148301" cy="830997"/>
          </a:xfrm>
          <a:prstGeom prst="rect">
            <a:avLst/>
          </a:prstGeom>
        </p:spPr>
        <p:txBody>
          <a:bodyPr wrap="square">
            <a:spAutoFit/>
          </a:bodyPr>
          <a:lstStyle/>
          <a:p>
            <a:pPr algn="just">
              <a:spcAft>
                <a:spcPts val="0"/>
              </a:spcAft>
            </a:pPr>
            <a:r>
              <a:rPr lang="ru-RU" sz="2400" dirty="0">
                <a:latin typeface="Arial" panose="020B0604020202020204" pitchFamily="34" charset="0"/>
                <a:ea typeface="Calibri" panose="020F0502020204030204" pitchFamily="34" charset="0"/>
                <a:cs typeface="Times New Roman" panose="02020603050405020304" pitchFamily="18" charset="0"/>
              </a:rPr>
              <a:t>     Переход из </a:t>
            </a:r>
            <a:r>
              <a:rPr lang="ru-RU" sz="2400" b="1" i="1" dirty="0">
                <a:latin typeface="Arial" panose="020B0604020202020204" pitchFamily="34" charset="0"/>
                <a:ea typeface="Calibri" panose="020F0502020204030204" pitchFamily="34" charset="0"/>
                <a:cs typeface="Times New Roman" panose="02020603050405020304" pitchFamily="18" charset="0"/>
              </a:rPr>
              <a:t>i</a:t>
            </a:r>
            <a:r>
              <a:rPr lang="ru-RU" sz="2400" dirty="0">
                <a:latin typeface="Arial" panose="020B0604020202020204" pitchFamily="34" charset="0"/>
                <a:ea typeface="Calibri" panose="020F0502020204030204" pitchFamily="34" charset="0"/>
                <a:cs typeface="Times New Roman" panose="02020603050405020304" pitchFamily="18" charset="0"/>
              </a:rPr>
              <a:t>-</a:t>
            </a:r>
            <a:r>
              <a:rPr lang="ru-RU" sz="2400" dirty="0" err="1">
                <a:latin typeface="Arial" panose="020B0604020202020204" pitchFamily="34" charset="0"/>
                <a:ea typeface="Calibri" panose="020F0502020204030204" pitchFamily="34" charset="0"/>
                <a:cs typeface="Times New Roman" panose="02020603050405020304" pitchFamily="18" charset="0"/>
              </a:rPr>
              <a:t>го</a:t>
            </a:r>
            <a:r>
              <a:rPr lang="ru-RU" sz="2400" dirty="0">
                <a:latin typeface="Arial" panose="020B0604020202020204" pitchFamily="34" charset="0"/>
                <a:ea typeface="Calibri" panose="020F0502020204030204" pitchFamily="34" charset="0"/>
                <a:cs typeface="Times New Roman" panose="02020603050405020304" pitchFamily="18" charset="0"/>
              </a:rPr>
              <a:t> состояния в </a:t>
            </a:r>
            <a:r>
              <a:rPr lang="ru-RU" sz="2400" b="1" i="1" dirty="0">
                <a:latin typeface="Arial" panose="020B0604020202020204" pitchFamily="34" charset="0"/>
                <a:ea typeface="Calibri" panose="020F0502020204030204" pitchFamily="34" charset="0"/>
                <a:cs typeface="Times New Roman" panose="02020603050405020304" pitchFamily="18" charset="0"/>
              </a:rPr>
              <a:t>j</a:t>
            </a:r>
            <a:r>
              <a:rPr lang="ru-RU" sz="2400" dirty="0">
                <a:latin typeface="Arial" panose="020B0604020202020204" pitchFamily="34" charset="0"/>
                <a:ea typeface="Calibri" panose="020F0502020204030204" pitchFamily="34" charset="0"/>
                <a:cs typeface="Times New Roman" panose="02020603050405020304" pitchFamily="18" charset="0"/>
              </a:rPr>
              <a:t>-е происходит в случайные моменты времени, которые определяются интенсивностью перехода </a:t>
            </a:r>
            <a:r>
              <a:rPr lang="ru-RU" sz="2400" b="1" i="1" dirty="0" err="1">
                <a:latin typeface="Arial" panose="020B0604020202020204" pitchFamily="34" charset="0"/>
                <a:ea typeface="Calibri" panose="020F0502020204030204" pitchFamily="34" charset="0"/>
                <a:cs typeface="Times New Roman" panose="02020603050405020304" pitchFamily="18" charset="0"/>
              </a:rPr>
              <a:t>λ</a:t>
            </a:r>
            <a:r>
              <a:rPr lang="ru-RU" sz="2400" b="1" i="1" baseline="-25000" dirty="0" err="1">
                <a:latin typeface="Arial" panose="020B0604020202020204" pitchFamily="34" charset="0"/>
                <a:ea typeface="Calibri" panose="020F0502020204030204" pitchFamily="34" charset="0"/>
                <a:cs typeface="Times New Roman" panose="02020603050405020304" pitchFamily="18" charset="0"/>
              </a:rPr>
              <a:t>ij</a:t>
            </a:r>
            <a:r>
              <a:rPr lang="ru-RU" sz="2400" dirty="0">
                <a:latin typeface="Arial" panose="020B0604020202020204" pitchFamily="34" charset="0"/>
                <a:ea typeface="Calibri" panose="020F0502020204030204" pitchFamily="34" charset="0"/>
                <a:cs typeface="Times New Roman" panose="02020603050405020304" pitchFamily="18"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72040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373EEBA-8BEA-40BF-9310-3FDDD128A37D}"/>
              </a:ext>
            </a:extLst>
          </p:cNvPr>
          <p:cNvSpPr/>
          <p:nvPr/>
        </p:nvSpPr>
        <p:spPr>
          <a:xfrm>
            <a:off x="539086" y="548869"/>
            <a:ext cx="11293521" cy="1938992"/>
          </a:xfrm>
          <a:prstGeom prst="rect">
            <a:avLst/>
          </a:prstGeom>
        </p:spPr>
        <p:txBody>
          <a:bodyPr wrap="square">
            <a:spAutoFit/>
          </a:bodyPr>
          <a:lstStyle/>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К интенсивности переходов (здесь это понятие совпадает по смыслу с распределением плотности вероятности по времени </a:t>
            </a:r>
            <a:r>
              <a:rPr lang="ru-RU" sz="2000" i="1" dirty="0">
                <a:latin typeface="Arial" panose="020B0604020202020204" pitchFamily="34" charset="0"/>
                <a:ea typeface="Calibri" panose="020F0502020204030204" pitchFamily="34" charset="0"/>
                <a:cs typeface="Times New Roman" panose="02020603050405020304" pitchFamily="18" charset="0"/>
              </a:rPr>
              <a:t>t</a:t>
            </a:r>
            <a:r>
              <a:rPr lang="ru-RU" sz="2000" dirty="0">
                <a:latin typeface="Arial" panose="020B0604020202020204" pitchFamily="34" charset="0"/>
                <a:ea typeface="Calibri" panose="020F0502020204030204" pitchFamily="34" charset="0"/>
                <a:cs typeface="Times New Roman" panose="02020603050405020304" pitchFamily="18" charset="0"/>
              </a:rPr>
              <a:t>) переходят, когда процесс непрерывный, то есть, распределен во времени.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     С интенсивностью потока (а переходы — это поток событий) мы уже научились работать. Зная интенсивность </a:t>
            </a:r>
            <a:r>
              <a:rPr lang="ru-RU" sz="2000" i="1" dirty="0" err="1">
                <a:latin typeface="Arial" panose="020B0604020202020204" pitchFamily="34" charset="0"/>
                <a:ea typeface="Calibri" panose="020F0502020204030204" pitchFamily="34" charset="0"/>
                <a:cs typeface="Times New Roman" panose="02020603050405020304" pitchFamily="18" charset="0"/>
              </a:rPr>
              <a:t>λ</a:t>
            </a:r>
            <a:r>
              <a:rPr lang="ru-RU" sz="2000" i="1" baseline="-25000" dirty="0" err="1">
                <a:latin typeface="Arial" panose="020B0604020202020204" pitchFamily="34" charset="0"/>
                <a:ea typeface="Calibri" panose="020F0502020204030204" pitchFamily="34" charset="0"/>
                <a:cs typeface="Times New Roman" panose="02020603050405020304" pitchFamily="18" charset="0"/>
              </a:rPr>
              <a:t>ij</a:t>
            </a:r>
            <a:r>
              <a:rPr lang="ru-RU" sz="2000" dirty="0">
                <a:latin typeface="Arial" panose="020B0604020202020204" pitchFamily="34" charset="0"/>
                <a:ea typeface="Calibri" panose="020F0502020204030204" pitchFamily="34" charset="0"/>
                <a:cs typeface="Times New Roman" panose="02020603050405020304" pitchFamily="18" charset="0"/>
              </a:rPr>
              <a:t> появления событий, порождаемых потоком, можно сымитировать случайный интервал между двумя событиями в этом потоке.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9632260D-69BB-4205-B60B-26BD8C76F1CE}"/>
              </a:ext>
            </a:extLst>
          </p:cNvPr>
          <p:cNvSpPr/>
          <p:nvPr/>
        </p:nvSpPr>
        <p:spPr>
          <a:xfrm>
            <a:off x="539086" y="3280556"/>
            <a:ext cx="11293521" cy="400110"/>
          </a:xfrm>
          <a:prstGeom prst="rect">
            <a:avLst/>
          </a:prstGeom>
        </p:spPr>
        <p:txBody>
          <a:bodyPr wrap="square">
            <a:spAutoFit/>
          </a:bodyPr>
          <a:lstStyle/>
          <a:p>
            <a:r>
              <a:rPr lang="ru-RU" sz="2000" dirty="0">
                <a:latin typeface="Arial" panose="020B0604020202020204" pitchFamily="34" charset="0"/>
                <a:ea typeface="Times New Roman" panose="02020603050405020304" pitchFamily="18" charset="0"/>
                <a:cs typeface="Arial" panose="020B0604020202020204" pitchFamily="34" charset="0"/>
              </a:rPr>
              <a:t>  где </a:t>
            </a:r>
            <a:r>
              <a:rPr lang="ru-RU" sz="2000" i="1" dirty="0" err="1">
                <a:latin typeface="Arial" panose="020B0604020202020204" pitchFamily="34" charset="0"/>
                <a:ea typeface="Times New Roman" panose="02020603050405020304" pitchFamily="18" charset="0"/>
                <a:cs typeface="Arial" panose="020B0604020202020204" pitchFamily="34" charset="0"/>
              </a:rPr>
              <a:t>τ</a:t>
            </a:r>
            <a:r>
              <a:rPr lang="ru-RU" sz="2000" i="1" baseline="-25000" dirty="0" err="1">
                <a:latin typeface="Arial" panose="020B0604020202020204" pitchFamily="34" charset="0"/>
                <a:ea typeface="Times New Roman" panose="02020603050405020304" pitchFamily="18" charset="0"/>
                <a:cs typeface="Arial" panose="020B0604020202020204" pitchFamily="34" charset="0"/>
              </a:rPr>
              <a:t>ij</a:t>
            </a:r>
            <a:r>
              <a:rPr lang="ru-RU" sz="2000" dirty="0">
                <a:latin typeface="Arial" panose="020B0604020202020204" pitchFamily="34" charset="0"/>
                <a:ea typeface="Times New Roman" panose="02020603050405020304" pitchFamily="18" charset="0"/>
                <a:cs typeface="Arial" panose="020B0604020202020204" pitchFamily="34" charset="0"/>
              </a:rPr>
              <a:t> — интервал времени между нахождением системы в состоянии  </a:t>
            </a:r>
            <a:r>
              <a:rPr lang="ru-RU" sz="2000" i="1" dirty="0">
                <a:latin typeface="Arial" panose="020B0604020202020204" pitchFamily="34" charset="0"/>
                <a:ea typeface="Times New Roman" panose="02020603050405020304" pitchFamily="18" charset="0"/>
                <a:cs typeface="Arial" panose="020B0604020202020204" pitchFamily="34" charset="0"/>
              </a:rPr>
              <a:t>i</a:t>
            </a:r>
            <a:r>
              <a:rPr lang="ru-RU" sz="2000" dirty="0">
                <a:latin typeface="Arial" panose="020B0604020202020204" pitchFamily="34" charset="0"/>
                <a:ea typeface="Times New Roman" panose="02020603050405020304" pitchFamily="18" charset="0"/>
                <a:cs typeface="Arial" panose="020B0604020202020204" pitchFamily="34" charset="0"/>
              </a:rPr>
              <a:t> и </a:t>
            </a:r>
            <a:r>
              <a:rPr lang="ru-RU" sz="2000" i="1" dirty="0">
                <a:latin typeface="Arial" panose="020B0604020202020204" pitchFamily="34" charset="0"/>
                <a:ea typeface="Times New Roman" panose="02020603050405020304" pitchFamily="18" charset="0"/>
                <a:cs typeface="Arial" panose="020B0604020202020204" pitchFamily="34" charset="0"/>
              </a:rPr>
              <a:t>j</a:t>
            </a:r>
            <a:r>
              <a:rPr lang="ru-RU" sz="2000" dirty="0">
                <a:latin typeface="Arial" panose="020B0604020202020204" pitchFamily="34" charset="0"/>
                <a:ea typeface="Times New Roman" panose="02020603050405020304" pitchFamily="18" charset="0"/>
                <a:cs typeface="Arial" panose="020B0604020202020204" pitchFamily="34" charset="0"/>
              </a:rPr>
              <a:t>. </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4" name="Рисунок 3" descr="[ Формула 02 ]">
            <a:extLst>
              <a:ext uri="{FF2B5EF4-FFF2-40B4-BE49-F238E27FC236}">
                <a16:creationId xmlns:a16="http://schemas.microsoft.com/office/drawing/2014/main" id="{A1AB7DDD-BC79-4644-9825-B29E2D917B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20642" y="2487861"/>
            <a:ext cx="2064472" cy="719165"/>
          </a:xfrm>
          <a:prstGeom prst="rect">
            <a:avLst/>
          </a:prstGeom>
          <a:noFill/>
          <a:ln>
            <a:noFill/>
          </a:ln>
        </p:spPr>
      </p:pic>
      <p:sp>
        <p:nvSpPr>
          <p:cNvPr id="5" name="Прямоугольник 4">
            <a:extLst>
              <a:ext uri="{FF2B5EF4-FFF2-40B4-BE49-F238E27FC236}">
                <a16:creationId xmlns:a16="http://schemas.microsoft.com/office/drawing/2014/main" id="{2E35835B-9D21-4074-9087-A360A381C47E}"/>
              </a:ext>
            </a:extLst>
          </p:cNvPr>
          <p:cNvSpPr/>
          <p:nvPr/>
        </p:nvSpPr>
        <p:spPr>
          <a:xfrm>
            <a:off x="645102" y="3680666"/>
            <a:ext cx="11187505" cy="2554545"/>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     Очевидно, система из любого </a:t>
            </a:r>
            <a:r>
              <a:rPr lang="ru-RU" sz="2000" i="1" dirty="0">
                <a:latin typeface="Arial" panose="020B0604020202020204" pitchFamily="34" charset="0"/>
                <a:cs typeface="Arial" panose="020B0604020202020204" pitchFamily="34" charset="0"/>
              </a:rPr>
              <a:t>i</a:t>
            </a:r>
            <a:r>
              <a:rPr lang="ru-RU" sz="2000" dirty="0">
                <a:latin typeface="Arial" panose="020B0604020202020204" pitchFamily="34" charset="0"/>
                <a:cs typeface="Arial" panose="020B0604020202020204" pitchFamily="34" charset="0"/>
              </a:rPr>
              <a:t>-</a:t>
            </a:r>
            <a:r>
              <a:rPr lang="ru-RU" sz="2000" dirty="0" err="1">
                <a:latin typeface="Arial" panose="020B0604020202020204" pitchFamily="34" charset="0"/>
                <a:cs typeface="Arial" panose="020B0604020202020204" pitchFamily="34" charset="0"/>
              </a:rPr>
              <a:t>го</a:t>
            </a:r>
            <a:r>
              <a:rPr lang="ru-RU" sz="2000" dirty="0">
                <a:latin typeface="Arial" panose="020B0604020202020204" pitchFamily="34" charset="0"/>
                <a:cs typeface="Arial" panose="020B0604020202020204" pitchFamily="34" charset="0"/>
              </a:rPr>
              <a:t> состояния может перейти в одно из нескольких состояний </a:t>
            </a:r>
            <a:r>
              <a:rPr lang="ru-RU" sz="2000" i="1" dirty="0">
                <a:latin typeface="Arial" panose="020B0604020202020204" pitchFamily="34" charset="0"/>
                <a:cs typeface="Arial" panose="020B0604020202020204" pitchFamily="34" charset="0"/>
              </a:rPr>
              <a:t>j</a:t>
            </a:r>
            <a:r>
              <a:rPr lang="ru-RU" sz="2000" dirty="0">
                <a:latin typeface="Arial" panose="020B0604020202020204" pitchFamily="34" charset="0"/>
                <a:cs typeface="Arial" panose="020B0604020202020204" pitchFamily="34" charset="0"/>
              </a:rPr>
              <a:t>, </a:t>
            </a:r>
            <a:r>
              <a:rPr lang="ru-RU" sz="2000" i="1" dirty="0">
                <a:latin typeface="Arial" panose="020B0604020202020204" pitchFamily="34" charset="0"/>
                <a:cs typeface="Arial" panose="020B0604020202020204" pitchFamily="34" charset="0"/>
              </a:rPr>
              <a:t>j</a:t>
            </a:r>
            <a:r>
              <a:rPr lang="ru-RU" sz="2000" dirty="0">
                <a:latin typeface="Arial" panose="020B0604020202020204" pitchFamily="34" charset="0"/>
                <a:cs typeface="Arial" panose="020B0604020202020204" pitchFamily="34" charset="0"/>
              </a:rPr>
              <a:t> + 1, </a:t>
            </a:r>
            <a:r>
              <a:rPr lang="ru-RU" sz="2000" i="1" dirty="0">
                <a:latin typeface="Arial" panose="020B0604020202020204" pitchFamily="34" charset="0"/>
                <a:cs typeface="Arial" panose="020B0604020202020204" pitchFamily="34" charset="0"/>
              </a:rPr>
              <a:t>j</a:t>
            </a:r>
            <a:r>
              <a:rPr lang="ru-RU" sz="2000" dirty="0">
                <a:latin typeface="Arial" panose="020B0604020202020204" pitchFamily="34" charset="0"/>
                <a:cs typeface="Arial" panose="020B0604020202020204" pitchFamily="34" charset="0"/>
              </a:rPr>
              <a:t> + 2, …, связанных с ним переходами </a:t>
            </a:r>
            <a:r>
              <a:rPr lang="ru-RU" sz="2000" i="1" dirty="0" err="1">
                <a:latin typeface="Arial" panose="020B0604020202020204" pitchFamily="34" charset="0"/>
                <a:cs typeface="Arial" panose="020B0604020202020204" pitchFamily="34" charset="0"/>
              </a:rPr>
              <a:t>λ</a:t>
            </a:r>
            <a:r>
              <a:rPr lang="ru-RU" sz="2000" i="1" baseline="-25000" dirty="0" err="1">
                <a:latin typeface="Arial" panose="020B0604020202020204" pitchFamily="34" charset="0"/>
                <a:cs typeface="Arial" panose="020B0604020202020204" pitchFamily="34" charset="0"/>
              </a:rPr>
              <a:t>ij</a:t>
            </a:r>
            <a:r>
              <a:rPr lang="ru-RU" sz="2000" dirty="0">
                <a:latin typeface="Arial" panose="020B0604020202020204" pitchFamily="34" charset="0"/>
                <a:cs typeface="Arial" panose="020B0604020202020204" pitchFamily="34" charset="0"/>
              </a:rPr>
              <a:t>, </a:t>
            </a:r>
            <a:r>
              <a:rPr lang="ru-RU" sz="2000" i="1" dirty="0" err="1">
                <a:latin typeface="Arial" panose="020B0604020202020204" pitchFamily="34" charset="0"/>
                <a:cs typeface="Arial" panose="020B0604020202020204" pitchFamily="34" charset="0"/>
              </a:rPr>
              <a:t>λ</a:t>
            </a:r>
            <a:r>
              <a:rPr lang="ru-RU" sz="2000" i="1" baseline="-25000" dirty="0" err="1">
                <a:latin typeface="Arial" panose="020B0604020202020204" pitchFamily="34" charset="0"/>
                <a:cs typeface="Arial" panose="020B0604020202020204" pitchFamily="34" charset="0"/>
              </a:rPr>
              <a:t>ij</a:t>
            </a:r>
            <a:r>
              <a:rPr lang="ru-RU" sz="2000" baseline="-25000" dirty="0">
                <a:latin typeface="Arial" panose="020B0604020202020204" pitchFamily="34" charset="0"/>
                <a:cs typeface="Arial" panose="020B0604020202020204" pitchFamily="34" charset="0"/>
              </a:rPr>
              <a:t> + 1</a:t>
            </a:r>
            <a:r>
              <a:rPr lang="ru-RU" sz="2000" dirty="0">
                <a:latin typeface="Arial" panose="020B0604020202020204" pitchFamily="34" charset="0"/>
                <a:cs typeface="Arial" panose="020B0604020202020204" pitchFamily="34" charset="0"/>
              </a:rPr>
              <a:t>, </a:t>
            </a:r>
            <a:r>
              <a:rPr lang="ru-RU" sz="2000" i="1" dirty="0" err="1">
                <a:latin typeface="Arial" panose="020B0604020202020204" pitchFamily="34" charset="0"/>
                <a:cs typeface="Arial" panose="020B0604020202020204" pitchFamily="34" charset="0"/>
              </a:rPr>
              <a:t>λ</a:t>
            </a:r>
            <a:r>
              <a:rPr lang="ru-RU" sz="2000" i="1" baseline="-25000" dirty="0" err="1">
                <a:latin typeface="Arial" panose="020B0604020202020204" pitchFamily="34" charset="0"/>
                <a:cs typeface="Arial" panose="020B0604020202020204" pitchFamily="34" charset="0"/>
              </a:rPr>
              <a:t>ij</a:t>
            </a:r>
            <a:r>
              <a:rPr lang="ru-RU" sz="2000" baseline="-25000" dirty="0">
                <a:latin typeface="Arial" panose="020B0604020202020204" pitchFamily="34" charset="0"/>
                <a:cs typeface="Arial" panose="020B0604020202020204" pitchFamily="34" charset="0"/>
              </a:rPr>
              <a:t> + 2</a:t>
            </a:r>
            <a:r>
              <a:rPr lang="ru-RU" sz="2000" dirty="0">
                <a:latin typeface="Arial" panose="020B0604020202020204" pitchFamily="34" charset="0"/>
                <a:cs typeface="Arial" panose="020B0604020202020204" pitchFamily="34" charset="0"/>
              </a:rPr>
              <a:t>, …. . В </a:t>
            </a:r>
            <a:r>
              <a:rPr lang="ru-RU" sz="2000" i="1" dirty="0">
                <a:latin typeface="Arial" panose="020B0604020202020204" pitchFamily="34" charset="0"/>
                <a:cs typeface="Arial" panose="020B0604020202020204" pitchFamily="34" charset="0"/>
              </a:rPr>
              <a:t>j</a:t>
            </a:r>
            <a:r>
              <a:rPr lang="ru-RU" sz="2000" dirty="0">
                <a:latin typeface="Arial" panose="020B0604020202020204" pitchFamily="34" charset="0"/>
                <a:cs typeface="Arial" panose="020B0604020202020204" pitchFamily="34" charset="0"/>
              </a:rPr>
              <a:t>-е состояние она перейдет через </a:t>
            </a:r>
            <a:r>
              <a:rPr lang="ru-RU" sz="2000" i="1" dirty="0" err="1">
                <a:latin typeface="Arial" panose="020B0604020202020204" pitchFamily="34" charset="0"/>
                <a:cs typeface="Arial" panose="020B0604020202020204" pitchFamily="34" charset="0"/>
              </a:rPr>
              <a:t>τ</a:t>
            </a:r>
            <a:r>
              <a:rPr lang="ru-RU" sz="2000" i="1" baseline="-25000" dirty="0" err="1">
                <a:latin typeface="Arial" panose="020B0604020202020204" pitchFamily="34" charset="0"/>
                <a:cs typeface="Arial" panose="020B0604020202020204" pitchFamily="34" charset="0"/>
              </a:rPr>
              <a:t>ij</a:t>
            </a:r>
            <a:r>
              <a:rPr lang="ru-RU" sz="2000" dirty="0">
                <a:latin typeface="Arial" panose="020B0604020202020204" pitchFamily="34" charset="0"/>
                <a:cs typeface="Arial" panose="020B0604020202020204" pitchFamily="34" charset="0"/>
              </a:rPr>
              <a:t>; в (</a:t>
            </a:r>
            <a:r>
              <a:rPr lang="ru-RU" sz="2000" i="1" dirty="0">
                <a:latin typeface="Arial" panose="020B0604020202020204" pitchFamily="34" charset="0"/>
                <a:cs typeface="Arial" panose="020B0604020202020204" pitchFamily="34" charset="0"/>
              </a:rPr>
              <a:t>j</a:t>
            </a:r>
            <a:r>
              <a:rPr lang="ru-RU" sz="2000" dirty="0">
                <a:latin typeface="Arial" panose="020B0604020202020204" pitchFamily="34" charset="0"/>
                <a:cs typeface="Arial" panose="020B0604020202020204" pitchFamily="34" charset="0"/>
              </a:rPr>
              <a:t> + 1)-е состояние она перейдет через </a:t>
            </a:r>
            <a:r>
              <a:rPr lang="ru-RU" sz="2000" i="1" dirty="0" err="1">
                <a:latin typeface="Arial" panose="020B0604020202020204" pitchFamily="34" charset="0"/>
                <a:cs typeface="Arial" panose="020B0604020202020204" pitchFamily="34" charset="0"/>
              </a:rPr>
              <a:t>τ</a:t>
            </a:r>
            <a:r>
              <a:rPr lang="ru-RU" sz="2000" i="1" baseline="-25000" dirty="0" err="1">
                <a:latin typeface="Arial" panose="020B0604020202020204" pitchFamily="34" charset="0"/>
                <a:cs typeface="Arial" panose="020B0604020202020204" pitchFamily="34" charset="0"/>
              </a:rPr>
              <a:t>ij</a:t>
            </a:r>
            <a:r>
              <a:rPr lang="ru-RU" sz="2000" baseline="-25000" dirty="0">
                <a:latin typeface="Arial" panose="020B0604020202020204" pitchFamily="34" charset="0"/>
                <a:cs typeface="Arial" panose="020B0604020202020204" pitchFamily="34" charset="0"/>
              </a:rPr>
              <a:t> + 1</a:t>
            </a:r>
            <a:r>
              <a:rPr lang="ru-RU" sz="2000" dirty="0">
                <a:latin typeface="Arial" panose="020B0604020202020204" pitchFamily="34" charset="0"/>
                <a:cs typeface="Arial" panose="020B0604020202020204" pitchFamily="34" charset="0"/>
              </a:rPr>
              <a:t>; в (</a:t>
            </a:r>
            <a:r>
              <a:rPr lang="ru-RU" sz="2000" i="1" dirty="0">
                <a:latin typeface="Arial" panose="020B0604020202020204" pitchFamily="34" charset="0"/>
                <a:cs typeface="Arial" panose="020B0604020202020204" pitchFamily="34" charset="0"/>
              </a:rPr>
              <a:t>j</a:t>
            </a:r>
            <a:r>
              <a:rPr lang="ru-RU" sz="2000" dirty="0">
                <a:latin typeface="Arial" panose="020B0604020202020204" pitchFamily="34" charset="0"/>
                <a:cs typeface="Arial" panose="020B0604020202020204" pitchFamily="34" charset="0"/>
              </a:rPr>
              <a:t> + 2)-е состояние она перейдет через </a:t>
            </a:r>
            <a:r>
              <a:rPr lang="ru-RU" sz="2000" i="1" dirty="0" err="1">
                <a:latin typeface="Arial" panose="020B0604020202020204" pitchFamily="34" charset="0"/>
                <a:cs typeface="Arial" panose="020B0604020202020204" pitchFamily="34" charset="0"/>
              </a:rPr>
              <a:t>τ</a:t>
            </a:r>
            <a:r>
              <a:rPr lang="ru-RU" sz="2000" i="1" baseline="-25000" dirty="0" err="1">
                <a:latin typeface="Arial" panose="020B0604020202020204" pitchFamily="34" charset="0"/>
                <a:cs typeface="Arial" panose="020B0604020202020204" pitchFamily="34" charset="0"/>
              </a:rPr>
              <a:t>ij</a:t>
            </a:r>
            <a:r>
              <a:rPr lang="ru-RU" sz="2000" baseline="-25000" dirty="0">
                <a:latin typeface="Arial" panose="020B0604020202020204" pitchFamily="34" charset="0"/>
                <a:cs typeface="Arial" panose="020B0604020202020204" pitchFamily="34" charset="0"/>
              </a:rPr>
              <a:t> + 2</a:t>
            </a:r>
            <a:r>
              <a:rPr lang="ru-RU" sz="2000" dirty="0">
                <a:latin typeface="Arial" panose="020B0604020202020204" pitchFamily="34" charset="0"/>
                <a:cs typeface="Arial" panose="020B0604020202020204" pitchFamily="34" charset="0"/>
              </a:rPr>
              <a:t> и т. д. </a:t>
            </a:r>
          </a:p>
          <a:p>
            <a:pPr algn="just"/>
            <a:r>
              <a:rPr lang="ru-RU" sz="2000" dirty="0">
                <a:latin typeface="Arial" panose="020B0604020202020204" pitchFamily="34" charset="0"/>
                <a:cs typeface="Arial" panose="020B0604020202020204" pitchFamily="34" charset="0"/>
              </a:rPr>
              <a:t>     Таким образом, система может перейти из </a:t>
            </a:r>
            <a:r>
              <a:rPr lang="ru-RU" sz="2000" i="1" dirty="0">
                <a:latin typeface="Arial" panose="020B0604020202020204" pitchFamily="34" charset="0"/>
                <a:cs typeface="Arial" panose="020B0604020202020204" pitchFamily="34" charset="0"/>
              </a:rPr>
              <a:t>i</a:t>
            </a:r>
            <a:r>
              <a:rPr lang="ru-RU" sz="2000" dirty="0">
                <a:latin typeface="Arial" panose="020B0604020202020204" pitchFamily="34" charset="0"/>
                <a:cs typeface="Arial" panose="020B0604020202020204" pitchFamily="34" charset="0"/>
              </a:rPr>
              <a:t>-</a:t>
            </a:r>
            <a:r>
              <a:rPr lang="ru-RU" sz="2000" dirty="0" err="1">
                <a:latin typeface="Arial" panose="020B0604020202020204" pitchFamily="34" charset="0"/>
                <a:cs typeface="Arial" panose="020B0604020202020204" pitchFamily="34" charset="0"/>
              </a:rPr>
              <a:t>го</a:t>
            </a:r>
            <a:r>
              <a:rPr lang="ru-RU" sz="2000" dirty="0">
                <a:latin typeface="Arial" panose="020B0604020202020204" pitchFamily="34" charset="0"/>
                <a:cs typeface="Arial" panose="020B0604020202020204" pitchFamily="34" charset="0"/>
              </a:rPr>
              <a:t> состояния только в одно из этих состояний, причем в то, переход в которое наступит раньше.      Поэтому из последовательности времен: </a:t>
            </a:r>
            <a:r>
              <a:rPr lang="ru-RU" sz="2000" i="1" dirty="0" err="1">
                <a:latin typeface="Arial" panose="020B0604020202020204" pitchFamily="34" charset="0"/>
                <a:cs typeface="Arial" panose="020B0604020202020204" pitchFamily="34" charset="0"/>
              </a:rPr>
              <a:t>τ</a:t>
            </a:r>
            <a:r>
              <a:rPr lang="ru-RU" sz="2000" i="1" baseline="-25000" dirty="0" err="1">
                <a:latin typeface="Arial" panose="020B0604020202020204" pitchFamily="34" charset="0"/>
                <a:cs typeface="Arial" panose="020B0604020202020204" pitchFamily="34" charset="0"/>
              </a:rPr>
              <a:t>ij</a:t>
            </a:r>
            <a:r>
              <a:rPr lang="ru-RU" sz="2000" dirty="0">
                <a:latin typeface="Arial" panose="020B0604020202020204" pitchFamily="34" charset="0"/>
                <a:cs typeface="Arial" panose="020B0604020202020204" pitchFamily="34" charset="0"/>
              </a:rPr>
              <a:t>, </a:t>
            </a:r>
            <a:r>
              <a:rPr lang="ru-RU" sz="2000" i="1" dirty="0" err="1">
                <a:latin typeface="Arial" panose="020B0604020202020204" pitchFamily="34" charset="0"/>
                <a:cs typeface="Arial" panose="020B0604020202020204" pitchFamily="34" charset="0"/>
              </a:rPr>
              <a:t>τ</a:t>
            </a:r>
            <a:r>
              <a:rPr lang="ru-RU" sz="2000" i="1" baseline="-25000" dirty="0" err="1">
                <a:latin typeface="Arial" panose="020B0604020202020204" pitchFamily="34" charset="0"/>
                <a:cs typeface="Arial" panose="020B0604020202020204" pitchFamily="34" charset="0"/>
              </a:rPr>
              <a:t>ij</a:t>
            </a:r>
            <a:r>
              <a:rPr lang="ru-RU" sz="2000" baseline="-25000" dirty="0">
                <a:latin typeface="Arial" panose="020B0604020202020204" pitchFamily="34" charset="0"/>
                <a:cs typeface="Arial" panose="020B0604020202020204" pitchFamily="34" charset="0"/>
              </a:rPr>
              <a:t> + 1</a:t>
            </a:r>
            <a:r>
              <a:rPr lang="ru-RU" sz="2000" dirty="0">
                <a:latin typeface="Arial" panose="020B0604020202020204" pitchFamily="34" charset="0"/>
                <a:cs typeface="Arial" panose="020B0604020202020204" pitchFamily="34" charset="0"/>
              </a:rPr>
              <a:t>, </a:t>
            </a:r>
            <a:r>
              <a:rPr lang="ru-RU" sz="2000" i="1" dirty="0" err="1">
                <a:latin typeface="Arial" panose="020B0604020202020204" pitchFamily="34" charset="0"/>
                <a:cs typeface="Arial" panose="020B0604020202020204" pitchFamily="34" charset="0"/>
              </a:rPr>
              <a:t>τ</a:t>
            </a:r>
            <a:r>
              <a:rPr lang="ru-RU" sz="2000" i="1" baseline="-25000" dirty="0" err="1">
                <a:latin typeface="Arial" panose="020B0604020202020204" pitchFamily="34" charset="0"/>
                <a:cs typeface="Arial" panose="020B0604020202020204" pitchFamily="34" charset="0"/>
              </a:rPr>
              <a:t>ij</a:t>
            </a:r>
            <a:r>
              <a:rPr lang="ru-RU" sz="2000" baseline="-25000" dirty="0">
                <a:latin typeface="Arial" panose="020B0604020202020204" pitchFamily="34" charset="0"/>
                <a:cs typeface="Arial" panose="020B0604020202020204" pitchFamily="34" charset="0"/>
              </a:rPr>
              <a:t> + 2</a:t>
            </a:r>
            <a:r>
              <a:rPr lang="ru-RU" sz="2000" dirty="0">
                <a:latin typeface="Arial" panose="020B0604020202020204" pitchFamily="34" charset="0"/>
                <a:cs typeface="Arial" panose="020B0604020202020204" pitchFamily="34" charset="0"/>
              </a:rPr>
              <a:t> и т. д. надо выбрать минимальное и определить индекс </a:t>
            </a:r>
            <a:r>
              <a:rPr lang="ru-RU" sz="2000" i="1" dirty="0">
                <a:latin typeface="Arial" panose="020B0604020202020204" pitchFamily="34" charset="0"/>
                <a:cs typeface="Arial" panose="020B0604020202020204" pitchFamily="34" charset="0"/>
              </a:rPr>
              <a:t>j</a:t>
            </a:r>
            <a:r>
              <a:rPr lang="ru-RU" sz="2000" dirty="0">
                <a:latin typeface="Arial" panose="020B0604020202020204" pitchFamily="34" charset="0"/>
                <a:cs typeface="Arial" panose="020B0604020202020204" pitchFamily="34" charset="0"/>
              </a:rPr>
              <a:t>, указывающий состояние перехода. </a:t>
            </a:r>
            <a:endParaRPr lang="ru-RU" sz="2000" dirty="0"/>
          </a:p>
        </p:txBody>
      </p:sp>
    </p:spTree>
    <p:extLst>
      <p:ext uri="{BB962C8B-B14F-4D97-AF65-F5344CB8AC3E}">
        <p14:creationId xmlns:p14="http://schemas.microsoft.com/office/powerpoint/2010/main" val="1168020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B6BBB111-FA8F-4A88-B6F1-2BCCF12B8E07}"/>
              </a:ext>
            </a:extLst>
          </p:cNvPr>
          <p:cNvSpPr/>
          <p:nvPr/>
        </p:nvSpPr>
        <p:spPr>
          <a:xfrm>
            <a:off x="519586" y="612844"/>
            <a:ext cx="11152828" cy="5632311"/>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       </a:t>
            </a:r>
            <a:r>
              <a:rPr lang="ru-RU" sz="2000" b="1" dirty="0">
                <a:latin typeface="Arial" panose="020B0604020202020204" pitchFamily="34" charset="0"/>
                <a:cs typeface="Arial" panose="020B0604020202020204" pitchFamily="34" charset="0"/>
              </a:rPr>
              <a:t>СМО с</a:t>
            </a:r>
            <a:r>
              <a:rPr lang="ru-RU" sz="2000" i="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марковским</a:t>
            </a:r>
            <a:r>
              <a:rPr lang="ru-RU" sz="2000" b="1" dirty="0">
                <a:latin typeface="Arial" panose="020B0604020202020204" pitchFamily="34" charset="0"/>
                <a:cs typeface="Arial" panose="020B0604020202020204" pitchFamily="34" charset="0"/>
              </a:rPr>
              <a:t> случайным процессом</a:t>
            </a:r>
            <a:r>
              <a:rPr lang="ru-RU" sz="2000" i="1"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определяется тем, что вероятность состояния такой СМО в будущем зависит только от ее настоящего состояния и не зависит от прошлого (процесс без последействия или без памяти). Условие марковского случайного процесса необходимо, чтобы все потоки событий, при которых система переходит из одного состояния в другое (потоки заявок, потоки обслуживания и т.д.), были пуассоновскими, т.е.  обладали свойствами отсутствия последействия, ординарности, стацио­нарности. В простейшем случае поток случайных событий распределен по показательному закону.</a:t>
            </a:r>
          </a:p>
          <a:p>
            <a:pPr algn="just"/>
            <a:r>
              <a:rPr lang="ru-RU" sz="2000" dirty="0">
                <a:latin typeface="Arial" panose="020B0604020202020204" pitchFamily="34" charset="0"/>
                <a:cs typeface="Arial" panose="020B0604020202020204" pitchFamily="34" charset="0"/>
              </a:rPr>
              <a:t>      Для формализации задачи анализа СМО введем следующие обозначения:</a:t>
            </a:r>
          </a:p>
          <a:p>
            <a:pPr algn="just">
              <a:spcAft>
                <a:spcPts val="0"/>
              </a:spcAft>
            </a:pPr>
            <a:r>
              <a:rPr lang="ru-RU" sz="2000" dirty="0">
                <a:latin typeface="Arial" panose="020B0604020202020204" pitchFamily="34"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1. Показатели эффективности использования СМО:</a:t>
            </a:r>
            <a:endParaRPr lang="ru-RU" sz="20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 </a:t>
            </a:r>
            <a:r>
              <a:rPr lang="ru-RU" sz="2000" i="1" dirty="0">
                <a:latin typeface="Arial" panose="020B0604020202020204" pitchFamily="34" charset="0"/>
                <a:ea typeface="Times New Roman" panose="02020603050405020304" pitchFamily="18" charset="0"/>
                <a:cs typeface="Arial" panose="020B0604020202020204" pitchFamily="34" charset="0"/>
              </a:rPr>
              <a:t>абсолютная пропускная способность</a:t>
            </a:r>
            <a:r>
              <a:rPr lang="ru-RU" sz="2000" i="1" spc="100" dirty="0">
                <a:latin typeface="Arial" panose="020B0604020202020204" pitchFamily="34" charset="0"/>
                <a:ea typeface="Times New Roman" panose="02020603050405020304" pitchFamily="18" charset="0"/>
                <a:cs typeface="Arial" panose="020B0604020202020204" pitchFamily="34" charset="0"/>
              </a:rPr>
              <a:t> (А)</a:t>
            </a:r>
            <a:r>
              <a:rPr lang="ru-RU" sz="2000" dirty="0">
                <a:latin typeface="Arial" panose="020B0604020202020204" pitchFamily="34" charset="0"/>
                <a:ea typeface="Times New Roman" panose="02020603050405020304" pitchFamily="18" charset="0"/>
                <a:cs typeface="Arial" panose="020B0604020202020204" pitchFamily="34" charset="0"/>
              </a:rPr>
              <a:t> — среднее число заявок, обслуживаемых в единицу времени, или интенсив­ность выходящего потока обслуженных заявок);</a:t>
            </a:r>
            <a:endParaRPr lang="ru-RU" sz="20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 </a:t>
            </a:r>
            <a:r>
              <a:rPr lang="ru-RU" sz="2000" i="1" dirty="0">
                <a:latin typeface="Arial" panose="020B0604020202020204" pitchFamily="34" charset="0"/>
                <a:ea typeface="Times New Roman" panose="02020603050405020304" pitchFamily="18" charset="0"/>
                <a:cs typeface="Arial" panose="020B0604020202020204" pitchFamily="34" charset="0"/>
              </a:rPr>
              <a:t>относительная пропускная способность</a:t>
            </a:r>
            <a:r>
              <a:rPr lang="ru-RU" sz="2000" i="1" spc="100" dirty="0">
                <a:latin typeface="Arial" panose="020B0604020202020204" pitchFamily="34" charset="0"/>
                <a:ea typeface="Times New Roman" panose="02020603050405020304" pitchFamily="18" charset="0"/>
                <a:cs typeface="Arial" panose="020B0604020202020204" pitchFamily="34" charset="0"/>
              </a:rPr>
              <a:t> (</a:t>
            </a:r>
            <a:r>
              <a:rPr lang="en-US" sz="2000" i="1" dirty="0">
                <a:latin typeface="Arial" panose="020B0604020202020204" pitchFamily="34" charset="0"/>
                <a:cs typeface="Arial" panose="020B0604020202020204" pitchFamily="34" charset="0"/>
              </a:rPr>
              <a:t>Q</a:t>
            </a:r>
            <a:r>
              <a:rPr lang="ru-RU" sz="2000" i="1" spc="100"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 отношение абсолютной пропускной способности к среднему числу за­явок, поступивших в систему за единицу времени;</a:t>
            </a:r>
            <a:endParaRPr lang="ru-RU" sz="20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 </a:t>
            </a:r>
            <a:r>
              <a:rPr lang="ru-RU" sz="2000" i="1" dirty="0">
                <a:latin typeface="Arial" panose="020B0604020202020204" pitchFamily="34" charset="0"/>
                <a:ea typeface="Times New Roman" panose="02020603050405020304" pitchFamily="18" charset="0"/>
                <a:cs typeface="Arial" panose="020B0604020202020204" pitchFamily="34" charset="0"/>
              </a:rPr>
              <a:t>средняя продолжительность периода занятости </a:t>
            </a:r>
            <a:r>
              <a:rPr lang="ru-RU" sz="2000" dirty="0">
                <a:latin typeface="Arial" panose="020B0604020202020204" pitchFamily="34" charset="0"/>
                <a:ea typeface="Times New Roman" panose="02020603050405020304" pitchFamily="18" charset="0"/>
                <a:cs typeface="Arial" panose="020B0604020202020204" pitchFamily="34" charset="0"/>
              </a:rPr>
              <a:t>СМО (</a:t>
            </a:r>
            <a:r>
              <a:rPr lang="en-US" sz="2000" i="1" dirty="0">
                <a:latin typeface="Arial" panose="020B0604020202020204" pitchFamily="34" charset="0"/>
                <a:ea typeface="Times New Roman" panose="02020603050405020304" pitchFamily="18" charset="0"/>
                <a:cs typeface="Arial" panose="020B0604020202020204" pitchFamily="34" charset="0"/>
              </a:rPr>
              <a:t>T</a:t>
            </a:r>
            <a:r>
              <a:rPr lang="ru-RU" sz="2000" i="1" baseline="-25000" dirty="0" err="1">
                <a:latin typeface="Arial" panose="020B0604020202020204" pitchFamily="34" charset="0"/>
                <a:ea typeface="Times New Roman" panose="02020603050405020304" pitchFamily="18" charset="0"/>
                <a:cs typeface="Arial" panose="020B0604020202020204" pitchFamily="34" charset="0"/>
              </a:rPr>
              <a:t>зан</a:t>
            </a:r>
            <a:r>
              <a:rPr lang="ru-RU" sz="2000" i="1"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a:t>
            </a:r>
            <a:endParaRPr lang="ru-RU" sz="20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 </a:t>
            </a:r>
            <a:r>
              <a:rPr lang="ru-RU" sz="2000" i="1" dirty="0">
                <a:latin typeface="Arial" panose="020B0604020202020204" pitchFamily="34" charset="0"/>
                <a:ea typeface="Times New Roman" panose="02020603050405020304" pitchFamily="18" charset="0"/>
                <a:cs typeface="Arial" panose="020B0604020202020204" pitchFamily="34" charset="0"/>
              </a:rPr>
              <a:t>интенсивность нагрузки </a:t>
            </a:r>
            <a:r>
              <a:rPr lang="ru-RU" sz="2000" dirty="0">
                <a:latin typeface="Arial" panose="020B0604020202020204" pitchFamily="34" charset="0"/>
                <a:ea typeface="Times New Roman" panose="02020603050405020304" pitchFamily="18" charset="0"/>
                <a:cs typeface="Arial" panose="020B0604020202020204" pitchFamily="34" charset="0"/>
              </a:rPr>
              <a:t>(</a:t>
            </a:r>
            <a:r>
              <a:rPr lang="el-GR" sz="2000" dirty="0">
                <a:latin typeface="Arial" panose="020B0604020202020204" pitchFamily="34" charset="0"/>
                <a:ea typeface="Times New Roman" panose="02020603050405020304" pitchFamily="18" charset="0"/>
                <a:cs typeface="Arial" panose="020B0604020202020204" pitchFamily="34" charset="0"/>
              </a:rPr>
              <a:t>ρ</a:t>
            </a:r>
            <a:r>
              <a:rPr lang="ru-RU" sz="2000" dirty="0">
                <a:latin typeface="Arial" panose="020B0604020202020204" pitchFamily="34" charset="0"/>
                <a:ea typeface="Times New Roman" panose="02020603050405020304" pitchFamily="18" charset="0"/>
                <a:cs typeface="Arial" panose="020B0604020202020204" pitchFamily="34" charset="0"/>
              </a:rPr>
              <a:t>) показывает степень согласо­ванности входного и выходного потоков заявок канала обслуживания и определяет устойчивость СМО;</a:t>
            </a:r>
            <a:endParaRPr lang="ru-RU" sz="20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 </a:t>
            </a:r>
            <a:r>
              <a:rPr lang="ru-RU" sz="2000" i="1" dirty="0">
                <a:latin typeface="Arial" panose="020B0604020202020204" pitchFamily="34" charset="0"/>
                <a:ea typeface="Times New Roman" panose="02020603050405020304" pitchFamily="18" charset="0"/>
                <a:cs typeface="Arial" panose="020B0604020202020204" pitchFamily="34" charset="0"/>
              </a:rPr>
              <a:t>коэффициент использования </a:t>
            </a:r>
            <a:r>
              <a:rPr lang="ru-RU" sz="2000" dirty="0">
                <a:latin typeface="Arial" panose="020B0604020202020204" pitchFamily="34" charset="0"/>
                <a:ea typeface="Times New Roman" panose="02020603050405020304" pitchFamily="18" charset="0"/>
                <a:cs typeface="Arial" panose="020B0604020202020204" pitchFamily="34" charset="0"/>
              </a:rPr>
              <a:t>СМО — средняя доля времени, в течение которого система занята обслуживанием заявок.</a:t>
            </a:r>
            <a:r>
              <a:rPr lang="ru-RU" sz="2000" dirty="0">
                <a:latin typeface="Arial" panose="020B0604020202020204" pitchFamily="34" charset="0"/>
                <a:cs typeface="Arial" panose="020B0604020202020204" pitchFamily="34" charset="0"/>
              </a:rPr>
              <a:t>   </a:t>
            </a:r>
            <a:endParaRPr lang="ru-RU"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626254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B93204A-3852-4F0F-A44C-34FDB14842A3}"/>
              </a:ext>
            </a:extLst>
          </p:cNvPr>
          <p:cNvSpPr/>
          <p:nvPr/>
        </p:nvSpPr>
        <p:spPr>
          <a:xfrm>
            <a:off x="450376" y="911581"/>
            <a:ext cx="11259403" cy="3785652"/>
          </a:xfrm>
          <a:prstGeom prst="rect">
            <a:avLst/>
          </a:prstGeom>
        </p:spPr>
        <p:txBody>
          <a:bodyPr wrap="square">
            <a:spAutoFit/>
          </a:bodyPr>
          <a:lstStyle/>
          <a:p>
            <a:pPr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2. Показатели качества обслуживания заявок:</a:t>
            </a:r>
          </a:p>
          <a:p>
            <a:pPr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     - </a:t>
            </a:r>
            <a:r>
              <a:rPr lang="ru-RU" sz="2000" i="1" dirty="0">
                <a:effectLst/>
                <a:latin typeface="Arial" panose="020B0604020202020204" pitchFamily="34" charset="0"/>
                <a:ea typeface="Calibri" panose="020F0502020204030204" pitchFamily="34" charset="0"/>
                <a:cs typeface="Arial" panose="020B0604020202020204" pitchFamily="34" charset="0"/>
              </a:rPr>
              <a:t>среднее время ожидания заявки в очереди (</a:t>
            </a:r>
            <a:r>
              <a:rPr lang="ru-RU" sz="2000" i="1" dirty="0" err="1">
                <a:effectLst/>
                <a:latin typeface="Arial" panose="020B0604020202020204" pitchFamily="34" charset="0"/>
                <a:ea typeface="Calibri" panose="020F0502020204030204" pitchFamily="34" charset="0"/>
                <a:cs typeface="Arial" panose="020B0604020202020204" pitchFamily="34" charset="0"/>
              </a:rPr>
              <a:t>Т</a:t>
            </a:r>
            <a:r>
              <a:rPr lang="ru-RU" sz="2000" i="1" baseline="-25000" dirty="0" err="1">
                <a:effectLst/>
                <a:latin typeface="Arial" panose="020B0604020202020204" pitchFamily="34" charset="0"/>
                <a:ea typeface="Calibri" panose="020F0502020204030204" pitchFamily="34" charset="0"/>
                <a:cs typeface="Arial" panose="020B0604020202020204" pitchFamily="34" charset="0"/>
              </a:rPr>
              <a:t>оч</a:t>
            </a:r>
            <a:r>
              <a:rPr lang="ru-RU" sz="2000" i="1" dirty="0">
                <a:effectLst/>
                <a:latin typeface="Arial" panose="020B0604020202020204" pitchFamily="34" charset="0"/>
                <a:ea typeface="Calibri" panose="020F0502020204030204" pitchFamily="34" charset="0"/>
                <a:cs typeface="Arial" panose="020B0604020202020204" pitchFamily="34" charset="0"/>
              </a:rPr>
              <a:t>); </a:t>
            </a:r>
          </a:p>
          <a:p>
            <a:pPr algn="just">
              <a:spcAft>
                <a:spcPts val="0"/>
              </a:spcAft>
            </a:pPr>
            <a:r>
              <a:rPr lang="ru-RU" sz="2000" i="1" dirty="0">
                <a:latin typeface="Arial" panose="020B0604020202020204" pitchFamily="34" charset="0"/>
                <a:ea typeface="Calibri" panose="020F0502020204030204" pitchFamily="34" charset="0"/>
                <a:cs typeface="Arial" panose="020B0604020202020204" pitchFamily="34" charset="0"/>
              </a:rPr>
              <a:t>     - </a:t>
            </a:r>
            <a:r>
              <a:rPr lang="ru-RU" sz="2000" i="1" dirty="0">
                <a:effectLst/>
                <a:latin typeface="Arial" panose="020B0604020202020204" pitchFamily="34" charset="0"/>
                <a:ea typeface="Calibri" panose="020F0502020204030204" pitchFamily="34" charset="0"/>
                <a:cs typeface="Arial" panose="020B0604020202020204" pitchFamily="34" charset="0"/>
              </a:rPr>
              <a:t>среднее время пребывания (обслуживания) заявки в СМО </a:t>
            </a:r>
            <a:r>
              <a:rPr lang="ru-RU" sz="2000" i="1" spc="100" dirty="0">
                <a:effectLst/>
                <a:latin typeface="Arial" panose="020B0604020202020204" pitchFamily="34" charset="0"/>
                <a:ea typeface="Calibri" panose="020F050202020403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T</a:t>
            </a:r>
            <a:r>
              <a:rPr lang="ru-RU" sz="2000" i="1" baseline="-25000" dirty="0" err="1">
                <a:latin typeface="Arial" panose="020B0604020202020204" pitchFamily="34" charset="0"/>
                <a:cs typeface="Arial" panose="020B0604020202020204" pitchFamily="34" charset="0"/>
              </a:rPr>
              <a:t>обс</a:t>
            </a:r>
            <a:r>
              <a:rPr lang="ru-RU" sz="2000" i="1" spc="100" dirty="0">
                <a:effectLst/>
                <a:latin typeface="Arial" panose="020B0604020202020204" pitchFamily="34" charset="0"/>
                <a:ea typeface="Calibri" panose="020F0502020204030204" pitchFamily="34" charset="0"/>
                <a:cs typeface="Arial" panose="020B0604020202020204" pitchFamily="34" charset="0"/>
              </a:rPr>
              <a:t>); </a:t>
            </a:r>
          </a:p>
          <a:p>
            <a:pPr algn="just">
              <a:spcAft>
                <a:spcPts val="0"/>
              </a:spcAft>
            </a:pPr>
            <a:r>
              <a:rPr lang="ru-RU" sz="2000" i="1" spc="100" dirty="0">
                <a:latin typeface="Arial" panose="020B0604020202020204" pitchFamily="34" charset="0"/>
                <a:ea typeface="Calibri" panose="020F0502020204030204" pitchFamily="34" charset="0"/>
                <a:cs typeface="Arial" panose="020B0604020202020204" pitchFamily="34" charset="0"/>
              </a:rPr>
              <a:t>    - </a:t>
            </a:r>
            <a:r>
              <a:rPr lang="ru-RU" sz="2000" i="1" dirty="0">
                <a:effectLst/>
                <a:latin typeface="Arial" panose="020B0604020202020204" pitchFamily="34" charset="0"/>
                <a:ea typeface="Calibri" panose="020F0502020204030204" pitchFamily="34" charset="0"/>
                <a:cs typeface="Arial" panose="020B0604020202020204" pitchFamily="34" charset="0"/>
              </a:rPr>
              <a:t>вероятность отказа заявки в обслуживании без ожидания </a:t>
            </a:r>
            <a:r>
              <a:rPr lang="ru-RU" sz="2000" i="1" spc="100" dirty="0">
                <a:effectLst/>
                <a:latin typeface="Arial" panose="020B0604020202020204" pitchFamily="34" charset="0"/>
                <a:ea typeface="Calibri" panose="020F050202020403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p</a:t>
            </a:r>
            <a:r>
              <a:rPr lang="ru-RU" sz="2000" i="1" baseline="-25000" dirty="0" err="1">
                <a:latin typeface="Arial" panose="020B0604020202020204" pitchFamily="34" charset="0"/>
                <a:cs typeface="Arial" panose="020B0604020202020204" pitchFamily="34" charset="0"/>
              </a:rPr>
              <a:t>отк</a:t>
            </a:r>
            <a:r>
              <a:rPr lang="ru-RU" sz="2000" i="1" spc="100" dirty="0">
                <a:effectLst/>
                <a:latin typeface="Arial" panose="020B0604020202020204" pitchFamily="34" charset="0"/>
                <a:ea typeface="Calibri" panose="020F0502020204030204" pitchFamily="34" charset="0"/>
                <a:cs typeface="Arial" panose="020B0604020202020204" pitchFamily="34" charset="0"/>
              </a:rPr>
              <a:t>); </a:t>
            </a:r>
          </a:p>
          <a:p>
            <a:pPr algn="just">
              <a:spcAft>
                <a:spcPts val="0"/>
              </a:spcAft>
            </a:pPr>
            <a:r>
              <a:rPr lang="ru-RU" sz="2000" i="1" spc="100" dirty="0">
                <a:latin typeface="Arial" panose="020B0604020202020204" pitchFamily="34" charset="0"/>
                <a:ea typeface="Calibri" panose="020F0502020204030204" pitchFamily="34" charset="0"/>
                <a:cs typeface="Arial" panose="020B0604020202020204" pitchFamily="34" charset="0"/>
              </a:rPr>
              <a:t>    - </a:t>
            </a:r>
            <a:r>
              <a:rPr lang="ru-RU" sz="2000" i="1" dirty="0">
                <a:effectLst/>
                <a:latin typeface="Arial" panose="020B0604020202020204" pitchFamily="34" charset="0"/>
                <a:ea typeface="Calibri" panose="020F0502020204030204" pitchFamily="34" charset="0"/>
                <a:cs typeface="Arial" panose="020B0604020202020204" pitchFamily="34" charset="0"/>
              </a:rPr>
              <a:t>вероятность немедленного приема заявки (</a:t>
            </a:r>
            <a:r>
              <a:rPr lang="en-US" sz="2000" i="1" dirty="0">
                <a:effectLst/>
                <a:latin typeface="Arial" panose="020B0604020202020204" pitchFamily="34" charset="0"/>
                <a:ea typeface="Calibri" panose="020F0502020204030204" pitchFamily="34" charset="0"/>
                <a:cs typeface="Arial" panose="020B0604020202020204" pitchFamily="34" charset="0"/>
              </a:rPr>
              <a:t>p</a:t>
            </a:r>
            <a:r>
              <a:rPr lang="ru-RU" sz="2000" i="1" baseline="-25000" dirty="0" err="1">
                <a:effectLst/>
                <a:latin typeface="Arial" panose="020B0604020202020204" pitchFamily="34" charset="0"/>
                <a:ea typeface="Calibri" panose="020F0502020204030204" pitchFamily="34" charset="0"/>
                <a:cs typeface="Arial" panose="020B0604020202020204" pitchFamily="34" charset="0"/>
              </a:rPr>
              <a:t>пр</a:t>
            </a:r>
            <a:r>
              <a:rPr lang="ru-RU" sz="2000" i="1" dirty="0">
                <a:effectLst/>
                <a:latin typeface="Arial" panose="020B0604020202020204" pitchFamily="34" charset="0"/>
                <a:ea typeface="Calibri" panose="020F0502020204030204" pitchFamily="34" charset="0"/>
                <a:cs typeface="Arial" panose="020B0604020202020204" pitchFamily="34" charset="0"/>
              </a:rPr>
              <a:t>); </a:t>
            </a:r>
          </a:p>
          <a:p>
            <a:pPr algn="just">
              <a:spcAft>
                <a:spcPts val="0"/>
              </a:spcAft>
            </a:pPr>
            <a:r>
              <a:rPr lang="ru-RU" sz="2000" i="1" dirty="0">
                <a:latin typeface="Arial" panose="020B0604020202020204" pitchFamily="34" charset="0"/>
                <a:ea typeface="Calibri" panose="020F0502020204030204" pitchFamily="34" charset="0"/>
                <a:cs typeface="Arial" panose="020B0604020202020204" pitchFamily="34" charset="0"/>
              </a:rPr>
              <a:t>     - </a:t>
            </a:r>
            <a:r>
              <a:rPr lang="ru-RU" sz="2000" i="1" dirty="0">
                <a:effectLst/>
                <a:latin typeface="Arial" panose="020B0604020202020204" pitchFamily="34" charset="0"/>
                <a:ea typeface="Calibri" panose="020F0502020204030204" pitchFamily="34" charset="0"/>
                <a:cs typeface="Arial" panose="020B0604020202020204" pitchFamily="34" charset="0"/>
              </a:rPr>
              <a:t>закон распределения времени ожидания заявки в очереди в СМО; </a:t>
            </a:r>
          </a:p>
          <a:p>
            <a:pPr algn="just">
              <a:spcAft>
                <a:spcPts val="0"/>
              </a:spcAft>
            </a:pPr>
            <a:r>
              <a:rPr lang="ru-RU" sz="2000" i="1" dirty="0">
                <a:latin typeface="Arial" panose="020B0604020202020204" pitchFamily="34" charset="0"/>
                <a:ea typeface="Calibri" panose="020F0502020204030204" pitchFamily="34" charset="0"/>
                <a:cs typeface="Arial" panose="020B0604020202020204" pitchFamily="34" charset="0"/>
              </a:rPr>
              <a:t>     - </a:t>
            </a:r>
            <a:r>
              <a:rPr lang="ru-RU" sz="2000" i="1" dirty="0">
                <a:effectLst/>
                <a:latin typeface="Arial" panose="020B0604020202020204" pitchFamily="34" charset="0"/>
                <a:ea typeface="Calibri" panose="020F0502020204030204" pitchFamily="34" charset="0"/>
                <a:cs typeface="Arial" panose="020B0604020202020204" pitchFamily="34" charset="0"/>
              </a:rPr>
              <a:t>среднее число заявок в очереди (</a:t>
            </a:r>
            <a:r>
              <a:rPr lang="en-US" sz="2000" i="1" dirty="0">
                <a:effectLst/>
                <a:latin typeface="Arial" panose="020B0604020202020204" pitchFamily="34" charset="0"/>
                <a:ea typeface="Calibri" panose="020F0502020204030204" pitchFamily="34" charset="0"/>
                <a:cs typeface="Arial" panose="020B0604020202020204" pitchFamily="34" charset="0"/>
              </a:rPr>
              <a:t>N</a:t>
            </a:r>
            <a:r>
              <a:rPr lang="ru-RU" sz="2000" i="1" baseline="-25000" dirty="0">
                <a:effectLst/>
                <a:latin typeface="Arial" panose="020B0604020202020204" pitchFamily="34" charset="0"/>
                <a:ea typeface="Calibri" panose="020F0502020204030204" pitchFamily="34" charset="0"/>
                <a:cs typeface="Arial" panose="020B0604020202020204" pitchFamily="34" charset="0"/>
              </a:rPr>
              <a:t>0ч</a:t>
            </a:r>
            <a:r>
              <a:rPr lang="ru-RU" sz="2000" i="1" dirty="0">
                <a:effectLst/>
                <a:latin typeface="Arial" panose="020B0604020202020204" pitchFamily="34" charset="0"/>
                <a:ea typeface="Calibri" panose="020F0502020204030204" pitchFamily="34" charset="0"/>
                <a:cs typeface="Arial" panose="020B0604020202020204" pitchFamily="34" charset="0"/>
              </a:rPr>
              <a:t>); </a:t>
            </a:r>
          </a:p>
          <a:p>
            <a:pPr algn="just">
              <a:spcAft>
                <a:spcPts val="0"/>
              </a:spcAft>
            </a:pPr>
            <a:r>
              <a:rPr lang="ru-RU" sz="2000" i="1" dirty="0">
                <a:latin typeface="Arial" panose="020B0604020202020204" pitchFamily="34" charset="0"/>
                <a:ea typeface="Calibri" panose="020F0502020204030204" pitchFamily="34" charset="0"/>
                <a:cs typeface="Arial" panose="020B0604020202020204" pitchFamily="34" charset="0"/>
              </a:rPr>
              <a:t>     - </a:t>
            </a:r>
            <a:r>
              <a:rPr lang="ru-RU" sz="2000" i="1" dirty="0">
                <a:effectLst/>
                <a:latin typeface="Arial" panose="020B0604020202020204" pitchFamily="34" charset="0"/>
                <a:ea typeface="Calibri" panose="020F0502020204030204" pitchFamily="34" charset="0"/>
                <a:cs typeface="Arial" panose="020B0604020202020204" pitchFamily="34" charset="0"/>
              </a:rPr>
              <a:t>среднее число заявок, находящихся в СМО (</a:t>
            </a:r>
            <a:r>
              <a:rPr lang="en-US" sz="2000" i="1" dirty="0">
                <a:effectLst/>
                <a:latin typeface="Arial" panose="020B0604020202020204" pitchFamily="34" charset="0"/>
                <a:ea typeface="Calibri" panose="020F0502020204030204" pitchFamily="34" charset="0"/>
                <a:cs typeface="Arial" panose="020B0604020202020204" pitchFamily="34" charset="0"/>
              </a:rPr>
              <a:t>N</a:t>
            </a:r>
            <a:r>
              <a:rPr lang="ru-RU" sz="2000" i="1" baseline="-25000" dirty="0" err="1">
                <a:effectLst/>
                <a:latin typeface="Arial" panose="020B0604020202020204" pitchFamily="34" charset="0"/>
                <a:ea typeface="Calibri" panose="020F0502020204030204" pitchFamily="34" charset="0"/>
                <a:cs typeface="Arial" panose="020B0604020202020204" pitchFamily="34" charset="0"/>
              </a:rPr>
              <a:t>обс</a:t>
            </a:r>
            <a:r>
              <a:rPr lang="ru-RU" sz="2000" i="1" dirty="0">
                <a:effectLst/>
                <a:latin typeface="Arial" panose="020B0604020202020204" pitchFamily="34" charset="0"/>
                <a:ea typeface="Calibri" panose="020F0502020204030204" pitchFamily="34" charset="0"/>
                <a:cs typeface="Arial" panose="020B0604020202020204" pitchFamily="34" charset="0"/>
              </a:rPr>
              <a:t>).</a:t>
            </a:r>
          </a:p>
          <a:p>
            <a:pPr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      3. Показатели эффективности функционирования пары «СМО-потребитель» (вся совокупность заявок или их источник, например, средний доход в единицу времени от СМО). Эта группа полезна, когда доход от СМО и затраты на её обслуживание измеряются в одних и тех же единицах, и отражает специфику работы СМО. </a:t>
            </a:r>
          </a:p>
        </p:txBody>
      </p:sp>
    </p:spTree>
    <p:extLst>
      <p:ext uri="{BB962C8B-B14F-4D97-AF65-F5344CB8AC3E}">
        <p14:creationId xmlns:p14="http://schemas.microsoft.com/office/powerpoint/2010/main" val="8858319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7E97147-D9AF-471E-94FF-E142316B46F1}"/>
              </a:ext>
            </a:extLst>
          </p:cNvPr>
          <p:cNvSpPr/>
          <p:nvPr/>
        </p:nvSpPr>
        <p:spPr>
          <a:xfrm>
            <a:off x="519648" y="896622"/>
            <a:ext cx="11022995" cy="4647426"/>
          </a:xfrm>
          <a:prstGeom prst="rect">
            <a:avLst/>
          </a:prstGeom>
        </p:spPr>
        <p:txBody>
          <a:bodyPr wrap="square">
            <a:spAutoFit/>
          </a:bodyPr>
          <a:lstStyle/>
          <a:p>
            <a:pPr algn="just">
              <a:spcAft>
                <a:spcPts val="0"/>
              </a:spcAft>
            </a:pPr>
            <a:r>
              <a:rPr lang="en-US" sz="2000" dirty="0">
                <a:effectLst/>
                <a:latin typeface="Arial" panose="020B0604020202020204" pitchFamily="34" charset="0"/>
                <a:ea typeface="Calibri" panose="020F0502020204030204" pitchFamily="34" charset="0"/>
                <a:cs typeface="Arial" panose="020B0604020202020204" pitchFamily="34" charset="0"/>
              </a:rPr>
              <a:t>      </a:t>
            </a:r>
            <a:r>
              <a:rPr lang="ru-RU" sz="2000" dirty="0">
                <a:effectLst/>
                <a:latin typeface="Arial" panose="020B0604020202020204" pitchFamily="34" charset="0"/>
                <a:ea typeface="Calibri" panose="020F0502020204030204" pitchFamily="34" charset="0"/>
                <a:cs typeface="Arial" panose="020B0604020202020204" pitchFamily="34" charset="0"/>
              </a:rPr>
              <a:t>Одноканальная СМО включает только один канал обслужи­вания и на ее вход подается пуассоновский поток заявок с ин­тенсивностью </a:t>
            </a:r>
            <a:r>
              <a:rPr lang="ru-RU" sz="2000" i="1" dirty="0">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ru-RU" sz="2000" dirty="0">
                <a:effectLst/>
                <a:latin typeface="Arial" panose="020B0604020202020204" pitchFamily="34" charset="0"/>
                <a:ea typeface="Calibri" panose="020F0502020204030204" pitchFamily="34" charset="0"/>
                <a:cs typeface="Arial" panose="020B0604020202020204" pitchFamily="34" charset="0"/>
              </a:rPr>
              <a:t>, т.е. непрерывная случайная величина </a:t>
            </a:r>
            <a:r>
              <a:rPr lang="ru-RU" sz="2000" i="1" dirty="0">
                <a:effectLst/>
                <a:latin typeface="Arial" panose="020B0604020202020204" pitchFamily="34" charset="0"/>
                <a:ea typeface="Calibri" panose="020F0502020204030204" pitchFamily="34" charset="0"/>
                <a:cs typeface="Arial" panose="020B0604020202020204" pitchFamily="34" charset="0"/>
              </a:rPr>
              <a:t>Т</a:t>
            </a:r>
            <a:r>
              <a:rPr lang="ru-RU" sz="2000" dirty="0">
                <a:effectLst/>
                <a:latin typeface="Arial" panose="020B0604020202020204" pitchFamily="34" charset="0"/>
                <a:ea typeface="Calibri" panose="020F0502020204030204" pitchFamily="34" charset="0"/>
                <a:cs typeface="Arial" panose="020B0604020202020204" pitchFamily="34" charset="0"/>
              </a:rPr>
              <a:t> (время между двумя соседними заявками) распределена по показатель­ному закону. </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en-US" sz="2400" i="1" dirty="0">
                <a:latin typeface="Arial" panose="020B0604020202020204" pitchFamily="34" charset="0"/>
                <a:cs typeface="Arial" panose="020B0604020202020204" pitchFamily="34" charset="0"/>
              </a:rPr>
              <a:t>                                                     f(t)</a:t>
            </a:r>
            <a:r>
              <a:rPr lang="ru-RU" sz="2400" i="1" dirty="0">
                <a:latin typeface="Arial" panose="020B0604020202020204" pitchFamily="34" charset="0"/>
                <a:cs typeface="Arial" panose="020B0604020202020204" pitchFamily="34" charset="0"/>
              </a:rPr>
              <a:t>=</a:t>
            </a:r>
            <a:r>
              <a:rPr lang="ru-RU" sz="2400" i="1" dirty="0">
                <a:latin typeface="Arial" panose="020B0604020202020204" pitchFamily="34" charset="0"/>
                <a:cs typeface="Arial" panose="020B0604020202020204" pitchFamily="34" charset="0"/>
                <a:sym typeface="Symbol" panose="05050102010706020507" pitchFamily="18" charset="2"/>
              </a:rPr>
              <a:t></a:t>
            </a:r>
            <a:r>
              <a:rPr lang="en-US" sz="2400" i="1" dirty="0">
                <a:latin typeface="Arial" panose="020B0604020202020204" pitchFamily="34" charset="0"/>
                <a:cs typeface="Arial" panose="020B0604020202020204" pitchFamily="34" charset="0"/>
              </a:rPr>
              <a:t>*</a:t>
            </a:r>
            <a:r>
              <a:rPr lang="ru-RU" sz="2400" i="1" dirty="0">
                <a:latin typeface="Arial" panose="020B0604020202020204" pitchFamily="34" charset="0"/>
                <a:cs typeface="Arial" panose="020B0604020202020204" pitchFamily="34" charset="0"/>
              </a:rPr>
              <a:t>e </a:t>
            </a:r>
            <a:r>
              <a:rPr lang="ru-RU" sz="2400" i="1" baseline="30000" dirty="0">
                <a:latin typeface="Arial" panose="020B0604020202020204" pitchFamily="34" charset="0"/>
                <a:cs typeface="Arial" panose="020B0604020202020204" pitchFamily="34" charset="0"/>
              </a:rPr>
              <a:t>-</a:t>
            </a:r>
            <a:r>
              <a:rPr lang="ru-RU" sz="2400" i="1" baseline="30000" dirty="0">
                <a:latin typeface="Arial" panose="020B0604020202020204" pitchFamily="34" charset="0"/>
                <a:cs typeface="Arial" panose="020B0604020202020204" pitchFamily="34" charset="0"/>
                <a:sym typeface="Symbol" panose="05050102010706020507" pitchFamily="18" charset="2"/>
              </a:rPr>
              <a:t></a:t>
            </a:r>
            <a:r>
              <a:rPr lang="ru-RU" sz="2400" i="1" baseline="30000" dirty="0">
                <a:latin typeface="Arial" panose="020B0604020202020204" pitchFamily="34" charset="0"/>
                <a:cs typeface="Arial" panose="020B0604020202020204" pitchFamily="34" charset="0"/>
              </a:rPr>
              <a:t>t</a:t>
            </a:r>
            <a:r>
              <a:rPr lang="ru-RU" sz="2400" i="1" dirty="0">
                <a:latin typeface="Arial" panose="020B0604020202020204" pitchFamily="34" charset="0"/>
                <a:cs typeface="Arial" panose="020B0604020202020204" pitchFamily="34" charset="0"/>
              </a:rPr>
              <a:t>, t ≥ 0,</a:t>
            </a:r>
            <a:r>
              <a:rPr lang="ru-RU" sz="2400" dirty="0">
                <a:latin typeface="Arial" panose="020B0604020202020204" pitchFamily="34" charset="0"/>
                <a:cs typeface="Arial" panose="020B0604020202020204" pitchFamily="34" charset="0"/>
              </a:rPr>
              <a:t> </a:t>
            </a:r>
            <a:endParaRPr lang="en-US"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Другая случайная величина </a:t>
            </a:r>
            <a:r>
              <a:rPr lang="en-US" sz="2000" i="1" dirty="0">
                <a:effectLst/>
                <a:latin typeface="Arial" panose="020B0604020202020204" pitchFamily="34" charset="0"/>
                <a:ea typeface="Calibri" panose="020F0502020204030204" pitchFamily="34" charset="0"/>
                <a:cs typeface="Arial" panose="020B0604020202020204" pitchFamily="34" charset="0"/>
              </a:rPr>
              <a:t>T</a:t>
            </a:r>
            <a:r>
              <a:rPr lang="ru-RU" sz="2000" i="1" baseline="-25000" dirty="0" err="1">
                <a:effectLst/>
                <a:latin typeface="Arial" panose="020B0604020202020204" pitchFamily="34" charset="0"/>
                <a:ea typeface="Calibri" panose="020F0502020204030204" pitchFamily="34" charset="0"/>
                <a:cs typeface="Arial" panose="020B0604020202020204" pitchFamily="34" charset="0"/>
              </a:rPr>
              <a:t>обс</a:t>
            </a:r>
            <a:r>
              <a:rPr lang="ru-RU" sz="2000" i="1" dirty="0">
                <a:effectLst/>
                <a:latin typeface="Arial" panose="020B0604020202020204" pitchFamily="34" charset="0"/>
                <a:ea typeface="Calibri" panose="020F0502020204030204" pitchFamily="34" charset="0"/>
                <a:cs typeface="Arial" panose="020B0604020202020204" pitchFamily="34" charset="0"/>
              </a:rPr>
              <a:t> </a:t>
            </a:r>
            <a:r>
              <a:rPr lang="ru-RU" sz="2000" dirty="0">
                <a:effectLst/>
                <a:latin typeface="Arial" panose="020B0604020202020204" pitchFamily="34" charset="0"/>
                <a:ea typeface="Calibri" panose="020F0502020204030204" pitchFamily="34" charset="0"/>
                <a:cs typeface="Arial" panose="020B0604020202020204" pitchFamily="34" charset="0"/>
              </a:rPr>
              <a:t>(время обслуживания каналом одной заявки) также распределена по закону Пуассона с параметром </a:t>
            </a:r>
            <a:r>
              <a:rPr lang="ru-RU" sz="2000" i="1" spc="250" dirty="0">
                <a:effectLst/>
                <a:latin typeface="Arial" panose="020B0604020202020204" pitchFamily="34" charset="0"/>
                <a:ea typeface="Calibri" panose="020F0502020204030204" pitchFamily="34" charset="0"/>
                <a:cs typeface="Arial" panose="020B0604020202020204" pitchFamily="34" charset="0"/>
              </a:rPr>
              <a:t>μ</a:t>
            </a:r>
            <a:r>
              <a:rPr lang="ru-RU" sz="2000" dirty="0">
                <a:effectLst/>
                <a:latin typeface="Arial" panose="020B0604020202020204" pitchFamily="34" charset="0"/>
                <a:ea typeface="Calibri" panose="020F0502020204030204" pitchFamily="34" charset="0"/>
                <a:cs typeface="Arial" panose="020B0604020202020204" pitchFamily="34" charset="0"/>
              </a:rPr>
              <a:t>: </a:t>
            </a:r>
            <a:r>
              <a:rPr lang="en-US" sz="2400" i="1" spc="250" dirty="0">
                <a:effectLst/>
                <a:latin typeface="Arial" panose="020B0604020202020204" pitchFamily="34" charset="0"/>
                <a:ea typeface="Calibri" panose="020F0502020204030204" pitchFamily="34" charset="0"/>
                <a:cs typeface="Arial" panose="020B0604020202020204" pitchFamily="34" charset="0"/>
              </a:rPr>
              <a:t>f</a:t>
            </a:r>
            <a:r>
              <a:rPr lang="en-US" sz="2400" i="1" spc="250" baseline="-25000" dirty="0">
                <a:effectLst/>
                <a:latin typeface="Arial" panose="020B0604020202020204" pitchFamily="34" charset="0"/>
                <a:ea typeface="Calibri" panose="020F0502020204030204" pitchFamily="34" charset="0"/>
                <a:cs typeface="Arial" panose="020B0604020202020204" pitchFamily="34" charset="0"/>
              </a:rPr>
              <a:t>1</a:t>
            </a:r>
            <a:r>
              <a:rPr lang="en-US" sz="2400" i="1" spc="250" dirty="0">
                <a:effectLst/>
                <a:latin typeface="Arial" panose="020B0604020202020204" pitchFamily="34" charset="0"/>
                <a:ea typeface="Calibri" panose="020F0502020204030204" pitchFamily="34" charset="0"/>
                <a:cs typeface="Arial" panose="020B0604020202020204" pitchFamily="34" charset="0"/>
              </a:rPr>
              <a:t>(t)</a:t>
            </a:r>
            <a:r>
              <a:rPr lang="ru-RU" sz="2400" i="1" spc="250" dirty="0">
                <a:effectLst/>
                <a:latin typeface="Arial" panose="020B0604020202020204" pitchFamily="34" charset="0"/>
                <a:ea typeface="Calibri" panose="020F0502020204030204" pitchFamily="34" charset="0"/>
                <a:cs typeface="Arial" panose="020B0604020202020204" pitchFamily="34" charset="0"/>
              </a:rPr>
              <a:t>=μ</a:t>
            </a:r>
            <a:r>
              <a:rPr lang="en-US" sz="2400" i="1" spc="250" dirty="0">
                <a:effectLst/>
                <a:latin typeface="Arial" panose="020B0604020202020204" pitchFamily="34" charset="0"/>
                <a:ea typeface="Calibri" panose="020F0502020204030204" pitchFamily="34" charset="0"/>
                <a:cs typeface="Arial" panose="020B0604020202020204" pitchFamily="34" charset="0"/>
              </a:rPr>
              <a:t>*</a:t>
            </a:r>
            <a:r>
              <a:rPr lang="ru-RU" sz="2400" i="1" dirty="0">
                <a:effectLst/>
                <a:latin typeface="Arial" panose="020B0604020202020204" pitchFamily="34" charset="0"/>
                <a:ea typeface="Calibri" panose="020F0502020204030204" pitchFamily="34" charset="0"/>
                <a:cs typeface="Arial" panose="020B0604020202020204" pitchFamily="34" charset="0"/>
              </a:rPr>
              <a:t>e </a:t>
            </a:r>
            <a:r>
              <a:rPr lang="ru-RU" sz="2400" i="1" baseline="30000" dirty="0">
                <a:effectLst/>
                <a:latin typeface="Arial" panose="020B0604020202020204" pitchFamily="34" charset="0"/>
                <a:ea typeface="Calibri" panose="020F0502020204030204" pitchFamily="34" charset="0"/>
                <a:cs typeface="Arial" panose="020B0604020202020204" pitchFamily="34" charset="0"/>
              </a:rPr>
              <a:t>-</a:t>
            </a:r>
            <a:r>
              <a:rPr lang="ru-RU" sz="2400" i="1" baseline="30000" dirty="0" err="1">
                <a:effectLst/>
                <a:latin typeface="Arial" panose="020B0604020202020204" pitchFamily="34" charset="0"/>
                <a:ea typeface="Calibri" panose="020F0502020204030204" pitchFamily="34" charset="0"/>
                <a:cs typeface="Arial" panose="020B0604020202020204" pitchFamily="34" charset="0"/>
              </a:rPr>
              <a:t>μt</a:t>
            </a:r>
            <a:r>
              <a:rPr lang="ru-RU" sz="2400" i="1" dirty="0">
                <a:effectLst/>
                <a:latin typeface="Arial" panose="020B0604020202020204" pitchFamily="34" charset="0"/>
                <a:ea typeface="Calibri" panose="020F0502020204030204" pitchFamily="34" charset="0"/>
                <a:cs typeface="Arial" panose="020B0604020202020204" pitchFamily="34" charset="0"/>
              </a:rPr>
              <a:t>, t ≥ 0,</a:t>
            </a:r>
            <a:r>
              <a:rPr lang="ru-RU"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Arial" panose="020B0604020202020204" pitchFamily="34" charset="0"/>
                <a:ea typeface="Calibri" panose="020F0502020204030204" pitchFamily="34" charset="0"/>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1.1)</a:t>
            </a:r>
          </a:p>
          <a:p>
            <a:pPr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      Параметры </a:t>
            </a:r>
            <a:r>
              <a:rPr lang="ru-RU" sz="2000" i="1" dirty="0">
                <a:latin typeface="Arial" panose="020B0604020202020204" pitchFamily="34" charset="0"/>
                <a:cs typeface="Arial" panose="020B0604020202020204" pitchFamily="34" charset="0"/>
                <a:sym typeface="Symbol" panose="05050102010706020507" pitchFamily="18" charset="2"/>
              </a:rPr>
              <a:t></a:t>
            </a:r>
            <a:r>
              <a:rPr lang="ru-RU" sz="2000" dirty="0">
                <a:effectLst/>
                <a:latin typeface="Arial" panose="020B0604020202020204" pitchFamily="34" charset="0"/>
                <a:ea typeface="Calibri" panose="020F0502020204030204" pitchFamily="34" charset="0"/>
                <a:cs typeface="Arial" panose="020B0604020202020204" pitchFamily="34" charset="0"/>
              </a:rPr>
              <a:t> и </a:t>
            </a:r>
            <a:r>
              <a:rPr lang="ru-RU" sz="2000" i="1" spc="250" dirty="0">
                <a:effectLst/>
                <a:latin typeface="Arial" panose="020B0604020202020204" pitchFamily="34" charset="0"/>
                <a:ea typeface="Calibri" panose="020F0502020204030204" pitchFamily="34" charset="0"/>
                <a:cs typeface="Arial" panose="020B0604020202020204" pitchFamily="34" charset="0"/>
              </a:rPr>
              <a:t>μ</a:t>
            </a:r>
            <a:r>
              <a:rPr lang="ru-RU" sz="2000" dirty="0">
                <a:effectLst/>
                <a:latin typeface="Arial" panose="020B0604020202020204" pitchFamily="34" charset="0"/>
                <a:ea typeface="Calibri" panose="020F0502020204030204" pitchFamily="34" charset="0"/>
                <a:cs typeface="Arial" panose="020B0604020202020204" pitchFamily="34" charset="0"/>
              </a:rPr>
              <a:t> называются соответственно интенсивностью потока заявок и</a:t>
            </a:r>
            <a:r>
              <a:rPr lang="ru-RU" sz="2000" i="1" dirty="0">
                <a:effectLst/>
                <a:latin typeface="Arial" panose="020B0604020202020204" pitchFamily="34" charset="0"/>
                <a:ea typeface="Calibri" panose="020F0502020204030204" pitchFamily="34" charset="0"/>
                <a:cs typeface="Arial" panose="020B0604020202020204" pitchFamily="34" charset="0"/>
              </a:rPr>
              <a:t> интенсивностью потока обслуживания.</a:t>
            </a:r>
            <a:r>
              <a:rPr lang="ru-RU" sz="2000" dirty="0">
                <a:effectLst/>
                <a:latin typeface="Arial" panose="020B0604020202020204" pitchFamily="34" charset="0"/>
                <a:ea typeface="Calibri" panose="020F0502020204030204" pitchFamily="34" charset="0"/>
                <a:cs typeface="Arial" panose="020B0604020202020204" pitchFamily="34" charset="0"/>
              </a:rPr>
              <a:t> Среднее значение </a:t>
            </a:r>
            <a:r>
              <a:rPr lang="en-US" sz="2000" dirty="0">
                <a:effectLst/>
                <a:latin typeface="Arial" panose="020B0604020202020204" pitchFamily="34" charset="0"/>
                <a:ea typeface="Calibri" panose="020F0502020204030204" pitchFamily="34" charset="0"/>
                <a:cs typeface="Arial" panose="020B0604020202020204" pitchFamily="34" charset="0"/>
              </a:rPr>
              <a:t>T</a:t>
            </a:r>
            <a:r>
              <a:rPr lang="ru-RU" sz="2000" baseline="-25000" dirty="0" err="1">
                <a:effectLst/>
                <a:latin typeface="Arial" panose="020B0604020202020204" pitchFamily="34" charset="0"/>
                <a:ea typeface="Calibri" panose="020F0502020204030204" pitchFamily="34" charset="0"/>
                <a:cs typeface="Arial" panose="020B0604020202020204" pitchFamily="34" charset="0"/>
              </a:rPr>
              <a:t>обс</a:t>
            </a:r>
            <a:r>
              <a:rPr lang="ru-RU" sz="2000" dirty="0">
                <a:effectLst/>
                <a:latin typeface="Arial" panose="020B0604020202020204" pitchFamily="34" charset="0"/>
                <a:ea typeface="Calibri" panose="020F0502020204030204" pitchFamily="34" charset="0"/>
                <a:cs typeface="Arial" panose="020B0604020202020204" pitchFamily="34" charset="0"/>
              </a:rPr>
              <a:t> равно математическому ожиданию:  </a:t>
            </a:r>
            <a:r>
              <a:rPr lang="ru-RU" sz="2400" i="1" dirty="0">
                <a:effectLst/>
                <a:latin typeface="Arial" panose="020B0604020202020204" pitchFamily="34" charset="0"/>
                <a:ea typeface="Calibri" panose="020F0502020204030204" pitchFamily="34" charset="0"/>
                <a:cs typeface="Arial" panose="020B0604020202020204" pitchFamily="34" charset="0"/>
              </a:rPr>
              <a:t>М(</a:t>
            </a:r>
            <a:r>
              <a:rPr lang="en-US" sz="2400" i="1" dirty="0">
                <a:effectLst/>
                <a:latin typeface="Arial" panose="020B0604020202020204" pitchFamily="34" charset="0"/>
                <a:ea typeface="Calibri" panose="020F0502020204030204" pitchFamily="34" charset="0"/>
                <a:cs typeface="Arial" panose="020B0604020202020204" pitchFamily="34" charset="0"/>
              </a:rPr>
              <a:t>T</a:t>
            </a:r>
            <a:r>
              <a:rPr lang="ru-RU" sz="2400" i="1" baseline="-25000" dirty="0" err="1">
                <a:effectLst/>
                <a:latin typeface="Arial" panose="020B0604020202020204" pitchFamily="34" charset="0"/>
                <a:ea typeface="Calibri" panose="020F0502020204030204" pitchFamily="34" charset="0"/>
                <a:cs typeface="Arial" panose="020B0604020202020204" pitchFamily="34" charset="0"/>
              </a:rPr>
              <a:t>обс</a:t>
            </a:r>
            <a:r>
              <a:rPr lang="ru-RU" sz="2400" i="1" dirty="0">
                <a:effectLst/>
                <a:latin typeface="Arial" panose="020B0604020202020204" pitchFamily="34" charset="0"/>
                <a:ea typeface="Calibri" panose="020F0502020204030204" pitchFamily="34" charset="0"/>
                <a:cs typeface="Arial" panose="020B0604020202020204" pitchFamily="34" charset="0"/>
              </a:rPr>
              <a:t>) = 1/</a:t>
            </a:r>
            <a:r>
              <a:rPr lang="ru-RU" sz="2400" i="1" spc="250" dirty="0">
                <a:effectLst/>
                <a:latin typeface="Arial" panose="020B0604020202020204" pitchFamily="34" charset="0"/>
                <a:ea typeface="Calibri" panose="020F0502020204030204" pitchFamily="34" charset="0"/>
                <a:cs typeface="Arial" panose="020B0604020202020204" pitchFamily="34" charset="0"/>
              </a:rPr>
              <a:t>μ</a:t>
            </a:r>
            <a:endParaRPr lang="ru-RU" sz="2400" i="1" dirty="0">
              <a:effectLst/>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en-US" sz="2000" dirty="0">
                <a:effectLst/>
                <a:latin typeface="Arial" panose="020B0604020202020204" pitchFamily="34" charset="0"/>
                <a:ea typeface="Calibri" panose="020F0502020204030204" pitchFamily="34" charset="0"/>
                <a:cs typeface="Arial" panose="020B0604020202020204" pitchFamily="34" charset="0"/>
              </a:rPr>
              <a:t>      </a:t>
            </a:r>
            <a:r>
              <a:rPr lang="ru-RU" sz="2000" dirty="0">
                <a:effectLst/>
                <a:latin typeface="Arial" panose="020B0604020202020204" pitchFamily="34" charset="0"/>
                <a:ea typeface="Calibri" panose="020F0502020204030204" pitchFamily="34" charset="0"/>
                <a:cs typeface="Arial" panose="020B0604020202020204" pitchFamily="34" charset="0"/>
              </a:rPr>
              <a:t>Состояния СМО характеризуются простаиванием или занято­стью ее канала, т.е. система может находиться в одном из состо­яний:</a:t>
            </a:r>
            <a:r>
              <a:rPr lang="ru-RU" sz="2000" i="1" spc="-100" dirty="0">
                <a:effectLst/>
                <a:latin typeface="Arial" panose="020B0604020202020204" pitchFamily="34" charset="0"/>
                <a:ea typeface="Calibri" panose="020F0502020204030204" pitchFamily="34" charset="0"/>
                <a:cs typeface="Arial" panose="020B0604020202020204" pitchFamily="34" charset="0"/>
              </a:rPr>
              <a:t> </a:t>
            </a:r>
            <a:r>
              <a:rPr lang="en-US" sz="2000" i="1" spc="-100" dirty="0">
                <a:effectLst/>
                <a:latin typeface="Arial" panose="020B0604020202020204" pitchFamily="34" charset="0"/>
                <a:ea typeface="Calibri" panose="020F0502020204030204" pitchFamily="34" charset="0"/>
                <a:cs typeface="Arial" panose="020B0604020202020204" pitchFamily="34" charset="0"/>
              </a:rPr>
              <a:t>S</a:t>
            </a:r>
            <a:r>
              <a:rPr lang="ru-RU" sz="2000" i="1" spc="-100" baseline="-25000" dirty="0">
                <a:effectLst/>
                <a:latin typeface="Arial" panose="020B0604020202020204" pitchFamily="34" charset="0"/>
                <a:ea typeface="Calibri" panose="020F0502020204030204" pitchFamily="34" charset="0"/>
                <a:cs typeface="Arial" panose="020B0604020202020204" pitchFamily="34" charset="0"/>
              </a:rPr>
              <a:t>0</a:t>
            </a:r>
            <a:r>
              <a:rPr lang="ru-RU" sz="2000" i="1" spc="-100" dirty="0">
                <a:effectLst/>
                <a:latin typeface="Arial" panose="020B0604020202020204" pitchFamily="34" charset="0"/>
                <a:ea typeface="Calibri" panose="020F0502020204030204" pitchFamily="34" charset="0"/>
                <a:cs typeface="Arial" panose="020B0604020202020204" pitchFamily="34" charset="0"/>
              </a:rPr>
              <a:t> —</a:t>
            </a:r>
            <a:r>
              <a:rPr lang="ru-RU" sz="2000" dirty="0">
                <a:effectLst/>
                <a:latin typeface="Arial" panose="020B0604020202020204" pitchFamily="34" charset="0"/>
                <a:ea typeface="Calibri" panose="020F0502020204030204" pitchFamily="34" charset="0"/>
                <a:cs typeface="Arial" panose="020B0604020202020204" pitchFamily="34" charset="0"/>
              </a:rPr>
              <a:t> кана</a:t>
            </a:r>
            <a:r>
              <a:rPr lang="ru-RU" sz="2000" dirty="0">
                <a:latin typeface="Arial" panose="020B0604020202020204" pitchFamily="34" charset="0"/>
                <a:ea typeface="Calibri" panose="020F0502020204030204" pitchFamily="34" charset="0"/>
                <a:cs typeface="Arial" panose="020B0604020202020204" pitchFamily="34" charset="0"/>
              </a:rPr>
              <a:t>л</a:t>
            </a:r>
            <a:r>
              <a:rPr lang="ru-RU" sz="2000" dirty="0">
                <a:effectLst/>
                <a:latin typeface="Arial" panose="020B0604020202020204" pitchFamily="34" charset="0"/>
                <a:ea typeface="Calibri" panose="020F0502020204030204" pitchFamily="34" charset="0"/>
                <a:cs typeface="Arial" panose="020B0604020202020204" pitchFamily="34" charset="0"/>
              </a:rPr>
              <a:t> свободен (простаивает) или </a:t>
            </a:r>
            <a:r>
              <a:rPr lang="en-US" sz="2000" i="1" dirty="0">
                <a:effectLst/>
                <a:latin typeface="Arial" panose="020B0604020202020204" pitchFamily="34" charset="0"/>
                <a:ea typeface="Calibri" panose="020F0502020204030204" pitchFamily="34" charset="0"/>
                <a:cs typeface="Arial" panose="020B0604020202020204" pitchFamily="34" charset="0"/>
              </a:rPr>
              <a:t>S</a:t>
            </a:r>
            <a:r>
              <a:rPr lang="ru-RU" sz="2000" i="1" baseline="-25000" dirty="0">
                <a:effectLst/>
                <a:latin typeface="Arial" panose="020B0604020202020204" pitchFamily="34" charset="0"/>
                <a:ea typeface="Calibri" panose="020F0502020204030204" pitchFamily="34" charset="0"/>
                <a:cs typeface="Arial" panose="020B0604020202020204" pitchFamily="34" charset="0"/>
              </a:rPr>
              <a:t>1</a:t>
            </a:r>
            <a:r>
              <a:rPr lang="ru-RU" sz="2000" baseline="-25000" dirty="0">
                <a:effectLst/>
                <a:latin typeface="Arial" panose="020B0604020202020204" pitchFamily="34" charset="0"/>
                <a:ea typeface="Calibri" panose="020F0502020204030204" pitchFamily="34" charset="0"/>
                <a:cs typeface="Arial" panose="020B0604020202020204" pitchFamily="34" charset="0"/>
              </a:rPr>
              <a:t> </a:t>
            </a:r>
            <a:r>
              <a:rPr lang="ru-RU" sz="2000" dirty="0">
                <a:effectLst/>
                <a:latin typeface="Arial" panose="020B0604020202020204" pitchFamily="34" charset="0"/>
                <a:ea typeface="Calibri" panose="020F0502020204030204" pitchFamily="34" charset="0"/>
                <a:cs typeface="Arial" panose="020B0604020202020204" pitchFamily="34" charset="0"/>
              </a:rPr>
              <a:t>- занят. Перечислим основные характеристики одноканальной СМО с отказами.</a:t>
            </a:r>
          </a:p>
          <a:p>
            <a:pPr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       Относительная пропускная способность (</a:t>
            </a:r>
            <a:r>
              <a:rPr lang="en-US" sz="2000" dirty="0">
                <a:effectLst/>
                <a:latin typeface="Arial" panose="020B0604020202020204" pitchFamily="34" charset="0"/>
                <a:ea typeface="Calibri" panose="020F0502020204030204" pitchFamily="34" charset="0"/>
                <a:cs typeface="Arial" panose="020B0604020202020204" pitchFamily="34" charset="0"/>
              </a:rPr>
              <a:t>Q</a:t>
            </a:r>
            <a:r>
              <a:rPr lang="ru-RU" sz="2000" dirty="0">
                <a:effectLst/>
                <a:latin typeface="Arial" panose="020B0604020202020204" pitchFamily="34" charset="0"/>
                <a:ea typeface="Calibri" panose="020F0502020204030204" pitchFamily="34" charset="0"/>
                <a:cs typeface="Arial" panose="020B0604020202020204" pitchFamily="34" charset="0"/>
              </a:rPr>
              <a:t>):</a:t>
            </a:r>
          </a:p>
          <a:p>
            <a:pPr algn="just">
              <a:spcAft>
                <a:spcPts val="0"/>
              </a:spcAft>
            </a:pPr>
            <a:r>
              <a:rPr lang="ru-RU" sz="2400" i="1" spc="100" dirty="0">
                <a:effectLst/>
                <a:latin typeface="Arial" panose="020B0604020202020204" pitchFamily="34" charset="0"/>
                <a:ea typeface="Calibri" panose="020F0502020204030204" pitchFamily="34" charset="0"/>
                <a:cs typeface="Arial" panose="020B0604020202020204" pitchFamily="34" charset="0"/>
              </a:rPr>
              <a:t>                                                </a:t>
            </a:r>
            <a:r>
              <a:rPr lang="en-US" sz="2400" i="1" spc="100" dirty="0">
                <a:effectLst/>
                <a:latin typeface="Arial" panose="020B0604020202020204" pitchFamily="34" charset="0"/>
                <a:ea typeface="Calibri" panose="020F0502020204030204" pitchFamily="34" charset="0"/>
                <a:cs typeface="Arial" panose="020B0604020202020204" pitchFamily="34" charset="0"/>
              </a:rPr>
              <a:t>Q</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ru-RU" sz="2400" dirty="0">
                <a:effectLst/>
                <a:latin typeface="Arial" panose="020B0604020202020204" pitchFamily="34" charset="0"/>
                <a:ea typeface="Calibri" panose="020F0502020204030204" pitchFamily="34" charset="0"/>
                <a:cs typeface="Arial" panose="020B0604020202020204" pitchFamily="34" charset="0"/>
              </a:rPr>
              <a:t>= </a:t>
            </a:r>
            <a:r>
              <a:rPr lang="ru-RU" sz="2400" i="1" spc="250" dirty="0">
                <a:effectLst/>
                <a:latin typeface="Arial" panose="020B0604020202020204" pitchFamily="34" charset="0"/>
                <a:ea typeface="Calibri" panose="020F0502020204030204" pitchFamily="34" charset="0"/>
                <a:cs typeface="Arial" panose="020B0604020202020204" pitchFamily="34" charset="0"/>
              </a:rPr>
              <a:t>μ</a:t>
            </a:r>
            <a:r>
              <a:rPr lang="ru-RU" sz="2400" dirty="0">
                <a:effectLst/>
                <a:latin typeface="Arial" panose="020B0604020202020204" pitchFamily="34" charset="0"/>
                <a:ea typeface="Calibri" panose="020F0502020204030204" pitchFamily="34" charset="0"/>
                <a:cs typeface="Arial" panose="020B0604020202020204" pitchFamily="34" charset="0"/>
              </a:rPr>
              <a:t>/(</a:t>
            </a:r>
            <a:r>
              <a:rPr lang="ru-RU" sz="2400" i="1" dirty="0">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ru-RU" sz="2400" dirty="0">
                <a:effectLst/>
                <a:latin typeface="Arial" panose="020B0604020202020204" pitchFamily="34" charset="0"/>
                <a:ea typeface="Calibri" panose="020F0502020204030204" pitchFamily="34" charset="0"/>
                <a:cs typeface="Arial" panose="020B0604020202020204" pitchFamily="34" charset="0"/>
              </a:rPr>
              <a:t> + </a:t>
            </a:r>
            <a:r>
              <a:rPr lang="ru-RU" sz="2400" i="1" spc="250" dirty="0">
                <a:effectLst/>
                <a:latin typeface="Arial" panose="020B0604020202020204" pitchFamily="34" charset="0"/>
                <a:ea typeface="Calibri" panose="020F0502020204030204" pitchFamily="34" charset="0"/>
                <a:cs typeface="Arial" panose="020B0604020202020204" pitchFamily="34" charset="0"/>
              </a:rPr>
              <a:t>μ</a:t>
            </a:r>
            <a:r>
              <a:rPr lang="ru-RU" sz="2400" dirty="0">
                <a:effectLst/>
                <a:latin typeface="Arial" panose="020B0604020202020204" pitchFamily="34" charset="0"/>
                <a:ea typeface="Calibri" panose="020F0502020204030204" pitchFamily="34" charset="0"/>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	 (1.2)</a:t>
            </a:r>
          </a:p>
        </p:txBody>
      </p:sp>
      <p:sp>
        <p:nvSpPr>
          <p:cNvPr id="3" name="Прямоугольник 2">
            <a:extLst>
              <a:ext uri="{FF2B5EF4-FFF2-40B4-BE49-F238E27FC236}">
                <a16:creationId xmlns:a16="http://schemas.microsoft.com/office/drawing/2014/main" id="{BF662E2A-DD95-47A9-838E-AA024AB5D26F}"/>
              </a:ext>
            </a:extLst>
          </p:cNvPr>
          <p:cNvSpPr/>
          <p:nvPr/>
        </p:nvSpPr>
        <p:spPr>
          <a:xfrm>
            <a:off x="3257059" y="310066"/>
            <a:ext cx="4586064" cy="400110"/>
          </a:xfrm>
          <a:prstGeom prst="rect">
            <a:avLst/>
          </a:prstGeom>
        </p:spPr>
        <p:txBody>
          <a:bodyPr wrap="none">
            <a:spAutoFit/>
          </a:bodyPr>
          <a:lstStyle/>
          <a:p>
            <a:pPr algn="just">
              <a:spcAft>
                <a:spcPts val="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1. </a:t>
            </a:r>
            <a:r>
              <a:rPr lang="ru-RU" sz="2000" b="1" dirty="0">
                <a:effectLst/>
                <a:latin typeface="Arial" panose="020B0604020202020204" pitchFamily="34" charset="0"/>
                <a:ea typeface="Calibri" panose="020F0502020204030204" pitchFamily="34" charset="0"/>
                <a:cs typeface="Times New Roman" panose="02020603050405020304" pitchFamily="18" charset="0"/>
              </a:rPr>
              <a:t>Одноканальная СМО с отказами</a:t>
            </a:r>
            <a:endParaRPr lang="ru-RU"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28612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BFB1287-2E01-49C2-846E-249A8E89348A}"/>
              </a:ext>
            </a:extLst>
          </p:cNvPr>
          <p:cNvSpPr/>
          <p:nvPr/>
        </p:nvSpPr>
        <p:spPr>
          <a:xfrm>
            <a:off x="821635" y="766732"/>
            <a:ext cx="10813774" cy="5324535"/>
          </a:xfrm>
          <a:prstGeom prst="rect">
            <a:avLst/>
          </a:prstGeom>
        </p:spPr>
        <p:txBody>
          <a:bodyPr wrap="square">
            <a:spAutoFit/>
          </a:bodyPr>
          <a:lstStyle/>
          <a:p>
            <a:pPr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      Абсолютная пропускная способность СМО: </a:t>
            </a:r>
            <a:r>
              <a:rPr lang="ru-RU" sz="2000" i="1" spc="250" dirty="0">
                <a:effectLst/>
                <a:latin typeface="Arial" panose="020B0604020202020204" pitchFamily="34" charset="0"/>
                <a:ea typeface="Arial Unicode MS" panose="020B0604020202020204" pitchFamily="34" charset="-128"/>
                <a:cs typeface="Arial" panose="020B0604020202020204" pitchFamily="34" charset="0"/>
              </a:rPr>
              <a:t>   </a:t>
            </a:r>
            <a:r>
              <a:rPr lang="en-US" sz="2000" i="1" spc="250" dirty="0">
                <a:effectLst/>
                <a:latin typeface="Arial" panose="020B0604020202020204" pitchFamily="34" charset="0"/>
                <a:ea typeface="Arial Unicode MS" panose="020B0604020202020204" pitchFamily="34" charset="-128"/>
                <a:cs typeface="Arial" panose="020B0604020202020204" pitchFamily="34" charset="0"/>
              </a:rPr>
              <a:t>A=</a:t>
            </a:r>
            <a:r>
              <a:rPr lang="ru-RU" sz="2000" i="1" dirty="0">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ru-RU" sz="2000" i="1" spc="250" dirty="0">
                <a:effectLst/>
                <a:latin typeface="Arial" panose="020B0604020202020204" pitchFamily="34" charset="0"/>
                <a:ea typeface="Calibri" panose="020F0502020204030204" pitchFamily="34" charset="0"/>
                <a:cs typeface="Arial" panose="020B0604020202020204" pitchFamily="34" charset="0"/>
              </a:rPr>
              <a:t>μ</a:t>
            </a:r>
            <a:r>
              <a:rPr lang="ru-RU" sz="2000" dirty="0">
                <a:effectLst/>
                <a:latin typeface="Arial" panose="020B0604020202020204" pitchFamily="34" charset="0"/>
                <a:ea typeface="Calibri" panose="020F0502020204030204" pitchFamily="34" charset="0"/>
                <a:cs typeface="Arial" panose="020B0604020202020204" pitchFamily="34" charset="0"/>
              </a:rPr>
              <a:t>/(</a:t>
            </a:r>
            <a:r>
              <a:rPr lang="ru-RU" sz="2000" i="1" dirty="0">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ru-RU" sz="2000" dirty="0">
                <a:effectLst/>
                <a:latin typeface="Arial" panose="020B0604020202020204" pitchFamily="34" charset="0"/>
                <a:ea typeface="Calibri" panose="020F0502020204030204" pitchFamily="34" charset="0"/>
                <a:cs typeface="Arial" panose="020B0604020202020204" pitchFamily="34" charset="0"/>
              </a:rPr>
              <a:t> + </a:t>
            </a:r>
            <a:r>
              <a:rPr lang="ru-RU" sz="2000" i="1" spc="250" dirty="0">
                <a:effectLst/>
                <a:latin typeface="Arial" panose="020B0604020202020204" pitchFamily="34" charset="0"/>
                <a:ea typeface="Calibri" panose="020F0502020204030204" pitchFamily="34" charset="0"/>
                <a:cs typeface="Arial" panose="020B0604020202020204" pitchFamily="34" charset="0"/>
              </a:rPr>
              <a:t>μ</a:t>
            </a:r>
            <a:r>
              <a:rPr lang="en-US" sz="2000" i="1" spc="250" dirty="0">
                <a:effectLst/>
                <a:latin typeface="Arial" panose="020B0604020202020204" pitchFamily="34" charset="0"/>
                <a:ea typeface="Arial Unicode MS" panose="020B0604020202020204" pitchFamily="34" charset="-128"/>
                <a:cs typeface="Arial" panose="020B0604020202020204" pitchFamily="34" charset="0"/>
              </a:rPr>
              <a:t>)=</a:t>
            </a:r>
            <a:r>
              <a:rPr lang="ru-RU" sz="2000" i="1" dirty="0">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en-US" sz="2000" i="1" spc="100" dirty="0">
                <a:effectLst/>
                <a:latin typeface="Arial" panose="020B0604020202020204" pitchFamily="34" charset="0"/>
                <a:ea typeface="Calibri" panose="020F0502020204030204" pitchFamily="34" charset="0"/>
                <a:cs typeface="Arial" panose="020B0604020202020204" pitchFamily="34" charset="0"/>
              </a:rPr>
              <a:t>Q</a:t>
            </a:r>
            <a:r>
              <a:rPr lang="ru-RU" sz="2000" dirty="0">
                <a:effectLst/>
                <a:latin typeface="Arial" panose="020B0604020202020204" pitchFamily="34" charset="0"/>
                <a:ea typeface="Calibri" panose="020F0502020204030204" pitchFamily="34" charset="0"/>
                <a:cs typeface="Arial" panose="020B0604020202020204" pitchFamily="34" charset="0"/>
              </a:rPr>
              <a:t>	  (1.3)</a:t>
            </a:r>
          </a:p>
          <a:p>
            <a:pPr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      Вероятность отказа в обслуживании заявки</a:t>
            </a:r>
            <a:r>
              <a:rPr lang="ru-RU" sz="2000" i="1" spc="100" dirty="0">
                <a:effectLst/>
                <a:latin typeface="Arial" panose="020B0604020202020204" pitchFamily="34" charset="0"/>
                <a:ea typeface="Calibri" panose="020F0502020204030204" pitchFamily="34" charset="0"/>
                <a:cs typeface="Arial" panose="020B0604020202020204" pitchFamily="34" charset="0"/>
              </a:rPr>
              <a:t> (</a:t>
            </a:r>
            <a:r>
              <a:rPr lang="en-US" sz="2000" i="1" spc="100" dirty="0">
                <a:effectLst/>
                <a:latin typeface="Arial" panose="020B0604020202020204" pitchFamily="34" charset="0"/>
                <a:ea typeface="Calibri" panose="020F0502020204030204" pitchFamily="34" charset="0"/>
                <a:cs typeface="Arial" panose="020B0604020202020204" pitchFamily="34" charset="0"/>
              </a:rPr>
              <a:t>p</a:t>
            </a:r>
            <a:r>
              <a:rPr lang="ru-RU" sz="2000" i="1" spc="100" baseline="-25000" dirty="0" err="1">
                <a:effectLst/>
                <a:latin typeface="Arial" panose="020B0604020202020204" pitchFamily="34" charset="0"/>
                <a:ea typeface="Calibri" panose="020F0502020204030204" pitchFamily="34" charset="0"/>
                <a:cs typeface="Arial" panose="020B0604020202020204" pitchFamily="34" charset="0"/>
              </a:rPr>
              <a:t>отк</a:t>
            </a:r>
            <a:r>
              <a:rPr lang="ru-RU" sz="2000" i="1" spc="100" dirty="0">
                <a:effectLst/>
                <a:latin typeface="Arial" panose="020B0604020202020204" pitchFamily="34" charset="0"/>
                <a:ea typeface="Calibri" panose="020F0502020204030204" pitchFamily="34" charset="0"/>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 когда канал занят:</a:t>
            </a:r>
          </a:p>
          <a:p>
            <a:pPr algn="just">
              <a:spcAft>
                <a:spcPts val="0"/>
              </a:spcAft>
            </a:pPr>
            <a:r>
              <a:rPr lang="ru-RU" sz="2000" i="1" spc="100" dirty="0">
                <a:effectLst/>
                <a:latin typeface="Arial" panose="020B0604020202020204" pitchFamily="34" charset="0"/>
                <a:ea typeface="Calibri" panose="020F0502020204030204" pitchFamily="34" charset="0"/>
                <a:cs typeface="Arial" panose="020B0604020202020204" pitchFamily="34" charset="0"/>
              </a:rPr>
              <a:t>                               </a:t>
            </a:r>
            <a:r>
              <a:rPr lang="en-US" sz="2000" i="1" spc="100" dirty="0">
                <a:effectLst/>
                <a:latin typeface="Arial" panose="020B0604020202020204" pitchFamily="34" charset="0"/>
                <a:ea typeface="Calibri" panose="020F0502020204030204" pitchFamily="34" charset="0"/>
                <a:cs typeface="Arial" panose="020B0604020202020204" pitchFamily="34" charset="0"/>
              </a:rPr>
              <a:t>p</a:t>
            </a:r>
            <a:r>
              <a:rPr lang="ru-RU" sz="2000" i="1" spc="100" baseline="-25000" dirty="0" err="1">
                <a:effectLst/>
                <a:latin typeface="Arial" panose="020B0604020202020204" pitchFamily="34" charset="0"/>
                <a:ea typeface="Calibri" panose="020F0502020204030204" pitchFamily="34" charset="0"/>
                <a:cs typeface="Arial" panose="020B0604020202020204" pitchFamily="34" charset="0"/>
              </a:rPr>
              <a:t>отк</a:t>
            </a:r>
            <a:r>
              <a:rPr lang="ru-RU" sz="2000" dirty="0">
                <a:effectLst/>
                <a:latin typeface="Arial" panose="020B0604020202020204" pitchFamily="34" charset="0"/>
                <a:ea typeface="Calibri" panose="020F0502020204030204" pitchFamily="34" charset="0"/>
                <a:cs typeface="Arial" panose="020B0604020202020204" pitchFamily="34" charset="0"/>
              </a:rPr>
              <a:t> = </a:t>
            </a:r>
            <a:r>
              <a:rPr lang="en-US" sz="2000" dirty="0">
                <a:effectLst/>
                <a:latin typeface="Arial" panose="020B0604020202020204" pitchFamily="34" charset="0"/>
                <a:ea typeface="Calibri" panose="020F0502020204030204" pitchFamily="34" charset="0"/>
                <a:cs typeface="Arial" panose="020B0604020202020204" pitchFamily="34" charset="0"/>
              </a:rPr>
              <a:t>p</a:t>
            </a:r>
            <a:r>
              <a:rPr lang="ru-RU" sz="2000" baseline="-25000" dirty="0">
                <a:effectLst/>
                <a:latin typeface="Arial" panose="020B0604020202020204" pitchFamily="34" charset="0"/>
                <a:ea typeface="Calibri" panose="020F0502020204030204" pitchFamily="34" charset="0"/>
                <a:cs typeface="Arial" panose="020B0604020202020204" pitchFamily="34" charset="0"/>
              </a:rPr>
              <a:t>1</a:t>
            </a:r>
            <a:r>
              <a:rPr lang="ru-RU" sz="2000" dirty="0">
                <a:effectLst/>
                <a:latin typeface="Arial" panose="020B0604020202020204" pitchFamily="34" charset="0"/>
                <a:ea typeface="Calibri" panose="020F0502020204030204" pitchFamily="34" charset="0"/>
                <a:cs typeface="Arial" panose="020B0604020202020204" pitchFamily="34" charset="0"/>
              </a:rPr>
              <a:t>=</a:t>
            </a:r>
            <a:r>
              <a:rPr lang="ru-RU" sz="2000" i="1" dirty="0">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ru-RU" sz="2000" dirty="0">
                <a:effectLst/>
                <a:latin typeface="Arial" panose="020B0604020202020204" pitchFamily="34" charset="0"/>
                <a:ea typeface="Calibri" panose="020F0502020204030204" pitchFamily="34" charset="0"/>
                <a:cs typeface="Arial" panose="020B0604020202020204" pitchFamily="34" charset="0"/>
              </a:rPr>
              <a:t>/(</a:t>
            </a:r>
            <a:r>
              <a:rPr lang="ru-RU" sz="2000" i="1" dirty="0">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ru-RU" sz="2000" dirty="0">
                <a:effectLst/>
                <a:latin typeface="Arial" panose="020B0604020202020204" pitchFamily="34" charset="0"/>
                <a:ea typeface="Calibri" panose="020F0502020204030204" pitchFamily="34" charset="0"/>
                <a:cs typeface="Arial" panose="020B0604020202020204" pitchFamily="34" charset="0"/>
              </a:rPr>
              <a:t> + </a:t>
            </a:r>
            <a:r>
              <a:rPr lang="ru-RU" sz="2000" i="1" spc="250" dirty="0">
                <a:effectLst/>
                <a:latin typeface="Arial" panose="020B0604020202020204" pitchFamily="34" charset="0"/>
                <a:ea typeface="Calibri" panose="020F0502020204030204" pitchFamily="34" charset="0"/>
                <a:cs typeface="Arial" panose="020B0604020202020204" pitchFamily="34" charset="0"/>
              </a:rPr>
              <a:t>μ</a:t>
            </a:r>
            <a:r>
              <a:rPr lang="en-US" sz="2000" i="1" spc="250" dirty="0">
                <a:effectLst/>
                <a:latin typeface="Arial" panose="020B0604020202020204" pitchFamily="34" charset="0"/>
                <a:ea typeface="Arial Unicode MS" panose="020B0604020202020204" pitchFamily="34" charset="-128"/>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	                                          (1.4)</a:t>
            </a:r>
          </a:p>
          <a:p>
            <a:pPr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      Среднее время обслуживания заявки</a:t>
            </a:r>
            <a:r>
              <a:rPr lang="ru-RU" sz="2000" i="1" dirty="0">
                <a:effectLst/>
                <a:latin typeface="Arial" panose="020B0604020202020204" pitchFamily="34" charset="0"/>
                <a:ea typeface="Calibri" panose="020F0502020204030204" pitchFamily="34" charset="0"/>
                <a:cs typeface="Arial" panose="020B0604020202020204" pitchFamily="34" charset="0"/>
              </a:rPr>
              <a:t> (</a:t>
            </a:r>
            <a:r>
              <a:rPr lang="ru-RU" sz="2000" i="1" dirty="0" err="1">
                <a:effectLst/>
                <a:latin typeface="Arial" panose="020B0604020202020204" pitchFamily="34" charset="0"/>
                <a:ea typeface="Calibri" panose="020F0502020204030204" pitchFamily="34" charset="0"/>
                <a:cs typeface="Arial" panose="020B0604020202020204" pitchFamily="34" charset="0"/>
              </a:rPr>
              <a:t>Т</a:t>
            </a:r>
            <a:r>
              <a:rPr lang="ru-RU" sz="2000" i="1" baseline="-25000" dirty="0" err="1">
                <a:effectLst/>
                <a:latin typeface="Arial" panose="020B0604020202020204" pitchFamily="34" charset="0"/>
                <a:ea typeface="Calibri" panose="020F0502020204030204" pitchFamily="34" charset="0"/>
                <a:cs typeface="Arial" panose="020B0604020202020204" pitchFamily="34" charset="0"/>
              </a:rPr>
              <a:t>обс</a:t>
            </a:r>
            <a:r>
              <a:rPr lang="ru-RU" sz="2000" i="1" dirty="0">
                <a:effectLst/>
                <a:latin typeface="Arial" panose="020B0604020202020204" pitchFamily="34" charset="0"/>
                <a:ea typeface="Calibri" panose="020F0502020204030204" pitchFamily="34" charset="0"/>
                <a:cs typeface="Arial" panose="020B0604020202020204" pitchFamily="34" charset="0"/>
              </a:rPr>
              <a:t>): </a:t>
            </a:r>
            <a:r>
              <a:rPr lang="ru-RU"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T</a:t>
            </a:r>
            <a:r>
              <a:rPr lang="en-US" sz="2000" baseline="-25000" dirty="0">
                <a:effectLst/>
                <a:latin typeface="Arial" panose="020B0604020202020204" pitchFamily="34" charset="0"/>
                <a:ea typeface="Calibri" panose="020F0502020204030204" pitchFamily="34" charset="0"/>
                <a:cs typeface="Arial" panose="020B0604020202020204" pitchFamily="34" charset="0"/>
              </a:rPr>
              <a:t>o</a:t>
            </a:r>
            <a:r>
              <a:rPr lang="ru-RU" sz="2000" baseline="-25000" dirty="0">
                <a:latin typeface="Arial" panose="020B0604020202020204" pitchFamily="34" charset="0"/>
                <a:ea typeface="Calibri" panose="020F0502020204030204" pitchFamily="34" charset="0"/>
                <a:cs typeface="Arial" panose="020B0604020202020204" pitchFamily="34" charset="0"/>
              </a:rPr>
              <a:t>б</a:t>
            </a:r>
            <a:r>
              <a:rPr lang="en-US" sz="2000" baseline="-25000" dirty="0">
                <a:effectLst/>
                <a:latin typeface="Arial" panose="020B0604020202020204" pitchFamily="34" charset="0"/>
                <a:ea typeface="Calibri" panose="020F0502020204030204" pitchFamily="34" charset="0"/>
                <a:cs typeface="Arial" panose="020B0604020202020204" pitchFamily="34" charset="0"/>
              </a:rPr>
              <a:t>c</a:t>
            </a:r>
            <a:r>
              <a:rPr lang="ru-RU" sz="2000" dirty="0">
                <a:effectLst/>
                <a:latin typeface="Arial" panose="020B0604020202020204" pitchFamily="34" charset="0"/>
                <a:ea typeface="Calibri" panose="020F0502020204030204" pitchFamily="34" charset="0"/>
                <a:cs typeface="Arial" panose="020B0604020202020204" pitchFamily="34" charset="0"/>
              </a:rPr>
              <a:t>=1/</a:t>
            </a:r>
            <a:r>
              <a:rPr lang="ru-RU" sz="2000" i="1" spc="250" dirty="0">
                <a:effectLst/>
                <a:latin typeface="Arial" panose="020B0604020202020204" pitchFamily="34" charset="0"/>
                <a:ea typeface="Calibri" panose="020F0502020204030204" pitchFamily="34" charset="0"/>
                <a:cs typeface="Arial" panose="020B0604020202020204" pitchFamily="34" charset="0"/>
              </a:rPr>
              <a:t>μ</a:t>
            </a:r>
            <a:r>
              <a:rPr lang="ru-RU" sz="2000" dirty="0">
                <a:effectLst/>
                <a:latin typeface="Arial" panose="020B0604020202020204" pitchFamily="34" charset="0"/>
                <a:ea typeface="Calibri" panose="020F0502020204030204" pitchFamily="34" charset="0"/>
                <a:cs typeface="Arial" panose="020B0604020202020204" pitchFamily="34" charset="0"/>
              </a:rPr>
              <a:t>	                (1.5)</a:t>
            </a:r>
          </a:p>
          <a:p>
            <a:pPr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      Среднее время простоя канала (</a:t>
            </a:r>
            <a:r>
              <a:rPr lang="en-US" sz="2000" dirty="0">
                <a:effectLst/>
                <a:latin typeface="Arial" panose="020B0604020202020204" pitchFamily="34" charset="0"/>
                <a:ea typeface="Calibri" panose="020F0502020204030204" pitchFamily="34" charset="0"/>
                <a:cs typeface="Arial" panose="020B0604020202020204" pitchFamily="34" charset="0"/>
              </a:rPr>
              <a:t>T</a:t>
            </a:r>
            <a:r>
              <a:rPr lang="ru-RU" sz="2000" baseline="-25000" dirty="0" err="1">
                <a:effectLst/>
                <a:latin typeface="Arial" panose="020B0604020202020204" pitchFamily="34" charset="0"/>
                <a:ea typeface="Calibri" panose="020F0502020204030204" pitchFamily="34" charset="0"/>
                <a:cs typeface="Arial" panose="020B0604020202020204" pitchFamily="34" charset="0"/>
              </a:rPr>
              <a:t>пр</a:t>
            </a:r>
            <a:r>
              <a:rPr lang="ru-RU" sz="2000" dirty="0">
                <a:effectLst/>
                <a:latin typeface="Arial" panose="020B0604020202020204" pitchFamily="34" charset="0"/>
                <a:ea typeface="Calibri" panose="020F0502020204030204" pitchFamily="34" charset="0"/>
                <a:cs typeface="Arial" panose="020B0604020202020204" pitchFamily="34" charset="0"/>
              </a:rPr>
              <a:t>): </a:t>
            </a:r>
            <a:r>
              <a:rPr lang="ru-RU" sz="2000" i="1" dirty="0">
                <a:effectLst/>
                <a:latin typeface="Arial" panose="020B0604020202020204" pitchFamily="34" charset="0"/>
                <a:ea typeface="Calibri" panose="020F0502020204030204" pitchFamily="34" charset="0"/>
                <a:cs typeface="Arial" panose="020B0604020202020204" pitchFamily="34" charset="0"/>
              </a:rPr>
              <a:t>     </a:t>
            </a:r>
            <a:r>
              <a:rPr lang="ru-RU" sz="2000" i="1" dirty="0" err="1">
                <a:effectLst/>
                <a:latin typeface="Arial" panose="020B0604020202020204" pitchFamily="34" charset="0"/>
                <a:ea typeface="Calibri" panose="020F0502020204030204" pitchFamily="34" charset="0"/>
                <a:cs typeface="Arial" panose="020B0604020202020204" pitchFamily="34" charset="0"/>
              </a:rPr>
              <a:t>Т</a:t>
            </a:r>
            <a:r>
              <a:rPr lang="ru-RU" sz="2000" i="1" baseline="-25000" dirty="0" err="1">
                <a:effectLst/>
                <a:latin typeface="Arial" panose="020B0604020202020204" pitchFamily="34" charset="0"/>
                <a:ea typeface="Calibri" panose="020F0502020204030204" pitchFamily="34" charset="0"/>
                <a:cs typeface="Arial" panose="020B0604020202020204" pitchFamily="34" charset="0"/>
              </a:rPr>
              <a:t>пр</a:t>
            </a:r>
            <a:r>
              <a:rPr lang="ru-RU" sz="2000" i="1" dirty="0">
                <a:effectLst/>
                <a:latin typeface="Arial" panose="020B0604020202020204" pitchFamily="34" charset="0"/>
                <a:ea typeface="Calibri" panose="020F0502020204030204" pitchFamily="34" charset="0"/>
                <a:cs typeface="Arial" panose="020B0604020202020204" pitchFamily="34" charset="0"/>
              </a:rPr>
              <a:t>= 1/</a:t>
            </a:r>
            <a:r>
              <a:rPr lang="ru-RU" sz="2000" i="1" dirty="0">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ru-RU" sz="2000" i="1" dirty="0">
                <a:effectLst/>
                <a:latin typeface="Arial" panose="020B0604020202020204" pitchFamily="34" charset="0"/>
                <a:ea typeface="Calibri" panose="020F0502020204030204" pitchFamily="34" charset="0"/>
                <a:cs typeface="Arial" panose="020B0604020202020204" pitchFamily="34" charset="0"/>
              </a:rPr>
              <a:t>                            </a:t>
            </a:r>
            <a:r>
              <a:rPr lang="ru-RU" sz="2000" dirty="0">
                <a:effectLst/>
                <a:latin typeface="Arial" panose="020B0604020202020204" pitchFamily="34" charset="0"/>
                <a:ea typeface="Calibri" panose="020F0502020204030204" pitchFamily="34" charset="0"/>
                <a:cs typeface="Arial" panose="020B0604020202020204" pitchFamily="34" charset="0"/>
              </a:rPr>
              <a:t>     (1.6)</a:t>
            </a:r>
          </a:p>
          <a:p>
            <a:pPr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      Среднее время пребывания заявки в системе рассчитывается по формуле:</a:t>
            </a:r>
          </a:p>
          <a:p>
            <a:pPr algn="just">
              <a:spcAft>
                <a:spcPts val="0"/>
              </a:spcAft>
            </a:pPr>
            <a:r>
              <a:rPr lang="ru-RU"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T</a:t>
            </a:r>
            <a:r>
              <a:rPr lang="ru-RU" sz="2000" baseline="-25000" dirty="0">
                <a:effectLst/>
                <a:latin typeface="Arial" panose="020B0604020202020204" pitchFamily="34" charset="0"/>
                <a:ea typeface="Calibri" panose="020F0502020204030204" pitchFamily="34" charset="0"/>
                <a:cs typeface="Arial" panose="020B0604020202020204" pitchFamily="34" charset="0"/>
              </a:rPr>
              <a:t>ср</a:t>
            </a:r>
            <a:r>
              <a:rPr lang="ru-RU" sz="2000" dirty="0">
                <a:effectLst/>
                <a:latin typeface="Arial" panose="020B0604020202020204" pitchFamily="34" charset="0"/>
                <a:ea typeface="Calibri" panose="020F0502020204030204" pitchFamily="34" charset="0"/>
                <a:cs typeface="Arial" panose="020B0604020202020204" pitchFamily="34" charset="0"/>
              </a:rPr>
              <a:t>= 1/(</a:t>
            </a:r>
            <a:r>
              <a:rPr lang="ru-RU" sz="2000" i="1" dirty="0">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ru-RU" sz="2000" dirty="0">
                <a:effectLst/>
                <a:latin typeface="Arial" panose="020B0604020202020204" pitchFamily="34" charset="0"/>
                <a:ea typeface="Calibri" panose="020F0502020204030204" pitchFamily="34" charset="0"/>
                <a:cs typeface="Arial" panose="020B0604020202020204" pitchFamily="34" charset="0"/>
              </a:rPr>
              <a:t> + </a:t>
            </a:r>
            <a:r>
              <a:rPr lang="ru-RU" sz="2000" i="1" spc="250" dirty="0">
                <a:effectLst/>
                <a:latin typeface="Arial" panose="020B0604020202020204" pitchFamily="34" charset="0"/>
                <a:ea typeface="Calibri" panose="020F0502020204030204" pitchFamily="34" charset="0"/>
                <a:cs typeface="Arial" panose="020B0604020202020204" pitchFamily="34" charset="0"/>
              </a:rPr>
              <a:t>μ</a:t>
            </a:r>
            <a:r>
              <a:rPr lang="en-US" sz="2000" i="1" spc="250" dirty="0">
                <a:effectLst/>
                <a:latin typeface="Arial" panose="020B0604020202020204" pitchFamily="34" charset="0"/>
                <a:ea typeface="Arial Unicode MS" panose="020B0604020202020204" pitchFamily="34" charset="-128"/>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T</a:t>
            </a:r>
            <a:r>
              <a:rPr lang="ru-RU" sz="2000" baseline="-25000" dirty="0" err="1">
                <a:effectLst/>
                <a:latin typeface="Arial" panose="020B0604020202020204" pitchFamily="34" charset="0"/>
                <a:ea typeface="Calibri" panose="020F0502020204030204" pitchFamily="34" charset="0"/>
                <a:cs typeface="Arial" panose="020B0604020202020204" pitchFamily="34" charset="0"/>
              </a:rPr>
              <a:t>обс</a:t>
            </a:r>
            <a:r>
              <a:rPr lang="en-US" sz="2000" dirty="0">
                <a:effectLst/>
                <a:latin typeface="Arial" panose="020B0604020202020204" pitchFamily="34" charset="0"/>
                <a:ea typeface="Calibri" panose="020F0502020204030204" pitchFamily="34" charset="0"/>
                <a:cs typeface="Arial" panose="020B0604020202020204" pitchFamily="34" charset="0"/>
              </a:rPr>
              <a:t>T</a:t>
            </a:r>
            <a:r>
              <a:rPr lang="ru-RU" sz="2000" baseline="-25000" dirty="0" err="1">
                <a:effectLst/>
                <a:latin typeface="Arial" panose="020B0604020202020204" pitchFamily="34" charset="0"/>
                <a:ea typeface="Calibri" panose="020F0502020204030204" pitchFamily="34" charset="0"/>
                <a:cs typeface="Arial" panose="020B0604020202020204" pitchFamily="34" charset="0"/>
              </a:rPr>
              <a:t>пр</a:t>
            </a:r>
            <a:r>
              <a:rPr lang="ru-RU" sz="2000" baseline="-25000" dirty="0">
                <a:effectLst/>
                <a:latin typeface="Arial" panose="020B0604020202020204" pitchFamily="34" charset="0"/>
                <a:ea typeface="Calibri" panose="020F0502020204030204" pitchFamily="34" charset="0"/>
                <a:cs typeface="Arial" panose="020B0604020202020204" pitchFamily="34" charset="0"/>
              </a:rPr>
              <a:t> </a:t>
            </a:r>
            <a:r>
              <a:rPr lang="ru-RU" sz="2000" dirty="0">
                <a:effectLst/>
                <a:latin typeface="Arial" panose="020B0604020202020204" pitchFamily="34" charset="0"/>
                <a:ea typeface="Calibri" panose="020F0502020204030204" pitchFamily="34" charset="0"/>
                <a:cs typeface="Arial" panose="020B0604020202020204" pitchFamily="34" charset="0"/>
              </a:rPr>
              <a:t>/(</a:t>
            </a:r>
            <a:r>
              <a:rPr lang="ru-RU" sz="2000" dirty="0" err="1">
                <a:effectLst/>
                <a:latin typeface="Arial" panose="020B0604020202020204" pitchFamily="34" charset="0"/>
                <a:ea typeface="Calibri" panose="020F0502020204030204" pitchFamily="34" charset="0"/>
                <a:cs typeface="Arial" panose="020B0604020202020204" pitchFamily="34" charset="0"/>
              </a:rPr>
              <a:t>Т</a:t>
            </a:r>
            <a:r>
              <a:rPr lang="ru-RU" sz="2000" baseline="-25000" dirty="0" err="1">
                <a:effectLst/>
                <a:latin typeface="Arial" panose="020B0604020202020204" pitchFamily="34" charset="0"/>
                <a:ea typeface="Calibri" panose="020F0502020204030204" pitchFamily="34" charset="0"/>
                <a:cs typeface="Arial" panose="020B0604020202020204" pitchFamily="34" charset="0"/>
              </a:rPr>
              <a:t>обс</a:t>
            </a:r>
            <a:r>
              <a:rPr lang="ru-RU" sz="2000" dirty="0">
                <a:effectLst/>
                <a:latin typeface="Arial" panose="020B0604020202020204" pitchFamily="34" charset="0"/>
                <a:ea typeface="Calibri" panose="020F0502020204030204" pitchFamily="34" charset="0"/>
                <a:cs typeface="Arial" panose="020B0604020202020204" pitchFamily="34" charset="0"/>
              </a:rPr>
              <a:t>+</a:t>
            </a:r>
            <a:r>
              <a:rPr lang="ru-RU" sz="2000" i="1" dirty="0">
                <a:effectLst/>
                <a:latin typeface="Arial" panose="020B0604020202020204" pitchFamily="34" charset="0"/>
                <a:ea typeface="Calibri" panose="020F0502020204030204" pitchFamily="34" charset="0"/>
                <a:cs typeface="Arial" panose="020B0604020202020204" pitchFamily="34" charset="0"/>
              </a:rPr>
              <a:t> </a:t>
            </a:r>
            <a:r>
              <a:rPr lang="ru-RU" sz="2000" i="1" dirty="0" err="1">
                <a:effectLst/>
                <a:latin typeface="Arial" panose="020B0604020202020204" pitchFamily="34" charset="0"/>
                <a:ea typeface="Calibri" panose="020F0502020204030204" pitchFamily="34" charset="0"/>
                <a:cs typeface="Arial" panose="020B0604020202020204" pitchFamily="34" charset="0"/>
              </a:rPr>
              <a:t>Т</a:t>
            </a:r>
            <a:r>
              <a:rPr lang="ru-RU" sz="2000" i="1" baseline="-25000" dirty="0" err="1">
                <a:effectLst/>
                <a:latin typeface="Arial" panose="020B0604020202020204" pitchFamily="34" charset="0"/>
                <a:ea typeface="Calibri" panose="020F0502020204030204" pitchFamily="34" charset="0"/>
                <a:cs typeface="Arial" panose="020B0604020202020204" pitchFamily="34" charset="0"/>
              </a:rPr>
              <a:t>пр</a:t>
            </a:r>
            <a:r>
              <a:rPr lang="ru-RU" sz="2000" i="1" dirty="0">
                <a:effectLst/>
                <a:latin typeface="Arial" panose="020B0604020202020204" pitchFamily="34" charset="0"/>
                <a:ea typeface="Calibri" panose="020F0502020204030204" pitchFamily="34" charset="0"/>
                <a:cs typeface="Arial" panose="020B0604020202020204" pitchFamily="34" charset="0"/>
              </a:rPr>
              <a:t>).   </a:t>
            </a:r>
            <a:r>
              <a:rPr lang="ru-RU" sz="2000" dirty="0">
                <a:effectLst/>
                <a:latin typeface="Arial" panose="020B0604020202020204" pitchFamily="34" charset="0"/>
                <a:ea typeface="Calibri" panose="020F0502020204030204" pitchFamily="34" charset="0"/>
                <a:cs typeface="Arial" panose="020B0604020202020204" pitchFamily="34" charset="0"/>
              </a:rPr>
              <a:t>     (1.</a:t>
            </a:r>
            <a:r>
              <a:rPr lang="ru-RU" sz="2000" dirty="0">
                <a:effectLst/>
                <a:latin typeface="Arial" panose="020B0604020202020204" pitchFamily="34" charset="0"/>
                <a:ea typeface="Calibri" panose="020F0502020204030204" pitchFamily="34" charset="0"/>
                <a:cs typeface="Times New Roman" panose="02020603050405020304" pitchFamily="18" charset="0"/>
              </a:rPr>
              <a:t>7)</a:t>
            </a:r>
          </a:p>
          <a:p>
            <a:pPr algn="just"/>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ru-RU"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Пример 1</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Справочное бюро имеет одну телефонную линию, на которую в среднем приходит 0,4 </a:t>
            </a:r>
            <a:r>
              <a:rPr lang="ru-RU"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выз</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мин. Среднее время разговора 1,3 мин. Вызов, пришедший во время разгово­ра, не обслуживается. Считая потоки вызовов пуассоновскими, найти абсолютную и относительную пропускную способности бюро и вероятность отказа абоненту.</a:t>
            </a:r>
          </a:p>
          <a:p>
            <a:pPr algn="just"/>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Решение.</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Бюро - одноканальная СМО с отказами, </a:t>
            </a:r>
            <a:r>
              <a:rPr lang="en-US"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a:t>
            </a:r>
            <a:r>
              <a:rPr lang="ru-RU" sz="2000" i="1" baseline="-25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обс</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=1/μ=1,3 мин</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интенсивности поступающего и обслуженного потоков заявок равны соответственно  </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0,4, </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μ = 1</a:t>
            </a:r>
            <a:r>
              <a:rPr lang="en-US"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ru-RU" sz="2000" i="1" baseline="-25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обс</a:t>
            </a:r>
            <a:r>
              <a:rPr lang="en-US" sz="2000" i="1" baseline="-25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0,</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77</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Тогда по формулам (1.2) - (1.4) имеем: </a:t>
            </a:r>
            <a:r>
              <a:rPr lang="en-US" sz="2000" i="1" spc="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Q</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0,66, </a:t>
            </a:r>
            <a:r>
              <a:rPr lang="en-US"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a:t>
            </a:r>
            <a:r>
              <a:rPr lang="ru-RU" sz="2000" i="1" baseline="-25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0,34, </a:t>
            </a:r>
            <a:r>
              <a:rPr lang="en-US"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000" i="1" spc="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Q</a:t>
            </a:r>
            <a:r>
              <a:rPr lang="en-US"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0,26 </a:t>
            </a:r>
            <a:r>
              <a:rPr lang="ru-RU" sz="20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выз</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./мин. </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Абсолютная пропускная способность СМО оказалась почти втрое меньше интенсивности </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μ</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потока обслуживания. Это обусловлено случайным характером потока заявок.</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16918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2C362CA-A116-4A0F-A56D-8C6F3D626FBD}"/>
              </a:ext>
            </a:extLst>
          </p:cNvPr>
          <p:cNvSpPr/>
          <p:nvPr/>
        </p:nvSpPr>
        <p:spPr>
          <a:xfrm>
            <a:off x="616226" y="612844"/>
            <a:ext cx="10959548" cy="5632311"/>
          </a:xfrm>
          <a:prstGeom prst="rect">
            <a:avLst/>
          </a:prstGeom>
        </p:spPr>
        <p:txBody>
          <a:bodyPr wrap="square">
            <a:spAutoFit/>
          </a:bodyPr>
          <a:lstStyle/>
          <a:p>
            <a:pPr algn="just"/>
            <a:r>
              <a:rPr lang="ru-RU" sz="2000" b="1" i="1" dirty="0">
                <a:latin typeface="Arial" panose="020B0604020202020204" pitchFamily="34" charset="0"/>
                <a:cs typeface="Arial" panose="020B0604020202020204" pitchFamily="34" charset="0"/>
              </a:rPr>
              <a:t>      Пример 2</a:t>
            </a:r>
            <a:r>
              <a:rPr lang="ru-RU" sz="2000" i="1" dirty="0">
                <a:latin typeface="Arial" panose="020B0604020202020204" pitchFamily="34" charset="0"/>
                <a:cs typeface="Arial" panose="020B0604020202020204" pitchFamily="34" charset="0"/>
              </a:rPr>
              <a:t>.</a:t>
            </a:r>
            <a:r>
              <a:rPr lang="ru-RU" sz="2000" dirty="0">
                <a:latin typeface="Arial" panose="020B0604020202020204" pitchFamily="34" charset="0"/>
                <a:cs typeface="Arial" panose="020B0604020202020204" pitchFamily="34" charset="0"/>
              </a:rPr>
              <a:t> В компанию по линии связи приходит простейший поток сообщений с интенсивностью  </a:t>
            </a:r>
            <a:r>
              <a:rPr lang="ru-RU" sz="2000" i="1" dirty="0">
                <a:latin typeface="Arial" panose="020B0604020202020204" pitchFamily="34" charset="0"/>
                <a:cs typeface="Arial" panose="020B0604020202020204" pitchFamily="34" charset="0"/>
                <a:sym typeface="Symbol" panose="05050102010706020507" pitchFamily="18" charset="2"/>
              </a:rPr>
              <a:t></a:t>
            </a:r>
            <a:r>
              <a:rPr lang="ru-RU" sz="2000" i="1" dirty="0">
                <a:latin typeface="Arial" panose="020B0604020202020204" pitchFamily="34" charset="0"/>
                <a:cs typeface="Arial" panose="020B0604020202020204" pitchFamily="34" charset="0"/>
              </a:rPr>
              <a:t> = 0,7 </a:t>
            </a:r>
            <a:r>
              <a:rPr lang="ru-RU" sz="2000" i="1" dirty="0" err="1">
                <a:latin typeface="Arial" panose="020B0604020202020204" pitchFamily="34" charset="0"/>
                <a:cs typeface="Arial" panose="020B0604020202020204" pitchFamily="34" charset="0"/>
              </a:rPr>
              <a:t>выз</a:t>
            </a:r>
            <a:r>
              <a:rPr lang="ru-RU" sz="2000" i="1" dirty="0">
                <a:latin typeface="Arial" panose="020B0604020202020204" pitchFamily="34" charset="0"/>
                <a:cs typeface="Arial" panose="020B0604020202020204" pitchFamily="34" charset="0"/>
              </a:rPr>
              <a:t>./мин</a:t>
            </a:r>
            <a:r>
              <a:rPr lang="ru-RU" sz="2000" dirty="0">
                <a:latin typeface="Arial" panose="020B0604020202020204" pitchFamily="34" charset="0"/>
                <a:cs typeface="Arial" panose="020B0604020202020204" pitchFamily="34" charset="0"/>
              </a:rPr>
              <a:t>, произво­дительность линии 0,5 </a:t>
            </a:r>
            <a:r>
              <a:rPr lang="ru-RU" sz="2000" dirty="0" err="1">
                <a:latin typeface="Arial" panose="020B0604020202020204" pitchFamily="34" charset="0"/>
                <a:cs typeface="Arial" panose="020B0604020202020204" pitchFamily="34" charset="0"/>
              </a:rPr>
              <a:t>выз</a:t>
            </a:r>
            <a:r>
              <a:rPr lang="ru-RU" sz="2000" dirty="0">
                <a:latin typeface="Arial" panose="020B0604020202020204" pitchFamily="34" charset="0"/>
                <a:cs typeface="Arial" panose="020B0604020202020204" pitchFamily="34" charset="0"/>
              </a:rPr>
              <a:t>./мин. Сообщение, пришедшее во время занятости линии, не обслуживается. Найти абсолютную пропускную способность линии, среднее время обслуживания одного сообщения, вероятность отказа в обслуживании, среднее время пребывания сообщения в системе, а также полное число обслуженных и необслуженных заявок в течение 1 часа работы компании.</a:t>
            </a:r>
          </a:p>
          <a:p>
            <a:pPr algn="just"/>
            <a:r>
              <a:rPr lang="ru-RU" sz="2000" i="1" dirty="0">
                <a:latin typeface="Arial" panose="020B0604020202020204" pitchFamily="34" charset="0"/>
                <a:cs typeface="Arial" panose="020B0604020202020204" pitchFamily="34" charset="0"/>
              </a:rPr>
              <a:t>     Решение.</a:t>
            </a:r>
            <a:r>
              <a:rPr lang="ru-RU" sz="2000" dirty="0">
                <a:latin typeface="Arial" panose="020B0604020202020204" pitchFamily="34" charset="0"/>
                <a:cs typeface="Arial" panose="020B0604020202020204" pitchFamily="34" charset="0"/>
              </a:rPr>
              <a:t> По формулам (1.2) - (1.7) получаем:</a:t>
            </a:r>
            <a:r>
              <a:rPr lang="en-US" sz="2000" dirty="0">
                <a:latin typeface="Arial" panose="020B0604020202020204" pitchFamily="34" charset="0"/>
                <a:cs typeface="Arial" panose="020B0604020202020204" pitchFamily="34" charset="0"/>
              </a:rPr>
              <a:t> </a:t>
            </a:r>
            <a:r>
              <a:rPr lang="ru-RU" sz="2000" i="1" spc="250" dirty="0">
                <a:latin typeface="Arial" panose="020B0604020202020204" pitchFamily="34" charset="0"/>
                <a:ea typeface="Calibri" panose="020F0502020204030204" pitchFamily="34" charset="0"/>
                <a:cs typeface="Arial" panose="020B0604020202020204" pitchFamily="34" charset="0"/>
              </a:rPr>
              <a:t>μ</a:t>
            </a:r>
            <a:r>
              <a:rPr lang="en-US" sz="2000" i="1" spc="250" dirty="0">
                <a:latin typeface="Arial" panose="020B0604020202020204" pitchFamily="34" charset="0"/>
                <a:ea typeface="Calibri" panose="020F0502020204030204" pitchFamily="34" charset="0"/>
                <a:cs typeface="Arial" panose="020B0604020202020204" pitchFamily="34" charset="0"/>
              </a:rPr>
              <a:t>=0,5 </a:t>
            </a:r>
            <a:r>
              <a:rPr lang="ru-RU" sz="2000" dirty="0" err="1">
                <a:latin typeface="Arial" panose="020B0604020202020204" pitchFamily="34" charset="0"/>
                <a:cs typeface="Arial" panose="020B0604020202020204" pitchFamily="34" charset="0"/>
              </a:rPr>
              <a:t>выз</a:t>
            </a:r>
            <a:r>
              <a:rPr lang="ru-RU" sz="2000" dirty="0">
                <a:latin typeface="Arial" panose="020B0604020202020204" pitchFamily="34" charset="0"/>
                <a:cs typeface="Arial" panose="020B0604020202020204" pitchFamily="34" charset="0"/>
              </a:rPr>
              <a:t>./м</a:t>
            </a:r>
            <a:r>
              <a:rPr lang="en-US" sz="2000" dirty="0">
                <a:latin typeface="Arial" panose="020B0604020202020204" pitchFamily="34" charset="0"/>
                <a:cs typeface="Arial" panose="020B0604020202020204" pitchFamily="34" charset="0"/>
              </a:rPr>
              <a:t>.; Q=0,42; </a:t>
            </a:r>
            <a:r>
              <a:rPr lang="ru-RU" sz="2000" i="1" dirty="0">
                <a:latin typeface="Arial" panose="020B0604020202020204" pitchFamily="34" charset="0"/>
                <a:cs typeface="Arial" panose="020B0604020202020204" pitchFamily="34" charset="0"/>
              </a:rPr>
              <a:t>А = 0,29 </a:t>
            </a:r>
            <a:r>
              <a:rPr lang="ru-RU" sz="2000" i="1" dirty="0" err="1">
                <a:latin typeface="Arial" panose="020B0604020202020204" pitchFamily="34" charset="0"/>
                <a:cs typeface="Arial" panose="020B0604020202020204" pitchFamily="34" charset="0"/>
              </a:rPr>
              <a:t>выз</a:t>
            </a:r>
            <a:r>
              <a:rPr lang="ru-RU" sz="2000" i="1" dirty="0">
                <a:latin typeface="Arial" panose="020B0604020202020204" pitchFamily="34" charset="0"/>
                <a:cs typeface="Arial" panose="020B0604020202020204" pitchFamily="34" charset="0"/>
              </a:rPr>
              <a:t>./мин;   </a:t>
            </a:r>
            <a:r>
              <a:rPr lang="ru-RU" sz="2000" i="1" dirty="0" err="1">
                <a:latin typeface="Arial" panose="020B0604020202020204" pitchFamily="34" charset="0"/>
                <a:cs typeface="Arial" panose="020B0604020202020204" pitchFamily="34" charset="0"/>
              </a:rPr>
              <a:t>р</a:t>
            </a:r>
            <a:r>
              <a:rPr lang="ru-RU" sz="2000" i="1" baseline="-25000" dirty="0" err="1">
                <a:latin typeface="Arial" panose="020B0604020202020204" pitchFamily="34" charset="0"/>
                <a:cs typeface="Arial" panose="020B0604020202020204" pitchFamily="34" charset="0"/>
              </a:rPr>
              <a:t>отк</a:t>
            </a:r>
            <a:r>
              <a:rPr lang="ru-RU" sz="2000" i="1" baseline="-25000" dirty="0">
                <a:latin typeface="Arial" panose="020B0604020202020204" pitchFamily="34" charset="0"/>
                <a:cs typeface="Arial" panose="020B0604020202020204" pitchFamily="34" charset="0"/>
              </a:rPr>
              <a:t> </a:t>
            </a:r>
            <a:r>
              <a:rPr lang="ru-RU" sz="2000" i="1"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p</a:t>
            </a:r>
            <a:r>
              <a:rPr lang="ru-RU" sz="2000" i="1" baseline="-25000" dirty="0">
                <a:latin typeface="Arial" panose="020B0604020202020204" pitchFamily="34" charset="0"/>
                <a:cs typeface="Arial" panose="020B0604020202020204" pitchFamily="34" charset="0"/>
              </a:rPr>
              <a:t>1 </a:t>
            </a:r>
            <a:r>
              <a:rPr lang="ru-RU" sz="2000" i="1" dirty="0">
                <a:latin typeface="Arial" panose="020B0604020202020204" pitchFamily="34" charset="0"/>
                <a:cs typeface="Arial" panose="020B0604020202020204" pitchFamily="34" charset="0"/>
              </a:rPr>
              <a:t>= 0,58; </a:t>
            </a:r>
            <a:r>
              <a:rPr lang="ru-RU" sz="2000" i="1" dirty="0" err="1">
                <a:latin typeface="Arial" panose="020B0604020202020204" pitchFamily="34" charset="0"/>
                <a:cs typeface="Arial" panose="020B0604020202020204" pitchFamily="34" charset="0"/>
              </a:rPr>
              <a:t>Т</a:t>
            </a:r>
            <a:r>
              <a:rPr lang="ru-RU" sz="2000" i="1" baseline="-25000" dirty="0" err="1">
                <a:latin typeface="Arial" panose="020B0604020202020204" pitchFamily="34" charset="0"/>
                <a:cs typeface="Arial" panose="020B0604020202020204" pitchFamily="34" charset="0"/>
              </a:rPr>
              <a:t>обс</a:t>
            </a:r>
            <a:r>
              <a:rPr lang="ru-RU" sz="2000" i="1" dirty="0">
                <a:latin typeface="Arial" panose="020B0604020202020204" pitchFamily="34" charset="0"/>
                <a:cs typeface="Arial" panose="020B0604020202020204" pitchFamily="34" charset="0"/>
              </a:rPr>
              <a:t> = 2,0 мин; </a:t>
            </a:r>
            <a:r>
              <a:rPr lang="ru-RU" sz="2000" i="1" dirty="0" err="1">
                <a:latin typeface="Arial" panose="020B0604020202020204" pitchFamily="34" charset="0"/>
                <a:cs typeface="Arial" panose="020B0604020202020204" pitchFamily="34" charset="0"/>
              </a:rPr>
              <a:t>Т</a:t>
            </a:r>
            <a:r>
              <a:rPr lang="ru-RU" sz="2000" i="1" baseline="-25000" dirty="0" err="1">
                <a:latin typeface="Arial" panose="020B0604020202020204" pitchFamily="34" charset="0"/>
                <a:cs typeface="Arial" panose="020B0604020202020204" pitchFamily="34" charset="0"/>
              </a:rPr>
              <a:t>ср</a:t>
            </a:r>
            <a:r>
              <a:rPr lang="ru-RU" sz="2000" i="1" dirty="0">
                <a:latin typeface="Arial" panose="020B0604020202020204" pitchFamily="34" charset="0"/>
                <a:cs typeface="Arial" panose="020B0604020202020204" pitchFamily="34" charset="0"/>
              </a:rPr>
              <a:t> = 0,83 мин. </a:t>
            </a:r>
            <a:r>
              <a:rPr lang="ru-RU" sz="2000" dirty="0">
                <a:latin typeface="Arial" panose="020B0604020202020204" pitchFamily="34" charset="0"/>
                <a:cs typeface="Arial" panose="020B0604020202020204" pitchFamily="34" charset="0"/>
              </a:rPr>
              <a:t>Число заявок, обслуженных в течение 1 часа (после округления), равно </a:t>
            </a:r>
            <a:r>
              <a:rPr lang="ru-RU" sz="2000" i="1" dirty="0">
                <a:latin typeface="Arial" panose="020B0604020202020204" pitchFamily="34" charset="0"/>
                <a:cs typeface="Arial" panose="020B0604020202020204" pitchFamily="34" charset="0"/>
              </a:rPr>
              <a:t>60*А</a:t>
            </a:r>
            <a:r>
              <a:rPr lang="en-US" sz="2000" i="1" dirty="0">
                <a:latin typeface="Arial" panose="020B0604020202020204" pitchFamily="34" charset="0"/>
                <a:cs typeface="Arial" panose="020B0604020202020204" pitchFamily="34" charset="0"/>
              </a:rPr>
              <a:t>=17</a:t>
            </a:r>
            <a:r>
              <a:rPr lang="ru-RU" sz="2000" i="1"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а получивших отказ — </a:t>
            </a:r>
            <a:r>
              <a:rPr lang="ru-RU" sz="2000" i="1" dirty="0">
                <a:latin typeface="Arial" panose="020B0604020202020204" pitchFamily="34" charset="0"/>
                <a:cs typeface="Arial" panose="020B0604020202020204" pitchFamily="34" charset="0"/>
              </a:rPr>
              <a:t>60*</a:t>
            </a:r>
            <a:r>
              <a:rPr lang="ru-RU" sz="2000" i="1" dirty="0">
                <a:latin typeface="Arial" panose="020B0604020202020204" pitchFamily="34" charset="0"/>
                <a:cs typeface="Arial" panose="020B0604020202020204" pitchFamily="34" charset="0"/>
                <a:sym typeface="Symbol" panose="05050102010706020507" pitchFamily="18" charset="2"/>
              </a:rPr>
              <a:t></a:t>
            </a:r>
            <a:r>
              <a:rPr lang="ru-RU" sz="2000" i="1" dirty="0">
                <a:latin typeface="Arial" panose="020B0604020202020204" pitchFamily="34" charset="0"/>
                <a:cs typeface="Arial" panose="020B0604020202020204" pitchFamily="34" charset="0"/>
              </a:rPr>
              <a:t>* </a:t>
            </a:r>
            <a:r>
              <a:rPr lang="ru-RU" sz="2000" i="1" dirty="0" err="1">
                <a:latin typeface="Arial" panose="020B0604020202020204" pitchFamily="34" charset="0"/>
                <a:cs typeface="Arial" panose="020B0604020202020204" pitchFamily="34" charset="0"/>
              </a:rPr>
              <a:t>р</a:t>
            </a:r>
            <a:r>
              <a:rPr lang="ru-RU" sz="2000" i="1" baseline="-25000" dirty="0" err="1">
                <a:latin typeface="Arial" panose="020B0604020202020204" pitchFamily="34" charset="0"/>
                <a:cs typeface="Arial" panose="020B0604020202020204" pitchFamily="34" charset="0"/>
              </a:rPr>
              <a:t>отк</a:t>
            </a:r>
            <a:r>
              <a:rPr lang="en-US" sz="2000" i="1" dirty="0">
                <a:latin typeface="Arial" panose="020B0604020202020204" pitchFamily="34" charset="0"/>
                <a:cs typeface="Arial" panose="020B0604020202020204" pitchFamily="34" charset="0"/>
              </a:rPr>
              <a:t>=24</a:t>
            </a:r>
            <a:r>
              <a:rPr lang="ru-RU" sz="2000" i="1" dirty="0">
                <a:latin typeface="Arial" panose="020B0604020202020204" pitchFamily="34" charset="0"/>
                <a:cs typeface="Arial" panose="020B0604020202020204" pitchFamily="34" charset="0"/>
              </a:rPr>
              <a:t>.</a:t>
            </a:r>
          </a:p>
          <a:p>
            <a:pPr algn="just"/>
            <a:endParaRPr lang="ru-RU" sz="2000" i="1" dirty="0">
              <a:latin typeface="Arial" panose="020B0604020202020204" pitchFamily="34" charset="0"/>
              <a:cs typeface="Arial" panose="020B0604020202020204" pitchFamily="34" charset="0"/>
            </a:endParaRPr>
          </a:p>
          <a:p>
            <a:pPr algn="just"/>
            <a:r>
              <a:rPr lang="ru-RU" sz="2000" b="1" dirty="0">
                <a:latin typeface="Arial" panose="020B0604020202020204" pitchFamily="34" charset="0"/>
                <a:cs typeface="Arial" panose="020B0604020202020204" pitchFamily="34" charset="0"/>
              </a:rPr>
              <a:t>                                    2. Многоканальная СМО с отказами</a:t>
            </a:r>
            <a:endParaRPr lang="ru-RU" sz="2000" dirty="0">
              <a:latin typeface="Arial" panose="020B0604020202020204" pitchFamily="34" charset="0"/>
              <a:cs typeface="Arial" panose="020B0604020202020204" pitchFamily="34" charset="0"/>
            </a:endParaRPr>
          </a:p>
          <a:p>
            <a:pPr algn="just"/>
            <a:r>
              <a:rPr lang="ru-RU" sz="2000" dirty="0">
                <a:latin typeface="Arial" panose="020B0604020202020204" pitchFamily="34" charset="0"/>
                <a:cs typeface="Arial" panose="020B0604020202020204" pitchFamily="34" charset="0"/>
              </a:rPr>
              <a:t>      В многоканальной СМО (</a:t>
            </a:r>
            <a:r>
              <a:rPr lang="en-US" sz="2000" dirty="0">
                <a:latin typeface="Arial" panose="020B0604020202020204" pitchFamily="34" charset="0"/>
                <a:cs typeface="Arial" panose="020B0604020202020204" pitchFamily="34" charset="0"/>
              </a:rPr>
              <a:t>n</a:t>
            </a:r>
            <a:r>
              <a:rPr lang="ru-RU" sz="2000" dirty="0">
                <a:latin typeface="Arial" panose="020B0604020202020204" pitchFamily="34" charset="0"/>
                <a:cs typeface="Arial" panose="020B0604020202020204" pitchFamily="34" charset="0"/>
              </a:rPr>
              <a:t>&gt;1) с отказами на вход поступает простейший поток заявок с интенсивностью </a:t>
            </a:r>
            <a:r>
              <a:rPr lang="ru-RU" sz="2000" i="1" dirty="0">
                <a:latin typeface="Arial" panose="020B0604020202020204" pitchFamily="34" charset="0"/>
                <a:cs typeface="Arial" panose="020B0604020202020204" pitchFamily="34" charset="0"/>
                <a:sym typeface="Symbol" panose="05050102010706020507" pitchFamily="18" charset="2"/>
              </a:rPr>
              <a:t></a:t>
            </a:r>
            <a:r>
              <a:rPr lang="ru-RU" sz="2000" dirty="0">
                <a:latin typeface="Arial" panose="020B0604020202020204" pitchFamily="34" charset="0"/>
                <a:cs typeface="Arial" panose="020B0604020202020204" pitchFamily="34" charset="0"/>
              </a:rPr>
              <a:t>, поток обслужи­вании каждым каналом является также простейшим с интенсив­ностью μ = 1/</a:t>
            </a:r>
            <a:r>
              <a:rPr lang="en-US" sz="2000" dirty="0">
                <a:latin typeface="Arial" panose="020B0604020202020204" pitchFamily="34" charset="0"/>
                <a:cs typeface="Arial" panose="020B0604020202020204" pitchFamily="34" charset="0"/>
              </a:rPr>
              <a:t>T</a:t>
            </a:r>
            <a:r>
              <a:rPr lang="ru-RU" sz="2000" baseline="-25000" dirty="0" err="1">
                <a:latin typeface="Arial" panose="020B0604020202020204" pitchFamily="34" charset="0"/>
                <a:cs typeface="Arial" panose="020B0604020202020204" pitchFamily="34" charset="0"/>
              </a:rPr>
              <a:t>обс</a:t>
            </a:r>
            <a:r>
              <a:rPr lang="ru-RU" sz="2000" dirty="0">
                <a:latin typeface="Arial" panose="020B0604020202020204" pitchFamily="34" charset="0"/>
                <a:cs typeface="Arial" panose="020B0604020202020204" pitchFamily="34" charset="0"/>
              </a:rPr>
              <a:t>. Каждый канал в любой момент времени либо свободен, либо обслуживает только одну заявку. Таким образом, СМО может находиться только в одном из </a:t>
            </a:r>
            <a:r>
              <a:rPr lang="en-US" sz="2000" dirty="0">
                <a:latin typeface="Arial" panose="020B0604020202020204" pitchFamily="34" charset="0"/>
                <a:cs typeface="Arial" panose="020B0604020202020204" pitchFamily="34" charset="0"/>
              </a:rPr>
              <a:t>n</a:t>
            </a:r>
            <a:r>
              <a:rPr lang="ru-RU" sz="2000" dirty="0">
                <a:latin typeface="Arial" panose="020B0604020202020204" pitchFamily="34" charset="0"/>
                <a:cs typeface="Arial" panose="020B0604020202020204" pitchFamily="34" charset="0"/>
              </a:rPr>
              <a:t> + 1 состояний: от состояния</a:t>
            </a:r>
            <a:r>
              <a:rPr lang="ru-RU" sz="2000" i="1"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S</a:t>
            </a:r>
            <a:r>
              <a:rPr lang="ru-RU" sz="2000" i="1" baseline="-25000" dirty="0">
                <a:latin typeface="Arial" panose="020B0604020202020204" pitchFamily="34" charset="0"/>
                <a:cs typeface="Arial" panose="020B0604020202020204" pitchFamily="34" charset="0"/>
              </a:rPr>
              <a:t>0</a:t>
            </a:r>
            <a:r>
              <a:rPr lang="ru-RU" sz="2000" dirty="0">
                <a:latin typeface="Arial" panose="020B0604020202020204" pitchFamily="34" charset="0"/>
                <a:cs typeface="Arial" panose="020B0604020202020204" pitchFamily="34" charset="0"/>
              </a:rPr>
              <a:t> (все каналы свободны) до состояния</a:t>
            </a:r>
            <a:r>
              <a:rPr lang="ru-RU" sz="2000" i="1"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S</a:t>
            </a:r>
            <a:r>
              <a:rPr lang="en-US" sz="2000" i="1" baseline="-25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(все каналы заняты)</a:t>
            </a:r>
            <a:r>
              <a:rPr lang="ru-RU"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S</a:t>
            </a:r>
            <a:r>
              <a:rPr lang="en-US" sz="2000" i="1" baseline="-25000" dirty="0" err="1">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обозначает, что заняты</a:t>
            </a:r>
            <a:r>
              <a:rPr lang="ru-RU" sz="2000" i="1"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k</a:t>
            </a:r>
            <a:r>
              <a:rPr lang="ru-RU" sz="2000" dirty="0">
                <a:latin typeface="Arial" panose="020B0604020202020204" pitchFamily="34" charset="0"/>
                <a:cs typeface="Arial" panose="020B0604020202020204" pitchFamily="34" charset="0"/>
              </a:rPr>
              <a:t> каналов). Заявка, посту­пившая в систему, когда заняты все </a:t>
            </a:r>
            <a:r>
              <a:rPr lang="en-US" sz="2000" dirty="0">
                <a:latin typeface="Arial" panose="020B0604020202020204" pitchFamily="34" charset="0"/>
                <a:cs typeface="Arial" panose="020B0604020202020204" pitchFamily="34" charset="0"/>
              </a:rPr>
              <a:t>n</a:t>
            </a:r>
            <a:r>
              <a:rPr lang="ru-RU" sz="2000" dirty="0">
                <a:latin typeface="Arial" panose="020B0604020202020204" pitchFamily="34" charset="0"/>
                <a:cs typeface="Arial" panose="020B0604020202020204" pitchFamily="34" charset="0"/>
              </a:rPr>
              <a:t> каналов, получает отказ в обслуживании и покидает СМО.</a:t>
            </a:r>
            <a:endParaRPr lang="ru-RU"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06276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84EF131-E360-4777-8E80-607F35556A9A}"/>
              </a:ext>
            </a:extLst>
          </p:cNvPr>
          <p:cNvSpPr/>
          <p:nvPr/>
        </p:nvSpPr>
        <p:spPr>
          <a:xfrm>
            <a:off x="632012" y="619416"/>
            <a:ext cx="10986247" cy="5463034"/>
          </a:xfrm>
          <a:prstGeom prst="rect">
            <a:avLst/>
          </a:prstGeom>
        </p:spPr>
        <p:txBody>
          <a:bodyPr wrap="square">
            <a:spAutoFit/>
          </a:bodyPr>
          <a:lstStyle/>
          <a:p>
            <a:pPr marL="12700" marR="12700" algn="just">
              <a:spcAft>
                <a:spcPts val="0"/>
              </a:spcAft>
            </a:pP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Переход системы из одного состояния в другое, например из</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a:t>
            </a:r>
            <a:r>
              <a:rPr lang="ru-RU" sz="2000" i="1" baseline="-25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в</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a:t>
            </a:r>
            <a:r>
              <a:rPr lang="ru-RU" sz="2000" i="1" baseline="-25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происходит под воздействием входного потока заявок с интенсивностью </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а обратно — под воздействием потока обслуживания заявок с интенсивностью μ. Таким образом, для перехода системы из состояния</a:t>
            </a:r>
            <a:r>
              <a:rPr lang="ru-RU" sz="2000" i="1" spc="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i="1" spc="1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a:t>
            </a:r>
            <a:r>
              <a:rPr lang="en-US" sz="2000" i="1" spc="100" baseline="-25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в</a:t>
            </a:r>
            <a:r>
              <a:rPr lang="ru-RU" sz="2000" i="1" spc="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i="1" spc="1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a:t>
            </a:r>
            <a:r>
              <a:rPr lang="en-US" sz="2000" i="1" spc="100" baseline="-25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a:t>
            </a:r>
            <a:r>
              <a:rPr lang="ru-RU" sz="2000" i="1" spc="100" baseline="-25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a:t>
            </a:r>
            <a:r>
              <a:rPr lang="ru-RU" sz="2000" i="1" spc="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безразлично, какой из каналов освободится, поток заявок имеет интенсивность</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kμ</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а пе­реводящий СМО из состояния</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a:t>
            </a:r>
            <a:r>
              <a:rPr lang="en-US" sz="2000" i="1" baseline="-25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в</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a:t>
            </a:r>
            <a:r>
              <a:rPr lang="en-US" sz="2000" i="1" baseline="-25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t>
            </a:r>
            <a:r>
              <a:rPr lang="ru-RU" sz="2000" i="1" baseline="-25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 </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имеет интенсивность </a:t>
            </a:r>
            <a:r>
              <a:rPr lang="en-US" sz="20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nμ</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endParaRPr>
          </a:p>
          <a:p>
            <a:pPr marL="12700" marR="12700" indent="177800" algn="just">
              <a:spcAft>
                <a:spcPts val="600"/>
              </a:spcAft>
            </a:pP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Предельные вероятности состояния СМО можно вычислить по следующим формулам (формулы Эрланга):</a:t>
            </a:r>
          </a:p>
          <a:p>
            <a:r>
              <a:rPr lang="ru-RU" sz="2000" baseline="-25000" dirty="0">
                <a:latin typeface="Arial" panose="020B0604020202020204" pitchFamily="34" charset="0"/>
                <a:cs typeface="Arial" panose="020B0604020202020204" pitchFamily="34" charset="0"/>
              </a:rPr>
              <a:t>                                                          </a:t>
            </a:r>
            <a:r>
              <a:rPr lang="en-US" sz="2000" baseline="-25000" dirty="0">
                <a:latin typeface="Arial" panose="020B0604020202020204" pitchFamily="34" charset="0"/>
                <a:cs typeface="Arial" panose="020B0604020202020204" pitchFamily="34" charset="0"/>
              </a:rPr>
              <a:t>n</a:t>
            </a:r>
            <a:endParaRPr lang="ru-RU"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p</a:t>
            </a:r>
            <a:r>
              <a:rPr lang="en-US" sz="2000" baseline="-25000" dirty="0">
                <a:latin typeface="Arial" panose="020B0604020202020204" pitchFamily="34" charset="0"/>
                <a:cs typeface="Arial" panose="020B0604020202020204" pitchFamily="34" charset="0"/>
              </a:rPr>
              <a:t>0</a:t>
            </a:r>
            <a:r>
              <a:rPr lang="en-US" sz="2000" dirty="0">
                <a:latin typeface="Arial" panose="020B0604020202020204" pitchFamily="34" charset="0"/>
                <a:cs typeface="Arial" panose="020B0604020202020204" pitchFamily="34" charset="0"/>
              </a:rPr>
              <a:t>=1/∑</a:t>
            </a:r>
            <a:r>
              <a:rPr lang="en-US" sz="2000" dirty="0" err="1">
                <a:latin typeface="Arial" panose="020B0604020202020204" pitchFamily="34" charset="0"/>
                <a:cs typeface="Arial" panose="020B0604020202020204" pitchFamily="34" charset="0"/>
              </a:rPr>
              <a:t>ρ</a:t>
            </a:r>
            <a:r>
              <a:rPr lang="en-US" sz="2000" baseline="30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 p</a:t>
            </a:r>
            <a:r>
              <a:rPr lang="en-US" sz="2000" baseline="-25000"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ρ</a:t>
            </a:r>
            <a:r>
              <a:rPr lang="en-US" sz="2000" baseline="30000" dirty="0" err="1">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/k! *p</a:t>
            </a:r>
            <a:r>
              <a:rPr lang="en-US" sz="2000" baseline="-25000" dirty="0">
                <a:latin typeface="Arial" panose="020B0604020202020204" pitchFamily="34" charset="0"/>
                <a:cs typeface="Arial" panose="020B0604020202020204" pitchFamily="34" charset="0"/>
              </a:rPr>
              <a:t>0</a:t>
            </a:r>
            <a:r>
              <a:rPr lang="en-US" sz="2000" dirty="0">
                <a:latin typeface="Arial" panose="020B0604020202020204" pitchFamily="34" charset="0"/>
                <a:cs typeface="Arial" panose="020B0604020202020204" pitchFamily="34" charset="0"/>
              </a:rPr>
              <a:t> ; ρ=</a:t>
            </a:r>
            <a:r>
              <a:rPr lang="en-US" sz="2000" dirty="0">
                <a:latin typeface="Arial" panose="020B0604020202020204" pitchFamily="34" charset="0"/>
                <a:cs typeface="Arial" panose="020B0604020202020204" pitchFamily="34" charset="0"/>
                <a:sym typeface="Symbol" panose="05050102010706020507" pitchFamily="18" charset="2"/>
              </a:rPr>
              <a:t></a:t>
            </a:r>
            <a:r>
              <a:rPr lang="en-US" sz="2000" dirty="0">
                <a:latin typeface="Arial" panose="020B0604020202020204" pitchFamily="34" charset="0"/>
                <a:cs typeface="Arial" panose="020B0604020202020204" pitchFamily="34" charset="0"/>
              </a:rPr>
              <a:t>/μ     	</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(2.1)</a:t>
            </a:r>
            <a:endParaRPr lang="ru-RU" sz="2000" dirty="0">
              <a:latin typeface="Arial" panose="020B0604020202020204" pitchFamily="34" charset="0"/>
              <a:cs typeface="Arial" panose="020B0604020202020204" pitchFamily="34" charset="0"/>
            </a:endParaRPr>
          </a:p>
          <a:p>
            <a:r>
              <a:rPr lang="en-US" sz="2000" baseline="30000" dirty="0">
                <a:latin typeface="Arial" panose="020B0604020202020204" pitchFamily="34" charset="0"/>
                <a:cs typeface="Arial" panose="020B0604020202020204" pitchFamily="34" charset="0"/>
              </a:rPr>
              <a:t>                                                        </a:t>
            </a:r>
            <a:r>
              <a:rPr lang="en-US" sz="2000" baseline="30000" dirty="0" err="1">
                <a:latin typeface="Arial" panose="020B0604020202020204" pitchFamily="34" charset="0"/>
                <a:cs typeface="Arial" panose="020B0604020202020204" pitchFamily="34" charset="0"/>
              </a:rPr>
              <a:t>i</a:t>
            </a:r>
            <a:r>
              <a:rPr lang="en-US" sz="2000" baseline="30000" dirty="0">
                <a:latin typeface="Arial" panose="020B0604020202020204" pitchFamily="34" charset="0"/>
                <a:cs typeface="Arial" panose="020B0604020202020204" pitchFamily="34" charset="0"/>
              </a:rPr>
              <a:t>=0</a:t>
            </a:r>
            <a:endParaRPr lang="ru-RU" sz="2000" dirty="0">
              <a:latin typeface="Arial" panose="020B0604020202020204" pitchFamily="34" charset="0"/>
              <a:cs typeface="Arial" panose="020B0604020202020204" pitchFamily="34" charset="0"/>
            </a:endParaRPr>
          </a:p>
          <a:p>
            <a:pPr algn="just"/>
            <a:r>
              <a:rPr lang="ru-RU" sz="2000" dirty="0">
                <a:latin typeface="Arial" panose="020B0604020202020204" pitchFamily="34" charset="0"/>
                <a:cs typeface="Arial" panose="020B0604020202020204" pitchFamily="34" charset="0"/>
              </a:rPr>
              <a:t>     где </a:t>
            </a:r>
            <a:r>
              <a:rPr lang="en-US" sz="2000" dirty="0">
                <a:latin typeface="Arial" panose="020B0604020202020204" pitchFamily="34" charset="0"/>
                <a:cs typeface="Arial" panose="020B0604020202020204" pitchFamily="34" charset="0"/>
              </a:rPr>
              <a:t>ρ</a:t>
            </a:r>
            <a:r>
              <a:rPr lang="ru-RU" sz="2000" dirty="0">
                <a:latin typeface="Arial" panose="020B0604020202020204" pitchFamily="34" charset="0"/>
                <a:cs typeface="Arial" panose="020B0604020202020204" pitchFamily="34" charset="0"/>
              </a:rPr>
              <a:t> - интенсивность загрузки.</a:t>
            </a:r>
          </a:p>
          <a:p>
            <a:pPr algn="just"/>
            <a:r>
              <a:rPr lang="ru-RU" sz="2000" dirty="0">
                <a:latin typeface="Arial" panose="020B0604020202020204" pitchFamily="34" charset="0"/>
                <a:cs typeface="Arial" panose="020B0604020202020204" pitchFamily="34" charset="0"/>
              </a:rPr>
              <a:t>     Рассмотрим основные характеристики многоканальной СМО с отказами.</a:t>
            </a:r>
          </a:p>
          <a:p>
            <a:pPr algn="just"/>
            <a:r>
              <a:rPr lang="ru-RU" sz="2000" dirty="0">
                <a:latin typeface="Arial" panose="020B0604020202020204" pitchFamily="34" charset="0"/>
                <a:cs typeface="Arial" panose="020B0604020202020204" pitchFamily="34" charset="0"/>
              </a:rPr>
              <a:t>     Вероятность отказа в обслуживании: </a:t>
            </a:r>
            <a:r>
              <a:rPr lang="ru-RU" sz="24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a:t>
            </a:r>
            <a:r>
              <a:rPr lang="ru-RU" sz="2000" baseline="-25000" dirty="0" err="1">
                <a:latin typeface="Arial" panose="020B0604020202020204" pitchFamily="34" charset="0"/>
                <a:cs typeface="Arial" panose="020B0604020202020204" pitchFamily="34" charset="0"/>
              </a:rPr>
              <a:t>отк</a:t>
            </a:r>
            <a:r>
              <a:rPr lang="ru-RU"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p</a:t>
            </a:r>
            <a:r>
              <a:rPr lang="en-US" sz="2000" baseline="-25000" dirty="0" err="1">
                <a:latin typeface="Arial" panose="020B0604020202020204" pitchFamily="34" charset="0"/>
                <a:cs typeface="Arial" panose="020B0604020202020204" pitchFamily="34" charset="0"/>
              </a:rPr>
              <a:t>n</a:t>
            </a:r>
            <a:r>
              <a:rPr lang="ru-RU"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ρ</a:t>
            </a:r>
            <a:r>
              <a:rPr lang="en-US" sz="2000" baseline="30000" dirty="0" err="1">
                <a:latin typeface="Arial" panose="020B0604020202020204" pitchFamily="34" charset="0"/>
                <a:cs typeface="Arial" panose="020B0604020202020204" pitchFamily="34" charset="0"/>
              </a:rPr>
              <a:t>n</a:t>
            </a:r>
            <a:r>
              <a:rPr lang="ru-RU"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n</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a:t>
            </a:r>
            <a:r>
              <a:rPr lang="ru-RU" sz="2000" baseline="-25000" dirty="0">
                <a:latin typeface="Arial" panose="020B0604020202020204" pitchFamily="34" charset="0"/>
                <a:cs typeface="Arial" panose="020B0604020202020204" pitchFamily="34" charset="0"/>
              </a:rPr>
              <a:t>0   </a:t>
            </a:r>
            <a:r>
              <a:rPr lang="en-US" sz="2000" baseline="-250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(2.2)</a:t>
            </a:r>
          </a:p>
          <a:p>
            <a:pPr algn="just"/>
            <a:r>
              <a:rPr lang="ru-RU" sz="2000" dirty="0">
                <a:latin typeface="Arial" panose="020B0604020202020204" pitchFamily="34" charset="0"/>
                <a:cs typeface="Arial" panose="020B0604020202020204" pitchFamily="34" charset="0"/>
              </a:rPr>
              <a:t>     Вероятность обслуживания заявки (вероятность того, что сво­боден хотя бы один канал):</a:t>
            </a:r>
          </a:p>
          <a:p>
            <a:pPr algn="just"/>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a:t>
            </a:r>
            <a:r>
              <a:rPr lang="ru-RU" sz="2000" baseline="-25000" dirty="0" err="1">
                <a:latin typeface="Arial" panose="020B0604020202020204" pitchFamily="34" charset="0"/>
                <a:cs typeface="Arial" panose="020B0604020202020204" pitchFamily="34" charset="0"/>
              </a:rPr>
              <a:t>обс</a:t>
            </a:r>
            <a:r>
              <a:rPr lang="ru-RU" sz="2000" dirty="0">
                <a:latin typeface="Arial" panose="020B0604020202020204" pitchFamily="34" charset="0"/>
                <a:cs typeface="Arial" panose="020B0604020202020204" pitchFamily="34" charset="0"/>
              </a:rPr>
              <a:t>=1- </a:t>
            </a:r>
            <a:r>
              <a:rPr lang="en-US" sz="2000" dirty="0" err="1">
                <a:latin typeface="Arial" panose="020B0604020202020204" pitchFamily="34" charset="0"/>
                <a:cs typeface="Arial" panose="020B0604020202020204" pitchFamily="34" charset="0"/>
              </a:rPr>
              <a:t>p</a:t>
            </a:r>
            <a:r>
              <a:rPr lang="en-US" sz="2000" baseline="-25000" dirty="0" err="1">
                <a:latin typeface="Arial" panose="020B0604020202020204" pitchFamily="34" charset="0"/>
                <a:cs typeface="Arial" panose="020B0604020202020204" pitchFamily="34" charset="0"/>
              </a:rPr>
              <a:t>n</a:t>
            </a:r>
            <a:r>
              <a:rPr lang="ru-RU" sz="2000" dirty="0">
                <a:latin typeface="Arial" panose="020B0604020202020204" pitchFamily="34" charset="0"/>
                <a:cs typeface="Arial" panose="020B0604020202020204" pitchFamily="34" charset="0"/>
              </a:rPr>
              <a:t>	                                                                     (2.3)</a:t>
            </a:r>
          </a:p>
          <a:p>
            <a:pPr algn="just"/>
            <a:r>
              <a:rPr lang="ru-RU" sz="2000" dirty="0">
                <a:latin typeface="Arial" panose="020B0604020202020204" pitchFamily="34" charset="0"/>
                <a:cs typeface="Arial" panose="020B0604020202020204" pitchFamily="34" charset="0"/>
              </a:rPr>
              <a:t>     Относительная пропускная способность СМО:</a:t>
            </a:r>
            <a:r>
              <a:rPr lang="ru-RU" sz="2000" i="1"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Q </a:t>
            </a:r>
            <a:r>
              <a:rPr lang="ru-RU" sz="2000" i="1" dirty="0">
                <a:latin typeface="Arial" panose="020B0604020202020204" pitchFamily="34" charset="0"/>
                <a:cs typeface="Arial" panose="020B0604020202020204" pitchFamily="34" charset="0"/>
              </a:rPr>
              <a:t>=Р</a:t>
            </a:r>
            <a:r>
              <a:rPr lang="ru-RU" sz="2000" i="1" baseline="-25000" dirty="0">
                <a:latin typeface="Arial" panose="020B0604020202020204" pitchFamily="34" charset="0"/>
                <a:cs typeface="Arial" panose="020B0604020202020204" pitchFamily="34" charset="0"/>
              </a:rPr>
              <a:t>об</a:t>
            </a:r>
            <a:r>
              <a:rPr lang="ru-RU" sz="2000" i="1" dirty="0">
                <a:latin typeface="Arial" panose="020B0604020202020204" pitchFamily="34" charset="0"/>
                <a:cs typeface="Arial" panose="020B0604020202020204" pitchFamily="34" charset="0"/>
              </a:rPr>
              <a:t>=1-</a:t>
            </a:r>
            <a:r>
              <a:rPr lang="en-US" sz="2000" i="1" dirty="0">
                <a:latin typeface="Arial" panose="020B0604020202020204" pitchFamily="34" charset="0"/>
                <a:cs typeface="Arial" panose="020B0604020202020204" pitchFamily="34" charset="0"/>
              </a:rPr>
              <a:t>p</a:t>
            </a:r>
            <a:r>
              <a:rPr lang="ru-RU" sz="2000" i="1" baseline="-25000" dirty="0">
                <a:latin typeface="Arial" panose="020B0604020202020204" pitchFamily="34" charset="0"/>
                <a:cs typeface="Arial" panose="020B0604020202020204" pitchFamily="34" charset="0"/>
              </a:rPr>
              <a:t>п</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(2.4)</a:t>
            </a:r>
            <a:endParaRPr lang="ru-R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01200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7BCF9D8-A3E6-4539-91E2-8F7FC6286566}"/>
              </a:ext>
            </a:extLst>
          </p:cNvPr>
          <p:cNvSpPr/>
          <p:nvPr/>
        </p:nvSpPr>
        <p:spPr>
          <a:xfrm>
            <a:off x="781878" y="597899"/>
            <a:ext cx="10880035" cy="5886227"/>
          </a:xfrm>
          <a:prstGeom prst="rect">
            <a:avLst/>
          </a:prstGeom>
        </p:spPr>
        <p:txBody>
          <a:bodyPr wrap="square">
            <a:spAutoFit/>
          </a:bodyPr>
          <a:lstStyle/>
          <a:p>
            <a:pPr algn="just"/>
            <a:r>
              <a:rPr lang="ru-RU" sz="2000" dirty="0">
                <a:latin typeface="Arial" panose="020B0604020202020204" pitchFamily="34" charset="0"/>
                <a:cs typeface="Arial" panose="020B0604020202020204" pitchFamily="34" charset="0"/>
              </a:rPr>
              <a:t>Абсолютная пропускная способность СМО (интенсивность потока обслуженных заявок):</a:t>
            </a:r>
          </a:p>
          <a:p>
            <a:pPr algn="ctr"/>
            <a:r>
              <a:rPr lang="en-US" sz="2000" i="1" dirty="0">
                <a:latin typeface="Arial" panose="020B0604020202020204" pitchFamily="34" charset="0"/>
                <a:cs typeface="Arial" panose="020B0604020202020204" pitchFamily="34" charset="0"/>
              </a:rPr>
              <a:t>A</a:t>
            </a:r>
            <a:r>
              <a:rPr lang="ru-RU" sz="2000" i="1" dirty="0">
                <a:latin typeface="Arial" panose="020B0604020202020204" pitchFamily="34" charset="0"/>
                <a:cs typeface="Arial" panose="020B0604020202020204" pitchFamily="34" charset="0"/>
              </a:rPr>
              <a:t>=</a:t>
            </a:r>
            <a:r>
              <a:rPr lang="ru-RU" sz="2000" i="1" dirty="0">
                <a:latin typeface="Arial" panose="020B0604020202020204" pitchFamily="34" charset="0"/>
                <a:cs typeface="Arial" panose="020B0604020202020204" pitchFamily="34" charset="0"/>
                <a:sym typeface="Symbol" panose="05050102010706020507" pitchFamily="18" charset="2"/>
              </a:rPr>
              <a:t></a:t>
            </a:r>
            <a:r>
              <a:rPr lang="en-US" sz="2000" i="1" dirty="0">
                <a:latin typeface="Arial" panose="020B0604020202020204" pitchFamily="34" charset="0"/>
                <a:cs typeface="Arial" panose="020B0604020202020204" pitchFamily="34" charset="0"/>
              </a:rPr>
              <a:t>Q</a:t>
            </a:r>
            <a:r>
              <a:rPr lang="ru-RU" sz="2000" i="1" dirty="0">
                <a:latin typeface="Arial" panose="020B0604020202020204" pitchFamily="34" charset="0"/>
                <a:cs typeface="Arial" panose="020B0604020202020204" pitchFamily="34" charset="0"/>
              </a:rPr>
              <a:t>=</a:t>
            </a:r>
            <a:r>
              <a:rPr lang="ru-RU" sz="2000" i="1" dirty="0">
                <a:latin typeface="Arial" panose="020B0604020202020204" pitchFamily="34" charset="0"/>
                <a:cs typeface="Arial" panose="020B0604020202020204" pitchFamily="34" charset="0"/>
                <a:sym typeface="Symbol" panose="05050102010706020507" pitchFamily="18" charset="2"/>
              </a:rPr>
              <a:t></a:t>
            </a:r>
            <a:r>
              <a:rPr lang="en-US" sz="2000" i="1" dirty="0">
                <a:latin typeface="Arial" panose="020B0604020202020204" pitchFamily="34" charset="0"/>
                <a:cs typeface="Arial" panose="020B0604020202020204" pitchFamily="34" charset="0"/>
              </a:rPr>
              <a:t>(1</a:t>
            </a:r>
            <a:r>
              <a:rPr lang="ru-RU" sz="2000" i="1" dirty="0">
                <a:latin typeface="Arial" panose="020B0604020202020204" pitchFamily="34" charset="0"/>
                <a:cs typeface="Arial" panose="020B0604020202020204" pitchFamily="34" charset="0"/>
              </a:rPr>
              <a:t>-</a:t>
            </a:r>
            <a:r>
              <a:rPr lang="en-US" sz="2000" i="1" dirty="0" err="1">
                <a:latin typeface="Arial" panose="020B0604020202020204" pitchFamily="34" charset="0"/>
                <a:cs typeface="Arial" panose="020B0604020202020204" pitchFamily="34" charset="0"/>
              </a:rPr>
              <a:t>p</a:t>
            </a:r>
            <a:r>
              <a:rPr lang="en-US" sz="2000" i="1" baseline="-25000" dirty="0" err="1">
                <a:latin typeface="Arial" panose="020B0604020202020204" pitchFamily="34" charset="0"/>
                <a:cs typeface="Arial" panose="020B0604020202020204" pitchFamily="34" charset="0"/>
              </a:rPr>
              <a:t>n</a:t>
            </a:r>
            <a:r>
              <a:rPr lang="ru-RU" sz="2000" i="1" dirty="0">
                <a:latin typeface="Arial" panose="020B0604020202020204" pitchFamily="34" charset="0"/>
                <a:cs typeface="Arial" panose="020B0604020202020204" pitchFamily="34" charset="0"/>
              </a:rPr>
              <a:t>).</a:t>
            </a:r>
            <a:r>
              <a:rPr lang="ru-RU" sz="2000" dirty="0">
                <a:latin typeface="Arial" panose="020B0604020202020204" pitchFamily="34" charset="0"/>
                <a:cs typeface="Arial" panose="020B0604020202020204" pitchFamily="34" charset="0"/>
              </a:rPr>
              <a:t>	                                                  (2.5)</a:t>
            </a:r>
          </a:p>
          <a:p>
            <a:pPr algn="just"/>
            <a:r>
              <a:rPr lang="ru-RU" sz="2000" dirty="0">
                <a:latin typeface="Arial" panose="020B0604020202020204" pitchFamily="34" charset="0"/>
                <a:cs typeface="Arial" panose="020B0604020202020204" pitchFamily="34" charset="0"/>
              </a:rPr>
              <a:t>Среднее число занятых каналов</a:t>
            </a:r>
            <a:r>
              <a:rPr lang="ru-RU" sz="2000" i="1" dirty="0">
                <a:latin typeface="Arial" panose="020B0604020202020204" pitchFamily="34" charset="0"/>
                <a:cs typeface="Arial" panose="020B0604020202020204" pitchFamily="34" charset="0"/>
              </a:rPr>
              <a:t> К</a:t>
            </a:r>
            <a:r>
              <a:rPr lang="ru-RU" sz="2000" i="1" baseline="30000" dirty="0">
                <a:latin typeface="Arial" panose="020B0604020202020204" pitchFamily="34" charset="0"/>
                <a:cs typeface="Arial" panose="020B0604020202020204" pitchFamily="34" charset="0"/>
              </a:rPr>
              <a:t>1</a:t>
            </a:r>
            <a:r>
              <a:rPr lang="ru-RU" sz="2000" dirty="0">
                <a:latin typeface="Arial" panose="020B0604020202020204" pitchFamily="34" charset="0"/>
                <a:cs typeface="Arial" panose="020B0604020202020204" pitchFamily="34" charset="0"/>
              </a:rPr>
              <a:t> (отношение абсолютной пропускной способности к интенсивности канала обслужива­ния):</a:t>
            </a:r>
          </a:p>
          <a:p>
            <a:pPr algn="ctr"/>
            <a:r>
              <a:rPr lang="ru-RU" sz="2000" i="1" dirty="0">
                <a:latin typeface="Arial" panose="020B0604020202020204" pitchFamily="34" charset="0"/>
                <a:cs typeface="Arial" panose="020B0604020202020204" pitchFamily="34" charset="0"/>
              </a:rPr>
              <a:t>К</a:t>
            </a:r>
            <a:r>
              <a:rPr lang="ru-RU" sz="2000" i="1" baseline="30000" dirty="0">
                <a:latin typeface="Arial" panose="020B0604020202020204" pitchFamily="34" charset="0"/>
                <a:cs typeface="Arial" panose="020B0604020202020204" pitchFamily="34" charset="0"/>
              </a:rPr>
              <a:t>1</a:t>
            </a:r>
            <a:r>
              <a:rPr lang="ru-RU" sz="2000" i="1" dirty="0">
                <a:latin typeface="Arial" panose="020B0604020202020204" pitchFamily="34" charset="0"/>
                <a:cs typeface="Arial" panose="020B0604020202020204" pitchFamily="34" charset="0"/>
              </a:rPr>
              <a:t> = </a:t>
            </a:r>
            <a:r>
              <a:rPr lang="en-US" sz="2000" i="1" dirty="0">
                <a:latin typeface="Arial" panose="020B0604020202020204" pitchFamily="34" charset="0"/>
                <a:cs typeface="Arial" panose="020B0604020202020204" pitchFamily="34" charset="0"/>
              </a:rPr>
              <a:t>N</a:t>
            </a:r>
            <a:r>
              <a:rPr lang="ru-RU" sz="2000" i="1" baseline="30000" dirty="0">
                <a:latin typeface="Arial" panose="020B0604020202020204" pitchFamily="34" charset="0"/>
                <a:cs typeface="Arial" panose="020B0604020202020204" pitchFamily="34" charset="0"/>
              </a:rPr>
              <a:t>1</a:t>
            </a:r>
            <a:r>
              <a:rPr lang="ru-RU" sz="2000" i="1" dirty="0">
                <a:latin typeface="Arial" panose="020B0604020202020204" pitchFamily="34" charset="0"/>
                <a:cs typeface="Arial" panose="020B0604020202020204" pitchFamily="34" charset="0"/>
              </a:rPr>
              <a:t> </a:t>
            </a:r>
            <a:r>
              <a:rPr lang="en-US" sz="2000" i="1" baseline="-25000" dirty="0">
                <a:latin typeface="Arial" panose="020B0604020202020204" pitchFamily="34" charset="0"/>
                <a:cs typeface="Arial" panose="020B0604020202020204" pitchFamily="34" charset="0"/>
              </a:rPr>
              <a:t>o</a:t>
            </a:r>
            <a:r>
              <a:rPr lang="ru-RU" sz="2000" i="1" baseline="-25000" dirty="0">
                <a:latin typeface="Arial" panose="020B0604020202020204" pitchFamily="34" charset="0"/>
                <a:cs typeface="Arial" panose="020B0604020202020204" pitchFamily="34" charset="0"/>
              </a:rPr>
              <a:t>6</a:t>
            </a:r>
            <a:r>
              <a:rPr lang="en-US" sz="2000" i="1" baseline="-25000"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a:t>
            </a:r>
            <a:r>
              <a:rPr lang="ru-RU" sz="2000" i="1" dirty="0">
                <a:latin typeface="Arial" panose="020B0604020202020204" pitchFamily="34" charset="0"/>
                <a:cs typeface="Arial" panose="020B0604020202020204" pitchFamily="34" charset="0"/>
              </a:rPr>
              <a:t> А/μ =</a:t>
            </a:r>
            <a:r>
              <a:rPr lang="ru-RU" sz="2000" dirty="0">
                <a:latin typeface="Arial" panose="020B0604020202020204" pitchFamily="34" charset="0"/>
                <a:cs typeface="Arial" panose="020B0604020202020204" pitchFamily="34" charset="0"/>
              </a:rPr>
              <a:t> ρ(1 –</a:t>
            </a:r>
            <a:r>
              <a:rPr lang="ru-RU" sz="2000" i="1" dirty="0">
                <a:latin typeface="Arial" panose="020B0604020202020204" pitchFamily="34" charset="0"/>
                <a:cs typeface="Arial" panose="020B0604020202020204" pitchFamily="34" charset="0"/>
              </a:rPr>
              <a:t> р</a:t>
            </a:r>
            <a:r>
              <a:rPr lang="en-US" sz="2000" i="1" baseline="-25000" dirty="0">
                <a:latin typeface="Arial" panose="020B0604020202020204" pitchFamily="34" charset="0"/>
                <a:cs typeface="Arial" panose="020B0604020202020204" pitchFamily="34" charset="0"/>
              </a:rPr>
              <a:t>n</a:t>
            </a:r>
            <a:r>
              <a:rPr lang="ru-RU" sz="2000" i="1" dirty="0">
                <a:latin typeface="Arial" panose="020B0604020202020204" pitchFamily="34" charset="0"/>
                <a:cs typeface="Arial" panose="020B0604020202020204" pitchFamily="34" charset="0"/>
              </a:rPr>
              <a:t>) = </a:t>
            </a:r>
            <a:r>
              <a:rPr lang="ru-RU" sz="2000" i="1" dirty="0">
                <a:latin typeface="Arial" panose="020B0604020202020204" pitchFamily="34" charset="0"/>
                <a:cs typeface="Arial" panose="020B0604020202020204" pitchFamily="34" charset="0"/>
                <a:sym typeface="Symbol" panose="05050102010706020507" pitchFamily="18" charset="2"/>
              </a:rPr>
              <a:t></a:t>
            </a:r>
            <a:r>
              <a:rPr lang="ru-RU" sz="2000" i="1" dirty="0">
                <a:latin typeface="Arial" panose="020B0604020202020204" pitchFamily="34" charset="0"/>
                <a:cs typeface="Arial" panose="020B0604020202020204" pitchFamily="34" charset="0"/>
              </a:rPr>
              <a:t>(1- </a:t>
            </a:r>
            <a:r>
              <a:rPr lang="en-US" sz="2000" i="1" dirty="0" err="1">
                <a:latin typeface="Arial" panose="020B0604020202020204" pitchFamily="34" charset="0"/>
                <a:cs typeface="Arial" panose="020B0604020202020204" pitchFamily="34" charset="0"/>
              </a:rPr>
              <a:t>p</a:t>
            </a:r>
            <a:r>
              <a:rPr lang="en-US" sz="2000" i="1" baseline="-25000" dirty="0" err="1">
                <a:latin typeface="Arial" panose="020B0604020202020204" pitchFamily="34" charset="0"/>
                <a:cs typeface="Arial" panose="020B0604020202020204" pitchFamily="34" charset="0"/>
              </a:rPr>
              <a:t>n</a:t>
            </a:r>
            <a:r>
              <a:rPr lang="ru-RU" sz="2000" i="1" dirty="0">
                <a:latin typeface="Arial" panose="020B0604020202020204" pitchFamily="34" charset="0"/>
                <a:cs typeface="Arial" panose="020B0604020202020204" pitchFamily="34" charset="0"/>
              </a:rPr>
              <a:t>)/μ    </a:t>
            </a:r>
            <a:r>
              <a:rPr lang="ru-RU" sz="2000" dirty="0">
                <a:latin typeface="Arial" panose="020B0604020202020204" pitchFamily="34" charset="0"/>
                <a:cs typeface="Arial" panose="020B0604020202020204" pitchFamily="34" charset="0"/>
              </a:rPr>
              <a:t>	(2.6)</a:t>
            </a:r>
          </a:p>
          <a:p>
            <a:pPr algn="just"/>
            <a:r>
              <a:rPr lang="ru-RU" sz="2000" dirty="0">
                <a:latin typeface="Arial" panose="020B0604020202020204" pitchFamily="34" charset="0"/>
                <a:cs typeface="Arial" panose="020B0604020202020204" pitchFamily="34" charset="0"/>
              </a:rPr>
              <a:t>Среднее время пребывания заявки в СМО:</a:t>
            </a:r>
          </a:p>
          <a:p>
            <a:pPr algn="ctr"/>
            <a:r>
              <a:rPr lang="ru-RU" sz="2000" i="1" dirty="0">
                <a:latin typeface="Arial" panose="020B0604020202020204" pitchFamily="34" charset="0"/>
                <a:cs typeface="Arial" panose="020B0604020202020204" pitchFamily="34" charset="0"/>
              </a:rPr>
              <a:t>Т</a:t>
            </a:r>
            <a:r>
              <a:rPr lang="ru-RU" sz="2000" i="1" baseline="30000" dirty="0">
                <a:latin typeface="Arial" panose="020B0604020202020204" pitchFamily="34" charset="0"/>
                <a:cs typeface="Arial" panose="020B0604020202020204" pitchFamily="34" charset="0"/>
              </a:rPr>
              <a:t>1</a:t>
            </a:r>
            <a:r>
              <a:rPr lang="ru-RU" sz="2000" i="1" dirty="0">
                <a:latin typeface="Arial" panose="020B0604020202020204" pitchFamily="34" charset="0"/>
                <a:cs typeface="Arial" panose="020B0604020202020204" pitchFamily="34" charset="0"/>
              </a:rPr>
              <a:t> </a:t>
            </a:r>
            <a:r>
              <a:rPr lang="ru-RU" sz="2000" i="1" baseline="-25000" dirty="0">
                <a:latin typeface="Arial" panose="020B0604020202020204" pitchFamily="34" charset="0"/>
                <a:cs typeface="Arial" panose="020B0604020202020204" pitchFamily="34" charset="0"/>
              </a:rPr>
              <a:t>ср</a:t>
            </a:r>
            <a:r>
              <a:rPr lang="ru-RU" sz="2000" i="1" dirty="0">
                <a:latin typeface="Arial" panose="020B0604020202020204" pitchFamily="34" charset="0"/>
                <a:cs typeface="Arial" panose="020B0604020202020204" pitchFamily="34" charset="0"/>
              </a:rPr>
              <a:t> = </a:t>
            </a:r>
            <a:r>
              <a:rPr lang="en-US" sz="2000" i="1" dirty="0">
                <a:latin typeface="Arial" panose="020B0604020202020204" pitchFamily="34" charset="0"/>
                <a:cs typeface="Arial" panose="020B0604020202020204" pitchFamily="34" charset="0"/>
              </a:rPr>
              <a:t>N</a:t>
            </a:r>
            <a:r>
              <a:rPr lang="ru-RU" sz="2000" i="1" baseline="30000" dirty="0">
                <a:latin typeface="Arial" panose="020B0604020202020204" pitchFamily="34" charset="0"/>
                <a:cs typeface="Arial" panose="020B0604020202020204" pitchFamily="34" charset="0"/>
              </a:rPr>
              <a:t>1</a:t>
            </a:r>
            <a:r>
              <a:rPr lang="ru-RU" sz="2000" i="1" baseline="-25000" dirty="0">
                <a:latin typeface="Arial" panose="020B0604020202020204" pitchFamily="34" charset="0"/>
                <a:cs typeface="Arial" panose="020B0604020202020204" pitchFamily="34" charset="0"/>
              </a:rPr>
              <a:t>обс </a:t>
            </a:r>
            <a:r>
              <a:rPr lang="ru-RU" sz="2000" i="1"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sym typeface="Symbol" panose="05050102010706020507" pitchFamily="18" charset="2"/>
              </a:rPr>
              <a:t></a:t>
            </a:r>
            <a:r>
              <a:rPr lang="ru-RU" sz="2000" i="1" dirty="0">
                <a:latin typeface="Arial" panose="020B0604020202020204" pitchFamily="34" charset="0"/>
                <a:cs typeface="Arial" panose="020B0604020202020204" pitchFamily="34" charset="0"/>
              </a:rPr>
              <a:t> = К</a:t>
            </a:r>
            <a:r>
              <a:rPr lang="ru-RU" sz="2000" i="1" baseline="30000" dirty="0">
                <a:latin typeface="Arial" panose="020B0604020202020204" pitchFamily="34" charset="0"/>
                <a:cs typeface="Arial" panose="020B0604020202020204" pitchFamily="34" charset="0"/>
              </a:rPr>
              <a:t>1</a:t>
            </a:r>
            <a:r>
              <a:rPr lang="ru-RU" sz="2000" i="1" dirty="0">
                <a:latin typeface="Arial" panose="020B0604020202020204" pitchFamily="34" charset="0"/>
                <a:cs typeface="Arial" panose="020B0604020202020204" pitchFamily="34" charset="0"/>
              </a:rPr>
              <a:t>/</a:t>
            </a:r>
            <a:r>
              <a:rPr lang="ru-RU" sz="2000" i="1" dirty="0">
                <a:latin typeface="Arial" panose="020B0604020202020204" pitchFamily="34" charset="0"/>
                <a:cs typeface="Arial" panose="020B0604020202020204" pitchFamily="34" charset="0"/>
                <a:sym typeface="Symbol" panose="05050102010706020507" pitchFamily="18" charset="2"/>
              </a:rPr>
              <a:t></a:t>
            </a:r>
            <a:r>
              <a:rPr lang="ru-RU" sz="2000" dirty="0">
                <a:latin typeface="Arial" panose="020B0604020202020204" pitchFamily="34" charset="0"/>
                <a:cs typeface="Arial" panose="020B0604020202020204" pitchFamily="34" charset="0"/>
              </a:rPr>
              <a:t> = (1 -</a:t>
            </a:r>
            <a:r>
              <a:rPr lang="ru-RU" sz="2000" i="1" dirty="0">
                <a:latin typeface="Arial" panose="020B0604020202020204" pitchFamily="34" charset="0"/>
                <a:cs typeface="Arial" panose="020B0604020202020204" pitchFamily="34" charset="0"/>
              </a:rPr>
              <a:t> р</a:t>
            </a:r>
            <a:r>
              <a:rPr lang="en-US" sz="2000" i="1" baseline="-25000" dirty="0">
                <a:latin typeface="Arial" panose="020B0604020202020204" pitchFamily="34" charset="0"/>
                <a:cs typeface="Arial" panose="020B0604020202020204" pitchFamily="34" charset="0"/>
              </a:rPr>
              <a:t>n</a:t>
            </a:r>
            <a:r>
              <a:rPr lang="ru-RU" sz="2000" i="1" dirty="0">
                <a:latin typeface="Arial" panose="020B0604020202020204" pitchFamily="34" charset="0"/>
                <a:cs typeface="Arial" panose="020B0604020202020204" pitchFamily="34" charset="0"/>
              </a:rPr>
              <a:t>)/μ</a:t>
            </a:r>
            <a:r>
              <a:rPr lang="ru-RU" sz="24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(2.7)</a:t>
            </a:r>
          </a:p>
          <a:p>
            <a:pPr marL="12700" marR="12700" indent="177800" algn="just">
              <a:spcAft>
                <a:spcPts val="0"/>
              </a:spcAft>
            </a:pPr>
            <a:r>
              <a:rPr lang="ru-RU"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ru-RU" sz="20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Пример 1.</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В рекрутской компании работают 3 оператора на обслуживании клиентов. Среднее время обслуживания одного клиента одним оператором 15 мин. В среднем за час в компа­нию обращается 20 человек. Если все операторы заняты, клиенты не обслуживаются. Найти основные предельные средние харак­теристики работы рекрутской компании, а также вероятность того, что не менее двух каналов простаивают.</a:t>
            </a:r>
            <a:endPar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endParaRPr>
          </a:p>
          <a:p>
            <a:pPr marL="12700" marR="12700" indent="177800" algn="just">
              <a:spcAft>
                <a:spcPts val="1500"/>
              </a:spcAft>
            </a:pPr>
            <a:r>
              <a:rPr lang="ru-RU" sz="2000" i="1" spc="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Решение.</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Рекрутская компания рассматривается как СМО с отказами, число каналов</a:t>
            </a:r>
            <a:r>
              <a:rPr lang="ru-RU" sz="2000" i="1" spc="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i="1" spc="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t>
            </a:r>
            <a:r>
              <a:rPr lang="ru-RU" sz="2000" i="1" spc="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Интенсивность входного потока заявок </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20 чел./час</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cs typeface="Arial" panose="020B0604020202020204" pitchFamily="34" charset="0"/>
              </a:rPr>
              <a:t>T</a:t>
            </a:r>
            <a:r>
              <a:rPr lang="ru-RU" sz="2000" baseline="-25000" dirty="0" err="1">
                <a:latin typeface="Arial" panose="020B0604020202020204" pitchFamily="34" charset="0"/>
                <a:cs typeface="Arial" panose="020B0604020202020204" pitchFamily="34" charset="0"/>
              </a:rPr>
              <a:t>обс</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=0,25 чел.</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час, тогда  интенсивность обслуживания одного канала </a:t>
            </a:r>
            <a:r>
              <a:rPr lang="ru-RU" sz="20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μ=4 чел./час</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Интенсивность нагрузки ρ=</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μ</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 Используя формулы (2.1)-(2.7), получаем:</a:t>
            </a:r>
            <a:endPar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endParaRPr>
          </a:p>
          <a:p>
            <a:pPr marL="12700" marR="12700" indent="177800" algn="just">
              <a:spcAft>
                <a:spcPts val="0"/>
              </a:spcAft>
            </a:pPr>
            <a:r>
              <a:rPr lang="en-US"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rPr>
              <a:t>p</a:t>
            </a:r>
            <a:r>
              <a:rPr lang="ru-RU" sz="2000" baseline="-25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rPr>
              <a:t>0</a:t>
            </a:r>
            <a:r>
              <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rPr>
              <a:t> = 1/(1+5+5</a:t>
            </a:r>
            <a:r>
              <a:rPr lang="ru-RU" sz="2000" baseline="30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rPr>
              <a:t>2</a:t>
            </a:r>
            <a:r>
              <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rPr>
              <a:t>/2+5</a:t>
            </a:r>
            <a:r>
              <a:rPr lang="ru-RU" sz="2000" baseline="30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rPr>
              <a:t>3</a:t>
            </a:r>
            <a:r>
              <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rPr>
              <a:t>/6) = 1/(1+5+12,5+20,83) = 1/33,39= 0,03; </a:t>
            </a:r>
          </a:p>
          <a:p>
            <a:pPr algn="just">
              <a:spcAft>
                <a:spcPts val="0"/>
              </a:spcAft>
            </a:pPr>
            <a:r>
              <a:rPr lang="ru-RU" sz="2000" i="1" spc="5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rPr>
              <a:t>                 </a:t>
            </a:r>
            <a:r>
              <a:rPr lang="en-US" sz="2000" i="1" spc="5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rPr>
              <a:t>p</a:t>
            </a:r>
            <a:r>
              <a:rPr lang="ru-RU" sz="2000" i="1" spc="50" baseline="-25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rPr>
              <a:t>3</a:t>
            </a:r>
            <a:r>
              <a:rPr lang="ru-RU" sz="2000" i="1" spc="5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rPr>
              <a:t>=0,03*5</a:t>
            </a:r>
            <a:r>
              <a:rPr lang="ru-RU" sz="2000" i="1" spc="50" baseline="30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rPr>
              <a:t>3</a:t>
            </a:r>
            <a:r>
              <a:rPr lang="ru-RU" sz="2000" i="1" spc="5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rPr>
              <a:t>/3!= 0,03*125/6 = 0,63</a:t>
            </a:r>
            <a:endPar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endParaRPr>
          </a:p>
        </p:txBody>
      </p:sp>
    </p:spTree>
    <p:extLst>
      <p:ext uri="{BB962C8B-B14F-4D97-AF65-F5344CB8AC3E}">
        <p14:creationId xmlns:p14="http://schemas.microsoft.com/office/powerpoint/2010/main" val="364400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5044526-784C-4CC9-966F-004A760BE833}"/>
              </a:ext>
            </a:extLst>
          </p:cNvPr>
          <p:cNvSpPr/>
          <p:nvPr/>
        </p:nvSpPr>
        <p:spPr>
          <a:xfrm>
            <a:off x="543339" y="305068"/>
            <a:ext cx="11105322" cy="6247864"/>
          </a:xfrm>
          <a:prstGeom prst="rect">
            <a:avLst/>
          </a:prstGeom>
        </p:spPr>
        <p:txBody>
          <a:bodyPr wrap="square">
            <a:spAutoFit/>
          </a:bodyPr>
          <a:lstStyle/>
          <a:p>
            <a:pPr indent="450215" algn="just">
              <a:spcBef>
                <a:spcPts val="1200"/>
              </a:spcBef>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1. </a:t>
            </a:r>
            <a:r>
              <a:rPr lang="ru-RU" sz="2000" i="1" dirty="0">
                <a:latin typeface="Arial" panose="020B0604020202020204" pitchFamily="34" charset="0"/>
                <a:ea typeface="Times New Roman" panose="02020603050405020304" pitchFamily="18" charset="0"/>
                <a:cs typeface="Arial" panose="020B0604020202020204" pitchFamily="34" charset="0"/>
              </a:rPr>
              <a:t>Выявление факторов</a:t>
            </a:r>
            <a:r>
              <a:rPr lang="ru-RU" sz="2000" dirty="0">
                <a:latin typeface="Arial" panose="020B0604020202020204" pitchFamily="34" charset="0"/>
                <a:ea typeface="Times New Roman" panose="02020603050405020304" pitchFamily="18" charset="0"/>
                <a:cs typeface="Arial" panose="020B0604020202020204" pitchFamily="34" charset="0"/>
              </a:rPr>
              <a:t>, характеризующих проблемную ситуацию, развитие системы (среды). Например, суть проблемы неплатежей налогов можно сформулировать в факторах «Неплатежи налогов», «Собираемость налогов», «Доходы бюджета», «Расходы бюджета», «Дефицит бюджета» и др.</a:t>
            </a:r>
          </a:p>
          <a:p>
            <a:pPr lvl="0" algn="just">
              <a:spcAft>
                <a:spcPts val="0"/>
              </a:spcAft>
              <a:tabLst>
                <a:tab pos="800100" algn="l"/>
              </a:tabLst>
            </a:pPr>
            <a:r>
              <a:rPr lang="ru-RU" sz="2000" dirty="0">
                <a:latin typeface="Arial" panose="020B0604020202020204" pitchFamily="34" charset="0"/>
                <a:ea typeface="Times New Roman" panose="02020603050405020304" pitchFamily="18" charset="0"/>
                <a:cs typeface="Arial" panose="020B0604020202020204" pitchFamily="34" charset="0"/>
              </a:rPr>
              <a:t>     2. </a:t>
            </a:r>
            <a:r>
              <a:rPr lang="ru-RU" sz="2000" i="1" dirty="0">
                <a:latin typeface="Arial" panose="020B0604020202020204" pitchFamily="34" charset="0"/>
                <a:ea typeface="Times New Roman" panose="02020603050405020304" pitchFamily="18" charset="0"/>
                <a:cs typeface="Arial" panose="020B0604020202020204" pitchFamily="34" charset="0"/>
              </a:rPr>
              <a:t>Выявление связей между факторами</a:t>
            </a:r>
            <a:r>
              <a:rPr lang="ru-RU" sz="2000" dirty="0">
                <a:latin typeface="Arial" panose="020B0604020202020204" pitchFamily="34" charset="0"/>
                <a:ea typeface="Times New Roman" panose="02020603050405020304" pitchFamily="18" charset="0"/>
                <a:cs typeface="Arial" panose="020B0604020202020204" pitchFamily="34" charset="0"/>
              </a:rPr>
              <a:t>. Определение направления влияний и взаимовлияний между факторами. Например, фактор «Уровень налогового бремени» влияет на «Неплатежи налогов».</a:t>
            </a:r>
          </a:p>
          <a:p>
            <a:pPr lvl="0" algn="just">
              <a:spcAft>
                <a:spcPts val="0"/>
              </a:spcAft>
              <a:tabLst>
                <a:tab pos="800100" algn="l"/>
              </a:tabLst>
            </a:pPr>
            <a:r>
              <a:rPr lang="ru-RU" sz="2000" dirty="0">
                <a:latin typeface="Arial" panose="020B0604020202020204" pitchFamily="34" charset="0"/>
                <a:ea typeface="Times New Roman" panose="02020603050405020304" pitchFamily="18" charset="0"/>
                <a:cs typeface="Arial" panose="020B0604020202020204" pitchFamily="34" charset="0"/>
              </a:rPr>
              <a:t>     3. </a:t>
            </a:r>
            <a:r>
              <a:rPr lang="ru-RU" sz="2000" i="1" dirty="0">
                <a:latin typeface="Arial" panose="020B0604020202020204" pitchFamily="34" charset="0"/>
                <a:ea typeface="Times New Roman" panose="02020603050405020304" pitchFamily="18" charset="0"/>
                <a:cs typeface="Arial" panose="020B0604020202020204" pitchFamily="34" charset="0"/>
              </a:rPr>
              <a:t>Определение характера влияния </a:t>
            </a:r>
            <a:r>
              <a:rPr lang="ru-RU" sz="2000" dirty="0">
                <a:latin typeface="Arial" panose="020B0604020202020204" pitchFamily="34" charset="0"/>
                <a:ea typeface="Times New Roman" panose="02020603050405020304" pitchFamily="18" charset="0"/>
                <a:cs typeface="Arial" panose="020B0604020202020204" pitchFamily="34" charset="0"/>
              </a:rPr>
              <a:t>(положительное, отрицательное, +\-) Например, увеличение (уменьшение) фактора «Уровень налогового бремени» увеличивает (уменьшает) «Неплатежи налогов» - положительное влияние; а увеличение (уменьшение) фактора «Собираемость налогов» уменьшает (увеличивает) «Неплатежи налогов» - отрицательное влияние. (На этом этапе осуществляется построение когнитивной карты в виде ориентированного графа.)</a:t>
            </a:r>
          </a:p>
          <a:p>
            <a:pPr lvl="0" algn="just">
              <a:spcAft>
                <a:spcPts val="0"/>
              </a:spcAft>
              <a:tabLst>
                <a:tab pos="800100" algn="l"/>
              </a:tabLst>
            </a:pPr>
            <a:r>
              <a:rPr lang="ru-RU" sz="2000" dirty="0">
                <a:latin typeface="Arial" panose="020B0604020202020204" pitchFamily="34" charset="0"/>
                <a:ea typeface="Times New Roman" panose="02020603050405020304" pitchFamily="18" charset="0"/>
                <a:cs typeface="Arial" panose="020B0604020202020204" pitchFamily="34" charset="0"/>
              </a:rPr>
              <a:t>     4. </a:t>
            </a:r>
            <a:r>
              <a:rPr lang="ru-RU" sz="2000" i="1" dirty="0">
                <a:latin typeface="Arial" panose="020B0604020202020204" pitchFamily="34" charset="0"/>
                <a:ea typeface="Times New Roman" panose="02020603050405020304" pitchFamily="18" charset="0"/>
                <a:cs typeface="Arial" panose="020B0604020202020204" pitchFamily="34" charset="0"/>
              </a:rPr>
              <a:t>Определение силы влияния и взаимовлияния факторов </a:t>
            </a:r>
            <a:r>
              <a:rPr lang="ru-RU" sz="2000" dirty="0">
                <a:latin typeface="Arial" panose="020B0604020202020204" pitchFamily="34" charset="0"/>
                <a:ea typeface="Times New Roman" panose="02020603050405020304" pitchFamily="18" charset="0"/>
                <a:cs typeface="Arial" panose="020B0604020202020204" pitchFamily="34" charset="0"/>
              </a:rPr>
              <a:t>(слабо, сильно) Например, увеличение (уменьшение) фактора «Уровень налогового бремени» «значительно» увеличивает (уменьшает) «Неплатежи налогов» (Окончательное построение когнитивной модели в виде функционального графа).</a:t>
            </a:r>
          </a:p>
          <a:p>
            <a:pPr indent="450215"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Таким образом, в когнитивную модель входят когнитивная карта (ориентированный граф) и веса дуг графа (оценка взаимовлияния или влияния факторов). При определении весов дуг ориентированный граф превращается в функциональный.</a:t>
            </a:r>
          </a:p>
        </p:txBody>
      </p:sp>
    </p:spTree>
    <p:extLst>
      <p:ext uri="{BB962C8B-B14F-4D97-AF65-F5344CB8AC3E}">
        <p14:creationId xmlns:p14="http://schemas.microsoft.com/office/powerpoint/2010/main" val="28531800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739FCAE-6F6E-403D-8353-20B24C891F11}"/>
              </a:ext>
            </a:extLst>
          </p:cNvPr>
          <p:cNvPicPr/>
          <p:nvPr/>
        </p:nvPicPr>
        <p:blipFill>
          <a:blip r:embed="rId2"/>
          <a:stretch>
            <a:fillRect/>
          </a:stretch>
        </p:blipFill>
        <p:spPr>
          <a:xfrm>
            <a:off x="1460310" y="1485359"/>
            <a:ext cx="7942997" cy="2008467"/>
          </a:xfrm>
          <a:prstGeom prst="rect">
            <a:avLst/>
          </a:prstGeom>
        </p:spPr>
      </p:pic>
      <p:pic>
        <p:nvPicPr>
          <p:cNvPr id="3" name="Рисунок 2">
            <a:extLst>
              <a:ext uri="{FF2B5EF4-FFF2-40B4-BE49-F238E27FC236}">
                <a16:creationId xmlns:a16="http://schemas.microsoft.com/office/drawing/2014/main" id="{2F772606-F5CC-46CC-A37E-559B571D4CFF}"/>
              </a:ext>
            </a:extLst>
          </p:cNvPr>
          <p:cNvPicPr/>
          <p:nvPr/>
        </p:nvPicPr>
        <p:blipFill>
          <a:blip r:embed="rId3"/>
          <a:stretch>
            <a:fillRect/>
          </a:stretch>
        </p:blipFill>
        <p:spPr>
          <a:xfrm>
            <a:off x="2238232" y="4449171"/>
            <a:ext cx="5813947" cy="1173707"/>
          </a:xfrm>
          <a:prstGeom prst="rect">
            <a:avLst/>
          </a:prstGeom>
        </p:spPr>
      </p:pic>
      <p:sp>
        <p:nvSpPr>
          <p:cNvPr id="4" name="Прямоугольник 3">
            <a:extLst>
              <a:ext uri="{FF2B5EF4-FFF2-40B4-BE49-F238E27FC236}">
                <a16:creationId xmlns:a16="http://schemas.microsoft.com/office/drawing/2014/main" id="{ABC94D3E-2817-44D3-9535-49650D8394BD}"/>
              </a:ext>
            </a:extLst>
          </p:cNvPr>
          <p:cNvSpPr/>
          <p:nvPr/>
        </p:nvSpPr>
        <p:spPr>
          <a:xfrm>
            <a:off x="559558" y="3322177"/>
            <a:ext cx="10945505" cy="1015663"/>
          </a:xfrm>
          <a:prstGeom prst="rect">
            <a:avLst/>
          </a:prstGeom>
        </p:spPr>
        <p:txBody>
          <a:bodyPr wrap="square">
            <a:spAutoFit/>
          </a:bodyPr>
          <a:lstStyle/>
          <a:p>
            <a:pPr algn="just">
              <a:spcAft>
                <a:spcPts val="0"/>
              </a:spcAft>
            </a:pP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где ψ — показатель нагрузки на один канал ψ = ρ/</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μ).</a:t>
            </a:r>
            <a:endPar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endParaRPr>
          </a:p>
          <a:p>
            <a:pPr marR="152400" indent="177800" algn="just">
              <a:spcAft>
                <a:spcPts val="0"/>
              </a:spcAft>
            </a:pP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Остальные предельные вероятности состояний рассчитыва­ются аналогично формулам (2.1):</a:t>
            </a:r>
            <a:endPar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endParaRPr>
          </a:p>
        </p:txBody>
      </p:sp>
      <p:sp>
        <p:nvSpPr>
          <p:cNvPr id="5" name="Прямоугольник 4">
            <a:extLst>
              <a:ext uri="{FF2B5EF4-FFF2-40B4-BE49-F238E27FC236}">
                <a16:creationId xmlns:a16="http://schemas.microsoft.com/office/drawing/2014/main" id="{0B0F3B8F-84FC-4D82-B285-BC885BED488C}"/>
              </a:ext>
            </a:extLst>
          </p:cNvPr>
          <p:cNvSpPr/>
          <p:nvPr/>
        </p:nvSpPr>
        <p:spPr>
          <a:xfrm>
            <a:off x="382137" y="612845"/>
            <a:ext cx="11573302" cy="707886"/>
          </a:xfrm>
          <a:prstGeom prst="rect">
            <a:avLst/>
          </a:prstGeom>
        </p:spPr>
        <p:txBody>
          <a:bodyPr wrap="square">
            <a:spAutoFit/>
          </a:bodyPr>
          <a:lstStyle/>
          <a:p>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Вероятность простоя многоканальной СМО с ожиданием (все каналы свободны)</a:t>
            </a:r>
            <a:r>
              <a:rPr lang="ru-RU" sz="2000" b="1" i="1" dirty="0">
                <a:latin typeface="Arial" panose="020B0604020202020204" pitchFamily="34" charset="0"/>
                <a:cs typeface="Arial" panose="020B0604020202020204" pitchFamily="34" charset="0"/>
              </a:rPr>
              <a:t> р</a:t>
            </a:r>
            <a:r>
              <a:rPr lang="ru-RU" sz="2000" b="1" i="1" baseline="-25000" dirty="0">
                <a:latin typeface="Arial" panose="020B0604020202020204" pitchFamily="34" charset="0"/>
                <a:cs typeface="Arial" panose="020B0604020202020204" pitchFamily="34" charset="0"/>
              </a:rPr>
              <a:t>0</a:t>
            </a:r>
            <a:r>
              <a:rPr lang="ru-RU" sz="2000" dirty="0">
                <a:latin typeface="Arial" panose="020B0604020202020204" pitchFamily="34" charset="0"/>
                <a:cs typeface="Arial" panose="020B0604020202020204" pitchFamily="34" charset="0"/>
              </a:rPr>
              <a:t> рассчитывается по формуле:</a:t>
            </a:r>
          </a:p>
        </p:txBody>
      </p:sp>
    </p:spTree>
    <p:extLst>
      <p:ext uri="{BB962C8B-B14F-4D97-AF65-F5344CB8AC3E}">
        <p14:creationId xmlns:p14="http://schemas.microsoft.com/office/powerpoint/2010/main" val="12244368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735A915-77FE-4033-B2D9-ED5C30662982}"/>
              </a:ext>
            </a:extLst>
          </p:cNvPr>
          <p:cNvSpPr/>
          <p:nvPr/>
        </p:nvSpPr>
        <p:spPr>
          <a:xfrm>
            <a:off x="627797" y="1114618"/>
            <a:ext cx="11081982" cy="400110"/>
          </a:xfrm>
          <a:prstGeom prst="rect">
            <a:avLst/>
          </a:prstGeom>
        </p:spPr>
        <p:txBody>
          <a:bodyPr wrap="square">
            <a:spAutoFit/>
          </a:bodyPr>
          <a:lstStyle/>
          <a:p>
            <a:pPr marL="127000" algn="just">
              <a:spcAft>
                <a:spcPts val="0"/>
              </a:spcAft>
            </a:pP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Вероятность приема заявки в СМО:</a:t>
            </a:r>
            <a:endPar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endParaRPr>
          </a:p>
        </p:txBody>
      </p:sp>
      <p:sp>
        <p:nvSpPr>
          <p:cNvPr id="3" name="Прямоугольник 2">
            <a:extLst>
              <a:ext uri="{FF2B5EF4-FFF2-40B4-BE49-F238E27FC236}">
                <a16:creationId xmlns:a16="http://schemas.microsoft.com/office/drawing/2014/main" id="{A17E4BA8-5FCB-4ECE-BA9D-6ADD304D548C}"/>
              </a:ext>
            </a:extLst>
          </p:cNvPr>
          <p:cNvSpPr/>
          <p:nvPr/>
        </p:nvSpPr>
        <p:spPr>
          <a:xfrm>
            <a:off x="627797" y="1659027"/>
            <a:ext cx="4831707" cy="400110"/>
          </a:xfrm>
          <a:prstGeom prst="rect">
            <a:avLst/>
          </a:prstGeom>
        </p:spPr>
        <p:txBody>
          <a:bodyPr wrap="none">
            <a:spAutoFit/>
          </a:bodyPr>
          <a:lstStyle/>
          <a:p>
            <a:pPr marL="127000" algn="just">
              <a:spcAft>
                <a:spcPts val="0"/>
              </a:spcAft>
            </a:pP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Абсолютная пропускная способность:</a:t>
            </a:r>
            <a:endPar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endParaRPr>
          </a:p>
        </p:txBody>
      </p:sp>
      <p:sp>
        <p:nvSpPr>
          <p:cNvPr id="4" name="Прямоугольник 3">
            <a:extLst>
              <a:ext uri="{FF2B5EF4-FFF2-40B4-BE49-F238E27FC236}">
                <a16:creationId xmlns:a16="http://schemas.microsoft.com/office/drawing/2014/main" id="{57355687-7A41-4F72-97B1-0D295BA5D68C}"/>
              </a:ext>
            </a:extLst>
          </p:cNvPr>
          <p:cNvSpPr/>
          <p:nvPr/>
        </p:nvSpPr>
        <p:spPr>
          <a:xfrm>
            <a:off x="643719" y="2193419"/>
            <a:ext cx="11050137" cy="707886"/>
          </a:xfrm>
          <a:prstGeom prst="rect">
            <a:avLst/>
          </a:prstGeom>
        </p:spPr>
        <p:txBody>
          <a:bodyPr wrap="square">
            <a:spAutoFit/>
          </a:bodyPr>
          <a:lstStyle/>
          <a:p>
            <a:pPr marL="127000" marR="12700" algn="just">
              <a:spcBef>
                <a:spcPts val="600"/>
              </a:spcBef>
              <a:spcAft>
                <a:spcPts val="0"/>
              </a:spcAft>
            </a:pP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Среднее число заявок, находящихся в обслуживании (или среднее число занятых каналов):</a:t>
            </a:r>
            <a:endPar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endParaRPr>
          </a:p>
        </p:txBody>
      </p:sp>
      <p:sp>
        <p:nvSpPr>
          <p:cNvPr id="5" name="Прямоугольник 4">
            <a:extLst>
              <a:ext uri="{FF2B5EF4-FFF2-40B4-BE49-F238E27FC236}">
                <a16:creationId xmlns:a16="http://schemas.microsoft.com/office/drawing/2014/main" id="{CDD7717C-88E2-4F8D-9A46-3689A3871625}"/>
              </a:ext>
            </a:extLst>
          </p:cNvPr>
          <p:cNvSpPr/>
          <p:nvPr/>
        </p:nvSpPr>
        <p:spPr>
          <a:xfrm>
            <a:off x="2019869" y="621038"/>
            <a:ext cx="4148919" cy="400110"/>
          </a:xfrm>
          <a:prstGeom prst="rect">
            <a:avLst/>
          </a:prstGeom>
        </p:spPr>
        <p:txBody>
          <a:bodyPr wrap="square">
            <a:spAutoFit/>
          </a:bodyPr>
          <a:lstStyle/>
          <a:p>
            <a:r>
              <a:rPr lang="en-US" sz="2000" dirty="0">
                <a:solidFill>
                  <a:srgbClr val="000000"/>
                </a:solidFill>
                <a:latin typeface="Arial" panose="020B0604020202020204" pitchFamily="34" charset="0"/>
                <a:ea typeface="Arial Unicode MS" panose="020B0604020202020204" pitchFamily="34" charset="-128"/>
              </a:rPr>
              <a:t>p</a:t>
            </a:r>
            <a:r>
              <a:rPr lang="ru-RU" sz="2000" baseline="-25000" dirty="0" err="1">
                <a:solidFill>
                  <a:srgbClr val="000000"/>
                </a:solidFill>
                <a:latin typeface="Arial" panose="020B0604020202020204" pitchFamily="34" charset="0"/>
                <a:ea typeface="Arial Unicode MS" panose="020B0604020202020204" pitchFamily="34" charset="-128"/>
              </a:rPr>
              <a:t>отк</a:t>
            </a:r>
            <a:r>
              <a:rPr lang="ru-RU" sz="2000" dirty="0">
                <a:solidFill>
                  <a:srgbClr val="000000"/>
                </a:solidFill>
                <a:latin typeface="Arial" panose="020B0604020202020204" pitchFamily="34" charset="0"/>
                <a:ea typeface="Arial Unicode MS" panose="020B0604020202020204" pitchFamily="34" charset="-128"/>
              </a:rPr>
              <a:t> = </a:t>
            </a:r>
            <a:r>
              <a:rPr lang="en-US" sz="2000" dirty="0" err="1">
                <a:solidFill>
                  <a:srgbClr val="000000"/>
                </a:solidFill>
                <a:latin typeface="Arial" panose="020B0604020202020204" pitchFamily="34" charset="0"/>
                <a:ea typeface="Arial Unicode MS" panose="020B0604020202020204" pitchFamily="34" charset="-128"/>
              </a:rPr>
              <a:t>p</a:t>
            </a:r>
            <a:r>
              <a:rPr lang="en-US" sz="2000" baseline="-25000" dirty="0" err="1">
                <a:solidFill>
                  <a:srgbClr val="000000"/>
                </a:solidFill>
                <a:latin typeface="Arial" panose="020B0604020202020204" pitchFamily="34" charset="0"/>
                <a:ea typeface="Arial Unicode MS" panose="020B0604020202020204" pitchFamily="34" charset="-128"/>
              </a:rPr>
              <a:t>n</a:t>
            </a:r>
            <a:r>
              <a:rPr lang="ru-RU" sz="2000" baseline="-25000" dirty="0">
                <a:solidFill>
                  <a:srgbClr val="000000"/>
                </a:solidFill>
                <a:latin typeface="Arial" panose="020B0604020202020204" pitchFamily="34" charset="0"/>
                <a:ea typeface="Arial Unicode MS" panose="020B0604020202020204" pitchFamily="34" charset="-128"/>
              </a:rPr>
              <a:t>+</a:t>
            </a:r>
            <a:r>
              <a:rPr lang="en-US" sz="2000" baseline="-25000" dirty="0">
                <a:solidFill>
                  <a:srgbClr val="000000"/>
                </a:solidFill>
                <a:latin typeface="Arial" panose="020B0604020202020204" pitchFamily="34" charset="0"/>
                <a:ea typeface="Arial Unicode MS" panose="020B0604020202020204" pitchFamily="34" charset="-128"/>
              </a:rPr>
              <a:t>m</a:t>
            </a:r>
            <a:r>
              <a:rPr lang="ru-RU" sz="2000" dirty="0">
                <a:solidFill>
                  <a:srgbClr val="000000"/>
                </a:solidFill>
                <a:latin typeface="Arial" panose="020B0604020202020204" pitchFamily="34" charset="0"/>
                <a:ea typeface="Arial Unicode MS" panose="020B0604020202020204" pitchFamily="34" charset="-128"/>
              </a:rPr>
              <a:t> = (</a:t>
            </a:r>
            <a:r>
              <a:rPr lang="en-US" sz="2000" dirty="0" err="1">
                <a:solidFill>
                  <a:srgbClr val="000000"/>
                </a:solidFill>
                <a:latin typeface="Arial" panose="020B0604020202020204" pitchFamily="34" charset="0"/>
                <a:ea typeface="Arial Unicode MS" panose="020B0604020202020204" pitchFamily="34" charset="-128"/>
              </a:rPr>
              <a:t>n</a:t>
            </a:r>
            <a:r>
              <a:rPr lang="en-US" sz="2000" baseline="30000" dirty="0" err="1">
                <a:solidFill>
                  <a:srgbClr val="000000"/>
                </a:solidFill>
                <a:latin typeface="Arial" panose="020B0604020202020204" pitchFamily="34" charset="0"/>
                <a:ea typeface="Arial Unicode MS" panose="020B0604020202020204" pitchFamily="34" charset="-128"/>
              </a:rPr>
              <a:t>n</a:t>
            </a:r>
            <a:r>
              <a:rPr lang="ru-RU" sz="2000" dirty="0">
                <a:solidFill>
                  <a:srgbClr val="000000"/>
                </a:solidFill>
                <a:latin typeface="Arial" panose="020B0604020202020204" pitchFamily="34" charset="0"/>
                <a:ea typeface="Arial Unicode MS" panose="020B0604020202020204" pitchFamily="34" charset="-128"/>
              </a:rPr>
              <a:t>/</a:t>
            </a:r>
            <a:r>
              <a:rPr lang="en-US" sz="2000" dirty="0">
                <a:solidFill>
                  <a:srgbClr val="000000"/>
                </a:solidFill>
                <a:latin typeface="Arial" panose="020B0604020202020204" pitchFamily="34" charset="0"/>
                <a:ea typeface="Arial Unicode MS" panose="020B0604020202020204" pitchFamily="34" charset="-128"/>
              </a:rPr>
              <a:t>n</a:t>
            </a:r>
            <a:r>
              <a:rPr lang="ru-RU" sz="2000" dirty="0">
                <a:solidFill>
                  <a:srgbClr val="000000"/>
                </a:solidFill>
                <a:latin typeface="Arial" panose="020B0604020202020204" pitchFamily="34" charset="0"/>
                <a:ea typeface="Arial Unicode MS" panose="020B0604020202020204" pitchFamily="34" charset="-128"/>
              </a:rPr>
              <a:t>!) </a:t>
            </a:r>
            <a:r>
              <a:rPr lang="en-US" sz="2000" dirty="0" err="1">
                <a:solidFill>
                  <a:srgbClr val="000000"/>
                </a:solidFill>
                <a:latin typeface="Arial" panose="020B0604020202020204" pitchFamily="34" charset="0"/>
                <a:ea typeface="Arial Unicode MS" panose="020B0604020202020204" pitchFamily="34" charset="-128"/>
              </a:rPr>
              <a:t>ψ</a:t>
            </a:r>
            <a:r>
              <a:rPr lang="en-US" sz="2000" baseline="30000" dirty="0" err="1">
                <a:solidFill>
                  <a:srgbClr val="000000"/>
                </a:solidFill>
                <a:latin typeface="Arial" panose="020B0604020202020204" pitchFamily="34" charset="0"/>
                <a:ea typeface="Arial Unicode MS" panose="020B0604020202020204" pitchFamily="34" charset="-128"/>
              </a:rPr>
              <a:t>n</a:t>
            </a:r>
            <a:r>
              <a:rPr lang="ru-RU" sz="2000" baseline="30000" dirty="0">
                <a:solidFill>
                  <a:srgbClr val="000000"/>
                </a:solidFill>
                <a:latin typeface="Arial" panose="020B0604020202020204" pitchFamily="34" charset="0"/>
                <a:ea typeface="Arial Unicode MS" panose="020B0604020202020204" pitchFamily="34" charset="-128"/>
              </a:rPr>
              <a:t>+</a:t>
            </a:r>
            <a:r>
              <a:rPr lang="en-US" sz="2000" baseline="30000" dirty="0">
                <a:solidFill>
                  <a:srgbClr val="000000"/>
                </a:solidFill>
                <a:latin typeface="Arial" panose="020B0604020202020204" pitchFamily="34" charset="0"/>
                <a:ea typeface="Arial Unicode MS" panose="020B0604020202020204" pitchFamily="34" charset="-128"/>
              </a:rPr>
              <a:t>m</a:t>
            </a:r>
            <a:r>
              <a:rPr lang="en-US" sz="2000" dirty="0">
                <a:solidFill>
                  <a:srgbClr val="000000"/>
                </a:solidFill>
                <a:latin typeface="Arial" panose="020B0604020202020204" pitchFamily="34" charset="0"/>
                <a:ea typeface="Arial Unicode MS" panose="020B0604020202020204" pitchFamily="34" charset="-128"/>
              </a:rPr>
              <a:t> p</a:t>
            </a:r>
            <a:r>
              <a:rPr lang="ru-RU" sz="2000" baseline="-25000" dirty="0">
                <a:solidFill>
                  <a:srgbClr val="000000"/>
                </a:solidFill>
                <a:latin typeface="Arial" panose="020B0604020202020204" pitchFamily="34" charset="0"/>
                <a:ea typeface="Arial Unicode MS" panose="020B0604020202020204" pitchFamily="34" charset="-128"/>
              </a:rPr>
              <a:t>0</a:t>
            </a:r>
            <a:endParaRPr lang="ru-RU" sz="2000" dirty="0"/>
          </a:p>
        </p:txBody>
      </p:sp>
      <p:sp>
        <p:nvSpPr>
          <p:cNvPr id="6" name="Прямоугольник 5">
            <a:extLst>
              <a:ext uri="{FF2B5EF4-FFF2-40B4-BE49-F238E27FC236}">
                <a16:creationId xmlns:a16="http://schemas.microsoft.com/office/drawing/2014/main" id="{94EF89AC-5632-47EE-ADEC-FF389BDB6BFE}"/>
              </a:ext>
            </a:extLst>
          </p:cNvPr>
          <p:cNvSpPr/>
          <p:nvPr/>
        </p:nvSpPr>
        <p:spPr>
          <a:xfrm>
            <a:off x="5122784" y="1098052"/>
            <a:ext cx="3851760" cy="400110"/>
          </a:xfrm>
          <a:prstGeom prst="rect">
            <a:avLst/>
          </a:prstGeom>
        </p:spPr>
        <p:txBody>
          <a:bodyPr wrap="none">
            <a:spAutoFit/>
          </a:bodyPr>
          <a:lstStyle/>
          <a:p>
            <a:r>
              <a:rPr lang="ru-RU" dirty="0">
                <a:solidFill>
                  <a:srgbClr val="000000"/>
                </a:solidFill>
                <a:latin typeface="Arial" panose="020B0604020202020204" pitchFamily="34" charset="0"/>
                <a:ea typeface="Arial Unicode MS" panose="020B0604020202020204" pitchFamily="34" charset="-128"/>
              </a:rPr>
              <a:t> </a:t>
            </a:r>
            <a:r>
              <a:rPr lang="en-US" sz="2000" dirty="0">
                <a:solidFill>
                  <a:srgbClr val="000000"/>
                </a:solidFill>
                <a:latin typeface="Arial" panose="020B0604020202020204" pitchFamily="34" charset="0"/>
                <a:ea typeface="Arial Unicode MS" panose="020B0604020202020204" pitchFamily="34" charset="-128"/>
              </a:rPr>
              <a:t>p</a:t>
            </a:r>
            <a:r>
              <a:rPr lang="ru-RU" sz="2000" baseline="-25000" dirty="0" err="1">
                <a:solidFill>
                  <a:srgbClr val="000000"/>
                </a:solidFill>
                <a:latin typeface="Arial" panose="020B0604020202020204" pitchFamily="34" charset="0"/>
                <a:ea typeface="Arial Unicode MS" panose="020B0604020202020204" pitchFamily="34" charset="-128"/>
              </a:rPr>
              <a:t>пр</a:t>
            </a:r>
            <a:r>
              <a:rPr lang="ru-RU" sz="2000" baseline="-25000" dirty="0">
                <a:solidFill>
                  <a:srgbClr val="000000"/>
                </a:solidFill>
                <a:latin typeface="Arial" panose="020B0604020202020204" pitchFamily="34" charset="0"/>
                <a:ea typeface="Arial Unicode MS" panose="020B0604020202020204" pitchFamily="34" charset="-128"/>
              </a:rPr>
              <a:t> </a:t>
            </a:r>
            <a:r>
              <a:rPr lang="ru-RU" sz="2000" dirty="0">
                <a:solidFill>
                  <a:srgbClr val="000000"/>
                </a:solidFill>
                <a:latin typeface="Arial" panose="020B0604020202020204" pitchFamily="34" charset="0"/>
                <a:ea typeface="Arial Unicode MS" panose="020B0604020202020204" pitchFamily="34" charset="-128"/>
              </a:rPr>
              <a:t>=</a:t>
            </a:r>
            <a:r>
              <a:rPr lang="en-US" sz="2000" dirty="0">
                <a:solidFill>
                  <a:srgbClr val="000000"/>
                </a:solidFill>
                <a:latin typeface="Arial" panose="020B0604020202020204" pitchFamily="34" charset="0"/>
                <a:ea typeface="Arial Unicode MS" panose="020B0604020202020204" pitchFamily="34" charset="-128"/>
              </a:rPr>
              <a:t>Q</a:t>
            </a:r>
            <a:r>
              <a:rPr lang="ru-RU" sz="2000" dirty="0">
                <a:solidFill>
                  <a:srgbClr val="000000"/>
                </a:solidFill>
                <a:latin typeface="Arial" panose="020B0604020202020204" pitchFamily="34" charset="0"/>
                <a:ea typeface="Arial Unicode MS" panose="020B0604020202020204" pitchFamily="34" charset="-128"/>
              </a:rPr>
              <a:t>=1- </a:t>
            </a:r>
            <a:r>
              <a:rPr lang="en-US" sz="2000" dirty="0">
                <a:solidFill>
                  <a:srgbClr val="000000"/>
                </a:solidFill>
                <a:latin typeface="Arial" panose="020B0604020202020204" pitchFamily="34" charset="0"/>
                <a:ea typeface="Arial Unicode MS" panose="020B0604020202020204" pitchFamily="34" charset="-128"/>
              </a:rPr>
              <a:t>P</a:t>
            </a:r>
            <a:r>
              <a:rPr lang="ru-RU" sz="2000" baseline="-25000" dirty="0" err="1">
                <a:solidFill>
                  <a:srgbClr val="000000"/>
                </a:solidFill>
                <a:latin typeface="Arial" panose="020B0604020202020204" pitchFamily="34" charset="0"/>
                <a:ea typeface="Arial Unicode MS" panose="020B0604020202020204" pitchFamily="34" charset="-128"/>
              </a:rPr>
              <a:t>отк</a:t>
            </a:r>
            <a:r>
              <a:rPr lang="ru-RU" sz="2000" baseline="-25000" dirty="0">
                <a:solidFill>
                  <a:srgbClr val="000000"/>
                </a:solidFill>
                <a:latin typeface="Arial" panose="020B0604020202020204" pitchFamily="34" charset="0"/>
                <a:ea typeface="Arial Unicode MS" panose="020B0604020202020204" pitchFamily="34" charset="-128"/>
              </a:rPr>
              <a:t> </a:t>
            </a:r>
            <a:r>
              <a:rPr lang="ru-RU" sz="2000" dirty="0">
                <a:solidFill>
                  <a:srgbClr val="000000"/>
                </a:solidFill>
                <a:latin typeface="Arial" panose="020B0604020202020204" pitchFamily="34" charset="0"/>
                <a:ea typeface="Arial Unicode MS" panose="020B0604020202020204" pitchFamily="34" charset="-128"/>
              </a:rPr>
              <a:t>=1-(</a:t>
            </a:r>
            <a:r>
              <a:rPr lang="en-US" sz="2000" dirty="0" err="1">
                <a:solidFill>
                  <a:srgbClr val="000000"/>
                </a:solidFill>
                <a:latin typeface="Arial" panose="020B0604020202020204" pitchFamily="34" charset="0"/>
                <a:ea typeface="Arial Unicode MS" panose="020B0604020202020204" pitchFamily="34" charset="-128"/>
              </a:rPr>
              <a:t>n</a:t>
            </a:r>
            <a:r>
              <a:rPr lang="en-US" sz="2000" baseline="30000" dirty="0" err="1">
                <a:solidFill>
                  <a:srgbClr val="000000"/>
                </a:solidFill>
                <a:latin typeface="Arial" panose="020B0604020202020204" pitchFamily="34" charset="0"/>
                <a:ea typeface="Arial Unicode MS" panose="020B0604020202020204" pitchFamily="34" charset="-128"/>
              </a:rPr>
              <a:t>n</a:t>
            </a:r>
            <a:r>
              <a:rPr lang="ru-RU" sz="2000" dirty="0">
                <a:solidFill>
                  <a:srgbClr val="000000"/>
                </a:solidFill>
                <a:latin typeface="Arial" panose="020B0604020202020204" pitchFamily="34" charset="0"/>
                <a:ea typeface="Arial Unicode MS" panose="020B0604020202020204" pitchFamily="34" charset="-128"/>
              </a:rPr>
              <a:t>/</a:t>
            </a:r>
            <a:r>
              <a:rPr lang="en-US" sz="2000" dirty="0">
                <a:solidFill>
                  <a:srgbClr val="000000"/>
                </a:solidFill>
                <a:latin typeface="Arial" panose="020B0604020202020204" pitchFamily="34" charset="0"/>
                <a:ea typeface="Arial Unicode MS" panose="020B0604020202020204" pitchFamily="34" charset="-128"/>
              </a:rPr>
              <a:t>n</a:t>
            </a:r>
            <a:r>
              <a:rPr lang="ru-RU" sz="2000" dirty="0">
                <a:solidFill>
                  <a:srgbClr val="000000"/>
                </a:solidFill>
                <a:latin typeface="Arial" panose="020B0604020202020204" pitchFamily="34" charset="0"/>
                <a:ea typeface="Arial Unicode MS" panose="020B0604020202020204" pitchFamily="34" charset="-128"/>
              </a:rPr>
              <a:t>!) </a:t>
            </a:r>
            <a:r>
              <a:rPr lang="en-US" sz="2000" dirty="0" err="1">
                <a:solidFill>
                  <a:srgbClr val="000000"/>
                </a:solidFill>
                <a:latin typeface="Arial" panose="020B0604020202020204" pitchFamily="34" charset="0"/>
                <a:ea typeface="Arial Unicode MS" panose="020B0604020202020204" pitchFamily="34" charset="-128"/>
              </a:rPr>
              <a:t>ψ</a:t>
            </a:r>
            <a:r>
              <a:rPr lang="en-US" sz="2000" baseline="30000" dirty="0" err="1">
                <a:solidFill>
                  <a:srgbClr val="000000"/>
                </a:solidFill>
                <a:latin typeface="Arial" panose="020B0604020202020204" pitchFamily="34" charset="0"/>
                <a:ea typeface="Arial Unicode MS" panose="020B0604020202020204" pitchFamily="34" charset="-128"/>
              </a:rPr>
              <a:t>n</a:t>
            </a:r>
            <a:r>
              <a:rPr lang="ru-RU" sz="2000" baseline="30000" dirty="0">
                <a:solidFill>
                  <a:srgbClr val="000000"/>
                </a:solidFill>
                <a:latin typeface="Arial" panose="020B0604020202020204" pitchFamily="34" charset="0"/>
                <a:ea typeface="Arial Unicode MS" panose="020B0604020202020204" pitchFamily="34" charset="-128"/>
              </a:rPr>
              <a:t>+</a:t>
            </a:r>
            <a:r>
              <a:rPr lang="en-US" sz="2000" baseline="30000" dirty="0">
                <a:solidFill>
                  <a:srgbClr val="000000"/>
                </a:solidFill>
                <a:latin typeface="Arial" panose="020B0604020202020204" pitchFamily="34" charset="0"/>
                <a:ea typeface="Arial Unicode MS" panose="020B0604020202020204" pitchFamily="34" charset="-128"/>
              </a:rPr>
              <a:t>m</a:t>
            </a:r>
            <a:r>
              <a:rPr lang="en-US" sz="2000" dirty="0">
                <a:solidFill>
                  <a:srgbClr val="000000"/>
                </a:solidFill>
                <a:latin typeface="Arial" panose="020B0604020202020204" pitchFamily="34" charset="0"/>
                <a:ea typeface="Arial Unicode MS" panose="020B0604020202020204" pitchFamily="34" charset="-128"/>
              </a:rPr>
              <a:t> p</a:t>
            </a:r>
            <a:r>
              <a:rPr lang="ru-RU" sz="2000" baseline="-25000" dirty="0">
                <a:solidFill>
                  <a:srgbClr val="000000"/>
                </a:solidFill>
                <a:latin typeface="Arial" panose="020B0604020202020204" pitchFamily="34" charset="0"/>
                <a:ea typeface="Arial Unicode MS" panose="020B0604020202020204" pitchFamily="34" charset="-128"/>
              </a:rPr>
              <a:t>0</a:t>
            </a:r>
            <a:endParaRPr lang="ru-RU" sz="2000" dirty="0"/>
          </a:p>
        </p:txBody>
      </p:sp>
      <p:sp>
        <p:nvSpPr>
          <p:cNvPr id="7" name="Прямоугольник 6">
            <a:extLst>
              <a:ext uri="{FF2B5EF4-FFF2-40B4-BE49-F238E27FC236}">
                <a16:creationId xmlns:a16="http://schemas.microsoft.com/office/drawing/2014/main" id="{53B44B8C-647B-4BBD-A273-9A0564512D32}"/>
              </a:ext>
            </a:extLst>
          </p:cNvPr>
          <p:cNvSpPr/>
          <p:nvPr/>
        </p:nvSpPr>
        <p:spPr>
          <a:xfrm>
            <a:off x="5401418" y="1633969"/>
            <a:ext cx="3294492" cy="400110"/>
          </a:xfrm>
          <a:prstGeom prst="rect">
            <a:avLst/>
          </a:prstGeom>
        </p:spPr>
        <p:txBody>
          <a:bodyPr wrap="none">
            <a:spAutoFit/>
          </a:bodyPr>
          <a:lstStyle/>
          <a:p>
            <a:pPr>
              <a:spcAft>
                <a:spcPts val="0"/>
              </a:spcAft>
            </a:pPr>
            <a:r>
              <a:rPr lang="en-US" sz="2000" dirty="0">
                <a:solidFill>
                  <a:srgbClr val="000000"/>
                </a:solidFill>
                <a:latin typeface="Arial" panose="020B0604020202020204" pitchFamily="34" charset="0"/>
                <a:ea typeface="Arial Unicode MS" panose="020B0604020202020204" pitchFamily="34" charset="-128"/>
              </a:rPr>
              <a:t>A</a:t>
            </a:r>
            <a:r>
              <a:rPr lang="ru-RU" sz="2000" dirty="0">
                <a:solidFill>
                  <a:srgbClr val="000000"/>
                </a:solidFill>
                <a:latin typeface="Arial" panose="020B0604020202020204" pitchFamily="34" charset="0"/>
                <a:ea typeface="Arial Unicode MS" panose="020B0604020202020204" pitchFamily="34" charset="-128"/>
              </a:rPr>
              <a:t>=</a:t>
            </a:r>
            <a:r>
              <a:rPr lang="en-US" sz="2000" dirty="0">
                <a:solidFill>
                  <a:srgbClr val="000000"/>
                </a:solidFill>
                <a:latin typeface="Arial" panose="020B0604020202020204" pitchFamily="34" charset="0"/>
                <a:ea typeface="Arial Unicode MS" panose="020B0604020202020204" pitchFamily="34" charset="-128"/>
                <a:cs typeface="Arial" panose="020B0604020202020204" pitchFamily="34" charset="0"/>
                <a:sym typeface="Symbol" panose="05050102010706020507" pitchFamily="18" charset="2"/>
              </a:rPr>
              <a:t></a:t>
            </a:r>
            <a:r>
              <a:rPr lang="en-US" sz="2000" dirty="0">
                <a:solidFill>
                  <a:srgbClr val="000000"/>
                </a:solidFill>
                <a:latin typeface="Arial" panose="020B0604020202020204" pitchFamily="34" charset="0"/>
                <a:ea typeface="Arial Unicode MS" panose="020B0604020202020204" pitchFamily="34" charset="-128"/>
              </a:rPr>
              <a:t>Q</a:t>
            </a:r>
            <a:r>
              <a:rPr lang="ru-RU" sz="2000" dirty="0">
                <a:solidFill>
                  <a:srgbClr val="000000"/>
                </a:solidFill>
                <a:latin typeface="Arial" panose="020B0604020202020204" pitchFamily="34" charset="0"/>
                <a:ea typeface="Arial Unicode MS" panose="020B0604020202020204" pitchFamily="34" charset="-128"/>
              </a:rPr>
              <a:t>=</a:t>
            </a:r>
            <a:r>
              <a:rPr lang="en-US" sz="2000" dirty="0">
                <a:solidFill>
                  <a:srgbClr val="000000"/>
                </a:solidFill>
                <a:latin typeface="Arial" panose="020B0604020202020204" pitchFamily="34" charset="0"/>
                <a:ea typeface="Arial Unicode MS" panose="020B0604020202020204" pitchFamily="34" charset="-128"/>
                <a:cs typeface="Arial" panose="020B0604020202020204" pitchFamily="34" charset="0"/>
                <a:sym typeface="Symbol" panose="05050102010706020507" pitchFamily="18" charset="2"/>
              </a:rPr>
              <a:t></a:t>
            </a:r>
            <a:r>
              <a:rPr lang="ru-RU" sz="2000" dirty="0">
                <a:solidFill>
                  <a:srgbClr val="000000"/>
                </a:solidFill>
                <a:latin typeface="Arial" panose="020B0604020202020204" pitchFamily="34" charset="0"/>
                <a:ea typeface="Arial Unicode MS" panose="020B0604020202020204" pitchFamily="34" charset="-128"/>
              </a:rPr>
              <a:t>[1-(</a:t>
            </a:r>
            <a:r>
              <a:rPr lang="en-US" sz="2000" dirty="0" err="1">
                <a:solidFill>
                  <a:srgbClr val="000000"/>
                </a:solidFill>
                <a:latin typeface="Arial" panose="020B0604020202020204" pitchFamily="34" charset="0"/>
                <a:ea typeface="Arial Unicode MS" panose="020B0604020202020204" pitchFamily="34" charset="-128"/>
              </a:rPr>
              <a:t>n</a:t>
            </a:r>
            <a:r>
              <a:rPr lang="en-US" sz="2000" baseline="30000" dirty="0" err="1">
                <a:solidFill>
                  <a:srgbClr val="000000"/>
                </a:solidFill>
                <a:latin typeface="Arial" panose="020B0604020202020204" pitchFamily="34" charset="0"/>
                <a:ea typeface="Arial Unicode MS" panose="020B0604020202020204" pitchFamily="34" charset="-128"/>
              </a:rPr>
              <a:t>n</a:t>
            </a:r>
            <a:r>
              <a:rPr lang="ru-RU" sz="2000" dirty="0">
                <a:solidFill>
                  <a:srgbClr val="000000"/>
                </a:solidFill>
                <a:latin typeface="Arial" panose="020B0604020202020204" pitchFamily="34" charset="0"/>
                <a:ea typeface="Arial Unicode MS" panose="020B0604020202020204" pitchFamily="34" charset="-128"/>
              </a:rPr>
              <a:t>/</a:t>
            </a:r>
            <a:r>
              <a:rPr lang="en-US" sz="2000" dirty="0">
                <a:solidFill>
                  <a:srgbClr val="000000"/>
                </a:solidFill>
                <a:latin typeface="Arial" panose="020B0604020202020204" pitchFamily="34" charset="0"/>
                <a:ea typeface="Arial Unicode MS" panose="020B0604020202020204" pitchFamily="34" charset="-128"/>
              </a:rPr>
              <a:t>n</a:t>
            </a:r>
            <a:r>
              <a:rPr lang="ru-RU" sz="2000" dirty="0">
                <a:solidFill>
                  <a:srgbClr val="000000"/>
                </a:solidFill>
                <a:latin typeface="Arial" panose="020B0604020202020204" pitchFamily="34" charset="0"/>
                <a:ea typeface="Arial Unicode MS" panose="020B0604020202020204" pitchFamily="34" charset="-128"/>
              </a:rPr>
              <a:t>!) </a:t>
            </a:r>
            <a:r>
              <a:rPr lang="en-US" sz="2000" dirty="0" err="1">
                <a:solidFill>
                  <a:srgbClr val="000000"/>
                </a:solidFill>
                <a:latin typeface="Arial" panose="020B0604020202020204" pitchFamily="34" charset="0"/>
                <a:ea typeface="Arial Unicode MS" panose="020B0604020202020204" pitchFamily="34" charset="-128"/>
              </a:rPr>
              <a:t>ψ</a:t>
            </a:r>
            <a:r>
              <a:rPr lang="en-US" sz="2000" baseline="30000" dirty="0" err="1">
                <a:solidFill>
                  <a:srgbClr val="000000"/>
                </a:solidFill>
                <a:latin typeface="Arial" panose="020B0604020202020204" pitchFamily="34" charset="0"/>
                <a:ea typeface="Arial Unicode MS" panose="020B0604020202020204" pitchFamily="34" charset="-128"/>
              </a:rPr>
              <a:t>n</a:t>
            </a:r>
            <a:r>
              <a:rPr lang="ru-RU" sz="2000" baseline="30000" dirty="0">
                <a:solidFill>
                  <a:srgbClr val="000000"/>
                </a:solidFill>
                <a:latin typeface="Arial" panose="020B0604020202020204" pitchFamily="34" charset="0"/>
                <a:ea typeface="Arial Unicode MS" panose="020B0604020202020204" pitchFamily="34" charset="-128"/>
              </a:rPr>
              <a:t>+</a:t>
            </a:r>
            <a:r>
              <a:rPr lang="en-US" sz="2000" baseline="30000" dirty="0">
                <a:solidFill>
                  <a:srgbClr val="000000"/>
                </a:solidFill>
                <a:latin typeface="Arial" panose="020B0604020202020204" pitchFamily="34" charset="0"/>
                <a:ea typeface="Arial Unicode MS" panose="020B0604020202020204" pitchFamily="34" charset="-128"/>
              </a:rPr>
              <a:t>m</a:t>
            </a:r>
            <a:r>
              <a:rPr lang="en-US" sz="2000" dirty="0">
                <a:solidFill>
                  <a:srgbClr val="000000"/>
                </a:solidFill>
                <a:latin typeface="Arial" panose="020B0604020202020204" pitchFamily="34" charset="0"/>
                <a:ea typeface="Arial Unicode MS" panose="020B0604020202020204" pitchFamily="34" charset="-128"/>
              </a:rPr>
              <a:t> p</a:t>
            </a:r>
            <a:r>
              <a:rPr lang="ru-RU" sz="2000" baseline="-25000" dirty="0">
                <a:solidFill>
                  <a:srgbClr val="000000"/>
                </a:solidFill>
                <a:latin typeface="Arial" panose="020B0604020202020204" pitchFamily="34" charset="0"/>
                <a:ea typeface="Arial Unicode MS" panose="020B0604020202020204" pitchFamily="34" charset="-128"/>
              </a:rPr>
              <a:t>0 </a:t>
            </a:r>
            <a:r>
              <a:rPr lang="ru-RU" sz="2000" dirty="0">
                <a:solidFill>
                  <a:srgbClr val="000000"/>
                </a:solidFill>
                <a:latin typeface="Arial" panose="020B0604020202020204" pitchFamily="34" charset="0"/>
                <a:ea typeface="Arial Unicode MS" panose="020B0604020202020204" pitchFamily="34" charset="-128"/>
              </a:rPr>
              <a:t>]</a:t>
            </a:r>
            <a:r>
              <a:rPr lang="ru-RU" dirty="0">
                <a:solidFill>
                  <a:srgbClr val="000000"/>
                </a:solidFill>
                <a:latin typeface="Arial" panose="020B0604020202020204" pitchFamily="34" charset="0"/>
                <a:ea typeface="Arial Unicode MS" panose="020B0604020202020204" pitchFamily="34" charset="-128"/>
              </a:rPr>
              <a:t> </a:t>
            </a:r>
            <a:r>
              <a:rPr lang="ru-RU" sz="1400" dirty="0">
                <a:solidFill>
                  <a:srgbClr val="000000"/>
                </a:solidFill>
                <a:effectLst/>
                <a:latin typeface="Times New Roman" panose="02020603050405020304" pitchFamily="18" charset="0"/>
                <a:ea typeface="Times New Roman" panose="02020603050405020304" pitchFamily="18" charset="0"/>
              </a:rPr>
              <a:t>  </a:t>
            </a:r>
            <a:endParaRPr lang="ru-RU" sz="1200" dirty="0">
              <a:solidFill>
                <a:srgbClr val="000000"/>
              </a:solidFill>
              <a:effectLst/>
              <a:latin typeface="Arial Unicode MS" panose="020B0604020202020204" pitchFamily="34" charset="-128"/>
              <a:ea typeface="Arial Unicode MS" panose="020B0604020202020204" pitchFamily="34" charset="-128"/>
            </a:endParaRPr>
          </a:p>
        </p:txBody>
      </p:sp>
      <p:pic>
        <p:nvPicPr>
          <p:cNvPr id="8" name="Рисунок 7">
            <a:extLst>
              <a:ext uri="{FF2B5EF4-FFF2-40B4-BE49-F238E27FC236}">
                <a16:creationId xmlns:a16="http://schemas.microsoft.com/office/drawing/2014/main" id="{EFEDC72E-3B35-4FCD-85D0-2558571B2973}"/>
              </a:ext>
            </a:extLst>
          </p:cNvPr>
          <p:cNvPicPr/>
          <p:nvPr/>
        </p:nvPicPr>
        <p:blipFill>
          <a:blip r:embed="rId2"/>
          <a:stretch>
            <a:fillRect/>
          </a:stretch>
        </p:blipFill>
        <p:spPr>
          <a:xfrm>
            <a:off x="1676724" y="3903686"/>
            <a:ext cx="6687347" cy="1676844"/>
          </a:xfrm>
          <a:prstGeom prst="rect">
            <a:avLst/>
          </a:prstGeom>
        </p:spPr>
      </p:pic>
      <p:sp>
        <p:nvSpPr>
          <p:cNvPr id="9" name="Прямоугольник 8">
            <a:extLst>
              <a:ext uri="{FF2B5EF4-FFF2-40B4-BE49-F238E27FC236}">
                <a16:creationId xmlns:a16="http://schemas.microsoft.com/office/drawing/2014/main" id="{6919461E-AC86-489E-B02D-F8320F0E1C5F}"/>
              </a:ext>
            </a:extLst>
          </p:cNvPr>
          <p:cNvSpPr/>
          <p:nvPr/>
        </p:nvSpPr>
        <p:spPr>
          <a:xfrm>
            <a:off x="2033039" y="2938204"/>
            <a:ext cx="4135748" cy="405047"/>
          </a:xfrm>
          <a:prstGeom prst="rect">
            <a:avLst/>
          </a:prstGeom>
        </p:spPr>
        <p:txBody>
          <a:bodyPr wrap="none">
            <a:spAutoFit/>
          </a:bodyPr>
          <a:lstStyle/>
          <a:p>
            <a:pPr>
              <a:lnSpc>
                <a:spcPct val="107000"/>
              </a:lnSpc>
              <a:spcAft>
                <a:spcPts val="800"/>
              </a:spcAft>
            </a:pPr>
            <a:r>
              <a:rPr lang="en-US" sz="2000" dirty="0">
                <a:latin typeface="Arial" panose="020B0604020202020204" pitchFamily="34" charset="0"/>
                <a:ea typeface="Calibri" panose="020F0502020204030204" pitchFamily="34" charset="0"/>
                <a:cs typeface="Times New Roman" panose="02020603050405020304" pitchFamily="18" charset="0"/>
              </a:rPr>
              <a:t>K</a:t>
            </a:r>
            <a:r>
              <a:rPr lang="en-US" sz="2000" baseline="30000" dirty="0">
                <a:latin typeface="Arial" panose="020B0604020202020204" pitchFamily="34" charset="0"/>
                <a:ea typeface="Calibri" panose="020F0502020204030204" pitchFamily="34" charset="0"/>
                <a:cs typeface="Times New Roman" panose="02020603050405020304" pitchFamily="18" charset="0"/>
              </a:rPr>
              <a:t>1 </a:t>
            </a:r>
            <a:r>
              <a:rPr lang="en-US" sz="2000" dirty="0">
                <a:latin typeface="Arial" panose="020B0604020202020204" pitchFamily="34" charset="0"/>
                <a:ea typeface="Calibri" panose="020F0502020204030204" pitchFamily="34" charset="0"/>
                <a:cs typeface="Times New Roman" panose="02020603050405020304" pitchFamily="18" charset="0"/>
              </a:rPr>
              <a:t>=N</a:t>
            </a:r>
            <a:r>
              <a:rPr lang="en-US" sz="2000" baseline="30000" dirty="0">
                <a:latin typeface="Arial" panose="020B0604020202020204" pitchFamily="34" charset="0"/>
                <a:ea typeface="Calibri" panose="020F0502020204030204" pitchFamily="34" charset="0"/>
                <a:cs typeface="Times New Roman" panose="02020603050405020304" pitchFamily="18" charset="0"/>
              </a:rPr>
              <a:t>1</a:t>
            </a:r>
            <a:r>
              <a:rPr lang="ru-RU" sz="2000" baseline="-25000" dirty="0" err="1">
                <a:latin typeface="Arial" panose="020B0604020202020204" pitchFamily="34" charset="0"/>
                <a:ea typeface="Calibri" panose="020F0502020204030204" pitchFamily="34" charset="0"/>
                <a:cs typeface="Times New Roman" panose="02020603050405020304" pitchFamily="18" charset="0"/>
              </a:rPr>
              <a:t>обс</a:t>
            </a:r>
            <a:r>
              <a:rPr lang="ru-RU" sz="2000" dirty="0">
                <a:latin typeface="Arial" panose="020B0604020202020204" pitchFamily="34" charset="0"/>
                <a:ea typeface="Calibri" panose="020F0502020204030204" pitchFamily="34" charset="0"/>
                <a:cs typeface="Times New Roman" panose="02020603050405020304" pitchFamily="18" charset="0"/>
              </a:rPr>
              <a:t> </a:t>
            </a:r>
            <a:r>
              <a:rPr lang="en-US" sz="2000" dirty="0">
                <a:latin typeface="Arial" panose="020B0604020202020204" pitchFamily="34" charset="0"/>
                <a:ea typeface="Calibri" panose="020F0502020204030204" pitchFamily="34" charset="0"/>
                <a:cs typeface="Times New Roman" panose="02020603050405020304" pitchFamily="18" charset="0"/>
              </a:rPr>
              <a:t>=A/μ=ρ[1-(</a:t>
            </a:r>
            <a:r>
              <a:rPr lang="en-US" sz="2000" dirty="0" err="1">
                <a:latin typeface="Arial" panose="020B0604020202020204" pitchFamily="34" charset="0"/>
                <a:ea typeface="Calibri" panose="020F0502020204030204" pitchFamily="34" charset="0"/>
                <a:cs typeface="Times New Roman" panose="02020603050405020304" pitchFamily="18" charset="0"/>
              </a:rPr>
              <a:t>n</a:t>
            </a:r>
            <a:r>
              <a:rPr lang="en-US" sz="2000" baseline="30000" dirty="0" err="1">
                <a:latin typeface="Arial" panose="020B0604020202020204" pitchFamily="34" charset="0"/>
                <a:ea typeface="Calibri" panose="020F0502020204030204" pitchFamily="34" charset="0"/>
                <a:cs typeface="Times New Roman" panose="02020603050405020304" pitchFamily="18" charset="0"/>
              </a:rPr>
              <a:t>n</a:t>
            </a:r>
            <a:r>
              <a:rPr lang="en-US" sz="2000" dirty="0">
                <a:latin typeface="Arial" panose="020B0604020202020204" pitchFamily="34" charset="0"/>
                <a:ea typeface="Calibri" panose="020F0502020204030204" pitchFamily="34" charset="0"/>
                <a:cs typeface="Times New Roman" panose="02020603050405020304" pitchFamily="18" charset="0"/>
              </a:rPr>
              <a:t>/n!) </a:t>
            </a:r>
            <a:r>
              <a:rPr lang="en-US" sz="2000" dirty="0" err="1">
                <a:latin typeface="Arial" panose="020B0604020202020204" pitchFamily="34" charset="0"/>
                <a:ea typeface="Calibri" panose="020F0502020204030204" pitchFamily="34" charset="0"/>
                <a:cs typeface="Times New Roman" panose="02020603050405020304" pitchFamily="18" charset="0"/>
              </a:rPr>
              <a:t>ψ</a:t>
            </a:r>
            <a:r>
              <a:rPr lang="en-US" sz="2000" baseline="30000" dirty="0" err="1">
                <a:latin typeface="Arial" panose="020B0604020202020204" pitchFamily="34" charset="0"/>
                <a:ea typeface="Calibri" panose="020F0502020204030204" pitchFamily="34" charset="0"/>
                <a:cs typeface="Times New Roman" panose="02020603050405020304" pitchFamily="18" charset="0"/>
              </a:rPr>
              <a:t>n+m</a:t>
            </a:r>
            <a:r>
              <a:rPr lang="en-US" sz="2000" dirty="0">
                <a:latin typeface="Arial" panose="020B0604020202020204" pitchFamily="34" charset="0"/>
                <a:ea typeface="Calibri" panose="020F0502020204030204" pitchFamily="34" charset="0"/>
                <a:cs typeface="Times New Roman" panose="02020603050405020304" pitchFamily="18" charset="0"/>
              </a:rPr>
              <a:t> p</a:t>
            </a:r>
            <a:r>
              <a:rPr lang="en-US" sz="2000" baseline="-25000" dirty="0">
                <a:latin typeface="Arial" panose="020B0604020202020204" pitchFamily="34" charset="0"/>
                <a:ea typeface="Calibri" panose="020F0502020204030204" pitchFamily="34" charset="0"/>
                <a:cs typeface="Times New Roman" panose="02020603050405020304" pitchFamily="18" charset="0"/>
              </a:rPr>
              <a:t>0</a:t>
            </a: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Прямоугольник 9">
            <a:extLst>
              <a:ext uri="{FF2B5EF4-FFF2-40B4-BE49-F238E27FC236}">
                <a16:creationId xmlns:a16="http://schemas.microsoft.com/office/drawing/2014/main" id="{85C969E0-A7BC-454A-A2DA-17369E72BAA5}"/>
              </a:ext>
            </a:extLst>
          </p:cNvPr>
          <p:cNvSpPr/>
          <p:nvPr/>
        </p:nvSpPr>
        <p:spPr>
          <a:xfrm>
            <a:off x="784857" y="3379941"/>
            <a:ext cx="5978431" cy="400110"/>
          </a:xfrm>
          <a:prstGeom prst="rect">
            <a:avLst/>
          </a:prstGeom>
        </p:spPr>
        <p:txBody>
          <a:bodyPr wrap="none">
            <a:spAutoFit/>
          </a:bodyPr>
          <a:lstStyle/>
          <a:p>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Среднее число заявок, находящихся в</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очереди: </a:t>
            </a:r>
            <a:endParaRPr lang="ru-RU" sz="2000" dirty="0"/>
          </a:p>
        </p:txBody>
      </p:sp>
      <p:sp>
        <p:nvSpPr>
          <p:cNvPr id="11" name="Прямоугольник 10">
            <a:extLst>
              <a:ext uri="{FF2B5EF4-FFF2-40B4-BE49-F238E27FC236}">
                <a16:creationId xmlns:a16="http://schemas.microsoft.com/office/drawing/2014/main" id="{600648A1-57E8-4A7D-80D3-55BF193601C8}"/>
              </a:ext>
            </a:extLst>
          </p:cNvPr>
          <p:cNvSpPr/>
          <p:nvPr/>
        </p:nvSpPr>
        <p:spPr>
          <a:xfrm>
            <a:off x="10160999" y="662033"/>
            <a:ext cx="710451" cy="400110"/>
          </a:xfrm>
          <a:prstGeom prst="rect">
            <a:avLst/>
          </a:prstGeom>
        </p:spPr>
        <p:txBody>
          <a:bodyPr wrap="none">
            <a:spAutoFit/>
          </a:bodyPr>
          <a:lstStyle/>
          <a:p>
            <a:pPr>
              <a:spcAft>
                <a:spcPts val="0"/>
              </a:spcAft>
            </a:pPr>
            <a:r>
              <a:rPr lang="en-US" sz="2000" dirty="0">
                <a:effectLst/>
                <a:latin typeface="Arial" panose="020B0604020202020204" pitchFamily="34" charset="0"/>
                <a:ea typeface="Calibri" panose="020F0502020204030204" pitchFamily="34" charset="0"/>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3.3)</a:t>
            </a:r>
          </a:p>
        </p:txBody>
      </p:sp>
      <p:sp>
        <p:nvSpPr>
          <p:cNvPr id="12" name="Прямоугольник 11">
            <a:extLst>
              <a:ext uri="{FF2B5EF4-FFF2-40B4-BE49-F238E27FC236}">
                <a16:creationId xmlns:a16="http://schemas.microsoft.com/office/drawing/2014/main" id="{99FD0756-A282-4EDD-AB02-AB348E04A9B6}"/>
              </a:ext>
            </a:extLst>
          </p:cNvPr>
          <p:cNvSpPr/>
          <p:nvPr/>
        </p:nvSpPr>
        <p:spPr>
          <a:xfrm>
            <a:off x="10161001" y="1190385"/>
            <a:ext cx="710451" cy="400110"/>
          </a:xfrm>
          <a:prstGeom prst="rect">
            <a:avLst/>
          </a:prstGeom>
        </p:spPr>
        <p:txBody>
          <a:bodyPr wrap="none">
            <a:spAutoFit/>
          </a:bodyPr>
          <a:lstStyle/>
          <a:p>
            <a:pPr>
              <a:spcAft>
                <a:spcPts val="0"/>
              </a:spcAft>
            </a:pPr>
            <a:r>
              <a:rPr lang="en-US" sz="2000" dirty="0">
                <a:effectLst/>
                <a:latin typeface="Arial" panose="020B0604020202020204" pitchFamily="34" charset="0"/>
                <a:ea typeface="Calibri" panose="020F0502020204030204" pitchFamily="34" charset="0"/>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3.4)</a:t>
            </a:r>
          </a:p>
        </p:txBody>
      </p:sp>
      <p:sp>
        <p:nvSpPr>
          <p:cNvPr id="13" name="Прямоугольник 12">
            <a:extLst>
              <a:ext uri="{FF2B5EF4-FFF2-40B4-BE49-F238E27FC236}">
                <a16:creationId xmlns:a16="http://schemas.microsoft.com/office/drawing/2014/main" id="{4C1928CC-7381-423C-B1D8-DAADE036471F}"/>
              </a:ext>
            </a:extLst>
          </p:cNvPr>
          <p:cNvSpPr/>
          <p:nvPr/>
        </p:nvSpPr>
        <p:spPr>
          <a:xfrm>
            <a:off x="10142033" y="1608150"/>
            <a:ext cx="710451" cy="400110"/>
          </a:xfrm>
          <a:prstGeom prst="rect">
            <a:avLst/>
          </a:prstGeom>
        </p:spPr>
        <p:txBody>
          <a:bodyPr wrap="none">
            <a:spAutoFit/>
          </a:bodyPr>
          <a:lstStyle/>
          <a:p>
            <a:pPr>
              <a:spcAft>
                <a:spcPts val="0"/>
              </a:spcAft>
            </a:pPr>
            <a:r>
              <a:rPr lang="en-US" sz="2000" dirty="0">
                <a:effectLst/>
                <a:latin typeface="Arial" panose="020B0604020202020204" pitchFamily="34" charset="0"/>
                <a:ea typeface="Calibri" panose="020F0502020204030204" pitchFamily="34" charset="0"/>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3.5)</a:t>
            </a:r>
          </a:p>
        </p:txBody>
      </p:sp>
      <p:sp>
        <p:nvSpPr>
          <p:cNvPr id="14" name="Прямоугольник 13">
            <a:extLst>
              <a:ext uri="{FF2B5EF4-FFF2-40B4-BE49-F238E27FC236}">
                <a16:creationId xmlns:a16="http://schemas.microsoft.com/office/drawing/2014/main" id="{7D20E5C0-D8A8-4F0C-9D24-4771C3922B17}"/>
              </a:ext>
            </a:extLst>
          </p:cNvPr>
          <p:cNvSpPr/>
          <p:nvPr/>
        </p:nvSpPr>
        <p:spPr>
          <a:xfrm>
            <a:off x="10142032" y="2901305"/>
            <a:ext cx="710451" cy="400110"/>
          </a:xfrm>
          <a:prstGeom prst="rect">
            <a:avLst/>
          </a:prstGeom>
        </p:spPr>
        <p:txBody>
          <a:bodyPr wrap="none">
            <a:spAutoFit/>
          </a:bodyPr>
          <a:lstStyle/>
          <a:p>
            <a:pPr>
              <a:spcAft>
                <a:spcPts val="0"/>
              </a:spcAft>
            </a:pPr>
            <a:r>
              <a:rPr lang="en-US" sz="2000" dirty="0">
                <a:effectLst/>
                <a:latin typeface="Arial" panose="020B0604020202020204" pitchFamily="34" charset="0"/>
                <a:ea typeface="Calibri" panose="020F0502020204030204" pitchFamily="34" charset="0"/>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3.6)</a:t>
            </a:r>
          </a:p>
        </p:txBody>
      </p:sp>
      <p:sp>
        <p:nvSpPr>
          <p:cNvPr id="15" name="Прямоугольник 14">
            <a:extLst>
              <a:ext uri="{FF2B5EF4-FFF2-40B4-BE49-F238E27FC236}">
                <a16:creationId xmlns:a16="http://schemas.microsoft.com/office/drawing/2014/main" id="{14075A3F-C2F9-4956-A362-100471BAE93D}"/>
              </a:ext>
            </a:extLst>
          </p:cNvPr>
          <p:cNvSpPr/>
          <p:nvPr/>
        </p:nvSpPr>
        <p:spPr>
          <a:xfrm>
            <a:off x="10142032" y="4348157"/>
            <a:ext cx="702436" cy="400110"/>
          </a:xfrm>
          <a:prstGeom prst="rect">
            <a:avLst/>
          </a:prstGeom>
        </p:spPr>
        <p:txBody>
          <a:bodyPr wrap="none">
            <a:spAutoFit/>
          </a:bodyPr>
          <a:lstStyle/>
          <a:p>
            <a:pPr>
              <a:spcAft>
                <a:spcPts val="0"/>
              </a:spcAft>
            </a:pPr>
            <a:r>
              <a:rPr lang="en-US" dirty="0">
                <a:effectLst/>
                <a:latin typeface="Arial" panose="020B0604020202020204" pitchFamily="34" charset="0"/>
                <a:ea typeface="Calibri" panose="020F0502020204030204" pitchFamily="34" charset="0"/>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3.7)</a:t>
            </a:r>
          </a:p>
        </p:txBody>
      </p:sp>
      <p:sp>
        <p:nvSpPr>
          <p:cNvPr id="16" name="Прямоугольник 15">
            <a:extLst>
              <a:ext uri="{FF2B5EF4-FFF2-40B4-BE49-F238E27FC236}">
                <a16:creationId xmlns:a16="http://schemas.microsoft.com/office/drawing/2014/main" id="{5EF2BCC0-F831-46A8-8A17-DE755AE0A459}"/>
              </a:ext>
            </a:extLst>
          </p:cNvPr>
          <p:cNvSpPr/>
          <p:nvPr/>
        </p:nvSpPr>
        <p:spPr>
          <a:xfrm>
            <a:off x="580030" y="196692"/>
            <a:ext cx="11177516" cy="400110"/>
          </a:xfrm>
          <a:prstGeom prst="rect">
            <a:avLst/>
          </a:prstGeom>
        </p:spPr>
        <p:txBody>
          <a:bodyPr wrap="square">
            <a:spAutoFit/>
          </a:bodyPr>
          <a:lstStyle/>
          <a:p>
            <a:pPr marL="127000" marR="12700" algn="just">
              <a:spcBef>
                <a:spcPts val="600"/>
              </a:spcBef>
              <a:spcAft>
                <a:spcPts val="0"/>
              </a:spcAft>
            </a:pP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Вероятность отказа (когда заняты все п каналов и все т мест в очереди):</a:t>
            </a:r>
            <a:endPar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endParaRPr>
          </a:p>
        </p:txBody>
      </p:sp>
      <p:sp>
        <p:nvSpPr>
          <p:cNvPr id="17" name="Прямоугольник 16">
            <a:extLst>
              <a:ext uri="{FF2B5EF4-FFF2-40B4-BE49-F238E27FC236}">
                <a16:creationId xmlns:a16="http://schemas.microsoft.com/office/drawing/2014/main" id="{CC747FDA-7DDA-45DF-9B20-AC2126414C57}"/>
              </a:ext>
            </a:extLst>
          </p:cNvPr>
          <p:cNvSpPr/>
          <p:nvPr/>
        </p:nvSpPr>
        <p:spPr>
          <a:xfrm>
            <a:off x="784857" y="5343272"/>
            <a:ext cx="6103850" cy="400110"/>
          </a:xfrm>
          <a:prstGeom prst="rect">
            <a:avLst/>
          </a:prstGeom>
        </p:spPr>
        <p:txBody>
          <a:bodyPr wrap="none">
            <a:spAutoFit/>
          </a:bodyPr>
          <a:lstStyle/>
          <a:p>
            <a:pPr marL="12700" indent="190500" algn="just">
              <a:spcAft>
                <a:spcPts val="900"/>
              </a:spcAft>
            </a:pP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Среднее число заявок, находящихся в системе:</a:t>
            </a:r>
            <a:endPar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endParaRPr>
          </a:p>
        </p:txBody>
      </p:sp>
      <p:sp>
        <p:nvSpPr>
          <p:cNvPr id="18" name="Прямоугольник 17">
            <a:extLst>
              <a:ext uri="{FF2B5EF4-FFF2-40B4-BE49-F238E27FC236}">
                <a16:creationId xmlns:a16="http://schemas.microsoft.com/office/drawing/2014/main" id="{04AF3CB0-6BA1-4644-9A98-55E43177DD3A}"/>
              </a:ext>
            </a:extLst>
          </p:cNvPr>
          <p:cNvSpPr/>
          <p:nvPr/>
        </p:nvSpPr>
        <p:spPr>
          <a:xfrm>
            <a:off x="2487707" y="5836851"/>
            <a:ext cx="2200590" cy="400110"/>
          </a:xfrm>
          <a:prstGeom prst="rect">
            <a:avLst/>
          </a:prstGeom>
        </p:spPr>
        <p:txBody>
          <a:bodyPr wrap="square">
            <a:spAutoFit/>
          </a:bodyPr>
          <a:lstStyle/>
          <a:p>
            <a:r>
              <a:rPr lang="en-US" sz="2000" dirty="0">
                <a:solidFill>
                  <a:srgbClr val="000000"/>
                </a:solidFill>
                <a:latin typeface="Arial" panose="020B0604020202020204" pitchFamily="34" charset="0"/>
                <a:ea typeface="Arial Unicode MS" panose="020B0604020202020204" pitchFamily="34" charset="-128"/>
              </a:rPr>
              <a:t>N</a:t>
            </a:r>
            <a:r>
              <a:rPr lang="en-US" sz="2000" baseline="30000" dirty="0">
                <a:solidFill>
                  <a:srgbClr val="000000"/>
                </a:solidFill>
                <a:latin typeface="Arial" panose="020B0604020202020204" pitchFamily="34" charset="0"/>
                <a:ea typeface="Arial Unicode MS" panose="020B0604020202020204" pitchFamily="34" charset="-128"/>
              </a:rPr>
              <a:t>1</a:t>
            </a:r>
            <a:r>
              <a:rPr lang="en-US" sz="2000" dirty="0">
                <a:solidFill>
                  <a:srgbClr val="000000"/>
                </a:solidFill>
                <a:latin typeface="Arial" panose="020B0604020202020204" pitchFamily="34" charset="0"/>
                <a:ea typeface="Arial Unicode MS" panose="020B0604020202020204" pitchFamily="34" charset="-128"/>
              </a:rPr>
              <a:t>=N</a:t>
            </a:r>
            <a:r>
              <a:rPr lang="en-US" sz="2000" baseline="30000" dirty="0">
                <a:solidFill>
                  <a:srgbClr val="000000"/>
                </a:solidFill>
                <a:latin typeface="Arial" panose="020B0604020202020204" pitchFamily="34" charset="0"/>
                <a:ea typeface="Arial Unicode MS" panose="020B0604020202020204" pitchFamily="34" charset="-128"/>
              </a:rPr>
              <a:t>1</a:t>
            </a:r>
            <a:r>
              <a:rPr lang="ru-RU" sz="2000" baseline="-25000" dirty="0" err="1">
                <a:solidFill>
                  <a:srgbClr val="000000"/>
                </a:solidFill>
                <a:latin typeface="Arial" panose="020B0604020202020204" pitchFamily="34" charset="0"/>
                <a:ea typeface="Arial Unicode MS" panose="020B0604020202020204" pitchFamily="34" charset="-128"/>
              </a:rPr>
              <a:t>обс</a:t>
            </a:r>
            <a:r>
              <a:rPr lang="en-US" sz="2000" dirty="0">
                <a:solidFill>
                  <a:srgbClr val="000000"/>
                </a:solidFill>
                <a:latin typeface="Arial" panose="020B0604020202020204" pitchFamily="34" charset="0"/>
                <a:ea typeface="Arial Unicode MS" panose="020B0604020202020204" pitchFamily="34" charset="-128"/>
              </a:rPr>
              <a:t>+N</a:t>
            </a:r>
            <a:r>
              <a:rPr lang="en-US" sz="2000" baseline="30000" dirty="0">
                <a:solidFill>
                  <a:srgbClr val="000000"/>
                </a:solidFill>
                <a:latin typeface="Arial" panose="020B0604020202020204" pitchFamily="34" charset="0"/>
                <a:ea typeface="Arial Unicode MS" panose="020B0604020202020204" pitchFamily="34" charset="-128"/>
              </a:rPr>
              <a:t>1</a:t>
            </a:r>
            <a:r>
              <a:rPr lang="ru-RU" sz="2000" baseline="-25000" dirty="0" err="1">
                <a:solidFill>
                  <a:srgbClr val="000000"/>
                </a:solidFill>
                <a:latin typeface="Arial" panose="020B0604020202020204" pitchFamily="34" charset="0"/>
                <a:ea typeface="Arial Unicode MS" panose="020B0604020202020204" pitchFamily="34" charset="-128"/>
              </a:rPr>
              <a:t>оч</a:t>
            </a:r>
            <a:r>
              <a:rPr lang="ru-RU" sz="2000" baseline="-25000" dirty="0">
                <a:solidFill>
                  <a:srgbClr val="000000"/>
                </a:solidFill>
                <a:latin typeface="Arial" panose="020B0604020202020204" pitchFamily="34" charset="0"/>
                <a:ea typeface="Arial Unicode MS" panose="020B0604020202020204" pitchFamily="34" charset="-128"/>
              </a:rPr>
              <a:t> </a:t>
            </a:r>
            <a:endParaRPr lang="ru-RU" sz="2000" dirty="0"/>
          </a:p>
        </p:txBody>
      </p:sp>
      <p:sp>
        <p:nvSpPr>
          <p:cNvPr id="19" name="Прямоугольник 18">
            <a:extLst>
              <a:ext uri="{FF2B5EF4-FFF2-40B4-BE49-F238E27FC236}">
                <a16:creationId xmlns:a16="http://schemas.microsoft.com/office/drawing/2014/main" id="{9CC39A68-0727-40F5-BA31-A7E20FD398AF}"/>
              </a:ext>
            </a:extLst>
          </p:cNvPr>
          <p:cNvSpPr/>
          <p:nvPr/>
        </p:nvSpPr>
        <p:spPr>
          <a:xfrm>
            <a:off x="10160999" y="5743382"/>
            <a:ext cx="710451" cy="400110"/>
          </a:xfrm>
          <a:prstGeom prst="rect">
            <a:avLst/>
          </a:prstGeom>
        </p:spPr>
        <p:txBody>
          <a:bodyPr wrap="none">
            <a:spAutoFit/>
          </a:bodyPr>
          <a:lstStyle/>
          <a:p>
            <a:pPr>
              <a:spcAft>
                <a:spcPts val="0"/>
              </a:spcAft>
            </a:pPr>
            <a:r>
              <a:rPr lang="en-US" sz="2000" dirty="0">
                <a:effectLst/>
                <a:latin typeface="Arial" panose="020B0604020202020204" pitchFamily="34" charset="0"/>
                <a:ea typeface="Calibri" panose="020F0502020204030204" pitchFamily="34" charset="0"/>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3.8)</a:t>
            </a:r>
          </a:p>
        </p:txBody>
      </p:sp>
    </p:spTree>
    <p:extLst>
      <p:ext uri="{BB962C8B-B14F-4D97-AF65-F5344CB8AC3E}">
        <p14:creationId xmlns:p14="http://schemas.microsoft.com/office/powerpoint/2010/main" val="22277139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A1B3884E-95C0-4CE0-8ADF-E622948CD825}"/>
              </a:ext>
            </a:extLst>
          </p:cNvPr>
          <p:cNvSpPr/>
          <p:nvPr/>
        </p:nvSpPr>
        <p:spPr>
          <a:xfrm>
            <a:off x="2029903" y="1218182"/>
            <a:ext cx="2444259" cy="400110"/>
          </a:xfrm>
          <a:prstGeom prst="rect">
            <a:avLst/>
          </a:prstGeom>
        </p:spPr>
        <p:txBody>
          <a:bodyPr wrap="none">
            <a:spAutoFit/>
          </a:bodyPr>
          <a:lstStyle/>
          <a:p>
            <a:pPr>
              <a:spcAft>
                <a:spcPts val="0"/>
              </a:spcAft>
            </a:pPr>
            <a:r>
              <a:rPr lang="en-US" sz="2000" dirty="0">
                <a:solidFill>
                  <a:srgbClr val="000000"/>
                </a:solidFill>
                <a:latin typeface="Arial" panose="020B0604020202020204" pitchFamily="34" charset="0"/>
                <a:ea typeface="Arial Unicode MS" panose="020B0604020202020204" pitchFamily="34" charset="-128"/>
              </a:rPr>
              <a:t>T</a:t>
            </a:r>
            <a:r>
              <a:rPr lang="en-US" sz="2000" baseline="30000" dirty="0">
                <a:solidFill>
                  <a:srgbClr val="000000"/>
                </a:solidFill>
                <a:latin typeface="Arial" panose="020B0604020202020204" pitchFamily="34" charset="0"/>
                <a:ea typeface="Arial Unicode MS" panose="020B0604020202020204" pitchFamily="34" charset="-128"/>
              </a:rPr>
              <a:t>1</a:t>
            </a:r>
            <a:r>
              <a:rPr lang="ru-RU" sz="2000" baseline="-25000" dirty="0" err="1">
                <a:solidFill>
                  <a:srgbClr val="000000"/>
                </a:solidFill>
                <a:latin typeface="Arial" panose="020B0604020202020204" pitchFamily="34" charset="0"/>
                <a:ea typeface="Arial Unicode MS" panose="020B0604020202020204" pitchFamily="34" charset="-128"/>
              </a:rPr>
              <a:t>обс</a:t>
            </a:r>
            <a:r>
              <a:rPr lang="en-US" sz="2000" dirty="0">
                <a:solidFill>
                  <a:srgbClr val="000000"/>
                </a:solidFill>
                <a:latin typeface="Arial" panose="020B0604020202020204" pitchFamily="34" charset="0"/>
                <a:ea typeface="Arial Unicode MS" panose="020B0604020202020204" pitchFamily="34" charset="-128"/>
              </a:rPr>
              <a:t>= N</a:t>
            </a:r>
            <a:r>
              <a:rPr lang="en-US" sz="2000" baseline="30000" dirty="0">
                <a:solidFill>
                  <a:srgbClr val="000000"/>
                </a:solidFill>
                <a:latin typeface="Arial" panose="020B0604020202020204" pitchFamily="34" charset="0"/>
                <a:ea typeface="Arial Unicode MS" panose="020B0604020202020204" pitchFamily="34" charset="-128"/>
              </a:rPr>
              <a:t>1</a:t>
            </a:r>
            <a:r>
              <a:rPr lang="ru-RU" sz="2000" baseline="-25000" dirty="0" err="1">
                <a:solidFill>
                  <a:srgbClr val="000000"/>
                </a:solidFill>
                <a:latin typeface="Arial" panose="020B0604020202020204" pitchFamily="34" charset="0"/>
                <a:ea typeface="Arial Unicode MS" panose="020B0604020202020204" pitchFamily="34" charset="-128"/>
              </a:rPr>
              <a:t>обс</a:t>
            </a:r>
            <a:r>
              <a:rPr lang="en-US" sz="2000" dirty="0">
                <a:solidFill>
                  <a:srgbClr val="000000"/>
                </a:solidFill>
                <a:latin typeface="Arial" panose="020B0604020202020204" pitchFamily="34" charset="0"/>
                <a:ea typeface="Arial Unicode MS" panose="020B0604020202020204" pitchFamily="34" charset="-128"/>
              </a:rPr>
              <a:t>/</a:t>
            </a:r>
            <a:r>
              <a:rPr lang="en-US" sz="2000" baseline="-25000" dirty="0">
                <a:solidFill>
                  <a:srgbClr val="000000"/>
                </a:solidFill>
                <a:latin typeface="Arial" panose="020B0604020202020204" pitchFamily="34" charset="0"/>
                <a:ea typeface="Arial Unicode MS" panose="020B0604020202020204" pitchFamily="34" charset="-128"/>
              </a:rPr>
              <a:t> </a:t>
            </a:r>
            <a:r>
              <a:rPr lang="en-US" sz="2000" dirty="0">
                <a:solidFill>
                  <a:srgbClr val="000000"/>
                </a:solidFill>
                <a:latin typeface="Arial" panose="020B0604020202020204" pitchFamily="34" charset="0"/>
                <a:ea typeface="Arial Unicode MS" panose="020B0604020202020204" pitchFamily="34" charset="-128"/>
                <a:cs typeface="Arial" panose="020B0604020202020204" pitchFamily="34" charset="0"/>
                <a:sym typeface="Symbol" panose="05050102010706020507" pitchFamily="18" charset="2"/>
              </a:rPr>
              <a:t></a:t>
            </a:r>
            <a:r>
              <a:rPr lang="en-US" sz="2000" dirty="0">
                <a:solidFill>
                  <a:srgbClr val="000000"/>
                </a:solidFill>
                <a:latin typeface="Arial" panose="020B0604020202020204" pitchFamily="34" charset="0"/>
                <a:ea typeface="Arial Unicode MS" panose="020B0604020202020204" pitchFamily="34" charset="-128"/>
              </a:rPr>
              <a:t>= K</a:t>
            </a:r>
            <a:r>
              <a:rPr lang="en-US" sz="2000" baseline="30000" dirty="0">
                <a:solidFill>
                  <a:srgbClr val="000000"/>
                </a:solidFill>
                <a:latin typeface="Arial" panose="020B0604020202020204" pitchFamily="34" charset="0"/>
                <a:ea typeface="Arial Unicode MS" panose="020B0604020202020204" pitchFamily="34" charset="-128"/>
              </a:rPr>
              <a:t>1</a:t>
            </a:r>
            <a:r>
              <a:rPr lang="en-US" sz="2000" dirty="0">
                <a:solidFill>
                  <a:srgbClr val="000000"/>
                </a:solidFill>
                <a:latin typeface="Arial" panose="020B0604020202020204" pitchFamily="34" charset="0"/>
                <a:ea typeface="Arial Unicode MS" panose="020B0604020202020204" pitchFamily="34" charset="-128"/>
              </a:rPr>
              <a:t>/</a:t>
            </a:r>
            <a:r>
              <a:rPr lang="en-US" sz="2000" dirty="0">
                <a:solidFill>
                  <a:srgbClr val="000000"/>
                </a:solidFill>
                <a:latin typeface="Arial" panose="020B0604020202020204" pitchFamily="34" charset="0"/>
                <a:ea typeface="Arial Unicode MS" panose="020B0604020202020204" pitchFamily="34" charset="-128"/>
                <a:cs typeface="Arial" panose="020B0604020202020204" pitchFamily="34" charset="0"/>
                <a:sym typeface="Symbol" panose="05050102010706020507" pitchFamily="18" charset="2"/>
              </a:rPr>
              <a:t></a:t>
            </a:r>
            <a:endParaRPr lang="ru-RU" sz="2000" dirty="0">
              <a:solidFill>
                <a:srgbClr val="000000"/>
              </a:solidFill>
              <a:effectLst/>
              <a:latin typeface="Arial Unicode MS" panose="020B0604020202020204" pitchFamily="34" charset="-128"/>
              <a:ea typeface="Arial Unicode MS" panose="020B0604020202020204" pitchFamily="34" charset="-128"/>
            </a:endParaRPr>
          </a:p>
        </p:txBody>
      </p:sp>
      <p:sp>
        <p:nvSpPr>
          <p:cNvPr id="4" name="Прямоугольник 3">
            <a:extLst>
              <a:ext uri="{FF2B5EF4-FFF2-40B4-BE49-F238E27FC236}">
                <a16:creationId xmlns:a16="http://schemas.microsoft.com/office/drawing/2014/main" id="{8562543E-CE38-43D8-A42A-13C397F8BF6D}"/>
              </a:ext>
            </a:extLst>
          </p:cNvPr>
          <p:cNvSpPr/>
          <p:nvPr/>
        </p:nvSpPr>
        <p:spPr>
          <a:xfrm>
            <a:off x="2029903" y="2156902"/>
            <a:ext cx="1509196" cy="400110"/>
          </a:xfrm>
          <a:prstGeom prst="rect">
            <a:avLst/>
          </a:prstGeom>
        </p:spPr>
        <p:txBody>
          <a:bodyPr wrap="none">
            <a:spAutoFit/>
          </a:bodyPr>
          <a:lstStyle/>
          <a:p>
            <a:r>
              <a:rPr lang="en-US" sz="2000" dirty="0">
                <a:solidFill>
                  <a:srgbClr val="000000"/>
                </a:solidFill>
                <a:latin typeface="Arial" panose="020B0604020202020204" pitchFamily="34" charset="0"/>
                <a:ea typeface="Arial Unicode MS" panose="020B0604020202020204" pitchFamily="34" charset="-128"/>
              </a:rPr>
              <a:t>T</a:t>
            </a:r>
            <a:r>
              <a:rPr lang="en-US" sz="2000" baseline="30000" dirty="0">
                <a:solidFill>
                  <a:srgbClr val="000000"/>
                </a:solidFill>
                <a:latin typeface="Arial" panose="020B0604020202020204" pitchFamily="34" charset="0"/>
                <a:ea typeface="Arial Unicode MS" panose="020B0604020202020204" pitchFamily="34" charset="-128"/>
              </a:rPr>
              <a:t>1</a:t>
            </a:r>
            <a:r>
              <a:rPr lang="ru-RU" sz="2000" baseline="-25000" dirty="0" err="1">
                <a:solidFill>
                  <a:srgbClr val="000000"/>
                </a:solidFill>
                <a:latin typeface="Arial" panose="020B0604020202020204" pitchFamily="34" charset="0"/>
                <a:ea typeface="Arial Unicode MS" panose="020B0604020202020204" pitchFamily="34" charset="-128"/>
              </a:rPr>
              <a:t>оч</a:t>
            </a:r>
            <a:r>
              <a:rPr lang="en-US" sz="2000" dirty="0">
                <a:solidFill>
                  <a:srgbClr val="000000"/>
                </a:solidFill>
                <a:latin typeface="Arial" panose="020B0604020202020204" pitchFamily="34" charset="0"/>
                <a:ea typeface="Arial Unicode MS" panose="020B0604020202020204" pitchFamily="34" charset="-128"/>
              </a:rPr>
              <a:t>= N</a:t>
            </a:r>
            <a:r>
              <a:rPr lang="en-US" sz="2000" baseline="30000" dirty="0">
                <a:solidFill>
                  <a:srgbClr val="000000"/>
                </a:solidFill>
                <a:latin typeface="Arial" panose="020B0604020202020204" pitchFamily="34" charset="0"/>
                <a:ea typeface="Arial Unicode MS" panose="020B0604020202020204" pitchFamily="34" charset="-128"/>
              </a:rPr>
              <a:t>1</a:t>
            </a:r>
            <a:r>
              <a:rPr lang="ru-RU" sz="2000" baseline="-25000" dirty="0" err="1">
                <a:solidFill>
                  <a:srgbClr val="000000"/>
                </a:solidFill>
                <a:latin typeface="Arial" panose="020B0604020202020204" pitchFamily="34" charset="0"/>
                <a:ea typeface="Arial Unicode MS" panose="020B0604020202020204" pitchFamily="34" charset="-128"/>
              </a:rPr>
              <a:t>оч</a:t>
            </a:r>
            <a:r>
              <a:rPr lang="en-US" sz="2000" dirty="0">
                <a:solidFill>
                  <a:srgbClr val="000000"/>
                </a:solidFill>
                <a:latin typeface="Arial" panose="020B0604020202020204" pitchFamily="34" charset="0"/>
                <a:ea typeface="Arial Unicode MS" panose="020B0604020202020204" pitchFamily="34" charset="-128"/>
              </a:rPr>
              <a:t>/</a:t>
            </a:r>
            <a:r>
              <a:rPr lang="en-US" sz="2000" dirty="0">
                <a:solidFill>
                  <a:srgbClr val="000000"/>
                </a:solidFill>
                <a:latin typeface="Arial" panose="020B0604020202020204" pitchFamily="34" charset="0"/>
                <a:ea typeface="Arial Unicode MS" panose="020B0604020202020204" pitchFamily="34" charset="-128"/>
                <a:cs typeface="Arial" panose="020B0604020202020204" pitchFamily="34" charset="0"/>
                <a:sym typeface="Symbol" panose="05050102010706020507" pitchFamily="18" charset="2"/>
              </a:rPr>
              <a:t></a:t>
            </a:r>
            <a:endParaRPr lang="ru-RU" sz="2000" dirty="0"/>
          </a:p>
        </p:txBody>
      </p:sp>
      <p:sp>
        <p:nvSpPr>
          <p:cNvPr id="5" name="Прямоугольник 4">
            <a:extLst>
              <a:ext uri="{FF2B5EF4-FFF2-40B4-BE49-F238E27FC236}">
                <a16:creationId xmlns:a16="http://schemas.microsoft.com/office/drawing/2014/main" id="{520F0987-12AC-4CA0-B520-E6DA5741CA69}"/>
              </a:ext>
            </a:extLst>
          </p:cNvPr>
          <p:cNvSpPr/>
          <p:nvPr/>
        </p:nvSpPr>
        <p:spPr>
          <a:xfrm>
            <a:off x="2029903" y="3164106"/>
            <a:ext cx="3842911" cy="400110"/>
          </a:xfrm>
          <a:prstGeom prst="rect">
            <a:avLst/>
          </a:prstGeom>
        </p:spPr>
        <p:txBody>
          <a:bodyPr wrap="none">
            <a:spAutoFit/>
          </a:bodyPr>
          <a:lstStyle/>
          <a:p>
            <a:r>
              <a:rPr lang="en-US" sz="2000" dirty="0">
                <a:solidFill>
                  <a:srgbClr val="000000"/>
                </a:solidFill>
                <a:latin typeface="Arial" panose="020B0604020202020204" pitchFamily="34" charset="0"/>
                <a:ea typeface="Arial Unicode MS" panose="020B0604020202020204" pitchFamily="34" charset="-128"/>
              </a:rPr>
              <a:t>T</a:t>
            </a:r>
            <a:r>
              <a:rPr lang="ru-RU" sz="2000" baseline="30000" dirty="0">
                <a:solidFill>
                  <a:srgbClr val="000000"/>
                </a:solidFill>
                <a:latin typeface="Arial" panose="020B0604020202020204" pitchFamily="34" charset="0"/>
                <a:ea typeface="Arial Unicode MS" panose="020B0604020202020204" pitchFamily="34" charset="-128"/>
              </a:rPr>
              <a:t>1</a:t>
            </a:r>
            <a:r>
              <a:rPr lang="ru-RU" sz="2000" baseline="-25000" dirty="0">
                <a:solidFill>
                  <a:srgbClr val="000000"/>
                </a:solidFill>
                <a:latin typeface="Arial" panose="020B0604020202020204" pitchFamily="34" charset="0"/>
                <a:ea typeface="Arial Unicode MS" panose="020B0604020202020204" pitchFamily="34" charset="-128"/>
              </a:rPr>
              <a:t>ср</a:t>
            </a:r>
            <a:r>
              <a:rPr lang="ru-RU" sz="2000" dirty="0">
                <a:solidFill>
                  <a:srgbClr val="000000"/>
                </a:solidFill>
                <a:latin typeface="Arial" panose="020B0604020202020204" pitchFamily="34" charset="0"/>
                <a:ea typeface="Arial Unicode MS" panose="020B0604020202020204" pitchFamily="34" charset="-128"/>
              </a:rPr>
              <a:t>= </a:t>
            </a:r>
            <a:r>
              <a:rPr lang="en-US" sz="2000" dirty="0">
                <a:solidFill>
                  <a:srgbClr val="000000"/>
                </a:solidFill>
                <a:latin typeface="Arial" panose="020B0604020202020204" pitchFamily="34" charset="0"/>
                <a:ea typeface="Arial Unicode MS" panose="020B0604020202020204" pitchFamily="34" charset="-128"/>
              </a:rPr>
              <a:t>T</a:t>
            </a:r>
            <a:r>
              <a:rPr lang="ru-RU" sz="2000" baseline="30000" dirty="0">
                <a:solidFill>
                  <a:srgbClr val="000000"/>
                </a:solidFill>
                <a:latin typeface="Arial" panose="020B0604020202020204" pitchFamily="34" charset="0"/>
                <a:ea typeface="Arial Unicode MS" panose="020B0604020202020204" pitchFamily="34" charset="-128"/>
              </a:rPr>
              <a:t>1</a:t>
            </a:r>
            <a:r>
              <a:rPr lang="ru-RU" sz="2000" baseline="-25000" dirty="0">
                <a:solidFill>
                  <a:srgbClr val="000000"/>
                </a:solidFill>
                <a:latin typeface="Arial" panose="020B0604020202020204" pitchFamily="34" charset="0"/>
                <a:ea typeface="Arial Unicode MS" panose="020B0604020202020204" pitchFamily="34" charset="-128"/>
              </a:rPr>
              <a:t>обс</a:t>
            </a:r>
            <a:r>
              <a:rPr lang="ru-RU" sz="2000" dirty="0">
                <a:solidFill>
                  <a:srgbClr val="000000"/>
                </a:solidFill>
                <a:latin typeface="Arial" panose="020B0604020202020204" pitchFamily="34" charset="0"/>
                <a:ea typeface="Arial Unicode MS" panose="020B0604020202020204" pitchFamily="34" charset="-128"/>
              </a:rPr>
              <a:t>+ </a:t>
            </a:r>
            <a:r>
              <a:rPr lang="en-US" sz="2000" dirty="0">
                <a:solidFill>
                  <a:srgbClr val="000000"/>
                </a:solidFill>
                <a:latin typeface="Arial" panose="020B0604020202020204" pitchFamily="34" charset="0"/>
                <a:ea typeface="Arial Unicode MS" panose="020B0604020202020204" pitchFamily="34" charset="-128"/>
              </a:rPr>
              <a:t>T</a:t>
            </a:r>
            <a:r>
              <a:rPr lang="ru-RU" sz="2000" baseline="30000" dirty="0">
                <a:solidFill>
                  <a:srgbClr val="000000"/>
                </a:solidFill>
                <a:latin typeface="Arial" panose="020B0604020202020204" pitchFamily="34" charset="0"/>
                <a:ea typeface="Arial Unicode MS" panose="020B0604020202020204" pitchFamily="34" charset="-128"/>
              </a:rPr>
              <a:t>1</a:t>
            </a:r>
            <a:r>
              <a:rPr lang="ru-RU" sz="2000" baseline="-25000" dirty="0">
                <a:solidFill>
                  <a:srgbClr val="000000"/>
                </a:solidFill>
                <a:latin typeface="Arial" panose="020B0604020202020204" pitchFamily="34" charset="0"/>
                <a:ea typeface="Arial Unicode MS" panose="020B0604020202020204" pitchFamily="34" charset="-128"/>
              </a:rPr>
              <a:t>оч</a:t>
            </a:r>
            <a:r>
              <a:rPr lang="ru-RU" sz="2000" dirty="0">
                <a:solidFill>
                  <a:srgbClr val="000000"/>
                </a:solidFill>
                <a:latin typeface="Arial" panose="020B0604020202020204" pitchFamily="34" charset="0"/>
                <a:ea typeface="Arial Unicode MS" panose="020B0604020202020204" pitchFamily="34" charset="-128"/>
              </a:rPr>
              <a:t>= (</a:t>
            </a:r>
            <a:r>
              <a:rPr lang="en-US" sz="2000" dirty="0">
                <a:solidFill>
                  <a:srgbClr val="000000"/>
                </a:solidFill>
                <a:latin typeface="Arial" panose="020B0604020202020204" pitchFamily="34" charset="0"/>
                <a:ea typeface="Arial Unicode MS" panose="020B0604020202020204" pitchFamily="34" charset="-128"/>
              </a:rPr>
              <a:t>N</a:t>
            </a:r>
            <a:r>
              <a:rPr lang="ru-RU" sz="2000" baseline="30000" dirty="0">
                <a:solidFill>
                  <a:srgbClr val="000000"/>
                </a:solidFill>
                <a:latin typeface="Arial" panose="020B0604020202020204" pitchFamily="34" charset="0"/>
                <a:ea typeface="Arial Unicode MS" panose="020B0604020202020204" pitchFamily="34" charset="-128"/>
              </a:rPr>
              <a:t>1</a:t>
            </a:r>
            <a:r>
              <a:rPr lang="ru-RU" sz="2000" baseline="-25000" dirty="0">
                <a:solidFill>
                  <a:srgbClr val="000000"/>
                </a:solidFill>
                <a:latin typeface="Arial" panose="020B0604020202020204" pitchFamily="34" charset="0"/>
                <a:ea typeface="Arial Unicode MS" panose="020B0604020202020204" pitchFamily="34" charset="-128"/>
              </a:rPr>
              <a:t>обс</a:t>
            </a:r>
            <a:r>
              <a:rPr lang="ru-RU" sz="2000" dirty="0">
                <a:solidFill>
                  <a:srgbClr val="000000"/>
                </a:solidFill>
                <a:latin typeface="Arial" panose="020B0604020202020204" pitchFamily="34" charset="0"/>
                <a:ea typeface="Arial Unicode MS" panose="020B0604020202020204" pitchFamily="34" charset="-128"/>
              </a:rPr>
              <a:t>+</a:t>
            </a:r>
            <a:r>
              <a:rPr lang="en-US" sz="2000" dirty="0">
                <a:solidFill>
                  <a:srgbClr val="000000"/>
                </a:solidFill>
                <a:latin typeface="Arial" panose="020B0604020202020204" pitchFamily="34" charset="0"/>
                <a:ea typeface="Arial Unicode MS" panose="020B0604020202020204" pitchFamily="34" charset="-128"/>
              </a:rPr>
              <a:t>N</a:t>
            </a:r>
            <a:r>
              <a:rPr lang="ru-RU" sz="2000" baseline="30000" dirty="0">
                <a:solidFill>
                  <a:srgbClr val="000000"/>
                </a:solidFill>
                <a:latin typeface="Arial" panose="020B0604020202020204" pitchFamily="34" charset="0"/>
                <a:ea typeface="Arial Unicode MS" panose="020B0604020202020204" pitchFamily="34" charset="-128"/>
              </a:rPr>
              <a:t>1</a:t>
            </a:r>
            <a:r>
              <a:rPr lang="ru-RU" sz="2000" baseline="-25000" dirty="0">
                <a:solidFill>
                  <a:srgbClr val="000000"/>
                </a:solidFill>
                <a:latin typeface="Arial" panose="020B0604020202020204" pitchFamily="34" charset="0"/>
                <a:ea typeface="Arial Unicode MS" panose="020B0604020202020204" pitchFamily="34" charset="-128"/>
              </a:rPr>
              <a:t>оч</a:t>
            </a:r>
            <a:r>
              <a:rPr lang="ru-RU" sz="2000" dirty="0">
                <a:solidFill>
                  <a:srgbClr val="000000"/>
                </a:solidFill>
                <a:latin typeface="Arial" panose="020B0604020202020204" pitchFamily="34" charset="0"/>
                <a:ea typeface="Arial Unicode MS" panose="020B0604020202020204" pitchFamily="34" charset="-128"/>
              </a:rPr>
              <a:t>)/ </a:t>
            </a:r>
            <a:r>
              <a:rPr lang="en-US" sz="2000" dirty="0">
                <a:solidFill>
                  <a:srgbClr val="000000"/>
                </a:solidFill>
                <a:latin typeface="Arial" panose="020B0604020202020204" pitchFamily="34" charset="0"/>
                <a:ea typeface="Arial Unicode MS" panose="020B0604020202020204" pitchFamily="34" charset="-128"/>
                <a:cs typeface="Arial" panose="020B0604020202020204" pitchFamily="34" charset="0"/>
                <a:sym typeface="Symbol" panose="05050102010706020507" pitchFamily="18" charset="2"/>
              </a:rPr>
              <a:t></a:t>
            </a:r>
            <a:endParaRPr lang="ru-RU" sz="2000" dirty="0"/>
          </a:p>
        </p:txBody>
      </p:sp>
      <p:sp>
        <p:nvSpPr>
          <p:cNvPr id="7" name="Прямоугольник 6">
            <a:extLst>
              <a:ext uri="{FF2B5EF4-FFF2-40B4-BE49-F238E27FC236}">
                <a16:creationId xmlns:a16="http://schemas.microsoft.com/office/drawing/2014/main" id="{32583489-2C30-4D0C-8278-735301C5FE15}"/>
              </a:ext>
            </a:extLst>
          </p:cNvPr>
          <p:cNvSpPr/>
          <p:nvPr/>
        </p:nvSpPr>
        <p:spPr>
          <a:xfrm>
            <a:off x="8190518" y="1218182"/>
            <a:ext cx="710451" cy="400110"/>
          </a:xfrm>
          <a:prstGeom prst="rect">
            <a:avLst/>
          </a:prstGeom>
        </p:spPr>
        <p:txBody>
          <a:bodyPr wrap="none">
            <a:spAutoFit/>
          </a:bodyPr>
          <a:lstStyle/>
          <a:p>
            <a:pPr>
              <a:spcAft>
                <a:spcPts val="0"/>
              </a:spcAft>
            </a:pPr>
            <a:r>
              <a:rPr lang="en-US" sz="2000" dirty="0">
                <a:effectLst/>
                <a:latin typeface="Arial" panose="020B0604020202020204" pitchFamily="34" charset="0"/>
                <a:ea typeface="Calibri" panose="020F0502020204030204" pitchFamily="34" charset="0"/>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3.9)</a:t>
            </a:r>
          </a:p>
        </p:txBody>
      </p:sp>
      <p:sp>
        <p:nvSpPr>
          <p:cNvPr id="8" name="Прямоугольник 7">
            <a:extLst>
              <a:ext uri="{FF2B5EF4-FFF2-40B4-BE49-F238E27FC236}">
                <a16:creationId xmlns:a16="http://schemas.microsoft.com/office/drawing/2014/main" id="{2420B402-A1E3-403C-AC0E-8FA049D080DF}"/>
              </a:ext>
            </a:extLst>
          </p:cNvPr>
          <p:cNvSpPr/>
          <p:nvPr/>
        </p:nvSpPr>
        <p:spPr>
          <a:xfrm>
            <a:off x="8210017" y="2118437"/>
            <a:ext cx="853119" cy="400110"/>
          </a:xfrm>
          <a:prstGeom prst="rect">
            <a:avLst/>
          </a:prstGeom>
        </p:spPr>
        <p:txBody>
          <a:bodyPr wrap="none">
            <a:spAutoFit/>
          </a:bodyPr>
          <a:lstStyle/>
          <a:p>
            <a:pPr>
              <a:spcAft>
                <a:spcPts val="0"/>
              </a:spcAft>
            </a:pPr>
            <a:r>
              <a:rPr lang="en-US" sz="2000" dirty="0">
                <a:effectLst/>
                <a:latin typeface="Arial" panose="020B0604020202020204" pitchFamily="34" charset="0"/>
                <a:ea typeface="Calibri" panose="020F0502020204030204" pitchFamily="34" charset="0"/>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3.10)</a:t>
            </a:r>
          </a:p>
        </p:txBody>
      </p:sp>
      <p:sp>
        <p:nvSpPr>
          <p:cNvPr id="9" name="Прямоугольник 8">
            <a:extLst>
              <a:ext uri="{FF2B5EF4-FFF2-40B4-BE49-F238E27FC236}">
                <a16:creationId xmlns:a16="http://schemas.microsoft.com/office/drawing/2014/main" id="{B20EC5C5-F8DD-421E-ADBE-02D99EC213D3}"/>
              </a:ext>
            </a:extLst>
          </p:cNvPr>
          <p:cNvSpPr/>
          <p:nvPr/>
        </p:nvSpPr>
        <p:spPr>
          <a:xfrm>
            <a:off x="8229062" y="3164106"/>
            <a:ext cx="834074" cy="400110"/>
          </a:xfrm>
          <a:prstGeom prst="rect">
            <a:avLst/>
          </a:prstGeom>
        </p:spPr>
        <p:txBody>
          <a:bodyPr wrap="none">
            <a:spAutoFit/>
          </a:bodyPr>
          <a:lstStyle/>
          <a:p>
            <a:pPr>
              <a:spcAft>
                <a:spcPts val="0"/>
              </a:spcAft>
            </a:pPr>
            <a:r>
              <a:rPr lang="en-US" sz="2000" dirty="0">
                <a:effectLst/>
                <a:latin typeface="Arial" panose="020B0604020202020204" pitchFamily="34" charset="0"/>
                <a:ea typeface="Calibri" panose="020F0502020204030204" pitchFamily="34" charset="0"/>
                <a:cs typeface="Arial" panose="020B0604020202020204" pitchFamily="34" charset="0"/>
              </a:rPr>
              <a:t>(</a:t>
            </a:r>
            <a:r>
              <a:rPr lang="ru-RU" sz="2000" dirty="0">
                <a:effectLst/>
                <a:latin typeface="Arial" panose="020B0604020202020204" pitchFamily="34" charset="0"/>
                <a:ea typeface="Calibri" panose="020F0502020204030204" pitchFamily="34" charset="0"/>
                <a:cs typeface="Arial" panose="020B0604020202020204" pitchFamily="34" charset="0"/>
              </a:rPr>
              <a:t>3.11)</a:t>
            </a:r>
          </a:p>
        </p:txBody>
      </p:sp>
      <p:sp>
        <p:nvSpPr>
          <p:cNvPr id="11" name="Прямоугольник 10">
            <a:extLst>
              <a:ext uri="{FF2B5EF4-FFF2-40B4-BE49-F238E27FC236}">
                <a16:creationId xmlns:a16="http://schemas.microsoft.com/office/drawing/2014/main" id="{0E876410-C190-418A-9D61-1721E75658F2}"/>
              </a:ext>
            </a:extLst>
          </p:cNvPr>
          <p:cNvSpPr/>
          <p:nvPr/>
        </p:nvSpPr>
        <p:spPr>
          <a:xfrm>
            <a:off x="523603" y="679572"/>
            <a:ext cx="4949881" cy="400110"/>
          </a:xfrm>
          <a:prstGeom prst="rect">
            <a:avLst/>
          </a:prstGeom>
        </p:spPr>
        <p:txBody>
          <a:bodyPr wrap="none">
            <a:spAutoFit/>
          </a:bodyPr>
          <a:lstStyle/>
          <a:p>
            <a:pPr marL="12700" indent="190500" algn="just">
              <a:spcAft>
                <a:spcPts val="0"/>
              </a:spcAft>
            </a:pP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Среднее время обслуживания заявки:</a:t>
            </a:r>
            <a:endPar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endParaRPr>
          </a:p>
        </p:txBody>
      </p:sp>
      <p:sp>
        <p:nvSpPr>
          <p:cNvPr id="12" name="Прямоугольник 11">
            <a:extLst>
              <a:ext uri="{FF2B5EF4-FFF2-40B4-BE49-F238E27FC236}">
                <a16:creationId xmlns:a16="http://schemas.microsoft.com/office/drawing/2014/main" id="{E962911D-A849-454E-8AED-A194329A048B}"/>
              </a:ext>
            </a:extLst>
          </p:cNvPr>
          <p:cNvSpPr/>
          <p:nvPr/>
        </p:nvSpPr>
        <p:spPr>
          <a:xfrm>
            <a:off x="502935" y="1618292"/>
            <a:ext cx="8143164" cy="400110"/>
          </a:xfrm>
          <a:prstGeom prst="rect">
            <a:avLst/>
          </a:prstGeom>
        </p:spPr>
        <p:txBody>
          <a:bodyPr wrap="square">
            <a:spAutoFit/>
          </a:bodyPr>
          <a:lstStyle/>
          <a:p>
            <a:pPr marL="12700" indent="190500" algn="just">
              <a:spcAft>
                <a:spcPts val="0"/>
              </a:spcAft>
            </a:pP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Среднее время ожидания заявки в очереди на обслуживание:</a:t>
            </a:r>
            <a:endPar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endParaRPr>
          </a:p>
        </p:txBody>
      </p:sp>
      <p:sp>
        <p:nvSpPr>
          <p:cNvPr id="13" name="Прямоугольник 12">
            <a:extLst>
              <a:ext uri="{FF2B5EF4-FFF2-40B4-BE49-F238E27FC236}">
                <a16:creationId xmlns:a16="http://schemas.microsoft.com/office/drawing/2014/main" id="{2CD7E2FB-A0FA-426B-83C4-BB67EC91A70C}"/>
              </a:ext>
            </a:extLst>
          </p:cNvPr>
          <p:cNvSpPr/>
          <p:nvPr/>
        </p:nvSpPr>
        <p:spPr>
          <a:xfrm>
            <a:off x="529924" y="2695512"/>
            <a:ext cx="5566076" cy="400110"/>
          </a:xfrm>
          <a:prstGeom prst="rect">
            <a:avLst/>
          </a:prstGeom>
        </p:spPr>
        <p:txBody>
          <a:bodyPr wrap="none">
            <a:spAutoFit/>
          </a:bodyPr>
          <a:lstStyle/>
          <a:p>
            <a:pPr marL="12700" indent="190500" algn="just">
              <a:spcAft>
                <a:spcPts val="900"/>
              </a:spcAft>
            </a:pPr>
            <a:r>
              <a:rPr lang="ru-RU"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Среднее время пребывания заявки в СМО:</a:t>
            </a:r>
            <a:endParaRPr lang="ru-RU" sz="2000" dirty="0">
              <a:solidFill>
                <a:srgbClr val="000000"/>
              </a:solidFill>
              <a:effectLst/>
              <a:latin typeface="Arial" panose="020B0604020202020204" pitchFamily="34" charset="0"/>
              <a:ea typeface="Arial Unicode MS" panose="020B0604020202020204" pitchFamily="34" charset="-128"/>
              <a:cs typeface="Arial" panose="020B0604020202020204" pitchFamily="34" charset="0"/>
            </a:endParaRPr>
          </a:p>
        </p:txBody>
      </p:sp>
      <p:sp>
        <p:nvSpPr>
          <p:cNvPr id="14" name="Прямоугольник 13">
            <a:extLst>
              <a:ext uri="{FF2B5EF4-FFF2-40B4-BE49-F238E27FC236}">
                <a16:creationId xmlns:a16="http://schemas.microsoft.com/office/drawing/2014/main" id="{CCEB7B6F-C42D-4E38-AC51-392B565AEB54}"/>
              </a:ext>
            </a:extLst>
          </p:cNvPr>
          <p:cNvSpPr/>
          <p:nvPr/>
        </p:nvSpPr>
        <p:spPr>
          <a:xfrm>
            <a:off x="502935" y="3635599"/>
            <a:ext cx="11202232" cy="3016210"/>
          </a:xfrm>
          <a:prstGeom prst="rect">
            <a:avLst/>
          </a:prstGeom>
        </p:spPr>
        <p:txBody>
          <a:bodyPr wrap="square">
            <a:spAutoFit/>
          </a:bodyPr>
          <a:lstStyle/>
          <a:p>
            <a:pPr indent="449580" algn="just">
              <a:spcAft>
                <a:spcPts val="0"/>
              </a:spcAft>
            </a:pPr>
            <a:r>
              <a:rPr lang="ru-RU" sz="1900" dirty="0">
                <a:latin typeface="Arial" panose="020B0604020202020204" pitchFamily="34" charset="0"/>
                <a:ea typeface="Calibri" panose="020F0502020204030204" pitchFamily="34" charset="0"/>
                <a:cs typeface="Arial" panose="020B0604020202020204" pitchFamily="34" charset="0"/>
              </a:rPr>
              <a:t>Рассмотренные аналитические методы анализа СМО исходят из предположения, что входящие и исходящие потоки требований являются простейшими. Зависимости, используемые в этих методах для определения показателей качества обслуживания, справедливы лишь для установившегося режима функционирования СМО. Однако в реальных условиях функционирования СМО имеются переходные режимы, а входящие и исходящие потоки требований являются далеко не простейшими. В этих условиях для оценки качества функционирования систем обслуживания широко используют метод статистических испытаний (метод Монте-Карло). Основой решения задачи исследования функционирования СМО в реальных условиях является статистическое моделирование входящего потока требований и процесса их обслуживания (исходящего потока требований).</a:t>
            </a:r>
            <a:endParaRPr lang="ru-RU" sz="19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085575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2BD7F573-F4DA-4B49-950A-3AF3A1D6301B}"/>
              </a:ext>
            </a:extLst>
          </p:cNvPr>
          <p:cNvSpPr/>
          <p:nvPr/>
        </p:nvSpPr>
        <p:spPr>
          <a:xfrm>
            <a:off x="589429" y="1215242"/>
            <a:ext cx="11201400" cy="5016758"/>
          </a:xfrm>
          <a:prstGeom prst="rect">
            <a:avLst/>
          </a:prstGeom>
        </p:spPr>
        <p:txBody>
          <a:bodyPr wrap="square">
            <a:spAutoFit/>
          </a:bodyPr>
          <a:lstStyle/>
          <a:p>
            <a:pPr algn="just">
              <a:spcAft>
                <a:spcPts val="0"/>
              </a:spcAft>
            </a:pPr>
            <a:r>
              <a:rPr lang="ru-RU" dirty="0">
                <a:latin typeface="Arial" panose="020B0604020202020204" pitchFamily="34" charset="0"/>
                <a:ea typeface="Calibri" panose="020F0502020204030204" pitchFamily="34" charset="0"/>
                <a:cs typeface="Times New Roman" panose="02020603050405020304" pitchFamily="18" charset="0"/>
              </a:rPr>
              <a:t> </a:t>
            </a:r>
            <a:r>
              <a:rPr lang="ru-RU" sz="2000" b="1"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Название этой методологии получено путём объединения двух терминов: «Эволюционный» — потому, что в ЭСМ применен алгоритм оптимизации, моделирующий законы </a:t>
            </a:r>
            <a:r>
              <a:rPr lang="ru-RU" sz="2000" i="1" u="sng" dirty="0">
                <a:latin typeface="Arial" panose="020B0604020202020204" pitchFamily="34" charset="0"/>
                <a:cs typeface="Arial" panose="020B0604020202020204" pitchFamily="34" charset="0"/>
                <a:hlinkClick r:id="rId2" tooltip="Естественный отбор">
                  <a:extLst>
                    <a:ext uri="{A12FA001-AC4F-418D-AE19-62706E023703}">
                      <ahyp:hlinkClr xmlns:ahyp="http://schemas.microsoft.com/office/drawing/2018/hyperlinkcolor" val="tx"/>
                    </a:ext>
                  </a:extLst>
                </a:hlinkClick>
              </a:rPr>
              <a:t>естественной эволюции</a:t>
            </a:r>
            <a:r>
              <a:rPr lang="ru-RU" sz="2000" dirty="0">
                <a:latin typeface="Arial" panose="020B0604020202020204" pitchFamily="34" charset="0"/>
                <a:cs typeface="Arial" panose="020B0604020202020204" pitchFamily="34" charset="0"/>
              </a:rPr>
              <a:t>, представляющие собою направленный случайный поиск. «</a:t>
            </a:r>
            <a:r>
              <a:rPr lang="ru-RU" sz="2000" dirty="0" err="1">
                <a:latin typeface="Arial" panose="020B0604020202020204" pitchFamily="34" charset="0"/>
                <a:cs typeface="Arial" panose="020B0604020202020204" pitchFamily="34" charset="0"/>
              </a:rPr>
              <a:t>Симулятивный</a:t>
            </a:r>
            <a:r>
              <a:rPr lang="ru-RU" sz="2000" dirty="0">
                <a:latin typeface="Arial" panose="020B0604020202020204" pitchFamily="34" charset="0"/>
                <a:cs typeface="Arial" panose="020B0604020202020204" pitchFamily="34" charset="0"/>
              </a:rPr>
              <a:t>» — потому, что в ЭСМ использованы принципы диалогового (симулятивного) моделирования с применением </a:t>
            </a:r>
            <a:r>
              <a:rPr lang="ru-RU" sz="2000" i="1" dirty="0">
                <a:latin typeface="Arial" panose="020B0604020202020204" pitchFamily="34" charset="0"/>
                <a:cs typeface="Arial" panose="020B0604020202020204" pitchFamily="34" charset="0"/>
                <a:hlinkClick r:id="rId3" tooltip="Экспертные оценки">
                  <a:extLst>
                    <a:ext uri="{A12FA001-AC4F-418D-AE19-62706E023703}">
                      <ahyp:hlinkClr xmlns:ahyp="http://schemas.microsoft.com/office/drawing/2018/hyperlinkcolor" val="tx"/>
                    </a:ext>
                  </a:extLst>
                </a:hlinkClick>
              </a:rPr>
              <a:t>экспертных оценок</a:t>
            </a:r>
            <a:r>
              <a:rPr lang="ru-RU" sz="2000" dirty="0">
                <a:latin typeface="Arial" panose="020B0604020202020204" pitchFamily="34" charset="0"/>
                <a:cs typeface="Arial" panose="020B0604020202020204" pitchFamily="34" charset="0"/>
              </a:rPr>
              <a:t>. </a:t>
            </a:r>
          </a:p>
          <a:p>
            <a:pPr algn="just">
              <a:spcAft>
                <a:spcPts val="0"/>
              </a:spcAft>
            </a:pPr>
            <a:r>
              <a:rPr lang="ru-RU" sz="2000" dirty="0">
                <a:latin typeface="Arial" panose="020B0604020202020204" pitchFamily="34" charset="0"/>
                <a:cs typeface="Arial" panose="020B0604020202020204" pitchFamily="34" charset="0"/>
              </a:rPr>
              <a:t>    На основе ЭСМ создана инструментальная система </a:t>
            </a:r>
            <a:r>
              <a:rPr lang="ru-RU" sz="2000" u="sng" dirty="0" err="1">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Decision</a:t>
            </a:r>
            <a:r>
              <a:rPr lang="ru-RU" sz="2000" dirty="0">
                <a:latin typeface="Arial" panose="020B0604020202020204" pitchFamily="34" charset="0"/>
                <a:cs typeface="Arial" panose="020B0604020202020204" pitchFamily="34" charset="0"/>
              </a:rPr>
              <a:t>. </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Рассмотрим класс часто встречающихся типовых </a:t>
            </a:r>
            <a:r>
              <a:rPr lang="ru-RU" sz="2000" i="1" dirty="0">
                <a:latin typeface="Arial" panose="020B0604020202020204" pitchFamily="34" charset="0"/>
                <a:ea typeface="Calibri" panose="020F0502020204030204" pitchFamily="34" charset="0"/>
                <a:cs typeface="Arial" panose="020B0604020202020204" pitchFamily="34" charset="0"/>
              </a:rPr>
              <a:t>экономических задач, </a:t>
            </a:r>
            <a:r>
              <a:rPr lang="ru-RU" sz="2000" dirty="0">
                <a:latin typeface="Arial" panose="020B0604020202020204" pitchFamily="34" charset="0"/>
                <a:ea typeface="Calibri" panose="020F0502020204030204" pitchFamily="34" charset="0"/>
                <a:cs typeface="Arial" panose="020B0604020202020204" pitchFamily="34" charset="0"/>
              </a:rPr>
              <a:t>связанных</a:t>
            </a:r>
            <a:r>
              <a:rPr lang="ru-RU" sz="2000" i="1"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с</a:t>
            </a:r>
            <a:r>
              <a:rPr lang="ru-RU" sz="2000" i="1" dirty="0">
                <a:latin typeface="Arial" panose="020B0604020202020204" pitchFamily="34" charset="0"/>
                <a:ea typeface="Calibri" panose="020F0502020204030204" pitchFamily="34" charset="0"/>
                <a:cs typeface="Arial" panose="020B0604020202020204" pitchFamily="34" charset="0"/>
              </a:rPr>
              <a:t> </a:t>
            </a:r>
            <a:r>
              <a:rPr lang="ru-RU" sz="2000" dirty="0">
                <a:latin typeface="Arial" panose="020B0604020202020204" pitchFamily="34" charset="0"/>
                <a:ea typeface="Calibri" panose="020F0502020204030204" pitchFamily="34" charset="0"/>
                <a:cs typeface="Arial" panose="020B0604020202020204" pitchFamily="34" charset="0"/>
              </a:rPr>
              <a:t>анализом емкости рынка (равновесная задача). </a:t>
            </a:r>
            <a:r>
              <a:rPr lang="ru-RU" sz="2000" dirty="0">
                <a:latin typeface="Arial" panose="020B0604020202020204" pitchFamily="34" charset="0"/>
                <a:cs typeface="Arial" panose="020B0604020202020204" pitchFamily="34" charset="0"/>
              </a:rPr>
              <a:t>        </a:t>
            </a:r>
          </a:p>
          <a:p>
            <a:pPr algn="just">
              <a:spcAft>
                <a:spcPts val="0"/>
              </a:spcAft>
            </a:pPr>
            <a:r>
              <a:rPr lang="ru-RU" sz="2000" dirty="0">
                <a:latin typeface="Arial" panose="020B0604020202020204" pitchFamily="34" charset="0"/>
                <a:cs typeface="Arial" panose="020B0604020202020204" pitchFamily="34" charset="0"/>
              </a:rPr>
              <a:t>     Рынок – это совокупность экономических отношений, возникающих при добровольных, массовых и регулярных обменах товарами. </a:t>
            </a:r>
            <a:endParaRPr lang="ru-RU" sz="20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     Анализ емкости рынка. </a:t>
            </a:r>
            <a:r>
              <a:rPr lang="ru-RU" sz="2000" dirty="0">
                <a:latin typeface="Arial" panose="020B0604020202020204" pitchFamily="34" charset="0"/>
                <a:ea typeface="Calibri" panose="020F0502020204030204" pitchFamily="34" charset="0"/>
                <a:cs typeface="Arial" panose="020B0604020202020204" pitchFamily="34" charset="0"/>
              </a:rPr>
              <a:t>Емкость рынка – это количество товара (услуги), которые готов потребить рынок в определенном регионе, в определенный промежуток времени (при этом учитываются конкуренция, цены, себестоимость, количество потенциальных покупателей, их доходы и другие факторы). </a:t>
            </a:r>
            <a:r>
              <a:rPr lang="ru-RU" sz="2000" dirty="0">
                <a:latin typeface="Arial" panose="020B0604020202020204" pitchFamily="34" charset="0"/>
                <a:ea typeface="Times New Roman" panose="02020603050405020304" pitchFamily="18" charset="0"/>
                <a:cs typeface="Arial" panose="020B0604020202020204" pitchFamily="34" charset="0"/>
              </a:rPr>
              <a:t>В основе определения </a:t>
            </a:r>
            <a:r>
              <a:rPr lang="ru-RU" sz="2000" dirty="0">
                <a:latin typeface="Arial" panose="020B0604020202020204" pitchFamily="34" charset="0"/>
                <a:ea typeface="Calibri" panose="020F0502020204030204" pitchFamily="34" charset="0"/>
                <a:cs typeface="Arial" panose="020B0604020202020204" pitchFamily="34" charset="0"/>
              </a:rPr>
              <a:t>емкости рынка является </a:t>
            </a:r>
            <a:r>
              <a:rPr lang="ru-RU" sz="2000" dirty="0">
                <a:latin typeface="Arial" panose="020B0604020202020204" pitchFamily="34" charset="0"/>
                <a:ea typeface="Times New Roman" panose="02020603050405020304" pitchFamily="18" charset="0"/>
                <a:cs typeface="Arial" panose="020B0604020202020204" pitchFamily="34" charset="0"/>
              </a:rPr>
              <a:t>равновесные процессы, протекающие в условиях неопределенности и рисков.</a:t>
            </a:r>
          </a:p>
          <a:p>
            <a:pPr algn="just"/>
            <a:r>
              <a:rPr lang="ru-RU" sz="2000" b="1" i="1" kern="0" dirty="0">
                <a:latin typeface="Arial" panose="020B0604020202020204" pitchFamily="34" charset="0"/>
                <a:cs typeface="Arial" panose="020B0604020202020204" pitchFamily="34" charset="0"/>
              </a:rPr>
              <a:t>     </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ACB2125F-581A-4A45-8112-DCDEC6795689}"/>
              </a:ext>
            </a:extLst>
          </p:cNvPr>
          <p:cNvSpPr/>
          <p:nvPr/>
        </p:nvSpPr>
        <p:spPr>
          <a:xfrm>
            <a:off x="2926217" y="626000"/>
            <a:ext cx="6013634" cy="400110"/>
          </a:xfrm>
          <a:prstGeom prst="rect">
            <a:avLst/>
          </a:prstGeom>
        </p:spPr>
        <p:txBody>
          <a:bodyPr wrap="none">
            <a:spAutoFit/>
          </a:bodyPr>
          <a:lstStyle/>
          <a:p>
            <a:r>
              <a:rPr lang="ru-RU" sz="2000" b="1" dirty="0">
                <a:latin typeface="Arial" panose="020B0604020202020204" pitchFamily="34" charset="0"/>
                <a:ea typeface="Calibri" panose="020F0502020204030204" pitchFamily="34" charset="0"/>
                <a:cs typeface="Arial" panose="020B0604020202020204" pitchFamily="34" charset="0"/>
              </a:rPr>
              <a:t>Эволюционно-</a:t>
            </a:r>
            <a:r>
              <a:rPr lang="ru-RU" sz="2000" b="1" dirty="0" err="1">
                <a:latin typeface="Arial" panose="020B0604020202020204" pitchFamily="34" charset="0"/>
                <a:ea typeface="Calibri" panose="020F0502020204030204" pitchFamily="34" charset="0"/>
                <a:cs typeface="Arial" panose="020B0604020202020204" pitchFamily="34" charset="0"/>
              </a:rPr>
              <a:t>симулятивное</a:t>
            </a:r>
            <a:r>
              <a:rPr lang="ru-RU" sz="2000" b="1" dirty="0">
                <a:latin typeface="Arial" panose="020B0604020202020204" pitchFamily="34" charset="0"/>
                <a:ea typeface="Calibri" panose="020F0502020204030204" pitchFamily="34" charset="0"/>
                <a:cs typeface="Arial" panose="020B0604020202020204" pitchFamily="34" charset="0"/>
              </a:rPr>
              <a:t> моделирование</a:t>
            </a:r>
            <a:endParaRPr lang="ru-RU" sz="2000" dirty="0"/>
          </a:p>
        </p:txBody>
      </p:sp>
    </p:spTree>
    <p:extLst>
      <p:ext uri="{BB962C8B-B14F-4D97-AF65-F5344CB8AC3E}">
        <p14:creationId xmlns:p14="http://schemas.microsoft.com/office/powerpoint/2010/main" val="23868524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77197CF-E293-41D5-AB3B-1DD110DF2C7C}"/>
              </a:ext>
            </a:extLst>
          </p:cNvPr>
          <p:cNvSpPr/>
          <p:nvPr/>
        </p:nvSpPr>
        <p:spPr>
          <a:xfrm>
            <a:off x="766482" y="766732"/>
            <a:ext cx="10916770" cy="5324535"/>
          </a:xfrm>
          <a:prstGeom prst="rect">
            <a:avLst/>
          </a:prstGeom>
        </p:spPr>
        <p:txBody>
          <a:bodyPr wrap="square">
            <a:spAutoFit/>
          </a:bodyPr>
          <a:lstStyle/>
          <a:p>
            <a:pPr marR="27305" algn="just">
              <a:spcAft>
                <a:spcPts val="0"/>
              </a:spcAft>
            </a:pPr>
            <a:r>
              <a:rPr lang="ru-RU" sz="2000" b="1" i="1" dirty="0">
                <a:latin typeface="Arial" panose="020B0604020202020204" pitchFamily="34" charset="0"/>
                <a:cs typeface="Arial" panose="020B0604020202020204" pitchFamily="34" charset="0"/>
              </a:rPr>
              <a:t>     </a:t>
            </a:r>
            <a:r>
              <a:rPr lang="ru-RU" sz="2000" b="1" i="1" kern="0" dirty="0">
                <a:latin typeface="Arial" panose="020B0604020202020204" pitchFamily="34" charset="0"/>
                <a:cs typeface="Arial" panose="020B0604020202020204" pitchFamily="34" charset="0"/>
              </a:rPr>
              <a:t> Равновесие</a:t>
            </a:r>
            <a:r>
              <a:rPr lang="ru-RU" sz="2000" kern="0" dirty="0">
                <a:latin typeface="Arial" panose="020B0604020202020204" pitchFamily="34" charset="0"/>
                <a:cs typeface="Arial" panose="020B0604020202020204" pitchFamily="34" charset="0"/>
              </a:rPr>
              <a:t> – это универсальный механизм, лежащий в основе многих экономических  законов и правил. Процесс, в котором устанавливается или изменяется равновесие, называется </a:t>
            </a:r>
            <a:r>
              <a:rPr lang="ru-RU" sz="2000" i="1" kern="0" dirty="0">
                <a:latin typeface="Arial" panose="020B0604020202020204" pitchFamily="34" charset="0"/>
                <a:cs typeface="Arial" panose="020B0604020202020204" pitchFamily="34" charset="0"/>
              </a:rPr>
              <a:t>равновесным</a:t>
            </a:r>
            <a:r>
              <a:rPr lang="ru-RU" sz="2000" kern="0" dirty="0">
                <a:latin typeface="Arial" panose="020B0604020202020204" pitchFamily="34" charset="0"/>
                <a:cs typeface="Arial" panose="020B0604020202020204" pitchFamily="34" charset="0"/>
              </a:rPr>
              <a:t>. Факторы, способствующие установления равновесия, или нарушающие его, подвержены случайным колебаниям, а их влияние не однозначно по своим последствиям.</a:t>
            </a:r>
          </a:p>
          <a:p>
            <a:pPr marR="27305" algn="just">
              <a:spcAft>
                <a:spcPts val="0"/>
              </a:spcAft>
            </a:pPr>
            <a:r>
              <a:rPr lang="ru-RU" sz="2000" b="1" i="1" kern="0" dirty="0">
                <a:latin typeface="Arial" panose="020B0604020202020204" pitchFamily="34" charset="0"/>
                <a:cs typeface="Arial" panose="020B0604020202020204" pitchFamily="34" charset="0"/>
              </a:rPr>
              <a:t>      </a:t>
            </a:r>
            <a:r>
              <a:rPr lang="ru-RU" sz="2000" b="1" i="1" dirty="0">
                <a:latin typeface="Arial" panose="020B0604020202020204" pitchFamily="34" charset="0"/>
                <a:cs typeface="Arial" panose="020B0604020202020204" pitchFamily="34" charset="0"/>
              </a:rPr>
              <a:t>План продаж </a:t>
            </a:r>
            <a:r>
              <a:rPr lang="ru-RU" sz="2000" dirty="0">
                <a:latin typeface="Arial" panose="020B0604020202020204" pitchFamily="34" charset="0"/>
                <a:cs typeface="Arial" panose="020B0604020202020204" pitchFamily="34" charset="0"/>
              </a:rPr>
              <a:t>является самым важным стратегическим документом корпорации, в котором излагаются задачи торговому персоналу на предстоящий год.</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В основе рыночных отношений лежит </a:t>
            </a:r>
            <a:r>
              <a:rPr lang="ru-RU" sz="2000" b="1" dirty="0">
                <a:latin typeface="Arial" panose="020B0604020202020204" pitchFamily="34" charset="0"/>
                <a:ea typeface="Times New Roman" panose="02020603050405020304" pitchFamily="18" charset="0"/>
                <a:cs typeface="Arial" panose="020B0604020202020204" pitchFamily="34" charset="0"/>
              </a:rPr>
              <a:t>классическая экономическая теория, </a:t>
            </a:r>
            <a:r>
              <a:rPr lang="ru-RU" sz="2000" dirty="0">
                <a:latin typeface="Arial" panose="020B0604020202020204" pitchFamily="34" charset="0"/>
                <a:ea typeface="Times New Roman" panose="02020603050405020304" pitchFamily="18" charset="0"/>
                <a:cs typeface="Arial" panose="020B0604020202020204" pitchFamily="34" charset="0"/>
              </a:rPr>
              <a:t>базирующаяся на законе спроса и предложения.</a:t>
            </a:r>
          </a:p>
          <a:p>
            <a:pPr algn="just"/>
            <a:r>
              <a:rPr lang="ru-RU" sz="2000" dirty="0">
                <a:latin typeface="Arial "/>
                <a:cs typeface="Arial Cyr" panose="020B0604020202020204" pitchFamily="34" charset="0"/>
              </a:rPr>
              <a:t>     Однако при использовании классической теории экономического равновесия </a:t>
            </a:r>
            <a:r>
              <a:rPr lang="ru-RU" sz="2000" dirty="0">
                <a:latin typeface="Arial Cyr" panose="020B0604020202020204" pitchFamily="34" charset="0"/>
                <a:cs typeface="Arial Cyr" panose="020B0604020202020204" pitchFamily="34" charset="0"/>
              </a:rPr>
              <a:t>возникают две принципиально непреодолимых трудности. </a:t>
            </a:r>
            <a:r>
              <a:rPr lang="ru-RU" sz="2000" i="1" dirty="0">
                <a:latin typeface="Arial Cyr" panose="020B0604020202020204" pitchFamily="34" charset="0"/>
                <a:cs typeface="Arial Cyr" panose="020B0604020202020204" pitchFamily="34" charset="0"/>
              </a:rPr>
              <a:t>Во-первых</a:t>
            </a:r>
            <a:r>
              <a:rPr lang="ru-RU" sz="2000" dirty="0">
                <a:latin typeface="Arial Cyr" panose="020B0604020202020204" pitchFamily="34" charset="0"/>
                <a:cs typeface="Arial Cyr" panose="020B0604020202020204" pitchFamily="34" charset="0"/>
              </a:rPr>
              <a:t>, естественные принципы равновесия приводит к множественности решений. Другая трудность состоит в разнообразии правдоподобных принципов, т.е. не ясно, какую схему следует применять в той или иной ситуации. </a:t>
            </a:r>
          </a:p>
          <a:p>
            <a:pPr algn="just"/>
            <a:r>
              <a:rPr lang="ru-RU" sz="2000" dirty="0">
                <a:latin typeface="Arial Cyr" panose="020B0604020202020204" pitchFamily="34" charset="0"/>
                <a:cs typeface="Arial Cyr" panose="020B0604020202020204" pitchFamily="34" charset="0"/>
              </a:rPr>
              <a:t>     В 1978 году профессором Лихтенштейном В.Е. была предложена теория равновесных случайных процессов (РСП), в которой частично преодолены эти проблемы за счет перехода от теории экономического равновесия к равновесию коммерческих рисков.</a:t>
            </a:r>
            <a:endParaRPr lang="ru-RU" sz="2000" dirty="0"/>
          </a:p>
        </p:txBody>
      </p:sp>
    </p:spTree>
    <p:extLst>
      <p:ext uri="{BB962C8B-B14F-4D97-AF65-F5344CB8AC3E}">
        <p14:creationId xmlns:p14="http://schemas.microsoft.com/office/powerpoint/2010/main" val="16559382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46D7239-1693-4C1D-9C0D-75ACCD592448}"/>
              </a:ext>
            </a:extLst>
          </p:cNvPr>
          <p:cNvSpPr/>
          <p:nvPr/>
        </p:nvSpPr>
        <p:spPr>
          <a:xfrm>
            <a:off x="503583" y="706145"/>
            <a:ext cx="11211340" cy="5632311"/>
          </a:xfrm>
          <a:prstGeom prst="rect">
            <a:avLst/>
          </a:prstGeom>
        </p:spPr>
        <p:txBody>
          <a:bodyPr wrap="square">
            <a:spAutoFit/>
          </a:bodyPr>
          <a:lstStyle/>
          <a:p>
            <a:pPr marR="27305" lvl="1" algn="ctr">
              <a:spcAft>
                <a:spcPts val="0"/>
              </a:spcAft>
              <a:tabLst>
                <a:tab pos="495300" algn="l"/>
              </a:tabLst>
            </a:pPr>
            <a:r>
              <a:rPr lang="ru-RU" sz="2000" b="1" dirty="0">
                <a:latin typeface="Arial" panose="020B0604020202020204" pitchFamily="34" charset="0"/>
                <a:ea typeface="Times New Roman" panose="02020603050405020304" pitchFamily="18" charset="0"/>
                <a:cs typeface="Arial" panose="020B0604020202020204" pitchFamily="34" charset="0"/>
              </a:rPr>
              <a:t>       ПРИМЕР МОДЕЛИ ТОВАРНЫХ РЫНКОВ</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Формулировка задачи. </a:t>
            </a:r>
            <a:r>
              <a:rPr lang="ru-RU" sz="2000" dirty="0">
                <a:latin typeface="Arial" panose="020B0604020202020204" pitchFamily="34" charset="0"/>
                <a:ea typeface="Times New Roman" panose="02020603050405020304" pitchFamily="18" charset="0"/>
                <a:cs typeface="Arial" panose="020B0604020202020204" pitchFamily="34" charset="0"/>
              </a:rPr>
              <a:t>Поступило в Ваш магазин предложение от зарубежной фирмы о поставке  25 комфортабельных ванн по 2,1 тыс. у.е. за штуку с учетом доставки. Выгодно ли  это предложение?  </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Характеристика задачи. </a:t>
            </a:r>
            <a:r>
              <a:rPr lang="ru-RU" sz="2000" dirty="0">
                <a:latin typeface="Arial" panose="020B0604020202020204" pitchFamily="34" charset="0"/>
                <a:ea typeface="Times New Roman" panose="02020603050405020304" pitchFamily="18" charset="0"/>
                <a:cs typeface="Arial" panose="020B0604020202020204" pitchFamily="34" charset="0"/>
              </a:rPr>
              <a:t>Ранее Ваш магазин не продавал ванны, но покупатели периодически спрашивали об этом товаре. Предложение кажется достаточно интересным, т. к. стоимость подобных ванн у конкурентов составляет 3,1 тыс. у.е. и в случае, если всю партию удастся продать  по  3000  у.е.   за   штуку  в   течение   одного   или   двух   месяцев,   то   доход   составит  (3-2,1)*25=22,5 тыс. у.е. Вместе с тем есть большие сомнения, что товар удастся продать в намеченные сроки.</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Мнение специалистов о рынке изделий. </a:t>
            </a:r>
            <a:r>
              <a:rPr lang="ru-RU" sz="2000" dirty="0">
                <a:latin typeface="Arial" panose="020B0604020202020204" pitchFamily="34" charset="0"/>
                <a:ea typeface="Times New Roman" panose="02020603050405020304" pitchFamily="18" charset="0"/>
                <a:cs typeface="Arial" panose="020B0604020202020204" pitchFamily="34" charset="0"/>
              </a:rPr>
              <a:t>Рынок очень не стабилен: продажи в одном месяце могут в десятки раз отличаться от продаж в предыдущем или последующем месяцах. Имеется много факторов, влияющих на спрос. Изменение налоговых и таможенных инструкций дает всплеск покупательского спроса. Имеется жесткая конкуренция, т.е. недалеко от Вашего магазина имеются магазины, заполненные такими же товарами.</a:t>
            </a:r>
            <a:r>
              <a:rPr lang="ru-RU" sz="2000" b="1" dirty="0">
                <a:latin typeface="Arial" panose="020B0604020202020204" pitchFamily="34" charset="0"/>
                <a:cs typeface="Arial" panose="020B0604020202020204" pitchFamily="34" charset="0"/>
              </a:rPr>
              <a:t> </a:t>
            </a:r>
          </a:p>
          <a:p>
            <a:pPr algn="just"/>
            <a:r>
              <a:rPr lang="ru-RU" sz="1200" b="1" dirty="0">
                <a:latin typeface="Arial" panose="020B0604020202020204" pitchFamily="34" charset="0"/>
                <a:cs typeface="Arial" panose="020B0604020202020204" pitchFamily="34" charset="0"/>
              </a:rPr>
              <a:t>     </a:t>
            </a:r>
            <a:r>
              <a:rPr lang="ru-RU" sz="2000" b="1" dirty="0">
                <a:latin typeface="Arial" panose="020B0604020202020204" pitchFamily="34" charset="0"/>
                <a:cs typeface="Arial" panose="020B0604020202020204" pitchFamily="34" charset="0"/>
              </a:rPr>
              <a:t>Способы решения: </a:t>
            </a:r>
            <a:r>
              <a:rPr lang="ru-RU" sz="2000" dirty="0">
                <a:latin typeface="Arial" panose="020B0604020202020204" pitchFamily="34" charset="0"/>
                <a:cs typeface="Arial" panose="020B0604020202020204" pitchFamily="34" charset="0"/>
              </a:rPr>
              <a:t>мозговая атака, п</a:t>
            </a:r>
            <a:r>
              <a:rPr lang="ru-RU" sz="2000" dirty="0">
                <a:latin typeface="Arial" panose="020B0604020202020204" pitchFamily="34" charset="0"/>
                <a:ea typeface="Times New Roman" panose="02020603050405020304" pitchFamily="18" charset="0"/>
                <a:cs typeface="Arial" panose="020B0604020202020204" pitchFamily="34" charset="0"/>
              </a:rPr>
              <a:t>робные продажи, с</a:t>
            </a:r>
            <a:r>
              <a:rPr lang="ru-RU" sz="2000" dirty="0">
                <a:latin typeface="Arial" panose="020B0604020202020204" pitchFamily="34" charset="0"/>
                <a:cs typeface="Arial" panose="020B0604020202020204" pitchFamily="34" charset="0"/>
              </a:rPr>
              <a:t>оциологические опросы, приглашение внешних консультантов.  </a:t>
            </a:r>
          </a:p>
        </p:txBody>
      </p:sp>
    </p:spTree>
    <p:extLst>
      <p:ext uri="{BB962C8B-B14F-4D97-AF65-F5344CB8AC3E}">
        <p14:creationId xmlns:p14="http://schemas.microsoft.com/office/powerpoint/2010/main" val="20460571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D120924-2EEA-40C6-BD6E-EB67A8A2849A}"/>
              </a:ext>
            </a:extLst>
          </p:cNvPr>
          <p:cNvSpPr/>
          <p:nvPr/>
        </p:nvSpPr>
        <p:spPr>
          <a:xfrm>
            <a:off x="779928" y="766732"/>
            <a:ext cx="10865225" cy="5324535"/>
          </a:xfrm>
          <a:prstGeom prst="rect">
            <a:avLst/>
          </a:prstGeom>
        </p:spPr>
        <p:txBody>
          <a:bodyPr wrap="square">
            <a:spAutoFit/>
          </a:bodyPr>
          <a:lstStyle/>
          <a:p>
            <a:pPr algn="just"/>
            <a:r>
              <a:rPr lang="ru-RU" dirty="0">
                <a:latin typeface="Times New Roman" panose="02020603050405020304" pitchFamily="18" charset="0"/>
                <a:ea typeface="Times New Roman" panose="02020603050405020304" pitchFamily="18" charset="0"/>
              </a:rPr>
              <a:t>      </a:t>
            </a:r>
            <a:r>
              <a:rPr lang="ru-RU" sz="2000" b="1" dirty="0">
                <a:latin typeface="Arial" panose="020B0604020202020204" pitchFamily="34" charset="0"/>
                <a:ea typeface="Times New Roman" panose="02020603050405020304" pitchFamily="18" charset="0"/>
                <a:cs typeface="Arial" panose="020B0604020202020204" pitchFamily="34" charset="0"/>
              </a:rPr>
              <a:t>Аналитический маркетинг. </a:t>
            </a:r>
            <a:r>
              <a:rPr lang="ru-RU" sz="2000" dirty="0">
                <a:latin typeface="Arial" panose="020B0604020202020204" pitchFamily="34" charset="0"/>
                <a:ea typeface="Times New Roman" panose="02020603050405020304" pitchFamily="18" charset="0"/>
                <a:cs typeface="Arial" panose="020B0604020202020204" pitchFamily="34" charset="0"/>
              </a:rPr>
              <a:t>Важное значение имеет выделение категорий более или менее вероятных покупателей. Выделим три категории: «А» – с низким доходом; «Б» – с средним доходом; «В» – с высоким доходом. С учетом сказанного мы имеем следующий набор основных факторов:</a:t>
            </a:r>
          </a:p>
          <a:p>
            <a:pPr algn="just"/>
            <a:r>
              <a:rPr lang="ru-RU" sz="2000" b="1" i="1" dirty="0">
                <a:latin typeface="Arial" panose="020B0604020202020204" pitchFamily="34" charset="0"/>
                <a:ea typeface="Times New Roman" panose="02020603050405020304" pitchFamily="18" charset="0"/>
                <a:cs typeface="Arial" panose="020B0604020202020204" pitchFamily="34" charset="0"/>
              </a:rPr>
              <a:t>    </a:t>
            </a:r>
            <a:r>
              <a:rPr lang="en-US" sz="2000" b="1" i="1" dirty="0">
                <a:latin typeface="Arial" panose="020B0604020202020204" pitchFamily="34" charset="0"/>
                <a:ea typeface="Times New Roman" panose="02020603050405020304" pitchFamily="18" charset="0"/>
                <a:cs typeface="Arial" panose="020B0604020202020204" pitchFamily="34" charset="0"/>
              </a:rPr>
              <a:t>f</a:t>
            </a:r>
            <a:r>
              <a:rPr lang="ru-RU" sz="2000" b="1" i="1" dirty="0">
                <a:latin typeface="Arial" panose="020B0604020202020204" pitchFamily="34" charset="0"/>
                <a:ea typeface="Times New Roman" panose="02020603050405020304" pitchFamily="18" charset="0"/>
                <a:cs typeface="Arial" panose="020B0604020202020204" pitchFamily="34" charset="0"/>
              </a:rPr>
              <a:t>1</a:t>
            </a:r>
            <a:r>
              <a:rPr lang="ru-RU" sz="2000" dirty="0">
                <a:latin typeface="Arial" panose="020B0604020202020204" pitchFamily="34" charset="0"/>
                <a:ea typeface="Times New Roman" panose="02020603050405020304" pitchFamily="18" charset="0"/>
                <a:cs typeface="Arial" panose="020B0604020202020204" pitchFamily="34" charset="0"/>
              </a:rPr>
              <a:t> - количество жителей микрорайона, посещающих магазин категории «А»; </a:t>
            </a:r>
          </a:p>
          <a:p>
            <a:pPr algn="just"/>
            <a:r>
              <a:rPr lang="ru-RU" sz="2000" b="1" i="1" dirty="0">
                <a:latin typeface="Arial" panose="020B0604020202020204" pitchFamily="34" charset="0"/>
                <a:ea typeface="Times New Roman" panose="02020603050405020304" pitchFamily="18" charset="0"/>
                <a:cs typeface="Arial" panose="020B0604020202020204" pitchFamily="34" charset="0"/>
              </a:rPr>
              <a:t>    </a:t>
            </a:r>
            <a:r>
              <a:rPr lang="en-US" sz="2000" b="1" i="1" dirty="0">
                <a:latin typeface="Arial" panose="020B0604020202020204" pitchFamily="34" charset="0"/>
                <a:ea typeface="Times New Roman" panose="02020603050405020304" pitchFamily="18" charset="0"/>
                <a:cs typeface="Arial" panose="020B0604020202020204" pitchFamily="34" charset="0"/>
              </a:rPr>
              <a:t>f</a:t>
            </a:r>
            <a:r>
              <a:rPr lang="ru-RU" sz="2000" b="1" i="1" dirty="0">
                <a:latin typeface="Arial" panose="020B0604020202020204" pitchFamily="34" charset="0"/>
                <a:ea typeface="Times New Roman" panose="02020603050405020304" pitchFamily="18" charset="0"/>
                <a:cs typeface="Arial" panose="020B0604020202020204" pitchFamily="34" charset="0"/>
              </a:rPr>
              <a:t>2</a:t>
            </a:r>
            <a:r>
              <a:rPr lang="ru-RU" sz="2000" dirty="0">
                <a:latin typeface="Arial" panose="020B0604020202020204" pitchFamily="34" charset="0"/>
                <a:ea typeface="Times New Roman" panose="02020603050405020304" pitchFamily="18" charset="0"/>
                <a:cs typeface="Arial" panose="020B0604020202020204" pitchFamily="34" charset="0"/>
              </a:rPr>
              <a:t> - количество жителей микрорайона, посещающих магазин категории «Б»; </a:t>
            </a:r>
          </a:p>
          <a:p>
            <a:pPr algn="just"/>
            <a:r>
              <a:rPr lang="ru-RU" sz="2000" b="1" i="1" dirty="0">
                <a:latin typeface="Arial" panose="020B0604020202020204" pitchFamily="34" charset="0"/>
                <a:ea typeface="Times New Roman" panose="02020603050405020304" pitchFamily="18" charset="0"/>
                <a:cs typeface="Arial" panose="020B0604020202020204" pitchFamily="34" charset="0"/>
              </a:rPr>
              <a:t>    </a:t>
            </a:r>
            <a:r>
              <a:rPr lang="en-US" sz="2000" b="1" i="1" dirty="0">
                <a:latin typeface="Arial" panose="020B0604020202020204" pitchFamily="34" charset="0"/>
                <a:ea typeface="Times New Roman" panose="02020603050405020304" pitchFamily="18" charset="0"/>
                <a:cs typeface="Arial" panose="020B0604020202020204" pitchFamily="34" charset="0"/>
              </a:rPr>
              <a:t>f</a:t>
            </a:r>
            <a:r>
              <a:rPr lang="ru-RU" sz="2000" b="1" i="1" dirty="0">
                <a:latin typeface="Arial" panose="020B0604020202020204" pitchFamily="34" charset="0"/>
                <a:ea typeface="Times New Roman" panose="02020603050405020304" pitchFamily="18" charset="0"/>
                <a:cs typeface="Arial" panose="020B0604020202020204" pitchFamily="34" charset="0"/>
              </a:rPr>
              <a:t>3</a:t>
            </a:r>
            <a:r>
              <a:rPr lang="ru-RU" sz="2000" dirty="0">
                <a:latin typeface="Arial" panose="020B0604020202020204" pitchFamily="34" charset="0"/>
                <a:ea typeface="Times New Roman" panose="02020603050405020304" pitchFamily="18" charset="0"/>
                <a:cs typeface="Arial" panose="020B0604020202020204" pitchFamily="34" charset="0"/>
              </a:rPr>
              <a:t> - количество жителей микрорайона, посещающих магазин категории «В»;</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dirty="0">
                <a:latin typeface="Arial" panose="020B0604020202020204" pitchFamily="34" charset="0"/>
                <a:ea typeface="Times New Roman" panose="02020603050405020304" pitchFamily="18" charset="0"/>
                <a:cs typeface="Arial" panose="020B0604020202020204" pitchFamily="34" charset="0"/>
              </a:rPr>
              <a:t>4</a:t>
            </a:r>
            <a:r>
              <a:rPr lang="ru-RU" sz="2000" dirty="0">
                <a:latin typeface="Arial" panose="020B0604020202020204" pitchFamily="34" charset="0"/>
                <a:ea typeface="Times New Roman" panose="02020603050405020304" pitchFamily="18" charset="0"/>
                <a:cs typeface="Arial" panose="020B0604020202020204" pitchFamily="34" charset="0"/>
              </a:rPr>
              <a:t> - средний доход на одного жителя категории «А»; </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f5</a:t>
            </a:r>
            <a:r>
              <a:rPr lang="ru-RU" sz="2000" dirty="0">
                <a:latin typeface="Arial" panose="020B0604020202020204" pitchFamily="34" charset="0"/>
                <a:ea typeface="Times New Roman" panose="02020603050405020304" pitchFamily="18" charset="0"/>
                <a:cs typeface="Arial" panose="020B0604020202020204" pitchFamily="34" charset="0"/>
              </a:rPr>
              <a:t> - средний доход на одного жителя категории «Б»;  </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f6</a:t>
            </a:r>
            <a:r>
              <a:rPr lang="ru-RU" sz="2000" dirty="0">
                <a:latin typeface="Arial" panose="020B0604020202020204" pitchFamily="34" charset="0"/>
                <a:ea typeface="Times New Roman" panose="02020603050405020304" pitchFamily="18" charset="0"/>
                <a:cs typeface="Arial" panose="020B0604020202020204" pitchFamily="34" charset="0"/>
              </a:rPr>
              <a:t> - средний доход на одного жителя категории «В»; </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f7</a:t>
            </a:r>
            <a:r>
              <a:rPr lang="ru-RU" sz="2000" dirty="0">
                <a:latin typeface="Arial" panose="020B0604020202020204" pitchFamily="34" charset="0"/>
                <a:ea typeface="Times New Roman" panose="02020603050405020304" pitchFamily="18" charset="0"/>
                <a:cs typeface="Arial" panose="020B0604020202020204" pitchFamily="34" charset="0"/>
              </a:rPr>
              <a:t> - доля дохода, идущая на покупку сантехники у жителя категории «А»; </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f8</a:t>
            </a:r>
            <a:r>
              <a:rPr lang="ru-RU" sz="2000" dirty="0">
                <a:latin typeface="Arial" panose="020B0604020202020204" pitchFamily="34" charset="0"/>
                <a:ea typeface="Times New Roman" panose="02020603050405020304" pitchFamily="18" charset="0"/>
                <a:cs typeface="Arial" panose="020B0604020202020204" pitchFamily="34" charset="0"/>
              </a:rPr>
              <a:t> - в том числе доля дохода, идущая на ванны у жителя категории «А»;</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f9</a:t>
            </a:r>
            <a:r>
              <a:rPr lang="ru-RU" sz="2000" dirty="0">
                <a:latin typeface="Arial" panose="020B0604020202020204" pitchFamily="34" charset="0"/>
                <a:ea typeface="Times New Roman" panose="02020603050405020304" pitchFamily="18" charset="0"/>
                <a:cs typeface="Arial" panose="020B0604020202020204" pitchFamily="34" charset="0"/>
              </a:rPr>
              <a:t> - доля дохода, идущая на покупку сантехники у жителя категории «Б»; </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f10</a:t>
            </a:r>
            <a:r>
              <a:rPr lang="ru-RU" sz="2000" dirty="0">
                <a:latin typeface="Arial" panose="020B0604020202020204" pitchFamily="34" charset="0"/>
                <a:ea typeface="Times New Roman" panose="02020603050405020304" pitchFamily="18" charset="0"/>
                <a:cs typeface="Arial" panose="020B0604020202020204" pitchFamily="34" charset="0"/>
              </a:rPr>
              <a:t> - в том числе доля дохода, идущая на ванны у жителя категории «Б»;</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f11</a:t>
            </a:r>
            <a:r>
              <a:rPr lang="ru-RU" sz="2000" dirty="0">
                <a:latin typeface="Arial" panose="020B0604020202020204" pitchFamily="34" charset="0"/>
                <a:ea typeface="Times New Roman" panose="02020603050405020304" pitchFamily="18" charset="0"/>
                <a:cs typeface="Arial" panose="020B0604020202020204" pitchFamily="34" charset="0"/>
              </a:rPr>
              <a:t> - доля дохода, идущая на покупку сантехники у жителя категории «В»; </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f12</a:t>
            </a:r>
            <a:r>
              <a:rPr lang="ru-RU" sz="2000" dirty="0">
                <a:latin typeface="Arial" panose="020B0604020202020204" pitchFamily="34" charset="0"/>
                <a:ea typeface="Times New Roman" panose="02020603050405020304" pitchFamily="18" charset="0"/>
                <a:cs typeface="Arial" panose="020B0604020202020204" pitchFamily="34" charset="0"/>
              </a:rPr>
              <a:t> - в том числе доля дохода, идущая на ванны у жителя категории «В»; </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f13</a:t>
            </a:r>
            <a:r>
              <a:rPr lang="ru-RU" sz="2000" dirty="0">
                <a:latin typeface="Arial" panose="020B0604020202020204" pitchFamily="34" charset="0"/>
                <a:ea typeface="Times New Roman" panose="02020603050405020304" pitchFamily="18" charset="0"/>
                <a:cs typeface="Arial" panose="020B0604020202020204" pitchFamily="34" charset="0"/>
              </a:rPr>
              <a:t> - доля рынка, занятая конкурентами.</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8393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a:extLst>
              <a:ext uri="{FF2B5EF4-FFF2-40B4-BE49-F238E27FC236}">
                <a16:creationId xmlns:a16="http://schemas.microsoft.com/office/drawing/2014/main" id="{A9EB943B-F8F8-438F-BBB1-04B7602D611F}"/>
              </a:ext>
            </a:extLst>
          </p:cNvPr>
          <p:cNvGraphicFramePr>
            <a:graphicFrameLocks noGrp="1"/>
          </p:cNvGraphicFramePr>
          <p:nvPr>
            <p:extLst>
              <p:ext uri="{D42A27DB-BD31-4B8C-83A1-F6EECF244321}">
                <p14:modId xmlns:p14="http://schemas.microsoft.com/office/powerpoint/2010/main" val="426548532"/>
              </p:ext>
            </p:extLst>
          </p:nvPr>
        </p:nvGraphicFramePr>
        <p:xfrm>
          <a:off x="524655" y="899548"/>
          <a:ext cx="11152682" cy="4942840"/>
        </p:xfrm>
        <a:graphic>
          <a:graphicData uri="http://schemas.openxmlformats.org/drawingml/2006/table">
            <a:tbl>
              <a:tblPr firstRow="1" bandRow="1">
                <a:tableStyleId>{5C22544A-7EE6-4342-B048-85BDC9FD1C3A}</a:tableStyleId>
              </a:tblPr>
              <a:tblGrid>
                <a:gridCol w="2006510">
                  <a:extLst>
                    <a:ext uri="{9D8B030D-6E8A-4147-A177-3AD203B41FA5}">
                      <a16:colId xmlns:a16="http://schemas.microsoft.com/office/drawing/2014/main" val="20000"/>
                    </a:ext>
                  </a:extLst>
                </a:gridCol>
                <a:gridCol w="1007165">
                  <a:extLst>
                    <a:ext uri="{9D8B030D-6E8A-4147-A177-3AD203B41FA5}">
                      <a16:colId xmlns:a16="http://schemas.microsoft.com/office/drawing/2014/main" val="20001"/>
                    </a:ext>
                  </a:extLst>
                </a:gridCol>
                <a:gridCol w="1131324">
                  <a:extLst>
                    <a:ext uri="{9D8B030D-6E8A-4147-A177-3AD203B41FA5}">
                      <a16:colId xmlns:a16="http://schemas.microsoft.com/office/drawing/2014/main" val="20002"/>
                    </a:ext>
                  </a:extLst>
                </a:gridCol>
                <a:gridCol w="7007683">
                  <a:extLst>
                    <a:ext uri="{9D8B030D-6E8A-4147-A177-3AD203B41FA5}">
                      <a16:colId xmlns:a16="http://schemas.microsoft.com/office/drawing/2014/main" val="20003"/>
                    </a:ext>
                  </a:extLst>
                </a:gridCol>
              </a:tblGrid>
              <a:tr h="370840">
                <a:tc>
                  <a:txBody>
                    <a:bodyPr/>
                    <a:lstStyle/>
                    <a:p>
                      <a:pPr marR="27305" algn="just">
                        <a:lnSpc>
                          <a:spcPct val="100000"/>
                        </a:lnSpc>
                        <a:spcAft>
                          <a:spcPts val="0"/>
                        </a:spcAft>
                      </a:pPr>
                      <a:r>
                        <a:rPr lang="ru-RU" sz="1800" b="1" dirty="0">
                          <a:effectLst/>
                          <a:latin typeface="Arial" panose="020B0604020202020204" pitchFamily="34" charset="0"/>
                          <a:ea typeface="Times New Roman" panose="02020603050405020304" pitchFamily="18" charset="0"/>
                          <a:cs typeface="Arial" panose="020B0604020202020204" pitchFamily="34" charset="0"/>
                        </a:rPr>
                        <a:t>Фактор</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R="27305" algn="just">
                        <a:lnSpc>
                          <a:spcPct val="100000"/>
                        </a:lnSpc>
                        <a:spcAft>
                          <a:spcPts val="0"/>
                        </a:spcAft>
                      </a:pPr>
                      <a:r>
                        <a:rPr lang="ru-RU" sz="1800" b="1" dirty="0">
                          <a:effectLst/>
                          <a:latin typeface="Arial" panose="020B0604020202020204" pitchFamily="34" charset="0"/>
                          <a:ea typeface="Times New Roman" panose="02020603050405020304" pitchFamily="18" charset="0"/>
                          <a:cs typeface="Arial" panose="020B0604020202020204" pitchFamily="34" charset="0"/>
                        </a:rPr>
                        <a:t>Мин. </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R="27305" algn="ctr">
                        <a:lnSpc>
                          <a:spcPct val="100000"/>
                        </a:lnSpc>
                        <a:spcAft>
                          <a:spcPts val="0"/>
                        </a:spcAft>
                      </a:pPr>
                      <a:r>
                        <a:rPr lang="ru-RU" sz="1800" b="1" dirty="0">
                          <a:effectLst/>
                          <a:latin typeface="Arial" panose="020B0604020202020204" pitchFamily="34" charset="0"/>
                          <a:ea typeface="Times New Roman" panose="02020603050405020304" pitchFamily="18" charset="0"/>
                          <a:cs typeface="Arial" panose="020B0604020202020204" pitchFamily="34" charset="0"/>
                        </a:rPr>
                        <a:t>Макс. </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R="27305" algn="ctr">
                        <a:lnSpc>
                          <a:spcPct val="100000"/>
                        </a:lnSpc>
                        <a:spcAft>
                          <a:spcPts val="0"/>
                        </a:spcAft>
                      </a:pPr>
                      <a:r>
                        <a:rPr lang="ru-RU" sz="1800" b="1" dirty="0">
                          <a:effectLst/>
                          <a:latin typeface="Arial" panose="020B0604020202020204" pitchFamily="34" charset="0"/>
                          <a:cs typeface="Arial" panose="020B0604020202020204" pitchFamily="34" charset="0"/>
                        </a:rPr>
                        <a:t>Комментарий</a:t>
                      </a:r>
                    </a:p>
                  </a:txBody>
                  <a:tcPr marL="68580" marR="68580" marT="0" marB="0"/>
                </a:tc>
                <a:extLst>
                  <a:ext uri="{0D108BD9-81ED-4DB2-BD59-A6C34878D82A}">
                    <a16:rowId xmlns:a16="http://schemas.microsoft.com/office/drawing/2014/main" val="10000"/>
                  </a:ext>
                </a:extLst>
              </a:tr>
              <a:tr h="370840">
                <a:tc>
                  <a:txBody>
                    <a:bodyPr/>
                    <a:lstStyle/>
                    <a:p>
                      <a:r>
                        <a:rPr lang="en-US" sz="1800" b="0" kern="1200" dirty="0">
                          <a:solidFill>
                            <a:schemeClr val="dk1"/>
                          </a:solidFill>
                          <a:effectLst/>
                          <a:latin typeface="Arial" panose="020B0604020202020204" pitchFamily="34" charset="0"/>
                          <a:ea typeface="+mn-ea"/>
                          <a:cs typeface="Arial" panose="020B0604020202020204" pitchFamily="34" charset="0"/>
                        </a:rPr>
                        <a:t>F</a:t>
                      </a:r>
                      <a:r>
                        <a:rPr lang="ru-RU" sz="1800" b="0" kern="1200" dirty="0">
                          <a:solidFill>
                            <a:schemeClr val="dk1"/>
                          </a:solidFill>
                          <a:effectLst/>
                          <a:latin typeface="Arial" panose="020B0604020202020204" pitchFamily="34" charset="0"/>
                          <a:ea typeface="+mn-ea"/>
                          <a:cs typeface="Arial" panose="020B0604020202020204" pitchFamily="34" charset="0"/>
                        </a:rPr>
                        <a:t>1 – «А»</a:t>
                      </a:r>
                    </a:p>
                    <a:p>
                      <a:r>
                        <a:rPr lang="en-US" sz="1800" b="0" kern="1200" dirty="0">
                          <a:solidFill>
                            <a:schemeClr val="dk1"/>
                          </a:solidFill>
                          <a:effectLst/>
                          <a:latin typeface="Arial" panose="020B0604020202020204" pitchFamily="34" charset="0"/>
                          <a:ea typeface="+mn-ea"/>
                          <a:cs typeface="Arial" panose="020B0604020202020204" pitchFamily="34" charset="0"/>
                        </a:rPr>
                        <a:t>F</a:t>
                      </a:r>
                      <a:r>
                        <a:rPr lang="ru-RU" sz="1800" b="0" kern="1200" dirty="0">
                          <a:solidFill>
                            <a:schemeClr val="dk1"/>
                          </a:solidFill>
                          <a:effectLst/>
                          <a:latin typeface="Arial" panose="020B0604020202020204" pitchFamily="34" charset="0"/>
                          <a:ea typeface="+mn-ea"/>
                          <a:cs typeface="Arial" panose="020B0604020202020204" pitchFamily="34" charset="0"/>
                        </a:rPr>
                        <a:t>2 – «Б»</a:t>
                      </a:r>
                    </a:p>
                    <a:p>
                      <a:r>
                        <a:rPr lang="en-US" sz="1800" b="0" kern="1200" dirty="0">
                          <a:solidFill>
                            <a:schemeClr val="dk1"/>
                          </a:solidFill>
                          <a:effectLst/>
                          <a:latin typeface="Arial" panose="020B0604020202020204" pitchFamily="34" charset="0"/>
                          <a:ea typeface="+mn-ea"/>
                          <a:cs typeface="Arial" panose="020B0604020202020204" pitchFamily="34" charset="0"/>
                        </a:rPr>
                        <a:t>F</a:t>
                      </a:r>
                      <a:r>
                        <a:rPr lang="ru-RU" sz="1800" b="0" kern="1200" dirty="0">
                          <a:solidFill>
                            <a:schemeClr val="dk1"/>
                          </a:solidFill>
                          <a:effectLst/>
                          <a:latin typeface="Arial" panose="020B0604020202020204" pitchFamily="34" charset="0"/>
                          <a:ea typeface="+mn-ea"/>
                          <a:cs typeface="Arial" panose="020B0604020202020204" pitchFamily="34" charset="0"/>
                        </a:rPr>
                        <a:t>3 – «В»</a:t>
                      </a:r>
                    </a:p>
                    <a:p>
                      <a:r>
                        <a:rPr lang="en-US" sz="1800" b="0" kern="1200" dirty="0">
                          <a:solidFill>
                            <a:schemeClr val="dk1"/>
                          </a:solidFill>
                          <a:effectLst/>
                          <a:latin typeface="Arial" panose="020B0604020202020204" pitchFamily="34" charset="0"/>
                          <a:ea typeface="+mn-ea"/>
                          <a:cs typeface="Arial" panose="020B0604020202020204" pitchFamily="34" charset="0"/>
                        </a:rPr>
                        <a:t>F</a:t>
                      </a:r>
                      <a:r>
                        <a:rPr lang="ru-RU" sz="1800" b="0" kern="1200" dirty="0">
                          <a:solidFill>
                            <a:schemeClr val="dk1"/>
                          </a:solidFill>
                          <a:effectLst/>
                          <a:latin typeface="Arial" panose="020B0604020202020204" pitchFamily="34" charset="0"/>
                          <a:ea typeface="+mn-ea"/>
                          <a:cs typeface="Arial" panose="020B0604020202020204" pitchFamily="34" charset="0"/>
                        </a:rPr>
                        <a:t>4 – доход «А»</a:t>
                      </a:r>
                    </a:p>
                    <a:p>
                      <a:r>
                        <a:rPr lang="en-US" sz="1800" b="0" kern="1200" dirty="0">
                          <a:solidFill>
                            <a:schemeClr val="dk1"/>
                          </a:solidFill>
                          <a:effectLst/>
                          <a:latin typeface="Arial" panose="020B0604020202020204" pitchFamily="34" charset="0"/>
                          <a:ea typeface="+mn-ea"/>
                          <a:cs typeface="Arial" panose="020B0604020202020204" pitchFamily="34" charset="0"/>
                        </a:rPr>
                        <a:t>F</a:t>
                      </a:r>
                      <a:r>
                        <a:rPr lang="ru-RU" sz="1800" b="0" kern="1200" dirty="0">
                          <a:solidFill>
                            <a:schemeClr val="dk1"/>
                          </a:solidFill>
                          <a:effectLst/>
                          <a:latin typeface="Arial" panose="020B0604020202020204" pitchFamily="34" charset="0"/>
                          <a:ea typeface="+mn-ea"/>
                          <a:cs typeface="Arial" panose="020B0604020202020204" pitchFamily="34" charset="0"/>
                        </a:rPr>
                        <a:t>5 – доход «Б»</a:t>
                      </a:r>
                    </a:p>
                    <a:p>
                      <a:r>
                        <a:rPr lang="en-US" sz="1800" b="0" kern="1200" dirty="0">
                          <a:solidFill>
                            <a:schemeClr val="dk1"/>
                          </a:solidFill>
                          <a:effectLst/>
                          <a:latin typeface="Arial" panose="020B0604020202020204" pitchFamily="34" charset="0"/>
                          <a:ea typeface="+mn-ea"/>
                          <a:cs typeface="Arial" panose="020B0604020202020204" pitchFamily="34" charset="0"/>
                        </a:rPr>
                        <a:t>F</a:t>
                      </a:r>
                      <a:r>
                        <a:rPr lang="ru-RU" sz="1800" b="0" kern="1200" dirty="0">
                          <a:solidFill>
                            <a:schemeClr val="dk1"/>
                          </a:solidFill>
                          <a:effectLst/>
                          <a:latin typeface="Arial" panose="020B0604020202020204" pitchFamily="34" charset="0"/>
                          <a:ea typeface="+mn-ea"/>
                          <a:cs typeface="Arial" panose="020B0604020202020204" pitchFamily="34" charset="0"/>
                        </a:rPr>
                        <a:t>6 – доход «В»</a:t>
                      </a:r>
                      <a:endParaRPr lang="ru-RU" sz="1800" b="0" dirty="0">
                        <a:latin typeface="Arial" panose="020B0604020202020204" pitchFamily="34" charset="0"/>
                        <a:cs typeface="Arial" panose="020B0604020202020204" pitchFamily="34" charset="0"/>
                      </a:endParaRPr>
                    </a:p>
                  </a:txBody>
                  <a:tcPr/>
                </a:tc>
                <a:tc>
                  <a:txBody>
                    <a:bodyPr/>
                    <a:lstStyle/>
                    <a:p>
                      <a:pPr marR="27305" algn="r">
                        <a:lnSpc>
                          <a:spcPct val="100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50000</a:t>
                      </a:r>
                    </a:p>
                    <a:p>
                      <a:pPr marR="27305" algn="r">
                        <a:lnSpc>
                          <a:spcPct val="100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10000</a:t>
                      </a:r>
                    </a:p>
                    <a:p>
                      <a:pPr marR="27305" algn="r">
                        <a:lnSpc>
                          <a:spcPct val="100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1000</a:t>
                      </a:r>
                    </a:p>
                    <a:p>
                      <a:pPr marR="27305" algn="r">
                        <a:lnSpc>
                          <a:spcPct val="100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250</a:t>
                      </a:r>
                    </a:p>
                    <a:p>
                      <a:pPr marR="27305" algn="r">
                        <a:lnSpc>
                          <a:spcPct val="100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600</a:t>
                      </a:r>
                    </a:p>
                    <a:p>
                      <a:pPr marR="27305" algn="r">
                        <a:lnSpc>
                          <a:spcPct val="100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1500</a:t>
                      </a:r>
                    </a:p>
                  </a:txBody>
                  <a:tcPr marL="68580" marR="68580" marT="0" marB="0"/>
                </a:tc>
                <a:tc>
                  <a:txBody>
                    <a:bodyPr/>
                    <a:lstStyle/>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70000</a:t>
                      </a:r>
                    </a:p>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20000</a:t>
                      </a:r>
                    </a:p>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4000</a:t>
                      </a:r>
                    </a:p>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600</a:t>
                      </a:r>
                    </a:p>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1500</a:t>
                      </a:r>
                    </a:p>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15000</a:t>
                      </a:r>
                    </a:p>
                  </a:txBody>
                  <a:tcPr marL="68580" marR="68580" marT="0" marB="0"/>
                </a:tc>
                <a:tc>
                  <a:txBody>
                    <a:bodyPr/>
                    <a:lstStyle/>
                    <a:p>
                      <a:pPr marR="27305" algn="just">
                        <a:lnSpc>
                          <a:spcPct val="100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Из периодической печати и данных статистических органов примерно известно распределение населения по доходам и общее количество жителей. Отсюда возникают предельные оценки</a:t>
                      </a:r>
                    </a:p>
                  </a:txBody>
                  <a:tcPr marL="68580" marR="68580" marT="0" marB="0"/>
                </a:tc>
                <a:extLst>
                  <a:ext uri="{0D108BD9-81ED-4DB2-BD59-A6C34878D82A}">
                    <a16:rowId xmlns:a16="http://schemas.microsoft.com/office/drawing/2014/main" val="10001"/>
                  </a:ext>
                </a:extLst>
              </a:tr>
              <a:tr h="370840">
                <a:tc>
                  <a:txBody>
                    <a:bodyPr/>
                    <a:lstStyle/>
                    <a:p>
                      <a:r>
                        <a:rPr lang="en-US" sz="1800" b="0" kern="1200" dirty="0">
                          <a:solidFill>
                            <a:schemeClr val="dk1"/>
                          </a:solidFill>
                          <a:effectLst/>
                          <a:latin typeface="Arial" panose="020B0604020202020204" pitchFamily="34" charset="0"/>
                          <a:ea typeface="+mn-ea"/>
                          <a:cs typeface="Arial" panose="020B0604020202020204" pitchFamily="34" charset="0"/>
                        </a:rPr>
                        <a:t>F7</a:t>
                      </a:r>
                      <a:r>
                        <a:rPr lang="ru-RU" sz="1800" b="0" kern="1200" dirty="0">
                          <a:solidFill>
                            <a:schemeClr val="dk1"/>
                          </a:solidFill>
                          <a:effectLst/>
                          <a:latin typeface="Arial" panose="020B0604020202020204" pitchFamily="34" charset="0"/>
                          <a:ea typeface="+mn-ea"/>
                          <a:cs typeface="Arial" panose="020B0604020202020204" pitchFamily="34" charset="0"/>
                        </a:rPr>
                        <a:t> </a:t>
                      </a:r>
                    </a:p>
                    <a:p>
                      <a:r>
                        <a:rPr lang="en-US" sz="1800" b="0" kern="1200" dirty="0">
                          <a:solidFill>
                            <a:schemeClr val="dk1"/>
                          </a:solidFill>
                          <a:effectLst/>
                          <a:latin typeface="Arial" panose="020B0604020202020204" pitchFamily="34" charset="0"/>
                          <a:ea typeface="+mn-ea"/>
                          <a:cs typeface="Arial" panose="020B0604020202020204" pitchFamily="34" charset="0"/>
                        </a:rPr>
                        <a:t>F8</a:t>
                      </a:r>
                      <a:r>
                        <a:rPr lang="ru-RU" sz="1800" b="0" kern="1200" dirty="0">
                          <a:solidFill>
                            <a:schemeClr val="dk1"/>
                          </a:solidFill>
                          <a:effectLst/>
                          <a:latin typeface="Arial" panose="020B0604020202020204" pitchFamily="34" charset="0"/>
                          <a:ea typeface="+mn-ea"/>
                          <a:cs typeface="Arial" panose="020B0604020202020204" pitchFamily="34" charset="0"/>
                        </a:rPr>
                        <a:t> </a:t>
                      </a:r>
                    </a:p>
                    <a:p>
                      <a:r>
                        <a:rPr lang="en-US" sz="1800" b="0" kern="1200" dirty="0">
                          <a:solidFill>
                            <a:schemeClr val="dk1"/>
                          </a:solidFill>
                          <a:effectLst/>
                          <a:latin typeface="Arial" panose="020B0604020202020204" pitchFamily="34" charset="0"/>
                          <a:ea typeface="+mn-ea"/>
                          <a:cs typeface="Arial" panose="020B0604020202020204" pitchFamily="34" charset="0"/>
                        </a:rPr>
                        <a:t>F9</a:t>
                      </a:r>
                      <a:r>
                        <a:rPr lang="ru-RU" sz="1800" b="0" kern="1200" dirty="0">
                          <a:solidFill>
                            <a:schemeClr val="dk1"/>
                          </a:solidFill>
                          <a:effectLst/>
                          <a:latin typeface="Arial" panose="020B0604020202020204" pitchFamily="34" charset="0"/>
                          <a:ea typeface="+mn-ea"/>
                          <a:cs typeface="Arial" panose="020B0604020202020204" pitchFamily="34" charset="0"/>
                        </a:rPr>
                        <a:t> </a:t>
                      </a:r>
                    </a:p>
                    <a:p>
                      <a:r>
                        <a:rPr lang="en-US" sz="1800" b="0" kern="1200" dirty="0">
                          <a:solidFill>
                            <a:schemeClr val="dk1"/>
                          </a:solidFill>
                          <a:effectLst/>
                          <a:latin typeface="Arial" panose="020B0604020202020204" pitchFamily="34" charset="0"/>
                          <a:ea typeface="+mn-ea"/>
                          <a:cs typeface="Arial" panose="020B0604020202020204" pitchFamily="34" charset="0"/>
                        </a:rPr>
                        <a:t>F10</a:t>
                      </a:r>
                      <a:r>
                        <a:rPr lang="ru-RU" sz="1800" b="0" kern="1200" dirty="0">
                          <a:solidFill>
                            <a:schemeClr val="dk1"/>
                          </a:solidFill>
                          <a:effectLst/>
                          <a:latin typeface="Arial" panose="020B0604020202020204" pitchFamily="34" charset="0"/>
                          <a:ea typeface="+mn-ea"/>
                          <a:cs typeface="Arial" panose="020B0604020202020204" pitchFamily="34" charset="0"/>
                        </a:rPr>
                        <a:t> </a:t>
                      </a:r>
                    </a:p>
                    <a:p>
                      <a:r>
                        <a:rPr lang="en-US" sz="1800" b="0" kern="1200" dirty="0">
                          <a:solidFill>
                            <a:schemeClr val="dk1"/>
                          </a:solidFill>
                          <a:effectLst/>
                          <a:latin typeface="Arial" panose="020B0604020202020204" pitchFamily="34" charset="0"/>
                          <a:ea typeface="+mn-ea"/>
                          <a:cs typeface="Arial" panose="020B0604020202020204" pitchFamily="34" charset="0"/>
                        </a:rPr>
                        <a:t>F</a:t>
                      </a:r>
                      <a:r>
                        <a:rPr lang="ru-RU" sz="1800" b="0" kern="1200" dirty="0">
                          <a:solidFill>
                            <a:schemeClr val="dk1"/>
                          </a:solidFill>
                          <a:effectLst/>
                          <a:latin typeface="Arial" panose="020B0604020202020204" pitchFamily="34" charset="0"/>
                          <a:ea typeface="+mn-ea"/>
                          <a:cs typeface="Arial" panose="020B0604020202020204" pitchFamily="34" charset="0"/>
                        </a:rPr>
                        <a:t>11 </a:t>
                      </a:r>
                    </a:p>
                    <a:p>
                      <a:r>
                        <a:rPr lang="en-US" sz="1800" b="0" kern="1200" dirty="0">
                          <a:solidFill>
                            <a:schemeClr val="dk1"/>
                          </a:solidFill>
                          <a:effectLst/>
                          <a:latin typeface="Arial" panose="020B0604020202020204" pitchFamily="34" charset="0"/>
                          <a:ea typeface="+mn-ea"/>
                          <a:cs typeface="Arial" panose="020B0604020202020204" pitchFamily="34" charset="0"/>
                        </a:rPr>
                        <a:t>F</a:t>
                      </a:r>
                      <a:r>
                        <a:rPr lang="ru-RU" sz="1800" b="0" kern="1200" dirty="0">
                          <a:solidFill>
                            <a:schemeClr val="dk1"/>
                          </a:solidFill>
                          <a:effectLst/>
                          <a:latin typeface="Arial" panose="020B0604020202020204" pitchFamily="34" charset="0"/>
                          <a:ea typeface="+mn-ea"/>
                          <a:cs typeface="Arial" panose="020B0604020202020204" pitchFamily="34" charset="0"/>
                        </a:rPr>
                        <a:t>12 </a:t>
                      </a:r>
                      <a:endParaRPr lang="ru-RU" sz="1800" b="0" dirty="0">
                        <a:latin typeface="Arial" panose="020B0604020202020204" pitchFamily="34" charset="0"/>
                        <a:cs typeface="Arial" panose="020B0604020202020204" pitchFamily="34" charset="0"/>
                      </a:endParaRPr>
                    </a:p>
                  </a:txBody>
                  <a:tcPr/>
                </a:tc>
                <a:tc>
                  <a:txBody>
                    <a:bodyPr/>
                    <a:lstStyle/>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0.00</a:t>
                      </a:r>
                    </a:p>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0.00</a:t>
                      </a:r>
                    </a:p>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0.00</a:t>
                      </a:r>
                    </a:p>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0.00</a:t>
                      </a:r>
                    </a:p>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0.00</a:t>
                      </a:r>
                    </a:p>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0.00</a:t>
                      </a:r>
                    </a:p>
                  </a:txBody>
                  <a:tcPr marL="68580" marR="68580" marT="0" marB="0"/>
                </a:tc>
                <a:tc>
                  <a:txBody>
                    <a:bodyPr/>
                    <a:lstStyle/>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0.01</a:t>
                      </a:r>
                    </a:p>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0.30</a:t>
                      </a:r>
                    </a:p>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0.20</a:t>
                      </a:r>
                    </a:p>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0.30</a:t>
                      </a:r>
                    </a:p>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0.20</a:t>
                      </a:r>
                    </a:p>
                    <a:p>
                      <a:pPr marR="27305" algn="r">
                        <a:lnSpc>
                          <a:spcPct val="100000"/>
                        </a:lnSpc>
                        <a:spcAft>
                          <a:spcPts val="0"/>
                        </a:spcAft>
                      </a:pPr>
                      <a:r>
                        <a:rPr lang="ru-RU" sz="1800">
                          <a:effectLst/>
                          <a:latin typeface="Arial" panose="020B0604020202020204" pitchFamily="34" charset="0"/>
                          <a:ea typeface="Times New Roman" panose="02020603050405020304" pitchFamily="18" charset="0"/>
                          <a:cs typeface="Arial" panose="020B0604020202020204" pitchFamily="34" charset="0"/>
                        </a:rPr>
                        <a:t>0.30</a:t>
                      </a:r>
                    </a:p>
                  </a:txBody>
                  <a:tcPr marL="68580" marR="68580" marT="0" marB="0"/>
                </a:tc>
                <a:tc>
                  <a:txBody>
                    <a:bodyPr/>
                    <a:lstStyle/>
                    <a:p>
                      <a:pPr marR="27305" algn="just">
                        <a:lnSpc>
                          <a:spcPct val="100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Жители с низким доходом тратят не более 1%. Жители с средним и высоким доходом тратят до 20% на сантехнику. У всех категорий населения затраты на ванну могут составлять до 30% от затрат на сантехнику. Эти данные почерпнуты из экспертных оценок специалистов и из минимальных социологических опросов.  </a:t>
                      </a:r>
                    </a:p>
                  </a:txBody>
                  <a:tcPr marL="68580" marR="68580" marT="0" marB="0"/>
                </a:tc>
                <a:extLst>
                  <a:ext uri="{0D108BD9-81ED-4DB2-BD59-A6C34878D82A}">
                    <a16:rowId xmlns:a16="http://schemas.microsoft.com/office/drawing/2014/main" val="10002"/>
                  </a:ext>
                </a:extLst>
              </a:tr>
              <a:tr h="370840">
                <a:tc>
                  <a:txBody>
                    <a:bodyPr/>
                    <a:lstStyle/>
                    <a:p>
                      <a:r>
                        <a:rPr lang="en-US" sz="1800" b="0" kern="1200" dirty="0">
                          <a:solidFill>
                            <a:schemeClr val="dk1"/>
                          </a:solidFill>
                          <a:effectLst/>
                          <a:latin typeface="Arial" panose="020B0604020202020204" pitchFamily="34" charset="0"/>
                          <a:ea typeface="+mn-ea"/>
                          <a:cs typeface="Arial" panose="020B0604020202020204" pitchFamily="34" charset="0"/>
                        </a:rPr>
                        <a:t>F</a:t>
                      </a:r>
                      <a:r>
                        <a:rPr lang="ru-RU" sz="1800" b="0" kern="1200" dirty="0">
                          <a:solidFill>
                            <a:schemeClr val="dk1"/>
                          </a:solidFill>
                          <a:effectLst/>
                          <a:latin typeface="Arial" panose="020B0604020202020204" pitchFamily="34" charset="0"/>
                          <a:ea typeface="+mn-ea"/>
                          <a:cs typeface="Arial" panose="020B0604020202020204" pitchFamily="34" charset="0"/>
                        </a:rPr>
                        <a:t>13 </a:t>
                      </a:r>
                      <a:endParaRPr lang="ru-RU" sz="1800" b="0" dirty="0">
                        <a:latin typeface="Arial" panose="020B0604020202020204" pitchFamily="34" charset="0"/>
                        <a:cs typeface="Arial" panose="020B0604020202020204" pitchFamily="34" charset="0"/>
                      </a:endParaRPr>
                    </a:p>
                  </a:txBody>
                  <a:tcPr/>
                </a:tc>
                <a:tc>
                  <a:txBody>
                    <a:bodyPr/>
                    <a:lstStyle/>
                    <a:p>
                      <a:pPr marR="27305" algn="r">
                        <a:lnSpc>
                          <a:spcPct val="100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0.90</a:t>
                      </a:r>
                    </a:p>
                  </a:txBody>
                  <a:tcPr marL="68580" marR="68580" marT="0" marB="0"/>
                </a:tc>
                <a:tc>
                  <a:txBody>
                    <a:bodyPr/>
                    <a:lstStyle/>
                    <a:p>
                      <a:pPr marR="27305" algn="r">
                        <a:lnSpc>
                          <a:spcPct val="100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1.00</a:t>
                      </a:r>
                    </a:p>
                  </a:txBody>
                  <a:tcPr marL="68580" marR="68580" marT="0" marB="0"/>
                </a:tc>
                <a:tc>
                  <a:txBody>
                    <a:bodyPr/>
                    <a:lstStyle/>
                    <a:p>
                      <a:pPr marR="27305" algn="just">
                        <a:lnSpc>
                          <a:spcPct val="100000"/>
                        </a:lnSpc>
                        <a:spcAft>
                          <a:spcPts val="0"/>
                        </a:spcAft>
                      </a:pPr>
                      <a:r>
                        <a:rPr lang="ru-RU" sz="1800" dirty="0">
                          <a:effectLst/>
                          <a:latin typeface="Arial" panose="020B0604020202020204" pitchFamily="34" charset="0"/>
                          <a:ea typeface="Times New Roman" panose="02020603050405020304" pitchFamily="18" charset="0"/>
                          <a:cs typeface="Arial" panose="020B0604020202020204" pitchFamily="34" charset="0"/>
                        </a:rPr>
                        <a:t>Рынок заполнен, т.е. конкурент занимает все 100% покупательского спроса. Оборот вашего магазина в лучшем случае может составлять не более 10% суммарного оборота конкурентов, в противном случае 0%. .</a:t>
                      </a:r>
                    </a:p>
                  </a:txBody>
                  <a:tcPr marL="68580" marR="68580" marT="0" marB="0"/>
                </a:tc>
                <a:extLst>
                  <a:ext uri="{0D108BD9-81ED-4DB2-BD59-A6C34878D82A}">
                    <a16:rowId xmlns:a16="http://schemas.microsoft.com/office/drawing/2014/main" val="10003"/>
                  </a:ext>
                </a:extLst>
              </a:tr>
            </a:tbl>
          </a:graphicData>
        </a:graphic>
      </p:graphicFrame>
      <p:sp>
        <p:nvSpPr>
          <p:cNvPr id="4" name="Прямоугольник 3">
            <a:extLst>
              <a:ext uri="{FF2B5EF4-FFF2-40B4-BE49-F238E27FC236}">
                <a16:creationId xmlns:a16="http://schemas.microsoft.com/office/drawing/2014/main" id="{84BE8159-B8D8-4EB1-BEFF-6155C1516B46}"/>
              </a:ext>
            </a:extLst>
          </p:cNvPr>
          <p:cNvSpPr/>
          <p:nvPr/>
        </p:nvSpPr>
        <p:spPr>
          <a:xfrm>
            <a:off x="2520094" y="312280"/>
            <a:ext cx="6895475" cy="400110"/>
          </a:xfrm>
          <a:prstGeom prst="rect">
            <a:avLst/>
          </a:prstGeom>
        </p:spPr>
        <p:txBody>
          <a:bodyPr wrap="square">
            <a:spAutoFit/>
          </a:bodyPr>
          <a:lstStyle/>
          <a:p>
            <a:pPr marR="27305" algn="ctr">
              <a:lnSpc>
                <a:spcPct val="100000"/>
              </a:lnSpc>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ЭКСПЕРТИЗА ФАКТОРОВ</a:t>
            </a:r>
            <a:endParaRPr lang="ru-RU" sz="20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7549787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2E40BF5-7308-4D0B-97B1-EB09A11EB725}"/>
              </a:ext>
            </a:extLst>
          </p:cNvPr>
          <p:cNvSpPr/>
          <p:nvPr/>
        </p:nvSpPr>
        <p:spPr>
          <a:xfrm>
            <a:off x="622852" y="868587"/>
            <a:ext cx="11039062" cy="5324535"/>
          </a:xfrm>
          <a:prstGeom prst="rect">
            <a:avLst/>
          </a:prstGeom>
        </p:spPr>
        <p:txBody>
          <a:bodyPr wrap="square">
            <a:spAutoFit/>
          </a:bodyPr>
          <a:lstStyle/>
          <a:p>
            <a:pPr marR="27305" algn="just">
              <a:spcAft>
                <a:spcPts val="0"/>
              </a:spcAft>
            </a:pPr>
            <a:r>
              <a:rPr lang="ru-RU" sz="20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latin typeface="Arial" panose="020B0604020202020204" pitchFamily="34" charset="0"/>
                <a:ea typeface="Times New Roman" panose="02020603050405020304" pitchFamily="18" charset="0"/>
                <a:cs typeface="Arial" panose="020B0604020202020204" pitchFamily="34" charset="0"/>
              </a:rPr>
              <a:t>Если известны значения факторов </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dirty="0">
                <a:latin typeface="Arial" panose="020B0604020202020204" pitchFamily="34" charset="0"/>
                <a:ea typeface="Times New Roman" panose="02020603050405020304" pitchFamily="18" charset="0"/>
                <a:cs typeface="Arial" panose="020B0604020202020204" pitchFamily="34" charset="0"/>
              </a:rPr>
              <a:t>1,…,</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dirty="0">
                <a:latin typeface="Arial" panose="020B0604020202020204" pitchFamily="34" charset="0"/>
                <a:ea typeface="Times New Roman" panose="02020603050405020304" pitchFamily="18" charset="0"/>
                <a:cs typeface="Arial" panose="020B0604020202020204" pitchFamily="34" charset="0"/>
              </a:rPr>
              <a:t>13 </a:t>
            </a:r>
            <a:r>
              <a:rPr lang="ru-RU" sz="2000" dirty="0">
                <a:latin typeface="Arial" panose="020B0604020202020204" pitchFamily="34" charset="0"/>
                <a:ea typeface="Times New Roman" panose="02020603050405020304" pitchFamily="18" charset="0"/>
                <a:cs typeface="Arial" panose="020B0604020202020204" pitchFamily="34" charset="0"/>
              </a:rPr>
              <a:t>и </a:t>
            </a:r>
            <a:r>
              <a:rPr lang="en-US" sz="2000" b="1" dirty="0">
                <a:latin typeface="Arial" panose="020B0604020202020204" pitchFamily="34" charset="0"/>
                <a:ea typeface="Times New Roman" panose="02020603050405020304" pitchFamily="18" charset="0"/>
                <a:cs typeface="Arial" panose="020B0604020202020204" pitchFamily="34" charset="0"/>
              </a:rPr>
              <a:t>P</a:t>
            </a:r>
            <a:r>
              <a:rPr lang="ru-RU" sz="2000" b="1" dirty="0">
                <a:latin typeface="Arial" panose="020B0604020202020204" pitchFamily="34" charset="0"/>
                <a:ea typeface="Times New Roman" panose="02020603050405020304" pitchFamily="18" charset="0"/>
                <a:cs typeface="Arial" panose="020B0604020202020204" pitchFamily="34" charset="0"/>
              </a:rPr>
              <a:t>1</a:t>
            </a:r>
            <a:r>
              <a:rPr lang="ru-RU" sz="2000" dirty="0">
                <a:latin typeface="Arial" panose="020B0604020202020204" pitchFamily="34" charset="0"/>
                <a:ea typeface="Times New Roman" panose="02020603050405020304" pitchFamily="18" charset="0"/>
                <a:cs typeface="Arial" panose="020B0604020202020204" pitchFamily="34" charset="0"/>
              </a:rPr>
              <a:t> – цена ванны, то можно рассчитать:</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a:t>
            </a:r>
            <a:r>
              <a:rPr lang="en-US" sz="2000" b="1" dirty="0">
                <a:latin typeface="Arial" panose="020B0604020202020204" pitchFamily="34" charset="0"/>
                <a:ea typeface="Times New Roman" panose="02020603050405020304" pitchFamily="18" charset="0"/>
                <a:cs typeface="Arial" panose="020B0604020202020204" pitchFamily="34" charset="0"/>
              </a:rPr>
              <a:t>A</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dirty="0">
                <a:latin typeface="Arial" panose="020B0604020202020204" pitchFamily="34" charset="0"/>
                <a:ea typeface="Times New Roman" panose="02020603050405020304" pitchFamily="18" charset="0"/>
                <a:cs typeface="Arial" panose="020B0604020202020204" pitchFamily="34" charset="0"/>
              </a:rPr>
              <a:t>1*</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dirty="0">
                <a:latin typeface="Arial" panose="020B0604020202020204" pitchFamily="34" charset="0"/>
                <a:ea typeface="Times New Roman" panose="02020603050405020304" pitchFamily="18" charset="0"/>
                <a:cs typeface="Arial" panose="020B0604020202020204" pitchFamily="34" charset="0"/>
              </a:rPr>
              <a:t>4*</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dirty="0">
                <a:latin typeface="Arial" panose="020B0604020202020204" pitchFamily="34" charset="0"/>
                <a:ea typeface="Times New Roman" panose="02020603050405020304" pitchFamily="18" charset="0"/>
                <a:cs typeface="Arial" panose="020B0604020202020204" pitchFamily="34" charset="0"/>
              </a:rPr>
              <a:t>7*</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dirty="0">
                <a:latin typeface="Arial" panose="020B0604020202020204" pitchFamily="34" charset="0"/>
                <a:ea typeface="Times New Roman" panose="02020603050405020304" pitchFamily="18" charset="0"/>
                <a:cs typeface="Arial" panose="020B0604020202020204" pitchFamily="34" charset="0"/>
              </a:rPr>
              <a:t>8</a:t>
            </a:r>
            <a:r>
              <a:rPr lang="ru-RU" sz="2000" dirty="0">
                <a:latin typeface="Arial" panose="020B0604020202020204" pitchFamily="34" charset="0"/>
                <a:ea typeface="Times New Roman" panose="02020603050405020304" pitchFamily="18" charset="0"/>
                <a:cs typeface="Arial" panose="020B0604020202020204" pitchFamily="34" charset="0"/>
              </a:rPr>
              <a:t> - доход всех покупателей категории «А», готовых купить ванны;                                                         </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a:t>
            </a:r>
            <a:r>
              <a:rPr lang="en-US" sz="2000" b="1" dirty="0">
                <a:latin typeface="Arial" panose="020B0604020202020204" pitchFamily="34" charset="0"/>
                <a:ea typeface="Times New Roman" panose="02020603050405020304" pitchFamily="18" charset="0"/>
                <a:cs typeface="Arial" panose="020B0604020202020204" pitchFamily="34" charset="0"/>
              </a:rPr>
              <a:t>B</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dirty="0">
                <a:latin typeface="Arial" panose="020B0604020202020204" pitchFamily="34" charset="0"/>
                <a:ea typeface="Times New Roman" panose="02020603050405020304" pitchFamily="18" charset="0"/>
                <a:cs typeface="Arial" panose="020B0604020202020204" pitchFamily="34" charset="0"/>
              </a:rPr>
              <a:t>2*</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dirty="0">
                <a:latin typeface="Arial" panose="020B0604020202020204" pitchFamily="34" charset="0"/>
                <a:ea typeface="Times New Roman" panose="02020603050405020304" pitchFamily="18" charset="0"/>
                <a:cs typeface="Arial" panose="020B0604020202020204" pitchFamily="34" charset="0"/>
              </a:rPr>
              <a:t>5*</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dirty="0">
                <a:latin typeface="Arial" panose="020B0604020202020204" pitchFamily="34" charset="0"/>
                <a:ea typeface="Times New Roman" panose="02020603050405020304" pitchFamily="18" charset="0"/>
                <a:cs typeface="Arial" panose="020B0604020202020204" pitchFamily="34" charset="0"/>
              </a:rPr>
              <a:t>9*</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dirty="0">
                <a:latin typeface="Arial" panose="020B0604020202020204" pitchFamily="34" charset="0"/>
                <a:ea typeface="Times New Roman" panose="02020603050405020304" pitchFamily="18" charset="0"/>
                <a:cs typeface="Arial" panose="020B0604020202020204" pitchFamily="34" charset="0"/>
              </a:rPr>
              <a:t>10</a:t>
            </a:r>
            <a:r>
              <a:rPr lang="ru-RU" sz="2000" dirty="0">
                <a:latin typeface="Arial" panose="020B0604020202020204" pitchFamily="34" charset="0"/>
                <a:ea typeface="Times New Roman" panose="02020603050405020304" pitchFamily="18" charset="0"/>
                <a:cs typeface="Arial" panose="020B0604020202020204" pitchFamily="34" charset="0"/>
              </a:rPr>
              <a:t>     -  аналогично для покупателей категории “Б”;</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C=f3*f6*f11*f12</a:t>
            </a:r>
            <a:r>
              <a:rPr lang="ru-RU" sz="2000" dirty="0">
                <a:latin typeface="Arial" panose="020B0604020202020204" pitchFamily="34" charset="0"/>
                <a:ea typeface="Times New Roman" panose="02020603050405020304" pitchFamily="18" charset="0"/>
                <a:cs typeface="Arial" panose="020B0604020202020204" pitchFamily="34" charset="0"/>
              </a:rPr>
              <a:t>   - аналогично для покупателей категории “В”.</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D=(A+B+C)/P1</a:t>
            </a:r>
            <a:r>
              <a:rPr lang="ru-RU" sz="2000" dirty="0">
                <a:latin typeface="Arial" panose="020B0604020202020204" pitchFamily="34" charset="0"/>
                <a:ea typeface="Times New Roman" panose="02020603050405020304" pitchFamily="18" charset="0"/>
                <a:cs typeface="Arial" panose="020B0604020202020204" pitchFamily="34" charset="0"/>
              </a:rPr>
              <a:t>    -  количество ванн, которое готовы приобрести все покупатели.</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a:t>
            </a:r>
            <a:r>
              <a:rPr lang="en-US" sz="2000" b="1" dirty="0">
                <a:latin typeface="Arial" panose="020B0604020202020204" pitchFamily="34" charset="0"/>
                <a:ea typeface="Times New Roman" panose="02020603050405020304" pitchFamily="18" charset="0"/>
                <a:cs typeface="Arial" panose="020B0604020202020204" pitchFamily="34" charset="0"/>
              </a:rPr>
              <a:t>FA</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a:latin typeface="Arial" panose="020B0604020202020204" pitchFamily="34" charset="0"/>
                <a:ea typeface="Times New Roman" panose="02020603050405020304" pitchFamily="18" charset="0"/>
                <a:cs typeface="Arial" panose="020B0604020202020204" pitchFamily="34" charset="0"/>
              </a:rPr>
              <a:t>D</a:t>
            </a:r>
            <a:r>
              <a:rPr lang="ru-RU" sz="2000" b="1" dirty="0">
                <a:latin typeface="Arial" panose="020B0604020202020204" pitchFamily="34" charset="0"/>
                <a:ea typeface="Times New Roman" panose="02020603050405020304" pitchFamily="18" charset="0"/>
                <a:cs typeface="Arial" panose="020B0604020202020204" pitchFamily="34" charset="0"/>
              </a:rPr>
              <a:t>*(1-</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dirty="0">
                <a:latin typeface="Arial" panose="020B0604020202020204" pitchFamily="34" charset="0"/>
                <a:ea typeface="Times New Roman" panose="02020603050405020304" pitchFamily="18" charset="0"/>
                <a:cs typeface="Arial" panose="020B0604020202020204" pitchFamily="34" charset="0"/>
              </a:rPr>
              <a:t>13)</a:t>
            </a:r>
            <a:r>
              <a:rPr lang="ru-RU" sz="2000" dirty="0">
                <a:latin typeface="Arial" panose="020B0604020202020204" pitchFamily="34" charset="0"/>
                <a:ea typeface="Times New Roman" panose="02020603050405020304" pitchFamily="18" charset="0"/>
                <a:cs typeface="Arial" panose="020B0604020202020204" pitchFamily="34" charset="0"/>
              </a:rPr>
              <a:t> - количество ванн, которое может быть куплено в вашем магазине.</a:t>
            </a:r>
          </a:p>
          <a:p>
            <a:pPr algn="just"/>
            <a:r>
              <a:rPr lang="ru-RU" sz="2000" dirty="0">
                <a:latin typeface="Arial" panose="020B0604020202020204" pitchFamily="34" charset="0"/>
                <a:cs typeface="Arial" panose="020B0604020202020204" pitchFamily="34" charset="0"/>
              </a:rPr>
              <a:t>        Основная трудность расчетов связана с тем, что ошибка в оценке факторов многократно увеличивается в процессе расчетов. Рассмотрим конкретный численный пример. </a:t>
            </a:r>
          </a:p>
          <a:p>
            <a:pPr algn="just"/>
            <a:r>
              <a:rPr lang="ru-RU" sz="2000" dirty="0">
                <a:latin typeface="Arial" panose="020B0604020202020204" pitchFamily="34" charset="0"/>
                <a:cs typeface="Arial" panose="020B0604020202020204" pitchFamily="34" charset="0"/>
              </a:rPr>
              <a:t>       Подставив в формулы минимальные и максимальные значения факторов: </a:t>
            </a:r>
          </a:p>
          <a:p>
            <a:pPr algn="just"/>
            <a:r>
              <a:rPr lang="ru-RU"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a:t>
            </a:r>
            <a:r>
              <a:rPr lang="ru-RU"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f</a:t>
            </a:r>
            <a:r>
              <a:rPr lang="ru-RU" sz="2000" b="1" dirty="0">
                <a:latin typeface="Arial" panose="020B0604020202020204" pitchFamily="34" charset="0"/>
                <a:cs typeface="Arial" panose="020B0604020202020204" pitchFamily="34" charset="0"/>
              </a:rPr>
              <a:t>1*</a:t>
            </a:r>
            <a:r>
              <a:rPr lang="en-US" sz="2000" b="1" dirty="0">
                <a:latin typeface="Arial" panose="020B0604020202020204" pitchFamily="34" charset="0"/>
                <a:cs typeface="Arial" panose="020B0604020202020204" pitchFamily="34" charset="0"/>
              </a:rPr>
              <a:t>f</a:t>
            </a:r>
            <a:r>
              <a:rPr lang="ru-RU" sz="2000" b="1" dirty="0">
                <a:latin typeface="Arial" panose="020B0604020202020204" pitchFamily="34" charset="0"/>
                <a:cs typeface="Arial" panose="020B0604020202020204" pitchFamily="34" charset="0"/>
              </a:rPr>
              <a:t>4*</a:t>
            </a:r>
            <a:r>
              <a:rPr lang="en-US" sz="2000" b="1" dirty="0">
                <a:latin typeface="Arial" panose="020B0604020202020204" pitchFamily="34" charset="0"/>
                <a:cs typeface="Arial" panose="020B0604020202020204" pitchFamily="34" charset="0"/>
              </a:rPr>
              <a:t>f</a:t>
            </a:r>
            <a:r>
              <a:rPr lang="ru-RU" sz="2000" b="1" dirty="0">
                <a:latin typeface="Arial" panose="020B0604020202020204" pitchFamily="34" charset="0"/>
                <a:cs typeface="Arial" panose="020B0604020202020204" pitchFamily="34" charset="0"/>
              </a:rPr>
              <a:t>7*</a:t>
            </a:r>
            <a:r>
              <a:rPr lang="en-US" sz="2000" b="1" dirty="0">
                <a:latin typeface="Arial" panose="020B0604020202020204" pitchFamily="34" charset="0"/>
                <a:cs typeface="Arial" panose="020B0604020202020204" pitchFamily="34" charset="0"/>
              </a:rPr>
              <a:t>f</a:t>
            </a:r>
            <a:r>
              <a:rPr lang="ru-RU" sz="2000" b="1" dirty="0">
                <a:latin typeface="Arial" panose="020B0604020202020204" pitchFamily="34" charset="0"/>
                <a:cs typeface="Arial" panose="020B0604020202020204" pitchFamily="34" charset="0"/>
              </a:rPr>
              <a:t>8</a:t>
            </a:r>
            <a:r>
              <a:rPr lang="ru-RU" sz="2000"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A=70000*600*0.01*0,30=126000;</a:t>
            </a:r>
            <a:r>
              <a:rPr lang="ru-RU" sz="2000" dirty="0">
                <a:latin typeface="Arial" panose="020B0604020202020204" pitchFamily="34" charset="0"/>
                <a:cs typeface="Arial" panose="020B0604020202020204" pitchFamily="34" charset="0"/>
              </a:rPr>
              <a:t> </a:t>
            </a:r>
          </a:p>
          <a:p>
            <a:pPr algn="just"/>
            <a:r>
              <a:rPr lang="ru-RU"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B</a:t>
            </a:r>
            <a:r>
              <a:rPr lang="ru-RU"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f</a:t>
            </a:r>
            <a:r>
              <a:rPr lang="ru-RU" sz="2000" b="1" dirty="0">
                <a:latin typeface="Arial" panose="020B0604020202020204" pitchFamily="34" charset="0"/>
                <a:cs typeface="Arial" panose="020B0604020202020204" pitchFamily="34" charset="0"/>
              </a:rPr>
              <a:t>2*</a:t>
            </a:r>
            <a:r>
              <a:rPr lang="en-US" sz="2000" b="1" dirty="0">
                <a:latin typeface="Arial" panose="020B0604020202020204" pitchFamily="34" charset="0"/>
                <a:cs typeface="Arial" panose="020B0604020202020204" pitchFamily="34" charset="0"/>
              </a:rPr>
              <a:t>f</a:t>
            </a:r>
            <a:r>
              <a:rPr lang="ru-RU" sz="2000" b="1" dirty="0">
                <a:latin typeface="Arial" panose="020B0604020202020204" pitchFamily="34" charset="0"/>
                <a:cs typeface="Arial" panose="020B0604020202020204" pitchFamily="34" charset="0"/>
              </a:rPr>
              <a:t>5*</a:t>
            </a:r>
            <a:r>
              <a:rPr lang="en-US" sz="2000" b="1" dirty="0">
                <a:latin typeface="Arial" panose="020B0604020202020204" pitchFamily="34" charset="0"/>
                <a:cs typeface="Arial" panose="020B0604020202020204" pitchFamily="34" charset="0"/>
              </a:rPr>
              <a:t>f</a:t>
            </a:r>
            <a:r>
              <a:rPr lang="ru-RU" sz="2000" b="1" dirty="0">
                <a:latin typeface="Arial" panose="020B0604020202020204" pitchFamily="34" charset="0"/>
                <a:cs typeface="Arial" panose="020B0604020202020204" pitchFamily="34" charset="0"/>
              </a:rPr>
              <a:t>9*</a:t>
            </a:r>
            <a:r>
              <a:rPr lang="en-US" sz="2000" b="1" dirty="0">
                <a:latin typeface="Arial" panose="020B0604020202020204" pitchFamily="34" charset="0"/>
                <a:cs typeface="Arial" panose="020B0604020202020204" pitchFamily="34" charset="0"/>
              </a:rPr>
              <a:t>f</a:t>
            </a:r>
            <a:r>
              <a:rPr lang="ru-RU" sz="2000" b="1" dirty="0">
                <a:latin typeface="Arial" panose="020B0604020202020204" pitchFamily="34" charset="0"/>
                <a:cs typeface="Arial" panose="020B0604020202020204" pitchFamily="34" charset="0"/>
              </a:rPr>
              <a:t>10; </a:t>
            </a:r>
            <a:r>
              <a:rPr lang="en-US" sz="2000" b="1" dirty="0">
                <a:latin typeface="Arial" panose="020B0604020202020204" pitchFamily="34" charset="0"/>
                <a:cs typeface="Arial" panose="020B0604020202020204" pitchFamily="34" charset="0"/>
              </a:rPr>
              <a:t>B=f2*f5*f9*f10=20000*1500*0,20*0,30=1800000;</a:t>
            </a:r>
            <a:r>
              <a:rPr lang="ru-RU" sz="2000" b="1" dirty="0">
                <a:latin typeface="Arial" panose="020B0604020202020204" pitchFamily="34" charset="0"/>
                <a:cs typeface="Arial" panose="020B0604020202020204" pitchFamily="34" charset="0"/>
              </a:rPr>
              <a:t>           </a:t>
            </a:r>
          </a:p>
          <a:p>
            <a:pPr algn="just"/>
            <a:r>
              <a:rPr lang="ru-RU"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a:t>
            </a:r>
            <a:r>
              <a:rPr lang="ru-RU"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f</a:t>
            </a:r>
            <a:r>
              <a:rPr lang="ru-RU" sz="2000" b="1" dirty="0">
                <a:latin typeface="Arial" panose="020B0604020202020204" pitchFamily="34" charset="0"/>
                <a:cs typeface="Arial" panose="020B0604020202020204" pitchFamily="34" charset="0"/>
              </a:rPr>
              <a:t>3*</a:t>
            </a:r>
            <a:r>
              <a:rPr lang="en-US" sz="2000" b="1" dirty="0">
                <a:latin typeface="Arial" panose="020B0604020202020204" pitchFamily="34" charset="0"/>
                <a:cs typeface="Arial" panose="020B0604020202020204" pitchFamily="34" charset="0"/>
              </a:rPr>
              <a:t>f</a:t>
            </a:r>
            <a:r>
              <a:rPr lang="ru-RU" sz="2000" b="1" dirty="0">
                <a:latin typeface="Arial" panose="020B0604020202020204" pitchFamily="34" charset="0"/>
                <a:cs typeface="Arial" panose="020B0604020202020204" pitchFamily="34" charset="0"/>
              </a:rPr>
              <a:t>6*</a:t>
            </a:r>
            <a:r>
              <a:rPr lang="en-US" sz="2000" b="1" dirty="0">
                <a:latin typeface="Arial" panose="020B0604020202020204" pitchFamily="34" charset="0"/>
                <a:cs typeface="Arial" panose="020B0604020202020204" pitchFamily="34" charset="0"/>
              </a:rPr>
              <a:t>f</a:t>
            </a:r>
            <a:r>
              <a:rPr lang="ru-RU" sz="2000" b="1" dirty="0">
                <a:latin typeface="Arial" panose="020B0604020202020204" pitchFamily="34" charset="0"/>
                <a:cs typeface="Arial" panose="020B0604020202020204" pitchFamily="34" charset="0"/>
              </a:rPr>
              <a:t>11*</a:t>
            </a:r>
            <a:r>
              <a:rPr lang="en-US" sz="2000" b="1" dirty="0">
                <a:latin typeface="Arial" panose="020B0604020202020204" pitchFamily="34" charset="0"/>
                <a:cs typeface="Arial" panose="020B0604020202020204" pitchFamily="34" charset="0"/>
              </a:rPr>
              <a:t>f</a:t>
            </a:r>
            <a:r>
              <a:rPr lang="ru-RU" sz="2000" b="1" dirty="0">
                <a:latin typeface="Arial" panose="020B0604020202020204" pitchFamily="34" charset="0"/>
                <a:cs typeface="Arial" panose="020B0604020202020204" pitchFamily="34" charset="0"/>
              </a:rPr>
              <a:t>12; </a:t>
            </a:r>
            <a:r>
              <a:rPr lang="en-US" sz="2000" b="1" dirty="0">
                <a:latin typeface="Arial" panose="020B0604020202020204" pitchFamily="34" charset="0"/>
                <a:cs typeface="Arial" panose="020B0604020202020204" pitchFamily="34" charset="0"/>
              </a:rPr>
              <a:t>C=f3*f6*f11*f12=4000*15000*0,2*0,3=3600000;</a:t>
            </a:r>
            <a:endParaRPr lang="ru-RU" sz="2000" dirty="0">
              <a:latin typeface="Arial" panose="020B0604020202020204" pitchFamily="34" charset="0"/>
              <a:cs typeface="Arial" panose="020B0604020202020204" pitchFamily="34" charset="0"/>
            </a:endParaRPr>
          </a:p>
          <a:p>
            <a:pPr algn="just"/>
            <a:r>
              <a:rPr lang="ru-RU"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D</a:t>
            </a:r>
            <a:r>
              <a:rPr lang="ru-RU"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A</a:t>
            </a:r>
            <a:r>
              <a:rPr lang="ru-RU"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B</a:t>
            </a:r>
            <a:r>
              <a:rPr lang="ru-RU"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C</a:t>
            </a:r>
            <a:r>
              <a:rPr lang="ru-RU"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P</a:t>
            </a:r>
            <a:r>
              <a:rPr lang="ru-RU" sz="2000" b="1" dirty="0">
                <a:latin typeface="Arial" panose="020B0604020202020204" pitchFamily="34" charset="0"/>
                <a:cs typeface="Arial" panose="020B0604020202020204" pitchFamily="34" charset="0"/>
              </a:rPr>
              <a:t>1; </a:t>
            </a:r>
            <a:r>
              <a:rPr lang="en-US" sz="2000" b="1" dirty="0">
                <a:latin typeface="Arial" panose="020B0604020202020204" pitchFamily="34" charset="0"/>
                <a:cs typeface="Arial" panose="020B0604020202020204" pitchFamily="34" charset="0"/>
              </a:rPr>
              <a:t>=(A+B+C)/P1=(126000+1800000+3600000)/3000=1842;</a:t>
            </a:r>
            <a:r>
              <a:rPr lang="ru-RU" sz="2000" b="1" dirty="0">
                <a:latin typeface="Arial" panose="020B0604020202020204" pitchFamily="34" charset="0"/>
                <a:cs typeface="Arial" panose="020B0604020202020204" pitchFamily="34" charset="0"/>
              </a:rPr>
              <a:t> </a:t>
            </a:r>
          </a:p>
          <a:p>
            <a:pPr algn="just"/>
            <a:r>
              <a:rPr lang="ru-RU"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FA</a:t>
            </a:r>
            <a:r>
              <a:rPr lang="ru-RU"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D</a:t>
            </a:r>
            <a:r>
              <a:rPr lang="ru-RU" sz="2000" b="1" dirty="0">
                <a:latin typeface="Arial" panose="020B0604020202020204" pitchFamily="34" charset="0"/>
                <a:cs typeface="Arial" panose="020B0604020202020204" pitchFamily="34" charset="0"/>
              </a:rPr>
              <a:t>*(1-</a:t>
            </a:r>
            <a:r>
              <a:rPr lang="en-US" sz="2000" b="1" dirty="0">
                <a:latin typeface="Arial" panose="020B0604020202020204" pitchFamily="34" charset="0"/>
                <a:cs typeface="Arial" panose="020B0604020202020204" pitchFamily="34" charset="0"/>
              </a:rPr>
              <a:t>f</a:t>
            </a:r>
            <a:r>
              <a:rPr lang="ru-RU" sz="2000" b="1" dirty="0">
                <a:latin typeface="Arial" panose="020B0604020202020204" pitchFamily="34" charset="0"/>
                <a:cs typeface="Arial" panose="020B0604020202020204" pitchFamily="34" charset="0"/>
              </a:rPr>
              <a:t>13)</a:t>
            </a:r>
            <a:r>
              <a:rPr lang="ru-RU"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FA=D*(1-f13)=1842*(1-0,90)=184,2</a:t>
            </a:r>
            <a:endParaRPr lang="ru-RU" sz="2000" dirty="0">
              <a:latin typeface="Arial" panose="020B0604020202020204" pitchFamily="34" charset="0"/>
              <a:cs typeface="Arial" panose="020B0604020202020204" pitchFamily="34" charset="0"/>
            </a:endParaRPr>
          </a:p>
          <a:p>
            <a:pPr algn="just"/>
            <a:r>
              <a:rPr lang="ru-RU" sz="2000" dirty="0">
                <a:latin typeface="Arial" panose="020B0604020202020204" pitchFamily="34" charset="0"/>
                <a:cs typeface="Arial" panose="020B0604020202020204" pitchFamily="34" charset="0"/>
              </a:rPr>
              <a:t>        Расчеты показывают, что в наихудшем случае не удастся продать ни одной ванны, а в наилучшем случае – более 180 штук в месяц. </a:t>
            </a:r>
            <a:endParaRPr lang="ru-RU" sz="2000"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467373CA-0D64-4CF8-B38B-638AB44A1184}"/>
              </a:ext>
            </a:extLst>
          </p:cNvPr>
          <p:cNvSpPr/>
          <p:nvPr/>
        </p:nvSpPr>
        <p:spPr>
          <a:xfrm>
            <a:off x="3293051" y="468477"/>
            <a:ext cx="5478295" cy="400110"/>
          </a:xfrm>
          <a:prstGeom prst="rect">
            <a:avLst/>
          </a:prstGeom>
        </p:spPr>
        <p:txBody>
          <a:bodyPr wrap="none">
            <a:spAutoFit/>
          </a:bodyPr>
          <a:lstStyle/>
          <a:p>
            <a:pPr algn="ctr"/>
            <a:r>
              <a:rPr lang="ru-RU" sz="2000" b="1" dirty="0">
                <a:latin typeface="Arial" panose="020B0604020202020204" pitchFamily="34" charset="0"/>
                <a:cs typeface="Arial" panose="020B0604020202020204" pitchFamily="34" charset="0"/>
              </a:rPr>
              <a:t>ФОРМУЛЫ РАСЧЕТА ОБЪЕМОВ ПРОДАЖ</a:t>
            </a:r>
          </a:p>
        </p:txBody>
      </p:sp>
    </p:spTree>
    <p:extLst>
      <p:ext uri="{BB962C8B-B14F-4D97-AF65-F5344CB8AC3E}">
        <p14:creationId xmlns:p14="http://schemas.microsoft.com/office/powerpoint/2010/main" val="21173093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E0902DB-B352-4914-B627-FA67D50826B5}"/>
              </a:ext>
            </a:extLst>
          </p:cNvPr>
          <p:cNvSpPr/>
          <p:nvPr/>
        </p:nvSpPr>
        <p:spPr>
          <a:xfrm>
            <a:off x="544763" y="898791"/>
            <a:ext cx="11102474" cy="5324535"/>
          </a:xfrm>
          <a:prstGeom prst="rect">
            <a:avLst/>
          </a:prstGeom>
        </p:spPr>
        <p:txBody>
          <a:bodyPr wrap="square">
            <a:spAutoFit/>
          </a:bodyPr>
          <a:lstStyle/>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Риск. </a:t>
            </a:r>
            <a:r>
              <a:rPr lang="ru-RU" sz="2000" dirty="0">
                <a:latin typeface="Arial" panose="020B0604020202020204" pitchFamily="34" charset="0"/>
                <a:ea typeface="Times New Roman" panose="02020603050405020304" pitchFamily="18" charset="0"/>
                <a:cs typeface="Arial" panose="020B0604020202020204" pitchFamily="34" charset="0"/>
              </a:rPr>
              <a:t>Риск – это ожидаемые негативные последствия от принимаемого решения, вызванные причинами, не зависящими от лица принимающего решение (ЛПР). </a:t>
            </a:r>
          </a:p>
          <a:p>
            <a:pPr marR="27305"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ru-RU" sz="2000" b="1" dirty="0">
                <a:latin typeface="Arial" panose="020B0604020202020204" pitchFamily="34" charset="0"/>
                <a:ea typeface="Times New Roman" panose="02020603050405020304" pitchFamily="18" charset="0"/>
                <a:cs typeface="Arial" panose="020B0604020202020204" pitchFamily="34" charset="0"/>
              </a:rPr>
              <a:t>Неопределенность. </a:t>
            </a:r>
            <a:r>
              <a:rPr lang="ru-RU" sz="2000" dirty="0">
                <a:latin typeface="Arial" panose="020B0604020202020204" pitchFamily="34" charset="0"/>
                <a:ea typeface="Times New Roman" panose="02020603050405020304" pitchFamily="18" charset="0"/>
                <a:cs typeface="Arial" panose="020B0604020202020204" pitchFamily="34" charset="0"/>
              </a:rPr>
              <a:t>Неопределенность – это неточность, неполнота, противоречивость исходной информации. Источники неопределенности принципиально неустранимы. </a:t>
            </a:r>
          </a:p>
          <a:p>
            <a:pPr marR="27305"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 </a:t>
            </a:r>
            <a:r>
              <a:rPr lang="ru-RU" sz="2000" b="1" dirty="0">
                <a:latin typeface="Arial" panose="020B0604020202020204" pitchFamily="34" charset="0"/>
                <a:ea typeface="Times New Roman" panose="02020603050405020304" pitchFamily="18" charset="0"/>
                <a:cs typeface="Arial" panose="020B0604020202020204" pitchFamily="34" charset="0"/>
              </a:rPr>
              <a:t>Соотношение между неопределенностью и затратами. </a:t>
            </a:r>
            <a:r>
              <a:rPr lang="ru-RU" sz="2000" dirty="0">
                <a:latin typeface="Arial" panose="020B0604020202020204" pitchFamily="34" charset="0"/>
                <a:ea typeface="Times New Roman" panose="02020603050405020304" pitchFamily="18" charset="0"/>
                <a:cs typeface="Arial" panose="020B0604020202020204" pitchFamily="34" charset="0"/>
              </a:rPr>
              <a:t>Между уровнем неопределенности и затратами возникает закономерная зависимость: чем меньше достигаемая неопределенность, тем больше затраты на ее достижение. </a:t>
            </a:r>
          </a:p>
          <a:p>
            <a:pPr marR="27305"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      Механизм порождения риска. </a:t>
            </a:r>
            <a:r>
              <a:rPr lang="ru-RU" sz="2000" dirty="0">
                <a:latin typeface="Arial" panose="020B0604020202020204" pitchFamily="34" charset="0"/>
                <a:ea typeface="Times New Roman" panose="02020603050405020304" pitchFamily="18" charset="0"/>
                <a:cs typeface="Arial" panose="020B0604020202020204" pitchFamily="34" charset="0"/>
              </a:rPr>
              <a:t>В условиях неопределенности намечаемое решение </a:t>
            </a:r>
            <a:r>
              <a:rPr lang="en-US" sz="2000" b="1" dirty="0">
                <a:latin typeface="Arial" panose="020B0604020202020204" pitchFamily="34" charset="0"/>
                <a:ea typeface="Times New Roman" panose="02020603050405020304" pitchFamily="18" charset="0"/>
                <a:cs typeface="Arial" panose="020B0604020202020204" pitchFamily="34" charset="0"/>
              </a:rPr>
              <a:t>PL</a:t>
            </a:r>
            <a:r>
              <a:rPr lang="ru-RU" sz="2000" dirty="0">
                <a:latin typeface="Arial" panose="020B0604020202020204" pitchFamily="34" charset="0"/>
                <a:ea typeface="Times New Roman" panose="02020603050405020304" pitchFamily="18" charset="0"/>
                <a:cs typeface="Arial" panose="020B0604020202020204" pitchFamily="34" charset="0"/>
              </a:rPr>
              <a:t> (план) как правило отличается от фактически полученного результата  </a:t>
            </a:r>
            <a:r>
              <a:rPr lang="en-US" sz="2000" b="1" dirty="0">
                <a:latin typeface="Arial" panose="020B0604020202020204" pitchFamily="34" charset="0"/>
                <a:ea typeface="Times New Roman" panose="02020603050405020304" pitchFamily="18" charset="0"/>
                <a:cs typeface="Arial" panose="020B0604020202020204" pitchFamily="34" charset="0"/>
              </a:rPr>
              <a:t>FA</a:t>
            </a:r>
            <a:r>
              <a:rPr lang="ru-RU" sz="2000" dirty="0">
                <a:latin typeface="Arial" panose="020B0604020202020204" pitchFamily="34" charset="0"/>
                <a:ea typeface="Times New Roman" panose="02020603050405020304" pitchFamily="18" charset="0"/>
                <a:cs typeface="Arial" panose="020B0604020202020204" pitchFamily="34" charset="0"/>
              </a:rPr>
              <a:t> (факта), т.е. риск представляет собой последствия несовпадения плана </a:t>
            </a:r>
            <a:r>
              <a:rPr lang="en-US" sz="2000" b="1" dirty="0">
                <a:latin typeface="Arial" panose="020B0604020202020204" pitchFamily="34" charset="0"/>
                <a:ea typeface="Times New Roman" panose="02020603050405020304" pitchFamily="18" charset="0"/>
                <a:cs typeface="Arial" panose="020B0604020202020204" pitchFamily="34" charset="0"/>
              </a:rPr>
              <a:t>PL</a:t>
            </a:r>
            <a:r>
              <a:rPr lang="ru-RU" sz="2000" dirty="0">
                <a:latin typeface="Arial" panose="020B0604020202020204" pitchFamily="34" charset="0"/>
                <a:ea typeface="Times New Roman" panose="02020603050405020304" pitchFamily="18" charset="0"/>
                <a:cs typeface="Arial" panose="020B0604020202020204" pitchFamily="34" charset="0"/>
              </a:rPr>
              <a:t> и факта </a:t>
            </a:r>
            <a:r>
              <a:rPr lang="en-US" sz="2000" b="1" dirty="0">
                <a:latin typeface="Arial" panose="020B0604020202020204" pitchFamily="34" charset="0"/>
                <a:ea typeface="Times New Roman" panose="02020603050405020304" pitchFamily="18" charset="0"/>
                <a:cs typeface="Arial" panose="020B0604020202020204" pitchFamily="34" charset="0"/>
              </a:rPr>
              <a:t>FA</a:t>
            </a:r>
            <a:r>
              <a:rPr lang="ru-RU" sz="2000" dirty="0">
                <a:latin typeface="Arial" panose="020B0604020202020204" pitchFamily="34" charset="0"/>
                <a:ea typeface="Times New Roman" panose="02020603050405020304" pitchFamily="18" charset="0"/>
                <a:cs typeface="Arial" panose="020B0604020202020204" pitchFamily="34" charset="0"/>
              </a:rPr>
              <a:t>. Следовательно, риск носит двоякий характер, т.е. имеется как </a:t>
            </a:r>
            <a:r>
              <a:rPr lang="ru-RU" sz="2000" b="1" i="1" dirty="0">
                <a:latin typeface="Arial" panose="020B0604020202020204" pitchFamily="34" charset="0"/>
                <a:ea typeface="Times New Roman" panose="02020603050405020304" pitchFamily="18" charset="0"/>
                <a:cs typeface="Arial" panose="020B0604020202020204" pitchFamily="34" charset="0"/>
              </a:rPr>
              <a:t>риск занижения</a:t>
            </a:r>
            <a:r>
              <a:rPr lang="ru-RU" sz="2000" i="1"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так и  </a:t>
            </a:r>
            <a:r>
              <a:rPr lang="ru-RU" sz="2000" b="1" i="1" dirty="0">
                <a:latin typeface="Arial" panose="020B0604020202020204" pitchFamily="34" charset="0"/>
                <a:ea typeface="Times New Roman" panose="02020603050405020304" pitchFamily="18" charset="0"/>
                <a:cs typeface="Arial" panose="020B0604020202020204" pitchFamily="34" charset="0"/>
              </a:rPr>
              <a:t>риск завышения </a:t>
            </a:r>
            <a:r>
              <a:rPr lang="ru-RU" sz="2000" dirty="0">
                <a:latin typeface="Arial" panose="020B0604020202020204" pitchFamily="34" charset="0"/>
                <a:ea typeface="Times New Roman" panose="02020603050405020304" pitchFamily="18" charset="0"/>
                <a:cs typeface="Arial" panose="020B0604020202020204" pitchFamily="34" charset="0"/>
              </a:rPr>
              <a:t>и в момент принятия решения присутствуют оба эти риска</a:t>
            </a:r>
            <a:r>
              <a:rPr lang="ru-RU" sz="2000" b="1"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Риск завышения состоит  в том, что решение может оказаться слишком оптимистическим, недостаточно реальным и, вследствие этого невыполненным в полном объеме. В нашем примере это риск закупить партию и не суметь продать все ванны. Риск занижения состоит в том, что решение излишне пессимистично, недостаточно использует имеющиеся возможности. Рисунок 1 поясняет основные закономерности поведения субъектов в условиях неопределенности</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3" name="Прямоугольник 2">
            <a:extLst>
              <a:ext uri="{FF2B5EF4-FFF2-40B4-BE49-F238E27FC236}">
                <a16:creationId xmlns:a16="http://schemas.microsoft.com/office/drawing/2014/main" id="{2A0F7A03-F745-4E81-8DAD-E5748EBB384E}"/>
              </a:ext>
            </a:extLst>
          </p:cNvPr>
          <p:cNvSpPr/>
          <p:nvPr/>
        </p:nvSpPr>
        <p:spPr>
          <a:xfrm>
            <a:off x="443361" y="337317"/>
            <a:ext cx="11017188" cy="400110"/>
          </a:xfrm>
          <a:prstGeom prst="rect">
            <a:avLst/>
          </a:prstGeom>
        </p:spPr>
        <p:txBody>
          <a:bodyPr wrap="square">
            <a:spAutoFit/>
          </a:bodyPr>
          <a:lstStyle/>
          <a:p>
            <a:pPr algn="ctr"/>
            <a:r>
              <a:rPr lang="ru-RU" sz="2000" b="1" dirty="0">
                <a:latin typeface="Arial" panose="020B0604020202020204" pitchFamily="34" charset="0"/>
                <a:ea typeface="Times New Roman" panose="02020603050405020304" pitchFamily="18" charset="0"/>
                <a:cs typeface="Arial" panose="020B0604020202020204" pitchFamily="34" charset="0"/>
              </a:rPr>
              <a:t>ТЕОРЕТИЧЕСКИЕ ОСНОВЫ ЭВОЛЮЦИОННО-СИМУЛЯТИВНОЙ МЕТОДОЛОГИИ</a:t>
            </a:r>
            <a:endParaRPr lang="ru-R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4887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8" name="Picture 14" descr="C:\Users\Гена\Downloads\Nado\New\Технологии информационного общества в действии применение когнитивных методов в управлении бизнесом.files\1pix.gif">
            <a:extLst>
              <a:ext uri="{FF2B5EF4-FFF2-40B4-BE49-F238E27FC236}">
                <a16:creationId xmlns:a16="http://schemas.microsoft.com/office/drawing/2014/main" id="{6F1245EC-25D1-4B3D-A205-9ACD1E124E8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45720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a:extLst>
              <a:ext uri="{FF2B5EF4-FFF2-40B4-BE49-F238E27FC236}">
                <a16:creationId xmlns:a16="http://schemas.microsoft.com/office/drawing/2014/main" id="{B4DC7A82-98DB-4FE9-BC25-9B18ED4E3969}"/>
              </a:ext>
            </a:extLst>
          </p:cNvPr>
          <p:cNvSpPr/>
          <p:nvPr/>
        </p:nvSpPr>
        <p:spPr>
          <a:xfrm>
            <a:off x="516834" y="644747"/>
            <a:ext cx="11158331" cy="5801588"/>
          </a:xfrm>
          <a:prstGeom prst="rect">
            <a:avLst/>
          </a:prstGeom>
        </p:spPr>
        <p:txBody>
          <a:bodyPr wrap="square">
            <a:spAutoFit/>
          </a:bodyPr>
          <a:lstStyle/>
          <a:p>
            <a:pPr indent="450215" algn="just">
              <a:spcBef>
                <a:spcPts val="1200"/>
              </a:spcBef>
              <a:spcAft>
                <a:spcPts val="0"/>
              </a:spcAft>
            </a:pPr>
            <a:r>
              <a:rPr lang="ru-RU" sz="2000" b="1" kern="1600" dirty="0">
                <a:latin typeface="Arial" panose="020B0604020202020204" pitchFamily="34" charset="0"/>
                <a:cs typeface="Arial" panose="020B0604020202020204" pitchFamily="34" charset="0"/>
              </a:rPr>
              <a:t>3. Ориентированный граф (когнитивная карта). </a:t>
            </a: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В рамках когнитивного подхода довольно часто термины «когнитивная карта» и «ориентированный граф» употребляются как равнозначные; хотя, строго говоря, понятие ориентированный граф шире, а термин «когнитивная карта» указывает лишь на одно из применений ориентированного графа. </a:t>
            </a:r>
          </a:p>
          <a:p>
            <a:pPr marL="50800" marR="50800" indent="450215" algn="just">
              <a:spcAft>
                <a:spcPts val="0"/>
              </a:spcAft>
            </a:pPr>
            <a:r>
              <a:rPr lang="ru-RU"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Когнитивная карта состоит из факторов (элементов системы) и связей между ними. </a:t>
            </a:r>
            <a:r>
              <a:rPr lang="ru-RU" sz="2000" dirty="0">
                <a:latin typeface="Arial" panose="020B0604020202020204" pitchFamily="34" charset="0"/>
                <a:cs typeface="Arial" panose="020B0604020202020204" pitchFamily="34" charset="0"/>
              </a:rPr>
              <a:t>Для того чтобы понять и проанализировать поведение сложной системы, строят структурную схему причинно-следственных связей элементов системы (факторов ситуации). </a:t>
            </a:r>
            <a:endParaRPr lang="ru-RU" dirty="0"/>
          </a:p>
          <a:p>
            <a:pPr marL="50800" marR="50800" indent="450215" algn="just">
              <a:spcAft>
                <a:spcPts val="0"/>
              </a:spcAft>
            </a:pPr>
            <a:r>
              <a:rPr lang="ru-RU" sz="2000" dirty="0">
                <a:latin typeface="Arial" panose="020B0604020202020204" pitchFamily="34" charset="0"/>
                <a:cs typeface="Arial" panose="020B0604020202020204" pitchFamily="34" charset="0"/>
              </a:rPr>
              <a:t>Факторы могут влиять друг на друга, причем такое влияние, как уже указывалось, может быть положительным, когда увеличение (уменьшение) одного фактора приводит к увеличению (уменьшению) другого фактора, и отрицательным, когда увеличение (уменьшение) одного фактора приводит к уменьшению (увеличению) другого фактора. Причем влияние может и переменный знак в зависимости от возможных дополнительных условий. Подобные схемы представления причинно-следственных связей широко используются для анализа сложных систем в экономике и социологии. </a:t>
            </a:r>
          </a:p>
          <a:p>
            <a:pPr marL="50800" marR="50800" indent="450215" algn="just"/>
            <a:r>
              <a:rPr lang="ru-RU" sz="2000" dirty="0">
                <a:latin typeface="Arial" panose="020B0604020202020204" pitchFamily="34" charset="0"/>
                <a:ea typeface="Times New Roman" panose="02020603050405020304" pitchFamily="18" charset="0"/>
                <a:cs typeface="Arial" panose="020B0604020202020204" pitchFamily="34" charset="0"/>
              </a:rPr>
              <a:t>Таким образом, в когнитивную модель входят когнитивная карта (ориентированный граф) и веса дуг графа (оценка взаимовлияния или влияния факторов). При определении весов дуг ориентированный граф превращается в функциональный.</a:t>
            </a:r>
            <a:endParaRPr lang="ru-RU" sz="1100" dirty="0">
              <a:solidFill>
                <a:srgbClr val="000000"/>
              </a:solidFill>
              <a:effectLst/>
              <a:latin typeface="MS sans serif"/>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2432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F66DB027-76A0-4BB4-9EA9-5EBD4C85F3B9}"/>
              </a:ext>
            </a:extLst>
          </p:cNvPr>
          <p:cNvPicPr/>
          <p:nvPr/>
        </p:nvPicPr>
        <p:blipFill>
          <a:blip r:embed="rId2"/>
          <a:srcRect l="7829" t="12927" r="13498" b="12324"/>
          <a:stretch>
            <a:fillRect/>
          </a:stretch>
        </p:blipFill>
        <p:spPr bwMode="auto">
          <a:xfrm>
            <a:off x="0" y="0"/>
            <a:ext cx="5786203" cy="6625653"/>
          </a:xfrm>
          <a:prstGeom prst="rect">
            <a:avLst/>
          </a:prstGeom>
          <a:noFill/>
          <a:ln w="9525">
            <a:noFill/>
            <a:miter lim="800000"/>
            <a:headEnd/>
            <a:tailEnd/>
          </a:ln>
        </p:spPr>
      </p:pic>
      <p:sp>
        <p:nvSpPr>
          <p:cNvPr id="5" name="Прямоугольник 4">
            <a:extLst>
              <a:ext uri="{FF2B5EF4-FFF2-40B4-BE49-F238E27FC236}">
                <a16:creationId xmlns:a16="http://schemas.microsoft.com/office/drawing/2014/main" id="{D77BBB4A-0A42-442C-8E5D-338B97ABF3A7}"/>
              </a:ext>
            </a:extLst>
          </p:cNvPr>
          <p:cNvSpPr/>
          <p:nvPr/>
        </p:nvSpPr>
        <p:spPr>
          <a:xfrm>
            <a:off x="5786204" y="242063"/>
            <a:ext cx="6109252" cy="6247864"/>
          </a:xfrm>
          <a:prstGeom prst="rect">
            <a:avLst/>
          </a:prstGeom>
        </p:spPr>
        <p:txBody>
          <a:bodyPr wrap="square">
            <a:spAutoFit/>
          </a:bodyPr>
          <a:lstStyle/>
          <a:p>
            <a:pPr marR="27305"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Кривые на рис.1 показывают характер  зависимости разных величин от принимаемого решения (</a:t>
            </a:r>
            <a:r>
              <a:rPr lang="ru-RU" sz="2000" b="1" dirty="0">
                <a:latin typeface="Arial" panose="020B0604020202020204" pitchFamily="34" charset="0"/>
                <a:ea typeface="Times New Roman" panose="02020603050405020304" pitchFamily="18" charset="0"/>
                <a:cs typeface="Arial" panose="020B0604020202020204" pitchFamily="34" charset="0"/>
              </a:rPr>
              <a:t>PL</a:t>
            </a:r>
            <a:r>
              <a:rPr lang="ru-RU" sz="2000" dirty="0">
                <a:latin typeface="Arial" panose="020B0604020202020204" pitchFamily="34" charset="0"/>
                <a:ea typeface="Times New Roman" panose="02020603050405020304" pitchFamily="18" charset="0"/>
                <a:cs typeface="Arial" panose="020B0604020202020204" pitchFamily="34" charset="0"/>
              </a:rPr>
              <a:t>), т.е. от объема поставки товара. </a:t>
            </a:r>
          </a:p>
          <a:p>
            <a:pPr marR="27305"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На рис. 1А показаны зависимости рисков от </a:t>
            </a:r>
            <a:r>
              <a:rPr lang="ru-RU" sz="2000" b="1" dirty="0">
                <a:latin typeface="Arial" panose="020B0604020202020204" pitchFamily="34" charset="0"/>
                <a:ea typeface="Times New Roman" panose="02020603050405020304" pitchFamily="18" charset="0"/>
                <a:cs typeface="Arial" panose="020B0604020202020204" pitchFamily="34" charset="0"/>
              </a:rPr>
              <a:t>PL</a:t>
            </a:r>
            <a:r>
              <a:rPr lang="ru-RU" sz="2000" dirty="0">
                <a:latin typeface="Arial" panose="020B0604020202020204" pitchFamily="34" charset="0"/>
                <a:ea typeface="Times New Roman" panose="02020603050405020304" pitchFamily="18" charset="0"/>
                <a:cs typeface="Arial" panose="020B0604020202020204" pitchFamily="34" charset="0"/>
              </a:rPr>
              <a:t>; рис. 1Б показаны зависимости цен от </a:t>
            </a:r>
            <a:r>
              <a:rPr lang="ru-RU" sz="2000" b="1" dirty="0">
                <a:latin typeface="Arial" panose="020B0604020202020204" pitchFamily="34" charset="0"/>
                <a:ea typeface="Times New Roman" panose="02020603050405020304" pitchFamily="18" charset="0"/>
                <a:cs typeface="Arial" panose="020B0604020202020204" pitchFamily="34" charset="0"/>
              </a:rPr>
              <a:t>PL</a:t>
            </a:r>
            <a:r>
              <a:rPr lang="ru-RU" sz="2000" dirty="0">
                <a:latin typeface="Arial" panose="020B0604020202020204" pitchFamily="34" charset="0"/>
                <a:ea typeface="Times New Roman" panose="02020603050405020304" pitchFamily="18" charset="0"/>
                <a:cs typeface="Arial" panose="020B0604020202020204" pitchFamily="34" charset="0"/>
              </a:rPr>
              <a:t>; </a:t>
            </a:r>
          </a:p>
          <a:p>
            <a:pPr marR="27305"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рис. 1В показана зависимость прибыли от </a:t>
            </a:r>
            <a:r>
              <a:rPr lang="ru-RU" sz="2000" b="1" dirty="0">
                <a:latin typeface="Arial" panose="020B0604020202020204" pitchFamily="34" charset="0"/>
                <a:ea typeface="Times New Roman" panose="02020603050405020304" pitchFamily="18" charset="0"/>
                <a:cs typeface="Arial" panose="020B0604020202020204" pitchFamily="34" charset="0"/>
              </a:rPr>
              <a:t>PL</a:t>
            </a:r>
            <a:r>
              <a:rPr lang="ru-RU" sz="2000" dirty="0">
                <a:latin typeface="Arial" panose="020B0604020202020204" pitchFamily="34" charset="0"/>
                <a:ea typeface="Times New Roman" panose="02020603050405020304" pitchFamily="18" charset="0"/>
                <a:cs typeface="Arial" panose="020B0604020202020204" pitchFamily="34" charset="0"/>
              </a:rPr>
              <a:t>. Важное значение имеет совмещение всех указанных зависимостей таким образом, что пересечение кривых на рис. 1А совпадает с пересечением кривых на рис. 1Б и с максимумом кривой на рис. 1В.</a:t>
            </a:r>
          </a:p>
          <a:p>
            <a:pPr marR="27305" algn="just"/>
            <a:r>
              <a:rPr lang="ru-RU" sz="2000" dirty="0">
                <a:latin typeface="Arial" panose="020B0604020202020204" pitchFamily="34" charset="0"/>
                <a:ea typeface="Times New Roman" panose="02020603050405020304" pitchFamily="18" charset="0"/>
                <a:cs typeface="Arial" panose="020B0604020202020204" pitchFamily="34" charset="0"/>
              </a:rPr>
              <a:t>Кривые носят статистический характер, т.е. они представляют интегральное поведение большого числа одновременно и независимо действующих субъектов рынка. Важно и то, что решение </a:t>
            </a:r>
            <a:r>
              <a:rPr lang="en-US" sz="2000" b="1" dirty="0">
                <a:latin typeface="Arial" panose="020B0604020202020204" pitchFamily="34" charset="0"/>
                <a:ea typeface="Times New Roman" panose="02020603050405020304" pitchFamily="18" charset="0"/>
                <a:cs typeface="Arial" panose="020B0604020202020204" pitchFamily="34" charset="0"/>
              </a:rPr>
              <a:t>PL</a:t>
            </a:r>
            <a:r>
              <a:rPr lang="ru-RU" sz="2000" dirty="0">
                <a:latin typeface="Arial" panose="020B0604020202020204" pitchFamily="34" charset="0"/>
                <a:ea typeface="Times New Roman" panose="02020603050405020304" pitchFamily="18" charset="0"/>
                <a:cs typeface="Arial" panose="020B0604020202020204" pitchFamily="34" charset="0"/>
              </a:rPr>
              <a:t> влияет на риски, цены и прибыль не непосредственно, а через соотношение </a:t>
            </a:r>
            <a:r>
              <a:rPr lang="en-US" sz="2000" b="1" dirty="0">
                <a:latin typeface="Arial" panose="020B0604020202020204" pitchFamily="34" charset="0"/>
                <a:ea typeface="Times New Roman" panose="02020603050405020304" pitchFamily="18" charset="0"/>
                <a:cs typeface="Arial" panose="020B0604020202020204" pitchFamily="34" charset="0"/>
              </a:rPr>
              <a:t>PL</a:t>
            </a:r>
            <a:r>
              <a:rPr lang="ru-RU" sz="2000" dirty="0">
                <a:latin typeface="Arial" panose="020B0604020202020204" pitchFamily="34" charset="0"/>
                <a:ea typeface="Times New Roman" panose="02020603050405020304" pitchFamily="18" charset="0"/>
                <a:cs typeface="Arial" panose="020B0604020202020204" pitchFamily="34" charset="0"/>
              </a:rPr>
              <a:t> и факта </a:t>
            </a:r>
            <a:r>
              <a:rPr lang="en-US" sz="2000" b="1" dirty="0">
                <a:latin typeface="Arial" panose="020B0604020202020204" pitchFamily="34" charset="0"/>
                <a:ea typeface="Times New Roman" panose="02020603050405020304" pitchFamily="18" charset="0"/>
                <a:cs typeface="Arial" panose="020B0604020202020204" pitchFamily="34" charset="0"/>
              </a:rPr>
              <a:t>FA</a:t>
            </a:r>
            <a:r>
              <a:rPr lang="ru-RU" sz="2000" dirty="0">
                <a:latin typeface="Arial" panose="020B0604020202020204" pitchFamily="34" charset="0"/>
                <a:ea typeface="Times New Roman" panose="02020603050405020304" pitchFamily="18" charset="0"/>
                <a:cs typeface="Arial" panose="020B0604020202020204" pitchFamily="34" charset="0"/>
              </a:rPr>
              <a:t>, причем </a:t>
            </a:r>
            <a:r>
              <a:rPr lang="en-US" sz="2000" b="1" dirty="0">
                <a:latin typeface="Arial" panose="020B0604020202020204" pitchFamily="34" charset="0"/>
                <a:ea typeface="Times New Roman" panose="02020603050405020304" pitchFamily="18" charset="0"/>
                <a:cs typeface="Arial" panose="020B0604020202020204" pitchFamily="34" charset="0"/>
              </a:rPr>
              <a:t>FA</a:t>
            </a:r>
            <a:r>
              <a:rPr lang="ru-RU" sz="2000" dirty="0">
                <a:latin typeface="Arial" panose="020B0604020202020204" pitchFamily="34" charset="0"/>
                <a:ea typeface="Times New Roman" panose="02020603050405020304" pitchFamily="18" charset="0"/>
                <a:cs typeface="Arial" panose="020B0604020202020204" pitchFamily="34" charset="0"/>
              </a:rPr>
              <a:t> заранее неизвестен. </a:t>
            </a:r>
            <a:r>
              <a:rPr lang="en-US" sz="2000" b="1" dirty="0">
                <a:latin typeface="Arial" panose="020B0604020202020204" pitchFamily="34" charset="0"/>
                <a:ea typeface="Times New Roman" panose="02020603050405020304" pitchFamily="18" charset="0"/>
                <a:cs typeface="Arial" panose="020B0604020202020204" pitchFamily="34" charset="0"/>
              </a:rPr>
              <a:t>FA</a:t>
            </a:r>
            <a:r>
              <a:rPr lang="ru-RU" sz="2000" dirty="0">
                <a:latin typeface="Arial" panose="020B0604020202020204" pitchFamily="34" charset="0"/>
                <a:ea typeface="Times New Roman" panose="02020603050405020304" pitchFamily="18" charset="0"/>
                <a:cs typeface="Arial" panose="020B0604020202020204" pitchFamily="34" charset="0"/>
              </a:rPr>
              <a:t> - случайная величина, которая может принять любое значение в интервале от </a:t>
            </a:r>
            <a:r>
              <a:rPr lang="el-GR" sz="2000" dirty="0">
                <a:latin typeface="Arial" panose="020B0604020202020204" pitchFamily="34" charset="0"/>
                <a:ea typeface="Times New Roman" panose="02020603050405020304" pitchFamily="18" charset="0"/>
                <a:cs typeface="Arial" panose="020B0604020202020204" pitchFamily="34" charset="0"/>
              </a:rPr>
              <a:t>α</a:t>
            </a:r>
            <a:r>
              <a:rPr lang="ru-RU" sz="2000" dirty="0">
                <a:latin typeface="Arial" panose="020B0604020202020204" pitchFamily="34" charset="0"/>
                <a:ea typeface="Times New Roman" panose="02020603050405020304" pitchFamily="18" charset="0"/>
                <a:cs typeface="Arial" panose="020B0604020202020204" pitchFamily="34" charset="0"/>
              </a:rPr>
              <a:t> до </a:t>
            </a:r>
            <a:r>
              <a:rPr lang="el-GR" sz="2000" dirty="0">
                <a:latin typeface="Arial" panose="020B0604020202020204" pitchFamily="34" charset="0"/>
                <a:ea typeface="Times New Roman" panose="02020603050405020304" pitchFamily="18" charset="0"/>
                <a:cs typeface="Arial" panose="020B0604020202020204" pitchFamily="34" charset="0"/>
              </a:rPr>
              <a:t>β</a:t>
            </a:r>
            <a:r>
              <a:rPr lang="ru-RU" sz="2000" dirty="0">
                <a:latin typeface="Arial" panose="020B0604020202020204" pitchFamily="34" charset="0"/>
                <a:ea typeface="Times New Roman" panose="02020603050405020304" pitchFamily="18" charset="0"/>
                <a:cs typeface="Arial" panose="020B0604020202020204" pitchFamily="34" charset="0"/>
              </a:rPr>
              <a:t>.</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7554968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2">
            <a:extLst>
              <a:ext uri="{FF2B5EF4-FFF2-40B4-BE49-F238E27FC236}">
                <a16:creationId xmlns:a16="http://schemas.microsoft.com/office/drawing/2014/main" id="{0BF06572-91AB-4B77-AFD8-A0A2113EEBAD}"/>
              </a:ext>
            </a:extLst>
          </p:cNvPr>
          <p:cNvGraphicFramePr>
            <a:graphicFrameLocks noChangeAspect="1"/>
          </p:cNvGraphicFramePr>
          <p:nvPr>
            <p:extLst>
              <p:ext uri="{D42A27DB-BD31-4B8C-83A1-F6EECF244321}">
                <p14:modId xmlns:p14="http://schemas.microsoft.com/office/powerpoint/2010/main" val="2845395779"/>
              </p:ext>
            </p:extLst>
          </p:nvPr>
        </p:nvGraphicFramePr>
        <p:xfrm>
          <a:off x="1861457" y="1773122"/>
          <a:ext cx="8190401" cy="4507907"/>
        </p:xfrm>
        <a:graphic>
          <a:graphicData uri="http://schemas.openxmlformats.org/presentationml/2006/ole">
            <mc:AlternateContent xmlns:mc="http://schemas.openxmlformats.org/markup-compatibility/2006">
              <mc:Choice xmlns:v="urn:schemas-microsoft-com:vml" Requires="v">
                <p:oleObj spid="_x0000_s6166" name="Visio" r:id="rId3" imgW="5962650" imgH="3274695" progId="Visio.Drawing.11">
                  <p:embed/>
                </p:oleObj>
              </mc:Choice>
              <mc:Fallback>
                <p:oleObj name="Visio" r:id="rId3" imgW="5962650" imgH="3274695" progId="Visio.Drawing.11">
                  <p:embed/>
                  <p:pic>
                    <p:nvPicPr>
                      <p:cNvPr id="2"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1457" y="1773122"/>
                        <a:ext cx="8190401" cy="4507907"/>
                      </a:xfrm>
                      <a:prstGeom prst="rect">
                        <a:avLst/>
                      </a:prstGeom>
                      <a:noFill/>
                    </p:spPr>
                  </p:pic>
                </p:oleObj>
              </mc:Fallback>
            </mc:AlternateContent>
          </a:graphicData>
        </a:graphic>
      </p:graphicFrame>
      <p:sp>
        <p:nvSpPr>
          <p:cNvPr id="6" name="Прямоугольник 5">
            <a:extLst>
              <a:ext uri="{FF2B5EF4-FFF2-40B4-BE49-F238E27FC236}">
                <a16:creationId xmlns:a16="http://schemas.microsoft.com/office/drawing/2014/main" id="{22B0A065-7F53-4D79-8DA7-9282771C5C06}"/>
              </a:ext>
            </a:extLst>
          </p:cNvPr>
          <p:cNvSpPr/>
          <p:nvPr/>
        </p:nvSpPr>
        <p:spPr>
          <a:xfrm>
            <a:off x="3079104" y="2672221"/>
            <a:ext cx="1143001" cy="517065"/>
          </a:xfrm>
          <a:prstGeom prst="rect">
            <a:avLst/>
          </a:prstGeom>
        </p:spPr>
        <p:txBody>
          <a:bodyPr wrap="square">
            <a:spAutoFit/>
          </a:bodyPr>
          <a:lstStyle/>
          <a:p>
            <a:pPr indent="449580" algn="just">
              <a:lnSpc>
                <a:spcPct val="115000"/>
              </a:lnSpc>
              <a:spcAft>
                <a:spcPts val="0"/>
              </a:spcAft>
            </a:pPr>
            <a:r>
              <a:rPr lang="en-US" sz="2400" b="1" dirty="0">
                <a:latin typeface="Times New Roman" panose="02020603050405020304" pitchFamily="18" charset="0"/>
                <a:ea typeface="Times New Roman" panose="02020603050405020304" pitchFamily="18" charset="0"/>
              </a:rPr>
              <a:t>FA</a:t>
            </a:r>
            <a:r>
              <a:rPr lang="ru-RU" sz="2400" b="1" baseline="-25000" dirty="0">
                <a:latin typeface="Times New Roman" panose="02020603050405020304" pitchFamily="18" charset="0"/>
                <a:ea typeface="Times New Roman" panose="02020603050405020304" pitchFamily="18" charset="0"/>
              </a:rPr>
              <a:t>1</a:t>
            </a:r>
            <a:endParaRPr lang="ru-RU" sz="2400" dirty="0">
              <a:effectLst/>
              <a:latin typeface="Times New Roman" panose="02020603050405020304" pitchFamily="18" charset="0"/>
              <a:ea typeface="Times New Roman" panose="02020603050405020304" pitchFamily="18" charset="0"/>
            </a:endParaRPr>
          </a:p>
        </p:txBody>
      </p:sp>
      <p:sp>
        <p:nvSpPr>
          <p:cNvPr id="7" name="Прямоугольник 6">
            <a:extLst>
              <a:ext uri="{FF2B5EF4-FFF2-40B4-BE49-F238E27FC236}">
                <a16:creationId xmlns:a16="http://schemas.microsoft.com/office/drawing/2014/main" id="{F2DFB22D-E120-4DF7-898F-23947C5E34C6}"/>
              </a:ext>
            </a:extLst>
          </p:cNvPr>
          <p:cNvSpPr/>
          <p:nvPr/>
        </p:nvSpPr>
        <p:spPr>
          <a:xfrm>
            <a:off x="3507652" y="4936976"/>
            <a:ext cx="674800"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FA</a:t>
            </a:r>
            <a:r>
              <a:rPr lang="ru-RU" sz="2400" b="1" baseline="-25000" dirty="0">
                <a:latin typeface="Times New Roman" panose="02020603050405020304" pitchFamily="18" charset="0"/>
                <a:ea typeface="Times New Roman" panose="02020603050405020304" pitchFamily="18" charset="0"/>
              </a:rPr>
              <a:t>2</a:t>
            </a:r>
            <a:endParaRPr lang="ru-RU" sz="2400" dirty="0"/>
          </a:p>
        </p:txBody>
      </p:sp>
      <p:sp>
        <p:nvSpPr>
          <p:cNvPr id="8" name="Прямоугольник 7">
            <a:extLst>
              <a:ext uri="{FF2B5EF4-FFF2-40B4-BE49-F238E27FC236}">
                <a16:creationId xmlns:a16="http://schemas.microsoft.com/office/drawing/2014/main" id="{A51E4C5F-C46D-4A1C-9A2E-1D03B80C9508}"/>
              </a:ext>
            </a:extLst>
          </p:cNvPr>
          <p:cNvSpPr/>
          <p:nvPr/>
        </p:nvSpPr>
        <p:spPr>
          <a:xfrm>
            <a:off x="6337825" y="2699920"/>
            <a:ext cx="1891095"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FA</a:t>
            </a:r>
            <a:r>
              <a:rPr lang="en-US" sz="2400" b="1" baseline="-25000" dirty="0">
                <a:latin typeface="Times New Roman" panose="02020603050405020304" pitchFamily="18" charset="0"/>
                <a:ea typeface="Times New Roman" panose="02020603050405020304" pitchFamily="18" charset="0"/>
              </a:rPr>
              <a:t>1 </a:t>
            </a:r>
            <a:r>
              <a:rPr lang="en-US" sz="2400" b="1" dirty="0">
                <a:latin typeface="Times New Roman" panose="02020603050405020304" pitchFamily="18" charset="0"/>
                <a:ea typeface="Times New Roman" panose="02020603050405020304" pitchFamily="18" charset="0"/>
              </a:rPr>
              <a:t>(PL,FA</a:t>
            </a:r>
            <a:r>
              <a:rPr lang="en-US" sz="2400" b="1" baseline="-25000" dirty="0">
                <a:latin typeface="Times New Roman" panose="02020603050405020304" pitchFamily="18" charset="0"/>
                <a:ea typeface="Times New Roman" panose="02020603050405020304" pitchFamily="18" charset="0"/>
              </a:rPr>
              <a:t>1</a:t>
            </a:r>
            <a:r>
              <a:rPr lang="en-US" sz="2400" b="1" dirty="0">
                <a:latin typeface="Times New Roman" panose="02020603050405020304" pitchFamily="18" charset="0"/>
                <a:ea typeface="Times New Roman" panose="02020603050405020304" pitchFamily="18" charset="0"/>
              </a:rPr>
              <a:t>)</a:t>
            </a:r>
            <a:endParaRPr lang="ru-RU" sz="2400" dirty="0"/>
          </a:p>
        </p:txBody>
      </p:sp>
      <p:sp>
        <p:nvSpPr>
          <p:cNvPr id="9" name="Прямоугольник 8">
            <a:extLst>
              <a:ext uri="{FF2B5EF4-FFF2-40B4-BE49-F238E27FC236}">
                <a16:creationId xmlns:a16="http://schemas.microsoft.com/office/drawing/2014/main" id="{1429BDB6-2BC3-4D36-A590-0D7BB4E7EFF0}"/>
              </a:ext>
            </a:extLst>
          </p:cNvPr>
          <p:cNvSpPr/>
          <p:nvPr/>
        </p:nvSpPr>
        <p:spPr>
          <a:xfrm>
            <a:off x="6501111" y="4936976"/>
            <a:ext cx="1942391"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FA</a:t>
            </a:r>
            <a:r>
              <a:rPr lang="en-US" sz="2400" b="1" baseline="-25000" dirty="0">
                <a:latin typeface="Times New Roman" panose="02020603050405020304" pitchFamily="18" charset="0"/>
                <a:ea typeface="Times New Roman" panose="02020603050405020304" pitchFamily="18" charset="0"/>
              </a:rPr>
              <a:t>2 </a:t>
            </a:r>
            <a:r>
              <a:rPr lang="en-US" sz="2400" b="1" dirty="0">
                <a:latin typeface="Times New Roman" panose="02020603050405020304" pitchFamily="18" charset="0"/>
                <a:ea typeface="Times New Roman" panose="02020603050405020304" pitchFamily="18" charset="0"/>
              </a:rPr>
              <a:t>(PL,FA</a:t>
            </a:r>
            <a:r>
              <a:rPr lang="ru-RU" sz="2400" b="1" baseline="-25000" dirty="0">
                <a:latin typeface="Times New Roman" panose="02020603050405020304" pitchFamily="18" charset="0"/>
                <a:ea typeface="Times New Roman" panose="02020603050405020304" pitchFamily="18" charset="0"/>
              </a:rPr>
              <a:t>2</a:t>
            </a:r>
            <a:r>
              <a:rPr lang="en-US" sz="2400" b="1" dirty="0">
                <a:latin typeface="Times New Roman" panose="02020603050405020304" pitchFamily="18" charset="0"/>
                <a:ea typeface="Times New Roman" panose="02020603050405020304" pitchFamily="18" charset="0"/>
              </a:rPr>
              <a:t>)</a:t>
            </a:r>
            <a:r>
              <a:rPr lang="en-US" sz="2400" b="1" baseline="-25000" dirty="0">
                <a:latin typeface="Times New Roman" panose="02020603050405020304" pitchFamily="18" charset="0"/>
                <a:ea typeface="Times New Roman" panose="02020603050405020304" pitchFamily="18" charset="0"/>
              </a:rPr>
              <a:t> </a:t>
            </a:r>
            <a:endParaRPr lang="ru-RU" sz="2400" dirty="0"/>
          </a:p>
        </p:txBody>
      </p:sp>
      <p:sp>
        <p:nvSpPr>
          <p:cNvPr id="10" name="Прямоугольник 9">
            <a:extLst>
              <a:ext uri="{FF2B5EF4-FFF2-40B4-BE49-F238E27FC236}">
                <a16:creationId xmlns:a16="http://schemas.microsoft.com/office/drawing/2014/main" id="{FBCE69AC-4D81-4874-A410-15486F1FD787}"/>
              </a:ext>
            </a:extLst>
          </p:cNvPr>
          <p:cNvSpPr/>
          <p:nvPr/>
        </p:nvSpPr>
        <p:spPr>
          <a:xfrm>
            <a:off x="9692491" y="3185206"/>
            <a:ext cx="2386423"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M(FA</a:t>
            </a:r>
            <a:r>
              <a:rPr lang="en-US" sz="2400" b="1" baseline="-25000" dirty="0">
                <a:latin typeface="Times New Roman" panose="02020603050405020304" pitchFamily="18" charset="0"/>
                <a:ea typeface="Times New Roman" panose="02020603050405020304" pitchFamily="18" charset="0"/>
              </a:rPr>
              <a:t>1 </a:t>
            </a:r>
            <a:r>
              <a:rPr lang="en-US" sz="2400" b="1" dirty="0">
                <a:latin typeface="Times New Roman" panose="02020603050405020304" pitchFamily="18" charset="0"/>
                <a:ea typeface="Times New Roman" panose="02020603050405020304" pitchFamily="18" charset="0"/>
              </a:rPr>
              <a:t>(PL,FA</a:t>
            </a:r>
            <a:r>
              <a:rPr lang="en-US" sz="2400" b="1" baseline="-25000" dirty="0">
                <a:latin typeface="Times New Roman" panose="02020603050405020304" pitchFamily="18" charset="0"/>
                <a:ea typeface="Times New Roman" panose="02020603050405020304" pitchFamily="18" charset="0"/>
              </a:rPr>
              <a:t>1</a:t>
            </a:r>
            <a:r>
              <a:rPr lang="en-US" sz="2400" b="1" dirty="0">
                <a:latin typeface="Times New Roman" panose="02020603050405020304" pitchFamily="18" charset="0"/>
                <a:ea typeface="Times New Roman" panose="02020603050405020304" pitchFamily="18" charset="0"/>
              </a:rPr>
              <a:t>))</a:t>
            </a:r>
            <a:endParaRPr lang="ru-RU" sz="2400" dirty="0"/>
          </a:p>
        </p:txBody>
      </p:sp>
      <p:sp>
        <p:nvSpPr>
          <p:cNvPr id="11" name="Прямоугольник 10">
            <a:extLst>
              <a:ext uri="{FF2B5EF4-FFF2-40B4-BE49-F238E27FC236}">
                <a16:creationId xmlns:a16="http://schemas.microsoft.com/office/drawing/2014/main" id="{3D33B170-9786-49A6-A24D-CC58A372237D}"/>
              </a:ext>
            </a:extLst>
          </p:cNvPr>
          <p:cNvSpPr/>
          <p:nvPr/>
        </p:nvSpPr>
        <p:spPr>
          <a:xfrm>
            <a:off x="6768293" y="4088383"/>
            <a:ext cx="577402" cy="517065"/>
          </a:xfrm>
          <a:prstGeom prst="rect">
            <a:avLst/>
          </a:prstGeom>
        </p:spPr>
        <p:txBody>
          <a:bodyPr wrap="none">
            <a:spAutoFit/>
          </a:bodyPr>
          <a:lstStyle/>
          <a:p>
            <a:pPr algn="just">
              <a:lnSpc>
                <a:spcPct val="115000"/>
              </a:lnSpc>
              <a:spcAft>
                <a:spcPts val="0"/>
              </a:spcAft>
            </a:pPr>
            <a:r>
              <a:rPr lang="en-US" sz="2400" b="1" dirty="0">
                <a:latin typeface="Times New Roman" panose="02020603050405020304" pitchFamily="18" charset="0"/>
                <a:ea typeface="Times New Roman" panose="02020603050405020304" pitchFamily="18" charset="0"/>
              </a:rPr>
              <a:t>PL</a:t>
            </a:r>
            <a:endParaRPr lang="ru-RU" sz="2400" dirty="0">
              <a:effectLst/>
              <a:latin typeface="Times New Roman" panose="02020603050405020304" pitchFamily="18" charset="0"/>
              <a:ea typeface="Times New Roman" panose="02020603050405020304" pitchFamily="18" charset="0"/>
            </a:endParaRPr>
          </a:p>
        </p:txBody>
      </p:sp>
      <p:sp>
        <p:nvSpPr>
          <p:cNvPr id="12" name="Прямоугольник 11">
            <a:extLst>
              <a:ext uri="{FF2B5EF4-FFF2-40B4-BE49-F238E27FC236}">
                <a16:creationId xmlns:a16="http://schemas.microsoft.com/office/drawing/2014/main" id="{C7BDF321-E5AC-440A-BD97-CF0C133970C3}"/>
              </a:ext>
            </a:extLst>
          </p:cNvPr>
          <p:cNvSpPr/>
          <p:nvPr/>
        </p:nvSpPr>
        <p:spPr>
          <a:xfrm>
            <a:off x="9765715" y="3796242"/>
            <a:ext cx="1119987" cy="461665"/>
          </a:xfrm>
          <a:prstGeom prst="rect">
            <a:avLst/>
          </a:prstGeom>
        </p:spPr>
        <p:txBody>
          <a:bodyPr wrap="none">
            <a:spAutoFit/>
          </a:bodyPr>
          <a:lstStyle/>
          <a:p>
            <a:r>
              <a:rPr lang="ru-RU" sz="2400" b="1" dirty="0">
                <a:latin typeface="Times New Roman" panose="02020603050405020304" pitchFamily="18" charset="0"/>
                <a:ea typeface="Times New Roman" panose="02020603050405020304" pitchFamily="18" charset="0"/>
              </a:rPr>
              <a:t>Блок 1</a:t>
            </a:r>
            <a:endParaRPr lang="ru-RU" sz="2400" dirty="0"/>
          </a:p>
        </p:txBody>
      </p:sp>
      <p:sp>
        <p:nvSpPr>
          <p:cNvPr id="13" name="Прямоугольник 12">
            <a:extLst>
              <a:ext uri="{FF2B5EF4-FFF2-40B4-BE49-F238E27FC236}">
                <a16:creationId xmlns:a16="http://schemas.microsoft.com/office/drawing/2014/main" id="{B200AE81-784A-4ACB-8229-7271731BCD35}"/>
              </a:ext>
            </a:extLst>
          </p:cNvPr>
          <p:cNvSpPr/>
          <p:nvPr/>
        </p:nvSpPr>
        <p:spPr>
          <a:xfrm>
            <a:off x="596946" y="3796242"/>
            <a:ext cx="1119987" cy="461665"/>
          </a:xfrm>
          <a:prstGeom prst="rect">
            <a:avLst/>
          </a:prstGeom>
        </p:spPr>
        <p:txBody>
          <a:bodyPr wrap="none">
            <a:spAutoFit/>
          </a:bodyPr>
          <a:lstStyle/>
          <a:p>
            <a:r>
              <a:rPr lang="ru-RU" sz="2400" b="1" dirty="0">
                <a:latin typeface="Times New Roman" panose="02020603050405020304" pitchFamily="18" charset="0"/>
                <a:ea typeface="Times New Roman" panose="02020603050405020304" pitchFamily="18" charset="0"/>
              </a:rPr>
              <a:t>Блок 3</a:t>
            </a:r>
            <a:endParaRPr lang="ru-RU" sz="2400" dirty="0"/>
          </a:p>
        </p:txBody>
      </p:sp>
      <p:sp>
        <p:nvSpPr>
          <p:cNvPr id="14" name="Прямоугольник 13">
            <a:extLst>
              <a:ext uri="{FF2B5EF4-FFF2-40B4-BE49-F238E27FC236}">
                <a16:creationId xmlns:a16="http://schemas.microsoft.com/office/drawing/2014/main" id="{83127232-42F5-4A03-B14D-F9760A778C7C}"/>
              </a:ext>
            </a:extLst>
          </p:cNvPr>
          <p:cNvSpPr/>
          <p:nvPr/>
        </p:nvSpPr>
        <p:spPr>
          <a:xfrm>
            <a:off x="4825991" y="3161585"/>
            <a:ext cx="1119987" cy="461665"/>
          </a:xfrm>
          <a:prstGeom prst="rect">
            <a:avLst/>
          </a:prstGeom>
        </p:spPr>
        <p:txBody>
          <a:bodyPr wrap="none">
            <a:spAutoFit/>
          </a:bodyPr>
          <a:lstStyle/>
          <a:p>
            <a:r>
              <a:rPr lang="ru-RU" sz="2400" b="1" dirty="0">
                <a:latin typeface="Times New Roman" panose="02020603050405020304" pitchFamily="18" charset="0"/>
                <a:ea typeface="Times New Roman" panose="02020603050405020304" pitchFamily="18" charset="0"/>
              </a:rPr>
              <a:t>Блок 2</a:t>
            </a:r>
            <a:endParaRPr lang="ru-RU" sz="2400" dirty="0"/>
          </a:p>
        </p:txBody>
      </p:sp>
      <p:sp>
        <p:nvSpPr>
          <p:cNvPr id="15" name="Прямоугольник 14">
            <a:extLst>
              <a:ext uri="{FF2B5EF4-FFF2-40B4-BE49-F238E27FC236}">
                <a16:creationId xmlns:a16="http://schemas.microsoft.com/office/drawing/2014/main" id="{787277BB-247F-492C-B705-6415D37FBAE0}"/>
              </a:ext>
            </a:extLst>
          </p:cNvPr>
          <p:cNvSpPr/>
          <p:nvPr/>
        </p:nvSpPr>
        <p:spPr>
          <a:xfrm>
            <a:off x="6460110" y="1290142"/>
            <a:ext cx="1119987" cy="461665"/>
          </a:xfrm>
          <a:prstGeom prst="rect">
            <a:avLst/>
          </a:prstGeom>
        </p:spPr>
        <p:txBody>
          <a:bodyPr wrap="none">
            <a:spAutoFit/>
          </a:bodyPr>
          <a:lstStyle/>
          <a:p>
            <a:r>
              <a:rPr lang="ru-RU" sz="2400" b="1" dirty="0">
                <a:latin typeface="Times New Roman" panose="02020603050405020304" pitchFamily="18" charset="0"/>
                <a:ea typeface="Times New Roman" panose="02020603050405020304" pitchFamily="18" charset="0"/>
              </a:rPr>
              <a:t>Блок 4</a:t>
            </a:r>
            <a:endParaRPr lang="ru-RU" sz="2400" dirty="0"/>
          </a:p>
        </p:txBody>
      </p:sp>
      <p:sp>
        <p:nvSpPr>
          <p:cNvPr id="16" name="Прямоугольник 15">
            <a:extLst>
              <a:ext uri="{FF2B5EF4-FFF2-40B4-BE49-F238E27FC236}">
                <a16:creationId xmlns:a16="http://schemas.microsoft.com/office/drawing/2014/main" id="{3F05A67D-F560-4999-B5FB-F2900097AA9E}"/>
              </a:ext>
            </a:extLst>
          </p:cNvPr>
          <p:cNvSpPr/>
          <p:nvPr/>
        </p:nvSpPr>
        <p:spPr>
          <a:xfrm>
            <a:off x="6497000" y="6282762"/>
            <a:ext cx="1119987" cy="461665"/>
          </a:xfrm>
          <a:prstGeom prst="rect">
            <a:avLst/>
          </a:prstGeom>
        </p:spPr>
        <p:txBody>
          <a:bodyPr wrap="none">
            <a:spAutoFit/>
          </a:bodyPr>
          <a:lstStyle/>
          <a:p>
            <a:r>
              <a:rPr lang="ru-RU" sz="2400" b="1" dirty="0">
                <a:latin typeface="Times New Roman" panose="02020603050405020304" pitchFamily="18" charset="0"/>
                <a:ea typeface="Times New Roman" panose="02020603050405020304" pitchFamily="18" charset="0"/>
              </a:rPr>
              <a:t>Блок 5</a:t>
            </a:r>
            <a:endParaRPr lang="ru-RU" sz="2400" dirty="0"/>
          </a:p>
        </p:txBody>
      </p:sp>
      <p:sp>
        <p:nvSpPr>
          <p:cNvPr id="17" name="Прямоугольник 16">
            <a:extLst>
              <a:ext uri="{FF2B5EF4-FFF2-40B4-BE49-F238E27FC236}">
                <a16:creationId xmlns:a16="http://schemas.microsoft.com/office/drawing/2014/main" id="{87CAC7E9-010F-4815-9FEC-7A422CE0C7A1}"/>
              </a:ext>
            </a:extLst>
          </p:cNvPr>
          <p:cNvSpPr/>
          <p:nvPr/>
        </p:nvSpPr>
        <p:spPr>
          <a:xfrm>
            <a:off x="4433904" y="6396335"/>
            <a:ext cx="1135054" cy="461665"/>
          </a:xfrm>
          <a:prstGeom prst="rect">
            <a:avLst/>
          </a:prstGeom>
        </p:spPr>
        <p:txBody>
          <a:bodyPr wrap="square">
            <a:spAutoFit/>
          </a:bodyPr>
          <a:lstStyle/>
          <a:p>
            <a:r>
              <a:rPr lang="ru-RU" sz="2400" b="1" dirty="0">
                <a:latin typeface="Arial" panose="020B0604020202020204" pitchFamily="34" charset="0"/>
                <a:cs typeface="Arial" panose="020B0604020202020204" pitchFamily="34" charset="0"/>
              </a:rPr>
              <a:t>рис. 2</a:t>
            </a:r>
            <a:endParaRPr lang="ru-RU" sz="2400" b="1" dirty="0"/>
          </a:p>
        </p:txBody>
      </p:sp>
      <p:sp>
        <p:nvSpPr>
          <p:cNvPr id="18" name="Text Box 2">
            <a:extLst>
              <a:ext uri="{FF2B5EF4-FFF2-40B4-BE49-F238E27FC236}">
                <a16:creationId xmlns:a16="http://schemas.microsoft.com/office/drawing/2014/main" id="{DD73C1F6-9B5F-461D-ADB6-84B39E470D0E}"/>
              </a:ext>
            </a:extLst>
          </p:cNvPr>
          <p:cNvSpPr txBox="1">
            <a:spLocks noChangeArrowheads="1"/>
          </p:cNvSpPr>
          <p:nvPr/>
        </p:nvSpPr>
        <p:spPr bwMode="auto">
          <a:xfrm>
            <a:off x="718457" y="273050"/>
            <a:ext cx="109139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ru-RU" altLang="ru-RU" sz="2400" b="1" dirty="0"/>
              <a:t>Блок-схема поведения лица принимающего решение (ЛПР) в условиях неопределенности </a:t>
            </a:r>
          </a:p>
        </p:txBody>
      </p:sp>
      <p:sp>
        <p:nvSpPr>
          <p:cNvPr id="19" name="Прямоугольник 18">
            <a:extLst>
              <a:ext uri="{FF2B5EF4-FFF2-40B4-BE49-F238E27FC236}">
                <a16:creationId xmlns:a16="http://schemas.microsoft.com/office/drawing/2014/main" id="{8165F194-323B-42FE-A57F-F9DB666C631B}"/>
              </a:ext>
            </a:extLst>
          </p:cNvPr>
          <p:cNvSpPr/>
          <p:nvPr/>
        </p:nvSpPr>
        <p:spPr>
          <a:xfrm>
            <a:off x="9692490" y="4540800"/>
            <a:ext cx="2386423"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M(FA</a:t>
            </a:r>
            <a:r>
              <a:rPr lang="ru-RU" sz="2400" b="1" baseline="-25000" dirty="0">
                <a:latin typeface="Times New Roman" panose="02020603050405020304" pitchFamily="18" charset="0"/>
                <a:ea typeface="Times New Roman" panose="02020603050405020304" pitchFamily="18" charset="0"/>
              </a:rPr>
              <a:t>2</a:t>
            </a:r>
            <a:r>
              <a:rPr lang="en-US" sz="2400" b="1" baseline="-25000"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(PL,FA</a:t>
            </a:r>
            <a:r>
              <a:rPr lang="ru-RU" sz="2400" b="1" baseline="-25000" dirty="0">
                <a:latin typeface="Times New Roman" panose="02020603050405020304" pitchFamily="18" charset="0"/>
                <a:ea typeface="Times New Roman" panose="02020603050405020304" pitchFamily="18" charset="0"/>
              </a:rPr>
              <a:t>2</a:t>
            </a:r>
            <a:r>
              <a:rPr lang="en-US" sz="2400" b="1" dirty="0">
                <a:latin typeface="Times New Roman" panose="02020603050405020304" pitchFamily="18" charset="0"/>
                <a:ea typeface="Times New Roman" panose="02020603050405020304" pitchFamily="18" charset="0"/>
              </a:rPr>
              <a:t>))</a:t>
            </a:r>
            <a:endParaRPr lang="ru-RU" sz="2400" dirty="0"/>
          </a:p>
        </p:txBody>
      </p:sp>
    </p:spTree>
    <p:extLst>
      <p:ext uri="{BB962C8B-B14F-4D97-AF65-F5344CB8AC3E}">
        <p14:creationId xmlns:p14="http://schemas.microsoft.com/office/powerpoint/2010/main" val="27881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3439E3E-2683-493A-9C76-93595358DE12}"/>
              </a:ext>
            </a:extLst>
          </p:cNvPr>
          <p:cNvSpPr/>
          <p:nvPr/>
        </p:nvSpPr>
        <p:spPr>
          <a:xfrm>
            <a:off x="373487" y="244009"/>
            <a:ext cx="11552350" cy="1938992"/>
          </a:xfrm>
          <a:prstGeom prst="rect">
            <a:avLst/>
          </a:prstGeom>
        </p:spPr>
        <p:txBody>
          <a:bodyPr wrap="square">
            <a:spAutoFit/>
          </a:bodyPr>
          <a:lstStyle/>
          <a:p>
            <a:pPr algn="just"/>
            <a:r>
              <a:rPr lang="ru-RU" sz="2000" dirty="0">
                <a:latin typeface="Arial" panose="020B0604020202020204" pitchFamily="34" charset="0"/>
                <a:ea typeface="Times New Roman" panose="02020603050405020304" pitchFamily="18" charset="0"/>
                <a:cs typeface="Arial" panose="020B0604020202020204" pitchFamily="34" charset="0"/>
              </a:rPr>
              <a:t>      ЛПР принимает решение </a:t>
            </a:r>
            <a:r>
              <a:rPr lang="en-US" sz="2000" b="1" dirty="0">
                <a:latin typeface="Arial" panose="020B0604020202020204" pitchFamily="34" charset="0"/>
                <a:ea typeface="Times New Roman" panose="02020603050405020304" pitchFamily="18" charset="0"/>
                <a:cs typeface="Arial" panose="020B0604020202020204" pitchFamily="34" charset="0"/>
              </a:rPr>
              <a:t>PL</a:t>
            </a:r>
            <a:r>
              <a:rPr lang="ru-RU" sz="2000" dirty="0">
                <a:latin typeface="Arial" panose="020B0604020202020204" pitchFamily="34" charset="0"/>
                <a:ea typeface="Times New Roman" panose="02020603050405020304" pitchFamily="18" charset="0"/>
                <a:cs typeface="Arial" panose="020B0604020202020204" pitchFamily="34" charset="0"/>
              </a:rPr>
              <a:t>. Экономические условия - законодательство, действующие нормы и нормативы, определяют последствия несовпадения факта и</a:t>
            </a:r>
            <a:r>
              <a:rPr lang="ru-RU" sz="2000" b="1" dirty="0">
                <a:latin typeface="Arial" panose="020B0604020202020204" pitchFamily="34" charset="0"/>
                <a:ea typeface="Times New Roman" panose="02020603050405020304" pitchFamily="18" charset="0"/>
                <a:cs typeface="Arial" panose="020B0604020202020204" pitchFamily="34" charset="0"/>
              </a:rPr>
              <a:t> </a:t>
            </a:r>
            <a:r>
              <a:rPr lang="en-US" sz="2000" b="1" dirty="0">
                <a:latin typeface="Arial" panose="020B0604020202020204" pitchFamily="34" charset="0"/>
                <a:ea typeface="Times New Roman" panose="02020603050405020304" pitchFamily="18" charset="0"/>
                <a:cs typeface="Arial" panose="020B0604020202020204" pitchFamily="34" charset="0"/>
              </a:rPr>
              <a:t>PL</a:t>
            </a:r>
            <a:r>
              <a:rPr lang="ru-RU" sz="2000" dirty="0">
                <a:latin typeface="Arial" panose="020B0604020202020204" pitchFamily="34" charset="0"/>
                <a:ea typeface="Times New Roman" panose="02020603050405020304" pitchFamily="18" charset="0"/>
                <a:cs typeface="Arial" panose="020B0604020202020204" pitchFamily="34" charset="0"/>
              </a:rPr>
              <a:t>, т.е. издержки завышения (</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baseline="-25000" dirty="0">
                <a:latin typeface="Arial" panose="020B0604020202020204" pitchFamily="34" charset="0"/>
                <a:ea typeface="Times New Roman" panose="02020603050405020304" pitchFamily="18" charset="0"/>
                <a:cs typeface="Arial" panose="020B0604020202020204" pitchFamily="34" charset="0"/>
              </a:rPr>
              <a:t>1</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a:latin typeface="Arial" panose="020B0604020202020204" pitchFamily="34" charset="0"/>
                <a:ea typeface="Times New Roman" panose="02020603050405020304" pitchFamily="18" charset="0"/>
                <a:cs typeface="Arial" panose="020B0604020202020204" pitchFamily="34" charset="0"/>
              </a:rPr>
              <a:t>PL</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a:latin typeface="Arial" panose="020B0604020202020204" pitchFamily="34" charset="0"/>
                <a:ea typeface="Times New Roman" panose="02020603050405020304" pitchFamily="18" charset="0"/>
                <a:cs typeface="Arial" panose="020B0604020202020204" pitchFamily="34" charset="0"/>
              </a:rPr>
              <a:t>FA</a:t>
            </a:r>
            <a:r>
              <a:rPr lang="ru-RU" sz="2000" b="1" baseline="-25000" dirty="0">
                <a:latin typeface="Arial" panose="020B0604020202020204" pitchFamily="34" charset="0"/>
                <a:ea typeface="Times New Roman" panose="02020603050405020304" pitchFamily="18" charset="0"/>
                <a:cs typeface="Arial" panose="020B0604020202020204" pitchFamily="34" charset="0"/>
              </a:rPr>
              <a:t>1</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ru-RU" sz="2000" dirty="0">
                <a:latin typeface="Arial" panose="020B0604020202020204" pitchFamily="34" charset="0"/>
                <a:ea typeface="Times New Roman" panose="02020603050405020304" pitchFamily="18" charset="0"/>
                <a:cs typeface="Arial" panose="020B0604020202020204" pitchFamily="34" charset="0"/>
              </a:rPr>
              <a:t>) и издержки занижения (</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baseline="-25000" dirty="0">
                <a:latin typeface="Arial" panose="020B0604020202020204" pitchFamily="34" charset="0"/>
                <a:ea typeface="Times New Roman" panose="02020603050405020304" pitchFamily="18" charset="0"/>
                <a:cs typeface="Arial" panose="020B0604020202020204" pitchFamily="34" charset="0"/>
              </a:rPr>
              <a:t>2</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a:latin typeface="Arial" panose="020B0604020202020204" pitchFamily="34" charset="0"/>
                <a:ea typeface="Times New Roman" panose="02020603050405020304" pitchFamily="18" charset="0"/>
                <a:cs typeface="Arial" panose="020B0604020202020204" pitchFamily="34" charset="0"/>
              </a:rPr>
              <a:t>PL</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a:latin typeface="Arial" panose="020B0604020202020204" pitchFamily="34" charset="0"/>
                <a:ea typeface="Times New Roman" panose="02020603050405020304" pitchFamily="18" charset="0"/>
                <a:cs typeface="Arial" panose="020B0604020202020204" pitchFamily="34" charset="0"/>
              </a:rPr>
              <a:t>FA</a:t>
            </a:r>
            <a:r>
              <a:rPr lang="ru-RU" sz="2000" b="1" baseline="-25000" dirty="0">
                <a:latin typeface="Arial" panose="020B0604020202020204" pitchFamily="34" charset="0"/>
                <a:ea typeface="Times New Roman" panose="02020603050405020304" pitchFamily="18" charset="0"/>
                <a:cs typeface="Arial" panose="020B0604020202020204" pitchFamily="34" charset="0"/>
              </a:rPr>
              <a:t>2</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ru-RU" sz="2000" dirty="0">
                <a:latin typeface="Arial" panose="020B0604020202020204" pitchFamily="34" charset="0"/>
                <a:ea typeface="Times New Roman" panose="02020603050405020304" pitchFamily="18" charset="0"/>
                <a:cs typeface="Arial" panose="020B0604020202020204" pitchFamily="34" charset="0"/>
              </a:rPr>
              <a:t>). ЛПР получает эти следствия не сразу, а после некоторой задержки и усреднения, т.е. в виде математическое ожиданий издержек или, что тоже самое, рисков, обозначенных соответственно </a:t>
            </a:r>
            <a:r>
              <a:rPr lang="en-US" sz="2000" b="1" dirty="0">
                <a:latin typeface="Arial" panose="020B0604020202020204" pitchFamily="34" charset="0"/>
                <a:ea typeface="Times New Roman" panose="02020603050405020304" pitchFamily="18" charset="0"/>
                <a:cs typeface="Arial" panose="020B0604020202020204" pitchFamily="34" charset="0"/>
              </a:rPr>
              <a:t>M</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baseline="-25000" dirty="0">
                <a:latin typeface="Arial" panose="020B0604020202020204" pitchFamily="34" charset="0"/>
                <a:ea typeface="Times New Roman" panose="02020603050405020304" pitchFamily="18" charset="0"/>
                <a:cs typeface="Arial" panose="020B0604020202020204" pitchFamily="34" charset="0"/>
              </a:rPr>
              <a:t>1</a:t>
            </a:r>
            <a:r>
              <a:rPr lang="ru-RU" sz="2000" b="1" dirty="0">
                <a:latin typeface="Arial" panose="020B0604020202020204" pitchFamily="34" charset="0"/>
                <a:ea typeface="Times New Roman" panose="02020603050405020304" pitchFamily="18" charset="0"/>
                <a:cs typeface="Arial" panose="020B0604020202020204" pitchFamily="34" charset="0"/>
              </a:rPr>
              <a:t> (</a:t>
            </a:r>
            <a:r>
              <a:rPr lang="en-US" sz="2000" b="1" dirty="0">
                <a:latin typeface="Arial" panose="020B0604020202020204" pitchFamily="34" charset="0"/>
                <a:ea typeface="Times New Roman" panose="02020603050405020304" pitchFamily="18" charset="0"/>
                <a:cs typeface="Arial" panose="020B0604020202020204" pitchFamily="34" charset="0"/>
              </a:rPr>
              <a:t>PL</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a:latin typeface="Arial" panose="020B0604020202020204" pitchFamily="34" charset="0"/>
                <a:ea typeface="Times New Roman" panose="02020603050405020304" pitchFamily="18" charset="0"/>
                <a:cs typeface="Arial" panose="020B0604020202020204" pitchFamily="34" charset="0"/>
              </a:rPr>
              <a:t>FA</a:t>
            </a:r>
            <a:r>
              <a:rPr lang="ru-RU" sz="2000" b="1"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и</a:t>
            </a:r>
            <a:r>
              <a:rPr lang="ru-RU" sz="2000" b="1" dirty="0">
                <a:latin typeface="Arial" panose="020B0604020202020204" pitchFamily="34" charset="0"/>
                <a:ea typeface="Times New Roman" panose="02020603050405020304" pitchFamily="18" charset="0"/>
                <a:cs typeface="Arial" panose="020B0604020202020204" pitchFamily="34" charset="0"/>
              </a:rPr>
              <a:t> </a:t>
            </a:r>
            <a:r>
              <a:rPr lang="en-US" sz="2000" b="1" dirty="0">
                <a:latin typeface="Arial" panose="020B0604020202020204" pitchFamily="34" charset="0"/>
                <a:ea typeface="Times New Roman" panose="02020603050405020304" pitchFamily="18" charset="0"/>
                <a:cs typeface="Arial" panose="020B0604020202020204" pitchFamily="34" charset="0"/>
              </a:rPr>
              <a:t>M</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baseline="-25000" dirty="0">
                <a:latin typeface="Arial" panose="020B0604020202020204" pitchFamily="34" charset="0"/>
                <a:ea typeface="Times New Roman" panose="02020603050405020304" pitchFamily="18" charset="0"/>
                <a:cs typeface="Arial" panose="020B0604020202020204" pitchFamily="34" charset="0"/>
              </a:rPr>
              <a:t>2</a:t>
            </a:r>
            <a:r>
              <a:rPr lang="ru-RU" sz="2000" b="1" dirty="0">
                <a:latin typeface="Arial" panose="020B0604020202020204" pitchFamily="34" charset="0"/>
                <a:ea typeface="Times New Roman" panose="02020603050405020304" pitchFamily="18" charset="0"/>
                <a:cs typeface="Arial" panose="020B0604020202020204" pitchFamily="34" charset="0"/>
              </a:rPr>
              <a:t> (</a:t>
            </a:r>
            <a:r>
              <a:rPr lang="en-US" sz="2000" b="1" dirty="0">
                <a:latin typeface="Arial" panose="020B0604020202020204" pitchFamily="34" charset="0"/>
                <a:ea typeface="Times New Roman" panose="02020603050405020304" pitchFamily="18" charset="0"/>
                <a:cs typeface="Arial" panose="020B0604020202020204" pitchFamily="34" charset="0"/>
              </a:rPr>
              <a:t>PL</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a:latin typeface="Arial" panose="020B0604020202020204" pitchFamily="34" charset="0"/>
                <a:ea typeface="Times New Roman" panose="02020603050405020304" pitchFamily="18" charset="0"/>
                <a:cs typeface="Arial" panose="020B0604020202020204" pitchFamily="34" charset="0"/>
              </a:rPr>
              <a:t>FA</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ru-RU" sz="2000" dirty="0">
                <a:latin typeface="Arial" panose="020B0604020202020204" pitchFamily="34" charset="0"/>
                <a:ea typeface="Times New Roman" panose="02020603050405020304" pitchFamily="18" charset="0"/>
                <a:cs typeface="Arial" panose="020B0604020202020204" pitchFamily="34" charset="0"/>
              </a:rPr>
              <a:t>.  Изображенные на блок-схеме соотношения можно представить следующим образом:</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3" name="Прямоугольник 2">
            <a:extLst>
              <a:ext uri="{FF2B5EF4-FFF2-40B4-BE49-F238E27FC236}">
                <a16:creationId xmlns:a16="http://schemas.microsoft.com/office/drawing/2014/main" id="{968C1C93-E200-43B6-83A1-66437A660360}"/>
              </a:ext>
            </a:extLst>
          </p:cNvPr>
          <p:cNvSpPr/>
          <p:nvPr/>
        </p:nvSpPr>
        <p:spPr>
          <a:xfrm>
            <a:off x="4684324" y="4363098"/>
            <a:ext cx="567784" cy="400110"/>
          </a:xfrm>
          <a:prstGeom prst="rect">
            <a:avLst/>
          </a:prstGeom>
        </p:spPr>
        <p:txBody>
          <a:bodyPr wrap="none">
            <a:spAutoFit/>
          </a:bodyPr>
          <a:lstStyle/>
          <a:p>
            <a:r>
              <a:rPr lang="ru-RU" sz="2000" b="1" dirty="0">
                <a:latin typeface="Arial" panose="020B0604020202020204" pitchFamily="34" charset="0"/>
                <a:cs typeface="Arial" panose="020B0604020202020204" pitchFamily="34" charset="0"/>
              </a:rPr>
              <a:t>(7)</a:t>
            </a:r>
            <a:r>
              <a:rPr lang="en-US" sz="2000" dirty="0">
                <a:latin typeface="Arial" panose="020B0604020202020204" pitchFamily="34" charset="0"/>
                <a:cs typeface="Arial" panose="020B0604020202020204" pitchFamily="34" charset="0"/>
              </a:rPr>
              <a:t> </a:t>
            </a:r>
            <a:endParaRPr lang="ru-RU" sz="2000" dirty="0"/>
          </a:p>
        </p:txBody>
      </p:sp>
      <p:sp>
        <p:nvSpPr>
          <p:cNvPr id="4" name="Прямоугольник 3">
            <a:extLst>
              <a:ext uri="{FF2B5EF4-FFF2-40B4-BE49-F238E27FC236}">
                <a16:creationId xmlns:a16="http://schemas.microsoft.com/office/drawing/2014/main" id="{388DC787-0DBC-4763-BF92-CA4D15C1A4A1}"/>
              </a:ext>
            </a:extLst>
          </p:cNvPr>
          <p:cNvSpPr/>
          <p:nvPr/>
        </p:nvSpPr>
        <p:spPr>
          <a:xfrm>
            <a:off x="5731100" y="2208663"/>
            <a:ext cx="6194738" cy="2862322"/>
          </a:xfrm>
          <a:prstGeom prst="rect">
            <a:avLst/>
          </a:prstGeom>
        </p:spPr>
        <p:txBody>
          <a:bodyPr wrap="square">
            <a:spAutoFit/>
          </a:bodyPr>
          <a:lstStyle/>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r</a:t>
            </a:r>
            <a:r>
              <a:rPr lang="ru-RU" sz="2000" b="1" baseline="-25000" dirty="0">
                <a:latin typeface="Arial" panose="020B0604020202020204" pitchFamily="34" charset="0"/>
                <a:ea typeface="Times New Roman" panose="02020603050405020304" pitchFamily="18" charset="0"/>
                <a:cs typeface="Arial" panose="020B0604020202020204" pitchFamily="34" charset="0"/>
              </a:rPr>
              <a:t>1</a:t>
            </a:r>
            <a:r>
              <a:rPr lang="ru-RU" sz="2000" b="1" dirty="0">
                <a:latin typeface="Arial" panose="020B0604020202020204" pitchFamily="34" charset="0"/>
                <a:ea typeface="Times New Roman" panose="02020603050405020304" pitchFamily="18" charset="0"/>
                <a:cs typeface="Arial" panose="020B0604020202020204" pitchFamily="34" charset="0"/>
              </a:rPr>
              <a:t>, r</a:t>
            </a:r>
            <a:r>
              <a:rPr lang="ru-RU" sz="2000" b="1" baseline="-25000" dirty="0">
                <a:latin typeface="Arial" panose="020B0604020202020204" pitchFamily="34" charset="0"/>
                <a:ea typeface="Times New Roman" panose="02020603050405020304" pitchFamily="18" charset="0"/>
                <a:cs typeface="Arial" panose="020B0604020202020204" pitchFamily="34" charset="0"/>
              </a:rPr>
              <a:t>2</a:t>
            </a:r>
            <a:r>
              <a:rPr lang="ru-RU" sz="2000" b="1" dirty="0">
                <a:latin typeface="Arial" panose="020B0604020202020204" pitchFamily="34" charset="0"/>
                <a:ea typeface="Times New Roman" panose="02020603050405020304" pitchFamily="18" charset="0"/>
                <a:cs typeface="Arial" panose="020B0604020202020204" pitchFamily="34" charset="0"/>
              </a:rPr>
              <a:t>, q</a:t>
            </a:r>
            <a:r>
              <a:rPr lang="ru-RU" sz="2000" b="1" baseline="-25000" dirty="0">
                <a:latin typeface="Arial" panose="020B0604020202020204" pitchFamily="34" charset="0"/>
                <a:ea typeface="Times New Roman" panose="02020603050405020304" pitchFamily="18" charset="0"/>
                <a:cs typeface="Arial" panose="020B0604020202020204" pitchFamily="34" charset="0"/>
              </a:rPr>
              <a:t>1</a:t>
            </a:r>
            <a:r>
              <a:rPr lang="ru-RU" sz="2000" b="1" dirty="0">
                <a:latin typeface="Arial" panose="020B0604020202020204" pitchFamily="34" charset="0"/>
                <a:ea typeface="Times New Roman" panose="02020603050405020304" pitchFamily="18" charset="0"/>
                <a:cs typeface="Arial" panose="020B0604020202020204" pitchFamily="34" charset="0"/>
              </a:rPr>
              <a:t>, q</a:t>
            </a:r>
            <a:r>
              <a:rPr lang="ru-RU" sz="2000" b="1" baseline="-25000" dirty="0">
                <a:latin typeface="Arial" panose="020B0604020202020204" pitchFamily="34" charset="0"/>
                <a:ea typeface="Times New Roman" panose="02020603050405020304" pitchFamily="18" charset="0"/>
                <a:cs typeface="Arial" panose="020B0604020202020204" pitchFamily="34" charset="0"/>
              </a:rPr>
              <a:t>2</a:t>
            </a:r>
            <a:r>
              <a:rPr lang="ru-RU" sz="2000" dirty="0">
                <a:latin typeface="Arial" panose="020B0604020202020204" pitchFamily="34" charset="0"/>
                <a:ea typeface="Times New Roman" panose="02020603050405020304" pitchFamily="18" charset="0"/>
                <a:cs typeface="Arial" panose="020B0604020202020204" pitchFamily="34" charset="0"/>
              </a:rPr>
              <a:t> - имитационные модели. </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r</a:t>
            </a:r>
            <a:r>
              <a:rPr lang="ru-RU" sz="2000" b="1" baseline="-25000" dirty="0">
                <a:latin typeface="Arial" panose="020B0604020202020204" pitchFamily="34" charset="0"/>
                <a:ea typeface="Times New Roman" panose="02020603050405020304" pitchFamily="18" charset="0"/>
                <a:cs typeface="Arial" panose="020B0604020202020204" pitchFamily="34" charset="0"/>
              </a:rPr>
              <a:t>1</a:t>
            </a:r>
            <a:r>
              <a:rPr lang="ru-RU" sz="2000" dirty="0">
                <a:latin typeface="Arial" panose="020B0604020202020204" pitchFamily="34" charset="0"/>
                <a:ea typeface="Times New Roman" panose="02020603050405020304" pitchFamily="18" charset="0"/>
                <a:cs typeface="Arial" panose="020B0604020202020204" pitchFamily="34" charset="0"/>
              </a:rPr>
              <a:t>,</a:t>
            </a:r>
            <a:r>
              <a:rPr lang="ru-RU" sz="2000" b="1" dirty="0">
                <a:latin typeface="Arial" panose="020B0604020202020204" pitchFamily="34" charset="0"/>
                <a:ea typeface="Times New Roman" panose="02020603050405020304" pitchFamily="18" charset="0"/>
                <a:cs typeface="Arial" panose="020B0604020202020204" pitchFamily="34" charset="0"/>
              </a:rPr>
              <a:t>r</a:t>
            </a:r>
            <a:r>
              <a:rPr lang="ru-RU" sz="2000" b="1" baseline="-25000" dirty="0">
                <a:latin typeface="Arial" panose="020B0604020202020204" pitchFamily="34" charset="0"/>
                <a:ea typeface="Times New Roman" panose="02020603050405020304" pitchFamily="18" charset="0"/>
                <a:cs typeface="Arial" panose="020B0604020202020204" pitchFamily="34" charset="0"/>
              </a:rPr>
              <a:t>2</a:t>
            </a:r>
            <a:r>
              <a:rPr lang="ru-RU" sz="2000" dirty="0">
                <a:latin typeface="Arial" panose="020B0604020202020204" pitchFamily="34" charset="0"/>
                <a:ea typeface="Times New Roman" panose="02020603050405020304" pitchFamily="18" charset="0"/>
                <a:cs typeface="Arial" panose="020B0604020202020204" pitchFamily="34" charset="0"/>
              </a:rPr>
              <a:t> – модели, позволяющие  в статистических испытаниях получать реализации </a:t>
            </a:r>
            <a:r>
              <a:rPr lang="en-US" sz="2000" b="1" dirty="0">
                <a:latin typeface="Arial" panose="020B0604020202020204" pitchFamily="34" charset="0"/>
                <a:ea typeface="Times New Roman" panose="02020603050405020304" pitchFamily="18" charset="0"/>
                <a:cs typeface="Arial" panose="020B0604020202020204" pitchFamily="34" charset="0"/>
              </a:rPr>
              <a:t>FA</a:t>
            </a:r>
            <a:r>
              <a:rPr lang="ru-RU" sz="2000" b="1" baseline="-25000" dirty="0">
                <a:latin typeface="Arial" panose="020B0604020202020204" pitchFamily="34" charset="0"/>
                <a:ea typeface="Times New Roman" panose="02020603050405020304" pitchFamily="18" charset="0"/>
                <a:cs typeface="Arial" panose="020B0604020202020204" pitchFamily="34" charset="0"/>
              </a:rPr>
              <a:t>1</a:t>
            </a:r>
            <a:r>
              <a:rPr lang="ru-RU" sz="2000" dirty="0">
                <a:latin typeface="Arial" panose="020B0604020202020204" pitchFamily="34" charset="0"/>
                <a:ea typeface="Times New Roman" panose="02020603050405020304" pitchFamily="18" charset="0"/>
                <a:cs typeface="Arial" panose="020B0604020202020204" pitchFamily="34" charset="0"/>
              </a:rPr>
              <a:t> и </a:t>
            </a:r>
            <a:r>
              <a:rPr lang="en-US" sz="2000" b="1" dirty="0">
                <a:latin typeface="Arial" panose="020B0604020202020204" pitchFamily="34" charset="0"/>
                <a:ea typeface="Times New Roman" panose="02020603050405020304" pitchFamily="18" charset="0"/>
                <a:cs typeface="Arial" panose="020B0604020202020204" pitchFamily="34" charset="0"/>
              </a:rPr>
              <a:t>FA</a:t>
            </a:r>
            <a:r>
              <a:rPr lang="ru-RU" sz="2000" b="1" baseline="-25000" dirty="0">
                <a:latin typeface="Arial" panose="020B0604020202020204" pitchFamily="34" charset="0"/>
                <a:ea typeface="Times New Roman" panose="02020603050405020304" pitchFamily="18" charset="0"/>
                <a:cs typeface="Arial" panose="020B0604020202020204" pitchFamily="34" charset="0"/>
              </a:rPr>
              <a:t>2</a:t>
            </a:r>
            <a:r>
              <a:rPr lang="ru-RU" sz="2000" dirty="0">
                <a:latin typeface="Arial" panose="020B0604020202020204" pitchFamily="34" charset="0"/>
                <a:ea typeface="Times New Roman" panose="02020603050405020304" pitchFamily="18" charset="0"/>
                <a:cs typeface="Arial" panose="020B0604020202020204" pitchFamily="34" charset="0"/>
              </a:rPr>
              <a:t>,  </a:t>
            </a:r>
          </a:p>
          <a:p>
            <a:pPr algn="just">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q</a:t>
            </a:r>
            <a:r>
              <a:rPr lang="ru-RU" sz="2000" b="1" baseline="-25000" dirty="0">
                <a:latin typeface="Arial" panose="020B0604020202020204" pitchFamily="34" charset="0"/>
                <a:ea typeface="Times New Roman" panose="02020603050405020304" pitchFamily="18" charset="0"/>
                <a:cs typeface="Arial" panose="020B0604020202020204" pitchFamily="34" charset="0"/>
              </a:rPr>
              <a:t>1</a:t>
            </a:r>
            <a:r>
              <a:rPr lang="ru-RU" sz="2000" b="1" dirty="0">
                <a:latin typeface="Arial" panose="020B0604020202020204" pitchFamily="34" charset="0"/>
                <a:ea typeface="Times New Roman" panose="02020603050405020304" pitchFamily="18" charset="0"/>
                <a:cs typeface="Arial" panose="020B0604020202020204" pitchFamily="34" charset="0"/>
              </a:rPr>
              <a:t>,q</a:t>
            </a:r>
            <a:r>
              <a:rPr lang="ru-RU" sz="2000" b="1" baseline="-25000" dirty="0">
                <a:latin typeface="Arial" panose="020B0604020202020204" pitchFamily="34" charset="0"/>
                <a:ea typeface="Times New Roman" panose="02020603050405020304" pitchFamily="18" charset="0"/>
                <a:cs typeface="Arial" panose="020B0604020202020204" pitchFamily="34" charset="0"/>
              </a:rPr>
              <a:t>2</a:t>
            </a:r>
            <a:r>
              <a:rPr lang="ru-RU" sz="2000" dirty="0">
                <a:latin typeface="Arial" panose="020B0604020202020204" pitchFamily="34" charset="0"/>
                <a:ea typeface="Times New Roman" panose="02020603050405020304" pitchFamily="18" charset="0"/>
                <a:cs typeface="Arial" panose="020B0604020202020204" pitchFamily="34" charset="0"/>
              </a:rPr>
              <a:t> – модели, позволяющие рассчитывать издержки завышения </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baseline="-25000" dirty="0">
                <a:latin typeface="Arial" panose="020B0604020202020204" pitchFamily="34" charset="0"/>
                <a:ea typeface="Times New Roman" panose="02020603050405020304" pitchFamily="18" charset="0"/>
                <a:cs typeface="Arial" panose="020B0604020202020204" pitchFamily="34" charset="0"/>
              </a:rPr>
              <a:t>1</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a:latin typeface="Arial" panose="020B0604020202020204" pitchFamily="34" charset="0"/>
                <a:ea typeface="Times New Roman" panose="02020603050405020304" pitchFamily="18" charset="0"/>
                <a:cs typeface="Arial" panose="020B0604020202020204" pitchFamily="34" charset="0"/>
              </a:rPr>
              <a:t>PL</a:t>
            </a:r>
            <a:r>
              <a:rPr lang="ru-RU" sz="2000" b="1" dirty="0">
                <a:latin typeface="Arial" panose="020B0604020202020204" pitchFamily="34" charset="0"/>
                <a:ea typeface="Times New Roman" panose="02020603050405020304" pitchFamily="18" charset="0"/>
                <a:cs typeface="Arial" panose="020B0604020202020204" pitchFamily="34" charset="0"/>
              </a:rPr>
              <a:t>, </a:t>
            </a:r>
            <a:r>
              <a:rPr lang="en-US" sz="2000" b="1" dirty="0">
                <a:latin typeface="Arial" panose="020B0604020202020204" pitchFamily="34" charset="0"/>
                <a:ea typeface="Times New Roman" panose="02020603050405020304" pitchFamily="18" charset="0"/>
                <a:cs typeface="Arial" panose="020B0604020202020204" pitchFamily="34" charset="0"/>
              </a:rPr>
              <a:t>FA</a:t>
            </a:r>
            <a:r>
              <a:rPr lang="ru-RU" sz="2000" b="1" baseline="-25000" dirty="0">
                <a:latin typeface="Arial" panose="020B0604020202020204" pitchFamily="34" charset="0"/>
                <a:ea typeface="Times New Roman" panose="02020603050405020304" pitchFamily="18" charset="0"/>
                <a:cs typeface="Arial" panose="020B0604020202020204" pitchFamily="34" charset="0"/>
              </a:rPr>
              <a:t>1</a:t>
            </a:r>
            <a:r>
              <a:rPr lang="ru-RU" sz="2000" b="1" dirty="0">
                <a:latin typeface="Arial" panose="020B0604020202020204" pitchFamily="34" charset="0"/>
                <a:ea typeface="Times New Roman" panose="02020603050405020304" pitchFamily="18" charset="0"/>
                <a:cs typeface="Arial" panose="020B0604020202020204" pitchFamily="34" charset="0"/>
              </a:rPr>
              <a:t>) </a:t>
            </a:r>
            <a:r>
              <a:rPr lang="ru-RU" sz="2000" dirty="0">
                <a:latin typeface="Arial" panose="020B0604020202020204" pitchFamily="34" charset="0"/>
                <a:ea typeface="Times New Roman" panose="02020603050405020304" pitchFamily="18" charset="0"/>
                <a:cs typeface="Arial" panose="020B0604020202020204" pitchFamily="34" charset="0"/>
              </a:rPr>
              <a:t>и занижения </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ru-RU" sz="2000" b="1" baseline="-25000" dirty="0">
                <a:latin typeface="Arial" panose="020B0604020202020204" pitchFamily="34" charset="0"/>
                <a:ea typeface="Times New Roman" panose="02020603050405020304" pitchFamily="18" charset="0"/>
                <a:cs typeface="Arial" panose="020B0604020202020204" pitchFamily="34" charset="0"/>
              </a:rPr>
              <a:t>2</a:t>
            </a:r>
            <a:r>
              <a:rPr lang="ru-RU"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a:latin typeface="Arial" panose="020B0604020202020204" pitchFamily="34" charset="0"/>
                <a:ea typeface="Times New Roman" panose="02020603050405020304" pitchFamily="18" charset="0"/>
                <a:cs typeface="Arial" panose="020B0604020202020204" pitchFamily="34" charset="0"/>
              </a:rPr>
              <a:t>PL</a:t>
            </a:r>
            <a:r>
              <a:rPr lang="ru-RU" sz="2000" b="1" dirty="0">
                <a:latin typeface="Arial" panose="020B0604020202020204" pitchFamily="34" charset="0"/>
                <a:ea typeface="Times New Roman" panose="02020603050405020304" pitchFamily="18" charset="0"/>
                <a:cs typeface="Arial" panose="020B0604020202020204" pitchFamily="34" charset="0"/>
              </a:rPr>
              <a:t>, </a:t>
            </a:r>
            <a:r>
              <a:rPr lang="en-US" sz="2000" b="1" dirty="0">
                <a:latin typeface="Arial" panose="020B0604020202020204" pitchFamily="34" charset="0"/>
                <a:ea typeface="Times New Roman" panose="02020603050405020304" pitchFamily="18" charset="0"/>
                <a:cs typeface="Arial" panose="020B0604020202020204" pitchFamily="34" charset="0"/>
              </a:rPr>
              <a:t>FA</a:t>
            </a:r>
            <a:r>
              <a:rPr lang="ru-RU" sz="2000" b="1" baseline="-25000" dirty="0">
                <a:latin typeface="Arial" panose="020B0604020202020204" pitchFamily="34" charset="0"/>
                <a:ea typeface="Times New Roman" panose="02020603050405020304" pitchFamily="18" charset="0"/>
                <a:cs typeface="Arial" panose="020B0604020202020204" pitchFamily="34" charset="0"/>
              </a:rPr>
              <a:t>2</a:t>
            </a:r>
            <a:r>
              <a:rPr lang="ru-RU" sz="2000" b="1" dirty="0">
                <a:latin typeface="Arial" panose="020B0604020202020204" pitchFamily="34" charset="0"/>
                <a:ea typeface="Times New Roman" panose="02020603050405020304" pitchFamily="18" charset="0"/>
                <a:cs typeface="Arial" panose="020B0604020202020204" pitchFamily="34" charset="0"/>
              </a:rPr>
              <a:t>). </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algn="just"/>
            <a:r>
              <a:rPr lang="ru-RU" sz="2000" dirty="0">
                <a:latin typeface="Arial" panose="020B0604020202020204" pitchFamily="34" charset="0"/>
                <a:ea typeface="Times New Roman" panose="02020603050405020304" pitchFamily="18" charset="0"/>
                <a:cs typeface="Arial" panose="020B0604020202020204" pitchFamily="34" charset="0"/>
              </a:rPr>
              <a:t>     </a:t>
            </a:r>
          </a:p>
          <a:p>
            <a:pPr algn="just"/>
            <a:r>
              <a:rPr lang="ru-RU" sz="2000" dirty="0">
                <a:latin typeface="Arial" panose="020B0604020202020204" pitchFamily="34" charset="0"/>
                <a:ea typeface="Times New Roman" panose="02020603050405020304" pitchFamily="18" charset="0"/>
                <a:cs typeface="Arial" panose="020B0604020202020204" pitchFamily="34" charset="0"/>
              </a:rPr>
              <a:t>    В совокупности соотношения [1]-[7] называются </a:t>
            </a:r>
            <a:r>
              <a:rPr lang="ru-RU" sz="2000" i="1" dirty="0">
                <a:latin typeface="Arial" panose="020B0604020202020204" pitchFamily="34" charset="0"/>
                <a:ea typeface="Times New Roman" panose="02020603050405020304" pitchFamily="18" charset="0"/>
                <a:cs typeface="Arial" panose="020B0604020202020204" pitchFamily="34" charset="0"/>
              </a:rPr>
              <a:t>Эволюционно-</a:t>
            </a:r>
            <a:r>
              <a:rPr lang="ru-RU" sz="2000" i="1" dirty="0" err="1">
                <a:latin typeface="Arial" panose="020B0604020202020204" pitchFamily="34" charset="0"/>
                <a:ea typeface="Times New Roman" panose="02020603050405020304" pitchFamily="18" charset="0"/>
                <a:cs typeface="Arial" panose="020B0604020202020204" pitchFamily="34" charset="0"/>
              </a:rPr>
              <a:t>симулятивной</a:t>
            </a:r>
            <a:r>
              <a:rPr lang="ru-RU" sz="2000" i="1" dirty="0">
                <a:latin typeface="Arial" panose="020B0604020202020204" pitchFamily="34" charset="0"/>
                <a:ea typeface="Times New Roman" panose="02020603050405020304" pitchFamily="18" charset="0"/>
                <a:cs typeface="Arial" panose="020B0604020202020204" pitchFamily="34" charset="0"/>
              </a:rPr>
              <a:t> моделью (ЭСМ). </a:t>
            </a:r>
            <a:endParaRPr lang="ru-RU" sz="2000" i="1" dirty="0">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3BD94A91-2446-4B9D-B09B-80F92F245F20}"/>
              </a:ext>
            </a:extLst>
          </p:cNvPr>
          <p:cNvSpPr/>
          <p:nvPr/>
        </p:nvSpPr>
        <p:spPr>
          <a:xfrm>
            <a:off x="630940" y="2162495"/>
            <a:ext cx="4979748" cy="4401205"/>
          </a:xfrm>
          <a:prstGeom prst="rect">
            <a:avLst/>
          </a:prstGeom>
        </p:spPr>
        <p:txBody>
          <a:bodyPr wrap="square">
            <a:spAutoFit/>
          </a:bodyPr>
          <a:lstStyle/>
          <a:p>
            <a:r>
              <a:rPr lang="ru-RU" b="1"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   </a:t>
            </a:r>
            <a:r>
              <a:rPr lang="en-US" sz="2000" b="1" dirty="0">
                <a:latin typeface="Arial" panose="020B0604020202020204" pitchFamily="34" charset="0"/>
                <a:ea typeface="Times New Roman" panose="02020603050405020304" pitchFamily="18" charset="0"/>
                <a:cs typeface="Arial" panose="020B0604020202020204" pitchFamily="34" charset="0"/>
              </a:rPr>
              <a:t>f = (f</a:t>
            </a:r>
            <a:r>
              <a:rPr lang="en-US" sz="2000" b="1" baseline="-25000" dirty="0">
                <a:latin typeface="Arial" panose="020B0604020202020204" pitchFamily="34" charset="0"/>
                <a:ea typeface="Times New Roman" panose="02020603050405020304" pitchFamily="18" charset="0"/>
                <a:cs typeface="Arial" panose="020B0604020202020204" pitchFamily="34" charset="0"/>
              </a:rPr>
              <a:t>1</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en-US" sz="2000" b="1" baseline="-25000" dirty="0">
                <a:latin typeface="Arial" panose="020B0604020202020204" pitchFamily="34" charset="0"/>
                <a:ea typeface="Times New Roman" panose="02020603050405020304" pitchFamily="18" charset="0"/>
                <a:cs typeface="Arial" panose="020B0604020202020204" pitchFamily="34" charset="0"/>
              </a:rPr>
              <a:t>2</a:t>
            </a:r>
            <a:r>
              <a:rPr lang="en-US"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err="1">
                <a:latin typeface="Arial" panose="020B0604020202020204" pitchFamily="34" charset="0"/>
                <a:ea typeface="Times New Roman" panose="02020603050405020304" pitchFamily="18" charset="0"/>
                <a:cs typeface="Arial" panose="020B0604020202020204" pitchFamily="34" charset="0"/>
              </a:rPr>
              <a:t>f</a:t>
            </a:r>
            <a:r>
              <a:rPr lang="en-US" sz="2000" b="1" baseline="-25000" dirty="0" err="1">
                <a:latin typeface="Arial" panose="020B0604020202020204" pitchFamily="34" charset="0"/>
                <a:ea typeface="Times New Roman" panose="02020603050405020304" pitchFamily="18" charset="0"/>
                <a:cs typeface="Arial" panose="020B0604020202020204" pitchFamily="34" charset="0"/>
              </a:rPr>
              <a:t>n</a:t>
            </a:r>
            <a:r>
              <a:rPr lang="en-US" sz="2000" b="1" dirty="0">
                <a:latin typeface="Arial" panose="020B0604020202020204" pitchFamily="34" charset="0"/>
                <a:ea typeface="Times New Roman" panose="02020603050405020304" pitchFamily="18" charset="0"/>
                <a:cs typeface="Arial" panose="020B0604020202020204" pitchFamily="34" charset="0"/>
              </a:rPr>
              <a:t>) </a:t>
            </a:r>
            <a:r>
              <a:rPr lang="ru-RU" sz="2000" b="1" dirty="0">
                <a:latin typeface="Arial" panose="020B0604020202020204" pitchFamily="34" charset="0"/>
                <a:ea typeface="Times New Roman" panose="02020603050405020304" pitchFamily="18" charset="0"/>
                <a:cs typeface="Arial" panose="020B0604020202020204" pitchFamily="34" charset="0"/>
              </a:rPr>
              <a:t>                                   </a:t>
            </a:r>
            <a:r>
              <a:rPr lang="en-US" sz="2000" b="1" dirty="0">
                <a:latin typeface="Arial" panose="020B0604020202020204" pitchFamily="34" charset="0"/>
                <a:ea typeface="Times New Roman" panose="02020603050405020304" pitchFamily="18" charset="0"/>
                <a:cs typeface="Arial" panose="020B0604020202020204" pitchFamily="34" charset="0"/>
              </a:rPr>
              <a:t>(1)</a:t>
            </a:r>
            <a:r>
              <a:rPr lang="ru-RU" sz="2000" b="1" dirty="0">
                <a:latin typeface="Arial" panose="020B0604020202020204" pitchFamily="34" charset="0"/>
                <a:ea typeface="Times New Roman" panose="02020603050405020304" pitchFamily="18" charset="0"/>
                <a:cs typeface="Arial" panose="020B0604020202020204" pitchFamily="34" charset="0"/>
              </a:rPr>
              <a:t>      </a:t>
            </a:r>
          </a:p>
          <a:p>
            <a:pPr>
              <a:spcAft>
                <a:spcPts val="0"/>
              </a:spcAft>
            </a:pPr>
            <a:r>
              <a:rPr lang="en-US" sz="2000" b="1" dirty="0">
                <a:latin typeface="Arial" panose="020B0604020202020204" pitchFamily="34" charset="0"/>
                <a:ea typeface="Times New Roman" panose="02020603050405020304" pitchFamily="18" charset="0"/>
                <a:cs typeface="Arial" panose="020B0604020202020204" pitchFamily="34" charset="0"/>
              </a:rPr>
              <a:t>   p = (p</a:t>
            </a:r>
            <a:r>
              <a:rPr lang="en-US" sz="2000" b="1" baseline="-25000" dirty="0">
                <a:latin typeface="Arial" panose="020B0604020202020204" pitchFamily="34" charset="0"/>
                <a:ea typeface="Times New Roman" panose="02020603050405020304" pitchFamily="18" charset="0"/>
                <a:cs typeface="Arial" panose="020B0604020202020204" pitchFamily="34" charset="0"/>
              </a:rPr>
              <a:t>1</a:t>
            </a:r>
            <a:r>
              <a:rPr lang="en-US" sz="2000" b="1" dirty="0">
                <a:latin typeface="Arial" panose="020B0604020202020204" pitchFamily="34" charset="0"/>
                <a:ea typeface="Times New Roman" panose="02020603050405020304" pitchFamily="18" charset="0"/>
                <a:cs typeface="Arial" panose="020B0604020202020204" pitchFamily="34" charset="0"/>
              </a:rPr>
              <a:t>,p</a:t>
            </a:r>
            <a:r>
              <a:rPr lang="en-US" sz="2000" b="1" baseline="-25000" dirty="0">
                <a:latin typeface="Arial" panose="020B0604020202020204" pitchFamily="34" charset="0"/>
                <a:ea typeface="Times New Roman" panose="02020603050405020304" pitchFamily="18" charset="0"/>
                <a:cs typeface="Arial" panose="020B0604020202020204" pitchFamily="34" charset="0"/>
              </a:rPr>
              <a:t>2</a:t>
            </a:r>
            <a:r>
              <a:rPr lang="en-US" sz="2000" b="1" dirty="0">
                <a:latin typeface="Arial" panose="020B0604020202020204" pitchFamily="34" charset="0"/>
                <a:ea typeface="Times New Roman" panose="02020603050405020304" pitchFamily="18" charset="0"/>
                <a:cs typeface="Arial" panose="020B0604020202020204" pitchFamily="34" charset="0"/>
              </a:rPr>
              <a:t>,…,p</a:t>
            </a:r>
            <a:r>
              <a:rPr lang="en-US" sz="2000" b="1" baseline="-25000" dirty="0">
                <a:latin typeface="Arial" panose="020B0604020202020204" pitchFamily="34" charset="0"/>
                <a:ea typeface="Times New Roman" panose="02020603050405020304" pitchFamily="18" charset="0"/>
                <a:cs typeface="Arial" panose="020B0604020202020204" pitchFamily="34" charset="0"/>
              </a:rPr>
              <a:t>m</a:t>
            </a:r>
            <a:r>
              <a:rPr lang="en-US" sz="2000" b="1" dirty="0">
                <a:latin typeface="Arial" panose="020B0604020202020204" pitchFamily="34" charset="0"/>
                <a:ea typeface="Times New Roman" panose="02020603050405020304" pitchFamily="18" charset="0"/>
                <a:cs typeface="Arial" panose="020B0604020202020204" pitchFamily="34" charset="0"/>
              </a:rPr>
              <a:t>)                               (2)</a:t>
            </a:r>
            <a:r>
              <a:rPr lang="ru-RU" sz="2000" b="1" dirty="0">
                <a:latin typeface="Arial" panose="020B0604020202020204" pitchFamily="34" charset="0"/>
                <a:ea typeface="Times New Roman" panose="02020603050405020304" pitchFamily="18" charset="0"/>
                <a:cs typeface="Arial" panose="020B0604020202020204" pitchFamily="34" charset="0"/>
              </a:rPr>
              <a:t>       </a:t>
            </a:r>
          </a:p>
          <a:p>
            <a:pPr>
              <a:spcAft>
                <a:spcPts val="0"/>
              </a:spcAft>
            </a:pPr>
            <a:r>
              <a:rPr lang="en-US" sz="2000" b="1" dirty="0">
                <a:latin typeface="Arial" panose="020B0604020202020204" pitchFamily="34" charset="0"/>
                <a:ea typeface="Times New Roman" panose="02020603050405020304" pitchFamily="18" charset="0"/>
                <a:cs typeface="Arial" panose="020B0604020202020204" pitchFamily="34" charset="0"/>
              </a:rPr>
              <a:t>   FA</a:t>
            </a:r>
            <a:r>
              <a:rPr lang="en-US" sz="2000" b="1" baseline="-25000" dirty="0">
                <a:latin typeface="Arial" panose="020B0604020202020204" pitchFamily="34" charset="0"/>
                <a:ea typeface="Times New Roman" panose="02020603050405020304" pitchFamily="18" charset="0"/>
                <a:cs typeface="Arial" panose="020B0604020202020204" pitchFamily="34" charset="0"/>
              </a:rPr>
              <a:t>1</a:t>
            </a:r>
            <a:r>
              <a:rPr lang="en-US" sz="2000" b="1" dirty="0">
                <a:latin typeface="Arial" panose="020B0604020202020204" pitchFamily="34" charset="0"/>
                <a:ea typeface="Times New Roman" panose="02020603050405020304" pitchFamily="18" charset="0"/>
                <a:cs typeface="Arial" panose="020B0604020202020204" pitchFamily="34" charset="0"/>
              </a:rPr>
              <a:t> = r</a:t>
            </a:r>
            <a:r>
              <a:rPr lang="en-US" sz="2000" b="1" baseline="-25000" dirty="0">
                <a:latin typeface="Arial" panose="020B0604020202020204" pitchFamily="34" charset="0"/>
                <a:ea typeface="Times New Roman" panose="02020603050405020304" pitchFamily="18" charset="0"/>
                <a:cs typeface="Arial" panose="020B0604020202020204" pitchFamily="34" charset="0"/>
              </a:rPr>
              <a:t>1</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en-US" sz="2000" b="1" baseline="-25000" dirty="0">
                <a:latin typeface="Arial" panose="020B0604020202020204" pitchFamily="34" charset="0"/>
                <a:ea typeface="Times New Roman" panose="02020603050405020304" pitchFamily="18" charset="0"/>
                <a:cs typeface="Arial" panose="020B0604020202020204" pitchFamily="34" charset="0"/>
              </a:rPr>
              <a:t>1</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en-US" sz="2000" b="1" baseline="-25000" dirty="0">
                <a:latin typeface="Arial" panose="020B0604020202020204" pitchFamily="34" charset="0"/>
                <a:ea typeface="Times New Roman" panose="02020603050405020304" pitchFamily="18" charset="0"/>
                <a:cs typeface="Arial" panose="020B0604020202020204" pitchFamily="34" charset="0"/>
              </a:rPr>
              <a:t>2</a:t>
            </a:r>
            <a:r>
              <a:rPr lang="en-US"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err="1">
                <a:latin typeface="Arial" panose="020B0604020202020204" pitchFamily="34" charset="0"/>
                <a:ea typeface="Times New Roman" panose="02020603050405020304" pitchFamily="18" charset="0"/>
                <a:cs typeface="Arial" panose="020B0604020202020204" pitchFamily="34" charset="0"/>
              </a:rPr>
              <a:t>f</a:t>
            </a:r>
            <a:r>
              <a:rPr lang="en-US" sz="2000" b="1" baseline="-25000" dirty="0" err="1">
                <a:latin typeface="Arial" panose="020B0604020202020204" pitchFamily="34" charset="0"/>
                <a:ea typeface="Times New Roman" panose="02020603050405020304" pitchFamily="18" charset="0"/>
                <a:cs typeface="Arial" panose="020B0604020202020204" pitchFamily="34" charset="0"/>
              </a:rPr>
              <a:t>N</a:t>
            </a:r>
            <a:r>
              <a:rPr lang="en-US" sz="2000" b="1" dirty="0">
                <a:latin typeface="Arial" panose="020B0604020202020204" pitchFamily="34" charset="0"/>
                <a:ea typeface="Times New Roman" panose="02020603050405020304" pitchFamily="18" charset="0"/>
                <a:cs typeface="Arial" panose="020B0604020202020204" pitchFamily="34" charset="0"/>
              </a:rPr>
              <a:t>)                            (3)</a:t>
            </a:r>
            <a:r>
              <a:rPr lang="ru-RU" sz="2000" b="1" dirty="0">
                <a:latin typeface="Arial" panose="020B0604020202020204" pitchFamily="34" charset="0"/>
                <a:ea typeface="Times New Roman" panose="02020603050405020304" pitchFamily="18" charset="0"/>
                <a:cs typeface="Arial" panose="020B0604020202020204" pitchFamily="34" charset="0"/>
              </a:rPr>
              <a:t> </a:t>
            </a:r>
            <a:endParaRPr lang="ru-RU" sz="2000" dirty="0">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b="1" dirty="0">
                <a:latin typeface="Arial" panose="020B0604020202020204" pitchFamily="34" charset="0"/>
                <a:ea typeface="Times New Roman" panose="02020603050405020304" pitchFamily="18" charset="0"/>
                <a:cs typeface="Arial" panose="020B0604020202020204" pitchFamily="34" charset="0"/>
              </a:rPr>
              <a:t>FA</a:t>
            </a:r>
            <a:r>
              <a:rPr lang="en-US" sz="2000" b="1" baseline="-25000" dirty="0">
                <a:latin typeface="Arial" panose="020B0604020202020204" pitchFamily="34" charset="0"/>
                <a:ea typeface="Times New Roman" panose="02020603050405020304" pitchFamily="18" charset="0"/>
                <a:cs typeface="Arial" panose="020B0604020202020204" pitchFamily="34" charset="0"/>
              </a:rPr>
              <a:t>2</a:t>
            </a:r>
            <a:r>
              <a:rPr lang="en-US" sz="2000" b="1" dirty="0">
                <a:latin typeface="Arial" panose="020B0604020202020204" pitchFamily="34" charset="0"/>
                <a:ea typeface="Times New Roman" panose="02020603050405020304" pitchFamily="18" charset="0"/>
                <a:cs typeface="Arial" panose="020B0604020202020204" pitchFamily="34" charset="0"/>
              </a:rPr>
              <a:t> = r</a:t>
            </a:r>
            <a:r>
              <a:rPr lang="en-US" sz="2000" b="1" baseline="-25000" dirty="0">
                <a:latin typeface="Arial" panose="020B0604020202020204" pitchFamily="34" charset="0"/>
                <a:ea typeface="Times New Roman" panose="02020603050405020304" pitchFamily="18" charset="0"/>
                <a:cs typeface="Arial" panose="020B0604020202020204" pitchFamily="34" charset="0"/>
              </a:rPr>
              <a:t>2</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en-US" sz="2000" b="1" baseline="-25000" dirty="0">
                <a:latin typeface="Arial" panose="020B0604020202020204" pitchFamily="34" charset="0"/>
                <a:ea typeface="Times New Roman" panose="02020603050405020304" pitchFamily="18" charset="0"/>
                <a:cs typeface="Arial" panose="020B0604020202020204" pitchFamily="34" charset="0"/>
              </a:rPr>
              <a:t>1</a:t>
            </a:r>
            <a:r>
              <a:rPr lang="en-US" sz="2000" b="1" dirty="0">
                <a:latin typeface="Arial" panose="020B0604020202020204" pitchFamily="34" charset="0"/>
                <a:ea typeface="Times New Roman" panose="02020603050405020304" pitchFamily="18" charset="0"/>
                <a:cs typeface="Arial" panose="020B0604020202020204" pitchFamily="34" charset="0"/>
              </a:rPr>
              <a:t>,f</a:t>
            </a:r>
            <a:r>
              <a:rPr lang="en-US" sz="2000" b="1" baseline="-25000" dirty="0">
                <a:latin typeface="Arial" panose="020B0604020202020204" pitchFamily="34" charset="0"/>
                <a:ea typeface="Times New Roman" panose="02020603050405020304" pitchFamily="18" charset="0"/>
                <a:cs typeface="Arial" panose="020B0604020202020204" pitchFamily="34" charset="0"/>
              </a:rPr>
              <a:t>2</a:t>
            </a:r>
            <a:r>
              <a:rPr lang="en-US" sz="2000" b="1" dirty="0">
                <a:latin typeface="Arial" panose="020B0604020202020204" pitchFamily="34" charset="0"/>
                <a:ea typeface="Times New Roman" panose="02020603050405020304" pitchFamily="18" charset="0"/>
                <a:cs typeface="Arial" panose="020B0604020202020204" pitchFamily="34" charset="0"/>
              </a:rPr>
              <a:t>,…,</a:t>
            </a:r>
            <a:r>
              <a:rPr lang="en-US" sz="2000" b="1" dirty="0" err="1">
                <a:latin typeface="Arial" panose="020B0604020202020204" pitchFamily="34" charset="0"/>
                <a:ea typeface="Times New Roman" panose="02020603050405020304" pitchFamily="18" charset="0"/>
                <a:cs typeface="Arial" panose="020B0604020202020204" pitchFamily="34" charset="0"/>
              </a:rPr>
              <a:t>f</a:t>
            </a:r>
            <a:r>
              <a:rPr lang="en-US" sz="2000" b="1" baseline="-25000" dirty="0" err="1">
                <a:latin typeface="Arial" panose="020B0604020202020204" pitchFamily="34" charset="0"/>
                <a:ea typeface="Times New Roman" panose="02020603050405020304" pitchFamily="18" charset="0"/>
                <a:cs typeface="Arial" panose="020B0604020202020204" pitchFamily="34" charset="0"/>
              </a:rPr>
              <a:t>N</a:t>
            </a:r>
            <a:r>
              <a:rPr lang="en-US" sz="2000" b="1" dirty="0">
                <a:latin typeface="Arial" panose="020B0604020202020204" pitchFamily="34" charset="0"/>
                <a:ea typeface="Times New Roman" panose="02020603050405020304" pitchFamily="18" charset="0"/>
                <a:cs typeface="Arial" panose="020B0604020202020204" pitchFamily="34" charset="0"/>
              </a:rPr>
              <a:t>)                            (4)</a:t>
            </a:r>
            <a:r>
              <a:rPr lang="ru-RU" sz="2000" b="1" dirty="0">
                <a:latin typeface="Arial" panose="020B0604020202020204" pitchFamily="34" charset="0"/>
                <a:ea typeface="Times New Roman" panose="02020603050405020304" pitchFamily="18" charset="0"/>
                <a:cs typeface="Arial" panose="020B0604020202020204" pitchFamily="34" charset="0"/>
              </a:rPr>
              <a:t> </a:t>
            </a:r>
          </a:p>
          <a:p>
            <a:pPr>
              <a:spcAft>
                <a:spcPts val="0"/>
              </a:spcAft>
            </a:pPr>
            <a:r>
              <a:rPr lang="ru-RU"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a:t>
            </a:r>
            <a:r>
              <a:rPr lang="en-US" sz="2000" b="1" baseline="-25000" dirty="0">
                <a:latin typeface="Arial" panose="020B0604020202020204" pitchFamily="34" charset="0"/>
                <a:cs typeface="Arial" panose="020B0604020202020204" pitchFamily="34" charset="0"/>
              </a:rPr>
              <a:t>1</a:t>
            </a:r>
            <a:r>
              <a:rPr lang="en-US" sz="2000" b="1" dirty="0">
                <a:latin typeface="Arial" panose="020B0604020202020204" pitchFamily="34" charset="0"/>
                <a:cs typeface="Arial" panose="020B0604020202020204" pitchFamily="34" charset="0"/>
              </a:rPr>
              <a:t>(PL, FA</a:t>
            </a:r>
            <a:r>
              <a:rPr lang="en-US" sz="2000" b="1" baseline="-25000" dirty="0">
                <a:latin typeface="Arial" panose="020B0604020202020204" pitchFamily="34" charset="0"/>
                <a:cs typeface="Arial" panose="020B0604020202020204" pitchFamily="34" charset="0"/>
              </a:rPr>
              <a:t>1</a:t>
            </a:r>
            <a:r>
              <a:rPr lang="en-US" sz="2000" b="1" dirty="0">
                <a:latin typeface="Arial" panose="020B0604020202020204" pitchFamily="34" charset="0"/>
                <a:cs typeface="Arial" panose="020B0604020202020204" pitchFamily="34" charset="0"/>
              </a:rPr>
              <a:t>) = q</a:t>
            </a:r>
            <a:r>
              <a:rPr lang="en-US" sz="2000" b="1" baseline="-25000" dirty="0">
                <a:latin typeface="Arial" panose="020B0604020202020204" pitchFamily="34" charset="0"/>
                <a:cs typeface="Arial" panose="020B0604020202020204" pitchFamily="34" charset="0"/>
              </a:rPr>
              <a:t>1</a:t>
            </a:r>
            <a:r>
              <a:rPr lang="en-US" sz="2000" b="1" dirty="0">
                <a:latin typeface="Arial" panose="020B0604020202020204" pitchFamily="34" charset="0"/>
                <a:cs typeface="Arial" panose="020B0604020202020204" pitchFamily="34" charset="0"/>
              </a:rPr>
              <a:t>(PL, FA</a:t>
            </a:r>
            <a:r>
              <a:rPr lang="en-US" sz="2000" b="1" baseline="-25000" dirty="0">
                <a:latin typeface="Arial" panose="020B0604020202020204" pitchFamily="34" charset="0"/>
                <a:cs typeface="Arial" panose="020B0604020202020204" pitchFamily="34" charset="0"/>
              </a:rPr>
              <a:t>1</a:t>
            </a:r>
            <a:r>
              <a:rPr lang="en-US" sz="2000" b="1" dirty="0">
                <a:latin typeface="Arial" panose="020B0604020202020204" pitchFamily="34" charset="0"/>
                <a:cs typeface="Arial" panose="020B0604020202020204" pitchFamily="34" charset="0"/>
              </a:rPr>
              <a:t>) </a:t>
            </a:r>
            <a:r>
              <a:rPr lang="ru-RU" sz="2000" b="1" dirty="0">
                <a:latin typeface="Arial" panose="020B0604020202020204" pitchFamily="34" charset="0"/>
                <a:cs typeface="Arial" panose="020B0604020202020204" pitchFamily="34" charset="0"/>
              </a:rPr>
              <a:t>;               (5)</a:t>
            </a:r>
          </a:p>
          <a:p>
            <a:pPr>
              <a:spcAft>
                <a:spcPts val="0"/>
              </a:spcAft>
            </a:pPr>
            <a:r>
              <a:rPr lang="ru-RU"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a:t>
            </a:r>
            <a:r>
              <a:rPr lang="en-US" sz="2000" b="1" baseline="-25000" dirty="0">
                <a:latin typeface="Arial" panose="020B0604020202020204" pitchFamily="34" charset="0"/>
                <a:cs typeface="Arial" panose="020B0604020202020204" pitchFamily="34" charset="0"/>
              </a:rPr>
              <a:t>2</a:t>
            </a:r>
            <a:r>
              <a:rPr lang="en-US" sz="2000" b="1" dirty="0">
                <a:latin typeface="Arial" panose="020B0604020202020204" pitchFamily="34" charset="0"/>
                <a:cs typeface="Arial" panose="020B0604020202020204" pitchFamily="34" charset="0"/>
              </a:rPr>
              <a:t>(PL, FA</a:t>
            </a:r>
            <a:r>
              <a:rPr lang="en-US" sz="2000" b="1" baseline="-25000" dirty="0">
                <a:latin typeface="Arial" panose="020B0604020202020204" pitchFamily="34" charset="0"/>
                <a:cs typeface="Arial" panose="020B0604020202020204" pitchFamily="34" charset="0"/>
              </a:rPr>
              <a:t>2</a:t>
            </a:r>
            <a:r>
              <a:rPr lang="en-US" sz="2000" b="1" dirty="0">
                <a:latin typeface="Arial" panose="020B0604020202020204" pitchFamily="34" charset="0"/>
                <a:cs typeface="Arial" panose="020B0604020202020204" pitchFamily="34" charset="0"/>
              </a:rPr>
              <a:t>) = q</a:t>
            </a:r>
            <a:r>
              <a:rPr lang="en-US" sz="2000" b="1" baseline="-25000" dirty="0">
                <a:latin typeface="Arial" panose="020B0604020202020204" pitchFamily="34" charset="0"/>
                <a:cs typeface="Arial" panose="020B0604020202020204" pitchFamily="34" charset="0"/>
              </a:rPr>
              <a:t>2</a:t>
            </a:r>
            <a:r>
              <a:rPr lang="en-US" sz="2000" b="1" dirty="0">
                <a:latin typeface="Arial" panose="020B0604020202020204" pitchFamily="34" charset="0"/>
                <a:cs typeface="Arial" panose="020B0604020202020204" pitchFamily="34" charset="0"/>
              </a:rPr>
              <a:t>(PL, FA</a:t>
            </a:r>
            <a:r>
              <a:rPr lang="en-US" sz="2000" b="1" baseline="-25000" dirty="0">
                <a:latin typeface="Arial" panose="020B0604020202020204" pitchFamily="34" charset="0"/>
                <a:cs typeface="Arial" panose="020B0604020202020204" pitchFamily="34" charset="0"/>
              </a:rPr>
              <a:t>2</a:t>
            </a:r>
            <a:r>
              <a:rPr lang="en-US" sz="2000" b="1" dirty="0">
                <a:latin typeface="Arial" panose="020B0604020202020204" pitchFamily="34" charset="0"/>
                <a:cs typeface="Arial" panose="020B0604020202020204" pitchFamily="34" charset="0"/>
              </a:rPr>
              <a:t>)</a:t>
            </a:r>
            <a:r>
              <a:rPr lang="ru-RU" sz="2000" b="1" dirty="0">
                <a:latin typeface="Arial" panose="020B0604020202020204" pitchFamily="34" charset="0"/>
                <a:cs typeface="Arial" panose="020B0604020202020204" pitchFamily="34" charset="0"/>
              </a:rPr>
              <a:t>                 (6)</a:t>
            </a:r>
            <a:endParaRPr lang="ru-RU" sz="2000" b="1" baseline="-25000" dirty="0">
              <a:latin typeface="Arial" panose="020B0604020202020204" pitchFamily="34" charset="0"/>
              <a:cs typeface="Arial" panose="020B0604020202020204" pitchFamily="34" charset="0"/>
            </a:endParaRPr>
          </a:p>
          <a:p>
            <a:r>
              <a:rPr lang="ru-RU"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a:t>
            </a:r>
            <a:r>
              <a:rPr lang="en-US" sz="2000" b="1" baseline="-25000" dirty="0">
                <a:latin typeface="Arial" panose="020B0604020202020204" pitchFamily="34" charset="0"/>
                <a:cs typeface="Arial" panose="020B0604020202020204" pitchFamily="34" charset="0"/>
              </a:rPr>
              <a:t>1</a:t>
            </a:r>
            <a:r>
              <a:rPr lang="en-US" sz="2000" b="1" dirty="0">
                <a:latin typeface="Arial" panose="020B0604020202020204" pitchFamily="34" charset="0"/>
                <a:cs typeface="Arial" panose="020B0604020202020204" pitchFamily="34" charset="0"/>
              </a:rPr>
              <a:t> , PL ≥ FA</a:t>
            </a:r>
            <a:r>
              <a:rPr lang="en-US" sz="2000" b="1" baseline="-25000" dirty="0">
                <a:latin typeface="Arial" panose="020B0604020202020204" pitchFamily="34" charset="0"/>
                <a:cs typeface="Arial" panose="020B0604020202020204" pitchFamily="34" charset="0"/>
              </a:rPr>
              <a:t>1</a:t>
            </a:r>
            <a:r>
              <a:rPr lang="en-US" sz="2000" b="1" dirty="0">
                <a:latin typeface="Arial" panose="020B0604020202020204" pitchFamily="34" charset="0"/>
                <a:cs typeface="Arial" panose="020B0604020202020204" pitchFamily="34" charset="0"/>
              </a:rPr>
              <a:t> </a:t>
            </a:r>
            <a:r>
              <a:rPr lang="ru-RU" sz="2000" b="1" dirty="0">
                <a:latin typeface="Arial" panose="020B0604020202020204" pitchFamily="34" charset="0"/>
                <a:cs typeface="Arial" panose="020B0604020202020204" pitchFamily="34" charset="0"/>
              </a:rPr>
              <a:t>, </a:t>
            </a:r>
            <a:endParaRPr lang="ru-RU" sz="2000" b="1" baseline="-25000" dirty="0">
              <a:latin typeface="Arial" panose="020B0604020202020204" pitchFamily="34" charset="0"/>
              <a:cs typeface="Arial" panose="020B0604020202020204" pitchFamily="34" charset="0"/>
            </a:endParaRPr>
          </a:p>
          <a:p>
            <a:r>
              <a:rPr lang="ru-RU" sz="2000" b="1" dirty="0">
                <a:latin typeface="Arial" panose="020B0604020202020204" pitchFamily="34" charset="0"/>
                <a:cs typeface="Arial" panose="020B0604020202020204" pitchFamily="34" charset="0"/>
              </a:rPr>
              <a:t>   Ф</a:t>
            </a:r>
            <a:r>
              <a:rPr lang="en-US" sz="2000" b="1" dirty="0">
                <a:latin typeface="Arial" panose="020B0604020202020204" pitchFamily="34" charset="0"/>
                <a:cs typeface="Arial" panose="020B0604020202020204" pitchFamily="34" charset="0"/>
              </a:rPr>
              <a:t>(PL, FA</a:t>
            </a:r>
            <a:r>
              <a:rPr lang="en-US" sz="2000" b="1" baseline="-25000" dirty="0">
                <a:latin typeface="Arial" panose="020B0604020202020204" pitchFamily="34" charset="0"/>
                <a:cs typeface="Arial" panose="020B0604020202020204" pitchFamily="34" charset="0"/>
              </a:rPr>
              <a:t>1</a:t>
            </a:r>
            <a:r>
              <a:rPr lang="en-US" sz="2000" b="1" dirty="0">
                <a:latin typeface="Arial" panose="020B0604020202020204" pitchFamily="34" charset="0"/>
                <a:cs typeface="Arial" panose="020B0604020202020204" pitchFamily="34" charset="0"/>
              </a:rPr>
              <a:t>,FA</a:t>
            </a:r>
            <a:r>
              <a:rPr lang="en-US" sz="2000" b="1" baseline="-25000" dirty="0">
                <a:latin typeface="Arial" panose="020B0604020202020204" pitchFamily="34" charset="0"/>
                <a:cs typeface="Arial" panose="020B0604020202020204" pitchFamily="34" charset="0"/>
              </a:rPr>
              <a:t>2</a:t>
            </a:r>
            <a:r>
              <a:rPr lang="en-US" sz="2000" b="1" dirty="0">
                <a:latin typeface="Arial" panose="020B0604020202020204" pitchFamily="34" charset="0"/>
                <a:cs typeface="Arial" panose="020B0604020202020204" pitchFamily="34" charset="0"/>
              </a:rPr>
              <a:t>)  =</a:t>
            </a:r>
            <a:r>
              <a:rPr lang="ru-RU" sz="2000" b="1" dirty="0">
                <a:latin typeface="Arial" panose="020B0604020202020204" pitchFamily="34" charset="0"/>
                <a:cs typeface="Arial" panose="020B0604020202020204" pitchFamily="34" charset="0"/>
              </a:rPr>
              <a:t>                           </a:t>
            </a:r>
          </a:p>
          <a:p>
            <a:r>
              <a:rPr lang="ru-RU"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a:t>
            </a:r>
            <a:r>
              <a:rPr lang="en-US" sz="2000" b="1" baseline="-25000" dirty="0">
                <a:latin typeface="Arial" panose="020B0604020202020204" pitchFamily="34" charset="0"/>
                <a:cs typeface="Arial" panose="020B0604020202020204" pitchFamily="34" charset="0"/>
              </a:rPr>
              <a:t>2</a:t>
            </a:r>
            <a:r>
              <a:rPr lang="ru-RU"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PL &lt; FA</a:t>
            </a:r>
            <a:r>
              <a:rPr lang="en-US" sz="2000" b="1" baseline="-25000" dirty="0">
                <a:latin typeface="Arial" panose="020B0604020202020204" pitchFamily="34" charset="0"/>
                <a:cs typeface="Arial" panose="020B0604020202020204" pitchFamily="34" charset="0"/>
              </a:rPr>
              <a:t>2</a:t>
            </a:r>
            <a:endParaRPr lang="ru-RU" sz="2000" b="1" baseline="-25000" dirty="0">
              <a:latin typeface="Arial" panose="020B0604020202020204" pitchFamily="34" charset="0"/>
              <a:cs typeface="Arial" panose="020B0604020202020204" pitchFamily="34" charset="0"/>
            </a:endParaRPr>
          </a:p>
          <a:p>
            <a:r>
              <a:rPr lang="ru-RU" sz="2000" b="1" dirty="0">
                <a:latin typeface="Arial" panose="020B0604020202020204" pitchFamily="34" charset="0"/>
                <a:cs typeface="Arial" panose="020B0604020202020204" pitchFamily="34" charset="0"/>
              </a:rPr>
              <a:t>  </a:t>
            </a:r>
          </a:p>
          <a:p>
            <a:r>
              <a:rPr lang="ru-RU"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min { max { M {F</a:t>
            </a:r>
            <a:r>
              <a:rPr lang="en-US" sz="2000" b="1" baseline="-25000" dirty="0">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(PL, </a:t>
            </a:r>
            <a:r>
              <a:rPr lang="en-US" sz="2000" b="1" dirty="0" err="1">
                <a:latin typeface="Arial" panose="020B0604020202020204" pitchFamily="34" charset="0"/>
                <a:cs typeface="Arial" panose="020B0604020202020204" pitchFamily="34" charset="0"/>
              </a:rPr>
              <a:t>FA</a:t>
            </a:r>
            <a:r>
              <a:rPr lang="en-US" sz="2000" b="1" baseline="-25000"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 } } }        </a:t>
            </a:r>
            <a:r>
              <a:rPr lang="ru-RU" sz="2000" b="1" dirty="0">
                <a:latin typeface="Arial" panose="020B0604020202020204" pitchFamily="34" charset="0"/>
                <a:cs typeface="Arial" panose="020B0604020202020204" pitchFamily="34" charset="0"/>
              </a:rPr>
              <a:t>(8)</a:t>
            </a:r>
            <a:endParaRPr lang="ru-RU"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  </a:t>
            </a:r>
            <a:r>
              <a:rPr lang="ru-RU" sz="2000" b="1" dirty="0">
                <a:latin typeface="Arial" panose="020B0604020202020204" pitchFamily="34" charset="0"/>
                <a:cs typeface="Arial" panose="020B0604020202020204" pitchFamily="34" charset="0"/>
              </a:rPr>
              <a:t>   </a:t>
            </a:r>
            <a:r>
              <a:rPr lang="en-US" sz="2000" b="1" baseline="30000" dirty="0">
                <a:latin typeface="Arial" panose="020B0604020202020204" pitchFamily="34" charset="0"/>
                <a:cs typeface="Arial" panose="020B0604020202020204" pitchFamily="34" charset="0"/>
              </a:rPr>
              <a:t>PL            </a:t>
            </a:r>
            <a:r>
              <a:rPr lang="en-US" sz="2000" b="1" baseline="30000" dirty="0" err="1">
                <a:latin typeface="Arial" panose="020B0604020202020204" pitchFamily="34" charset="0"/>
                <a:cs typeface="Arial" panose="020B0604020202020204" pitchFamily="34" charset="0"/>
              </a:rPr>
              <a:t>i</a:t>
            </a:r>
            <a:endParaRPr lang="ru-RU" sz="2000" dirty="0">
              <a:latin typeface="Arial" panose="020B0604020202020204" pitchFamily="34" charset="0"/>
              <a:cs typeface="Arial" panose="020B0604020202020204" pitchFamily="34" charset="0"/>
            </a:endParaRPr>
          </a:p>
          <a:p>
            <a:r>
              <a:rPr lang="ru-RU"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min {  M {</a:t>
            </a:r>
            <a:r>
              <a:rPr lang="ru-RU" sz="2000" b="1" dirty="0">
                <a:latin typeface="Arial" panose="020B0604020202020204" pitchFamily="34" charset="0"/>
                <a:cs typeface="Arial" panose="020B0604020202020204" pitchFamily="34" charset="0"/>
              </a:rPr>
              <a:t>Ф</a:t>
            </a:r>
            <a:r>
              <a:rPr lang="en-US" sz="2000" b="1" dirty="0">
                <a:latin typeface="Arial" panose="020B0604020202020204" pitchFamily="34" charset="0"/>
                <a:cs typeface="Arial" panose="020B0604020202020204" pitchFamily="34" charset="0"/>
              </a:rPr>
              <a:t>(PL, FA</a:t>
            </a:r>
            <a:r>
              <a:rPr lang="en-US" sz="2000" b="1" baseline="-25000" dirty="0">
                <a:latin typeface="Arial" panose="020B0604020202020204" pitchFamily="34" charset="0"/>
                <a:cs typeface="Arial" panose="020B0604020202020204" pitchFamily="34" charset="0"/>
              </a:rPr>
              <a:t>1</a:t>
            </a:r>
            <a:r>
              <a:rPr lang="en-US" sz="2000" b="1" dirty="0">
                <a:latin typeface="Arial" panose="020B0604020202020204" pitchFamily="34" charset="0"/>
                <a:cs typeface="Arial" panose="020B0604020202020204" pitchFamily="34" charset="0"/>
              </a:rPr>
              <a:t>,FA</a:t>
            </a:r>
            <a:r>
              <a:rPr lang="en-US" sz="2000" b="1" baseline="-25000" dirty="0">
                <a:latin typeface="Arial" panose="020B0604020202020204" pitchFamily="34" charset="0"/>
                <a:cs typeface="Arial" panose="020B0604020202020204" pitchFamily="34" charset="0"/>
              </a:rPr>
              <a:t>2</a:t>
            </a:r>
            <a:r>
              <a:rPr lang="en-US" sz="2000" b="1" dirty="0">
                <a:latin typeface="Arial" panose="020B0604020202020204" pitchFamily="34" charset="0"/>
                <a:cs typeface="Arial" panose="020B0604020202020204" pitchFamily="34" charset="0"/>
              </a:rPr>
              <a:t>) } }            </a:t>
            </a:r>
            <a:r>
              <a:rPr lang="ru-RU" sz="2000" b="1" dirty="0">
                <a:latin typeface="Arial" panose="020B0604020202020204" pitchFamily="34" charset="0"/>
                <a:cs typeface="Arial" panose="020B0604020202020204" pitchFamily="34" charset="0"/>
              </a:rPr>
              <a:t> (9)</a:t>
            </a:r>
            <a:endParaRPr lang="ru-RU"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  </a:t>
            </a:r>
            <a:r>
              <a:rPr lang="ru-RU" sz="2000" b="1" dirty="0">
                <a:latin typeface="Arial" panose="020B0604020202020204" pitchFamily="34" charset="0"/>
                <a:cs typeface="Arial" panose="020B0604020202020204" pitchFamily="34" charset="0"/>
              </a:rPr>
              <a:t>   </a:t>
            </a:r>
            <a:r>
              <a:rPr lang="en-US" sz="2000" b="1" baseline="30000" dirty="0">
                <a:latin typeface="Arial" panose="020B0604020202020204" pitchFamily="34" charset="0"/>
                <a:cs typeface="Arial" panose="020B0604020202020204" pitchFamily="34" charset="0"/>
              </a:rPr>
              <a:t>PL   </a:t>
            </a:r>
            <a:endParaRPr lang="ru-RU" dirty="0"/>
          </a:p>
        </p:txBody>
      </p:sp>
    </p:spTree>
    <p:extLst>
      <p:ext uri="{BB962C8B-B14F-4D97-AF65-F5344CB8AC3E}">
        <p14:creationId xmlns:p14="http://schemas.microsoft.com/office/powerpoint/2010/main" val="38695307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84E3426-0863-4AD8-8380-BEC67DB5EFB1}"/>
              </a:ext>
            </a:extLst>
          </p:cNvPr>
          <p:cNvSpPr/>
          <p:nvPr/>
        </p:nvSpPr>
        <p:spPr>
          <a:xfrm>
            <a:off x="492369" y="210504"/>
            <a:ext cx="11229939" cy="830997"/>
          </a:xfrm>
          <a:prstGeom prst="rect">
            <a:avLst/>
          </a:prstGeom>
        </p:spPr>
        <p:txBody>
          <a:bodyPr wrap="square">
            <a:spAutoFit/>
          </a:bodyPr>
          <a:lstStyle/>
          <a:p>
            <a:pPr indent="431800" algn="ctr">
              <a:spcAft>
                <a:spcPts val="0"/>
              </a:spcAft>
            </a:pPr>
            <a:r>
              <a:rPr lang="ru-RU" sz="2400" b="1" dirty="0">
                <a:latin typeface="Arial" panose="020B0604020202020204" pitchFamily="34" charset="0"/>
                <a:ea typeface="Times New Roman" panose="02020603050405020304" pitchFamily="18" charset="0"/>
                <a:cs typeface="Times New Roman" panose="02020603050405020304" pitchFamily="18" charset="0"/>
              </a:rPr>
              <a:t>СПОСОБЫ ЭКСПЕРТИЗЫ ФАКТОРОВ И ЭТАПЫ РАЗРАБОТКИ </a:t>
            </a:r>
          </a:p>
          <a:p>
            <a:pPr indent="431800" algn="ctr">
              <a:spcAft>
                <a:spcPts val="0"/>
              </a:spcAft>
            </a:pPr>
            <a:r>
              <a:rPr lang="ru-RU" sz="2400" b="1" dirty="0">
                <a:latin typeface="Arial" panose="020B0604020202020204" pitchFamily="34" charset="0"/>
                <a:ea typeface="Times New Roman" panose="02020603050405020304" pitchFamily="18" charset="0"/>
                <a:cs typeface="Times New Roman" panose="02020603050405020304" pitchFamily="18" charset="0"/>
              </a:rPr>
              <a:t>ПЛАНА ПРОДАЖ</a:t>
            </a:r>
            <a:endParaRPr lang="ru-RU" sz="2400" dirty="0">
              <a:effectLst/>
              <a:latin typeface="Times New Roman" panose="02020603050405020304" pitchFamily="18" charset="0"/>
              <a:ea typeface="Times New Roman" panose="02020603050405020304" pitchFamily="18" charset="0"/>
            </a:endParaRPr>
          </a:p>
        </p:txBody>
      </p:sp>
      <p:pic>
        <p:nvPicPr>
          <p:cNvPr id="3" name="Picture 2" descr="17">
            <a:extLst>
              <a:ext uri="{FF2B5EF4-FFF2-40B4-BE49-F238E27FC236}">
                <a16:creationId xmlns:a16="http://schemas.microsoft.com/office/drawing/2014/main" id="{D481FB2C-EC99-4A6F-B97C-C3BD06151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012" y="1994669"/>
            <a:ext cx="5711483" cy="4220033"/>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484E1361-5B51-4AC5-8665-1A48CDEB4F3B}"/>
              </a:ext>
            </a:extLst>
          </p:cNvPr>
          <p:cNvSpPr/>
          <p:nvPr/>
        </p:nvSpPr>
        <p:spPr>
          <a:xfrm>
            <a:off x="633045" y="1041501"/>
            <a:ext cx="10958733" cy="707886"/>
          </a:xfrm>
          <a:prstGeom prst="rect">
            <a:avLst/>
          </a:prstGeom>
        </p:spPr>
        <p:txBody>
          <a:bodyPr wrap="square">
            <a:spAutoFit/>
          </a:bodyPr>
          <a:lstStyle/>
          <a:p>
            <a:pPr indent="342900" algn="just">
              <a:spcBef>
                <a:spcPts val="500"/>
              </a:spcBef>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Экспертиза, предполагает осуществление быстрых, не дорогих, но разносторонних исследований по следующим основным 4-м направлениям, показанным на рисунке </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812814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19">
            <a:extLst>
              <a:ext uri="{FF2B5EF4-FFF2-40B4-BE49-F238E27FC236}">
                <a16:creationId xmlns:a16="http://schemas.microsoft.com/office/drawing/2014/main" id="{82BB39C3-325E-45EB-A238-6BFCE4DB5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259" y="488351"/>
            <a:ext cx="4198709" cy="3149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18">
            <a:extLst>
              <a:ext uri="{FF2B5EF4-FFF2-40B4-BE49-F238E27FC236}">
                <a16:creationId xmlns:a16="http://schemas.microsoft.com/office/drawing/2014/main" id="{759EA080-B0E7-433D-B678-B7662741E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248" y="580750"/>
            <a:ext cx="3786878" cy="28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20">
            <a:extLst>
              <a:ext uri="{FF2B5EF4-FFF2-40B4-BE49-F238E27FC236}">
                <a16:creationId xmlns:a16="http://schemas.microsoft.com/office/drawing/2014/main" id="{A4A8E79B-322A-462E-81D2-0F36B79058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453" y="3576421"/>
            <a:ext cx="4167673" cy="310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21">
            <a:extLst>
              <a:ext uri="{FF2B5EF4-FFF2-40B4-BE49-F238E27FC236}">
                <a16:creationId xmlns:a16="http://schemas.microsoft.com/office/drawing/2014/main" id="{6602BBF7-B4A9-45DC-B080-4B6AED1C68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2153" y="3637383"/>
            <a:ext cx="3804815" cy="284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1923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
            <a:extLst>
              <a:ext uri="{FF2B5EF4-FFF2-40B4-BE49-F238E27FC236}">
                <a16:creationId xmlns:a16="http://schemas.microsoft.com/office/drawing/2014/main" id="{267C7AA0-64FC-4890-8272-AB3C8B84F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274" y="1661376"/>
            <a:ext cx="6126186" cy="459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Прямоугольник 2">
            <a:extLst>
              <a:ext uri="{FF2B5EF4-FFF2-40B4-BE49-F238E27FC236}">
                <a16:creationId xmlns:a16="http://schemas.microsoft.com/office/drawing/2014/main" id="{7B1A7E30-3D73-4BA8-801B-4776B7F6CF8F}"/>
              </a:ext>
            </a:extLst>
          </p:cNvPr>
          <p:cNvSpPr/>
          <p:nvPr/>
        </p:nvSpPr>
        <p:spPr>
          <a:xfrm>
            <a:off x="465249" y="201430"/>
            <a:ext cx="11383314" cy="1323439"/>
          </a:xfrm>
          <a:prstGeom prst="rect">
            <a:avLst/>
          </a:prstGeom>
        </p:spPr>
        <p:txBody>
          <a:bodyPr wrap="square">
            <a:spAutoFit/>
          </a:bodyPr>
          <a:lstStyle/>
          <a:p>
            <a:pPr indent="431800" algn="just">
              <a:spcBef>
                <a:spcPts val="500"/>
              </a:spcBef>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Уточнить предварительные оценки факторов и исходных показателей (сузить интервал предельных оценок или заменить их гистограммами, массивами или прогнозами факторов с применением трендов); выполнить оптимизационные расчеты для определения ценовой политикой, основные возможные направления которой показаны на рисунке. </a:t>
            </a:r>
          </a:p>
        </p:txBody>
      </p:sp>
    </p:spTree>
    <p:extLst>
      <p:ext uri="{BB962C8B-B14F-4D97-AF65-F5344CB8AC3E}">
        <p14:creationId xmlns:p14="http://schemas.microsoft.com/office/powerpoint/2010/main" val="26461137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DBCAEDB-D606-4D45-BCD2-CDE40BC49AB9}"/>
              </a:ext>
            </a:extLst>
          </p:cNvPr>
          <p:cNvSpPr/>
          <p:nvPr/>
        </p:nvSpPr>
        <p:spPr>
          <a:xfrm>
            <a:off x="440871" y="237702"/>
            <a:ext cx="11413672" cy="1015663"/>
          </a:xfrm>
          <a:prstGeom prst="rect">
            <a:avLst/>
          </a:prstGeom>
        </p:spPr>
        <p:txBody>
          <a:bodyPr wrap="square">
            <a:spAutoFit/>
          </a:bodyPr>
          <a:lstStyle/>
          <a:p>
            <a:pPr indent="431800"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Исследуются в диалоге ожидаемые сценарии, в частности варианты того или иного поведения покупателей и производителей при складывающейся рыночной конъюнктуре. Мотивы поведения иллюстрирует рисунок. </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3" name="Picture 2" descr="37">
            <a:extLst>
              <a:ext uri="{FF2B5EF4-FFF2-40B4-BE49-F238E27FC236}">
                <a16:creationId xmlns:a16="http://schemas.microsoft.com/office/drawing/2014/main" id="{68B184F6-6DF5-4FE6-8717-AEC6EA944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871" y="1664741"/>
            <a:ext cx="6694714" cy="502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Прямоугольник 3">
            <a:extLst>
              <a:ext uri="{FF2B5EF4-FFF2-40B4-BE49-F238E27FC236}">
                <a16:creationId xmlns:a16="http://schemas.microsoft.com/office/drawing/2014/main" id="{EB85D512-2DB0-4393-B988-F075ECDB8009}"/>
              </a:ext>
            </a:extLst>
          </p:cNvPr>
          <p:cNvSpPr/>
          <p:nvPr/>
        </p:nvSpPr>
        <p:spPr>
          <a:xfrm>
            <a:off x="7135585" y="1904750"/>
            <a:ext cx="4828887" cy="2862322"/>
          </a:xfrm>
          <a:prstGeom prst="rect">
            <a:avLst/>
          </a:prstGeom>
        </p:spPr>
        <p:txBody>
          <a:bodyPr wrap="square">
            <a:spAutoFit/>
          </a:bodyPr>
          <a:lstStyle/>
          <a:p>
            <a:pPr indent="431800"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Далее скорректировать, если необходимо, исходные данные, рассчитать план продаж, цену и сопутствующие характеристики плана. </a:t>
            </a:r>
          </a:p>
          <a:p>
            <a:pPr indent="431800" algn="just"/>
            <a:r>
              <a:rPr lang="ru-RU" sz="2000" dirty="0">
                <a:latin typeface="Arial" panose="020B0604020202020204" pitchFamily="34" charset="0"/>
                <a:ea typeface="Times New Roman" panose="02020603050405020304" pitchFamily="18" charset="0"/>
                <a:cs typeface="Arial" panose="020B0604020202020204" pitchFamily="34" charset="0"/>
              </a:rPr>
              <a:t>Форма представления исходных данных и результаты прямого оптимизационного расчета показаны на следующем слайде.</a:t>
            </a:r>
            <a:endParaRPr lang="ru-RU" sz="2000" dirty="0">
              <a:latin typeface="Arial" panose="020B0604020202020204" pitchFamily="34" charset="0"/>
              <a:cs typeface="Arial" panose="020B0604020202020204" pitchFamily="34" charset="0"/>
            </a:endParaRPr>
          </a:p>
          <a:p>
            <a:pPr indent="431800" algn="just">
              <a:spcAft>
                <a:spcPts val="0"/>
              </a:spcAft>
            </a:pP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1067550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B762179-55F0-43AA-8EBE-586B0E0A37DB}"/>
              </a:ext>
            </a:extLst>
          </p:cNvPr>
          <p:cNvPicPr>
            <a:picLocks noChangeAspect="1"/>
          </p:cNvPicPr>
          <p:nvPr/>
        </p:nvPicPr>
        <p:blipFill>
          <a:blip r:embed="rId2"/>
          <a:stretch>
            <a:fillRect/>
          </a:stretch>
        </p:blipFill>
        <p:spPr>
          <a:xfrm>
            <a:off x="295835" y="954144"/>
            <a:ext cx="6831106" cy="5303873"/>
          </a:xfrm>
          <a:prstGeom prst="rect">
            <a:avLst/>
          </a:prstGeom>
        </p:spPr>
      </p:pic>
      <p:sp>
        <p:nvSpPr>
          <p:cNvPr id="3" name="Прямоугольник 2">
            <a:extLst>
              <a:ext uri="{FF2B5EF4-FFF2-40B4-BE49-F238E27FC236}">
                <a16:creationId xmlns:a16="http://schemas.microsoft.com/office/drawing/2014/main" id="{E9AE1FBB-8282-4E16-8FA7-93204821F329}"/>
              </a:ext>
            </a:extLst>
          </p:cNvPr>
          <p:cNvSpPr/>
          <p:nvPr/>
        </p:nvSpPr>
        <p:spPr>
          <a:xfrm>
            <a:off x="0" y="6174510"/>
            <a:ext cx="8081683" cy="400110"/>
          </a:xfrm>
          <a:prstGeom prst="rect">
            <a:avLst/>
          </a:prstGeom>
        </p:spPr>
        <p:txBody>
          <a:bodyPr wrap="square">
            <a:spAutoFit/>
          </a:bodyPr>
          <a:lstStyle/>
          <a:p>
            <a:pPr algn="ctr"/>
            <a:r>
              <a:rPr lang="ru-RU" altLang="ru-RU" sz="2000" b="1" dirty="0">
                <a:latin typeface="Arial" panose="020B0604020202020204" pitchFamily="34" charset="0"/>
                <a:cs typeface="Arial" panose="020B0604020202020204" pitchFamily="34" charset="0"/>
              </a:rPr>
              <a:t>Механизм функционирования российского рынка зерна</a:t>
            </a:r>
            <a:endParaRPr lang="ru-RU" sz="2000" dirty="0">
              <a:latin typeface="Arial" panose="020B060402020202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CBFE1AFE-E779-46AF-96E7-A7A428EE0508}"/>
              </a:ext>
            </a:extLst>
          </p:cNvPr>
          <p:cNvSpPr/>
          <p:nvPr/>
        </p:nvSpPr>
        <p:spPr>
          <a:xfrm>
            <a:off x="7579660" y="821699"/>
            <a:ext cx="4316505" cy="4708981"/>
          </a:xfrm>
          <a:prstGeom prst="rect">
            <a:avLst/>
          </a:prstGeom>
        </p:spPr>
        <p:txBody>
          <a:bodyPr wrap="square">
            <a:spAutoFit/>
          </a:bodyPr>
          <a:lstStyle/>
          <a:p>
            <a:pPr algn="just">
              <a:spcAft>
                <a:spcPts val="0"/>
              </a:spcAft>
            </a:pPr>
            <a:r>
              <a:rPr lang="ru-RU" sz="2000" b="1" i="1" dirty="0">
                <a:latin typeface="Arial" panose="020B0604020202020204" pitchFamily="34" charset="0"/>
                <a:ea typeface="Calibri" panose="020F0502020204030204" pitchFamily="34" charset="0"/>
                <a:cs typeface="Arial" panose="020B0604020202020204" pitchFamily="34" charset="0"/>
              </a:rPr>
              <a:t>Факторы спроса:</a:t>
            </a:r>
            <a:r>
              <a:rPr lang="ru-RU" sz="2000" dirty="0">
                <a:latin typeface="Arial" panose="020B0604020202020204" pitchFamily="34" charset="0"/>
                <a:ea typeface="Calibri" panose="020F0502020204030204" pitchFamily="34" charset="0"/>
                <a:cs typeface="Arial" panose="020B0604020202020204" pitchFamily="34" charset="0"/>
              </a:rPr>
              <a:t> численность населения и нормы душевого потребления, потребность в кормах (фуражное зерно), государственные закупки и экспорт. </a:t>
            </a:r>
          </a:p>
          <a:p>
            <a:pPr algn="just">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Факторы </a:t>
            </a:r>
            <a:r>
              <a:rPr lang="ru-RU" sz="2000" b="1" i="1" dirty="0">
                <a:latin typeface="Arial" panose="020B0604020202020204" pitchFamily="34" charset="0"/>
                <a:ea typeface="Calibri" panose="020F0502020204030204" pitchFamily="34" charset="0"/>
                <a:cs typeface="Arial" panose="020B0604020202020204" pitchFamily="34" charset="0"/>
              </a:rPr>
              <a:t>предложения: </a:t>
            </a:r>
            <a:r>
              <a:rPr lang="ru-RU" sz="2000" dirty="0">
                <a:latin typeface="Arial" panose="020B0604020202020204" pitchFamily="34" charset="0"/>
                <a:ea typeface="Calibri" panose="020F0502020204030204" pitchFamily="34" charset="0"/>
                <a:cs typeface="Arial" panose="020B0604020202020204" pitchFamily="34" charset="0"/>
              </a:rPr>
              <a:t>посевная площадь и урожайность, импорт и товарные интервенции.</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b="1" i="1" dirty="0">
                <a:latin typeface="Arial" panose="020B0604020202020204" pitchFamily="34" charset="0"/>
                <a:ea typeface="Calibri" panose="020F0502020204030204" pitchFamily="34" charset="0"/>
                <a:cs typeface="Arial" panose="020B0604020202020204" pitchFamily="34" charset="0"/>
              </a:rPr>
              <a:t>Методы государственного регулирования</a:t>
            </a:r>
            <a:r>
              <a:rPr lang="ru-RU" sz="2000" dirty="0">
                <a:latin typeface="Arial" panose="020B0604020202020204" pitchFamily="34" charset="0"/>
                <a:ea typeface="Calibri" panose="020F0502020204030204" pitchFamily="34" charset="0"/>
                <a:cs typeface="Arial" panose="020B0604020202020204" pitchFamily="34" charset="0"/>
              </a:rPr>
              <a:t> рынков: товарные и закупочные интервенции, налоговое регулирование, антимонопольное регулирование и др. </a:t>
            </a:r>
          </a:p>
        </p:txBody>
      </p:sp>
      <p:sp>
        <p:nvSpPr>
          <p:cNvPr id="5" name="Прямоугольник 4">
            <a:extLst>
              <a:ext uri="{FF2B5EF4-FFF2-40B4-BE49-F238E27FC236}">
                <a16:creationId xmlns:a16="http://schemas.microsoft.com/office/drawing/2014/main" id="{75731084-ABAC-4AE4-BADE-C8195C6C374E}"/>
              </a:ext>
            </a:extLst>
          </p:cNvPr>
          <p:cNvSpPr/>
          <p:nvPr/>
        </p:nvSpPr>
        <p:spPr>
          <a:xfrm>
            <a:off x="466167" y="322666"/>
            <a:ext cx="10358715" cy="707886"/>
          </a:xfrm>
          <a:prstGeom prst="rect">
            <a:avLst/>
          </a:prstGeom>
        </p:spPr>
        <p:txBody>
          <a:bodyPr wrap="square">
            <a:spAutoFit/>
          </a:bodyPr>
          <a:lstStyle/>
          <a:p>
            <a:pPr algn="ctr"/>
            <a:r>
              <a:rPr lang="ru-RU" sz="2000" b="1" dirty="0">
                <a:latin typeface="Arial" panose="020B0604020202020204" pitchFamily="34" charset="0"/>
                <a:cs typeface="Arial" panose="020B0604020202020204" pitchFamily="34" charset="0"/>
              </a:rPr>
              <a:t>Моделирование стратегий принятия  решений по управлению рынками сельхозпродукции  </a:t>
            </a:r>
            <a:endParaRPr lang="ru-RU" sz="2000" b="1" dirty="0"/>
          </a:p>
        </p:txBody>
      </p:sp>
    </p:spTree>
    <p:extLst>
      <p:ext uri="{BB962C8B-B14F-4D97-AF65-F5344CB8AC3E}">
        <p14:creationId xmlns:p14="http://schemas.microsoft.com/office/powerpoint/2010/main" val="35832877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D58C6A8-1BC9-480E-9FA4-A614DCC8CBE2}"/>
              </a:ext>
            </a:extLst>
          </p:cNvPr>
          <p:cNvSpPr/>
          <p:nvPr/>
        </p:nvSpPr>
        <p:spPr>
          <a:xfrm>
            <a:off x="600635" y="416529"/>
            <a:ext cx="11098306" cy="5940088"/>
          </a:xfrm>
          <a:prstGeom prst="rect">
            <a:avLst/>
          </a:prstGeom>
        </p:spPr>
        <p:txBody>
          <a:bodyPr wrap="square">
            <a:spAutoFit/>
          </a:bodyPr>
          <a:lstStyle/>
          <a:p>
            <a:pPr algn="ctr">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Методы государственного регулирования рынка сельхозпродукции</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 </a:t>
            </a:r>
            <a:r>
              <a:rPr lang="ru-RU" sz="2000" i="1" dirty="0">
                <a:latin typeface="Arial" panose="020B0604020202020204" pitchFamily="34" charset="0"/>
                <a:ea typeface="Calibri" panose="020F0502020204030204" pitchFamily="34" charset="0"/>
                <a:cs typeface="Arial" panose="020B0604020202020204" pitchFamily="34" charset="0"/>
              </a:rPr>
              <a:t>таможенные ввозные пошлины </a:t>
            </a:r>
            <a:r>
              <a:rPr lang="ru-RU" sz="2000" dirty="0">
                <a:latin typeface="Arial" panose="020B0604020202020204" pitchFamily="34" charset="0"/>
                <a:ea typeface="Calibri" panose="020F0502020204030204" pitchFamily="34" charset="0"/>
                <a:cs typeface="Arial" panose="020B0604020202020204" pitchFamily="34" charset="0"/>
              </a:rPr>
              <a:t>(защищают отечественного товаропроизводителя);       </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 </a:t>
            </a:r>
            <a:r>
              <a:rPr lang="ru-RU" sz="2000" i="1" dirty="0">
                <a:latin typeface="Arial" panose="020B0604020202020204" pitchFamily="34" charset="0"/>
                <a:ea typeface="Calibri" panose="020F0502020204030204" pitchFamily="34" charset="0"/>
                <a:cs typeface="Arial" panose="020B0604020202020204" pitchFamily="34" charset="0"/>
              </a:rPr>
              <a:t>таможенные экспортные пошлины </a:t>
            </a:r>
            <a:r>
              <a:rPr lang="ru-RU" sz="2000" dirty="0">
                <a:latin typeface="Arial" panose="020B0604020202020204" pitchFamily="34" charset="0"/>
                <a:ea typeface="Calibri" panose="020F0502020204030204" pitchFamily="34" charset="0"/>
                <a:cs typeface="Arial" panose="020B0604020202020204" pitchFamily="34" charset="0"/>
              </a:rPr>
              <a:t>(сокращают объем экспорта); </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 </a:t>
            </a:r>
            <a:r>
              <a:rPr lang="ru-RU" sz="2000" i="1" dirty="0">
                <a:latin typeface="Arial" panose="020B0604020202020204" pitchFamily="34" charset="0"/>
                <a:ea typeface="Calibri" panose="020F0502020204030204" pitchFamily="34" charset="0"/>
                <a:cs typeface="Arial" panose="020B0604020202020204" pitchFamily="34" charset="0"/>
              </a:rPr>
              <a:t>нетарифное регулирование </a:t>
            </a:r>
            <a:r>
              <a:rPr lang="ru-RU" sz="2000" dirty="0">
                <a:latin typeface="Arial" panose="020B0604020202020204" pitchFamily="34" charset="0"/>
                <a:ea typeface="Calibri" panose="020F0502020204030204" pitchFamily="34" charset="0"/>
                <a:cs typeface="Arial" panose="020B0604020202020204" pitchFamily="34" charset="0"/>
              </a:rPr>
              <a:t>(ограничения на импорт и экспорт); </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 </a:t>
            </a:r>
            <a:r>
              <a:rPr lang="ru-RU" sz="2000" i="1" dirty="0">
                <a:latin typeface="Arial" panose="020B0604020202020204" pitchFamily="34" charset="0"/>
                <a:ea typeface="Calibri" panose="020F0502020204030204" pitchFamily="34" charset="0"/>
                <a:cs typeface="Arial" panose="020B0604020202020204" pitchFamily="34" charset="0"/>
              </a:rPr>
              <a:t>закупочные интервенции </a:t>
            </a:r>
            <a:r>
              <a:rPr lang="ru-RU" sz="2000" dirty="0">
                <a:latin typeface="Arial" panose="020B0604020202020204" pitchFamily="34" charset="0"/>
                <a:ea typeface="Calibri" panose="020F0502020204030204" pitchFamily="34" charset="0"/>
                <a:cs typeface="Arial" panose="020B0604020202020204" pitchFamily="34" charset="0"/>
              </a:rPr>
              <a:t>(увеличивают спрос и запас);</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 </a:t>
            </a:r>
            <a:r>
              <a:rPr lang="ru-RU" sz="2000" i="1" dirty="0">
                <a:latin typeface="Arial" panose="020B0604020202020204" pitchFamily="34" charset="0"/>
                <a:ea typeface="Calibri" panose="020F0502020204030204" pitchFamily="34" charset="0"/>
                <a:cs typeface="Arial" panose="020B0604020202020204" pitchFamily="34" charset="0"/>
              </a:rPr>
              <a:t>товарные интервенции и субсидии </a:t>
            </a:r>
            <a:r>
              <a:rPr lang="ru-RU" sz="2000" dirty="0">
                <a:latin typeface="Arial" panose="020B0604020202020204" pitchFamily="34" charset="0"/>
                <a:ea typeface="Calibri" panose="020F0502020204030204" pitchFamily="34" charset="0"/>
                <a:cs typeface="Arial" panose="020B0604020202020204" pitchFamily="34" charset="0"/>
              </a:rPr>
              <a:t>(увеличивают предложение и сокращают запасы;</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 </a:t>
            </a:r>
            <a:r>
              <a:rPr lang="ru-RU" sz="2000" i="1" dirty="0">
                <a:latin typeface="Arial" panose="020B0604020202020204" pitchFamily="34" charset="0"/>
                <a:ea typeface="Calibri" panose="020F0502020204030204" pitchFamily="34" charset="0"/>
                <a:cs typeface="Arial" panose="020B0604020202020204" pitchFamily="34" charset="0"/>
              </a:rPr>
              <a:t>налоговое регулирование </a:t>
            </a:r>
            <a:r>
              <a:rPr lang="ru-RU" sz="2000" dirty="0">
                <a:latin typeface="Arial" panose="020B0604020202020204" pitchFamily="34" charset="0"/>
                <a:ea typeface="Calibri" panose="020F0502020204030204" pitchFamily="34" charset="0"/>
                <a:cs typeface="Arial" panose="020B0604020202020204" pitchFamily="34" charset="0"/>
              </a:rPr>
              <a:t>(увеличивают затраты производителей);</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 </a:t>
            </a:r>
            <a:r>
              <a:rPr lang="ru-RU" sz="2000" i="1" dirty="0">
                <a:latin typeface="Arial" panose="020B0604020202020204" pitchFamily="34" charset="0"/>
                <a:ea typeface="Calibri" panose="020F0502020204030204" pitchFamily="34" charset="0"/>
                <a:cs typeface="Arial" panose="020B0604020202020204" pitchFamily="34" charset="0"/>
              </a:rPr>
              <a:t>антимонопольное регулирование </a:t>
            </a:r>
            <a:r>
              <a:rPr lang="ru-RU" sz="2000" dirty="0">
                <a:latin typeface="Arial" panose="020B0604020202020204" pitchFamily="34" charset="0"/>
                <a:ea typeface="Calibri" panose="020F0502020204030204" pitchFamily="34" charset="0"/>
                <a:cs typeface="Arial" panose="020B0604020202020204" pitchFamily="34" charset="0"/>
              </a:rPr>
              <a:t>(производитель получает реальную возможность осуществлять маркетинговое планирование (государства может регулировать цены);</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 </a:t>
            </a:r>
            <a:r>
              <a:rPr lang="ru-RU" sz="2000" i="1" dirty="0">
                <a:latin typeface="Arial" panose="020B0604020202020204" pitchFamily="34" charset="0"/>
                <a:ea typeface="Calibri" panose="020F0502020204030204" pitchFamily="34" charset="0"/>
                <a:cs typeface="Arial" panose="020B0604020202020204" pitchFamily="34" charset="0"/>
              </a:rPr>
              <a:t>субсидии и субвенции </a:t>
            </a:r>
            <a:r>
              <a:rPr lang="ru-RU" sz="2000" dirty="0">
                <a:latin typeface="Arial" panose="020B0604020202020204" pitchFamily="34" charset="0"/>
                <a:ea typeface="Calibri" panose="020F0502020204030204" pitchFamily="34" charset="0"/>
                <a:cs typeface="Arial" panose="020B0604020202020204" pitchFamily="34" charset="0"/>
              </a:rPr>
              <a:t>изменяют общий размер капитала, которым оперирует производитель, а так же его составляющие.</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Модель рассчитывает ожидаемые изменения </a:t>
            </a:r>
            <a:r>
              <a:rPr lang="ru-RU" sz="2000" b="1" i="1" dirty="0">
                <a:latin typeface="Arial" panose="020B0604020202020204" pitchFamily="34" charset="0"/>
                <a:ea typeface="Calibri" panose="020F0502020204030204" pitchFamily="34" charset="0"/>
                <a:cs typeface="Arial" panose="020B0604020202020204" pitchFamily="34" charset="0"/>
              </a:rPr>
              <a:t>характеристик рынка</a:t>
            </a:r>
            <a:r>
              <a:rPr lang="ru-RU" sz="2000" dirty="0">
                <a:latin typeface="Arial" panose="020B0604020202020204" pitchFamily="34" charset="0"/>
                <a:ea typeface="Calibri" panose="020F0502020204030204" pitchFamily="34" charset="0"/>
                <a:cs typeface="Arial" panose="020B0604020202020204" pitchFamily="34" charset="0"/>
              </a:rPr>
              <a:t>, в том числе: емкость рынка, соотношение рисков, прибыль производителей и др. под воздействием тех или иных намечаемых мер государственного регулирования. </a:t>
            </a:r>
          </a:p>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Исходной информацией о факторах может быть представлена в одном из следующих видов в: предельных значений (равномерное распределение); характеристиками нормального распределение;  динамического ряда; статистического массива; кусочно-линейного распределения (гистограммы); информация об исходных показателях - в виде числа.</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284246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7FFBFAF-A56C-4576-85AE-2613B8433B83}"/>
              </a:ext>
            </a:extLst>
          </p:cNvPr>
          <p:cNvSpPr/>
          <p:nvPr/>
        </p:nvSpPr>
        <p:spPr>
          <a:xfrm>
            <a:off x="663387" y="725863"/>
            <a:ext cx="10981765" cy="5324535"/>
          </a:xfrm>
          <a:prstGeom prst="rect">
            <a:avLst/>
          </a:prstGeom>
        </p:spPr>
        <p:txBody>
          <a:bodyPr wrap="square">
            <a:spAutoFit/>
          </a:bodyPr>
          <a:lstStyle/>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Вектора факторов (случайных величин), вектора исходных показателей (условно-постоянных величин), </a:t>
            </a:r>
            <a:r>
              <a:rPr lang="en-US" sz="2000" dirty="0">
                <a:latin typeface="Arial" panose="020B0604020202020204" pitchFamily="34" charset="0"/>
                <a:ea typeface="Calibri" panose="020F0502020204030204" pitchFamily="34" charset="0"/>
                <a:cs typeface="Times New Roman" panose="02020603050405020304" pitchFamily="18" charset="0"/>
              </a:rPr>
              <a:t>PL</a:t>
            </a:r>
            <a:r>
              <a:rPr lang="ru-RU" sz="2000" dirty="0">
                <a:latin typeface="Arial" panose="020B0604020202020204" pitchFamily="34" charset="0"/>
                <a:ea typeface="Calibri" panose="020F0502020204030204" pitchFamily="34" charset="0"/>
                <a:cs typeface="Times New Roman" panose="02020603050405020304" pitchFamily="18" charset="0"/>
              </a:rPr>
              <a:t> искомой скалярной величины, вектора расчетных показателей используются при разработке имитационных моделей.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       </a:t>
            </a:r>
            <a:r>
              <a:rPr lang="en-US" sz="2000" dirty="0">
                <a:latin typeface="Arial" panose="020B0604020202020204" pitchFamily="34" charset="0"/>
                <a:ea typeface="Calibri" panose="020F0502020204030204" pitchFamily="34" charset="0"/>
                <a:cs typeface="Times New Roman" panose="02020603050405020304" pitchFamily="18" charset="0"/>
              </a:rPr>
              <a:t>r</a:t>
            </a:r>
            <a:r>
              <a:rPr lang="ru-RU" sz="2000" dirty="0">
                <a:latin typeface="Arial" panose="020B0604020202020204" pitchFamily="34" charset="0"/>
                <a:ea typeface="Calibri" panose="020F0502020204030204" pitchFamily="34" charset="0"/>
                <a:cs typeface="Times New Roman" panose="02020603050405020304" pitchFamily="18" charset="0"/>
              </a:rPr>
              <a:t>1, </a:t>
            </a:r>
            <a:r>
              <a:rPr lang="en-US" sz="2000" dirty="0">
                <a:latin typeface="Arial" panose="020B0604020202020204" pitchFamily="34" charset="0"/>
                <a:ea typeface="Calibri" panose="020F0502020204030204" pitchFamily="34" charset="0"/>
                <a:cs typeface="Times New Roman" panose="02020603050405020304" pitchFamily="18" charset="0"/>
              </a:rPr>
              <a:t>r</a:t>
            </a:r>
            <a:r>
              <a:rPr lang="ru-RU" sz="2000" dirty="0">
                <a:latin typeface="Arial" panose="020B0604020202020204" pitchFamily="34" charset="0"/>
                <a:ea typeface="Calibri" panose="020F0502020204030204" pitchFamily="34" charset="0"/>
                <a:cs typeface="Times New Roman" panose="02020603050405020304" pitchFamily="18" charset="0"/>
              </a:rPr>
              <a:t>2, </a:t>
            </a:r>
            <a:r>
              <a:rPr lang="en-US" sz="2000" dirty="0">
                <a:latin typeface="Arial" panose="020B0604020202020204" pitchFamily="34" charset="0"/>
                <a:ea typeface="Calibri" panose="020F0502020204030204" pitchFamily="34" charset="0"/>
                <a:cs typeface="Times New Roman" panose="02020603050405020304" pitchFamily="18" charset="0"/>
              </a:rPr>
              <a:t>q</a:t>
            </a:r>
            <a:r>
              <a:rPr lang="ru-RU" sz="2000" dirty="0">
                <a:latin typeface="Arial" panose="020B0604020202020204" pitchFamily="34" charset="0"/>
                <a:ea typeface="Calibri" panose="020F0502020204030204" pitchFamily="34" charset="0"/>
                <a:cs typeface="Times New Roman" panose="02020603050405020304" pitchFamily="18" charset="0"/>
              </a:rPr>
              <a:t>1, </a:t>
            </a:r>
            <a:r>
              <a:rPr lang="en-US" sz="2000" dirty="0">
                <a:latin typeface="Arial" panose="020B0604020202020204" pitchFamily="34" charset="0"/>
                <a:ea typeface="Calibri" panose="020F0502020204030204" pitchFamily="34" charset="0"/>
                <a:cs typeface="Times New Roman" panose="02020603050405020304" pitchFamily="18" charset="0"/>
              </a:rPr>
              <a:t>q</a:t>
            </a:r>
            <a:r>
              <a:rPr lang="ru-RU" sz="2000" dirty="0">
                <a:latin typeface="Arial" panose="020B0604020202020204" pitchFamily="34" charset="0"/>
                <a:ea typeface="Calibri" panose="020F0502020204030204" pitchFamily="34" charset="0"/>
                <a:cs typeface="Times New Roman" panose="02020603050405020304" pitchFamily="18" charset="0"/>
              </a:rPr>
              <a:t>2, </a:t>
            </a:r>
            <a:r>
              <a:rPr lang="en-US" sz="2000" dirty="0">
                <a:latin typeface="Arial" panose="020B0604020202020204" pitchFamily="34" charset="0"/>
                <a:ea typeface="Calibri" panose="020F0502020204030204" pitchFamily="34" charset="0"/>
                <a:cs typeface="Times New Roman" panose="02020603050405020304" pitchFamily="18" charset="0"/>
              </a:rPr>
              <a:t>u</a:t>
            </a:r>
            <a:r>
              <a:rPr lang="ru-RU" sz="2000" dirty="0">
                <a:latin typeface="Arial" panose="020B0604020202020204" pitchFamily="34" charset="0"/>
                <a:ea typeface="Calibri" panose="020F0502020204030204" pitchFamily="34" charset="0"/>
                <a:cs typeface="Times New Roman" panose="02020603050405020304" pitchFamily="18" charset="0"/>
              </a:rPr>
              <a:t> – имитационных моделей,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       </a:t>
            </a:r>
            <a:r>
              <a:rPr lang="en-US" sz="2000" dirty="0">
                <a:latin typeface="Arial" panose="020B0604020202020204" pitchFamily="34" charset="0"/>
                <a:ea typeface="Calibri" panose="020F0502020204030204" pitchFamily="34" charset="0"/>
                <a:cs typeface="Times New Roman" panose="02020603050405020304" pitchFamily="18" charset="0"/>
              </a:rPr>
              <a:t>Fa</a:t>
            </a:r>
            <a:r>
              <a:rPr lang="ru-RU" sz="2000" dirty="0">
                <a:latin typeface="Arial" panose="020B0604020202020204" pitchFamily="34" charset="0"/>
                <a:ea typeface="Calibri" panose="020F0502020204030204" pitchFamily="34" charset="0"/>
                <a:cs typeface="Times New Roman" panose="02020603050405020304" pitchFamily="18" charset="0"/>
              </a:rPr>
              <a:t>1, </a:t>
            </a:r>
            <a:r>
              <a:rPr lang="en-US" sz="2000" dirty="0">
                <a:latin typeface="Arial" panose="020B0604020202020204" pitchFamily="34" charset="0"/>
                <a:ea typeface="Calibri" panose="020F0502020204030204" pitchFamily="34" charset="0"/>
                <a:cs typeface="Times New Roman" panose="02020603050405020304" pitchFamily="18" charset="0"/>
              </a:rPr>
              <a:t>Fa</a:t>
            </a:r>
            <a:r>
              <a:rPr lang="ru-RU" sz="2000" dirty="0">
                <a:latin typeface="Arial" panose="020B0604020202020204" pitchFamily="34" charset="0"/>
                <a:ea typeface="Calibri" panose="020F0502020204030204" pitchFamily="34" charset="0"/>
                <a:cs typeface="Times New Roman" panose="02020603050405020304" pitchFamily="18" charset="0"/>
              </a:rPr>
              <a:t>2, </a:t>
            </a:r>
            <a:r>
              <a:rPr lang="en-US" sz="2000" dirty="0">
                <a:latin typeface="Arial" panose="020B0604020202020204" pitchFamily="34" charset="0"/>
                <a:ea typeface="Calibri" panose="020F0502020204030204" pitchFamily="34" charset="0"/>
                <a:cs typeface="Times New Roman" panose="02020603050405020304" pitchFamily="18" charset="0"/>
              </a:rPr>
              <a:t>F</a:t>
            </a:r>
            <a:r>
              <a:rPr lang="ru-RU" sz="2000" dirty="0">
                <a:latin typeface="Arial" panose="020B0604020202020204" pitchFamily="34" charset="0"/>
                <a:ea typeface="Calibri" panose="020F0502020204030204" pitchFamily="34" charset="0"/>
                <a:cs typeface="Times New Roman" panose="02020603050405020304" pitchFamily="18" charset="0"/>
              </a:rPr>
              <a:t>1, </a:t>
            </a:r>
            <a:r>
              <a:rPr lang="en-US" sz="2000" dirty="0">
                <a:latin typeface="Arial" panose="020B0604020202020204" pitchFamily="34" charset="0"/>
                <a:ea typeface="Calibri" panose="020F0502020204030204" pitchFamily="34" charset="0"/>
                <a:cs typeface="Times New Roman" panose="02020603050405020304" pitchFamily="18" charset="0"/>
              </a:rPr>
              <a:t>F</a:t>
            </a:r>
            <a:r>
              <a:rPr lang="ru-RU" sz="2000" dirty="0">
                <a:latin typeface="Arial" panose="020B0604020202020204" pitchFamily="34" charset="0"/>
                <a:ea typeface="Calibri" panose="020F0502020204030204" pitchFamily="34" charset="0"/>
                <a:cs typeface="Times New Roman" panose="02020603050405020304" pitchFamily="18" charset="0"/>
              </a:rPr>
              <a:t>2 – скалярных величин.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     В качестве исходных данных используются факторы и показатели, величина </a:t>
            </a:r>
            <a:r>
              <a:rPr lang="en-US" sz="2000" dirty="0">
                <a:latin typeface="Arial" panose="020B0604020202020204" pitchFamily="34" charset="0"/>
                <a:ea typeface="Calibri" panose="020F0502020204030204" pitchFamily="34" charset="0"/>
                <a:cs typeface="Times New Roman" panose="02020603050405020304" pitchFamily="18" charset="0"/>
              </a:rPr>
              <a:t>PL</a:t>
            </a:r>
            <a:r>
              <a:rPr lang="ru-RU" sz="2000" dirty="0">
                <a:latin typeface="Arial" panose="020B0604020202020204" pitchFamily="34" charset="0"/>
                <a:ea typeface="Calibri" panose="020F0502020204030204" pitchFamily="34" charset="0"/>
                <a:cs typeface="Times New Roman" panose="02020603050405020304" pitchFamily="18" charset="0"/>
              </a:rPr>
              <a:t>, вектор. В модели полагается, что </a:t>
            </a:r>
            <a:r>
              <a:rPr lang="en-US" sz="2000" dirty="0">
                <a:latin typeface="Arial" panose="020B0604020202020204" pitchFamily="34" charset="0"/>
                <a:ea typeface="Calibri" panose="020F0502020204030204" pitchFamily="34" charset="0"/>
                <a:cs typeface="Times New Roman" panose="02020603050405020304" pitchFamily="18" charset="0"/>
              </a:rPr>
              <a:t>Fa</a:t>
            </a:r>
            <a:r>
              <a:rPr lang="ru-RU" sz="2000" dirty="0">
                <a:latin typeface="Arial" panose="020B0604020202020204" pitchFamily="34" charset="0"/>
                <a:ea typeface="Calibri" panose="020F0502020204030204" pitchFamily="34" charset="0"/>
                <a:cs typeface="Times New Roman" panose="02020603050405020304" pitchFamily="18" charset="0"/>
              </a:rPr>
              <a:t>1 - спрос; </a:t>
            </a:r>
            <a:r>
              <a:rPr lang="en-US" sz="2000" dirty="0">
                <a:latin typeface="Arial" panose="020B0604020202020204" pitchFamily="34" charset="0"/>
                <a:ea typeface="Calibri" panose="020F0502020204030204" pitchFamily="34" charset="0"/>
                <a:cs typeface="Times New Roman" panose="02020603050405020304" pitchFamily="18" charset="0"/>
              </a:rPr>
              <a:t>Fa</a:t>
            </a:r>
            <a:r>
              <a:rPr lang="ru-RU" sz="2000" dirty="0">
                <a:latin typeface="Arial" panose="020B0604020202020204" pitchFamily="34" charset="0"/>
                <a:ea typeface="Calibri" panose="020F0502020204030204" pitchFamily="34" charset="0"/>
                <a:cs typeface="Times New Roman" panose="02020603050405020304" pitchFamily="18" charset="0"/>
              </a:rPr>
              <a:t>2 - предложение; </a:t>
            </a:r>
            <a:r>
              <a:rPr lang="en-US" sz="2000" dirty="0">
                <a:latin typeface="Arial" panose="020B0604020202020204" pitchFamily="34" charset="0"/>
                <a:ea typeface="Calibri" panose="020F0502020204030204" pitchFamily="34" charset="0"/>
                <a:cs typeface="Times New Roman" panose="02020603050405020304" pitchFamily="18" charset="0"/>
              </a:rPr>
              <a:t>F</a:t>
            </a:r>
            <a:r>
              <a:rPr lang="ru-RU" sz="2000" dirty="0">
                <a:latin typeface="Arial" panose="020B0604020202020204" pitchFamily="34" charset="0"/>
                <a:ea typeface="Calibri" panose="020F0502020204030204" pitchFamily="34" charset="0"/>
                <a:cs typeface="Times New Roman" panose="02020603050405020304" pitchFamily="18" charset="0"/>
              </a:rPr>
              <a:t>1 - риск завышения возникает в ситуации, когда намечаемый производителем объем производства </a:t>
            </a:r>
            <a:r>
              <a:rPr lang="en-US" sz="2000" dirty="0">
                <a:latin typeface="Arial" panose="020B0604020202020204" pitchFamily="34" charset="0"/>
                <a:ea typeface="Calibri" panose="020F0502020204030204" pitchFamily="34" charset="0"/>
                <a:cs typeface="Times New Roman" panose="02020603050405020304" pitchFamily="18" charset="0"/>
              </a:rPr>
              <a:t>PL</a:t>
            </a:r>
            <a:r>
              <a:rPr lang="ru-RU" sz="2000" dirty="0">
                <a:latin typeface="Arial" panose="020B0604020202020204" pitchFamily="34" charset="0"/>
                <a:ea typeface="Calibri" panose="020F0502020204030204" pitchFamily="34" charset="0"/>
                <a:cs typeface="Times New Roman" panose="02020603050405020304" pitchFamily="18" charset="0"/>
              </a:rPr>
              <a:t> оказывается больше платежеспособного спроса </a:t>
            </a:r>
            <a:r>
              <a:rPr lang="en-US" sz="2000" dirty="0">
                <a:latin typeface="Arial" panose="020B0604020202020204" pitchFamily="34" charset="0"/>
                <a:ea typeface="Calibri" panose="020F0502020204030204" pitchFamily="34" charset="0"/>
                <a:cs typeface="Times New Roman" panose="02020603050405020304" pitchFamily="18" charset="0"/>
              </a:rPr>
              <a:t>Fa</a:t>
            </a:r>
            <a:r>
              <a:rPr lang="ru-RU" sz="2000" dirty="0">
                <a:latin typeface="Arial" panose="020B0604020202020204" pitchFamily="34" charset="0"/>
                <a:ea typeface="Calibri" panose="020F0502020204030204" pitchFamily="34" charset="0"/>
                <a:cs typeface="Times New Roman" panose="02020603050405020304" pitchFamily="18" charset="0"/>
              </a:rPr>
              <a:t>1. Это риск производителя не реализовать намеченный (плановый) объем по намеченной (планируемой) цене. Если </a:t>
            </a:r>
            <a:r>
              <a:rPr lang="en-US" sz="2000" dirty="0">
                <a:latin typeface="Arial" panose="020B0604020202020204" pitchFamily="34" charset="0"/>
                <a:ea typeface="Calibri" panose="020F0502020204030204" pitchFamily="34" charset="0"/>
                <a:cs typeface="Times New Roman" panose="02020603050405020304" pitchFamily="18" charset="0"/>
              </a:rPr>
              <a:t>F</a:t>
            </a:r>
            <a:r>
              <a:rPr lang="ru-RU" sz="2000" dirty="0">
                <a:latin typeface="Arial" panose="020B0604020202020204" pitchFamily="34" charset="0"/>
                <a:ea typeface="Calibri" panose="020F0502020204030204" pitchFamily="34" charset="0"/>
                <a:cs typeface="Times New Roman" panose="02020603050405020304" pitchFamily="18" charset="0"/>
              </a:rPr>
              <a:t>2 риск занижения, который возникает в ситуации, когда </a:t>
            </a:r>
            <a:r>
              <a:rPr lang="en-US" sz="2000" dirty="0">
                <a:latin typeface="Arial" panose="020B0604020202020204" pitchFamily="34" charset="0"/>
                <a:ea typeface="Calibri" panose="020F0502020204030204" pitchFamily="34" charset="0"/>
                <a:cs typeface="Times New Roman" panose="02020603050405020304" pitchFamily="18" charset="0"/>
              </a:rPr>
              <a:t>PL</a:t>
            </a:r>
            <a:r>
              <a:rPr lang="ru-RU" sz="2000" dirty="0">
                <a:latin typeface="Arial" panose="020B0604020202020204" pitchFamily="34" charset="0"/>
                <a:ea typeface="Calibri" panose="020F0502020204030204" pitchFamily="34" charset="0"/>
                <a:cs typeface="Times New Roman" panose="02020603050405020304" pitchFamily="18" charset="0"/>
              </a:rPr>
              <a:t>&lt;</a:t>
            </a:r>
            <a:r>
              <a:rPr lang="en-US" sz="2000" dirty="0">
                <a:latin typeface="Arial" panose="020B0604020202020204" pitchFamily="34" charset="0"/>
                <a:ea typeface="Calibri" panose="020F0502020204030204" pitchFamily="34" charset="0"/>
                <a:cs typeface="Times New Roman" panose="02020603050405020304" pitchFamily="18" charset="0"/>
              </a:rPr>
              <a:t>Fa</a:t>
            </a:r>
            <a:r>
              <a:rPr lang="ru-RU" sz="2000" dirty="0">
                <a:latin typeface="Arial" panose="020B0604020202020204" pitchFamily="34" charset="0"/>
                <a:ea typeface="Calibri" panose="020F0502020204030204" pitchFamily="34" charset="0"/>
                <a:cs typeface="Times New Roman" panose="02020603050405020304" pitchFamily="18" charset="0"/>
              </a:rPr>
              <a:t>2. </a:t>
            </a:r>
          </a:p>
          <a:p>
            <a:pPr algn="just"/>
            <a:r>
              <a:rPr lang="ru-RU" sz="2000" dirty="0">
                <a:latin typeface="Arial" panose="020B0604020202020204" pitchFamily="34" charset="0"/>
                <a:ea typeface="Calibri" panose="020F0502020204030204" pitchFamily="34" charset="0"/>
                <a:cs typeface="Times New Roman" panose="02020603050405020304" pitchFamily="18" charset="0"/>
              </a:rPr>
              <a:t>      В качестве расчётных показателей используются: себестоимость с учетом налогов, доход производителя (с учетом его доли на рынке), прибыль производителя без налогов (с учетом его доли на рынке), поступления в бюджет, доход производителей (совокупный); прибыль производителей (совокупная); поступления в бюджет (совокупные); равновесные спрос и предложение (емкость рынка); совокупные затраты.</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1411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A6743366-1B19-4FEB-A159-1336FBBB24B7}"/>
              </a:ext>
            </a:extLst>
          </p:cNvPr>
          <p:cNvPicPr>
            <a:picLocks noChangeAspect="1"/>
          </p:cNvPicPr>
          <p:nvPr/>
        </p:nvPicPr>
        <p:blipFill>
          <a:blip r:embed="rId2"/>
          <a:stretch>
            <a:fillRect/>
          </a:stretch>
        </p:blipFill>
        <p:spPr>
          <a:xfrm>
            <a:off x="127609" y="2069784"/>
            <a:ext cx="8126782" cy="3524192"/>
          </a:xfrm>
          <a:prstGeom prst="rect">
            <a:avLst/>
          </a:prstGeom>
        </p:spPr>
      </p:pic>
      <p:sp>
        <p:nvSpPr>
          <p:cNvPr id="3" name="Прямоугольник 2">
            <a:extLst>
              <a:ext uri="{FF2B5EF4-FFF2-40B4-BE49-F238E27FC236}">
                <a16:creationId xmlns:a16="http://schemas.microsoft.com/office/drawing/2014/main" id="{0CE24EE3-D5C4-4CF7-B29E-FE2C50A498EC}"/>
              </a:ext>
            </a:extLst>
          </p:cNvPr>
          <p:cNvSpPr/>
          <p:nvPr/>
        </p:nvSpPr>
        <p:spPr>
          <a:xfrm>
            <a:off x="2106511" y="477227"/>
            <a:ext cx="8335618" cy="400110"/>
          </a:xfrm>
          <a:prstGeom prst="rect">
            <a:avLst/>
          </a:prstGeom>
        </p:spPr>
        <p:txBody>
          <a:bodyPr wrap="square">
            <a:spAutoFit/>
          </a:bodyPr>
          <a:lstStyle/>
          <a:p>
            <a:r>
              <a:rPr lang="ru-RU" sz="2000" b="1" dirty="0">
                <a:latin typeface="Arial" panose="020B0604020202020204" pitchFamily="34" charset="0"/>
                <a:ea typeface="Times New Roman" panose="02020603050405020304" pitchFamily="18" charset="0"/>
                <a:cs typeface="Arial" panose="020B0604020202020204" pitchFamily="34" charset="0"/>
              </a:rPr>
              <a:t>Пример когнитивной карты некоторой экономической ситуации</a:t>
            </a:r>
            <a:endParaRPr lang="ru-RU" sz="2000" b="1" dirty="0">
              <a:latin typeface="Arial" panose="020B060402020202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C9CE3E31-ED35-4F45-8013-205DEC01F1D3}"/>
              </a:ext>
            </a:extLst>
          </p:cNvPr>
          <p:cNvSpPr/>
          <p:nvPr/>
        </p:nvSpPr>
        <p:spPr>
          <a:xfrm>
            <a:off x="649941" y="965729"/>
            <a:ext cx="10892118" cy="1015663"/>
          </a:xfrm>
          <a:prstGeom prst="rect">
            <a:avLst/>
          </a:prstGeom>
        </p:spPr>
        <p:txBody>
          <a:bodyPr wrap="square">
            <a:spAutoFit/>
          </a:bodyPr>
          <a:lstStyle/>
          <a:p>
            <a:pPr marL="50800" marR="50800" indent="450215" algn="just">
              <a:spcAft>
                <a:spcPts val="0"/>
              </a:spcAft>
            </a:pPr>
            <a:r>
              <a:rPr lang="ru-RU" sz="2000" dirty="0">
                <a:latin typeface="Arial" panose="020B0604020202020204" pitchFamily="34" charset="0"/>
                <a:cs typeface="Arial" panose="020B0604020202020204" pitchFamily="34" charset="0"/>
              </a:rPr>
              <a:t>Два элемента системы А и В изображаются на схеме в виде отдельных точек (вершин), соединённых ориентированной дугой, если элемент А связан с элементом В причинно-следственной связью: А В где: А – причина В – следствие. </a:t>
            </a:r>
          </a:p>
        </p:txBody>
      </p:sp>
      <p:sp>
        <p:nvSpPr>
          <p:cNvPr id="5" name="Прямоугольник 4">
            <a:extLst>
              <a:ext uri="{FF2B5EF4-FFF2-40B4-BE49-F238E27FC236}">
                <a16:creationId xmlns:a16="http://schemas.microsoft.com/office/drawing/2014/main" id="{E88308A1-D695-46DB-81E8-77D06D850256}"/>
              </a:ext>
            </a:extLst>
          </p:cNvPr>
          <p:cNvSpPr/>
          <p:nvPr/>
        </p:nvSpPr>
        <p:spPr>
          <a:xfrm>
            <a:off x="7395882" y="1914000"/>
            <a:ext cx="4146177" cy="4093428"/>
          </a:xfrm>
          <a:prstGeom prst="rect">
            <a:avLst/>
          </a:prstGeom>
        </p:spPr>
        <p:txBody>
          <a:bodyPr wrap="square">
            <a:spAutoFit/>
          </a:bodyPr>
          <a:lstStyle/>
          <a:p>
            <a:pPr marL="50800" marR="50800" indent="450215" algn="just">
              <a:spcAft>
                <a:spcPts val="0"/>
              </a:spcAft>
            </a:pPr>
            <a:r>
              <a:rPr lang="ru-RU" sz="2000" dirty="0">
                <a:latin typeface="Arial" panose="020B0604020202020204" pitchFamily="34" charset="0"/>
                <a:cs typeface="Arial" panose="020B0604020202020204" pitchFamily="34" charset="0"/>
              </a:rPr>
              <a:t>Факторы могут влиять друг на друга, причем такое влияние, как уже указывалось, может быть положительным, когда увеличение (уменьшение) одного фактора приводит к увеличению (уменьшению) другого фактора, и отрицательным, когда увеличение (уменьшение) одного фактора приводит к уменьшению (увеличению) другого фактора. </a:t>
            </a:r>
            <a:endParaRPr lang="ru-RU" sz="2000" dirty="0"/>
          </a:p>
        </p:txBody>
      </p:sp>
    </p:spTree>
    <p:extLst>
      <p:ext uri="{BB962C8B-B14F-4D97-AF65-F5344CB8AC3E}">
        <p14:creationId xmlns:p14="http://schemas.microsoft.com/office/powerpoint/2010/main" val="29811533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6C55EC8-3B96-434B-9B26-58DA9094C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62964" y="1079406"/>
            <a:ext cx="7146431" cy="413805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Прямоугольник 3">
            <a:extLst>
              <a:ext uri="{FF2B5EF4-FFF2-40B4-BE49-F238E27FC236}">
                <a16:creationId xmlns:a16="http://schemas.microsoft.com/office/drawing/2014/main" id="{E1653D0D-5337-4AC4-A2FD-B8C73AB447F8}"/>
              </a:ext>
            </a:extLst>
          </p:cNvPr>
          <p:cNvSpPr/>
          <p:nvPr/>
        </p:nvSpPr>
        <p:spPr>
          <a:xfrm>
            <a:off x="7906303" y="1079406"/>
            <a:ext cx="3846425" cy="4401205"/>
          </a:xfrm>
          <a:prstGeom prst="rect">
            <a:avLst/>
          </a:prstGeom>
        </p:spPr>
        <p:txBody>
          <a:bodyPr wrap="square">
            <a:spAutoFit/>
          </a:bodyPr>
          <a:lstStyle/>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Анализ состояния рынка заключался в проверке рынка на вырожденность, т.е. в определении равновесной точки пересечения рисков завышения и занижения. Отсутствие такой точки означало бы, что производителям нецелесообразно выпускать продукцию (цена ниже себестоимости), либо покупателю не на что покупать.</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74DCAD37-2F75-45B1-91FD-053FEBE0E04E}"/>
              </a:ext>
            </a:extLst>
          </p:cNvPr>
          <p:cNvSpPr/>
          <p:nvPr/>
        </p:nvSpPr>
        <p:spPr>
          <a:xfrm>
            <a:off x="439272" y="5460326"/>
            <a:ext cx="6798083" cy="707886"/>
          </a:xfrm>
          <a:prstGeom prst="rect">
            <a:avLst/>
          </a:prstGeom>
        </p:spPr>
        <p:txBody>
          <a:bodyPr wrap="square">
            <a:spAutoFit/>
          </a:bodyPr>
          <a:lstStyle/>
          <a:p>
            <a:pPr algn="ctr">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График зависимости коммерческих рисков (млрд. руб.) </a:t>
            </a:r>
          </a:p>
          <a:p>
            <a:pPr algn="ctr">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от объема продаж (тыс. </a:t>
            </a:r>
            <a:r>
              <a:rPr lang="ru-RU" sz="2000" dirty="0" err="1">
                <a:latin typeface="Arial" panose="020B0604020202020204" pitchFamily="34" charset="0"/>
                <a:ea typeface="Calibri" panose="020F0502020204030204" pitchFamily="34" charset="0"/>
                <a:cs typeface="Times New Roman" panose="02020603050405020304" pitchFamily="18" charset="0"/>
              </a:rPr>
              <a:t>тн</a:t>
            </a:r>
            <a:r>
              <a:rPr lang="ru-RU" sz="2000" dirty="0">
                <a:latin typeface="Arial" panose="020B0604020202020204" pitchFamily="34" charset="0"/>
                <a:ea typeface="Calibri" panose="020F0502020204030204" pitchFamily="34" charset="0"/>
                <a:cs typeface="Times New Roman" panose="02020603050405020304" pitchFamily="18"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5">
            <a:extLst>
              <a:ext uri="{FF2B5EF4-FFF2-40B4-BE49-F238E27FC236}">
                <a16:creationId xmlns:a16="http://schemas.microsoft.com/office/drawing/2014/main" id="{697606A9-CC89-4485-9BEB-F159255A853C}"/>
              </a:ext>
            </a:extLst>
          </p:cNvPr>
          <p:cNvSpPr/>
          <p:nvPr/>
        </p:nvSpPr>
        <p:spPr>
          <a:xfrm>
            <a:off x="2662518" y="416348"/>
            <a:ext cx="6817658" cy="400110"/>
          </a:xfrm>
          <a:prstGeom prst="rect">
            <a:avLst/>
          </a:prstGeom>
        </p:spPr>
        <p:txBody>
          <a:bodyPr wrap="square">
            <a:spAutoFit/>
          </a:bodyPr>
          <a:lstStyle/>
          <a:p>
            <a:r>
              <a:rPr lang="ru-RU" altLang="ru-RU" sz="2000" b="1" dirty="0">
                <a:latin typeface="Arial" panose="020B0604020202020204" pitchFamily="34" charset="0"/>
                <a:cs typeface="Arial" panose="020B0604020202020204" pitchFamily="34" charset="0"/>
              </a:rPr>
              <a:t>СЦЕНАРИЙ 1. АНАЛИЗ СОСТОЯНИЯ РЫНКА ЗЕРНА</a:t>
            </a:r>
            <a:endParaRPr lang="ru-R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25112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4753457C-AE94-4A85-8B60-A15B73C89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06880" y="1129602"/>
            <a:ext cx="5111750" cy="3816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Прямоугольник 5">
            <a:extLst>
              <a:ext uri="{FF2B5EF4-FFF2-40B4-BE49-F238E27FC236}">
                <a16:creationId xmlns:a16="http://schemas.microsoft.com/office/drawing/2014/main" id="{F9C0A763-9E51-4CEB-BB41-A4BC224FC723}"/>
              </a:ext>
            </a:extLst>
          </p:cNvPr>
          <p:cNvSpPr/>
          <p:nvPr/>
        </p:nvSpPr>
        <p:spPr>
          <a:xfrm>
            <a:off x="493059" y="5020706"/>
            <a:ext cx="5111750" cy="1200329"/>
          </a:xfrm>
          <a:prstGeom prst="rect">
            <a:avLst/>
          </a:prstGeom>
        </p:spPr>
        <p:txBody>
          <a:bodyPr wrap="square">
            <a:spAutoFit/>
          </a:bodyPr>
          <a:lstStyle/>
          <a:p>
            <a:pPr algn="just">
              <a:spcAft>
                <a:spcPts val="0"/>
              </a:spcAft>
            </a:pPr>
            <a:r>
              <a:rPr lang="ru-RU" dirty="0">
                <a:latin typeface="Arial" panose="020B0604020202020204" pitchFamily="34" charset="0"/>
                <a:ea typeface="Calibri" panose="020F0502020204030204" pitchFamily="34" charset="0"/>
                <a:cs typeface="Times New Roman" panose="02020603050405020304" pitchFamily="18" charset="0"/>
              </a:rPr>
              <a:t>График зависимости прибыли от цены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ru-RU" dirty="0">
                <a:latin typeface="Arial" panose="020B0604020202020204" pitchFamily="34" charset="0"/>
                <a:ea typeface="Calibri" panose="020F0502020204030204" pitchFamily="34" charset="0"/>
                <a:cs typeface="Times New Roman" panose="02020603050405020304" pitchFamily="18" charset="0"/>
              </a:rPr>
              <a:t>равновесная оптимальная цена продаж соответствует 5,65 тыс. руб., а максимальная прибыль соответствует 19,5 млрд. руб.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E88944E8-F525-41F2-802A-A9B8041025E3}"/>
              </a:ext>
            </a:extLst>
          </p:cNvPr>
          <p:cNvSpPr/>
          <p:nvPr/>
        </p:nvSpPr>
        <p:spPr>
          <a:xfrm>
            <a:off x="493058" y="408517"/>
            <a:ext cx="11084859" cy="400110"/>
          </a:xfrm>
          <a:prstGeom prst="rect">
            <a:avLst/>
          </a:prstGeom>
        </p:spPr>
        <p:txBody>
          <a:bodyPr wrap="square">
            <a:spAutoFit/>
          </a:bodyPr>
          <a:lstStyle/>
          <a:p>
            <a:pPr algn="ctr">
              <a:spcAft>
                <a:spcPts val="0"/>
              </a:spcAft>
            </a:pPr>
            <a:r>
              <a:rPr lang="ru-RU" sz="2000" b="1" dirty="0">
                <a:latin typeface="Arial" panose="020B0604020202020204" pitchFamily="34" charset="0"/>
                <a:ea typeface="Calibri" panose="020F0502020204030204" pitchFamily="34" charset="0"/>
                <a:cs typeface="Times New Roman" panose="02020603050405020304" pitchFamily="18" charset="0"/>
              </a:rPr>
              <a:t>СЦЕНАРИЙ 2. АНАЛИЗ РАВНОВЕСНЫХ ЦЕН НА РЫНКЕ ЗЕРНА</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6">
            <a:extLst>
              <a:ext uri="{FF2B5EF4-FFF2-40B4-BE49-F238E27FC236}">
                <a16:creationId xmlns:a16="http://schemas.microsoft.com/office/drawing/2014/main" id="{0524FCE3-FD2D-4AF3-B007-D5391797A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096000" y="1129602"/>
            <a:ext cx="5832475" cy="3457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Прямоугольник 8">
            <a:extLst>
              <a:ext uri="{FF2B5EF4-FFF2-40B4-BE49-F238E27FC236}">
                <a16:creationId xmlns:a16="http://schemas.microsoft.com/office/drawing/2014/main" id="{28D99395-F32B-4A9E-BA25-6E0FFAA491C0}"/>
              </a:ext>
            </a:extLst>
          </p:cNvPr>
          <p:cNvSpPr/>
          <p:nvPr/>
        </p:nvSpPr>
        <p:spPr>
          <a:xfrm>
            <a:off x="6096000" y="4945952"/>
            <a:ext cx="5700712" cy="1200329"/>
          </a:xfrm>
          <a:prstGeom prst="rect">
            <a:avLst/>
          </a:prstGeom>
        </p:spPr>
        <p:txBody>
          <a:bodyPr wrap="square">
            <a:spAutoFit/>
          </a:bodyPr>
          <a:lstStyle/>
          <a:p>
            <a:pPr algn="just">
              <a:spcAft>
                <a:spcPts val="0"/>
              </a:spcAft>
            </a:pPr>
            <a:r>
              <a:rPr lang="ru-RU" dirty="0">
                <a:latin typeface="Arial" panose="020B0604020202020204" pitchFamily="34" charset="0"/>
                <a:ea typeface="Calibri" panose="020F0502020204030204" pitchFamily="34" charset="0"/>
                <a:cs typeface="Times New Roman" panose="02020603050405020304" pitchFamily="18" charset="0"/>
              </a:rPr>
              <a:t>Зависимость объёма продаж зерна от цены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ru-RU" dirty="0">
                <a:latin typeface="Arial" panose="020B0604020202020204" pitchFamily="34" charset="0"/>
                <a:ea typeface="Calibri" panose="020F0502020204030204" pitchFamily="34" charset="0"/>
                <a:cs typeface="Times New Roman" panose="02020603050405020304" pitchFamily="18" charset="0"/>
              </a:rPr>
              <a:t>Из графика видно, что если равновесная цена зерна равна 5,650 тыс. руб., то объём продаж составляет порядка 11,5 млн. тонн.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1" name="Прямая соединительная линия 10">
            <a:extLst>
              <a:ext uri="{FF2B5EF4-FFF2-40B4-BE49-F238E27FC236}">
                <a16:creationId xmlns:a16="http://schemas.microsoft.com/office/drawing/2014/main" id="{47E9617A-4399-431A-8A0C-56C2F7C6F87E}"/>
              </a:ext>
            </a:extLst>
          </p:cNvPr>
          <p:cNvCxnSpPr/>
          <p:nvPr/>
        </p:nvCxnSpPr>
        <p:spPr>
          <a:xfrm flipV="1">
            <a:off x="3415553" y="2057400"/>
            <a:ext cx="0" cy="20305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E08F5C3E-5733-485A-9C2B-44F41DD1B5C0}"/>
              </a:ext>
            </a:extLst>
          </p:cNvPr>
          <p:cNvCxnSpPr/>
          <p:nvPr/>
        </p:nvCxnSpPr>
        <p:spPr>
          <a:xfrm flipH="1">
            <a:off x="1425388" y="2043953"/>
            <a:ext cx="19767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5DCDCFA6-4D19-4920-8308-CA6D5D230584}"/>
              </a:ext>
            </a:extLst>
          </p:cNvPr>
          <p:cNvCxnSpPr/>
          <p:nvPr/>
        </p:nvCxnSpPr>
        <p:spPr>
          <a:xfrm flipV="1">
            <a:off x="9359153" y="2891118"/>
            <a:ext cx="0" cy="9412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5887494D-2440-442E-9215-0ACB746267CF}"/>
              </a:ext>
            </a:extLst>
          </p:cNvPr>
          <p:cNvCxnSpPr/>
          <p:nvPr/>
        </p:nvCxnSpPr>
        <p:spPr>
          <a:xfrm flipH="1">
            <a:off x="7126941" y="2891118"/>
            <a:ext cx="22322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Блок-схема: узел 18">
            <a:extLst>
              <a:ext uri="{FF2B5EF4-FFF2-40B4-BE49-F238E27FC236}">
                <a16:creationId xmlns:a16="http://schemas.microsoft.com/office/drawing/2014/main" id="{8BA2859C-59C9-4D01-BF9A-D68C1CC71734}"/>
              </a:ext>
            </a:extLst>
          </p:cNvPr>
          <p:cNvSpPr/>
          <p:nvPr/>
        </p:nvSpPr>
        <p:spPr>
          <a:xfrm>
            <a:off x="9249336" y="2763065"/>
            <a:ext cx="219636" cy="2284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Блок-схема: узел 19">
            <a:extLst>
              <a:ext uri="{FF2B5EF4-FFF2-40B4-BE49-F238E27FC236}">
                <a16:creationId xmlns:a16="http://schemas.microsoft.com/office/drawing/2014/main" id="{8C1D306D-21FE-4011-B727-06C62C69D38D}"/>
              </a:ext>
            </a:extLst>
          </p:cNvPr>
          <p:cNvSpPr/>
          <p:nvPr/>
        </p:nvSpPr>
        <p:spPr>
          <a:xfrm>
            <a:off x="3292288" y="1943176"/>
            <a:ext cx="219636" cy="2284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479927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4" descr="slide2">
            <a:extLst>
              <a:ext uri="{FF2B5EF4-FFF2-40B4-BE49-F238E27FC236}">
                <a16:creationId xmlns:a16="http://schemas.microsoft.com/office/drawing/2014/main" id="{141A263E-354F-4097-820A-BB338939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41" y="1194377"/>
            <a:ext cx="7340192" cy="493955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3A7AFB94-D48F-4928-AD48-FDCE3778F9BA}"/>
              </a:ext>
            </a:extLst>
          </p:cNvPr>
          <p:cNvSpPr/>
          <p:nvPr/>
        </p:nvSpPr>
        <p:spPr>
          <a:xfrm>
            <a:off x="7685333" y="1787246"/>
            <a:ext cx="4276165" cy="5016758"/>
          </a:xfrm>
          <a:prstGeom prst="rect">
            <a:avLst/>
          </a:prstGeom>
        </p:spPr>
        <p:txBody>
          <a:bodyPr wrap="square">
            <a:spAutoFit/>
          </a:bodyPr>
          <a:lstStyle/>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С целью снижения цены на зерно государство из своих зерновых фондов выбрасывает на рынок дополнительные объемы зерна, что снижает цену на зерна. </a:t>
            </a:r>
          </a:p>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Такой подход позволяет определить объем товарной интервенции с учетом планируемой цены </a:t>
            </a:r>
          </a:p>
          <a:p>
            <a:pPr algn="just">
              <a:spcAft>
                <a:spcPts val="0"/>
              </a:spcAft>
            </a:pPr>
            <a:endParaRPr lang="ru-RU" sz="2000" dirty="0">
              <a:latin typeface="Arial" panose="020B0604020202020204" pitchFamily="34" charset="0"/>
              <a:ea typeface="Calibri" panose="020F0502020204030204" pitchFamily="34" charset="0"/>
              <a:cs typeface="Times New Roman" panose="02020603050405020304" pitchFamily="18" charset="0"/>
            </a:endParaRPr>
          </a:p>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равновесных спроса и предложения (емкости рынка в млрд. руб.) от собственной цены в тыс. руб. (определяется объема товарной интервенции и собственной цены)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5">
            <a:extLst>
              <a:ext uri="{FF2B5EF4-FFF2-40B4-BE49-F238E27FC236}">
                <a16:creationId xmlns:a16="http://schemas.microsoft.com/office/drawing/2014/main" id="{1959C4A2-3CD6-4202-9449-00E8F42F444C}"/>
              </a:ext>
            </a:extLst>
          </p:cNvPr>
          <p:cNvSpPr/>
          <p:nvPr/>
        </p:nvSpPr>
        <p:spPr>
          <a:xfrm>
            <a:off x="522194" y="363396"/>
            <a:ext cx="11147612" cy="400110"/>
          </a:xfrm>
          <a:prstGeom prst="rect">
            <a:avLst/>
          </a:prstGeom>
        </p:spPr>
        <p:txBody>
          <a:bodyPr wrap="square">
            <a:spAutoFit/>
          </a:bodyPr>
          <a:lstStyle/>
          <a:p>
            <a:pPr algn="ctr">
              <a:spcAft>
                <a:spcPts val="0"/>
              </a:spcAft>
            </a:pPr>
            <a:r>
              <a:rPr lang="ru-RU" sz="2000" b="1" dirty="0">
                <a:latin typeface="Arial" panose="020B0604020202020204" pitchFamily="34" charset="0"/>
                <a:ea typeface="Calibri" panose="020F0502020204030204" pitchFamily="34" charset="0"/>
                <a:cs typeface="Times New Roman" panose="02020603050405020304" pitchFamily="18" charset="0"/>
              </a:rPr>
              <a:t>ГОСУДАРСТВЕННОЕ РЕГУЛИРОВАНИЯ ЦЕН РЫНКЕ ЗЕРНА</a:t>
            </a:r>
          </a:p>
        </p:txBody>
      </p:sp>
      <p:sp>
        <p:nvSpPr>
          <p:cNvPr id="4" name="Прямоугольник 3">
            <a:extLst>
              <a:ext uri="{FF2B5EF4-FFF2-40B4-BE49-F238E27FC236}">
                <a16:creationId xmlns:a16="http://schemas.microsoft.com/office/drawing/2014/main" id="{FB1E7855-8AC1-4D72-99E2-911C01C8D7D5}"/>
              </a:ext>
            </a:extLst>
          </p:cNvPr>
          <p:cNvSpPr/>
          <p:nvPr/>
        </p:nvSpPr>
        <p:spPr>
          <a:xfrm>
            <a:off x="900053" y="763506"/>
            <a:ext cx="10116808" cy="400110"/>
          </a:xfrm>
          <a:prstGeom prst="rect">
            <a:avLst/>
          </a:prstGeom>
        </p:spPr>
        <p:txBody>
          <a:bodyPr wrap="none">
            <a:spAutoFit/>
          </a:bodyPr>
          <a:lstStyle/>
          <a:p>
            <a:r>
              <a:rPr lang="ru-RU" sz="2000" b="1" dirty="0">
                <a:latin typeface="Arial" panose="020B0604020202020204" pitchFamily="34" charset="0"/>
                <a:ea typeface="Calibri" panose="020F0502020204030204" pitchFamily="34" charset="0"/>
                <a:cs typeface="Times New Roman" panose="02020603050405020304" pitchFamily="18" charset="0"/>
              </a:rPr>
              <a:t>Сценарий 1. Товарная интервенция государства для поддержки покупателей </a:t>
            </a:r>
            <a:endParaRPr lang="ru-RU" sz="2000" dirty="0"/>
          </a:p>
        </p:txBody>
      </p:sp>
      <p:sp>
        <p:nvSpPr>
          <p:cNvPr id="8" name="Прямоугольник 7">
            <a:extLst>
              <a:ext uri="{FF2B5EF4-FFF2-40B4-BE49-F238E27FC236}">
                <a16:creationId xmlns:a16="http://schemas.microsoft.com/office/drawing/2014/main" id="{E4095159-8CD1-4B94-8690-5F170F2886BE}"/>
              </a:ext>
            </a:extLst>
          </p:cNvPr>
          <p:cNvSpPr/>
          <p:nvPr/>
        </p:nvSpPr>
        <p:spPr>
          <a:xfrm>
            <a:off x="674386" y="6133930"/>
            <a:ext cx="6681701" cy="400110"/>
          </a:xfrm>
          <a:prstGeom prst="rect">
            <a:avLst/>
          </a:prstGeom>
        </p:spPr>
        <p:txBody>
          <a:bodyPr wrap="none">
            <a:spAutoFit/>
          </a:bodyPr>
          <a:lstStyle/>
          <a:p>
            <a:pPr algn="just">
              <a:spcAft>
                <a:spcPts val="0"/>
              </a:spcAft>
            </a:pPr>
            <a:r>
              <a:rPr lang="ru-RU" sz="2000" dirty="0">
                <a:latin typeface="Arial" panose="020B0604020202020204" pitchFamily="34" charset="0"/>
                <a:ea typeface="Calibri" panose="020F0502020204030204" pitchFamily="34" charset="0"/>
                <a:cs typeface="Times New Roman" panose="02020603050405020304" pitchFamily="18" charset="0"/>
              </a:rPr>
              <a:t>График зависимость объема продаж от цены на зерно</a:t>
            </a:r>
          </a:p>
        </p:txBody>
      </p:sp>
    </p:spTree>
    <p:extLst>
      <p:ext uri="{BB962C8B-B14F-4D97-AF65-F5344CB8AC3E}">
        <p14:creationId xmlns:p14="http://schemas.microsoft.com/office/powerpoint/2010/main" val="9789899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A3F8274-8496-4D6B-AE61-8C522EF2E5DD}"/>
              </a:ext>
            </a:extLst>
          </p:cNvPr>
          <p:cNvSpPr/>
          <p:nvPr/>
        </p:nvSpPr>
        <p:spPr>
          <a:xfrm>
            <a:off x="1108963" y="5467874"/>
            <a:ext cx="9662131" cy="1015663"/>
          </a:xfrm>
          <a:prstGeom prst="rect">
            <a:avLst/>
          </a:prstGeom>
        </p:spPr>
        <p:txBody>
          <a:bodyPr wrap="square">
            <a:spAutoFit/>
          </a:bodyPr>
          <a:lstStyle/>
          <a:p>
            <a:pPr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Зависимость равновесных спроса и предложения (емкости рынка в млрд. руб.) от собственной цены в тыс. руб. (определяется объема закупочной интервенции и собственной цены) </a:t>
            </a:r>
            <a:endParaRPr lang="ru-RU" sz="20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Picture 7" descr="slide3">
            <a:extLst>
              <a:ext uri="{FF2B5EF4-FFF2-40B4-BE49-F238E27FC236}">
                <a16:creationId xmlns:a16="http://schemas.microsoft.com/office/drawing/2014/main" id="{8434E2CD-708E-449D-BBD5-76B3B23E1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706" y="374463"/>
            <a:ext cx="7056437" cy="5211762"/>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C6836EA6-EF73-426B-91ED-4B976B8DF94B}"/>
              </a:ext>
            </a:extLst>
          </p:cNvPr>
          <p:cNvSpPr/>
          <p:nvPr/>
        </p:nvSpPr>
        <p:spPr>
          <a:xfrm>
            <a:off x="9163143" y="2795678"/>
            <a:ext cx="3413883" cy="369332"/>
          </a:xfrm>
          <a:prstGeom prst="rect">
            <a:avLst/>
          </a:prstGeom>
        </p:spPr>
        <p:txBody>
          <a:bodyPr wrap="none">
            <a:spAutoFit/>
          </a:bodyPr>
          <a:lstStyle/>
          <a:p>
            <a:r>
              <a:rPr lang="ru-RU" b="1" dirty="0">
                <a:latin typeface="Arial" panose="020B0604020202020204" pitchFamily="34" charset="0"/>
                <a:ea typeface="Calibri" panose="020F0502020204030204" pitchFamily="34" charset="0"/>
                <a:cs typeface="Times New Roman" panose="02020603050405020304" pitchFamily="18" charset="0"/>
              </a:rPr>
              <a:t>(поддержка производителя)</a:t>
            </a:r>
            <a:endParaRPr lang="ru-RU" dirty="0"/>
          </a:p>
        </p:txBody>
      </p:sp>
    </p:spTree>
    <p:extLst>
      <p:ext uri="{BB962C8B-B14F-4D97-AF65-F5344CB8AC3E}">
        <p14:creationId xmlns:p14="http://schemas.microsoft.com/office/powerpoint/2010/main" val="26472471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DBA1B02-DB98-4434-A625-28F905B44277}"/>
              </a:ext>
            </a:extLst>
          </p:cNvPr>
          <p:cNvSpPr/>
          <p:nvPr/>
        </p:nvSpPr>
        <p:spPr>
          <a:xfrm>
            <a:off x="860612" y="1166843"/>
            <a:ext cx="10771093" cy="4093428"/>
          </a:xfrm>
          <a:prstGeom prst="rect">
            <a:avLst/>
          </a:prstGeom>
        </p:spPr>
        <p:txBody>
          <a:bodyPr wrap="square">
            <a:spAutoFit/>
          </a:bodyPr>
          <a:lstStyle/>
          <a:p>
            <a:pPr algn="just">
              <a:buFontTx/>
              <a:buNone/>
            </a:pPr>
            <a:r>
              <a:rPr lang="ru-RU" altLang="ru-RU" sz="2000" b="1" dirty="0">
                <a:latin typeface="Arial" panose="020B0604020202020204" pitchFamily="34" charset="0"/>
                <a:cs typeface="Arial" panose="020B0604020202020204" pitchFamily="34" charset="0"/>
              </a:rPr>
              <a:t>      Задача.</a:t>
            </a:r>
            <a:r>
              <a:rPr lang="ru-RU" altLang="ru-RU" sz="2000" dirty="0">
                <a:latin typeface="Arial" panose="020B0604020202020204" pitchFamily="34" charset="0"/>
                <a:cs typeface="Arial" panose="020B0604020202020204" pitchFamily="34" charset="0"/>
              </a:rPr>
              <a:t> Разработка методики планирования продвижения программных продуктов на зарубежные рынки и выработке методических рекомендаций по их практическому применению. </a:t>
            </a:r>
          </a:p>
          <a:p>
            <a:pPr algn="just">
              <a:buFontTx/>
              <a:buNone/>
            </a:pPr>
            <a:r>
              <a:rPr lang="ru-RU" altLang="ru-RU" sz="2000" dirty="0">
                <a:latin typeface="Arial" panose="020B0604020202020204" pitchFamily="34" charset="0"/>
                <a:cs typeface="Arial" panose="020B0604020202020204" pitchFamily="34" charset="0"/>
              </a:rPr>
              <a:t>      Выполнены аналитические исследования деятельности компании по продвижению программного обеспечения на российском и на зарубежном рынке с помощью предложенных методов экономико-математического моделирования. </a:t>
            </a:r>
          </a:p>
          <a:p>
            <a:pPr algn="just">
              <a:buFontTx/>
              <a:buNone/>
            </a:pPr>
            <a:r>
              <a:rPr lang="ru-RU" altLang="ru-RU" sz="2000" dirty="0">
                <a:latin typeface="Arial" panose="020B0604020202020204" pitchFamily="34" charset="0"/>
                <a:cs typeface="Arial" panose="020B0604020202020204" pitchFamily="34" charset="0"/>
              </a:rPr>
              <a:t>      Обратимся к примеру исследования положения компании на мировом рынке и ее маркетинговой стратегии. На данной стадии исследований нами была поставлена задача проанализировать в целом основные экономические характеристики деятельности компании. Эта задача преследует своей целью оценить:</a:t>
            </a:r>
          </a:p>
          <a:p>
            <a:pPr algn="just"/>
            <a:r>
              <a:rPr lang="ru-RU" altLang="ru-RU" sz="2000" dirty="0">
                <a:latin typeface="Arial" panose="020B0604020202020204" pitchFamily="34" charset="0"/>
                <a:cs typeface="Arial" panose="020B0604020202020204" pitchFamily="34" charset="0"/>
              </a:rPr>
              <a:t>	- эффективность ценовой политики;</a:t>
            </a:r>
          </a:p>
          <a:p>
            <a:pPr algn="just"/>
            <a:r>
              <a:rPr lang="ru-RU" altLang="ru-RU" sz="2000" dirty="0">
                <a:latin typeface="Arial" panose="020B0604020202020204" pitchFamily="34" charset="0"/>
                <a:cs typeface="Arial" panose="020B0604020202020204" pitchFamily="34" charset="0"/>
              </a:rPr>
              <a:t>	- эффективность рекламной деятельности;</a:t>
            </a:r>
          </a:p>
          <a:p>
            <a:pPr algn="just"/>
            <a:r>
              <a:rPr lang="ru-RU" altLang="ru-RU" sz="2000" dirty="0">
                <a:latin typeface="Arial" panose="020B0604020202020204" pitchFamily="34" charset="0"/>
                <a:cs typeface="Arial" panose="020B0604020202020204" pitchFamily="34" charset="0"/>
              </a:rPr>
              <a:t>	- выявить неиспользованные резервы в увеличении объемов продаж и прибыли.</a:t>
            </a:r>
          </a:p>
        </p:txBody>
      </p:sp>
    </p:spTree>
    <p:extLst>
      <p:ext uri="{BB962C8B-B14F-4D97-AF65-F5344CB8AC3E}">
        <p14:creationId xmlns:p14="http://schemas.microsoft.com/office/powerpoint/2010/main" val="39277205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38D9E8C-38E4-4B1E-950B-17C15E917577}"/>
              </a:ext>
            </a:extLst>
          </p:cNvPr>
          <p:cNvSpPr/>
          <p:nvPr/>
        </p:nvSpPr>
        <p:spPr>
          <a:xfrm>
            <a:off x="569259" y="218036"/>
            <a:ext cx="11053482" cy="400110"/>
          </a:xfrm>
          <a:prstGeom prst="rect">
            <a:avLst/>
          </a:prstGeom>
        </p:spPr>
        <p:txBody>
          <a:bodyPr wrap="square">
            <a:spAutoFit/>
          </a:bodyPr>
          <a:lstStyle/>
          <a:p>
            <a:pPr algn="ctr">
              <a:buFontTx/>
              <a:buNone/>
              <a:defRPr/>
            </a:pPr>
            <a:r>
              <a:rPr lang="ru-RU" sz="2000" b="1" dirty="0">
                <a:latin typeface="Arial" panose="020B0604020202020204" pitchFamily="34" charset="0"/>
                <a:cs typeface="Arial" panose="020B0604020202020204" pitchFamily="34" charset="0"/>
              </a:rPr>
              <a:t>Методика  продвижения программных продуктов на международные рынки </a:t>
            </a:r>
          </a:p>
        </p:txBody>
      </p:sp>
      <p:pic>
        <p:nvPicPr>
          <p:cNvPr id="3" name="Picture 4" descr="p4">
            <a:extLst>
              <a:ext uri="{FF2B5EF4-FFF2-40B4-BE49-F238E27FC236}">
                <a16:creationId xmlns:a16="http://schemas.microsoft.com/office/drawing/2014/main" id="{AC0BE6C6-180A-4F33-9AD7-73C6D5D3E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953" y="1118177"/>
            <a:ext cx="7203141" cy="555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Прямоугольник 3">
            <a:extLst>
              <a:ext uri="{FF2B5EF4-FFF2-40B4-BE49-F238E27FC236}">
                <a16:creationId xmlns:a16="http://schemas.microsoft.com/office/drawing/2014/main" id="{8F0A3047-B18A-4415-AB84-3796BBC8DD5B}"/>
              </a:ext>
            </a:extLst>
          </p:cNvPr>
          <p:cNvSpPr/>
          <p:nvPr/>
        </p:nvSpPr>
        <p:spPr>
          <a:xfrm>
            <a:off x="7180728" y="718067"/>
            <a:ext cx="2716307" cy="400110"/>
          </a:xfrm>
          <a:prstGeom prst="rect">
            <a:avLst/>
          </a:prstGeom>
        </p:spPr>
        <p:txBody>
          <a:bodyPr wrap="square">
            <a:spAutoFit/>
          </a:bodyPr>
          <a:lstStyle/>
          <a:p>
            <a:r>
              <a:rPr lang="ru-RU" altLang="ru-RU" sz="2000" b="1" dirty="0">
                <a:latin typeface="Arial" panose="020B0604020202020204" pitchFamily="34" charset="0"/>
                <a:cs typeface="Arial" panose="020B0604020202020204" pitchFamily="34" charset="0"/>
              </a:rPr>
              <a:t>исходные факторы </a:t>
            </a:r>
            <a:endParaRPr lang="ru-R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612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5">
            <a:extLst>
              <a:ext uri="{FF2B5EF4-FFF2-40B4-BE49-F238E27FC236}">
                <a16:creationId xmlns:a16="http://schemas.microsoft.com/office/drawing/2014/main" id="{874A2E24-40E1-4B00-98A3-C9CC8CB95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681" y="968189"/>
            <a:ext cx="8148638"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Прямоугольник 2">
            <a:extLst>
              <a:ext uri="{FF2B5EF4-FFF2-40B4-BE49-F238E27FC236}">
                <a16:creationId xmlns:a16="http://schemas.microsoft.com/office/drawing/2014/main" id="{5E4C6523-9BEC-4B5D-83BB-4DE625DDD7DE}"/>
              </a:ext>
            </a:extLst>
          </p:cNvPr>
          <p:cNvSpPr/>
          <p:nvPr/>
        </p:nvSpPr>
        <p:spPr>
          <a:xfrm>
            <a:off x="7207622" y="568079"/>
            <a:ext cx="3079377" cy="400110"/>
          </a:xfrm>
          <a:prstGeom prst="rect">
            <a:avLst/>
          </a:prstGeom>
        </p:spPr>
        <p:txBody>
          <a:bodyPr wrap="square">
            <a:spAutoFit/>
          </a:bodyPr>
          <a:lstStyle/>
          <a:p>
            <a:r>
              <a:rPr lang="ru-RU" altLang="ru-RU" sz="2000" b="1" dirty="0">
                <a:latin typeface="Arial" panose="020B0604020202020204" pitchFamily="34" charset="0"/>
                <a:cs typeface="Arial" panose="020B0604020202020204" pitchFamily="34" charset="0"/>
              </a:rPr>
              <a:t>исходные показатели </a:t>
            </a:r>
            <a:endParaRPr lang="ru-R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25700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AAA4C395-BE22-4042-A442-01C7C8A9A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02224" y="-252612"/>
            <a:ext cx="9987551" cy="6828224"/>
          </a:xfrm>
          <a:prstGeom prst="rect">
            <a:avLst/>
          </a:prstGeom>
          <a:noFill/>
        </p:spPr>
      </p:pic>
    </p:spTree>
    <p:extLst>
      <p:ext uri="{BB962C8B-B14F-4D97-AF65-F5344CB8AC3E}">
        <p14:creationId xmlns:p14="http://schemas.microsoft.com/office/powerpoint/2010/main" val="34733484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ADB84627-9A35-4401-8B50-E6CAD03D78A9}"/>
              </a:ext>
            </a:extLst>
          </p:cNvPr>
          <p:cNvSpPr txBox="1">
            <a:spLocks noChangeArrowheads="1"/>
          </p:cNvSpPr>
          <p:nvPr/>
        </p:nvSpPr>
        <p:spPr>
          <a:xfrm>
            <a:off x="1277471" y="477091"/>
            <a:ext cx="8229600" cy="7159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altLang="ru-RU" sz="2000" b="1" dirty="0"/>
              <a:t>КОНЪЮНКТУРНЫЕ РИСКИ ЛАБОРАТОРИИ КАСПЕРСКОГО</a:t>
            </a:r>
          </a:p>
        </p:txBody>
      </p:sp>
      <p:pic>
        <p:nvPicPr>
          <p:cNvPr id="15" name="Picture 4">
            <a:extLst>
              <a:ext uri="{FF2B5EF4-FFF2-40B4-BE49-F238E27FC236}">
                <a16:creationId xmlns:a16="http://schemas.microsoft.com/office/drawing/2014/main" id="{4B326667-3A64-49E3-B723-8E7906775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37284" y="991915"/>
            <a:ext cx="8455587" cy="5212035"/>
          </a:xfrm>
          <a:prstGeom prst="rect">
            <a:avLst/>
          </a:prstGeom>
          <a:noFill/>
        </p:spPr>
      </p:pic>
      <p:sp>
        <p:nvSpPr>
          <p:cNvPr id="16" name="Text Box 5">
            <a:extLst>
              <a:ext uri="{FF2B5EF4-FFF2-40B4-BE49-F238E27FC236}">
                <a16:creationId xmlns:a16="http://schemas.microsoft.com/office/drawing/2014/main" id="{CB238682-6A68-4CD5-976B-0CEB03A14A42}"/>
              </a:ext>
            </a:extLst>
          </p:cNvPr>
          <p:cNvSpPr txBox="1">
            <a:spLocks noChangeArrowheads="1"/>
          </p:cNvSpPr>
          <p:nvPr/>
        </p:nvSpPr>
        <p:spPr bwMode="auto">
          <a:xfrm>
            <a:off x="1066800" y="19812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ru-RU" altLang="ru-RU"/>
          </a:p>
        </p:txBody>
      </p:sp>
      <p:sp>
        <p:nvSpPr>
          <p:cNvPr id="17" name="Text Box 6">
            <a:extLst>
              <a:ext uri="{FF2B5EF4-FFF2-40B4-BE49-F238E27FC236}">
                <a16:creationId xmlns:a16="http://schemas.microsoft.com/office/drawing/2014/main" id="{945A1DB5-7076-447D-A5E4-81B8055A592D}"/>
              </a:ext>
            </a:extLst>
          </p:cNvPr>
          <p:cNvSpPr txBox="1">
            <a:spLocks noChangeArrowheads="1"/>
          </p:cNvSpPr>
          <p:nvPr/>
        </p:nvSpPr>
        <p:spPr bwMode="auto">
          <a:xfrm>
            <a:off x="2773059" y="1371327"/>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ru-RU" altLang="ru-RU" sz="1600" dirty="0"/>
              <a:t>Руб.</a:t>
            </a:r>
          </a:p>
        </p:txBody>
      </p:sp>
    </p:spTree>
    <p:extLst>
      <p:ext uri="{BB962C8B-B14F-4D97-AF65-F5344CB8AC3E}">
        <p14:creationId xmlns:p14="http://schemas.microsoft.com/office/powerpoint/2010/main" val="29785227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75F1907A-BB1C-4497-B443-4B51F5844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43001" y="1402592"/>
            <a:ext cx="4953000" cy="3971266"/>
          </a:xfrm>
          <a:prstGeom prst="rect">
            <a:avLst/>
          </a:prstGeom>
          <a:noFill/>
        </p:spPr>
      </p:pic>
      <p:sp>
        <p:nvSpPr>
          <p:cNvPr id="3" name="Прямоугольник 2">
            <a:extLst>
              <a:ext uri="{FF2B5EF4-FFF2-40B4-BE49-F238E27FC236}">
                <a16:creationId xmlns:a16="http://schemas.microsoft.com/office/drawing/2014/main" id="{99B05117-2B1B-41BB-A9E8-44335A16C372}"/>
              </a:ext>
            </a:extLst>
          </p:cNvPr>
          <p:cNvSpPr/>
          <p:nvPr/>
        </p:nvSpPr>
        <p:spPr>
          <a:xfrm>
            <a:off x="1714865" y="571472"/>
            <a:ext cx="3754169" cy="369332"/>
          </a:xfrm>
          <a:prstGeom prst="rect">
            <a:avLst/>
          </a:prstGeom>
        </p:spPr>
        <p:txBody>
          <a:bodyPr wrap="none">
            <a:spAutoFit/>
          </a:bodyPr>
          <a:lstStyle/>
          <a:p>
            <a:r>
              <a:rPr lang="ru-RU" altLang="ru-RU" b="1" dirty="0">
                <a:cs typeface="Arial" panose="020B0604020202020204" pitchFamily="34" charset="0"/>
              </a:rPr>
              <a:t>ЗАВИСИМОСТЬ ПРИБЫЛИ ОТ ЦЕНЫ</a:t>
            </a:r>
            <a:endParaRPr lang="ru-RU" dirty="0"/>
          </a:p>
        </p:txBody>
      </p:sp>
      <p:pic>
        <p:nvPicPr>
          <p:cNvPr id="4" name="Picture 4">
            <a:extLst>
              <a:ext uri="{FF2B5EF4-FFF2-40B4-BE49-F238E27FC236}">
                <a16:creationId xmlns:a16="http://schemas.microsoft.com/office/drawing/2014/main" id="{C3997145-5F4E-4A33-972B-64AB62D17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15110" y="1402593"/>
            <a:ext cx="5089209" cy="3971265"/>
          </a:xfrm>
          <a:prstGeom prst="rect">
            <a:avLst/>
          </a:prstGeom>
          <a:noFill/>
        </p:spPr>
      </p:pic>
      <p:sp>
        <p:nvSpPr>
          <p:cNvPr id="5" name="Прямоугольник 4">
            <a:extLst>
              <a:ext uri="{FF2B5EF4-FFF2-40B4-BE49-F238E27FC236}">
                <a16:creationId xmlns:a16="http://schemas.microsoft.com/office/drawing/2014/main" id="{3537EA33-5BFF-44A8-BDE6-905629436632}"/>
              </a:ext>
            </a:extLst>
          </p:cNvPr>
          <p:cNvSpPr/>
          <p:nvPr/>
        </p:nvSpPr>
        <p:spPr>
          <a:xfrm>
            <a:off x="6722968" y="571472"/>
            <a:ext cx="4376006" cy="369332"/>
          </a:xfrm>
          <a:prstGeom prst="rect">
            <a:avLst/>
          </a:prstGeom>
        </p:spPr>
        <p:txBody>
          <a:bodyPr wrap="none">
            <a:spAutoFit/>
          </a:bodyPr>
          <a:lstStyle/>
          <a:p>
            <a:r>
              <a:rPr lang="ru-RU" altLang="ru-RU" b="1" dirty="0">
                <a:cs typeface="Arial" panose="020B0604020202020204" pitchFamily="34" charset="0"/>
              </a:rPr>
              <a:t>ЗАВИСИМОСТЬ ОБЪЕМА ПРОДАЖ ОТ ЦЕН</a:t>
            </a:r>
            <a:endParaRPr lang="ru-RU" dirty="0"/>
          </a:p>
        </p:txBody>
      </p:sp>
      <p:sp>
        <p:nvSpPr>
          <p:cNvPr id="6" name="Text Box 6">
            <a:extLst>
              <a:ext uri="{FF2B5EF4-FFF2-40B4-BE49-F238E27FC236}">
                <a16:creationId xmlns:a16="http://schemas.microsoft.com/office/drawing/2014/main" id="{7461A56E-8E63-4FBA-B9D8-BA3C1D83D121}"/>
              </a:ext>
            </a:extLst>
          </p:cNvPr>
          <p:cNvSpPr txBox="1">
            <a:spLocks noChangeArrowheads="1"/>
          </p:cNvSpPr>
          <p:nvPr/>
        </p:nvSpPr>
        <p:spPr bwMode="auto">
          <a:xfrm>
            <a:off x="6887858" y="1098769"/>
            <a:ext cx="12610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ru-RU" altLang="ru-RU" sz="1600" dirty="0"/>
              <a:t>Млн. руб.</a:t>
            </a:r>
          </a:p>
        </p:txBody>
      </p:sp>
      <p:sp>
        <p:nvSpPr>
          <p:cNvPr id="7" name="Text Box 6">
            <a:extLst>
              <a:ext uri="{FF2B5EF4-FFF2-40B4-BE49-F238E27FC236}">
                <a16:creationId xmlns:a16="http://schemas.microsoft.com/office/drawing/2014/main" id="{1C032FF7-BC08-47C0-AF2C-2A1E294BC1E0}"/>
              </a:ext>
            </a:extLst>
          </p:cNvPr>
          <p:cNvSpPr txBox="1">
            <a:spLocks noChangeArrowheads="1"/>
          </p:cNvSpPr>
          <p:nvPr/>
        </p:nvSpPr>
        <p:spPr bwMode="auto">
          <a:xfrm>
            <a:off x="604445" y="1098769"/>
            <a:ext cx="1110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ru-RU" altLang="ru-RU" sz="1600" dirty="0"/>
              <a:t>Млн. руб.</a:t>
            </a:r>
          </a:p>
        </p:txBody>
      </p:sp>
    </p:spTree>
    <p:extLst>
      <p:ext uri="{BB962C8B-B14F-4D97-AF65-F5344CB8AC3E}">
        <p14:creationId xmlns:p14="http://schemas.microsoft.com/office/powerpoint/2010/main" val="30479371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67714</TotalTime>
  <Words>11448</Words>
  <Application>Microsoft Office PowerPoint</Application>
  <PresentationFormat>Широкоэкранный</PresentationFormat>
  <Paragraphs>1850</Paragraphs>
  <Slides>100</Slides>
  <Notes>0</Notes>
  <HiddenSlides>0</HiddenSlides>
  <MMClips>0</MMClips>
  <ScaleCrop>false</ScaleCrop>
  <HeadingPairs>
    <vt:vector size="8" baseType="variant">
      <vt:variant>
        <vt:lpstr>Использованные шрифты</vt:lpstr>
      </vt:variant>
      <vt:variant>
        <vt:i4>9</vt:i4>
      </vt:variant>
      <vt:variant>
        <vt:lpstr>Тема</vt:lpstr>
      </vt:variant>
      <vt:variant>
        <vt:i4>1</vt:i4>
      </vt:variant>
      <vt:variant>
        <vt:lpstr>Внедренные серверы OLE</vt:lpstr>
      </vt:variant>
      <vt:variant>
        <vt:i4>2</vt:i4>
      </vt:variant>
      <vt:variant>
        <vt:lpstr>Заголовки слайдов</vt:lpstr>
      </vt:variant>
      <vt:variant>
        <vt:i4>100</vt:i4>
      </vt:variant>
    </vt:vector>
  </HeadingPairs>
  <TitlesOfParts>
    <vt:vector size="112" baseType="lpstr">
      <vt:lpstr>Arial Unicode MS</vt:lpstr>
      <vt:lpstr>Arial</vt:lpstr>
      <vt:lpstr>Arial </vt:lpstr>
      <vt:lpstr>Arial Cyr</vt:lpstr>
      <vt:lpstr>Calibri</vt:lpstr>
      <vt:lpstr>Calibri Light</vt:lpstr>
      <vt:lpstr>MS sans serif</vt:lpstr>
      <vt:lpstr>Tahoma</vt:lpstr>
      <vt:lpstr>Times New Roman</vt:lpstr>
      <vt:lpstr>Тема Office</vt:lpstr>
      <vt:lpstr>Equation.DSMT4</vt:lpstr>
      <vt:lpstr>Visio</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Росс</dc:creator>
  <cp:lastModifiedBy>Росс</cp:lastModifiedBy>
  <cp:revision>295</cp:revision>
  <dcterms:created xsi:type="dcterms:W3CDTF">2017-07-22T05:26:45Z</dcterms:created>
  <dcterms:modified xsi:type="dcterms:W3CDTF">2020-05-22T04:52:59Z</dcterms:modified>
</cp:coreProperties>
</file>