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74" r:id="rId3"/>
    <p:sldId id="370" r:id="rId4"/>
    <p:sldId id="371" r:id="rId5"/>
    <p:sldId id="372" r:id="rId6"/>
    <p:sldId id="387" r:id="rId7"/>
    <p:sldId id="373" r:id="rId8"/>
    <p:sldId id="385" r:id="rId9"/>
    <p:sldId id="375" r:id="rId10"/>
    <p:sldId id="388" r:id="rId11"/>
    <p:sldId id="376" r:id="rId12"/>
    <p:sldId id="377" r:id="rId13"/>
    <p:sldId id="378" r:id="rId14"/>
    <p:sldId id="280" r:id="rId15"/>
    <p:sldId id="282" r:id="rId16"/>
    <p:sldId id="283" r:id="rId17"/>
    <p:sldId id="284" r:id="rId18"/>
    <p:sldId id="285" r:id="rId19"/>
    <p:sldId id="386" r:id="rId20"/>
    <p:sldId id="287" r:id="rId21"/>
    <p:sldId id="288" r:id="rId22"/>
    <p:sldId id="365" r:id="rId23"/>
    <p:sldId id="260" r:id="rId24"/>
    <p:sldId id="261" r:id="rId25"/>
    <p:sldId id="262" r:id="rId26"/>
    <p:sldId id="366" r:id="rId27"/>
    <p:sldId id="265" r:id="rId28"/>
    <p:sldId id="266" r:id="rId29"/>
    <p:sldId id="264" r:id="rId30"/>
    <p:sldId id="362" r:id="rId31"/>
    <p:sldId id="363" r:id="rId32"/>
    <p:sldId id="379" r:id="rId33"/>
    <p:sldId id="380" r:id="rId34"/>
    <p:sldId id="381" r:id="rId35"/>
    <p:sldId id="406" r:id="rId36"/>
    <p:sldId id="267" r:id="rId37"/>
    <p:sldId id="268" r:id="rId38"/>
    <p:sldId id="269" r:id="rId39"/>
    <p:sldId id="350" r:id="rId40"/>
    <p:sldId id="367" r:id="rId41"/>
    <p:sldId id="351" r:id="rId42"/>
    <p:sldId id="368" r:id="rId43"/>
    <p:sldId id="272" r:id="rId44"/>
    <p:sldId id="273" r:id="rId45"/>
    <p:sldId id="353" r:id="rId46"/>
    <p:sldId id="275" r:id="rId47"/>
    <p:sldId id="405" r:id="rId48"/>
    <p:sldId id="407" r:id="rId49"/>
    <p:sldId id="408" r:id="rId50"/>
    <p:sldId id="389" r:id="rId51"/>
    <p:sldId id="345" r:id="rId52"/>
    <p:sldId id="354" r:id="rId53"/>
    <p:sldId id="356" r:id="rId54"/>
    <p:sldId id="357" r:id="rId55"/>
    <p:sldId id="358" r:id="rId56"/>
    <p:sldId id="390" r:id="rId57"/>
    <p:sldId id="391" r:id="rId58"/>
    <p:sldId id="392" r:id="rId59"/>
    <p:sldId id="394" r:id="rId60"/>
    <p:sldId id="395" r:id="rId61"/>
    <p:sldId id="396" r:id="rId62"/>
    <p:sldId id="397" r:id="rId63"/>
    <p:sldId id="398" r:id="rId64"/>
    <p:sldId id="399" r:id="rId65"/>
    <p:sldId id="400" r:id="rId66"/>
    <p:sldId id="402" r:id="rId67"/>
    <p:sldId id="297" r:id="rId68"/>
    <p:sldId id="403" r:id="rId69"/>
    <p:sldId id="299" r:id="rId70"/>
    <p:sldId id="315" r:id="rId71"/>
    <p:sldId id="404" r:id="rId72"/>
    <p:sldId id="277" r:id="rId73"/>
    <p:sldId id="324" r:id="rId74"/>
    <p:sldId id="319" r:id="rId75"/>
    <p:sldId id="326" r:id="rId76"/>
    <p:sldId id="320" r:id="rId77"/>
    <p:sldId id="325" r:id="rId7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8C3F4C8C-601C-4B7B-87D4-3C09A0337980}" type="datetimeFigureOut">
              <a:rPr lang="ru-RU" smtClean="0"/>
              <a:t>24.04.2020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C703A8-F11D-4F44-B2EA-DDCB92A89F37}" type="slidenum">
              <a:rPr lang="ru-RU" smtClean="0"/>
              <a:t>‹#›</a:t>
            </a:fld>
            <a:endParaRPr lang="ru-RU"/>
          </a:p>
        </p:txBody>
      </p:sp>
    </p:spTree>
    <p:extLst>
      <p:ext uri="{BB962C8B-B14F-4D97-AF65-F5344CB8AC3E}">
        <p14:creationId xmlns:p14="http://schemas.microsoft.com/office/powerpoint/2010/main" val="398300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C3F4C8C-601C-4B7B-87D4-3C09A0337980}" type="datetimeFigureOut">
              <a:rPr lang="ru-RU" smtClean="0"/>
              <a:t>24.04.2020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C703A8-F11D-4F44-B2EA-DDCB92A89F37}" type="slidenum">
              <a:rPr lang="ru-RU" smtClean="0"/>
              <a:t>‹#›</a:t>
            </a:fld>
            <a:endParaRPr lang="ru-RU"/>
          </a:p>
        </p:txBody>
      </p:sp>
    </p:spTree>
    <p:extLst>
      <p:ext uri="{BB962C8B-B14F-4D97-AF65-F5344CB8AC3E}">
        <p14:creationId xmlns:p14="http://schemas.microsoft.com/office/powerpoint/2010/main" val="9026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C3F4C8C-601C-4B7B-87D4-3C09A0337980}" type="datetimeFigureOut">
              <a:rPr lang="ru-RU" smtClean="0"/>
              <a:t>24.04.2020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C703A8-F11D-4F44-B2EA-DDCB92A89F37}" type="slidenum">
              <a:rPr lang="ru-RU" smtClean="0"/>
              <a:t>‹#›</a:t>
            </a:fld>
            <a:endParaRPr lang="ru-RU"/>
          </a:p>
        </p:txBody>
      </p:sp>
    </p:spTree>
    <p:extLst>
      <p:ext uri="{BB962C8B-B14F-4D97-AF65-F5344CB8AC3E}">
        <p14:creationId xmlns:p14="http://schemas.microsoft.com/office/powerpoint/2010/main" val="367828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C3F4C8C-601C-4B7B-87D4-3C09A0337980}" type="datetimeFigureOut">
              <a:rPr lang="ru-RU" smtClean="0"/>
              <a:t>24.04.2020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C703A8-F11D-4F44-B2EA-DDCB92A89F37}" type="slidenum">
              <a:rPr lang="ru-RU" smtClean="0"/>
              <a:t>‹#›</a:t>
            </a:fld>
            <a:endParaRPr lang="ru-RU"/>
          </a:p>
        </p:txBody>
      </p:sp>
    </p:spTree>
    <p:extLst>
      <p:ext uri="{BB962C8B-B14F-4D97-AF65-F5344CB8AC3E}">
        <p14:creationId xmlns:p14="http://schemas.microsoft.com/office/powerpoint/2010/main" val="290643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C3F4C8C-601C-4B7B-87D4-3C09A0337980}" type="datetimeFigureOut">
              <a:rPr lang="ru-RU" smtClean="0"/>
              <a:t>24.04.2020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C703A8-F11D-4F44-B2EA-DDCB92A89F37}" type="slidenum">
              <a:rPr lang="ru-RU" smtClean="0"/>
              <a:t>‹#›</a:t>
            </a:fld>
            <a:endParaRPr lang="ru-RU"/>
          </a:p>
        </p:txBody>
      </p:sp>
    </p:spTree>
    <p:extLst>
      <p:ext uri="{BB962C8B-B14F-4D97-AF65-F5344CB8AC3E}">
        <p14:creationId xmlns:p14="http://schemas.microsoft.com/office/powerpoint/2010/main" val="194753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C3F4C8C-601C-4B7B-87D4-3C09A0337980}" type="datetimeFigureOut">
              <a:rPr lang="ru-RU" smtClean="0"/>
              <a:t>24.04.2020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EC703A8-F11D-4F44-B2EA-DDCB92A89F37}" type="slidenum">
              <a:rPr lang="ru-RU" smtClean="0"/>
              <a:t>‹#›</a:t>
            </a:fld>
            <a:endParaRPr lang="ru-RU"/>
          </a:p>
        </p:txBody>
      </p:sp>
    </p:spTree>
    <p:extLst>
      <p:ext uri="{BB962C8B-B14F-4D97-AF65-F5344CB8AC3E}">
        <p14:creationId xmlns:p14="http://schemas.microsoft.com/office/powerpoint/2010/main" val="118745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C3F4C8C-601C-4B7B-87D4-3C09A0337980}" type="datetimeFigureOut">
              <a:rPr lang="ru-RU" smtClean="0"/>
              <a:t>24.04.2020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EC703A8-F11D-4F44-B2EA-DDCB92A89F37}" type="slidenum">
              <a:rPr lang="ru-RU" smtClean="0"/>
              <a:t>‹#›</a:t>
            </a:fld>
            <a:endParaRPr lang="ru-RU"/>
          </a:p>
        </p:txBody>
      </p:sp>
    </p:spTree>
    <p:extLst>
      <p:ext uri="{BB962C8B-B14F-4D97-AF65-F5344CB8AC3E}">
        <p14:creationId xmlns:p14="http://schemas.microsoft.com/office/powerpoint/2010/main" val="2168659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8C3F4C8C-601C-4B7B-87D4-3C09A0337980}" type="datetimeFigureOut">
              <a:rPr lang="ru-RU" smtClean="0"/>
              <a:t>24.04.2020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EC703A8-F11D-4F44-B2EA-DDCB92A89F37}" type="slidenum">
              <a:rPr lang="ru-RU" smtClean="0"/>
              <a:t>‹#›</a:t>
            </a:fld>
            <a:endParaRPr lang="ru-RU"/>
          </a:p>
        </p:txBody>
      </p:sp>
    </p:spTree>
    <p:extLst>
      <p:ext uri="{BB962C8B-B14F-4D97-AF65-F5344CB8AC3E}">
        <p14:creationId xmlns:p14="http://schemas.microsoft.com/office/powerpoint/2010/main" val="230278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C3F4C8C-601C-4B7B-87D4-3C09A0337980}" type="datetimeFigureOut">
              <a:rPr lang="ru-RU" smtClean="0"/>
              <a:t>24.04.2020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EC703A8-F11D-4F44-B2EA-DDCB92A89F37}" type="slidenum">
              <a:rPr lang="ru-RU" smtClean="0"/>
              <a:t>‹#›</a:t>
            </a:fld>
            <a:endParaRPr lang="ru-RU"/>
          </a:p>
        </p:txBody>
      </p:sp>
    </p:spTree>
    <p:extLst>
      <p:ext uri="{BB962C8B-B14F-4D97-AF65-F5344CB8AC3E}">
        <p14:creationId xmlns:p14="http://schemas.microsoft.com/office/powerpoint/2010/main" val="163457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C3F4C8C-601C-4B7B-87D4-3C09A0337980}" type="datetimeFigureOut">
              <a:rPr lang="ru-RU" smtClean="0"/>
              <a:t>24.04.2020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EC703A8-F11D-4F44-B2EA-DDCB92A89F37}" type="slidenum">
              <a:rPr lang="ru-RU" smtClean="0"/>
              <a:t>‹#›</a:t>
            </a:fld>
            <a:endParaRPr lang="ru-RU"/>
          </a:p>
        </p:txBody>
      </p:sp>
    </p:spTree>
    <p:extLst>
      <p:ext uri="{BB962C8B-B14F-4D97-AF65-F5344CB8AC3E}">
        <p14:creationId xmlns:p14="http://schemas.microsoft.com/office/powerpoint/2010/main" val="258895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C3F4C8C-601C-4B7B-87D4-3C09A0337980}" type="datetimeFigureOut">
              <a:rPr lang="ru-RU" smtClean="0"/>
              <a:t>24.04.2020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EC703A8-F11D-4F44-B2EA-DDCB92A89F37}" type="slidenum">
              <a:rPr lang="ru-RU" smtClean="0"/>
              <a:t>‹#›</a:t>
            </a:fld>
            <a:endParaRPr lang="ru-RU"/>
          </a:p>
        </p:txBody>
      </p:sp>
    </p:spTree>
    <p:extLst>
      <p:ext uri="{BB962C8B-B14F-4D97-AF65-F5344CB8AC3E}">
        <p14:creationId xmlns:p14="http://schemas.microsoft.com/office/powerpoint/2010/main" val="71103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F4C8C-601C-4B7B-87D4-3C09A0337980}" type="datetimeFigureOut">
              <a:rPr lang="ru-RU" smtClean="0"/>
              <a:t>24.04.2020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703A8-F11D-4F44-B2EA-DDCB92A89F37}" type="slidenum">
              <a:rPr lang="ru-RU" smtClean="0"/>
              <a:t>‹#›</a:t>
            </a:fld>
            <a:endParaRPr lang="ru-RU"/>
          </a:p>
        </p:txBody>
      </p:sp>
    </p:spTree>
    <p:extLst>
      <p:ext uri="{BB962C8B-B14F-4D97-AF65-F5344CB8AC3E}">
        <p14:creationId xmlns:p14="http://schemas.microsoft.com/office/powerpoint/2010/main" val="3039122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8.wmf"/></Relationships>
</file>

<file path=ppt/slides/_rels/slide5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82085" y="3244334"/>
            <a:ext cx="10427855" cy="1323439"/>
          </a:xfrm>
          <a:prstGeom prst="rect">
            <a:avLst/>
          </a:prstGeom>
        </p:spPr>
        <p:txBody>
          <a:bodyPr wrap="none">
            <a:spAutoFit/>
          </a:bodyPr>
          <a:lstStyle/>
          <a:p>
            <a:pPr algn="ctr">
              <a:spcAft>
                <a:spcPts val="0"/>
              </a:spcAft>
            </a:pPr>
            <a:r>
              <a:rPr lang="ru-RU" sz="4000" b="1" dirty="0">
                <a:effectLst/>
                <a:latin typeface="Arial" panose="020B0604020202020204" pitchFamily="34" charset="0"/>
                <a:ea typeface="Calibri" panose="020F0502020204030204" pitchFamily="34" charset="0"/>
                <a:cs typeface="Times New Roman" panose="02020603050405020304" pitchFamily="18" charset="0"/>
              </a:rPr>
              <a:t>МАТЕМАТИЧЕСКОЕ И ИМИТАЦИОННОЕ </a:t>
            </a:r>
          </a:p>
          <a:p>
            <a:pPr algn="ctr">
              <a:spcAft>
                <a:spcPts val="0"/>
              </a:spcAft>
            </a:pPr>
            <a:r>
              <a:rPr lang="ru-RU" sz="4000" b="1" dirty="0">
                <a:effectLst/>
                <a:latin typeface="Arial" panose="020B0604020202020204" pitchFamily="34" charset="0"/>
                <a:ea typeface="Calibri" panose="020F0502020204030204" pitchFamily="34" charset="0"/>
                <a:cs typeface="Times New Roman" panose="02020603050405020304" pitchFamily="18" charset="0"/>
              </a:rPr>
              <a:t>МОДЕЛИРОВАНИЕ</a:t>
            </a:r>
          </a:p>
        </p:txBody>
      </p:sp>
    </p:spTree>
    <p:extLst>
      <p:ext uri="{BB962C8B-B14F-4D97-AF65-F5344CB8AC3E}">
        <p14:creationId xmlns:p14="http://schemas.microsoft.com/office/powerpoint/2010/main" val="197567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C548CC79-A876-4801-BE65-8C9524D75D91}"/>
              </a:ext>
            </a:extLst>
          </p:cNvPr>
          <p:cNvSpPr/>
          <p:nvPr/>
        </p:nvSpPr>
        <p:spPr>
          <a:xfrm>
            <a:off x="1750694" y="501134"/>
            <a:ext cx="7365414" cy="400110"/>
          </a:xfrm>
          <a:prstGeom prst="rect">
            <a:avLst/>
          </a:prstGeom>
        </p:spPr>
        <p:txBody>
          <a:bodyPr wrap="none">
            <a:spAutoFit/>
          </a:bodyPr>
          <a:lstStyle/>
          <a:p>
            <a:pPr lvl="0" indent="88900" algn="just" eaLnBrk="0" fontAlgn="base" hangingPunct="0">
              <a:spcBef>
                <a:spcPct val="0"/>
              </a:spcBef>
              <a:spcAft>
                <a:spcPct val="0"/>
              </a:spcAft>
            </a:pPr>
            <a:r>
              <a:rPr lang="ru-RU" altLang="ru-RU" sz="2000" b="1" dirty="0">
                <a:solidFill>
                  <a:srgbClr val="000000"/>
                </a:solidFill>
                <a:latin typeface="Arial" panose="020B0604020202020204" pitchFamily="34" charset="0"/>
                <a:cs typeface="Arial" panose="020B0604020202020204" pitchFamily="34" charset="0"/>
              </a:rPr>
              <a:t>ПРИКЛАДНЫЕ ЗАДАЧИ С БУЛЕВЫМИ ПЕРЕМЕННЫМИ </a:t>
            </a:r>
          </a:p>
        </p:txBody>
      </p:sp>
      <p:sp>
        <p:nvSpPr>
          <p:cNvPr id="4" name="Прямоугольник 3">
            <a:extLst>
              <a:ext uri="{FF2B5EF4-FFF2-40B4-BE49-F238E27FC236}">
                <a16:creationId xmlns:a16="http://schemas.microsoft.com/office/drawing/2014/main" id="{8547FD9C-174D-4C5C-A4D5-541D845ADB06}"/>
              </a:ext>
            </a:extLst>
          </p:cNvPr>
          <p:cNvSpPr/>
          <p:nvPr/>
        </p:nvSpPr>
        <p:spPr>
          <a:xfrm>
            <a:off x="561585" y="1056909"/>
            <a:ext cx="10892579" cy="2554545"/>
          </a:xfrm>
          <a:prstGeom prst="rect">
            <a:avLst/>
          </a:prstGeom>
        </p:spPr>
        <p:txBody>
          <a:bodyPr wrap="square">
            <a:spAutoFit/>
          </a:bodyPr>
          <a:lstStyle/>
          <a:p>
            <a:pPr indent="133350" algn="just" eaLnBrk="0" fontAlgn="base" hangingPunct="0">
              <a:spcBef>
                <a:spcPct val="0"/>
              </a:spcBef>
              <a:spcAft>
                <a:spcPct val="0"/>
              </a:spcAft>
            </a:pPr>
            <a:r>
              <a:rPr lang="ru-RU" altLang="ru-RU" sz="2000" b="1" dirty="0">
                <a:solidFill>
                  <a:srgbClr val="000000"/>
                </a:solidFill>
                <a:latin typeface="Arial" panose="020B0604020202020204" pitchFamily="34" charset="0"/>
                <a:cs typeface="Arial" panose="020B0604020202020204" pitchFamily="34" charset="0"/>
              </a:rPr>
              <a:t> Задача о раскрое материала. </a:t>
            </a:r>
            <a:r>
              <a:rPr lang="ru-RU" altLang="ru-RU" sz="2000" dirty="0">
                <a:solidFill>
                  <a:srgbClr val="000000"/>
                </a:solidFill>
                <a:latin typeface="Arial" panose="020B0604020202020204" pitchFamily="34" charset="0"/>
                <a:cs typeface="Arial" panose="020B0604020202020204" pitchFamily="34" charset="0"/>
              </a:rPr>
              <a:t>Эта задача впервые была поставлена и изучена нобелевским лауреатом Л. В. Канторовичем. Задачу о раскрое материалов необходимо рассматривать для производства комплектов продукции.</a:t>
            </a:r>
            <a:endParaRPr lang="ru-RU" altLang="ru-RU" sz="2000" dirty="0">
              <a:latin typeface="Arial" panose="020B0604020202020204" pitchFamily="34" charset="0"/>
              <a:cs typeface="Arial" panose="020B0604020202020204" pitchFamily="34" charset="0"/>
            </a:endParaRPr>
          </a:p>
          <a:p>
            <a:pPr lvl="0" indent="133350" algn="just" eaLnBrk="0" fontAlgn="base" hangingPunct="0">
              <a:spcBef>
                <a:spcPct val="0"/>
              </a:spcBef>
              <a:spcAft>
                <a:spcPct val="0"/>
              </a:spcAft>
            </a:pPr>
            <a:r>
              <a:rPr lang="ru-RU" altLang="ru-RU" sz="2000" dirty="0">
                <a:solidFill>
                  <a:srgbClr val="000000"/>
                </a:solidFill>
                <a:latin typeface="Arial" panose="020B0604020202020204" pitchFamily="34" charset="0"/>
                <a:cs typeface="Arial" panose="020B0604020202020204" pitchFamily="34" charset="0"/>
              </a:rPr>
              <a:t>Заданы заготовки некоторого материала в виде нескольких партий различного размера; </a:t>
            </a:r>
            <a:r>
              <a:rPr lang="en-US" sz="2000" dirty="0">
                <a:latin typeface="Arial" panose="020B0604020202020204" pitchFamily="34" charset="0"/>
                <a:cs typeface="Arial" panose="020B0604020202020204" pitchFamily="34" charset="0"/>
              </a:rPr>
              <a:t>a</a:t>
            </a:r>
            <a:r>
              <a:rPr lang="en-US" sz="2000" baseline="-25000" dirty="0">
                <a:latin typeface="Arial" panose="020B0604020202020204" pitchFamily="34" charset="0"/>
                <a:cs typeface="Arial" panose="020B0604020202020204" pitchFamily="34" charset="0"/>
              </a:rPr>
              <a:t>i</a:t>
            </a:r>
            <a:r>
              <a:rPr lang="ru-RU" altLang="ru-RU" sz="2000" dirty="0">
                <a:solidFill>
                  <a:srgbClr val="000000"/>
                </a:solidFill>
                <a:latin typeface="Arial" panose="020B0604020202020204" pitchFamily="34" charset="0"/>
                <a:cs typeface="Arial" panose="020B0604020202020204" pitchFamily="34" charset="0"/>
              </a:rPr>
              <a:t> — количество заготовок i-й партии (i-я партия имеет свой размер </a:t>
            </a:r>
            <a:r>
              <a:rPr lang="ru-RU" altLang="ru-RU" sz="2000" i="1" dirty="0">
                <a:solidFill>
                  <a:srgbClr val="000000"/>
                </a:solidFill>
                <a:latin typeface="Arial" panose="020B0604020202020204" pitchFamily="34" charset="0"/>
                <a:cs typeface="Arial" panose="020B0604020202020204" pitchFamily="34" charset="0"/>
              </a:rPr>
              <a:t>i =</a:t>
            </a:r>
            <a:r>
              <a:rPr lang="ru-RU" altLang="ru-RU" sz="2000" dirty="0">
                <a:solidFill>
                  <a:srgbClr val="000000"/>
                </a:solidFill>
                <a:latin typeface="Arial" panose="020B0604020202020204" pitchFamily="34" charset="0"/>
                <a:cs typeface="Arial" panose="020B0604020202020204" pitchFamily="34" charset="0"/>
              </a:rPr>
              <a:t> 1, </a:t>
            </a:r>
            <a:r>
              <a:rPr lang="ru-RU" altLang="ru-RU" sz="2000" i="1" dirty="0">
                <a:solidFill>
                  <a:srgbClr val="000000"/>
                </a:solidFill>
                <a:latin typeface="Arial" panose="020B0604020202020204" pitchFamily="34" charset="0"/>
                <a:cs typeface="Arial" panose="020B0604020202020204" pitchFamily="34" charset="0"/>
              </a:rPr>
              <a:t>т). </a:t>
            </a:r>
            <a:r>
              <a:rPr lang="ru-RU" altLang="ru-RU" sz="2000" dirty="0">
                <a:solidFill>
                  <a:srgbClr val="000000"/>
                </a:solidFill>
                <a:latin typeface="Arial" panose="020B0604020202020204" pitchFamily="34" charset="0"/>
                <a:cs typeface="Arial" panose="020B0604020202020204" pitchFamily="34" charset="0"/>
              </a:rPr>
              <a:t>Под размером можно понимать в общем случае различные величины, в простейшем случае «стержневого раскроя» это длина стержня. Из заготовок необходимо выкроить детали (см. рис.)</a:t>
            </a:r>
            <a:endParaRPr lang="ru-RU" altLang="ru-RU" sz="2000" dirty="0">
              <a:latin typeface="Arial" panose="020B0604020202020204" pitchFamily="34" charset="0"/>
              <a:cs typeface="Arial" panose="020B0604020202020204" pitchFamily="34" charset="0"/>
            </a:endParaRPr>
          </a:p>
        </p:txBody>
      </p:sp>
      <p:pic>
        <p:nvPicPr>
          <p:cNvPr id="6" name="Рисунок 5">
            <a:extLst>
              <a:ext uri="{FF2B5EF4-FFF2-40B4-BE49-F238E27FC236}">
                <a16:creationId xmlns:a16="http://schemas.microsoft.com/office/drawing/2014/main" id="{51B86214-1823-4F2D-A8F1-B38751DBBEF7}"/>
              </a:ext>
            </a:extLst>
          </p:cNvPr>
          <p:cNvPicPr>
            <a:picLocks noChangeAspect="1"/>
          </p:cNvPicPr>
          <p:nvPr/>
        </p:nvPicPr>
        <p:blipFill>
          <a:blip r:embed="rId2"/>
          <a:stretch>
            <a:fillRect/>
          </a:stretch>
        </p:blipFill>
        <p:spPr>
          <a:xfrm>
            <a:off x="561585" y="3729810"/>
            <a:ext cx="3245900" cy="2339685"/>
          </a:xfrm>
          <a:prstGeom prst="rect">
            <a:avLst/>
          </a:prstGeom>
        </p:spPr>
      </p:pic>
      <p:pic>
        <p:nvPicPr>
          <p:cNvPr id="7" name="Рисунок 6">
            <a:extLst>
              <a:ext uri="{FF2B5EF4-FFF2-40B4-BE49-F238E27FC236}">
                <a16:creationId xmlns:a16="http://schemas.microsoft.com/office/drawing/2014/main" id="{FFEF42BF-D91E-45A1-9B75-A670DAABD17C}"/>
              </a:ext>
            </a:extLst>
          </p:cNvPr>
          <p:cNvPicPr>
            <a:picLocks noChangeAspect="1"/>
          </p:cNvPicPr>
          <p:nvPr/>
        </p:nvPicPr>
        <p:blipFill>
          <a:blip r:embed="rId3"/>
          <a:stretch>
            <a:fillRect/>
          </a:stretch>
        </p:blipFill>
        <p:spPr>
          <a:xfrm>
            <a:off x="3859785" y="3767119"/>
            <a:ext cx="3147216" cy="1668567"/>
          </a:xfrm>
          <a:prstGeom prst="rect">
            <a:avLst/>
          </a:prstGeom>
        </p:spPr>
      </p:pic>
      <p:pic>
        <p:nvPicPr>
          <p:cNvPr id="8" name="Рисунок 7">
            <a:extLst>
              <a:ext uri="{FF2B5EF4-FFF2-40B4-BE49-F238E27FC236}">
                <a16:creationId xmlns:a16="http://schemas.microsoft.com/office/drawing/2014/main" id="{3C79A08B-0020-44AA-B2E6-9B27FF5528C1}"/>
              </a:ext>
            </a:extLst>
          </p:cNvPr>
          <p:cNvPicPr>
            <a:picLocks noChangeAspect="1"/>
          </p:cNvPicPr>
          <p:nvPr/>
        </p:nvPicPr>
        <p:blipFill>
          <a:blip r:embed="rId4"/>
          <a:stretch>
            <a:fillRect/>
          </a:stretch>
        </p:blipFill>
        <p:spPr>
          <a:xfrm>
            <a:off x="7553739" y="3729811"/>
            <a:ext cx="3900425" cy="2339684"/>
          </a:xfrm>
          <a:prstGeom prst="rect">
            <a:avLst/>
          </a:prstGeom>
        </p:spPr>
      </p:pic>
    </p:spTree>
    <p:extLst>
      <p:ext uri="{BB962C8B-B14F-4D97-AF65-F5344CB8AC3E}">
        <p14:creationId xmlns:p14="http://schemas.microsoft.com/office/powerpoint/2010/main" val="256027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85E0619-00F5-4973-A864-1D611614869E}"/>
              </a:ext>
            </a:extLst>
          </p:cNvPr>
          <p:cNvSpPr/>
          <p:nvPr/>
        </p:nvSpPr>
        <p:spPr>
          <a:xfrm>
            <a:off x="622851" y="553352"/>
            <a:ext cx="10760765" cy="1938992"/>
          </a:xfrm>
          <a:prstGeom prst="rect">
            <a:avLst/>
          </a:prstGeom>
        </p:spPr>
        <p:txBody>
          <a:bodyPr wrap="square">
            <a:spAutoFit/>
          </a:bodyPr>
          <a:lstStyle/>
          <a:p>
            <a:pPr algn="just"/>
            <a:r>
              <a:rPr lang="ru-RU" sz="2000" b="1" dirty="0">
                <a:solidFill>
                  <a:srgbClr val="424242"/>
                </a:solidFill>
                <a:latin typeface="Arial" panose="020B0604020202020204" pitchFamily="34" charset="0"/>
                <a:cs typeface="Arial" panose="020B0604020202020204" pitchFamily="34" charset="0"/>
              </a:rPr>
              <a:t>    Задача коммивояжера </a:t>
            </a:r>
            <a:r>
              <a:rPr lang="ru-RU" sz="2000" dirty="0">
                <a:solidFill>
                  <a:srgbClr val="424242"/>
                </a:solidFill>
                <a:latin typeface="Arial" panose="020B0604020202020204" pitchFamily="34" charset="0"/>
                <a:cs typeface="Arial" panose="020B0604020202020204" pitchFamily="34" charset="0"/>
              </a:rPr>
              <a:t>– классический пример задачи выбора оптимального маршрута. Формулируется она следующим образом. Пусть имеется </a:t>
            </a:r>
            <a:r>
              <a:rPr lang="ru-RU" sz="2000" i="1" dirty="0">
                <a:solidFill>
                  <a:srgbClr val="424242"/>
                </a:solidFill>
                <a:latin typeface="Arial" panose="020B0604020202020204" pitchFamily="34" charset="0"/>
                <a:cs typeface="Arial" panose="020B0604020202020204" pitchFamily="34" charset="0"/>
              </a:rPr>
              <a:t>n </a:t>
            </a:r>
            <a:r>
              <a:rPr lang="ru-RU" sz="2000" dirty="0">
                <a:solidFill>
                  <a:srgbClr val="424242"/>
                </a:solidFill>
                <a:latin typeface="Arial" panose="020B0604020202020204" pitchFamily="34" charset="0"/>
                <a:cs typeface="Arial" panose="020B0604020202020204" pitchFamily="34" charset="0"/>
              </a:rPr>
              <a:t>городов. Выезжая из некоторого города, коммивояжер должен объехать все города, посетив каждый из них только один раз, и вернуться в исходный город. Таким образом, маршрут коммивояжера представляет собой цикл. Известны расстояния между любой парой городов. Требуется найти маршрут наименьшей длины.</a:t>
            </a:r>
            <a:endParaRPr lang="ru-RU" sz="2000"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9B857CAE-E394-438C-AF5E-901D5A57A1BE}"/>
              </a:ext>
            </a:extLst>
          </p:cNvPr>
          <p:cNvPicPr>
            <a:picLocks noChangeAspect="1"/>
          </p:cNvPicPr>
          <p:nvPr/>
        </p:nvPicPr>
        <p:blipFill>
          <a:blip r:embed="rId2"/>
          <a:stretch>
            <a:fillRect/>
          </a:stretch>
        </p:blipFill>
        <p:spPr>
          <a:xfrm>
            <a:off x="2843832" y="2442601"/>
            <a:ext cx="2576705" cy="707886"/>
          </a:xfrm>
          <a:prstGeom prst="rect">
            <a:avLst/>
          </a:prstGeom>
        </p:spPr>
      </p:pic>
      <p:sp>
        <p:nvSpPr>
          <p:cNvPr id="4" name="Прямоугольник 3">
            <a:extLst>
              <a:ext uri="{FF2B5EF4-FFF2-40B4-BE49-F238E27FC236}">
                <a16:creationId xmlns:a16="http://schemas.microsoft.com/office/drawing/2014/main" id="{5ECE1DA2-1EF8-4966-9B7A-F5CB596E1B0D}"/>
              </a:ext>
            </a:extLst>
          </p:cNvPr>
          <p:cNvSpPr/>
          <p:nvPr/>
        </p:nvSpPr>
        <p:spPr>
          <a:xfrm>
            <a:off x="622849" y="3159951"/>
            <a:ext cx="5764699" cy="707886"/>
          </a:xfrm>
          <a:prstGeom prst="rect">
            <a:avLst/>
          </a:prstGeom>
        </p:spPr>
        <p:txBody>
          <a:bodyPr wrap="square">
            <a:spAutoFit/>
          </a:bodyPr>
          <a:lstStyle/>
          <a:p>
            <a:r>
              <a:rPr lang="ru-RU" sz="2000" dirty="0">
                <a:solidFill>
                  <a:srgbClr val="424242"/>
                </a:solidFill>
                <a:latin typeface="Arial" panose="020B0604020202020204" pitchFamily="34" charset="0"/>
                <a:cs typeface="Arial" panose="020B0604020202020204" pitchFamily="34" charset="0"/>
              </a:rPr>
              <a:t>Ограничения задачи. Если коммивояжер из </a:t>
            </a:r>
          </a:p>
          <a:p>
            <a:r>
              <a:rPr lang="ru-RU" sz="2000" dirty="0">
                <a:solidFill>
                  <a:srgbClr val="424242"/>
                </a:solidFill>
                <a:latin typeface="Arial" panose="020B0604020202020204" pitchFamily="34" charset="0"/>
                <a:cs typeface="Arial" panose="020B0604020202020204" pitchFamily="34" charset="0"/>
              </a:rPr>
              <a:t>каждого города выезжает только один раз, то</a:t>
            </a:r>
            <a:endParaRPr lang="ru-RU" sz="2000" dirty="0">
              <a:latin typeface="Arial" panose="020B0604020202020204" pitchFamily="34" charset="0"/>
              <a:cs typeface="Arial" panose="020B0604020202020204" pitchFamily="34" charset="0"/>
            </a:endParaRPr>
          </a:p>
        </p:txBody>
      </p:sp>
      <p:pic>
        <p:nvPicPr>
          <p:cNvPr id="5" name="Рисунок 4">
            <a:extLst>
              <a:ext uri="{FF2B5EF4-FFF2-40B4-BE49-F238E27FC236}">
                <a16:creationId xmlns:a16="http://schemas.microsoft.com/office/drawing/2014/main" id="{F92A6BA4-5C03-44C5-8CDF-43E8094DD0CC}"/>
              </a:ext>
            </a:extLst>
          </p:cNvPr>
          <p:cNvPicPr>
            <a:picLocks noChangeAspect="1"/>
          </p:cNvPicPr>
          <p:nvPr/>
        </p:nvPicPr>
        <p:blipFill>
          <a:blip r:embed="rId3"/>
          <a:stretch>
            <a:fillRect/>
          </a:stretch>
        </p:blipFill>
        <p:spPr>
          <a:xfrm>
            <a:off x="6711397" y="3801783"/>
            <a:ext cx="2235790" cy="884305"/>
          </a:xfrm>
          <a:prstGeom prst="rect">
            <a:avLst/>
          </a:prstGeom>
        </p:spPr>
      </p:pic>
      <p:pic>
        <p:nvPicPr>
          <p:cNvPr id="6" name="Рисунок 5">
            <a:extLst>
              <a:ext uri="{FF2B5EF4-FFF2-40B4-BE49-F238E27FC236}">
                <a16:creationId xmlns:a16="http://schemas.microsoft.com/office/drawing/2014/main" id="{F73F26D9-F9FF-433B-86A3-ED46E373FCED}"/>
              </a:ext>
            </a:extLst>
          </p:cNvPr>
          <p:cNvPicPr>
            <a:picLocks noChangeAspect="1"/>
          </p:cNvPicPr>
          <p:nvPr/>
        </p:nvPicPr>
        <p:blipFill>
          <a:blip r:embed="rId4"/>
          <a:stretch>
            <a:fillRect/>
          </a:stretch>
        </p:blipFill>
        <p:spPr>
          <a:xfrm>
            <a:off x="6711396" y="2929641"/>
            <a:ext cx="2235791" cy="930219"/>
          </a:xfrm>
          <a:prstGeom prst="rect">
            <a:avLst/>
          </a:prstGeom>
        </p:spPr>
      </p:pic>
      <p:sp>
        <p:nvSpPr>
          <p:cNvPr id="7" name="Прямоугольник 6">
            <a:extLst>
              <a:ext uri="{FF2B5EF4-FFF2-40B4-BE49-F238E27FC236}">
                <a16:creationId xmlns:a16="http://schemas.microsoft.com/office/drawing/2014/main" id="{D55BBA8D-94A5-4DB9-8447-21C0FB0D9E68}"/>
              </a:ext>
            </a:extLst>
          </p:cNvPr>
          <p:cNvSpPr/>
          <p:nvPr/>
        </p:nvSpPr>
        <p:spPr>
          <a:xfrm>
            <a:off x="622852" y="4033936"/>
            <a:ext cx="6088546" cy="707886"/>
          </a:xfrm>
          <a:prstGeom prst="rect">
            <a:avLst/>
          </a:prstGeom>
        </p:spPr>
        <p:txBody>
          <a:bodyPr wrap="square">
            <a:spAutoFit/>
          </a:bodyPr>
          <a:lstStyle/>
          <a:p>
            <a:r>
              <a:rPr lang="ru-RU" sz="2000" dirty="0">
                <a:solidFill>
                  <a:srgbClr val="424242"/>
                </a:solidFill>
                <a:latin typeface="Arial" panose="020B0604020202020204" pitchFamily="34" charset="0"/>
                <a:cs typeface="Arial" panose="020B0604020202020204" pitchFamily="34" charset="0"/>
              </a:rPr>
              <a:t>Аналогично, если коммивояжер въезжает в </a:t>
            </a:r>
          </a:p>
          <a:p>
            <a:r>
              <a:rPr lang="ru-RU" sz="2000" dirty="0">
                <a:solidFill>
                  <a:srgbClr val="424242"/>
                </a:solidFill>
                <a:latin typeface="Arial" panose="020B0604020202020204" pitchFamily="34" charset="0"/>
                <a:cs typeface="Arial" panose="020B0604020202020204" pitchFamily="34" charset="0"/>
              </a:rPr>
              <a:t>каждый город только один раз, то</a:t>
            </a:r>
            <a:endParaRPr lang="ru-RU" sz="2000" dirty="0">
              <a:latin typeface="Arial" panose="020B0604020202020204" pitchFamily="34" charset="0"/>
              <a:cs typeface="Arial" panose="020B0604020202020204" pitchFamily="34" charset="0"/>
            </a:endParaRPr>
          </a:p>
        </p:txBody>
      </p:sp>
      <p:sp>
        <p:nvSpPr>
          <p:cNvPr id="8" name="Прямоугольник 7">
            <a:extLst>
              <a:ext uri="{FF2B5EF4-FFF2-40B4-BE49-F238E27FC236}">
                <a16:creationId xmlns:a16="http://schemas.microsoft.com/office/drawing/2014/main" id="{D9AD765D-60ED-4ECF-ABB1-1DB5D7A8683D}"/>
              </a:ext>
            </a:extLst>
          </p:cNvPr>
          <p:cNvSpPr/>
          <p:nvPr/>
        </p:nvSpPr>
        <p:spPr>
          <a:xfrm>
            <a:off x="622852" y="4915898"/>
            <a:ext cx="5870714" cy="707886"/>
          </a:xfrm>
          <a:prstGeom prst="rect">
            <a:avLst/>
          </a:prstGeom>
        </p:spPr>
        <p:txBody>
          <a:bodyPr wrap="square">
            <a:spAutoFit/>
          </a:bodyPr>
          <a:lstStyle/>
          <a:p>
            <a:r>
              <a:rPr lang="ru-RU" sz="2000" dirty="0">
                <a:solidFill>
                  <a:srgbClr val="424242"/>
                </a:solidFill>
                <a:latin typeface="Arial" panose="020B0604020202020204" pitchFamily="34" charset="0"/>
                <a:cs typeface="Arial" panose="020B0604020202020204" pitchFamily="34" charset="0"/>
              </a:rPr>
              <a:t>Чтобы обеспечить вхождение в цикл </a:t>
            </a:r>
            <a:r>
              <a:rPr lang="ru-RU" sz="2000" i="1" dirty="0">
                <a:solidFill>
                  <a:srgbClr val="424242"/>
                </a:solidFill>
                <a:latin typeface="Arial" panose="020B0604020202020204" pitchFamily="34" charset="0"/>
                <a:cs typeface="Arial" panose="020B0604020202020204" pitchFamily="34" charset="0"/>
              </a:rPr>
              <a:t>n </a:t>
            </a:r>
            <a:r>
              <a:rPr lang="ru-RU" sz="2000" dirty="0">
                <a:solidFill>
                  <a:srgbClr val="424242"/>
                </a:solidFill>
                <a:latin typeface="Arial" panose="020B0604020202020204" pitchFamily="34" charset="0"/>
                <a:cs typeface="Arial" panose="020B0604020202020204" pitchFamily="34" charset="0"/>
              </a:rPr>
              <a:t>городов, имеем ограничение</a:t>
            </a:r>
            <a:endParaRPr lang="ru-RU" sz="2000" dirty="0">
              <a:latin typeface="Arial" panose="020B0604020202020204" pitchFamily="34" charset="0"/>
              <a:cs typeface="Arial" panose="020B0604020202020204" pitchFamily="34" charset="0"/>
            </a:endParaRPr>
          </a:p>
        </p:txBody>
      </p:sp>
      <p:pic>
        <p:nvPicPr>
          <p:cNvPr id="9" name="Рисунок 8">
            <a:extLst>
              <a:ext uri="{FF2B5EF4-FFF2-40B4-BE49-F238E27FC236}">
                <a16:creationId xmlns:a16="http://schemas.microsoft.com/office/drawing/2014/main" id="{3E4A355B-D5AE-4EFC-9B4E-FDAA5542D9DE}"/>
              </a:ext>
            </a:extLst>
          </p:cNvPr>
          <p:cNvPicPr>
            <a:picLocks noChangeAspect="1"/>
          </p:cNvPicPr>
          <p:nvPr/>
        </p:nvPicPr>
        <p:blipFill>
          <a:blip r:embed="rId5"/>
          <a:stretch>
            <a:fillRect/>
          </a:stretch>
        </p:blipFill>
        <p:spPr>
          <a:xfrm>
            <a:off x="6711397" y="4797041"/>
            <a:ext cx="4904639" cy="707886"/>
          </a:xfrm>
          <a:prstGeom prst="rect">
            <a:avLst/>
          </a:prstGeom>
        </p:spPr>
      </p:pic>
      <p:pic>
        <p:nvPicPr>
          <p:cNvPr id="10" name="Рисунок 9">
            <a:extLst>
              <a:ext uri="{FF2B5EF4-FFF2-40B4-BE49-F238E27FC236}">
                <a16:creationId xmlns:a16="http://schemas.microsoft.com/office/drawing/2014/main" id="{3167D4CE-88B7-495F-B906-637A93DB8351}"/>
              </a:ext>
            </a:extLst>
          </p:cNvPr>
          <p:cNvPicPr>
            <a:picLocks noChangeAspect="1"/>
          </p:cNvPicPr>
          <p:nvPr/>
        </p:nvPicPr>
        <p:blipFill>
          <a:blip r:embed="rId6"/>
          <a:stretch>
            <a:fillRect/>
          </a:stretch>
        </p:blipFill>
        <p:spPr>
          <a:xfrm>
            <a:off x="2843831" y="5568936"/>
            <a:ext cx="1306867" cy="707886"/>
          </a:xfrm>
          <a:prstGeom prst="rect">
            <a:avLst/>
          </a:prstGeom>
        </p:spPr>
      </p:pic>
    </p:spTree>
    <p:extLst>
      <p:ext uri="{BB962C8B-B14F-4D97-AF65-F5344CB8AC3E}">
        <p14:creationId xmlns:p14="http://schemas.microsoft.com/office/powerpoint/2010/main" val="4130609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C7B4EEE-87B7-4EED-8D04-0038A3CD331C}"/>
              </a:ext>
            </a:extLst>
          </p:cNvPr>
          <p:cNvSpPr/>
          <p:nvPr/>
        </p:nvSpPr>
        <p:spPr>
          <a:xfrm>
            <a:off x="642730" y="530738"/>
            <a:ext cx="10906539" cy="2246769"/>
          </a:xfrm>
          <a:prstGeom prst="rect">
            <a:avLst/>
          </a:prstGeom>
        </p:spPr>
        <p:txBody>
          <a:bodyPr wrap="square">
            <a:spAutoFit/>
          </a:bodyPr>
          <a:lstStyle/>
          <a:p>
            <a:pPr algn="just"/>
            <a:r>
              <a:rPr lang="ru-RU" sz="2000" i="1" dirty="0">
                <a:latin typeface="Arial" panose="020B0604020202020204" pitchFamily="34" charset="0"/>
                <a:cs typeface="Arial" panose="020B0604020202020204" pitchFamily="34" charset="0"/>
              </a:rPr>
              <a:t>     </a:t>
            </a:r>
            <a:r>
              <a:rPr lang="ru-RU" sz="2000" b="1" i="1" dirty="0">
                <a:latin typeface="Arial" panose="020B0604020202020204" pitchFamily="34" charset="0"/>
                <a:cs typeface="Arial" panose="020B0604020202020204" pitchFamily="34" charset="0"/>
              </a:rPr>
              <a:t>Задача календарного планирования</a:t>
            </a:r>
            <a:r>
              <a:rPr lang="ru-RU" sz="2000" i="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формулируется следующим образом. Имеется </a:t>
            </a:r>
            <a:r>
              <a:rPr lang="ru-RU" sz="2000" i="1" dirty="0">
                <a:latin typeface="Arial" panose="020B0604020202020204" pitchFamily="34" charset="0"/>
                <a:cs typeface="Arial" panose="020B0604020202020204" pitchFamily="34" charset="0"/>
              </a:rPr>
              <a:t>n </a:t>
            </a:r>
            <a:r>
              <a:rPr lang="ru-RU" sz="2000" dirty="0">
                <a:latin typeface="Arial" panose="020B0604020202020204" pitchFamily="34" charset="0"/>
                <a:cs typeface="Arial" panose="020B0604020202020204" pitchFamily="34" charset="0"/>
              </a:rPr>
              <a:t>станков, на которых требуется обработать </a:t>
            </a:r>
            <a:r>
              <a:rPr lang="ru-RU" sz="2000" i="1" dirty="0">
                <a:latin typeface="Arial" panose="020B0604020202020204" pitchFamily="34" charset="0"/>
                <a:cs typeface="Arial" panose="020B0604020202020204" pitchFamily="34" charset="0"/>
              </a:rPr>
              <a:t>m </a:t>
            </a:r>
            <a:r>
              <a:rPr lang="ru-RU" sz="2000" dirty="0">
                <a:latin typeface="Arial" panose="020B0604020202020204" pitchFamily="34" charset="0"/>
                <a:cs typeface="Arial" panose="020B0604020202020204" pitchFamily="34" charset="0"/>
              </a:rPr>
              <a:t>деталей. Заданы маршруты обработки каждой детали на каждом из станков и продолжительность операций обработки деталей. Требуется определить оптимальную последовательность обработки. Критерием оптимальности могут выступать продолжительность обработки всех деталей, суммарные затраты на обработку, общее время простоя станков и др. </a:t>
            </a:r>
          </a:p>
          <a:p>
            <a:pPr algn="just"/>
            <a:r>
              <a:rPr lang="ru-RU" sz="2000" dirty="0">
                <a:latin typeface="Arial" panose="020B0604020202020204" pitchFamily="34" charset="0"/>
                <a:cs typeface="Arial" panose="020B0604020202020204" pitchFamily="34" charset="0"/>
              </a:rPr>
              <a:t>     Один из представителей задач данного типа – так называемая </a:t>
            </a:r>
            <a:r>
              <a:rPr lang="ru-RU" sz="2000" b="1" i="1" u="sng" dirty="0">
                <a:latin typeface="Arial" panose="020B0604020202020204" pitchFamily="34" charset="0"/>
                <a:cs typeface="Arial" panose="020B0604020202020204" pitchFamily="34" charset="0"/>
              </a:rPr>
              <a:t>задача о ранце</a:t>
            </a:r>
            <a:r>
              <a:rPr lang="ru-RU" sz="2000" i="1" u="sng" dirty="0">
                <a:latin typeface="Arial" panose="020B0604020202020204" pitchFamily="34" charset="0"/>
                <a:cs typeface="Arial" panose="020B0604020202020204" pitchFamily="34" charset="0"/>
              </a:rPr>
              <a:t>.</a:t>
            </a:r>
            <a:r>
              <a:rPr lang="ru-RU" sz="2000" i="1" dirty="0">
                <a:latin typeface="Arial" panose="020B0604020202020204" pitchFamily="34" charset="0"/>
                <a:cs typeface="Arial" panose="020B0604020202020204" pitchFamily="34" charset="0"/>
              </a:rPr>
              <a:t> </a:t>
            </a:r>
            <a:endParaRPr lang="ru-RU" sz="2000" dirty="0">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9887DD12-0546-48A1-AC6C-712D820823B0}"/>
              </a:ext>
            </a:extLst>
          </p:cNvPr>
          <p:cNvPicPr>
            <a:picLocks noChangeAspect="1"/>
          </p:cNvPicPr>
          <p:nvPr/>
        </p:nvPicPr>
        <p:blipFill>
          <a:blip r:embed="rId2"/>
          <a:stretch>
            <a:fillRect/>
          </a:stretch>
        </p:blipFill>
        <p:spPr>
          <a:xfrm>
            <a:off x="7845288" y="2912509"/>
            <a:ext cx="2676938" cy="2743862"/>
          </a:xfrm>
          <a:prstGeom prst="rect">
            <a:avLst/>
          </a:prstGeom>
        </p:spPr>
      </p:pic>
      <p:sp>
        <p:nvSpPr>
          <p:cNvPr id="5" name="Прямоугольник 4">
            <a:extLst>
              <a:ext uri="{FF2B5EF4-FFF2-40B4-BE49-F238E27FC236}">
                <a16:creationId xmlns:a16="http://schemas.microsoft.com/office/drawing/2014/main" id="{1A947A7D-0A85-46D0-A118-DD663BF586B9}"/>
              </a:ext>
            </a:extLst>
          </p:cNvPr>
          <p:cNvSpPr/>
          <p:nvPr/>
        </p:nvSpPr>
        <p:spPr>
          <a:xfrm>
            <a:off x="642730" y="2777507"/>
            <a:ext cx="6785113" cy="3032305"/>
          </a:xfrm>
          <a:prstGeom prst="rect">
            <a:avLst/>
          </a:prstGeom>
        </p:spPr>
        <p:txBody>
          <a:bodyPr wrap="square">
            <a:spAutoFit/>
          </a:bodyPr>
          <a:lstStyle/>
          <a:p>
            <a:pPr algn="just">
              <a:lnSpc>
                <a:spcPct val="107000"/>
              </a:lnSpc>
              <a:spcAft>
                <a:spcPts val="800"/>
              </a:spcAft>
            </a:pPr>
            <a:r>
              <a:rPr lang="ru-RU" sz="2000" i="1"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Имеется </a:t>
            </a:r>
            <a:r>
              <a:rPr lang="ru-RU" sz="2000" i="1" dirty="0">
                <a:latin typeface="Arial" panose="020B0604020202020204" pitchFamily="34" charset="0"/>
                <a:ea typeface="Calibri" panose="020F0502020204030204" pitchFamily="34" charset="0"/>
                <a:cs typeface="Arial" panose="020B0604020202020204" pitchFamily="34" charset="0"/>
              </a:rPr>
              <a:t>n </a:t>
            </a:r>
            <a:r>
              <a:rPr lang="ru-RU" sz="2000" dirty="0">
                <a:latin typeface="Arial" panose="020B0604020202020204" pitchFamily="34" charset="0"/>
                <a:ea typeface="Calibri" panose="020F0502020204030204" pitchFamily="34" charset="0"/>
                <a:cs typeface="Arial" panose="020B0604020202020204" pitchFamily="34" charset="0"/>
              </a:rPr>
              <a:t>предметов. Предмет </a:t>
            </a:r>
            <a:r>
              <a:rPr lang="ru-RU" sz="2000" i="1" dirty="0">
                <a:latin typeface="Arial" panose="020B0604020202020204" pitchFamily="34" charset="0"/>
                <a:ea typeface="Calibri" panose="020F0502020204030204" pitchFamily="34" charset="0"/>
                <a:cs typeface="Arial" panose="020B0604020202020204" pitchFamily="34" charset="0"/>
              </a:rPr>
              <a:t>j (</a:t>
            </a:r>
            <a:r>
              <a:rPr lang="en-US" sz="2000" i="1" dirty="0">
                <a:latin typeface="Arial" panose="020B0604020202020204" pitchFamily="34" charset="0"/>
                <a:ea typeface="Calibri" panose="020F0502020204030204" pitchFamily="34" charset="0"/>
                <a:cs typeface="Arial" panose="020B0604020202020204" pitchFamily="34" charset="0"/>
              </a:rPr>
              <a:t>j</a:t>
            </a:r>
            <a:r>
              <a:rPr lang="ru-RU" sz="2000" i="1" dirty="0">
                <a:latin typeface="Arial" panose="020B0604020202020204" pitchFamily="34" charset="0"/>
                <a:ea typeface="Calibri" panose="020F0502020204030204" pitchFamily="34" charset="0"/>
                <a:cs typeface="Arial" panose="020B0604020202020204" pitchFamily="34" charset="0"/>
              </a:rPr>
              <a:t>=1,</a:t>
            </a:r>
            <a:r>
              <a:rPr lang="en-US" sz="2000" i="1" dirty="0">
                <a:latin typeface="Arial" panose="020B0604020202020204" pitchFamily="34" charset="0"/>
                <a:ea typeface="Calibri" panose="020F0502020204030204" pitchFamily="34" charset="0"/>
                <a:cs typeface="Arial" panose="020B0604020202020204" pitchFamily="34" charset="0"/>
              </a:rPr>
              <a:t>n</a:t>
            </a:r>
            <a:r>
              <a:rPr lang="ru-RU" sz="2000" i="1"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обладает весом </a:t>
            </a:r>
            <a:r>
              <a:rPr lang="en-US" sz="2000" dirty="0" err="1">
                <a:latin typeface="Arial" panose="020B0604020202020204" pitchFamily="34" charset="0"/>
                <a:ea typeface="Calibri" panose="020F0502020204030204" pitchFamily="34" charset="0"/>
                <a:cs typeface="Arial" panose="020B0604020202020204" pitchFamily="34" charset="0"/>
              </a:rPr>
              <a:t>w</a:t>
            </a:r>
            <a:r>
              <a:rPr lang="en-US" sz="2000" baseline="-25000" dirty="0" err="1">
                <a:latin typeface="Arial" panose="020B0604020202020204" pitchFamily="34" charset="0"/>
                <a:ea typeface="Calibri" panose="020F0502020204030204" pitchFamily="34" charset="0"/>
                <a:cs typeface="Arial" panose="020B0604020202020204" pitchFamily="34" charset="0"/>
              </a:rPr>
              <a:t>j</a:t>
            </a:r>
            <a:r>
              <a:rPr lang="ru-RU" sz="2000" dirty="0">
                <a:latin typeface="Arial" panose="020B0604020202020204" pitchFamily="34" charset="0"/>
                <a:ea typeface="Calibri" panose="020F0502020204030204" pitchFamily="34" charset="0"/>
                <a:cs typeface="Arial" panose="020B0604020202020204" pitchFamily="34" charset="0"/>
              </a:rPr>
              <a:t>  и полезностью </a:t>
            </a:r>
            <a:r>
              <a:rPr lang="ru-RU" sz="2000" i="1" dirty="0" err="1">
                <a:latin typeface="Arial" panose="020B0604020202020204" pitchFamily="34" charset="0"/>
                <a:ea typeface="Calibri" panose="020F0502020204030204" pitchFamily="34" charset="0"/>
                <a:cs typeface="Arial" panose="020B0604020202020204" pitchFamily="34" charset="0"/>
              </a:rPr>
              <a:t>c</a:t>
            </a:r>
            <a:r>
              <a:rPr lang="ru-RU" sz="2000" i="1" baseline="-25000" dirty="0" err="1">
                <a:latin typeface="Arial" panose="020B0604020202020204" pitchFamily="34" charset="0"/>
                <a:ea typeface="Calibri" panose="020F0502020204030204" pitchFamily="34" charset="0"/>
                <a:cs typeface="Arial" panose="020B0604020202020204" pitchFamily="34" charset="0"/>
              </a:rPr>
              <a:t>j</a:t>
            </a:r>
            <a:r>
              <a:rPr lang="ru-RU" sz="2000" dirty="0">
                <a:latin typeface="Arial" panose="020B0604020202020204" pitchFamily="34" charset="0"/>
                <a:ea typeface="Calibri" panose="020F0502020204030204" pitchFamily="34" charset="0"/>
                <a:cs typeface="Arial" panose="020B0604020202020204" pitchFamily="34" charset="0"/>
              </a:rPr>
              <a:t>. Пусть </a:t>
            </a:r>
            <a:r>
              <a:rPr lang="ru-RU" sz="2000" i="1" dirty="0">
                <a:latin typeface="Arial" panose="020B0604020202020204" pitchFamily="34" charset="0"/>
                <a:ea typeface="Calibri" panose="020F0502020204030204" pitchFamily="34" charset="0"/>
                <a:cs typeface="Arial" panose="020B0604020202020204" pitchFamily="34" charset="0"/>
              </a:rPr>
              <a:t>b </a:t>
            </a:r>
            <a:r>
              <a:rPr lang="ru-RU" sz="2000" dirty="0">
                <a:latin typeface="Arial" panose="020B0604020202020204" pitchFamily="34" charset="0"/>
                <a:ea typeface="Calibri" panose="020F0502020204030204" pitchFamily="34" charset="0"/>
                <a:cs typeface="Arial" panose="020B0604020202020204" pitchFamily="34" charset="0"/>
              </a:rPr>
              <a:t>– общий максимально допустимый вес предметов, которые можно положить в ранец. Требуется выбрать предметы так, чтобы их общий вес не превышал максимально допустимый и при этом суммарная полезность (ценность) была максимальной. Пусть </a:t>
            </a:r>
            <a:r>
              <a:rPr lang="en-US" sz="2000" dirty="0" err="1">
                <a:latin typeface="Arial" panose="020B0604020202020204" pitchFamily="34" charset="0"/>
                <a:ea typeface="Calibri" panose="020F0502020204030204" pitchFamily="34" charset="0"/>
                <a:cs typeface="Arial" panose="020B0604020202020204" pitchFamily="34" charset="0"/>
              </a:rPr>
              <a:t>x</a:t>
            </a:r>
            <a:r>
              <a:rPr lang="en-US" sz="2000" baseline="-25000" dirty="0" err="1">
                <a:latin typeface="Arial" panose="020B0604020202020204" pitchFamily="34" charset="0"/>
                <a:ea typeface="Calibri" panose="020F0502020204030204" pitchFamily="34" charset="0"/>
                <a:cs typeface="Arial" panose="020B0604020202020204" pitchFamily="34" charset="0"/>
              </a:rPr>
              <a:t>ij</a:t>
            </a:r>
            <a:r>
              <a:rPr lang="ru-RU" sz="2000" dirty="0">
                <a:latin typeface="Arial" panose="020B0604020202020204" pitchFamily="34" charset="0"/>
                <a:ea typeface="Calibri" panose="020F0502020204030204" pitchFamily="34" charset="0"/>
                <a:cs typeface="Arial" panose="020B0604020202020204" pitchFamily="34" charset="0"/>
              </a:rPr>
              <a:t>=1,  если предмет положен в ранец, и </a:t>
            </a:r>
            <a:r>
              <a:rPr lang="en-US" sz="2000" dirty="0" err="1">
                <a:latin typeface="Arial" panose="020B0604020202020204" pitchFamily="34" charset="0"/>
                <a:ea typeface="Calibri" panose="020F0502020204030204" pitchFamily="34" charset="0"/>
                <a:cs typeface="Arial" panose="020B0604020202020204" pitchFamily="34" charset="0"/>
              </a:rPr>
              <a:t>x</a:t>
            </a:r>
            <a:r>
              <a:rPr lang="en-US" sz="2000" baseline="-25000" dirty="0" err="1">
                <a:latin typeface="Arial" panose="020B0604020202020204" pitchFamily="34" charset="0"/>
                <a:ea typeface="Calibri" panose="020F0502020204030204" pitchFamily="34" charset="0"/>
                <a:cs typeface="Arial" panose="020B0604020202020204" pitchFamily="34" charset="0"/>
              </a:rPr>
              <a:t>ij</a:t>
            </a:r>
            <a:r>
              <a:rPr lang="ru-RU" sz="2000" dirty="0">
                <a:latin typeface="Arial" panose="020B0604020202020204" pitchFamily="34" charset="0"/>
                <a:ea typeface="Calibri" panose="020F0502020204030204" pitchFamily="34" charset="0"/>
                <a:cs typeface="Arial" panose="020B0604020202020204" pitchFamily="34" charset="0"/>
              </a:rPr>
              <a:t>=0  -  в противном случае. </a:t>
            </a:r>
          </a:p>
        </p:txBody>
      </p:sp>
    </p:spTree>
    <p:extLst>
      <p:ext uri="{BB962C8B-B14F-4D97-AF65-F5344CB8AC3E}">
        <p14:creationId xmlns:p14="http://schemas.microsoft.com/office/powerpoint/2010/main" val="264817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CA735CA-811E-43CC-9701-CF9FE1C45E04}"/>
              </a:ext>
            </a:extLst>
          </p:cNvPr>
          <p:cNvSpPr/>
          <p:nvPr/>
        </p:nvSpPr>
        <p:spPr>
          <a:xfrm>
            <a:off x="609600" y="416655"/>
            <a:ext cx="10972800" cy="3170099"/>
          </a:xfrm>
          <a:prstGeom prst="rect">
            <a:avLst/>
          </a:prstGeom>
        </p:spPr>
        <p:txBody>
          <a:bodyPr wrap="square">
            <a:spAutoFit/>
          </a:bodyPr>
          <a:lstStyle/>
          <a:p>
            <a:pPr algn="just"/>
            <a:r>
              <a:rPr lang="ru-RU" b="1" dirty="0">
                <a:solidFill>
                  <a:srgbClr val="424242"/>
                </a:solidFill>
                <a:latin typeface="Tahoma" panose="020B0604030504040204" pitchFamily="34" charset="0"/>
              </a:rPr>
              <a:t>      </a:t>
            </a:r>
            <a:r>
              <a:rPr lang="ru-RU" sz="2000" b="1" dirty="0">
                <a:latin typeface="Arial" panose="020B0604020202020204" pitchFamily="34" charset="0"/>
                <a:cs typeface="Arial" panose="020B0604020202020204" pitchFamily="34" charset="0"/>
              </a:rPr>
              <a:t>Задача о назначениях. </a:t>
            </a:r>
            <a:r>
              <a:rPr lang="ru-RU" sz="2000" dirty="0">
                <a:latin typeface="Arial" panose="020B0604020202020204" pitchFamily="34" charset="0"/>
                <a:cs typeface="Arial" panose="020B0604020202020204" pitchFamily="34" charset="0"/>
              </a:rPr>
              <a:t>В процессе управления производством зачастую возникают задачи назначения исполнителей на различные виды работ, например, подбор кадров и назначение кандидатов на вакантные должности, распределение источников капитальных вложений между различными проектами научно-технического развития и др.</a:t>
            </a:r>
          </a:p>
          <a:p>
            <a:pPr algn="just"/>
            <a:r>
              <a:rPr lang="ru-RU" sz="2000" dirty="0">
                <a:latin typeface="Arial" panose="020B0604020202020204" pitchFamily="34" charset="0"/>
                <a:cs typeface="Arial" panose="020B0604020202020204" pitchFamily="34" charset="0"/>
              </a:rPr>
              <a:t>     Сформулируем задачу. Имеется </a:t>
            </a:r>
            <a:r>
              <a:rPr lang="ru-RU" sz="2000" i="1" dirty="0">
                <a:latin typeface="Arial" panose="020B0604020202020204" pitchFamily="34" charset="0"/>
                <a:cs typeface="Arial" panose="020B0604020202020204" pitchFamily="34" charset="0"/>
              </a:rPr>
              <a:t>n </a:t>
            </a:r>
            <a:r>
              <a:rPr lang="ru-RU" sz="2000" dirty="0">
                <a:latin typeface="Arial" panose="020B0604020202020204" pitchFamily="34" charset="0"/>
                <a:cs typeface="Arial" panose="020B0604020202020204" pitchFamily="34" charset="0"/>
              </a:rPr>
              <a:t>видов работ, которые могут быть выполнены </a:t>
            </a:r>
            <a:r>
              <a:rPr lang="ru-RU" sz="2000" i="1" dirty="0">
                <a:latin typeface="Arial" panose="020B0604020202020204" pitchFamily="34" charset="0"/>
                <a:cs typeface="Arial" panose="020B0604020202020204" pitchFamily="34" charset="0"/>
              </a:rPr>
              <a:t>n </a:t>
            </a:r>
            <a:r>
              <a:rPr lang="ru-RU" sz="2000" dirty="0">
                <a:latin typeface="Arial" panose="020B0604020202020204" pitchFamily="34" charset="0"/>
                <a:cs typeface="Arial" panose="020B0604020202020204" pitchFamily="34" charset="0"/>
              </a:rPr>
              <a:t>потенциальными кандидатами. Каждого кандидата можно назначать на выполнение одной работы, а каждая работа должна выполняться одним кандидатом. Известна эффективность выполнения каждой работы каждым кандидатом. Требуется распределить всех кандидатов по работам так, чтобы общая эффективность выполнения всех работ была наибольшей. </a:t>
            </a:r>
            <a:endParaRPr lang="ru-RU" sz="2000" b="0" i="0" dirty="0">
              <a:effectLst/>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BBD675C4-49D4-42CC-954B-B49CE63B8E43}"/>
              </a:ext>
            </a:extLst>
          </p:cNvPr>
          <p:cNvSpPr/>
          <p:nvPr/>
        </p:nvSpPr>
        <p:spPr>
          <a:xfrm>
            <a:off x="609599" y="3586754"/>
            <a:ext cx="6255027" cy="1385700"/>
          </a:xfrm>
          <a:prstGeom prst="rect">
            <a:avLst/>
          </a:prstGeom>
        </p:spPr>
        <p:txBody>
          <a:bodyPr wrap="square">
            <a:spAutoFit/>
          </a:bodyPr>
          <a:lstStyle/>
          <a:p>
            <a:pPr algn="just">
              <a:lnSpc>
                <a:spcPct val="107000"/>
              </a:lnSpc>
              <a:spcAft>
                <a:spcPts val="800"/>
              </a:spcAft>
            </a:pPr>
            <a:r>
              <a:rPr lang="ru-RU" sz="2000" dirty="0">
                <a:latin typeface="Arial" panose="020B0604020202020204" pitchFamily="34" charset="0"/>
                <a:ea typeface="Calibri" panose="020F0502020204030204" pitchFamily="34" charset="0"/>
                <a:cs typeface="Arial" panose="020B0604020202020204" pitchFamily="34" charset="0"/>
              </a:rPr>
              <a:t>Пусть переменные: </a:t>
            </a:r>
            <a:r>
              <a:rPr lang="en-US" sz="2000" dirty="0" err="1">
                <a:latin typeface="Arial" panose="020B0604020202020204" pitchFamily="34" charset="0"/>
                <a:ea typeface="Calibri" panose="020F0502020204030204" pitchFamily="34" charset="0"/>
                <a:cs typeface="Arial" panose="020B0604020202020204" pitchFamily="34" charset="0"/>
              </a:rPr>
              <a:t>x</a:t>
            </a:r>
            <a:r>
              <a:rPr lang="en-US" sz="2000" baseline="-25000" dirty="0" err="1">
                <a:latin typeface="Arial" panose="020B0604020202020204" pitchFamily="34" charset="0"/>
                <a:ea typeface="Calibri" panose="020F0502020204030204" pitchFamily="34" charset="0"/>
                <a:cs typeface="Arial" panose="020B0604020202020204" pitchFamily="34" charset="0"/>
              </a:rPr>
              <a:t>ij</a:t>
            </a:r>
            <a:r>
              <a:rPr lang="ru-RU" sz="2000" baseline="-250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  соответствуют  назначению кандидатов на выполнение работ. При этом </a:t>
            </a:r>
            <a:r>
              <a:rPr lang="en-US" sz="2000" dirty="0" err="1">
                <a:latin typeface="Arial" panose="020B0604020202020204" pitchFamily="34" charset="0"/>
                <a:ea typeface="Calibri" panose="020F0502020204030204" pitchFamily="34" charset="0"/>
                <a:cs typeface="Arial" panose="020B0604020202020204" pitchFamily="34" charset="0"/>
              </a:rPr>
              <a:t>x</a:t>
            </a:r>
            <a:r>
              <a:rPr lang="en-US" sz="2000" baseline="-25000" dirty="0" err="1">
                <a:latin typeface="Arial" panose="020B0604020202020204" pitchFamily="34" charset="0"/>
                <a:ea typeface="Calibri" panose="020F0502020204030204" pitchFamily="34" charset="0"/>
                <a:cs typeface="Arial" panose="020B0604020202020204" pitchFamily="34" charset="0"/>
              </a:rPr>
              <a:t>ij</a:t>
            </a:r>
            <a:r>
              <a:rPr lang="ru-RU" sz="2000" dirty="0">
                <a:latin typeface="Arial" panose="020B0604020202020204" pitchFamily="34" charset="0"/>
                <a:ea typeface="Calibri" panose="020F0502020204030204" pitchFamily="34" charset="0"/>
                <a:cs typeface="Arial" panose="020B0604020202020204" pitchFamily="34" charset="0"/>
              </a:rPr>
              <a:t>=1, если </a:t>
            </a:r>
            <a:r>
              <a:rPr lang="ru-RU" sz="2000" i="1" dirty="0">
                <a:latin typeface="Arial" panose="020B0604020202020204" pitchFamily="34" charset="0"/>
                <a:ea typeface="Calibri" panose="020F0502020204030204" pitchFamily="34" charset="0"/>
                <a:cs typeface="Arial" panose="020B0604020202020204" pitchFamily="34" charset="0"/>
              </a:rPr>
              <a:t>i-</a:t>
            </a:r>
            <a:r>
              <a:rPr lang="ru-RU" sz="2000" dirty="0">
                <a:latin typeface="Arial" panose="020B0604020202020204" pitchFamily="34" charset="0"/>
                <a:ea typeface="Calibri" panose="020F0502020204030204" pitchFamily="34" charset="0"/>
                <a:cs typeface="Arial" panose="020B0604020202020204" pitchFamily="34" charset="0"/>
              </a:rPr>
              <a:t>й кандидат назначается на </a:t>
            </a:r>
            <a:r>
              <a:rPr lang="ru-RU" sz="2000" i="1" dirty="0">
                <a:latin typeface="Arial" panose="020B0604020202020204" pitchFamily="34" charset="0"/>
                <a:ea typeface="Calibri" panose="020F0502020204030204" pitchFamily="34" charset="0"/>
                <a:cs typeface="Arial" panose="020B0604020202020204" pitchFamily="34" charset="0"/>
              </a:rPr>
              <a:t>j-</a:t>
            </a:r>
            <a:r>
              <a:rPr lang="ru-RU" sz="2000" dirty="0">
                <a:latin typeface="Arial" panose="020B0604020202020204" pitchFamily="34" charset="0"/>
                <a:ea typeface="Calibri" panose="020F0502020204030204" pitchFamily="34" charset="0"/>
                <a:cs typeface="Arial" panose="020B0604020202020204" pitchFamily="34" charset="0"/>
              </a:rPr>
              <a:t>ю работы, и </a:t>
            </a:r>
            <a:r>
              <a:rPr lang="en-US" sz="2000" dirty="0" err="1">
                <a:latin typeface="Arial" panose="020B0604020202020204" pitchFamily="34" charset="0"/>
                <a:ea typeface="Calibri" panose="020F0502020204030204" pitchFamily="34" charset="0"/>
                <a:cs typeface="Arial" panose="020B0604020202020204" pitchFamily="34" charset="0"/>
              </a:rPr>
              <a:t>x</a:t>
            </a:r>
            <a:r>
              <a:rPr lang="en-US" sz="2000" baseline="-25000" dirty="0" err="1">
                <a:latin typeface="Arial" panose="020B0604020202020204" pitchFamily="34" charset="0"/>
                <a:ea typeface="Calibri" panose="020F0502020204030204" pitchFamily="34" charset="0"/>
                <a:cs typeface="Arial" panose="020B0604020202020204" pitchFamily="34" charset="0"/>
              </a:rPr>
              <a:t>ij</a:t>
            </a:r>
            <a:r>
              <a:rPr lang="ru-RU" sz="2000" dirty="0">
                <a:latin typeface="Arial" panose="020B0604020202020204" pitchFamily="34" charset="0"/>
                <a:ea typeface="Calibri" panose="020F0502020204030204" pitchFamily="34" charset="0"/>
                <a:cs typeface="Arial" panose="020B0604020202020204" pitchFamily="34" charset="0"/>
              </a:rPr>
              <a:t>=0 – в противном случае. </a:t>
            </a:r>
          </a:p>
        </p:txBody>
      </p:sp>
      <p:pic>
        <p:nvPicPr>
          <p:cNvPr id="4" name="Рисунок 3">
            <a:extLst>
              <a:ext uri="{FF2B5EF4-FFF2-40B4-BE49-F238E27FC236}">
                <a16:creationId xmlns:a16="http://schemas.microsoft.com/office/drawing/2014/main" id="{EB54788F-3F60-41E6-81CA-450EAAF5AFD7}"/>
              </a:ext>
            </a:extLst>
          </p:cNvPr>
          <p:cNvPicPr>
            <a:picLocks noChangeAspect="1"/>
          </p:cNvPicPr>
          <p:nvPr/>
        </p:nvPicPr>
        <p:blipFill>
          <a:blip r:embed="rId2"/>
          <a:stretch>
            <a:fillRect/>
          </a:stretch>
        </p:blipFill>
        <p:spPr>
          <a:xfrm>
            <a:off x="7257635" y="3376684"/>
            <a:ext cx="2055044" cy="733945"/>
          </a:xfrm>
          <a:prstGeom prst="rect">
            <a:avLst/>
          </a:prstGeom>
        </p:spPr>
      </p:pic>
      <p:pic>
        <p:nvPicPr>
          <p:cNvPr id="5" name="Рисунок 4">
            <a:extLst>
              <a:ext uri="{FF2B5EF4-FFF2-40B4-BE49-F238E27FC236}">
                <a16:creationId xmlns:a16="http://schemas.microsoft.com/office/drawing/2014/main" id="{DB460E3B-EEB9-4479-9B71-F057465A1CBE}"/>
              </a:ext>
            </a:extLst>
          </p:cNvPr>
          <p:cNvPicPr>
            <a:picLocks noChangeAspect="1"/>
          </p:cNvPicPr>
          <p:nvPr/>
        </p:nvPicPr>
        <p:blipFill>
          <a:blip r:embed="rId3"/>
          <a:stretch>
            <a:fillRect/>
          </a:stretch>
        </p:blipFill>
        <p:spPr>
          <a:xfrm>
            <a:off x="7288818" y="4110629"/>
            <a:ext cx="1981200" cy="720437"/>
          </a:xfrm>
          <a:prstGeom prst="rect">
            <a:avLst/>
          </a:prstGeom>
        </p:spPr>
      </p:pic>
      <p:pic>
        <p:nvPicPr>
          <p:cNvPr id="6" name="Рисунок 5">
            <a:extLst>
              <a:ext uri="{FF2B5EF4-FFF2-40B4-BE49-F238E27FC236}">
                <a16:creationId xmlns:a16="http://schemas.microsoft.com/office/drawing/2014/main" id="{BEC5A872-0EE4-49CC-8F30-5B7E32643D2B}"/>
              </a:ext>
            </a:extLst>
          </p:cNvPr>
          <p:cNvPicPr>
            <a:picLocks noChangeAspect="1"/>
          </p:cNvPicPr>
          <p:nvPr/>
        </p:nvPicPr>
        <p:blipFill>
          <a:blip r:embed="rId4"/>
          <a:stretch>
            <a:fillRect/>
          </a:stretch>
        </p:blipFill>
        <p:spPr>
          <a:xfrm>
            <a:off x="7288818" y="4831066"/>
            <a:ext cx="1833355" cy="633101"/>
          </a:xfrm>
          <a:prstGeom prst="rect">
            <a:avLst/>
          </a:prstGeom>
        </p:spPr>
      </p:pic>
      <p:pic>
        <p:nvPicPr>
          <p:cNvPr id="7" name="Рисунок 6">
            <a:extLst>
              <a:ext uri="{FF2B5EF4-FFF2-40B4-BE49-F238E27FC236}">
                <a16:creationId xmlns:a16="http://schemas.microsoft.com/office/drawing/2014/main" id="{5AC090D4-E116-4E48-847E-4F4B3BE8F079}"/>
              </a:ext>
            </a:extLst>
          </p:cNvPr>
          <p:cNvPicPr>
            <a:picLocks noChangeAspect="1"/>
          </p:cNvPicPr>
          <p:nvPr/>
        </p:nvPicPr>
        <p:blipFill>
          <a:blip r:embed="rId5"/>
          <a:stretch>
            <a:fillRect/>
          </a:stretch>
        </p:blipFill>
        <p:spPr>
          <a:xfrm>
            <a:off x="7288818" y="5450659"/>
            <a:ext cx="2775243" cy="520358"/>
          </a:xfrm>
          <a:prstGeom prst="rect">
            <a:avLst/>
          </a:prstGeom>
        </p:spPr>
      </p:pic>
    </p:spTree>
    <p:extLst>
      <p:ext uri="{BB962C8B-B14F-4D97-AF65-F5344CB8AC3E}">
        <p14:creationId xmlns:p14="http://schemas.microsoft.com/office/powerpoint/2010/main" val="48843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343702" y="3365958"/>
            <a:ext cx="3466530" cy="2677656"/>
          </a:xfrm>
          <a:prstGeom prst="rect">
            <a:avLst/>
          </a:prstGeom>
        </p:spPr>
        <p:txBody>
          <a:bodyPr wrap="square">
            <a:spAutoFit/>
          </a:bodyPr>
          <a:lstStyle/>
          <a:p>
            <a:pPr marL="12700" marR="25400" indent="266700" algn="just">
              <a:spcBef>
                <a:spcPts val="900"/>
              </a:spcBef>
              <a:spcAft>
                <a:spcPts val="0"/>
              </a:spcAft>
            </a:pPr>
            <a:r>
              <a:rPr lang="en-US" sz="2400" baseline="-25000" dirty="0">
                <a:latin typeface="Arial" panose="020B0604020202020204" pitchFamily="34" charset="0"/>
                <a:ea typeface="Times New Roman" panose="02020603050405020304" pitchFamily="18" charset="0"/>
                <a:cs typeface="Arial" panose="020B0604020202020204" pitchFamily="34" charset="0"/>
              </a:rPr>
              <a:t> n</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US" sz="2400" dirty="0">
                <a:latin typeface="Arial" panose="020B0604020202020204" pitchFamily="34" charset="0"/>
                <a:ea typeface="Times New Roman" panose="02020603050405020304" pitchFamily="18" charset="0"/>
              </a:rPr>
              <a:t>    </a:t>
            </a:r>
            <a:r>
              <a:rPr lang="en-US" sz="28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400" dirty="0">
                <a:latin typeface="Arial" panose="020B0604020202020204" pitchFamily="34" charset="0"/>
                <a:ea typeface="Times New Roman" panose="02020603050405020304" pitchFamily="18" charset="0"/>
              </a:rPr>
              <a:t> c</a:t>
            </a:r>
            <a:r>
              <a:rPr lang="en-US" sz="2400" baseline="-25000" dirty="0">
                <a:latin typeface="Arial" panose="020B0604020202020204" pitchFamily="34" charset="0"/>
                <a:ea typeface="Times New Roman" panose="02020603050405020304" pitchFamily="18" charset="0"/>
              </a:rPr>
              <a:t>i </a:t>
            </a:r>
            <a:r>
              <a:rPr lang="en-US" sz="2400" dirty="0">
                <a:latin typeface="Arial" panose="020B0604020202020204" pitchFamily="34" charset="0"/>
                <a:ea typeface="Times New Roman" panose="02020603050405020304" pitchFamily="18" charset="0"/>
              </a:rPr>
              <a:t>*x</a:t>
            </a:r>
            <a:r>
              <a:rPr lang="en-US" sz="2400" baseline="-25000" dirty="0">
                <a:latin typeface="Arial" panose="020B0604020202020204" pitchFamily="34" charset="0"/>
                <a:ea typeface="Times New Roman" panose="02020603050405020304" pitchFamily="18" charset="0"/>
              </a:rPr>
              <a:t>i</a:t>
            </a:r>
            <a:r>
              <a:rPr lang="en-US" sz="2400" dirty="0">
                <a:latin typeface="Arial" panose="020B0604020202020204" pitchFamily="34" charset="0"/>
                <a:ea typeface="Times New Roman" panose="02020603050405020304" pitchFamily="18" charset="0"/>
              </a:rPr>
              <a:t> </a:t>
            </a: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400" dirty="0">
                <a:latin typeface="Arial" panose="020B0604020202020204" pitchFamily="34" charset="0"/>
                <a:ea typeface="Times New Roman" panose="02020603050405020304" pitchFamily="18" charset="0"/>
              </a:rPr>
              <a:t> max (min)</a:t>
            </a:r>
            <a:endParaRPr lang="ru-RU" sz="2400" dirty="0">
              <a:latin typeface="Times New Roman" panose="02020603050405020304" pitchFamily="18" charset="0"/>
              <a:ea typeface="Times New Roman" panose="02020603050405020304" pitchFamily="18" charset="0"/>
            </a:endParaRPr>
          </a:p>
          <a:p>
            <a:pPr>
              <a:spcAft>
                <a:spcPts val="0"/>
              </a:spcAft>
            </a:pPr>
            <a:r>
              <a:rPr lang="en-US" sz="2400" baseline="30000" dirty="0">
                <a:latin typeface="Arial" panose="020B0604020202020204" pitchFamily="34" charset="0"/>
                <a:ea typeface="Times New Roman" panose="02020603050405020304" pitchFamily="18" charset="0"/>
              </a:rPr>
              <a:t>      </a:t>
            </a:r>
            <a:r>
              <a:rPr lang="en-US" sz="2400" baseline="30000" dirty="0" err="1">
                <a:latin typeface="Arial" panose="020B0604020202020204" pitchFamily="34" charset="0"/>
                <a:ea typeface="Times New Roman" panose="02020603050405020304" pitchFamily="18" charset="0"/>
              </a:rPr>
              <a:t>i</a:t>
            </a:r>
            <a:r>
              <a:rPr lang="en-US" sz="2400" baseline="30000" dirty="0">
                <a:latin typeface="Arial" panose="020B0604020202020204" pitchFamily="34" charset="0"/>
                <a:ea typeface="Times New Roman" panose="02020603050405020304" pitchFamily="18" charset="0"/>
              </a:rPr>
              <a:t>=1</a:t>
            </a:r>
            <a:endParaRPr lang="ru-RU" sz="2400" dirty="0">
              <a:latin typeface="Times New Roman" panose="02020603050405020304" pitchFamily="18" charset="0"/>
              <a:ea typeface="Times New Roman" panose="02020603050405020304" pitchFamily="18" charset="0"/>
            </a:endParaRPr>
          </a:p>
          <a:p>
            <a:pPr>
              <a:spcAft>
                <a:spcPts val="0"/>
              </a:spcAft>
            </a:pPr>
            <a:r>
              <a:rPr lang="en-US" sz="2400" baseline="-25000" dirty="0">
                <a:latin typeface="Arial" panose="020B0604020202020204" pitchFamily="34" charset="0"/>
                <a:ea typeface="Times New Roman" panose="02020603050405020304" pitchFamily="18" charset="0"/>
              </a:rPr>
              <a:t>        n</a:t>
            </a:r>
            <a:endParaRPr lang="ru-RU" sz="2400" dirty="0">
              <a:latin typeface="Times New Roman" panose="02020603050405020304" pitchFamily="18" charset="0"/>
              <a:ea typeface="Times New Roman" panose="02020603050405020304" pitchFamily="18" charset="0"/>
            </a:endParaRPr>
          </a:p>
          <a:p>
            <a:pPr>
              <a:spcAft>
                <a:spcPts val="0"/>
              </a:spcAft>
            </a:pPr>
            <a:r>
              <a:rPr lang="en-US" sz="2400" dirty="0">
                <a:latin typeface="Arial" panose="020B0604020202020204" pitchFamily="34" charset="0"/>
                <a:ea typeface="Times New Roman" panose="02020603050405020304" pitchFamily="18" charset="0"/>
              </a:rPr>
              <a:t>     </a:t>
            </a:r>
            <a:r>
              <a:rPr lang="en-US" sz="28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400" dirty="0">
                <a:latin typeface="Arial" panose="020B0604020202020204" pitchFamily="34" charset="0"/>
                <a:ea typeface="Times New Roman" panose="02020603050405020304" pitchFamily="18" charset="0"/>
              </a:rPr>
              <a:t>  </a:t>
            </a:r>
            <a:r>
              <a:rPr lang="en-US" sz="2400" dirty="0" err="1">
                <a:latin typeface="Arial" panose="020B0604020202020204" pitchFamily="34" charset="0"/>
                <a:ea typeface="Times New Roman" panose="02020603050405020304" pitchFamily="18" charset="0"/>
              </a:rPr>
              <a:t>a</a:t>
            </a:r>
            <a:r>
              <a:rPr lang="en-US" sz="2400" baseline="-25000" dirty="0" err="1">
                <a:latin typeface="Arial" panose="020B0604020202020204" pitchFamily="34" charset="0"/>
                <a:ea typeface="Times New Roman" panose="02020603050405020304" pitchFamily="18" charset="0"/>
              </a:rPr>
              <a:t>i</a:t>
            </a:r>
            <a:r>
              <a:rPr lang="en-US" sz="2400" baseline="-25000" dirty="0">
                <a:latin typeface="Arial" panose="020B0604020202020204" pitchFamily="34" charset="0"/>
                <a:ea typeface="Times New Roman" panose="02020603050405020304" pitchFamily="18" charset="0"/>
              </a:rPr>
              <a:t> j </a:t>
            </a:r>
            <a:r>
              <a:rPr lang="en-US" sz="2400" dirty="0">
                <a:latin typeface="Arial" panose="020B0604020202020204" pitchFamily="34" charset="0"/>
                <a:ea typeface="Times New Roman" panose="02020603050405020304" pitchFamily="18" charset="0"/>
              </a:rPr>
              <a:t>*x</a:t>
            </a:r>
            <a:r>
              <a:rPr lang="en-US" sz="2400" baseline="-25000" dirty="0">
                <a:latin typeface="Arial" panose="020B0604020202020204" pitchFamily="34" charset="0"/>
                <a:ea typeface="Times New Roman" panose="02020603050405020304" pitchFamily="18" charset="0"/>
              </a:rPr>
              <a:t>i</a:t>
            </a:r>
            <a:r>
              <a:rPr lang="en-US" sz="2400" dirty="0">
                <a:latin typeface="Arial" panose="020B0604020202020204" pitchFamily="34" charset="0"/>
                <a:ea typeface="Times New Roman" panose="02020603050405020304" pitchFamily="18" charset="0"/>
              </a:rPr>
              <a:t> </a:t>
            </a: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400" dirty="0">
                <a:latin typeface="Arial" panose="020B0604020202020204" pitchFamily="34" charset="0"/>
                <a:ea typeface="Times New Roman" panose="02020603050405020304" pitchFamily="18" charset="0"/>
              </a:rPr>
              <a:t> </a:t>
            </a:r>
            <a:r>
              <a:rPr lang="en-US" sz="2400" dirty="0" err="1">
                <a:latin typeface="Arial" panose="020B0604020202020204" pitchFamily="34" charset="0"/>
                <a:ea typeface="Times New Roman" panose="02020603050405020304" pitchFamily="18" charset="0"/>
              </a:rPr>
              <a:t>b</a:t>
            </a:r>
            <a:r>
              <a:rPr lang="en-US" sz="2400" baseline="-25000" dirty="0" err="1">
                <a:latin typeface="Arial" panose="020B0604020202020204" pitchFamily="34" charset="0"/>
                <a:ea typeface="Times New Roman" panose="02020603050405020304" pitchFamily="18" charset="0"/>
              </a:rPr>
              <a:t>j</a:t>
            </a:r>
            <a:r>
              <a:rPr lang="en-US" sz="2400" baseline="-25000" dirty="0">
                <a:latin typeface="Arial" panose="020B0604020202020204" pitchFamily="34" charset="0"/>
                <a:ea typeface="Times New Roman" panose="02020603050405020304" pitchFamily="18" charset="0"/>
              </a:rPr>
              <a:t> </a:t>
            </a:r>
            <a:r>
              <a:rPr lang="en-US" sz="2400" dirty="0">
                <a:latin typeface="Arial" panose="020B0604020202020204" pitchFamily="34" charset="0"/>
                <a:ea typeface="Times New Roman" panose="02020603050405020304" pitchFamily="18" charset="0"/>
              </a:rPr>
              <a:t> , j=1,q                                   </a:t>
            </a:r>
            <a:r>
              <a:rPr lang="en-US" sz="2400" baseline="30000" dirty="0">
                <a:latin typeface="Arial" panose="020B0604020202020204" pitchFamily="34" charset="0"/>
                <a:ea typeface="Times New Roman" panose="02020603050405020304" pitchFamily="18" charset="0"/>
              </a:rPr>
              <a:t>                                                                                                         </a:t>
            </a:r>
            <a:endParaRPr lang="ru-RU" sz="2400" dirty="0">
              <a:latin typeface="Times New Roman" panose="02020603050405020304" pitchFamily="18" charset="0"/>
              <a:ea typeface="Times New Roman" panose="02020603050405020304" pitchFamily="18" charset="0"/>
            </a:endParaRPr>
          </a:p>
          <a:p>
            <a:pPr>
              <a:spcAft>
                <a:spcPts val="0"/>
              </a:spcAft>
            </a:pPr>
            <a:r>
              <a:rPr lang="en-US" sz="2400" baseline="30000" dirty="0">
                <a:latin typeface="Arial" panose="020B0604020202020204" pitchFamily="34" charset="0"/>
                <a:ea typeface="Times New Roman" panose="02020603050405020304" pitchFamily="18" charset="0"/>
              </a:rPr>
              <a:t>       </a:t>
            </a:r>
            <a:r>
              <a:rPr lang="en-US" sz="2400" baseline="30000" dirty="0" err="1">
                <a:latin typeface="Arial" panose="020B0604020202020204" pitchFamily="34" charset="0"/>
                <a:ea typeface="Times New Roman" panose="02020603050405020304" pitchFamily="18" charset="0"/>
              </a:rPr>
              <a:t>i</a:t>
            </a:r>
            <a:r>
              <a:rPr lang="en-US" sz="2400" baseline="30000" dirty="0">
                <a:latin typeface="Arial" panose="020B0604020202020204" pitchFamily="34" charset="0"/>
                <a:ea typeface="Times New Roman" panose="02020603050405020304" pitchFamily="18" charset="0"/>
              </a:rPr>
              <a:t> =1   </a:t>
            </a:r>
          </a:p>
          <a:p>
            <a:pPr>
              <a:spcAft>
                <a:spcPts val="0"/>
              </a:spcAft>
            </a:pPr>
            <a:r>
              <a:rPr lang="en-US" sz="2400" dirty="0"/>
              <a:t>      </a:t>
            </a:r>
            <a:r>
              <a:rPr lang="en-US" sz="2400" dirty="0">
                <a:latin typeface="Arial" panose="020B0604020202020204" pitchFamily="34" charset="0"/>
                <a:cs typeface="Arial" panose="020B0604020202020204" pitchFamily="34" charset="0"/>
              </a:rPr>
              <a:t>x</a:t>
            </a:r>
            <a:r>
              <a:rPr lang="en-US" sz="2400" baseline="-25000" dirty="0">
                <a:latin typeface="Arial" panose="020B0604020202020204" pitchFamily="34" charset="0"/>
                <a:cs typeface="Arial" panose="020B0604020202020204" pitchFamily="34" charset="0"/>
              </a:rPr>
              <a:t>i</a:t>
            </a:r>
            <a:r>
              <a:rPr lang="ru-RU" sz="2400" dirty="0">
                <a:latin typeface="Arial" panose="020B0604020202020204" pitchFamily="34" charset="0"/>
                <a:cs typeface="Arial" panose="020B0604020202020204" pitchFamily="34" charset="0"/>
              </a:rPr>
              <a:t> </a:t>
            </a:r>
            <a:r>
              <a:rPr lang="ru-RU" sz="2400" dirty="0"/>
              <a:t>=1,0; </a:t>
            </a:r>
            <a:r>
              <a:rPr lang="en-US" sz="2400" dirty="0" err="1"/>
              <a:t>i</a:t>
            </a:r>
            <a:r>
              <a:rPr lang="ru-RU" sz="2400" dirty="0"/>
              <a:t>=1,2, …</a:t>
            </a:r>
            <a:r>
              <a:rPr lang="en-US" sz="2400" dirty="0"/>
              <a:t>,n</a:t>
            </a:r>
            <a:r>
              <a:rPr lang="ru-RU" sz="2400" dirty="0"/>
              <a:t>.</a:t>
            </a:r>
            <a:r>
              <a:rPr lang="en-US" sz="2400" baseline="30000" dirty="0">
                <a:latin typeface="Arial" panose="020B0604020202020204" pitchFamily="34" charset="0"/>
                <a:ea typeface="Times New Roman" panose="02020603050405020304" pitchFamily="18" charset="0"/>
              </a:rPr>
              <a:t>             </a:t>
            </a:r>
            <a:endParaRPr lang="ru-RU" sz="2400" dirty="0"/>
          </a:p>
        </p:txBody>
      </p:sp>
      <p:sp>
        <p:nvSpPr>
          <p:cNvPr id="3" name="Прямоугольник 2"/>
          <p:cNvSpPr/>
          <p:nvPr/>
        </p:nvSpPr>
        <p:spPr>
          <a:xfrm>
            <a:off x="436729" y="375273"/>
            <a:ext cx="11327642" cy="3170099"/>
          </a:xfrm>
          <a:prstGeom prst="rect">
            <a:avLst/>
          </a:prstGeom>
        </p:spPr>
        <p:txBody>
          <a:bodyPr wrap="square">
            <a:spAutoFit/>
          </a:bodyPr>
          <a:lstStyle/>
          <a:p>
            <a:pPr algn="just">
              <a:spcAft>
                <a:spcPts val="0"/>
              </a:spcAft>
            </a:pPr>
            <a:r>
              <a:rPr lang="en-US" sz="2000"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Методы поиск глобально оптимальных решений задач с булевыми переменными</a:t>
            </a:r>
            <a:r>
              <a:rPr lang="ru-RU" sz="2000" dirty="0">
                <a:latin typeface="Arial" panose="020B0604020202020204" pitchFamily="34" charset="0"/>
                <a:ea typeface="Times New Roman" panose="02020603050405020304" pitchFamily="18" charset="0"/>
              </a:rPr>
              <a:t>. Очевидно, что любую задачу такого рода можно решить прямым перебором, однако, для большинства прикладных задач анализ </a:t>
            </a:r>
            <a:r>
              <a:rPr lang="ru-RU" sz="2000" dirty="0"/>
              <a:t>2</a:t>
            </a:r>
            <a:r>
              <a:rPr lang="en-US" sz="2000" baseline="30000" dirty="0"/>
              <a:t>n</a:t>
            </a:r>
            <a:r>
              <a:rPr lang="ru-RU" sz="2000" dirty="0">
                <a:latin typeface="Arial" panose="020B0604020202020204" pitchFamily="34" charset="0"/>
                <a:ea typeface="Times New Roman" panose="02020603050405020304" pitchFamily="18" charset="0"/>
              </a:rPr>
              <a:t> ва­риантов даже с применением современных ЭВМ требует слишком больших затрат времени. Этим объясняется создание и распростране­ние методов, дающих шанс на сокращение объема перебора, наибо­лее популярными из которых являются методы типа ветвей и границ.</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Методы типа ветвей и границ. </a:t>
            </a:r>
            <a:r>
              <a:rPr lang="ru-RU" sz="2000" dirty="0">
                <a:latin typeface="Arial" panose="020B0604020202020204" pitchFamily="34" charset="0"/>
                <a:ea typeface="Times New Roman" panose="02020603050405020304" pitchFamily="18" charset="0"/>
              </a:rPr>
              <a:t>Эти методы  основаны на оценке «перспективно­сти» областей, отвечающих различным подмножествам полных пла­нов, и отсечению тех из них, которые "не перспективны". В общем ви­де задачи такого рода можно представить следующим образом:</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652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20505" y="537979"/>
            <a:ext cx="11169747" cy="1323439"/>
          </a:xfrm>
          <a:prstGeom prst="rect">
            <a:avLst/>
          </a:prstGeom>
        </p:spPr>
        <p:txBody>
          <a:bodyPr wrap="square">
            <a:spAutoFit/>
          </a:bodyPr>
          <a:lstStyle/>
          <a:p>
            <a:pPr marL="12700" marR="25400" indent="26670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Пусть оценка ∆ частичного плана, в базис которого введено </a:t>
            </a:r>
            <a:r>
              <a:rPr lang="en-US" sz="2000" dirty="0">
                <a:latin typeface="Arial" panose="020B0604020202020204" pitchFamily="34" charset="0"/>
                <a:ea typeface="Times New Roman" panose="02020603050405020304" pitchFamily="18" charset="0"/>
                <a:cs typeface="Arial" panose="020B0604020202020204" pitchFamily="34" charset="0"/>
              </a:rPr>
              <a:t>m</a:t>
            </a:r>
            <a:r>
              <a:rPr lang="ru-RU" sz="2000" dirty="0">
                <a:latin typeface="Arial" panose="020B0604020202020204" pitchFamily="34" charset="0"/>
                <a:ea typeface="Times New Roman" panose="02020603050405020304" pitchFamily="18" charset="0"/>
                <a:cs typeface="Arial" panose="020B0604020202020204" pitchFamily="34" charset="0"/>
              </a:rPr>
              <a:t>&lt;</a:t>
            </a:r>
            <a:r>
              <a:rPr lang="en-US" sz="2000" dirty="0">
                <a:latin typeface="Arial" panose="020B0604020202020204" pitchFamily="34" charset="0"/>
                <a:ea typeface="Times New Roman" panose="02020603050405020304" pitchFamily="18" charset="0"/>
                <a:cs typeface="Arial" panose="020B0604020202020204" pitchFamily="34" charset="0"/>
              </a:rPr>
              <a:t>n </a:t>
            </a:r>
            <a:r>
              <a:rPr lang="ru-RU" sz="2000" dirty="0">
                <a:latin typeface="Arial" panose="020B0604020202020204" pitchFamily="34" charset="0"/>
                <a:ea typeface="Times New Roman" panose="02020603050405020304" pitchFamily="18" charset="0"/>
                <a:cs typeface="Arial" panose="020B0604020202020204" pitchFamily="34" charset="0"/>
              </a:rPr>
              <a:t>первых переменных, вычисляется на основании одного из выраже­ний:</a:t>
            </a:r>
          </a:p>
          <a:p>
            <a:pPr marL="12700" marR="25400" indent="266700" algn="just">
              <a:spcAft>
                <a:spcPts val="0"/>
              </a:spcAft>
            </a:pPr>
            <a:endParaRPr lang="ru-RU" sz="2000" dirty="0">
              <a:latin typeface="Arial" panose="020B0604020202020204" pitchFamily="34" charset="0"/>
              <a:ea typeface="Times New Roman" panose="02020603050405020304" pitchFamily="18" charset="0"/>
              <a:cs typeface="Arial" panose="020B0604020202020204" pitchFamily="34" charset="0"/>
            </a:endParaRPr>
          </a:p>
          <a:p>
            <a:pPr marL="12700" indent="26670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1) если целевая функция стремится к максимуму, то оценка </a:t>
            </a:r>
            <a:r>
              <a:rPr lang="ru-RU" sz="2000" dirty="0">
                <a:latin typeface="Arial" panose="020B0604020202020204" pitchFamily="34" charset="0"/>
                <a:ea typeface="Times New Roman" panose="02020603050405020304" pitchFamily="18" charset="0"/>
              </a:rPr>
              <a:t>∆</a:t>
            </a:r>
            <a:r>
              <a:rPr lang="ru-RU" sz="2000" baseline="30000"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m</a:t>
            </a:r>
            <a:r>
              <a:rPr lang="ru-RU" sz="2000" dirty="0">
                <a:latin typeface="Arial" panose="020B0604020202020204" pitchFamily="34" charset="0"/>
                <a:ea typeface="Times New Roman" panose="02020603050405020304" pitchFamily="18" charset="0"/>
              </a:rPr>
              <a:t>) равна</a:t>
            </a:r>
            <a:r>
              <a:rPr lang="ru-RU" sz="2000" dirty="0">
                <a:latin typeface="Arial" panose="020B0604020202020204" pitchFamily="34" charset="0"/>
                <a:ea typeface="Times New Roman" panose="02020603050405020304" pitchFamily="18" charset="0"/>
                <a:cs typeface="Arial" panose="020B0604020202020204" pitchFamily="34" charset="0"/>
              </a:rPr>
              <a:t>:</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8" name="Прямоугольник 7"/>
          <p:cNvSpPr/>
          <p:nvPr/>
        </p:nvSpPr>
        <p:spPr>
          <a:xfrm>
            <a:off x="738551" y="1894613"/>
            <a:ext cx="10733649" cy="1177245"/>
          </a:xfrm>
          <a:prstGeom prst="rect">
            <a:avLst/>
          </a:prstGeom>
        </p:spPr>
        <p:txBody>
          <a:bodyPr wrap="square">
            <a:spAutoFit/>
          </a:bodyPr>
          <a:lstStyle/>
          <a:p>
            <a:pPr marL="12700" marR="25400" indent="266700" algn="just">
              <a:spcBef>
                <a:spcPts val="900"/>
              </a:spcBef>
            </a:pP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400" dirty="0">
                <a:latin typeface="Arial" panose="020B0604020202020204" pitchFamily="34" charset="0"/>
                <a:ea typeface="Times New Roman" panose="02020603050405020304" pitchFamily="18" charset="0"/>
              </a:rPr>
              <a:t> c</a:t>
            </a:r>
            <a:r>
              <a:rPr lang="en-US" sz="2400" baseline="-25000" dirty="0">
                <a:latin typeface="Arial" panose="020B0604020202020204" pitchFamily="34" charset="0"/>
                <a:ea typeface="Times New Roman" panose="02020603050405020304" pitchFamily="18" charset="0"/>
              </a:rPr>
              <a:t>i </a:t>
            </a:r>
            <a:r>
              <a:rPr lang="ru-RU" sz="2400" dirty="0">
                <a:latin typeface="Arial" panose="020B0604020202020204" pitchFamily="34" charset="0"/>
                <a:ea typeface="Times New Roman" panose="02020603050405020304" pitchFamily="18" charset="0"/>
              </a:rPr>
              <a:t>*</a:t>
            </a:r>
            <a:r>
              <a:rPr lang="en-US" sz="2400" dirty="0">
                <a:latin typeface="Arial" panose="020B0604020202020204" pitchFamily="34" charset="0"/>
                <a:ea typeface="Times New Roman" panose="02020603050405020304" pitchFamily="18" charset="0"/>
              </a:rPr>
              <a:t>x</a:t>
            </a:r>
            <a:r>
              <a:rPr lang="en-US" sz="2400" baseline="-25000" dirty="0">
                <a:latin typeface="Arial" panose="020B0604020202020204" pitchFamily="34" charset="0"/>
                <a:ea typeface="Times New Roman" panose="02020603050405020304" pitchFamily="18" charset="0"/>
              </a:rPr>
              <a:t>i</a:t>
            </a:r>
            <a:r>
              <a:rPr lang="en-US" sz="2400" dirty="0">
                <a:latin typeface="Arial" panose="020B0604020202020204" pitchFamily="34" charset="0"/>
                <a:ea typeface="Times New Roman" panose="02020603050405020304" pitchFamily="18" charset="0"/>
              </a:rPr>
              <a:t> </a:t>
            </a:r>
            <a:r>
              <a:rPr lang="ru-RU" sz="2400" dirty="0">
                <a:latin typeface="Arial" panose="020B0604020202020204" pitchFamily="34" charset="0"/>
                <a:ea typeface="Times New Roman" panose="02020603050405020304" pitchFamily="18" charset="0"/>
              </a:rPr>
              <a:t>+ </a:t>
            </a: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400" dirty="0">
                <a:latin typeface="Arial" panose="020B0604020202020204" pitchFamily="34" charset="0"/>
                <a:ea typeface="Times New Roman" panose="02020603050405020304" pitchFamily="18" charset="0"/>
              </a:rPr>
              <a:t> c</a:t>
            </a:r>
            <a:r>
              <a:rPr lang="en-US" sz="2400" baseline="-25000" dirty="0">
                <a:latin typeface="Arial" panose="020B0604020202020204" pitchFamily="34" charset="0"/>
                <a:ea typeface="Times New Roman" panose="02020603050405020304" pitchFamily="18" charset="0"/>
              </a:rPr>
              <a:t>i</a:t>
            </a:r>
            <a:r>
              <a:rPr lang="ru-RU" sz="2400" baseline="-25000"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 если выполняются ограничения и,   </a:t>
            </a:r>
            <a:r>
              <a:rPr lang="ru-RU" sz="2400" dirty="0">
                <a:latin typeface="Arial" panose="020B0604020202020204" pitchFamily="34" charset="0"/>
                <a:ea typeface="Times New Roman" panose="02020603050405020304" pitchFamily="18" charset="0"/>
              </a:rPr>
              <a:t>- </a:t>
            </a:r>
            <a:r>
              <a:rPr lang="ru-RU"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400"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 противном случае,      (1)</a:t>
            </a:r>
            <a:endParaRPr lang="ru-RU" sz="2000" dirty="0">
              <a:latin typeface="Times New Roman" panose="02020603050405020304" pitchFamily="18" charset="0"/>
              <a:ea typeface="Times New Roman" panose="02020603050405020304" pitchFamily="18" charset="0"/>
            </a:endParaRPr>
          </a:p>
          <a:p>
            <a:pPr>
              <a:spcAft>
                <a:spcPts val="0"/>
              </a:spcAft>
            </a:pPr>
            <a:r>
              <a:rPr lang="ru-RU" sz="2400" baseline="30000" dirty="0">
                <a:latin typeface="Arial" panose="020B0604020202020204" pitchFamily="34" charset="0"/>
                <a:ea typeface="Times New Roman" panose="02020603050405020304" pitchFamily="18" charset="0"/>
              </a:rPr>
              <a:t>    </a:t>
            </a:r>
            <a:r>
              <a:rPr lang="en-US" sz="2400" baseline="30000" dirty="0" err="1">
                <a:latin typeface="Arial" panose="020B0604020202020204" pitchFamily="34" charset="0"/>
                <a:ea typeface="Times New Roman" panose="02020603050405020304" pitchFamily="18" charset="0"/>
              </a:rPr>
              <a:t>i</a:t>
            </a:r>
            <a:r>
              <a:rPr lang="ru-RU" sz="2400" baseline="30000" dirty="0">
                <a:latin typeface="Times New Roman" panose="02020603050405020304" pitchFamily="18" charset="0"/>
                <a:ea typeface="Times New Roman" panose="02020603050405020304" pitchFamily="18" charset="0"/>
              </a:rPr>
              <a:t>≤</a:t>
            </a:r>
            <a:r>
              <a:rPr lang="en-US" sz="2400" baseline="30000" dirty="0">
                <a:latin typeface="Arial" panose="020B0604020202020204" pitchFamily="34" charset="0"/>
                <a:ea typeface="Times New Roman" panose="02020603050405020304" pitchFamily="18" charset="0"/>
              </a:rPr>
              <a:t>m</a:t>
            </a:r>
            <a:r>
              <a:rPr lang="ru-RU" sz="2400" baseline="30000" dirty="0">
                <a:latin typeface="Arial" panose="020B0604020202020204" pitchFamily="34" charset="0"/>
                <a:ea typeface="Times New Roman" panose="02020603050405020304" pitchFamily="18" charset="0"/>
              </a:rPr>
              <a:t>              </a:t>
            </a:r>
            <a:r>
              <a:rPr lang="en-US" sz="2400" baseline="30000" dirty="0">
                <a:latin typeface="Arial" panose="020B0604020202020204" pitchFamily="34" charset="0"/>
                <a:ea typeface="Times New Roman" panose="02020603050405020304" pitchFamily="18" charset="0"/>
              </a:rPr>
              <a:t>m</a:t>
            </a:r>
            <a:r>
              <a:rPr lang="ru-RU" sz="2400" baseline="30000" dirty="0">
                <a:latin typeface="Arial" panose="020B0604020202020204" pitchFamily="34" charset="0"/>
                <a:ea typeface="Times New Roman" panose="02020603050405020304" pitchFamily="18" charset="0"/>
              </a:rPr>
              <a:t>&lt;</a:t>
            </a:r>
            <a:r>
              <a:rPr lang="en-US" sz="2400" baseline="30000" dirty="0" err="1">
                <a:latin typeface="Arial" panose="020B0604020202020204" pitchFamily="34" charset="0"/>
                <a:ea typeface="Times New Roman" panose="02020603050405020304" pitchFamily="18" charset="0"/>
              </a:rPr>
              <a:t>i</a:t>
            </a:r>
            <a:r>
              <a:rPr lang="ru-RU" sz="2400" baseline="30000" dirty="0">
                <a:latin typeface="Times New Roman" panose="02020603050405020304" pitchFamily="18" charset="0"/>
                <a:ea typeface="Times New Roman" panose="02020603050405020304" pitchFamily="18" charset="0"/>
              </a:rPr>
              <a:t>≤</a:t>
            </a:r>
            <a:r>
              <a:rPr lang="en-US" sz="2400" baseline="30000" dirty="0">
                <a:latin typeface="Arial" panose="020B0604020202020204" pitchFamily="34" charset="0"/>
                <a:ea typeface="Times New Roman" panose="02020603050405020304" pitchFamily="18" charset="0"/>
              </a:rPr>
              <a:t>n</a:t>
            </a:r>
            <a:endParaRPr lang="ru-RU" sz="2400" dirty="0">
              <a:latin typeface="Times New Roman" panose="02020603050405020304" pitchFamily="18" charset="0"/>
              <a:ea typeface="Times New Roman" panose="02020603050405020304" pitchFamily="18" charset="0"/>
            </a:endParaRPr>
          </a:p>
          <a:p>
            <a:pPr marL="12700" indent="266700" algn="just">
              <a:spcBef>
                <a:spcPts val="300"/>
              </a:spcBef>
              <a:spcAft>
                <a:spcPts val="0"/>
              </a:spcAft>
            </a:pPr>
            <a:r>
              <a:rPr lang="ru-RU" sz="2000" dirty="0">
                <a:latin typeface="Arial" panose="020B0604020202020204" pitchFamily="34" charset="0"/>
                <a:ea typeface="Times New Roman" panose="02020603050405020304" pitchFamily="18" charset="0"/>
              </a:rPr>
              <a:t>где с</a:t>
            </a:r>
            <a:r>
              <a:rPr lang="en-US" sz="2000" baseline="-25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 коэффициент целевой функции при </a:t>
            </a:r>
            <a:r>
              <a:rPr lang="en-US" sz="2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-й переменной.</a:t>
            </a:r>
            <a:endParaRPr lang="ru-RU" sz="2000" dirty="0"/>
          </a:p>
        </p:txBody>
      </p:sp>
      <p:sp>
        <p:nvSpPr>
          <p:cNvPr id="9" name="Прямоугольник 8"/>
          <p:cNvSpPr/>
          <p:nvPr/>
        </p:nvSpPr>
        <p:spPr>
          <a:xfrm>
            <a:off x="520503" y="3208273"/>
            <a:ext cx="10733649" cy="1254189"/>
          </a:xfrm>
          <a:prstGeom prst="rect">
            <a:avLst/>
          </a:prstGeom>
        </p:spPr>
        <p:txBody>
          <a:bodyPr wrap="square">
            <a:spAutoFit/>
          </a:bodyPr>
          <a:lstStyle/>
          <a:p>
            <a:pPr marL="12700" indent="266700" algn="just">
              <a:spcBef>
                <a:spcPts val="300"/>
              </a:spcBef>
              <a:spcAft>
                <a:spcPts val="0"/>
              </a:spcAft>
            </a:pPr>
            <a:r>
              <a:rPr lang="ru-RU" sz="2000" dirty="0">
                <a:latin typeface="Arial" panose="020B0604020202020204" pitchFamily="34" charset="0"/>
                <a:ea typeface="Times New Roman" panose="02020603050405020304" pitchFamily="18" charset="0"/>
              </a:rPr>
              <a:t>2) если целевая функция стремится к минимуму, то</a:t>
            </a:r>
            <a:r>
              <a:rPr lang="ru-RU" sz="2000" dirty="0">
                <a:latin typeface="Arial" panose="020B0604020202020204" pitchFamily="34" charset="0"/>
                <a:ea typeface="Times New Roman" panose="02020603050405020304" pitchFamily="18" charset="0"/>
                <a:cs typeface="Arial" panose="020B0604020202020204" pitchFamily="34" charset="0"/>
              </a:rPr>
              <a:t> оценка </a:t>
            </a:r>
            <a:r>
              <a:rPr lang="ru-RU" sz="2000" dirty="0">
                <a:latin typeface="Arial" panose="020B0604020202020204" pitchFamily="34" charset="0"/>
                <a:ea typeface="Times New Roman" panose="02020603050405020304" pitchFamily="18" charset="0"/>
              </a:rPr>
              <a:t>∆</a:t>
            </a:r>
            <a:r>
              <a:rPr lang="ru-RU" sz="2000" baseline="30000"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m</a:t>
            </a:r>
            <a:r>
              <a:rPr lang="ru-RU" sz="2000" dirty="0">
                <a:latin typeface="Arial" panose="020B0604020202020204" pitchFamily="34" charset="0"/>
                <a:ea typeface="Times New Roman" panose="02020603050405020304" pitchFamily="18" charset="0"/>
              </a:rPr>
              <a:t>) равна:</a:t>
            </a:r>
            <a:endParaRPr lang="ru-RU" sz="2000" dirty="0">
              <a:latin typeface="Times New Roman" panose="02020603050405020304" pitchFamily="18" charset="0"/>
              <a:ea typeface="Times New Roman" panose="02020603050405020304" pitchFamily="18" charset="0"/>
            </a:endParaRPr>
          </a:p>
          <a:p>
            <a:pPr marL="12700" marR="25400" indent="266700" algn="just">
              <a:spcBef>
                <a:spcPts val="900"/>
              </a:spcBef>
              <a:spcAft>
                <a:spcPts val="0"/>
              </a:spcAft>
            </a:pPr>
            <a:r>
              <a:rPr lang="ru-RU" sz="2400" baseline="-25000" dirty="0">
                <a:latin typeface="Arial" panose="020B0604020202020204" pitchFamily="34" charset="0"/>
                <a:ea typeface="Times New Roman" panose="02020603050405020304" pitchFamily="18" charset="0"/>
              </a:rPr>
              <a:t>    </a:t>
            </a: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400" dirty="0">
                <a:latin typeface="Arial" panose="020B0604020202020204" pitchFamily="34" charset="0"/>
                <a:ea typeface="Times New Roman" panose="02020603050405020304" pitchFamily="18" charset="0"/>
              </a:rPr>
              <a:t> c</a:t>
            </a:r>
            <a:r>
              <a:rPr lang="en-US" sz="2400" baseline="-25000" dirty="0">
                <a:latin typeface="Arial" panose="020B0604020202020204" pitchFamily="34" charset="0"/>
                <a:ea typeface="Times New Roman" panose="02020603050405020304" pitchFamily="18" charset="0"/>
              </a:rPr>
              <a:t>i </a:t>
            </a:r>
            <a:r>
              <a:rPr lang="ru-RU" sz="2400" dirty="0">
                <a:latin typeface="Arial" panose="020B0604020202020204" pitchFamily="34" charset="0"/>
                <a:ea typeface="Times New Roman" panose="02020603050405020304" pitchFamily="18" charset="0"/>
              </a:rPr>
              <a:t>*</a:t>
            </a:r>
            <a:r>
              <a:rPr lang="en-US" sz="2400" dirty="0">
                <a:latin typeface="Arial" panose="020B0604020202020204" pitchFamily="34" charset="0"/>
                <a:ea typeface="Times New Roman" panose="02020603050405020304" pitchFamily="18" charset="0"/>
              </a:rPr>
              <a:t>x</a:t>
            </a:r>
            <a:r>
              <a:rPr lang="en-US" sz="2400" baseline="-25000" dirty="0">
                <a:latin typeface="Arial" panose="020B0604020202020204" pitchFamily="34" charset="0"/>
                <a:ea typeface="Times New Roman" panose="02020603050405020304" pitchFamily="18" charset="0"/>
              </a:rPr>
              <a:t>i </a:t>
            </a:r>
            <a:r>
              <a:rPr lang="ru-RU" sz="2000" dirty="0">
                <a:latin typeface="Arial" panose="020B0604020202020204" pitchFamily="34" charset="0"/>
                <a:ea typeface="Times New Roman" panose="02020603050405020304" pitchFamily="18" charset="0"/>
              </a:rPr>
              <a:t>, если выполняются ограничения</a:t>
            </a:r>
            <a:r>
              <a:rPr lang="ru-RU" sz="2400"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и,</a:t>
            </a:r>
            <a:r>
              <a:rPr lang="ru-RU" sz="2400" dirty="0">
                <a:latin typeface="Arial" panose="020B0604020202020204" pitchFamily="34" charset="0"/>
                <a:ea typeface="Times New Roman" panose="02020603050405020304" pitchFamily="18" charset="0"/>
              </a:rPr>
              <a:t> + </a:t>
            </a:r>
            <a:r>
              <a:rPr lang="ru-RU"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rPr>
              <a:t> , противном случае.                     (2)</a:t>
            </a:r>
            <a:endParaRPr lang="ru-RU" sz="2000" dirty="0">
              <a:latin typeface="Times New Roman" panose="02020603050405020304" pitchFamily="18" charset="0"/>
              <a:ea typeface="Times New Roman" panose="02020603050405020304" pitchFamily="18" charset="0"/>
            </a:endParaRPr>
          </a:p>
          <a:p>
            <a:pPr>
              <a:spcAft>
                <a:spcPts val="0"/>
              </a:spcAft>
            </a:pPr>
            <a:r>
              <a:rPr lang="ru-RU" sz="2400" baseline="30000" dirty="0">
                <a:latin typeface="Arial" panose="020B0604020202020204" pitchFamily="34" charset="0"/>
                <a:ea typeface="Times New Roman" panose="02020603050405020304" pitchFamily="18" charset="0"/>
              </a:rPr>
              <a:t>     </a:t>
            </a:r>
            <a:r>
              <a:rPr lang="en-US" sz="2400" baseline="30000" dirty="0">
                <a:latin typeface="Arial" panose="020B0604020202020204" pitchFamily="34" charset="0"/>
                <a:ea typeface="Times New Roman" panose="02020603050405020304" pitchFamily="18" charset="0"/>
              </a:rPr>
              <a:t>   </a:t>
            </a:r>
            <a:r>
              <a:rPr lang="en-US" sz="2400" baseline="30000" dirty="0" err="1">
                <a:latin typeface="Arial" panose="020B0604020202020204" pitchFamily="34" charset="0"/>
                <a:ea typeface="Times New Roman" panose="02020603050405020304" pitchFamily="18" charset="0"/>
              </a:rPr>
              <a:t>i</a:t>
            </a:r>
            <a:r>
              <a:rPr lang="ru-RU" sz="2400" baseline="30000" dirty="0">
                <a:latin typeface="Times New Roman" panose="02020603050405020304" pitchFamily="18" charset="0"/>
                <a:ea typeface="Times New Roman" panose="02020603050405020304" pitchFamily="18" charset="0"/>
              </a:rPr>
              <a:t>≤</a:t>
            </a:r>
            <a:r>
              <a:rPr lang="en-US" sz="2400" baseline="30000" dirty="0">
                <a:latin typeface="Arial" panose="020B0604020202020204" pitchFamily="34" charset="0"/>
                <a:ea typeface="Times New Roman" panose="02020603050405020304" pitchFamily="18" charset="0"/>
              </a:rPr>
              <a:t>m</a:t>
            </a:r>
            <a:r>
              <a:rPr lang="ru-RU" sz="2400" baseline="30000" dirty="0">
                <a:latin typeface="Arial" panose="020B0604020202020204" pitchFamily="34" charset="0"/>
                <a:ea typeface="Times New Roman" panose="02020603050405020304" pitchFamily="18" charset="0"/>
              </a:rPr>
              <a:t>              </a:t>
            </a:r>
            <a:endParaRPr lang="ru-RU" sz="2400" dirty="0">
              <a:latin typeface="Times New Roman" panose="02020603050405020304" pitchFamily="18" charset="0"/>
              <a:ea typeface="Times New Roman" panose="02020603050405020304" pitchFamily="18" charset="0"/>
            </a:endParaRPr>
          </a:p>
        </p:txBody>
      </p:sp>
      <p:sp>
        <p:nvSpPr>
          <p:cNvPr id="10" name="Прямоугольник 9"/>
          <p:cNvSpPr/>
          <p:nvPr/>
        </p:nvSpPr>
        <p:spPr>
          <a:xfrm>
            <a:off x="520503" y="4598877"/>
            <a:ext cx="11169747" cy="1938992"/>
          </a:xfrm>
          <a:prstGeom prst="rect">
            <a:avLst/>
          </a:prstGeom>
        </p:spPr>
        <p:txBody>
          <a:bodyPr wrap="square">
            <a:spAutoFit/>
          </a:bodyPr>
          <a:lstStyle/>
          <a:p>
            <a:pPr algn="just"/>
            <a:r>
              <a:rPr lang="ru-RU" sz="2000" dirty="0">
                <a:latin typeface="Arial" panose="020B0604020202020204" pitchFamily="34" charset="0"/>
                <a:ea typeface="Times New Roman" panose="02020603050405020304" pitchFamily="18" charset="0"/>
              </a:rPr>
              <a:t>       Поскольку оценки такого рода могут быть также тесно связаны со спецификой решаемых задач, в основе классификации этих мето­дов обычно лежат различные стратегии выбора направления обхода дерева ветвлений, называемые также стратегиями ветвления. </a:t>
            </a:r>
          </a:p>
          <a:p>
            <a:pPr algn="just"/>
            <a:r>
              <a:rPr lang="ru-RU" sz="2000" dirty="0">
                <a:latin typeface="Arial" panose="020B0604020202020204" pitchFamily="34" charset="0"/>
                <a:ea typeface="Times New Roman" panose="02020603050405020304" pitchFamily="18" charset="0"/>
                <a:cs typeface="Arial" panose="020B0604020202020204" pitchFamily="34" charset="0"/>
              </a:rPr>
              <a:t>       Разли­чают две стратегии ветвления:</a:t>
            </a:r>
          </a:p>
          <a:p>
            <a:pPr algn="just">
              <a:spcAft>
                <a:spcPts val="0"/>
              </a:spcAft>
            </a:pP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992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Картинки по запросу дерево поиска в ширину и глубин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57" y="409433"/>
            <a:ext cx="5718411" cy="289530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6997606" y="3442100"/>
            <a:ext cx="4895557" cy="523220"/>
          </a:xfrm>
          <a:prstGeom prst="rect">
            <a:avLst/>
          </a:prstGeom>
        </p:spPr>
        <p:txBody>
          <a:bodyPr wrap="square">
            <a:spAutoFit/>
          </a:bodyPr>
          <a:lstStyle/>
          <a:p>
            <a:pPr algn="ctr">
              <a:spcAft>
                <a:spcPts val="0"/>
              </a:spcAft>
            </a:pPr>
            <a:r>
              <a:rPr lang="ru-RU" sz="2800" dirty="0">
                <a:latin typeface="Arial" panose="020B0604020202020204" pitchFamily="34" charset="0"/>
                <a:ea typeface="Times New Roman" panose="02020603050405020304" pitchFamily="18" charset="0"/>
                <a:cs typeface="Arial" panose="020B0604020202020204" pitchFamily="34" charset="0"/>
              </a:rPr>
              <a:t>поиск с возвратом</a:t>
            </a:r>
          </a:p>
        </p:txBody>
      </p:sp>
      <p:sp>
        <p:nvSpPr>
          <p:cNvPr id="3" name="Прямоугольник 2"/>
          <p:cNvSpPr/>
          <p:nvPr/>
        </p:nvSpPr>
        <p:spPr>
          <a:xfrm>
            <a:off x="256157" y="3488266"/>
            <a:ext cx="6403950" cy="954107"/>
          </a:xfrm>
          <a:prstGeom prst="rect">
            <a:avLst/>
          </a:prstGeom>
        </p:spPr>
        <p:txBody>
          <a:bodyPr wrap="square">
            <a:spAutoFit/>
          </a:bodyPr>
          <a:lstStyle/>
          <a:p>
            <a:pPr algn="ctr"/>
            <a:r>
              <a:rPr lang="ru-RU" dirty="0">
                <a:latin typeface="Arial" panose="020B0604020202020204" pitchFamily="34" charset="0"/>
                <a:ea typeface="Times New Roman" panose="02020603050405020304" pitchFamily="18" charset="0"/>
                <a:cs typeface="Arial" panose="020B0604020202020204" pitchFamily="34" charset="0"/>
              </a:rPr>
              <a:t> </a:t>
            </a:r>
            <a:r>
              <a:rPr lang="ru-RU" sz="2800" dirty="0">
                <a:latin typeface="Arial" panose="020B0604020202020204" pitchFamily="34" charset="0"/>
                <a:ea typeface="Times New Roman" panose="02020603050405020304" pitchFamily="18" charset="0"/>
                <a:cs typeface="Arial" panose="020B0604020202020204" pitchFamily="34" charset="0"/>
              </a:rPr>
              <a:t>фронтальный спуск по  дереву ветвлений</a:t>
            </a:r>
            <a:endParaRPr lang="ru-RU" sz="2800" dirty="0"/>
          </a:p>
        </p:txBody>
      </p:sp>
      <p:sp>
        <p:nvSpPr>
          <p:cNvPr id="4" name="Прямоугольник 3"/>
          <p:cNvSpPr/>
          <p:nvPr/>
        </p:nvSpPr>
        <p:spPr>
          <a:xfrm>
            <a:off x="570223" y="4926151"/>
            <a:ext cx="11224423" cy="400110"/>
          </a:xfrm>
          <a:prstGeom prst="rect">
            <a:avLst/>
          </a:prstGeom>
        </p:spPr>
        <p:txBody>
          <a:bodyPr wrap="square">
            <a:spAutoFit/>
          </a:bodyPr>
          <a:lstStyle/>
          <a:p>
            <a:r>
              <a:rPr lang="ru-RU" sz="2000" dirty="0">
                <a:latin typeface="Arial" panose="020B0604020202020204" pitchFamily="34" charset="0"/>
                <a:ea typeface="Times New Roman" panose="02020603050405020304" pitchFamily="18" charset="0"/>
                <a:cs typeface="Arial" panose="020B0604020202020204" pitchFamily="34" charset="0"/>
              </a:rPr>
              <a:t> Ниже использование такого рода подходов иллюстрируется решени­ем конкретных задач.</a:t>
            </a:r>
            <a:endParaRPr lang="ru-RU" sz="2000" dirty="0"/>
          </a:p>
        </p:txBody>
      </p:sp>
      <p:pic>
        <p:nvPicPr>
          <p:cNvPr id="7" name="Рисунок 6"/>
          <p:cNvPicPr>
            <a:picLocks noChangeAspect="1"/>
          </p:cNvPicPr>
          <p:nvPr/>
        </p:nvPicPr>
        <p:blipFill>
          <a:blip r:embed="rId3"/>
          <a:stretch>
            <a:fillRect/>
          </a:stretch>
        </p:blipFill>
        <p:spPr>
          <a:xfrm>
            <a:off x="5974568" y="591510"/>
            <a:ext cx="5930719" cy="2713228"/>
          </a:xfrm>
          <a:prstGeom prst="rect">
            <a:avLst/>
          </a:prstGeom>
        </p:spPr>
      </p:pic>
    </p:spTree>
    <p:extLst>
      <p:ext uri="{BB962C8B-B14F-4D97-AF65-F5344CB8AC3E}">
        <p14:creationId xmlns:p14="http://schemas.microsoft.com/office/powerpoint/2010/main" val="371491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37359" y="327990"/>
            <a:ext cx="4694199" cy="2554545"/>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Пусть задана задача о ранце вида:</a:t>
            </a:r>
          </a:p>
          <a:p>
            <a:pPr algn="just"/>
            <a:endParaRPr lang="ru-RU" sz="2000" dirty="0">
              <a:latin typeface="Arial" panose="020B0604020202020204" pitchFamily="34" charset="0"/>
              <a:cs typeface="Arial" panose="020B0604020202020204" pitchFamily="34" charset="0"/>
            </a:endParaRPr>
          </a:p>
          <a:p>
            <a:pPr algn="just"/>
            <a:endParaRPr lang="ru-RU" sz="2000" dirty="0">
              <a:latin typeface="Arial" panose="020B0604020202020204" pitchFamily="34" charset="0"/>
              <a:cs typeface="Arial" panose="020B0604020202020204" pitchFamily="34" charset="0"/>
            </a:endParaRPr>
          </a:p>
          <a:p>
            <a:pPr algn="just"/>
            <a:endParaRPr lang="ru-RU" sz="2000" dirty="0">
              <a:latin typeface="Arial" panose="020B0604020202020204" pitchFamily="34" charset="0"/>
              <a:cs typeface="Arial" panose="020B0604020202020204" pitchFamily="34" charset="0"/>
            </a:endParaRPr>
          </a:p>
          <a:p>
            <a:pPr algn="just"/>
            <a:endParaRPr lang="ru-RU" sz="2000" dirty="0">
              <a:latin typeface="Arial" panose="020B0604020202020204" pitchFamily="34" charset="0"/>
              <a:cs typeface="Arial" panose="020B0604020202020204" pitchFamily="34" charset="0"/>
            </a:endParaRPr>
          </a:p>
          <a:p>
            <a:pPr algn="just"/>
            <a:endParaRPr lang="ru-RU" sz="2000" dirty="0">
              <a:latin typeface="Arial" panose="020B0604020202020204" pitchFamily="34" charset="0"/>
              <a:cs typeface="Arial" panose="020B0604020202020204" pitchFamily="34" charset="0"/>
            </a:endParaRPr>
          </a:p>
          <a:p>
            <a:pPr algn="just"/>
            <a:endParaRPr lang="ru-RU" sz="2000" dirty="0">
              <a:latin typeface="Arial" panose="020B0604020202020204" pitchFamily="34" charset="0"/>
              <a:cs typeface="Arial" panose="020B0604020202020204" pitchFamily="34" charset="0"/>
            </a:endParaRPr>
          </a:p>
          <a:p>
            <a:pPr algn="just"/>
            <a:r>
              <a:rPr lang="ru-RU" sz="2000" dirty="0">
                <a:latin typeface="Arial" panose="020B0604020202020204" pitchFamily="34" charset="0"/>
                <a:cs typeface="Arial" panose="020B0604020202020204" pitchFamily="34" charset="0"/>
              </a:rPr>
              <a:t>      </a:t>
            </a:r>
          </a:p>
        </p:txBody>
      </p:sp>
      <p:pic>
        <p:nvPicPr>
          <p:cNvPr id="3" name="Рисунок 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359" y="934841"/>
            <a:ext cx="374491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p:cNvSpPr/>
          <p:nvPr/>
        </p:nvSpPr>
        <p:spPr>
          <a:xfrm>
            <a:off x="4967787" y="359030"/>
            <a:ext cx="6782936" cy="2246769"/>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Оценка </a:t>
            </a:r>
            <a:r>
              <a:rPr lang="ru-RU" sz="2000"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cs typeface="Arial" panose="020B0604020202020204" pitchFamily="34" charset="0"/>
              </a:rPr>
              <a:t> частичного плана, в базис которого введено </a:t>
            </a:r>
            <a:r>
              <a:rPr lang="en-US" sz="2000" dirty="0">
                <a:latin typeface="Arial" panose="020B0604020202020204" pitchFamily="34" charset="0"/>
                <a:cs typeface="Arial" panose="020B0604020202020204" pitchFamily="34" charset="0"/>
              </a:rPr>
              <a:t>m </a:t>
            </a:r>
            <a:r>
              <a:rPr lang="ru-RU" sz="2000" dirty="0">
                <a:latin typeface="Arial" panose="020B0604020202020204" pitchFamily="34" charset="0"/>
                <a:cs typeface="Arial" panose="020B0604020202020204" pitchFamily="34" charset="0"/>
              </a:rPr>
              <a:t>&lt; </a:t>
            </a:r>
            <a:r>
              <a:rPr lang="en-US" sz="2000" dirty="0">
                <a:latin typeface="Arial" panose="020B0604020202020204" pitchFamily="34" charset="0"/>
                <a:cs typeface="Arial" panose="020B0604020202020204" pitchFamily="34" charset="0"/>
              </a:rPr>
              <a:t>n</a:t>
            </a:r>
            <a:r>
              <a:rPr lang="ru-RU" sz="2000" dirty="0">
                <a:latin typeface="Arial" panose="020B0604020202020204" pitchFamily="34" charset="0"/>
                <a:cs typeface="Arial" panose="020B0604020202020204" pitchFamily="34" charset="0"/>
              </a:rPr>
              <a:t> первых переменных вычисляется на основании выражения (1), пользуясь которым, последовательно  строится дерево ветвлений, причем на каждой итерации в качестве корневой вершины нового "куста" выбирается одна «висячая» вер­шин фронта с наибольшей оценкой (рис.).</a:t>
            </a:r>
          </a:p>
        </p:txBody>
      </p:sp>
      <p:pic>
        <p:nvPicPr>
          <p:cNvPr id="5" name="Рисунок 45" descr="Ветви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08" y="2636838"/>
            <a:ext cx="6511595" cy="373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Прямоугольник 5">
            <a:extLst>
              <a:ext uri="{FF2B5EF4-FFF2-40B4-BE49-F238E27FC236}">
                <a16:creationId xmlns:a16="http://schemas.microsoft.com/office/drawing/2014/main" id="{9C652B55-9049-42CF-8DBA-A39E8E5F3C65}"/>
              </a:ext>
            </a:extLst>
          </p:cNvPr>
          <p:cNvSpPr/>
          <p:nvPr/>
        </p:nvSpPr>
        <p:spPr>
          <a:xfrm>
            <a:off x="6798365" y="2605799"/>
            <a:ext cx="4835130" cy="4093428"/>
          </a:xfrm>
          <a:prstGeom prst="rect">
            <a:avLst/>
          </a:prstGeom>
        </p:spPr>
        <p:txBody>
          <a:bodyPr wrap="square">
            <a:spAutoFit/>
          </a:bodyPr>
          <a:lstStyle/>
          <a:p>
            <a:pPr algn="just">
              <a:spcAft>
                <a:spcPts val="0"/>
              </a:spcAft>
            </a:pPr>
            <a:r>
              <a:rPr lang="ru-RU"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Легко убедиться, что в ходе поиска решения вычислено 16 оце­нок из 30 возможных, число оценок, хранимых в памяти, меняется от двух до девяти.</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ru-RU" sz="2000" u="sng" dirty="0">
                <a:latin typeface="Arial" panose="020B0604020202020204" pitchFamily="34" charset="0"/>
                <a:ea typeface="Times New Roman" panose="02020603050405020304" pitchFamily="18" charset="0"/>
                <a:cs typeface="Arial" panose="020B0604020202020204" pitchFamily="34" charset="0"/>
              </a:rPr>
              <a:t>Достоинства</a:t>
            </a:r>
            <a:r>
              <a:rPr lang="ru-RU" sz="2000" dirty="0">
                <a:latin typeface="Arial" panose="020B0604020202020204" pitchFamily="34" charset="0"/>
                <a:ea typeface="Times New Roman" panose="02020603050405020304" pitchFamily="18" charset="0"/>
                <a:cs typeface="Arial" panose="020B0604020202020204" pitchFamily="34" charset="0"/>
              </a:rPr>
              <a:t>: простота алгоритма, шанс на неполный перебор, пер­вый же полный допустимый план является глобально оптимальным.</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ru-RU" sz="2000" u="sng" dirty="0">
                <a:latin typeface="Arial" panose="020B0604020202020204" pitchFamily="34" charset="0"/>
                <a:ea typeface="Times New Roman" panose="02020603050405020304" pitchFamily="18" charset="0"/>
                <a:cs typeface="Arial" panose="020B0604020202020204" pitchFamily="34" charset="0"/>
              </a:rPr>
              <a:t>Недостатки</a:t>
            </a:r>
            <a:r>
              <a:rPr lang="ru-RU" sz="2000" dirty="0">
                <a:latin typeface="Arial" panose="020B0604020202020204" pitchFamily="34" charset="0"/>
                <a:ea typeface="Times New Roman" panose="02020603050405020304" pitchFamily="18" charset="0"/>
                <a:cs typeface="Arial" panose="020B0604020202020204" pitchFamily="34" charset="0"/>
              </a:rPr>
              <a:t>: по мере спуска по дереву ветвлений растет число оценок, хранимых в памяти, и затраты времени на их сравнение при выборе направления спуска.</a:t>
            </a:r>
            <a:r>
              <a:rPr lang="ru-RU" sz="2000" dirty="0">
                <a:latin typeface="Arial" panose="020B0604020202020204" pitchFamily="34" charset="0"/>
                <a:cs typeface="Arial" panose="020B0604020202020204" pitchFamily="34" charset="0"/>
              </a:rPr>
              <a:t>        </a:t>
            </a:r>
            <a:endParaRPr lang="ru-RU" sz="2000" dirty="0"/>
          </a:p>
        </p:txBody>
      </p:sp>
    </p:spTree>
    <p:extLst>
      <p:ext uri="{BB962C8B-B14F-4D97-AF65-F5344CB8AC3E}">
        <p14:creationId xmlns:p14="http://schemas.microsoft.com/office/powerpoint/2010/main" val="831741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Ветви_2">
            <a:extLst>
              <a:ext uri="{FF2B5EF4-FFF2-40B4-BE49-F238E27FC236}">
                <a16:creationId xmlns:a16="http://schemas.microsoft.com/office/drawing/2014/main" id="{EC03A765-62F7-44ED-822E-41F7A125D6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349" y="2999220"/>
            <a:ext cx="6413400" cy="333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a:extLst>
              <a:ext uri="{FF2B5EF4-FFF2-40B4-BE49-F238E27FC236}">
                <a16:creationId xmlns:a16="http://schemas.microsoft.com/office/drawing/2014/main" id="{929F06EE-182D-4410-AC24-86F97EEC6805}"/>
              </a:ext>
            </a:extLst>
          </p:cNvPr>
          <p:cNvSpPr/>
          <p:nvPr/>
        </p:nvSpPr>
        <p:spPr>
          <a:xfrm>
            <a:off x="470452" y="324794"/>
            <a:ext cx="11374990" cy="2862322"/>
          </a:xfrm>
          <a:prstGeom prst="rect">
            <a:avLst/>
          </a:prstGeom>
        </p:spPr>
        <p:txBody>
          <a:bodyPr wrap="square">
            <a:spAutoFit/>
          </a:bodyPr>
          <a:lstStyle/>
          <a:p>
            <a:pPr algn="just"/>
            <a:r>
              <a:rPr lang="ru-RU" sz="2000" b="1" dirty="0">
                <a:latin typeface="Arial" panose="020B0604020202020204" pitchFamily="34" charset="0"/>
                <a:cs typeface="Arial" panose="020B0604020202020204" pitchFamily="34" charset="0"/>
              </a:rPr>
              <a:t>Поиск с возвратом. </a:t>
            </a:r>
            <a:r>
              <a:rPr lang="ru-RU" sz="2000" dirty="0">
                <a:latin typeface="Arial" panose="020B0604020202020204" pitchFamily="34" charset="0"/>
                <a:cs typeface="Arial" panose="020B0604020202020204" pitchFamily="34" charset="0"/>
              </a:rPr>
              <a:t>Идея методов типа ветвей и границ, реализующих поиск с воз­вратом. отличается от рассмотренного выше метода стратегией обхо­да дерева ветвлений: последняя заключается в последовательном об­ходе дерева ветвлений (алгоритм Балаша).</a:t>
            </a:r>
            <a:r>
              <a:rPr lang="ru-RU" sz="2000" dirty="0">
                <a:latin typeface="Arial" panose="020B0604020202020204" pitchFamily="34" charset="0"/>
                <a:ea typeface="Times New Roman" panose="02020603050405020304" pitchFamily="18" charset="0"/>
              </a:rPr>
              <a:t> Алгоритм обхода дерева ветвлений представ­лен на рис., оценка вычисляется на основании выражения (2), а целевая функция  стремится к максимуму.</a:t>
            </a:r>
            <a:r>
              <a:rPr lang="ru-RU" sz="2000" dirty="0">
                <a:latin typeface="Arial" panose="020B0604020202020204" pitchFamily="34" charset="0"/>
                <a:ea typeface="Times New Roman" panose="02020603050405020304" pitchFamily="18" charset="0"/>
                <a:cs typeface="Arial" panose="020B0604020202020204" pitchFamily="34" charset="0"/>
              </a:rPr>
              <a:t> </a:t>
            </a:r>
          </a:p>
          <a:p>
            <a:pPr algn="just"/>
            <a:r>
              <a:rPr lang="ru-RU" sz="2000" dirty="0">
                <a:latin typeface="Arial" panose="020B0604020202020204" pitchFamily="34" charset="0"/>
                <a:ea typeface="Times New Roman" panose="02020603050405020304" pitchFamily="18" charset="0"/>
                <a:cs typeface="Arial" panose="020B0604020202020204" pitchFamily="34" charset="0"/>
              </a:rPr>
              <a:t>Общее число вычисленных оценок равно 18, при этом число оценок, единовременно хранимых в памяти в ходе поиска, не превышает двух.</a:t>
            </a:r>
          </a:p>
          <a:p>
            <a:pPr algn="just"/>
            <a:endParaRPr lang="ru-RU" sz="2000" dirty="0">
              <a:latin typeface="Arial" panose="020B0604020202020204" pitchFamily="34" charset="0"/>
              <a:ea typeface="Times New Roman" panose="02020603050405020304" pitchFamily="18" charset="0"/>
            </a:endParaRPr>
          </a:p>
          <a:p>
            <a:pPr algn="just"/>
            <a:endParaRPr lang="ru-RU" sz="2000" dirty="0"/>
          </a:p>
        </p:txBody>
      </p:sp>
      <p:sp>
        <p:nvSpPr>
          <p:cNvPr id="6" name="Прямоугольник 5">
            <a:extLst>
              <a:ext uri="{FF2B5EF4-FFF2-40B4-BE49-F238E27FC236}">
                <a16:creationId xmlns:a16="http://schemas.microsoft.com/office/drawing/2014/main" id="{51CCB250-4A14-4031-B361-136F05687353}"/>
              </a:ext>
            </a:extLst>
          </p:cNvPr>
          <p:cNvSpPr/>
          <p:nvPr/>
        </p:nvSpPr>
        <p:spPr>
          <a:xfrm>
            <a:off x="7152291" y="2671382"/>
            <a:ext cx="4569257" cy="3477875"/>
          </a:xfrm>
          <a:prstGeom prst="rect">
            <a:avLst/>
          </a:prstGeom>
        </p:spPr>
        <p:txBody>
          <a:bodyPr wrap="square">
            <a:spAutoFit/>
          </a:bodyPr>
          <a:lstStyle/>
          <a:p>
            <a:pPr marL="12700" marR="50800" indent="330200" algn="just">
              <a:spcAft>
                <a:spcPts val="0"/>
              </a:spcAft>
            </a:pPr>
            <a:r>
              <a:rPr lang="ru-RU" sz="2000" u="sng" dirty="0">
                <a:latin typeface="Arial" panose="020B0604020202020204" pitchFamily="34" charset="0"/>
                <a:cs typeface="Arial" panose="020B0604020202020204" pitchFamily="34" charset="0"/>
              </a:rPr>
              <a:t>Достоинства</a:t>
            </a:r>
            <a:r>
              <a:rPr lang="ru-RU" sz="2000" dirty="0">
                <a:latin typeface="Arial" panose="020B0604020202020204" pitchFamily="34" charset="0"/>
                <a:cs typeface="Arial" panose="020B0604020202020204" pitchFamily="34" charset="0"/>
              </a:rPr>
              <a:t>: низкие требования к объему оперативной памяти ЭВМ: глобально оптимальное решение после завершения алгоритм; возможность получить локально оптимального решения быстро.</a:t>
            </a:r>
          </a:p>
          <a:p>
            <a:pPr algn="just"/>
            <a:r>
              <a:rPr lang="ru-RU" sz="2000" dirty="0">
                <a:latin typeface="Arial" panose="020B0604020202020204" pitchFamily="34" charset="0"/>
                <a:cs typeface="Arial" panose="020B0604020202020204" pitchFamily="34" charset="0"/>
              </a:rPr>
              <a:t>      </a:t>
            </a:r>
            <a:r>
              <a:rPr lang="ru-RU" sz="2000" u="sng" dirty="0">
                <a:latin typeface="Arial" panose="020B0604020202020204" pitchFamily="34" charset="0"/>
                <a:cs typeface="Arial" panose="020B0604020202020204" pitchFamily="34" charset="0"/>
              </a:rPr>
              <a:t>Недостатки</a:t>
            </a:r>
            <a:r>
              <a:rPr lang="ru-RU" sz="2000" dirty="0">
                <a:latin typeface="Arial" panose="020B0604020202020204" pitchFamily="34" charset="0"/>
                <a:cs typeface="Arial" panose="020B0604020202020204" pitchFamily="34" charset="0"/>
              </a:rPr>
              <a:t>: алгоритм может «долго» блуждать по дереву ветвлений, чтобы убедиться в получении глобально оптимального решения.</a:t>
            </a:r>
          </a:p>
        </p:txBody>
      </p:sp>
    </p:spTree>
    <p:extLst>
      <p:ext uri="{BB962C8B-B14F-4D97-AF65-F5344CB8AC3E}">
        <p14:creationId xmlns:p14="http://schemas.microsoft.com/office/powerpoint/2010/main" val="166472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4">
            <a:extLst>
              <a:ext uri="{FF2B5EF4-FFF2-40B4-BE49-F238E27FC236}">
                <a16:creationId xmlns:a16="http://schemas.microsoft.com/office/drawing/2014/main" id="{EEFE1CE7-E1D7-4B42-B014-8BD29CC5828B}"/>
              </a:ext>
            </a:extLst>
          </p:cNvPr>
          <p:cNvSpPr>
            <a:spLocks noChangeArrowheads="1"/>
          </p:cNvSpPr>
          <p:nvPr/>
        </p:nvSpPr>
        <p:spPr bwMode="auto">
          <a:xfrm>
            <a:off x="1450157" y="3626115"/>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3" name="Oval 22">
            <a:extLst>
              <a:ext uri="{FF2B5EF4-FFF2-40B4-BE49-F238E27FC236}">
                <a16:creationId xmlns:a16="http://schemas.microsoft.com/office/drawing/2014/main" id="{9C25FAD9-FC7D-4F70-962C-9F9BA0A49BA3}"/>
              </a:ext>
            </a:extLst>
          </p:cNvPr>
          <p:cNvSpPr>
            <a:spLocks noChangeArrowheads="1"/>
          </p:cNvSpPr>
          <p:nvPr/>
        </p:nvSpPr>
        <p:spPr bwMode="auto">
          <a:xfrm>
            <a:off x="3850457" y="3626115"/>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0</a:t>
            </a:r>
            <a:endParaRPr kumimoji="0" lang="en-US" altLang="ru-RU" b="0" i="0" u="none" strike="noStrike" cap="none" normalizeH="0" baseline="0" dirty="0">
              <a:ln>
                <a:noFill/>
              </a:ln>
              <a:effectLst/>
              <a:latin typeface="Arial" panose="020B0604020202020204" pitchFamily="34" charset="0"/>
            </a:endParaRPr>
          </a:p>
        </p:txBody>
      </p:sp>
      <p:sp>
        <p:nvSpPr>
          <p:cNvPr id="4" name="Oval 20">
            <a:extLst>
              <a:ext uri="{FF2B5EF4-FFF2-40B4-BE49-F238E27FC236}">
                <a16:creationId xmlns:a16="http://schemas.microsoft.com/office/drawing/2014/main" id="{0DF0EAD9-8EA6-4746-B673-795A8098E333}"/>
              </a:ext>
            </a:extLst>
          </p:cNvPr>
          <p:cNvSpPr>
            <a:spLocks noChangeArrowheads="1"/>
          </p:cNvSpPr>
          <p:nvPr/>
        </p:nvSpPr>
        <p:spPr bwMode="auto">
          <a:xfrm>
            <a:off x="3175082" y="4338228"/>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5" name="Oval 19">
            <a:extLst>
              <a:ext uri="{FF2B5EF4-FFF2-40B4-BE49-F238E27FC236}">
                <a16:creationId xmlns:a16="http://schemas.microsoft.com/office/drawing/2014/main" id="{1860FE0D-2127-4601-9AB2-DAC143C4C2D3}"/>
              </a:ext>
            </a:extLst>
          </p:cNvPr>
          <p:cNvSpPr>
            <a:spLocks noChangeArrowheads="1"/>
          </p:cNvSpPr>
          <p:nvPr/>
        </p:nvSpPr>
        <p:spPr bwMode="auto">
          <a:xfrm>
            <a:off x="3795704" y="5147456"/>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ru-RU" altLang="ru-RU" dirty="0">
                <a:latin typeface="Arial" panose="020B0604020202020204" pitchFamily="34" charset="0"/>
              </a:rPr>
              <a:t>0</a:t>
            </a:r>
            <a:endParaRPr kumimoji="0" lang="en-US" altLang="ru-RU" b="0" i="0" u="none" strike="noStrike" cap="none" normalizeH="0" baseline="0" dirty="0">
              <a:ln>
                <a:noFill/>
              </a:ln>
              <a:effectLst/>
              <a:latin typeface="Arial" panose="020B0604020202020204" pitchFamily="34" charset="0"/>
            </a:endParaRPr>
          </a:p>
        </p:txBody>
      </p:sp>
      <p:sp>
        <p:nvSpPr>
          <p:cNvPr id="6" name="Oval 17">
            <a:extLst>
              <a:ext uri="{FF2B5EF4-FFF2-40B4-BE49-F238E27FC236}">
                <a16:creationId xmlns:a16="http://schemas.microsoft.com/office/drawing/2014/main" id="{96771534-386D-4B9F-A0AF-E48A8396D85E}"/>
              </a:ext>
            </a:extLst>
          </p:cNvPr>
          <p:cNvSpPr>
            <a:spLocks noChangeArrowheads="1"/>
          </p:cNvSpPr>
          <p:nvPr/>
        </p:nvSpPr>
        <p:spPr bwMode="auto">
          <a:xfrm>
            <a:off x="2821757" y="5191390"/>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en-US" altLang="ru-RU" b="0" i="0" u="none" strike="noStrike" cap="none" normalizeH="0" baseline="0" dirty="0">
              <a:ln>
                <a:noFill/>
              </a:ln>
              <a:effectLst/>
              <a:latin typeface="Arial" panose="020B0604020202020204" pitchFamily="34" charset="0"/>
            </a:endParaRPr>
          </a:p>
        </p:txBody>
      </p:sp>
      <p:sp>
        <p:nvSpPr>
          <p:cNvPr id="7" name="Oval 15">
            <a:extLst>
              <a:ext uri="{FF2B5EF4-FFF2-40B4-BE49-F238E27FC236}">
                <a16:creationId xmlns:a16="http://schemas.microsoft.com/office/drawing/2014/main" id="{86C10527-C92A-44F4-AC67-B3426F0F29CE}"/>
              </a:ext>
            </a:extLst>
          </p:cNvPr>
          <p:cNvSpPr>
            <a:spLocks noChangeArrowheads="1"/>
          </p:cNvSpPr>
          <p:nvPr/>
        </p:nvSpPr>
        <p:spPr bwMode="auto">
          <a:xfrm>
            <a:off x="4468207" y="4406919"/>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0</a:t>
            </a:r>
            <a:endParaRPr kumimoji="0" lang="en-US" altLang="ru-RU" b="0" i="0" u="none" strike="noStrike" cap="none" normalizeH="0" baseline="0" dirty="0">
              <a:ln>
                <a:noFill/>
              </a:ln>
              <a:effectLst/>
              <a:latin typeface="Arial" panose="020B0604020202020204" pitchFamily="34" charset="0"/>
            </a:endParaRPr>
          </a:p>
        </p:txBody>
      </p:sp>
      <p:sp>
        <p:nvSpPr>
          <p:cNvPr id="8" name="Line 7">
            <a:extLst>
              <a:ext uri="{FF2B5EF4-FFF2-40B4-BE49-F238E27FC236}">
                <a16:creationId xmlns:a16="http://schemas.microsoft.com/office/drawing/2014/main" id="{EED8921F-53CD-4A4D-9C43-1A9DCC6C504C}"/>
              </a:ext>
            </a:extLst>
          </p:cNvPr>
          <p:cNvSpPr>
            <a:spLocks noChangeShapeType="1"/>
          </p:cNvSpPr>
          <p:nvPr/>
        </p:nvSpPr>
        <p:spPr bwMode="auto">
          <a:xfrm flipH="1">
            <a:off x="3507557" y="3934090"/>
            <a:ext cx="3429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Line 6">
            <a:extLst>
              <a:ext uri="{FF2B5EF4-FFF2-40B4-BE49-F238E27FC236}">
                <a16:creationId xmlns:a16="http://schemas.microsoft.com/office/drawing/2014/main" id="{2A9FAFA3-A594-44E7-BB48-9737CE23BE73}"/>
              </a:ext>
            </a:extLst>
          </p:cNvPr>
          <p:cNvSpPr>
            <a:spLocks noChangeShapeType="1"/>
          </p:cNvSpPr>
          <p:nvPr/>
        </p:nvSpPr>
        <p:spPr bwMode="auto">
          <a:xfrm>
            <a:off x="4307657" y="3934090"/>
            <a:ext cx="3429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Line 5">
            <a:extLst>
              <a:ext uri="{FF2B5EF4-FFF2-40B4-BE49-F238E27FC236}">
                <a16:creationId xmlns:a16="http://schemas.microsoft.com/office/drawing/2014/main" id="{723E4696-5061-41E0-961D-91A33DFC603D}"/>
              </a:ext>
            </a:extLst>
          </p:cNvPr>
          <p:cNvSpPr>
            <a:spLocks noChangeShapeType="1"/>
          </p:cNvSpPr>
          <p:nvPr/>
        </p:nvSpPr>
        <p:spPr bwMode="auto">
          <a:xfrm flipH="1">
            <a:off x="3053767" y="4742366"/>
            <a:ext cx="2286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Line 4">
            <a:extLst>
              <a:ext uri="{FF2B5EF4-FFF2-40B4-BE49-F238E27FC236}">
                <a16:creationId xmlns:a16="http://schemas.microsoft.com/office/drawing/2014/main" id="{0F8E9EEF-3482-45D6-8787-2F2A7D31B4A6}"/>
              </a:ext>
            </a:extLst>
          </p:cNvPr>
          <p:cNvSpPr>
            <a:spLocks noChangeShapeType="1"/>
          </p:cNvSpPr>
          <p:nvPr/>
        </p:nvSpPr>
        <p:spPr bwMode="auto">
          <a:xfrm>
            <a:off x="3570514" y="4734190"/>
            <a:ext cx="4572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Line 2">
            <a:extLst>
              <a:ext uri="{FF2B5EF4-FFF2-40B4-BE49-F238E27FC236}">
                <a16:creationId xmlns:a16="http://schemas.microsoft.com/office/drawing/2014/main" id="{0523465D-84EA-44B1-B09B-D847C9B42DF9}"/>
              </a:ext>
            </a:extLst>
          </p:cNvPr>
          <p:cNvSpPr>
            <a:spLocks noChangeShapeType="1"/>
          </p:cNvSpPr>
          <p:nvPr/>
        </p:nvSpPr>
        <p:spPr bwMode="auto">
          <a:xfrm flipH="1">
            <a:off x="1678757" y="3284802"/>
            <a:ext cx="9144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Line 1">
            <a:extLst>
              <a:ext uri="{FF2B5EF4-FFF2-40B4-BE49-F238E27FC236}">
                <a16:creationId xmlns:a16="http://schemas.microsoft.com/office/drawing/2014/main" id="{07F5D464-6C70-4977-BDEB-2EAA1CC53165}"/>
              </a:ext>
            </a:extLst>
          </p:cNvPr>
          <p:cNvSpPr>
            <a:spLocks noChangeShapeType="1"/>
          </p:cNvSpPr>
          <p:nvPr/>
        </p:nvSpPr>
        <p:spPr bwMode="auto">
          <a:xfrm>
            <a:off x="3050357" y="3284802"/>
            <a:ext cx="10287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cxnSp>
        <p:nvCxnSpPr>
          <p:cNvPr id="14" name="Прямая соединительная линия 13">
            <a:extLst>
              <a:ext uri="{FF2B5EF4-FFF2-40B4-BE49-F238E27FC236}">
                <a16:creationId xmlns:a16="http://schemas.microsoft.com/office/drawing/2014/main" id="{5B18F793-8438-4673-8B9B-18A383AC5638}"/>
              </a:ext>
            </a:extLst>
          </p:cNvPr>
          <p:cNvCxnSpPr/>
          <p:nvPr/>
        </p:nvCxnSpPr>
        <p:spPr>
          <a:xfrm>
            <a:off x="4536257" y="3854715"/>
            <a:ext cx="778301"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6BC7DC59-F0AE-4FC9-8028-3710FA596F54}"/>
              </a:ext>
            </a:extLst>
          </p:cNvPr>
          <p:cNvCxnSpPr/>
          <p:nvPr/>
        </p:nvCxnSpPr>
        <p:spPr>
          <a:xfrm>
            <a:off x="5096194" y="4642612"/>
            <a:ext cx="21836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Прямоугольник 15">
            <a:extLst>
              <a:ext uri="{FF2B5EF4-FFF2-40B4-BE49-F238E27FC236}">
                <a16:creationId xmlns:a16="http://schemas.microsoft.com/office/drawing/2014/main" id="{04FA2C5A-7075-4596-AB65-22201675A3C4}"/>
              </a:ext>
            </a:extLst>
          </p:cNvPr>
          <p:cNvSpPr/>
          <p:nvPr/>
        </p:nvSpPr>
        <p:spPr>
          <a:xfrm>
            <a:off x="5562120" y="4470525"/>
            <a:ext cx="455574" cy="400110"/>
          </a:xfrm>
          <a:prstGeom prst="rect">
            <a:avLst/>
          </a:prstGeom>
        </p:spPr>
        <p:txBody>
          <a:bodyPr wrap="none">
            <a:spAutoFit/>
          </a:bodyPr>
          <a:lstStyle/>
          <a:p>
            <a:r>
              <a:rPr lang="en-US" sz="2000" dirty="0">
                <a:latin typeface="Arial" panose="020B0604020202020204" pitchFamily="34" charset="0"/>
              </a:rPr>
              <a:t>x3</a:t>
            </a:r>
            <a:endParaRPr lang="ru-RU" sz="2000" dirty="0"/>
          </a:p>
        </p:txBody>
      </p:sp>
      <p:sp>
        <p:nvSpPr>
          <p:cNvPr id="17" name="Прямоугольник 16">
            <a:extLst>
              <a:ext uri="{FF2B5EF4-FFF2-40B4-BE49-F238E27FC236}">
                <a16:creationId xmlns:a16="http://schemas.microsoft.com/office/drawing/2014/main" id="{8FCC5063-5C24-4A53-ADE7-09F135A9E8F7}"/>
              </a:ext>
            </a:extLst>
          </p:cNvPr>
          <p:cNvSpPr/>
          <p:nvPr/>
        </p:nvSpPr>
        <p:spPr>
          <a:xfrm>
            <a:off x="5562120" y="5191390"/>
            <a:ext cx="455574" cy="400110"/>
          </a:xfrm>
          <a:prstGeom prst="rect">
            <a:avLst/>
          </a:prstGeom>
        </p:spPr>
        <p:txBody>
          <a:bodyPr wrap="none">
            <a:spAutoFit/>
          </a:bodyPr>
          <a:lstStyle/>
          <a:p>
            <a:r>
              <a:rPr lang="en-US" sz="2000" dirty="0">
                <a:latin typeface="Arial" panose="020B0604020202020204" pitchFamily="34" charset="0"/>
                <a:ea typeface="Times New Roman" panose="02020603050405020304" pitchFamily="18" charset="0"/>
              </a:rPr>
              <a:t>x4</a:t>
            </a:r>
            <a:endParaRPr lang="ru-RU" sz="2000" dirty="0"/>
          </a:p>
        </p:txBody>
      </p:sp>
      <p:sp>
        <p:nvSpPr>
          <p:cNvPr id="18" name="Прямоугольник 17">
            <a:extLst>
              <a:ext uri="{FF2B5EF4-FFF2-40B4-BE49-F238E27FC236}">
                <a16:creationId xmlns:a16="http://schemas.microsoft.com/office/drawing/2014/main" id="{F75FCC97-7AA1-4CE3-AE63-AC6DAFF58240}"/>
              </a:ext>
            </a:extLst>
          </p:cNvPr>
          <p:cNvSpPr/>
          <p:nvPr/>
        </p:nvSpPr>
        <p:spPr>
          <a:xfrm>
            <a:off x="5543158" y="3670049"/>
            <a:ext cx="455574" cy="400110"/>
          </a:xfrm>
          <a:prstGeom prst="rect">
            <a:avLst/>
          </a:prstGeom>
        </p:spPr>
        <p:txBody>
          <a:bodyPr wrap="none">
            <a:spAutoFit/>
          </a:bodyPr>
          <a:lstStyle/>
          <a:p>
            <a:r>
              <a:rPr lang="en-US" sz="2000" dirty="0">
                <a:latin typeface="Arial" panose="020B0604020202020204" pitchFamily="34" charset="0"/>
              </a:rPr>
              <a:t>x1</a:t>
            </a:r>
            <a:endParaRPr lang="ru-RU" sz="2000" dirty="0"/>
          </a:p>
        </p:txBody>
      </p:sp>
      <p:sp>
        <p:nvSpPr>
          <p:cNvPr id="19" name="Прямоугольник 18">
            <a:extLst>
              <a:ext uri="{FF2B5EF4-FFF2-40B4-BE49-F238E27FC236}">
                <a16:creationId xmlns:a16="http://schemas.microsoft.com/office/drawing/2014/main" id="{43D0B7A7-FE54-485B-A8D6-39159E500C87}"/>
              </a:ext>
            </a:extLst>
          </p:cNvPr>
          <p:cNvSpPr/>
          <p:nvPr/>
        </p:nvSpPr>
        <p:spPr>
          <a:xfrm>
            <a:off x="1118159" y="3325548"/>
            <a:ext cx="441146" cy="369332"/>
          </a:xfrm>
          <a:prstGeom prst="rect">
            <a:avLst/>
          </a:prstGeom>
        </p:spPr>
        <p:txBody>
          <a:bodyPr wrap="none">
            <a:spAutoFit/>
          </a:bodyPr>
          <a:lstStyle/>
          <a:p>
            <a:r>
              <a:rPr lang="en-US" dirty="0">
                <a:latin typeface="Arial" panose="020B0604020202020204" pitchFamily="34" charset="0"/>
              </a:rPr>
              <a:t>20</a:t>
            </a:r>
            <a:endParaRPr lang="ru-RU" dirty="0"/>
          </a:p>
        </p:txBody>
      </p:sp>
      <p:sp>
        <p:nvSpPr>
          <p:cNvPr id="20" name="Прямоугольник 19">
            <a:extLst>
              <a:ext uri="{FF2B5EF4-FFF2-40B4-BE49-F238E27FC236}">
                <a16:creationId xmlns:a16="http://schemas.microsoft.com/office/drawing/2014/main" id="{A9B53E76-1E2A-4C6E-A5E3-D9727D4D124F}"/>
              </a:ext>
            </a:extLst>
          </p:cNvPr>
          <p:cNvSpPr/>
          <p:nvPr/>
        </p:nvSpPr>
        <p:spPr>
          <a:xfrm>
            <a:off x="4655889" y="3974375"/>
            <a:ext cx="312906" cy="369332"/>
          </a:xfrm>
          <a:prstGeom prst="rect">
            <a:avLst/>
          </a:prstGeom>
        </p:spPr>
        <p:txBody>
          <a:bodyPr wrap="none">
            <a:spAutoFit/>
          </a:bodyPr>
          <a:lstStyle/>
          <a:p>
            <a:r>
              <a:rPr lang="en-US" dirty="0">
                <a:latin typeface="Arial" panose="020B0604020202020204" pitchFamily="34" charset="0"/>
              </a:rPr>
              <a:t>5</a:t>
            </a:r>
            <a:endParaRPr lang="ru-RU" dirty="0"/>
          </a:p>
        </p:txBody>
      </p:sp>
      <p:sp>
        <p:nvSpPr>
          <p:cNvPr id="21" name="Прямоугольник 20">
            <a:extLst>
              <a:ext uri="{FF2B5EF4-FFF2-40B4-BE49-F238E27FC236}">
                <a16:creationId xmlns:a16="http://schemas.microsoft.com/office/drawing/2014/main" id="{404EC591-D181-48BA-A840-0CEE5A5377EC}"/>
              </a:ext>
            </a:extLst>
          </p:cNvPr>
          <p:cNvSpPr/>
          <p:nvPr/>
        </p:nvSpPr>
        <p:spPr>
          <a:xfrm>
            <a:off x="4201384" y="3282838"/>
            <a:ext cx="441146" cy="369332"/>
          </a:xfrm>
          <a:prstGeom prst="rect">
            <a:avLst/>
          </a:prstGeom>
        </p:spPr>
        <p:txBody>
          <a:bodyPr wrap="none">
            <a:spAutoFit/>
          </a:bodyPr>
          <a:lstStyle/>
          <a:p>
            <a:r>
              <a:rPr lang="en-US" dirty="0">
                <a:latin typeface="Arial" panose="020B0604020202020204" pitchFamily="34" charset="0"/>
              </a:rPr>
              <a:t>15</a:t>
            </a:r>
            <a:endParaRPr lang="ru-RU" dirty="0"/>
          </a:p>
        </p:txBody>
      </p:sp>
      <p:sp>
        <p:nvSpPr>
          <p:cNvPr id="22" name="Прямоугольник 21">
            <a:extLst>
              <a:ext uri="{FF2B5EF4-FFF2-40B4-BE49-F238E27FC236}">
                <a16:creationId xmlns:a16="http://schemas.microsoft.com/office/drawing/2014/main" id="{A1725F10-02EC-4204-9E34-A88F425094E0}"/>
              </a:ext>
            </a:extLst>
          </p:cNvPr>
          <p:cNvSpPr/>
          <p:nvPr/>
        </p:nvSpPr>
        <p:spPr>
          <a:xfrm>
            <a:off x="3106588" y="3992827"/>
            <a:ext cx="441146" cy="369332"/>
          </a:xfrm>
          <a:prstGeom prst="rect">
            <a:avLst/>
          </a:prstGeom>
        </p:spPr>
        <p:txBody>
          <a:bodyPr wrap="none">
            <a:spAutoFit/>
          </a:bodyPr>
          <a:lstStyle/>
          <a:p>
            <a:r>
              <a:rPr lang="en-US" dirty="0">
                <a:latin typeface="Arial" panose="020B0604020202020204" pitchFamily="34" charset="0"/>
              </a:rPr>
              <a:t>15</a:t>
            </a:r>
            <a:endParaRPr lang="ru-RU" dirty="0"/>
          </a:p>
        </p:txBody>
      </p:sp>
      <p:cxnSp>
        <p:nvCxnSpPr>
          <p:cNvPr id="23" name="Прямая соединительная линия 22">
            <a:extLst>
              <a:ext uri="{FF2B5EF4-FFF2-40B4-BE49-F238E27FC236}">
                <a16:creationId xmlns:a16="http://schemas.microsoft.com/office/drawing/2014/main" id="{BDBFD4A5-FC39-4241-8FEF-1007C956CF52}"/>
              </a:ext>
            </a:extLst>
          </p:cNvPr>
          <p:cNvCxnSpPr/>
          <p:nvPr/>
        </p:nvCxnSpPr>
        <p:spPr>
          <a:xfrm>
            <a:off x="4707043" y="5394281"/>
            <a:ext cx="778301"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4" name="Прямоугольник 23">
            <a:extLst>
              <a:ext uri="{FF2B5EF4-FFF2-40B4-BE49-F238E27FC236}">
                <a16:creationId xmlns:a16="http://schemas.microsoft.com/office/drawing/2014/main" id="{9C119ED5-5F89-45A4-AEE6-B952525C1973}"/>
              </a:ext>
            </a:extLst>
          </p:cNvPr>
          <p:cNvSpPr/>
          <p:nvPr/>
        </p:nvSpPr>
        <p:spPr>
          <a:xfrm>
            <a:off x="2647954" y="4888885"/>
            <a:ext cx="441146" cy="369332"/>
          </a:xfrm>
          <a:prstGeom prst="rect">
            <a:avLst/>
          </a:prstGeom>
        </p:spPr>
        <p:txBody>
          <a:bodyPr wrap="none">
            <a:spAutoFit/>
          </a:bodyPr>
          <a:lstStyle/>
          <a:p>
            <a:r>
              <a:rPr lang="en-US" dirty="0">
                <a:latin typeface="Arial" panose="020B0604020202020204" pitchFamily="34" charset="0"/>
              </a:rPr>
              <a:t>15</a:t>
            </a:r>
            <a:endParaRPr lang="ru-RU" dirty="0"/>
          </a:p>
        </p:txBody>
      </p:sp>
      <p:sp>
        <p:nvSpPr>
          <p:cNvPr id="25" name="Прямоугольник 24">
            <a:extLst>
              <a:ext uri="{FF2B5EF4-FFF2-40B4-BE49-F238E27FC236}">
                <a16:creationId xmlns:a16="http://schemas.microsoft.com/office/drawing/2014/main" id="{86722127-BA05-4AAA-BED8-6EB02424557B}"/>
              </a:ext>
            </a:extLst>
          </p:cNvPr>
          <p:cNvSpPr/>
          <p:nvPr/>
        </p:nvSpPr>
        <p:spPr>
          <a:xfrm>
            <a:off x="4048545" y="4830234"/>
            <a:ext cx="505267" cy="369332"/>
          </a:xfrm>
          <a:prstGeom prst="rect">
            <a:avLst/>
          </a:prstGeom>
        </p:spPr>
        <p:txBody>
          <a:bodyPr wrap="none">
            <a:spAutoFit/>
          </a:bodyPr>
          <a:lstStyle/>
          <a:p>
            <a:r>
              <a:rPr lang="en-US" dirty="0">
                <a:latin typeface="Arial" panose="020B0604020202020204" pitchFamily="34" charset="0"/>
              </a:rPr>
              <a:t>10</a:t>
            </a:r>
            <a:r>
              <a:rPr lang="ru-RU" dirty="0">
                <a:latin typeface="Arial" panose="020B0604020202020204" pitchFamily="34" charset="0"/>
                <a:cs typeface="Arial" panose="020B0604020202020204" pitchFamily="34" charset="0"/>
              </a:rPr>
              <a:t> </a:t>
            </a:r>
            <a:endParaRPr lang="ru-RU" dirty="0"/>
          </a:p>
        </p:txBody>
      </p:sp>
      <p:sp>
        <p:nvSpPr>
          <p:cNvPr id="26" name="Oval 24">
            <a:extLst>
              <a:ext uri="{FF2B5EF4-FFF2-40B4-BE49-F238E27FC236}">
                <a16:creationId xmlns:a16="http://schemas.microsoft.com/office/drawing/2014/main" id="{36FEE23F-023A-43FA-BCD3-19F4156B24C1}"/>
              </a:ext>
            </a:extLst>
          </p:cNvPr>
          <p:cNvSpPr>
            <a:spLocks noChangeArrowheads="1"/>
          </p:cNvSpPr>
          <p:nvPr/>
        </p:nvSpPr>
        <p:spPr bwMode="auto">
          <a:xfrm>
            <a:off x="2584460" y="2952098"/>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s</a:t>
            </a:r>
            <a:endParaRPr kumimoji="0" lang="ru-RU" altLang="ru-RU" b="0" i="0" u="none" strike="noStrike" cap="none" normalizeH="0" baseline="0" dirty="0">
              <a:ln>
                <a:noFill/>
              </a:ln>
              <a:effectLst/>
              <a:latin typeface="Arial" panose="020B0604020202020204" pitchFamily="34" charset="0"/>
            </a:endParaRPr>
          </a:p>
        </p:txBody>
      </p:sp>
      <p:sp>
        <p:nvSpPr>
          <p:cNvPr id="27" name="Прямоугольник 26">
            <a:extLst>
              <a:ext uri="{FF2B5EF4-FFF2-40B4-BE49-F238E27FC236}">
                <a16:creationId xmlns:a16="http://schemas.microsoft.com/office/drawing/2014/main" id="{A878012B-4A5B-4533-BE64-219A16C6138B}"/>
              </a:ext>
            </a:extLst>
          </p:cNvPr>
          <p:cNvSpPr/>
          <p:nvPr/>
        </p:nvSpPr>
        <p:spPr>
          <a:xfrm>
            <a:off x="278296" y="3991180"/>
            <a:ext cx="668773" cy="430887"/>
          </a:xfrm>
          <a:prstGeom prst="rect">
            <a:avLst/>
          </a:prstGeom>
        </p:spPr>
        <p:txBody>
          <a:bodyPr wrap="none">
            <a:spAutoFit/>
          </a:bodyPr>
          <a:lstStyle/>
          <a:p>
            <a:r>
              <a:rPr lang="ru-RU" sz="2200" dirty="0">
                <a:latin typeface="Arial" panose="020B0604020202020204" pitchFamily="34" charset="0"/>
                <a:cs typeface="Arial" panose="020B0604020202020204" pitchFamily="34" charset="0"/>
              </a:rPr>
              <a:t>(-∞</a:t>
            </a:r>
            <a:r>
              <a:rPr lang="ru-RU" sz="2200" dirty="0">
                <a:latin typeface="Arial" panose="020B0604020202020204" pitchFamily="34" charset="0"/>
              </a:rPr>
              <a:t>)</a:t>
            </a:r>
            <a:endParaRPr lang="ru-RU" sz="2200" dirty="0"/>
          </a:p>
        </p:txBody>
      </p:sp>
      <p:sp>
        <p:nvSpPr>
          <p:cNvPr id="28" name="Oval 24">
            <a:extLst>
              <a:ext uri="{FF2B5EF4-FFF2-40B4-BE49-F238E27FC236}">
                <a16:creationId xmlns:a16="http://schemas.microsoft.com/office/drawing/2014/main" id="{A8034AAB-5E98-473F-A46E-A890796538E5}"/>
              </a:ext>
            </a:extLst>
          </p:cNvPr>
          <p:cNvSpPr>
            <a:spLocks noChangeArrowheads="1"/>
          </p:cNvSpPr>
          <p:nvPr/>
        </p:nvSpPr>
        <p:spPr bwMode="auto">
          <a:xfrm>
            <a:off x="1959854" y="436692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29" name="Oval 24">
            <a:extLst>
              <a:ext uri="{FF2B5EF4-FFF2-40B4-BE49-F238E27FC236}">
                <a16:creationId xmlns:a16="http://schemas.microsoft.com/office/drawing/2014/main" id="{924A3CBA-F4D5-4280-9DAD-590A8F537277}"/>
              </a:ext>
            </a:extLst>
          </p:cNvPr>
          <p:cNvSpPr>
            <a:spLocks noChangeArrowheads="1"/>
          </p:cNvSpPr>
          <p:nvPr/>
        </p:nvSpPr>
        <p:spPr bwMode="auto">
          <a:xfrm>
            <a:off x="739836" y="4392626"/>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30" name="Oval 24">
            <a:extLst>
              <a:ext uri="{FF2B5EF4-FFF2-40B4-BE49-F238E27FC236}">
                <a16:creationId xmlns:a16="http://schemas.microsoft.com/office/drawing/2014/main" id="{03036B59-8D41-48E9-964E-A4A177C00B77}"/>
              </a:ext>
            </a:extLst>
          </p:cNvPr>
          <p:cNvSpPr>
            <a:spLocks noChangeArrowheads="1"/>
          </p:cNvSpPr>
          <p:nvPr/>
        </p:nvSpPr>
        <p:spPr bwMode="auto">
          <a:xfrm>
            <a:off x="3289725" y="6020540"/>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0</a:t>
            </a:r>
            <a:endParaRPr kumimoji="0" lang="ru-RU" altLang="ru-RU" b="0" i="0" u="none" strike="noStrike" cap="none" normalizeH="0" baseline="0" dirty="0">
              <a:ln>
                <a:noFill/>
              </a:ln>
              <a:effectLst/>
              <a:latin typeface="Arial" panose="020B0604020202020204" pitchFamily="34" charset="0"/>
            </a:endParaRPr>
          </a:p>
        </p:txBody>
      </p:sp>
      <p:sp>
        <p:nvSpPr>
          <p:cNvPr id="31" name="Oval 24">
            <a:extLst>
              <a:ext uri="{FF2B5EF4-FFF2-40B4-BE49-F238E27FC236}">
                <a16:creationId xmlns:a16="http://schemas.microsoft.com/office/drawing/2014/main" id="{97909982-58D8-42CF-B43E-1D8095A5B52E}"/>
              </a:ext>
            </a:extLst>
          </p:cNvPr>
          <p:cNvSpPr>
            <a:spLocks noChangeArrowheads="1"/>
          </p:cNvSpPr>
          <p:nvPr/>
        </p:nvSpPr>
        <p:spPr bwMode="auto">
          <a:xfrm>
            <a:off x="2241275" y="6020540"/>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cxnSp>
        <p:nvCxnSpPr>
          <p:cNvPr id="33" name="Прямая со стрелкой 32">
            <a:extLst>
              <a:ext uri="{FF2B5EF4-FFF2-40B4-BE49-F238E27FC236}">
                <a16:creationId xmlns:a16="http://schemas.microsoft.com/office/drawing/2014/main" id="{9FA9D1C6-7860-458E-8CFA-1A12B8621F16}"/>
              </a:ext>
            </a:extLst>
          </p:cNvPr>
          <p:cNvCxnSpPr>
            <a:stCxn id="2" idx="3"/>
            <a:endCxn id="29" idx="7"/>
          </p:cNvCxnSpPr>
          <p:nvPr/>
        </p:nvCxnSpPr>
        <p:spPr>
          <a:xfrm flipH="1">
            <a:off x="1130081" y="4016360"/>
            <a:ext cx="387031" cy="4432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45561239-1611-4278-BDDE-6586DA7C6D34}"/>
              </a:ext>
            </a:extLst>
          </p:cNvPr>
          <p:cNvCxnSpPr>
            <a:stCxn id="2" idx="5"/>
            <a:endCxn id="28" idx="1"/>
          </p:cNvCxnSpPr>
          <p:nvPr/>
        </p:nvCxnSpPr>
        <p:spPr>
          <a:xfrm>
            <a:off x="1840402" y="4016360"/>
            <a:ext cx="186407" cy="4175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00A58D04-EC85-41CE-913F-C60C1F25ADDC}"/>
              </a:ext>
            </a:extLst>
          </p:cNvPr>
          <p:cNvCxnSpPr>
            <a:stCxn id="6" idx="3"/>
            <a:endCxn id="31" idx="0"/>
          </p:cNvCxnSpPr>
          <p:nvPr/>
        </p:nvCxnSpPr>
        <p:spPr>
          <a:xfrm flipH="1">
            <a:off x="2469875" y="5581635"/>
            <a:ext cx="418837" cy="4389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a:extLst>
              <a:ext uri="{FF2B5EF4-FFF2-40B4-BE49-F238E27FC236}">
                <a16:creationId xmlns:a16="http://schemas.microsoft.com/office/drawing/2014/main" id="{7FBC605F-3974-4633-ACC5-33CE5C61CF23}"/>
              </a:ext>
            </a:extLst>
          </p:cNvPr>
          <p:cNvCxnSpPr>
            <a:stCxn id="6" idx="5"/>
            <a:endCxn id="30" idx="0"/>
          </p:cNvCxnSpPr>
          <p:nvPr/>
        </p:nvCxnSpPr>
        <p:spPr>
          <a:xfrm>
            <a:off x="3212002" y="5581635"/>
            <a:ext cx="306323" cy="4389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Прямоугольник 40">
            <a:extLst>
              <a:ext uri="{FF2B5EF4-FFF2-40B4-BE49-F238E27FC236}">
                <a16:creationId xmlns:a16="http://schemas.microsoft.com/office/drawing/2014/main" id="{54FF859F-97EB-43B9-9F58-56F4616C94CD}"/>
              </a:ext>
            </a:extLst>
          </p:cNvPr>
          <p:cNvSpPr/>
          <p:nvPr/>
        </p:nvSpPr>
        <p:spPr>
          <a:xfrm>
            <a:off x="3637911" y="5737212"/>
            <a:ext cx="441146" cy="369332"/>
          </a:xfrm>
          <a:prstGeom prst="rect">
            <a:avLst/>
          </a:prstGeom>
        </p:spPr>
        <p:txBody>
          <a:bodyPr wrap="none">
            <a:spAutoFit/>
          </a:bodyPr>
          <a:lstStyle/>
          <a:p>
            <a:r>
              <a:rPr lang="en-US" b="1" dirty="0">
                <a:latin typeface="Arial" panose="020B0604020202020204" pitchFamily="34" charset="0"/>
              </a:rPr>
              <a:t>12</a:t>
            </a:r>
            <a:endParaRPr lang="ru-RU" b="1" dirty="0"/>
          </a:p>
        </p:txBody>
      </p:sp>
      <p:sp>
        <p:nvSpPr>
          <p:cNvPr id="43" name="Прямоугольник 42">
            <a:extLst>
              <a:ext uri="{FF2B5EF4-FFF2-40B4-BE49-F238E27FC236}">
                <a16:creationId xmlns:a16="http://schemas.microsoft.com/office/drawing/2014/main" id="{ADBA7CCF-4D96-499C-A322-847167B4DDC6}"/>
              </a:ext>
            </a:extLst>
          </p:cNvPr>
          <p:cNvSpPr/>
          <p:nvPr/>
        </p:nvSpPr>
        <p:spPr>
          <a:xfrm>
            <a:off x="1755109" y="5639706"/>
            <a:ext cx="668773" cy="430887"/>
          </a:xfrm>
          <a:prstGeom prst="rect">
            <a:avLst/>
          </a:prstGeom>
        </p:spPr>
        <p:txBody>
          <a:bodyPr wrap="none">
            <a:spAutoFit/>
          </a:bodyPr>
          <a:lstStyle/>
          <a:p>
            <a:r>
              <a:rPr lang="ru-RU" sz="2200" dirty="0">
                <a:latin typeface="Arial" panose="020B0604020202020204" pitchFamily="34" charset="0"/>
                <a:cs typeface="Arial" panose="020B0604020202020204" pitchFamily="34" charset="0"/>
              </a:rPr>
              <a:t>(-∞</a:t>
            </a:r>
            <a:r>
              <a:rPr lang="ru-RU" sz="2200" dirty="0">
                <a:latin typeface="Arial" panose="020B0604020202020204" pitchFamily="34" charset="0"/>
              </a:rPr>
              <a:t>)</a:t>
            </a:r>
            <a:endParaRPr lang="ru-RU" sz="2200" dirty="0"/>
          </a:p>
        </p:txBody>
      </p:sp>
      <p:sp>
        <p:nvSpPr>
          <p:cNvPr id="44" name="Прямоугольник 43">
            <a:extLst>
              <a:ext uri="{FF2B5EF4-FFF2-40B4-BE49-F238E27FC236}">
                <a16:creationId xmlns:a16="http://schemas.microsoft.com/office/drawing/2014/main" id="{E3C73A98-CAC0-40B6-B236-2D34EB3C1591}"/>
              </a:ext>
            </a:extLst>
          </p:cNvPr>
          <p:cNvSpPr/>
          <p:nvPr/>
        </p:nvSpPr>
        <p:spPr>
          <a:xfrm>
            <a:off x="764582" y="397553"/>
            <a:ext cx="11003613" cy="2862322"/>
          </a:xfrm>
          <a:prstGeom prst="rect">
            <a:avLst/>
          </a:prstGeom>
        </p:spPr>
        <p:txBody>
          <a:bodyPr wrap="square">
            <a:spAutoFit/>
          </a:bodyPr>
          <a:lstStyle/>
          <a:p>
            <a:pPr algn="ctr">
              <a:spcAft>
                <a:spcPts val="0"/>
              </a:spcAft>
            </a:pPr>
            <a:r>
              <a:rPr lang="ru-RU" sz="2000" b="1" dirty="0">
                <a:latin typeface="Arial" panose="020B0604020202020204" pitchFamily="34" charset="0"/>
                <a:cs typeface="Arial" panose="020B0604020202020204" pitchFamily="34" charset="0"/>
              </a:rPr>
              <a:t>Рассмотрим специальный метод (лексикографический) решения задачи о ранце</a:t>
            </a:r>
          </a:p>
          <a:p>
            <a:pPr algn="ctr">
              <a:spcAft>
                <a:spcPts val="0"/>
              </a:spcAft>
            </a:pPr>
            <a:endParaRPr lang="en-US" sz="2000" b="1"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n-US" sz="2000" dirty="0">
                <a:latin typeface="Arial" panose="020B0604020202020204" pitchFamily="34" charset="0"/>
                <a:ea typeface="Calibri" panose="020F0502020204030204" pitchFamily="34" charset="0"/>
                <a:cs typeface="Arial" panose="020B0604020202020204" pitchFamily="34" charset="0"/>
              </a:rPr>
              <a:t>5x</a:t>
            </a:r>
            <a:r>
              <a:rPr lang="en-US" sz="2000" baseline="-25000" dirty="0">
                <a:latin typeface="Arial" panose="020B0604020202020204" pitchFamily="34" charset="0"/>
                <a:ea typeface="Calibri" panose="020F0502020204030204" pitchFamily="34" charset="0"/>
                <a:cs typeface="Arial" panose="020B0604020202020204" pitchFamily="34" charset="0"/>
              </a:rPr>
              <a:t>1</a:t>
            </a:r>
            <a:r>
              <a:rPr lang="en-US" sz="2000" dirty="0">
                <a:latin typeface="Arial" panose="020B0604020202020204" pitchFamily="34" charset="0"/>
                <a:ea typeface="Calibri" panose="020F0502020204030204" pitchFamily="34" charset="0"/>
                <a:cs typeface="Arial" panose="020B0604020202020204" pitchFamily="34" charset="0"/>
              </a:rPr>
              <a:t> + 3x</a:t>
            </a:r>
            <a:r>
              <a:rPr lang="en-US" sz="2000" baseline="-25000" dirty="0">
                <a:latin typeface="Arial" panose="020B0604020202020204" pitchFamily="34" charset="0"/>
                <a:ea typeface="Calibri" panose="020F0502020204030204" pitchFamily="34" charset="0"/>
                <a:cs typeface="Arial" panose="020B0604020202020204" pitchFamily="34" charset="0"/>
              </a:rPr>
              <a:t>2</a:t>
            </a:r>
            <a:r>
              <a:rPr lang="en-US" sz="2000" dirty="0">
                <a:latin typeface="Arial" panose="020B0604020202020204" pitchFamily="34" charset="0"/>
                <a:ea typeface="Calibri" panose="020F0502020204030204" pitchFamily="34" charset="0"/>
                <a:cs typeface="Arial" panose="020B0604020202020204" pitchFamily="34" charset="0"/>
              </a:rPr>
              <a:t> + 10x</a:t>
            </a:r>
            <a:r>
              <a:rPr lang="en-US" sz="2000" baseline="-25000" dirty="0">
                <a:latin typeface="Arial" panose="020B0604020202020204" pitchFamily="34" charset="0"/>
                <a:ea typeface="Calibri" panose="020F0502020204030204" pitchFamily="34" charset="0"/>
                <a:cs typeface="Arial" panose="020B0604020202020204" pitchFamily="34" charset="0"/>
              </a:rPr>
              <a:t>3</a:t>
            </a:r>
            <a:r>
              <a:rPr lang="en-US" sz="2000" dirty="0">
                <a:latin typeface="Arial" panose="020B0604020202020204" pitchFamily="34" charset="0"/>
                <a:ea typeface="Calibri" panose="020F0502020204030204" pitchFamily="34" charset="0"/>
                <a:cs typeface="Arial" panose="020B0604020202020204" pitchFamily="34" charset="0"/>
              </a:rPr>
              <a:t> + 2x</a:t>
            </a:r>
            <a:r>
              <a:rPr lang="en-US" sz="2000" baseline="-25000" dirty="0">
                <a:latin typeface="Arial" panose="020B0604020202020204" pitchFamily="34" charset="0"/>
                <a:ea typeface="Calibri" panose="020F0502020204030204" pitchFamily="34" charset="0"/>
                <a:cs typeface="Arial" panose="020B0604020202020204" pitchFamily="34" charset="0"/>
              </a:rPr>
              <a:t>4 </a:t>
            </a:r>
            <a:r>
              <a:rPr lang="en-US" sz="2000" dirty="0">
                <a:latin typeface="Arial" panose="020B0604020202020204" pitchFamily="34" charset="0"/>
                <a:ea typeface="Calibri" panose="020F0502020204030204" pitchFamily="34" charset="0"/>
                <a:cs typeface="Arial" panose="020B0604020202020204" pitchFamily="34" charset="0"/>
              </a:rPr>
              <a:t>→ max</a:t>
            </a:r>
            <a:endParaRPr lang="ru-RU"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2000" dirty="0">
                <a:latin typeface="Arial" panose="020B0604020202020204" pitchFamily="34" charset="0"/>
                <a:ea typeface="Calibri" panose="020F0502020204030204" pitchFamily="34" charset="0"/>
                <a:cs typeface="Arial" panose="020B0604020202020204" pitchFamily="34" charset="0"/>
              </a:rPr>
              <a:t>                                                      3x</a:t>
            </a:r>
            <a:r>
              <a:rPr lang="en-US" sz="2000" baseline="-25000" dirty="0">
                <a:latin typeface="Arial" panose="020B0604020202020204" pitchFamily="34" charset="0"/>
                <a:ea typeface="Calibri" panose="020F0502020204030204" pitchFamily="34" charset="0"/>
                <a:cs typeface="Arial" panose="020B0604020202020204" pitchFamily="34" charset="0"/>
              </a:rPr>
              <a:t>1</a:t>
            </a:r>
            <a:r>
              <a:rPr lang="en-US" sz="2000" dirty="0">
                <a:latin typeface="Arial" panose="020B0604020202020204" pitchFamily="34" charset="0"/>
                <a:ea typeface="Calibri" panose="020F0502020204030204" pitchFamily="34" charset="0"/>
                <a:cs typeface="Arial" panose="020B0604020202020204" pitchFamily="34" charset="0"/>
              </a:rPr>
              <a:t> + 7x</a:t>
            </a:r>
            <a:r>
              <a:rPr lang="en-US" sz="2000" baseline="-25000" dirty="0">
                <a:latin typeface="Arial" panose="020B0604020202020204" pitchFamily="34" charset="0"/>
                <a:ea typeface="Calibri" panose="020F0502020204030204" pitchFamily="34" charset="0"/>
                <a:cs typeface="Arial" panose="020B0604020202020204" pitchFamily="34" charset="0"/>
              </a:rPr>
              <a:t>2</a:t>
            </a:r>
            <a:r>
              <a:rPr lang="en-US" sz="2000" dirty="0">
                <a:latin typeface="Arial" panose="020B0604020202020204" pitchFamily="34" charset="0"/>
                <a:ea typeface="Calibri" panose="020F0502020204030204" pitchFamily="34" charset="0"/>
                <a:cs typeface="Arial" panose="020B0604020202020204" pitchFamily="34" charset="0"/>
              </a:rPr>
              <a:t> +  8x</a:t>
            </a:r>
            <a:r>
              <a:rPr lang="en-US" sz="2000" baseline="-25000" dirty="0">
                <a:latin typeface="Arial" panose="020B0604020202020204" pitchFamily="34" charset="0"/>
                <a:ea typeface="Calibri" panose="020F0502020204030204" pitchFamily="34" charset="0"/>
                <a:cs typeface="Arial" panose="020B0604020202020204" pitchFamily="34" charset="0"/>
              </a:rPr>
              <a:t>3</a:t>
            </a:r>
            <a:r>
              <a:rPr lang="en-US" sz="2000" dirty="0">
                <a:latin typeface="Arial" panose="020B0604020202020204" pitchFamily="34" charset="0"/>
                <a:ea typeface="Calibri" panose="020F0502020204030204" pitchFamily="34" charset="0"/>
                <a:cs typeface="Arial" panose="020B0604020202020204" pitchFamily="34" charset="0"/>
              </a:rPr>
              <a:t> + 2x</a:t>
            </a:r>
            <a:r>
              <a:rPr lang="en-US" sz="2000" baseline="-25000" dirty="0">
                <a:latin typeface="Arial" panose="020B0604020202020204" pitchFamily="34" charset="0"/>
                <a:ea typeface="Calibri" panose="020F0502020204030204" pitchFamily="34" charset="0"/>
                <a:cs typeface="Arial" panose="020B0604020202020204" pitchFamily="34" charset="0"/>
              </a:rPr>
              <a:t>4 </a:t>
            </a:r>
            <a:r>
              <a:rPr lang="en-US" sz="2000" dirty="0">
                <a:latin typeface="Arial" panose="020B0604020202020204" pitchFamily="34" charset="0"/>
                <a:ea typeface="Calibri" panose="020F0502020204030204" pitchFamily="34" charset="0"/>
                <a:cs typeface="Arial" panose="020B0604020202020204" pitchFamily="34" charset="0"/>
              </a:rPr>
              <a:t>≤ 10</a:t>
            </a:r>
            <a:r>
              <a:rPr lang="ru-RU" sz="2000" dirty="0">
                <a:latin typeface="Arial" panose="020B0604020202020204" pitchFamily="34" charset="0"/>
                <a:ea typeface="Calibri" panose="020F0502020204030204" pitchFamily="34" charset="0"/>
                <a:cs typeface="Arial" panose="020B0604020202020204" pitchFamily="34" charset="0"/>
              </a:rPr>
              <a:t>; </a:t>
            </a:r>
            <a:r>
              <a:rPr lang="en-US" sz="2000" dirty="0">
                <a:latin typeface="Arial" panose="020B0604020202020204" pitchFamily="34" charset="0"/>
                <a:ea typeface="Times New Roman" panose="02020603050405020304" pitchFamily="18" charset="0"/>
              </a:rPr>
              <a:t>x</a:t>
            </a:r>
            <a:r>
              <a:rPr lang="en-US" sz="2000" baseline="-25000" dirty="0">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 1,0; </a:t>
            </a:r>
            <a:endParaRPr lang="ru-RU"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Определим относительную ценность предметов: 5/3; 3/7; 10/8; 2/2. Пронумеруем предметы в порядки убывания их относительной ценности: 5/3&gt;10/8&gt;2/2&gt;3/7.</a:t>
            </a:r>
          </a:p>
          <a:p>
            <a:pPr>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Запишем следующую последовательности исходной задачи:</a:t>
            </a:r>
          </a:p>
          <a:p>
            <a:pPr algn="ctr">
              <a:spcAft>
                <a:spcPts val="0"/>
              </a:spcAft>
            </a:pPr>
            <a:r>
              <a:rPr lang="en-US" sz="2000" dirty="0">
                <a:latin typeface="Arial" panose="020B0604020202020204" pitchFamily="34" charset="0"/>
                <a:ea typeface="Calibri" panose="020F0502020204030204" pitchFamily="34" charset="0"/>
                <a:cs typeface="Arial" panose="020B0604020202020204" pitchFamily="34" charset="0"/>
              </a:rPr>
              <a:t>5x</a:t>
            </a:r>
            <a:r>
              <a:rPr lang="en-US" sz="2000" baseline="-25000" dirty="0">
                <a:latin typeface="Arial" panose="020B0604020202020204" pitchFamily="34" charset="0"/>
                <a:ea typeface="Calibri" panose="020F0502020204030204" pitchFamily="34" charset="0"/>
                <a:cs typeface="Arial" panose="020B0604020202020204" pitchFamily="34" charset="0"/>
              </a:rPr>
              <a:t>1</a:t>
            </a:r>
            <a:r>
              <a:rPr lang="en-US" sz="2000" dirty="0">
                <a:latin typeface="Arial" panose="020B0604020202020204" pitchFamily="34" charset="0"/>
                <a:ea typeface="Calibri" panose="020F0502020204030204" pitchFamily="34" charset="0"/>
                <a:cs typeface="Arial" panose="020B0604020202020204" pitchFamily="34" charset="0"/>
              </a:rPr>
              <a:t> + 10x</a:t>
            </a:r>
            <a:r>
              <a:rPr lang="en-US" sz="2000" baseline="-25000" dirty="0">
                <a:latin typeface="Arial" panose="020B0604020202020204" pitchFamily="34" charset="0"/>
                <a:ea typeface="Calibri" panose="020F0502020204030204" pitchFamily="34" charset="0"/>
                <a:cs typeface="Arial" panose="020B0604020202020204" pitchFamily="34" charset="0"/>
              </a:rPr>
              <a:t>3</a:t>
            </a:r>
            <a:r>
              <a:rPr lang="en-US" sz="2000" dirty="0">
                <a:latin typeface="Arial" panose="020B0604020202020204" pitchFamily="34" charset="0"/>
                <a:ea typeface="Calibri" panose="020F0502020204030204" pitchFamily="34" charset="0"/>
                <a:cs typeface="Arial" panose="020B0604020202020204" pitchFamily="34" charset="0"/>
              </a:rPr>
              <a:t> + 2x</a:t>
            </a:r>
            <a:r>
              <a:rPr lang="en-US" sz="2000" baseline="-25000" dirty="0">
                <a:latin typeface="Arial" panose="020B0604020202020204" pitchFamily="34" charset="0"/>
                <a:ea typeface="Calibri" panose="020F0502020204030204" pitchFamily="34" charset="0"/>
                <a:cs typeface="Arial" panose="020B0604020202020204" pitchFamily="34" charset="0"/>
              </a:rPr>
              <a:t>4</a:t>
            </a:r>
            <a:r>
              <a:rPr lang="en-US" sz="2000" dirty="0">
                <a:latin typeface="Arial" panose="020B0604020202020204" pitchFamily="34" charset="0"/>
                <a:ea typeface="Calibri" panose="020F0502020204030204" pitchFamily="34" charset="0"/>
                <a:cs typeface="Arial" panose="020B0604020202020204" pitchFamily="34" charset="0"/>
              </a:rPr>
              <a:t> + 3x</a:t>
            </a:r>
            <a:r>
              <a:rPr lang="en-US" sz="2000" baseline="-25000" dirty="0">
                <a:latin typeface="Arial" panose="020B0604020202020204" pitchFamily="34" charset="0"/>
                <a:ea typeface="Calibri" panose="020F0502020204030204" pitchFamily="34" charset="0"/>
                <a:cs typeface="Arial" panose="020B0604020202020204" pitchFamily="34" charset="0"/>
              </a:rPr>
              <a:t>2 </a:t>
            </a:r>
            <a:r>
              <a:rPr lang="en-US" sz="2000" dirty="0">
                <a:latin typeface="Arial" panose="020B0604020202020204" pitchFamily="34" charset="0"/>
                <a:ea typeface="Calibri" panose="020F0502020204030204" pitchFamily="34" charset="0"/>
                <a:cs typeface="Arial" panose="020B0604020202020204" pitchFamily="34" charset="0"/>
              </a:rPr>
              <a:t>→ max</a:t>
            </a:r>
            <a:endParaRPr lang="ru-RU"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2000" dirty="0">
                <a:latin typeface="Arial" panose="020B0604020202020204" pitchFamily="34" charset="0"/>
                <a:ea typeface="Calibri" panose="020F0502020204030204" pitchFamily="34" charset="0"/>
                <a:cs typeface="Arial" panose="020B0604020202020204" pitchFamily="34" charset="0"/>
              </a:rPr>
              <a:t>                                                      3x</a:t>
            </a:r>
            <a:r>
              <a:rPr lang="en-US" sz="2000" baseline="-25000" dirty="0">
                <a:latin typeface="Arial" panose="020B0604020202020204" pitchFamily="34" charset="0"/>
                <a:ea typeface="Calibri" panose="020F0502020204030204" pitchFamily="34" charset="0"/>
                <a:cs typeface="Arial" panose="020B0604020202020204" pitchFamily="34" charset="0"/>
              </a:rPr>
              <a:t>1</a:t>
            </a:r>
            <a:r>
              <a:rPr lang="en-US" sz="2000" dirty="0">
                <a:latin typeface="Arial" panose="020B0604020202020204" pitchFamily="34" charset="0"/>
                <a:ea typeface="Calibri" panose="020F0502020204030204" pitchFamily="34" charset="0"/>
                <a:cs typeface="Arial" panose="020B0604020202020204" pitchFamily="34" charset="0"/>
              </a:rPr>
              <a:t> +  8x</a:t>
            </a:r>
            <a:r>
              <a:rPr lang="en-US" sz="2000" baseline="-25000" dirty="0">
                <a:latin typeface="Arial" panose="020B0604020202020204" pitchFamily="34" charset="0"/>
                <a:ea typeface="Calibri" panose="020F0502020204030204" pitchFamily="34" charset="0"/>
                <a:cs typeface="Arial" panose="020B0604020202020204" pitchFamily="34" charset="0"/>
              </a:rPr>
              <a:t>3</a:t>
            </a:r>
            <a:r>
              <a:rPr lang="en-US" sz="2000" dirty="0">
                <a:latin typeface="Arial" panose="020B0604020202020204" pitchFamily="34" charset="0"/>
                <a:ea typeface="Calibri" panose="020F0502020204030204" pitchFamily="34" charset="0"/>
                <a:cs typeface="Arial" panose="020B0604020202020204" pitchFamily="34" charset="0"/>
              </a:rPr>
              <a:t> +  2x</a:t>
            </a:r>
            <a:r>
              <a:rPr lang="en-US" sz="2000" baseline="-25000" dirty="0">
                <a:latin typeface="Arial" panose="020B0604020202020204" pitchFamily="34" charset="0"/>
                <a:ea typeface="Calibri" panose="020F0502020204030204" pitchFamily="34" charset="0"/>
                <a:cs typeface="Arial" panose="020B0604020202020204" pitchFamily="34" charset="0"/>
              </a:rPr>
              <a:t>4</a:t>
            </a:r>
            <a:r>
              <a:rPr lang="en-US" sz="2000" dirty="0">
                <a:latin typeface="Arial" panose="020B0604020202020204" pitchFamily="34" charset="0"/>
                <a:ea typeface="Calibri" panose="020F0502020204030204" pitchFamily="34" charset="0"/>
                <a:cs typeface="Arial" panose="020B0604020202020204" pitchFamily="34" charset="0"/>
              </a:rPr>
              <a:t> + 4x</a:t>
            </a:r>
            <a:r>
              <a:rPr lang="en-US" sz="2000" baseline="-25000" dirty="0">
                <a:latin typeface="Arial" panose="020B0604020202020204" pitchFamily="34" charset="0"/>
                <a:ea typeface="Calibri" panose="020F0502020204030204" pitchFamily="34" charset="0"/>
                <a:cs typeface="Arial" panose="020B0604020202020204" pitchFamily="34" charset="0"/>
              </a:rPr>
              <a:t>2  </a:t>
            </a:r>
            <a:r>
              <a:rPr lang="en-US" sz="2000" dirty="0">
                <a:latin typeface="Arial" panose="020B0604020202020204" pitchFamily="34" charset="0"/>
                <a:ea typeface="Calibri" panose="020F0502020204030204" pitchFamily="34" charset="0"/>
                <a:cs typeface="Arial" panose="020B0604020202020204" pitchFamily="34" charset="0"/>
              </a:rPr>
              <a:t>≤ 10</a:t>
            </a:r>
            <a:r>
              <a:rPr lang="ru-RU" sz="2000" dirty="0">
                <a:latin typeface="Arial" panose="020B0604020202020204" pitchFamily="34" charset="0"/>
                <a:ea typeface="Calibri" panose="020F0502020204030204" pitchFamily="34" charset="0"/>
                <a:cs typeface="Arial" panose="020B0604020202020204" pitchFamily="34" charset="0"/>
              </a:rPr>
              <a:t>; </a:t>
            </a:r>
            <a:r>
              <a:rPr lang="en-US" sz="2000" dirty="0">
                <a:latin typeface="Arial" panose="020B0604020202020204" pitchFamily="34" charset="0"/>
                <a:ea typeface="Times New Roman" panose="02020603050405020304" pitchFamily="18" charset="0"/>
              </a:rPr>
              <a:t>x</a:t>
            </a:r>
            <a:r>
              <a:rPr lang="en-US" sz="2000" baseline="-25000" dirty="0">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 1,0; </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45" name="Прямоугольник 44">
            <a:extLst>
              <a:ext uri="{FF2B5EF4-FFF2-40B4-BE49-F238E27FC236}">
                <a16:creationId xmlns:a16="http://schemas.microsoft.com/office/drawing/2014/main" id="{52367E1E-BECA-4797-80AC-1E8DEE332206}"/>
              </a:ext>
            </a:extLst>
          </p:cNvPr>
          <p:cNvSpPr/>
          <p:nvPr/>
        </p:nvSpPr>
        <p:spPr>
          <a:xfrm>
            <a:off x="5600556" y="6020540"/>
            <a:ext cx="455574" cy="400110"/>
          </a:xfrm>
          <a:prstGeom prst="rect">
            <a:avLst/>
          </a:prstGeom>
        </p:spPr>
        <p:txBody>
          <a:bodyPr wrap="none">
            <a:spAutoFit/>
          </a:bodyPr>
          <a:lstStyle/>
          <a:p>
            <a:r>
              <a:rPr lang="en-US" sz="2000" dirty="0">
                <a:latin typeface="Arial" panose="020B0604020202020204" pitchFamily="34" charset="0"/>
                <a:ea typeface="Times New Roman" panose="02020603050405020304" pitchFamily="18" charset="0"/>
              </a:rPr>
              <a:t>x2</a:t>
            </a:r>
            <a:endParaRPr lang="ru-RU" sz="2000" dirty="0"/>
          </a:p>
        </p:txBody>
      </p:sp>
      <p:cxnSp>
        <p:nvCxnSpPr>
          <p:cNvPr id="46" name="Прямая соединительная линия 45">
            <a:extLst>
              <a:ext uri="{FF2B5EF4-FFF2-40B4-BE49-F238E27FC236}">
                <a16:creationId xmlns:a16="http://schemas.microsoft.com/office/drawing/2014/main" id="{029F48DA-410C-4D00-90C2-7CCF24366EE3}"/>
              </a:ext>
            </a:extLst>
          </p:cNvPr>
          <p:cNvCxnSpPr/>
          <p:nvPr/>
        </p:nvCxnSpPr>
        <p:spPr>
          <a:xfrm>
            <a:off x="4536256" y="6220595"/>
            <a:ext cx="778301"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6314751B-AE36-41E1-A23F-419A9DEF0F06}"/>
              </a:ext>
            </a:extLst>
          </p:cNvPr>
          <p:cNvSpPr/>
          <p:nvPr/>
        </p:nvSpPr>
        <p:spPr>
          <a:xfrm>
            <a:off x="6160908" y="3652170"/>
            <a:ext cx="5819234" cy="2246769"/>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Таким образом, из 30 возможных оценок для получения оптимального решения задачи просмотрено:</a:t>
            </a:r>
          </a:p>
          <a:p>
            <a:pPr marL="342900" indent="-342900" algn="just">
              <a:spcAft>
                <a:spcPts val="0"/>
              </a:spcAft>
              <a:buFontTx/>
              <a:buChar char="-"/>
            </a:pPr>
            <a:r>
              <a:rPr lang="ru-RU" sz="2000" dirty="0">
                <a:latin typeface="Arial" panose="020B0604020202020204" pitchFamily="34" charset="0"/>
                <a:ea typeface="Times New Roman" panose="02020603050405020304" pitchFamily="18" charset="0"/>
                <a:cs typeface="Arial" panose="020B0604020202020204" pitchFamily="34" charset="0"/>
              </a:rPr>
              <a:t>алгоритмом ветвей и границ 16 оценок (2-9);</a:t>
            </a:r>
          </a:p>
          <a:p>
            <a:pPr marL="342900" indent="-342900" algn="just">
              <a:spcAft>
                <a:spcPts val="0"/>
              </a:spcAft>
              <a:buFontTx/>
              <a:buChar char="-"/>
            </a:pPr>
            <a:r>
              <a:rPr lang="ru-RU" sz="2000" dirty="0">
                <a:latin typeface="Arial" panose="020B0604020202020204" pitchFamily="34" charset="0"/>
                <a:ea typeface="Times New Roman" panose="02020603050405020304" pitchFamily="18" charset="0"/>
                <a:cs typeface="Arial" panose="020B0604020202020204" pitchFamily="34" charset="0"/>
              </a:rPr>
              <a:t>Алгоритмом Балаша 18 оценок (1);</a:t>
            </a:r>
          </a:p>
          <a:p>
            <a:pPr marL="342900" indent="-342900" algn="just">
              <a:spcAft>
                <a:spcPts val="0"/>
              </a:spcAft>
              <a:buFontTx/>
              <a:buChar char="-"/>
            </a:pPr>
            <a:r>
              <a:rPr lang="ru-RU" sz="2000" dirty="0">
                <a:latin typeface="Arial" panose="020B0604020202020204" pitchFamily="34" charset="0"/>
                <a:ea typeface="Times New Roman" panose="02020603050405020304" pitchFamily="18" charset="0"/>
                <a:cs typeface="Arial" panose="020B0604020202020204" pitchFamily="34" charset="0"/>
              </a:rPr>
              <a:t>Специальным методом 10 оценок (6);</a:t>
            </a:r>
          </a:p>
          <a:p>
            <a:pPr algn="just">
              <a:spcAft>
                <a:spcPts val="0"/>
              </a:spcAft>
            </a:pPr>
            <a:endParaRPr lang="ru-RU" sz="2000" dirty="0">
              <a:latin typeface="Arial" panose="020B0604020202020204" pitchFamily="34" charset="0"/>
              <a:ea typeface="Times New Roman" panose="02020603050405020304" pitchFamily="18" charset="0"/>
              <a:cs typeface="Arial" panose="020B0604020202020204" pitchFamily="34" charset="0"/>
            </a:endParaRPr>
          </a:p>
        </p:txBody>
      </p:sp>
      <p:sp>
        <p:nvSpPr>
          <p:cNvPr id="48" name="Прямоугольник 47">
            <a:extLst>
              <a:ext uri="{FF2B5EF4-FFF2-40B4-BE49-F238E27FC236}">
                <a16:creationId xmlns:a16="http://schemas.microsoft.com/office/drawing/2014/main" id="{960E1E9A-DBE0-4CD4-A0DB-F2441D806162}"/>
              </a:ext>
            </a:extLst>
          </p:cNvPr>
          <p:cNvSpPr/>
          <p:nvPr/>
        </p:nvSpPr>
        <p:spPr>
          <a:xfrm>
            <a:off x="2212625" y="4066607"/>
            <a:ext cx="505267" cy="369332"/>
          </a:xfrm>
          <a:prstGeom prst="rect">
            <a:avLst/>
          </a:prstGeom>
        </p:spPr>
        <p:txBody>
          <a:bodyPr wrap="none">
            <a:spAutoFit/>
          </a:bodyPr>
          <a:lstStyle/>
          <a:p>
            <a:r>
              <a:rPr lang="en-US" dirty="0">
                <a:latin typeface="Arial" panose="020B0604020202020204" pitchFamily="34" charset="0"/>
              </a:rPr>
              <a:t>10</a:t>
            </a:r>
            <a:r>
              <a:rPr lang="ru-RU" dirty="0">
                <a:latin typeface="Arial" panose="020B0604020202020204" pitchFamily="34" charset="0"/>
                <a:cs typeface="Arial" panose="020B0604020202020204" pitchFamily="34" charset="0"/>
              </a:rPr>
              <a:t> </a:t>
            </a:r>
            <a:endParaRPr lang="ru-RU" dirty="0"/>
          </a:p>
        </p:txBody>
      </p:sp>
    </p:spTree>
    <p:extLst>
      <p:ext uri="{BB962C8B-B14F-4D97-AF65-F5344CB8AC3E}">
        <p14:creationId xmlns:p14="http://schemas.microsoft.com/office/powerpoint/2010/main" val="216350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DDD70D1-10AB-4EA4-8D2F-B48081746A6F}"/>
              </a:ext>
            </a:extLst>
          </p:cNvPr>
          <p:cNvSpPr/>
          <p:nvPr/>
        </p:nvSpPr>
        <p:spPr>
          <a:xfrm>
            <a:off x="636104" y="1214709"/>
            <a:ext cx="11065565" cy="5078313"/>
          </a:xfrm>
          <a:prstGeom prst="rect">
            <a:avLst/>
          </a:prstGeom>
        </p:spPr>
        <p:txBody>
          <a:bodyPr wrap="square">
            <a:spAutoFit/>
          </a:bodyPr>
          <a:lstStyle/>
          <a:p>
            <a:pPr algn="just"/>
            <a:r>
              <a:rPr lang="ru-RU" sz="2000" i="1" dirty="0">
                <a:solidFill>
                  <a:srgbClr val="424242"/>
                </a:solidFill>
                <a:latin typeface="Arial" panose="020B0604020202020204" pitchFamily="34" charset="0"/>
                <a:cs typeface="Arial" panose="020B0604020202020204" pitchFamily="34" charset="0"/>
              </a:rPr>
              <a:t>    </a:t>
            </a:r>
            <a:r>
              <a:rPr lang="ru-RU" sz="2000" i="1" dirty="0">
                <a:latin typeface="Arial" panose="020B0604020202020204" pitchFamily="34" charset="0"/>
                <a:cs typeface="Arial" panose="020B0604020202020204" pitchFamily="34" charset="0"/>
              </a:rPr>
              <a:t>Математическое моделирование </a:t>
            </a:r>
            <a:r>
              <a:rPr lang="ru-RU" sz="2000" dirty="0">
                <a:latin typeface="Arial" panose="020B0604020202020204" pitchFamily="34" charset="0"/>
                <a:cs typeface="Arial" panose="020B0604020202020204" pitchFamily="34" charset="0"/>
              </a:rPr>
              <a:t>– это универсальный способ описания и изучения процессов и явлений реального мира, в частности, в социально-экономической деятельности.</a:t>
            </a:r>
          </a:p>
          <a:p>
            <a:pPr algn="just"/>
            <a:r>
              <a:rPr lang="ru-RU" sz="2000" dirty="0">
                <a:latin typeface="Arial" panose="020B0604020202020204" pitchFamily="34" charset="0"/>
                <a:cs typeface="Arial" panose="020B0604020202020204" pitchFamily="34" charset="0"/>
              </a:rPr>
              <a:t>    Среди них наиболее разработанными являются методы линейного программирования (ЛП). Такие методы используются для решения экономико-математических задач, в которых количественные зависимости выражены линейно, т.е. все условия выражены в виде системы линейных уравнений и неравенств, а критерий оптимальности – в виде линейной функции, стремящейся к минимуму или максимуму (к экстремуму).</a:t>
            </a:r>
          </a:p>
          <a:p>
            <a:pPr algn="just"/>
            <a:r>
              <a:rPr lang="ru-RU" sz="2000" dirty="0">
                <a:latin typeface="Arial" panose="020B0604020202020204" pitchFamily="34" charset="0"/>
                <a:cs typeface="Arial" panose="020B0604020202020204" pitchFamily="34" charset="0"/>
              </a:rPr>
              <a:t>     Частным случаем задач с целочисленными переменными являются задачи, в которых  искомые переменные </a:t>
            </a:r>
            <a:r>
              <a:rPr lang="ru-RU" sz="2000" i="1" dirty="0" err="1">
                <a:latin typeface="Arial" panose="020B0604020202020204" pitchFamily="34" charset="0"/>
                <a:cs typeface="Arial" panose="020B0604020202020204" pitchFamily="34" charset="0"/>
              </a:rPr>
              <a:t>х</a:t>
            </a:r>
            <a:r>
              <a:rPr lang="ru-RU" sz="2000" i="1" baseline="-25000" dirty="0" err="1">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 принимают значения либо 0, либо 1. Такие переменные, в честь предложившего их английского</a:t>
            </a:r>
            <a:r>
              <a:rPr lang="ru-RU" sz="24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математика Джорджа Буля, называют </a:t>
            </a:r>
            <a:r>
              <a:rPr lang="ru-RU" sz="2000" i="1" dirty="0">
                <a:latin typeface="Arial" panose="020B0604020202020204" pitchFamily="34" charset="0"/>
                <a:cs typeface="Arial" panose="020B0604020202020204" pitchFamily="34" charset="0"/>
              </a:rPr>
              <a:t>булевыми.</a:t>
            </a:r>
          </a:p>
          <a:p>
            <a:pPr algn="just"/>
            <a:r>
              <a:rPr lang="ru-RU" sz="2000" b="1" dirty="0">
                <a:latin typeface="Arial" panose="020B0604020202020204" pitchFamily="34" charset="0"/>
                <a:cs typeface="Arial" panose="020B0604020202020204" pitchFamily="34" charset="0"/>
              </a:rPr>
              <a:t>      </a:t>
            </a:r>
            <a:r>
              <a:rPr lang="ru-RU" sz="2000" i="1" dirty="0">
                <a:latin typeface="Arial" panose="020B0604020202020204" pitchFamily="34" charset="0"/>
                <a:cs typeface="Arial" panose="020B0604020202020204" pitchFamily="34" charset="0"/>
              </a:rPr>
              <a:t>Имитационное моделирования </a:t>
            </a:r>
            <a:r>
              <a:rPr lang="ru-RU" sz="2000" dirty="0">
                <a:latin typeface="Arial" panose="020B0604020202020204" pitchFamily="34" charset="0"/>
                <a:cs typeface="Arial" panose="020B0604020202020204" pitchFamily="34" charset="0"/>
              </a:rPr>
              <a:t>– в описании процесса функционирования сложной системы, представленной виде определенного алгоритма, который реализуются на компьютере. В основе метода имитационного моделирования лежат математические модели процессов.</a:t>
            </a:r>
          </a:p>
          <a:p>
            <a:pPr algn="just"/>
            <a:endParaRPr lang="ru-RU" sz="2000"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7384A404-8569-4D43-914F-117B942784E2}"/>
              </a:ext>
            </a:extLst>
          </p:cNvPr>
          <p:cNvSpPr/>
          <p:nvPr/>
        </p:nvSpPr>
        <p:spPr>
          <a:xfrm>
            <a:off x="1435713" y="845377"/>
            <a:ext cx="1624163" cy="400110"/>
          </a:xfrm>
          <a:prstGeom prst="rect">
            <a:avLst/>
          </a:prstGeom>
        </p:spPr>
        <p:txBody>
          <a:bodyPr wrap="none">
            <a:spAutoFit/>
          </a:bodyPr>
          <a:lstStyle/>
          <a:p>
            <a:r>
              <a:rPr lang="ru-RU" sz="2000" b="1" dirty="0">
                <a:latin typeface="Arial" panose="020B0604020202020204" pitchFamily="34" charset="0"/>
                <a:cs typeface="Arial" panose="020B0604020202020204" pitchFamily="34" charset="0"/>
              </a:rPr>
              <a:t>ВВЕДЕНИЕ</a:t>
            </a:r>
            <a:endParaRPr lang="ru-RU" sz="2000" b="1" dirty="0"/>
          </a:p>
        </p:txBody>
      </p:sp>
    </p:spTree>
    <p:extLst>
      <p:ext uri="{BB962C8B-B14F-4D97-AF65-F5344CB8AC3E}">
        <p14:creationId xmlns:p14="http://schemas.microsoft.com/office/powerpoint/2010/main" val="4002483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2242" y="482862"/>
            <a:ext cx="5685024" cy="2985433"/>
          </a:xfrm>
          <a:prstGeom prst="rect">
            <a:avLst/>
          </a:prstGeom>
        </p:spPr>
        <p:txBody>
          <a:bodyPr wrap="square">
            <a:spAutoFit/>
          </a:bodyPr>
          <a:lstStyle/>
          <a:p>
            <a:pPr marL="342900" algn="just">
              <a:spcAft>
                <a:spcPts val="600"/>
              </a:spcAft>
              <a:tabLst>
                <a:tab pos="498475" algn="l"/>
              </a:tabLst>
            </a:pPr>
            <a:r>
              <a:rPr lang="ru-RU" sz="2000" dirty="0">
                <a:latin typeface="Arial" panose="020B0604020202020204" pitchFamily="34" charset="0"/>
                <a:ea typeface="Times New Roman" panose="02020603050405020304" pitchFamily="18" charset="0"/>
              </a:rPr>
              <a:t>                                              Решите  задачи:</a:t>
            </a:r>
            <a:endParaRPr lang="ru-RU" sz="2000" dirty="0">
              <a:latin typeface="Times New Roman" panose="02020603050405020304" pitchFamily="18" charset="0"/>
              <a:ea typeface="Times New Roman" panose="02020603050405020304" pitchFamily="18" charset="0"/>
            </a:endParaRPr>
          </a:p>
          <a:p>
            <a:pPr marL="342900" marR="2438400" algn="just">
              <a:spcBef>
                <a:spcPts val="600"/>
              </a:spcBef>
              <a:spcAft>
                <a:spcPts val="0"/>
              </a:spcAft>
            </a:pPr>
            <a:r>
              <a:rPr lang="ru-RU" sz="2000" dirty="0">
                <a:latin typeface="Arial" panose="020B0604020202020204" pitchFamily="34" charset="0"/>
                <a:ea typeface="Times New Roman" panose="02020603050405020304" pitchFamily="18" charset="0"/>
              </a:rPr>
              <a:t>  5</a:t>
            </a: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1</a:t>
            </a:r>
            <a:r>
              <a:rPr lang="ru-RU" sz="2000" dirty="0">
                <a:latin typeface="Arial" panose="020B0604020202020204" pitchFamily="34" charset="0"/>
                <a:ea typeface="Times New Roman" panose="02020603050405020304" pitchFamily="18" charset="0"/>
              </a:rPr>
              <a:t> + 7х</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 Зх</a:t>
            </a:r>
            <a:r>
              <a:rPr lang="ru-RU" sz="2000" baseline="-25000" dirty="0">
                <a:latin typeface="Arial" panose="020B0604020202020204" pitchFamily="34" charset="0"/>
                <a:ea typeface="Times New Roman" panose="02020603050405020304" pitchFamily="18" charset="0"/>
              </a:rPr>
              <a:t>3</a:t>
            </a:r>
            <a:r>
              <a:rPr lang="ru-RU" sz="2000" dirty="0">
                <a:latin typeface="Arial" panose="020B0604020202020204" pitchFamily="34" charset="0"/>
                <a:ea typeface="Times New Roman" panose="02020603050405020304" pitchFamily="18" charset="0"/>
              </a:rPr>
              <a:t> -» </a:t>
            </a:r>
            <a:r>
              <a:rPr lang="en-US" sz="2000" dirty="0">
                <a:latin typeface="Arial" panose="020B0604020202020204" pitchFamily="34" charset="0"/>
                <a:ea typeface="Times New Roman" panose="02020603050405020304" pitchFamily="18" charset="0"/>
              </a:rPr>
              <a:t>min</a:t>
            </a:r>
            <a:r>
              <a:rPr lang="ru-RU" sz="2000" dirty="0">
                <a:latin typeface="Arial" panose="020B0604020202020204" pitchFamily="34"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marL="342900" marR="2438400" algn="just">
              <a:spcBef>
                <a:spcPts val="600"/>
              </a:spcBef>
              <a:spcAft>
                <a:spcPts val="0"/>
              </a:spcAft>
            </a:pPr>
            <a:r>
              <a:rPr lang="ru-RU" sz="2000" dirty="0">
                <a:latin typeface="Arial" panose="020B0604020202020204" pitchFamily="34" charset="0"/>
                <a:ea typeface="Times New Roman" panose="02020603050405020304" pitchFamily="18" charset="0"/>
              </a:rPr>
              <a:t>  4х</a:t>
            </a:r>
            <a:r>
              <a:rPr lang="ru-RU" sz="2000" baseline="-25000" dirty="0">
                <a:latin typeface="Arial" panose="020B0604020202020204" pitchFamily="34" charset="0"/>
                <a:ea typeface="Times New Roman" panose="02020603050405020304" pitchFamily="18" charset="0"/>
              </a:rPr>
              <a:t>1 </a:t>
            </a:r>
            <a:r>
              <a:rPr lang="ru-RU" sz="2000" dirty="0">
                <a:latin typeface="Arial" panose="020B0604020202020204" pitchFamily="34" charset="0"/>
                <a:ea typeface="Times New Roman" panose="02020603050405020304" pitchFamily="18" charset="0"/>
              </a:rPr>
              <a:t>- 2х</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 Зх</a:t>
            </a:r>
            <a:r>
              <a:rPr lang="ru-RU" sz="2000" baseline="-25000" dirty="0">
                <a:latin typeface="Arial" panose="020B0604020202020204" pitchFamily="34" charset="0"/>
                <a:ea typeface="Times New Roman" panose="02020603050405020304" pitchFamily="18" charset="0"/>
              </a:rPr>
              <a:t>3 </a:t>
            </a:r>
            <a:r>
              <a:rPr lang="ru-RU" sz="2000" dirty="0">
                <a:latin typeface="Times New Roman" panose="02020603050405020304" pitchFamily="18"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10;</a:t>
            </a:r>
            <a:endParaRPr lang="ru-RU" sz="2000" dirty="0">
              <a:latin typeface="Times New Roman" panose="02020603050405020304" pitchFamily="18" charset="0"/>
              <a:ea typeface="Times New Roman" panose="02020603050405020304" pitchFamily="18" charset="0"/>
            </a:endParaRPr>
          </a:p>
          <a:p>
            <a:pPr marL="12700" indent="330200" algn="just">
              <a:spcAft>
                <a:spcPts val="0"/>
              </a:spcAft>
            </a:pPr>
            <a:r>
              <a:rPr lang="ru-RU" sz="2000" dirty="0">
                <a:latin typeface="Arial" panose="020B0604020202020204" pitchFamily="34" charset="0"/>
                <a:ea typeface="Times New Roman" panose="02020603050405020304" pitchFamily="18" charset="0"/>
              </a:rPr>
              <a:t>- 2</a:t>
            </a: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1</a:t>
            </a:r>
            <a:r>
              <a:rPr lang="ru-RU" sz="2000" dirty="0">
                <a:latin typeface="Arial" panose="020B0604020202020204" pitchFamily="34" charset="0"/>
                <a:ea typeface="Times New Roman" panose="02020603050405020304" pitchFamily="18" charset="0"/>
              </a:rPr>
              <a:t> +10х</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- 9х</a:t>
            </a:r>
            <a:r>
              <a:rPr lang="ru-RU" sz="2000" baseline="-25000" dirty="0">
                <a:latin typeface="Arial" panose="020B0604020202020204" pitchFamily="34" charset="0"/>
                <a:ea typeface="Times New Roman" panose="02020603050405020304" pitchFamily="18" charset="0"/>
              </a:rPr>
              <a:t>3</a:t>
            </a:r>
            <a:r>
              <a:rPr lang="ru-RU" sz="2000" dirty="0">
                <a:latin typeface="Arial" panose="020B0604020202020204" pitchFamily="34" charset="0"/>
                <a:ea typeface="Times New Roman" panose="02020603050405020304" pitchFamily="18" charset="0"/>
              </a:rPr>
              <a:t> </a:t>
            </a:r>
            <a:r>
              <a:rPr lang="ru-RU" sz="2000" dirty="0">
                <a:latin typeface="Times New Roman" panose="02020603050405020304" pitchFamily="18"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11;</a:t>
            </a:r>
            <a:endParaRPr lang="ru-RU" sz="2000" dirty="0">
              <a:latin typeface="Times New Roman" panose="02020603050405020304" pitchFamily="18" charset="0"/>
              <a:ea typeface="Times New Roman" panose="02020603050405020304" pitchFamily="18" charset="0"/>
            </a:endParaRPr>
          </a:p>
          <a:p>
            <a:pPr marL="12700" indent="330200" algn="just">
              <a:spcAft>
                <a:spcPts val="0"/>
              </a:spcAft>
            </a:pP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rPr>
              <a:t>x</a:t>
            </a:r>
            <a:r>
              <a:rPr lang="en-US" sz="2000" baseline="-25000" dirty="0">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 1,0; </a:t>
            </a:r>
            <a:r>
              <a:rPr lang="en-US" sz="2000" dirty="0" err="1">
                <a:latin typeface="Arial" panose="020B0604020202020204" pitchFamily="34" charset="0"/>
                <a:ea typeface="Times New Roman" panose="02020603050405020304" pitchFamily="18" charset="0"/>
              </a:rPr>
              <a:t>i</a:t>
            </a:r>
            <a:r>
              <a:rPr lang="en-US" sz="2000"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=1,2,3.</a:t>
            </a:r>
            <a:endParaRPr lang="ru-RU" sz="2000" dirty="0">
              <a:latin typeface="Times New Roman" panose="02020603050405020304" pitchFamily="18" charset="0"/>
              <a:ea typeface="Times New Roman" panose="02020603050405020304" pitchFamily="18" charset="0"/>
            </a:endParaRPr>
          </a:p>
          <a:p>
            <a:pPr marL="12700" indent="330200" algn="just">
              <a:spcAft>
                <a:spcPts val="600"/>
              </a:spcAft>
            </a:pPr>
            <a:r>
              <a:rPr lang="ru-RU" sz="2000" dirty="0">
                <a:latin typeface="Arial" panose="020B0604020202020204" pitchFamily="34" charset="0"/>
                <a:ea typeface="Times New Roman" panose="02020603050405020304" pitchFamily="18" charset="0"/>
              </a:rPr>
              <a:t>  Ответ</a:t>
            </a:r>
            <a:r>
              <a:rPr lang="ru-RU" sz="2000" i="1" dirty="0">
                <a:latin typeface="Arial" panose="020B0604020202020204" pitchFamily="34" charset="0"/>
                <a:ea typeface="Times New Roman" panose="02020603050405020304" pitchFamily="18" charset="0"/>
              </a:rPr>
              <a:t>:</a:t>
            </a: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rPr>
              <a:t>R </a:t>
            </a:r>
            <a:r>
              <a:rPr lang="ru-RU" sz="2000" dirty="0">
                <a:latin typeface="Arial" panose="020B0604020202020204" pitchFamily="34" charset="0"/>
                <a:ea typeface="Times New Roman" panose="02020603050405020304" pitchFamily="18" charset="0"/>
              </a:rPr>
              <a:t>= 8; </a:t>
            </a:r>
          </a:p>
          <a:p>
            <a:pPr marL="12700" indent="330200" algn="just">
              <a:spcAft>
                <a:spcPts val="600"/>
              </a:spcAft>
            </a:pP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1</a:t>
            </a:r>
            <a:r>
              <a:rPr lang="ru-RU" sz="2000" dirty="0">
                <a:latin typeface="Arial" panose="020B0604020202020204" pitchFamily="34" charset="0"/>
                <a:ea typeface="Times New Roman" panose="02020603050405020304" pitchFamily="18" charset="0"/>
              </a:rPr>
              <a:t> = </a:t>
            </a:r>
            <a:r>
              <a:rPr lang="ru-RU" sz="2000" dirty="0" err="1">
                <a:latin typeface="Arial" panose="020B0604020202020204" pitchFamily="34" charset="0"/>
                <a:ea typeface="Times New Roman" panose="02020603050405020304" pitchFamily="18" charset="0"/>
              </a:rPr>
              <a:t>х</a:t>
            </a:r>
            <a:r>
              <a:rPr lang="ru-RU" sz="2000" baseline="-25000" dirty="0" err="1">
                <a:latin typeface="Arial" panose="020B0604020202020204" pitchFamily="34" charset="0"/>
                <a:ea typeface="Times New Roman" panose="02020603050405020304" pitchFamily="18" charset="0"/>
              </a:rPr>
              <a:t>з</a:t>
            </a:r>
            <a:r>
              <a:rPr lang="ru-RU" sz="2000" dirty="0">
                <a:latin typeface="Arial" panose="020B0604020202020204" pitchFamily="34" charset="0"/>
                <a:ea typeface="Times New Roman" panose="02020603050405020304" pitchFamily="18" charset="0"/>
              </a:rPr>
              <a:t> = 1; х</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 0</a:t>
            </a:r>
            <a:endParaRPr lang="ru-RU" sz="2000" dirty="0">
              <a:latin typeface="Times New Roman" panose="02020603050405020304" pitchFamily="18" charset="0"/>
              <a:ea typeface="Times New Roman" panose="02020603050405020304" pitchFamily="18" charset="0"/>
            </a:endParaRPr>
          </a:p>
          <a:p>
            <a:pPr marL="342900" marR="2438400" algn="just">
              <a:spcBef>
                <a:spcPts val="600"/>
              </a:spcBef>
              <a:spcAft>
                <a:spcPts val="0"/>
              </a:spcAft>
            </a:pPr>
            <a:r>
              <a:rPr lang="ru-RU" dirty="0">
                <a:latin typeface="Arial" panose="020B0604020202020204" pitchFamily="34" charset="0"/>
                <a:ea typeface="Times New Roman" panose="02020603050405020304" pitchFamily="18" charset="0"/>
              </a:rPr>
              <a:t> </a:t>
            </a:r>
            <a:endParaRPr lang="ru-RU" sz="1600" dirty="0">
              <a:latin typeface="Times New Roman" panose="02020603050405020304" pitchFamily="18" charset="0"/>
              <a:ea typeface="Times New Roman" panose="02020603050405020304" pitchFamily="18" charset="0"/>
            </a:endParaRPr>
          </a:p>
        </p:txBody>
      </p:sp>
      <p:sp>
        <p:nvSpPr>
          <p:cNvPr id="67" name="Прямоугольник 66">
            <a:extLst>
              <a:ext uri="{FF2B5EF4-FFF2-40B4-BE49-F238E27FC236}">
                <a16:creationId xmlns:a16="http://schemas.microsoft.com/office/drawing/2014/main" id="{31353A3D-9194-4915-A86E-2C4184E51A44}"/>
              </a:ext>
            </a:extLst>
          </p:cNvPr>
          <p:cNvSpPr/>
          <p:nvPr/>
        </p:nvSpPr>
        <p:spPr>
          <a:xfrm>
            <a:off x="5804611" y="906448"/>
            <a:ext cx="5685024" cy="2092881"/>
          </a:xfrm>
          <a:prstGeom prst="rect">
            <a:avLst/>
          </a:prstGeom>
        </p:spPr>
        <p:txBody>
          <a:bodyPr wrap="square">
            <a:spAutoFit/>
          </a:bodyPr>
          <a:lstStyle/>
          <a:p>
            <a:pPr marL="342900" marR="2438400" algn="just">
              <a:spcBef>
                <a:spcPts val="600"/>
              </a:spcBef>
              <a:spcAft>
                <a:spcPts val="0"/>
              </a:spcAft>
            </a:pPr>
            <a:r>
              <a:rPr lang="ru-RU"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6х</a:t>
            </a:r>
            <a:r>
              <a:rPr lang="ru-RU" sz="2000" baseline="-25000" dirty="0">
                <a:latin typeface="Arial" panose="020B0604020202020204" pitchFamily="34" charset="0"/>
                <a:ea typeface="Times New Roman" panose="02020603050405020304" pitchFamily="18" charset="0"/>
              </a:rPr>
              <a:t>1</a:t>
            </a:r>
            <a:r>
              <a:rPr lang="ru-RU" sz="2000" dirty="0">
                <a:latin typeface="Arial" panose="020B0604020202020204" pitchFamily="34" charset="0"/>
                <a:ea typeface="Times New Roman" panose="02020603050405020304" pitchFamily="18" charset="0"/>
              </a:rPr>
              <a:t> + 5</a:t>
            </a:r>
            <a:r>
              <a:rPr lang="ru-RU" sz="2000" b="1" cap="small" dirty="0">
                <a:latin typeface="Arial" panose="020B0604020202020204" pitchFamily="34" charset="0"/>
                <a:ea typeface="Times New Roman" panose="02020603050405020304" pitchFamily="18" charset="0"/>
              </a:rPr>
              <a:t>х</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 Зх</a:t>
            </a:r>
            <a:r>
              <a:rPr lang="ru-RU" sz="2000" baseline="-25000" dirty="0">
                <a:latin typeface="Arial" panose="020B0604020202020204" pitchFamily="34" charset="0"/>
                <a:ea typeface="Times New Roman" panose="02020603050405020304" pitchFamily="18" charset="0"/>
              </a:rPr>
              <a:t>3</a:t>
            </a:r>
            <a:r>
              <a:rPr lang="ru-RU" sz="2000" dirty="0">
                <a:latin typeface="Arial" panose="020B0604020202020204" pitchFamily="34" charset="0"/>
                <a:ea typeface="Times New Roman" panose="02020603050405020304" pitchFamily="18" charset="0"/>
              </a:rPr>
              <a:t> -&gt; </a:t>
            </a:r>
            <a:r>
              <a:rPr lang="en-US" sz="2000" dirty="0">
                <a:latin typeface="Arial" panose="020B0604020202020204" pitchFamily="34" charset="0"/>
                <a:ea typeface="Times New Roman" panose="02020603050405020304" pitchFamily="18" charset="0"/>
              </a:rPr>
              <a:t>max</a:t>
            </a:r>
            <a:r>
              <a:rPr lang="ru-RU" sz="2000" dirty="0">
                <a:latin typeface="Arial" panose="020B0604020202020204" pitchFamily="34"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marL="342900" marR="2438400" algn="just">
              <a:spcBef>
                <a:spcPts val="600"/>
              </a:spcBef>
              <a:spcAft>
                <a:spcPts val="0"/>
              </a:spcAft>
            </a:pPr>
            <a:r>
              <a:rPr lang="ru-RU" sz="2000" spc="100" dirty="0">
                <a:latin typeface="Arial" panose="020B0604020202020204" pitchFamily="34" charset="0"/>
                <a:ea typeface="Times New Roman" panose="02020603050405020304" pitchFamily="18" charset="0"/>
              </a:rPr>
              <a:t>12</a:t>
            </a:r>
            <a:r>
              <a:rPr lang="en-US" sz="2000" spc="100" dirty="0">
                <a:latin typeface="Arial" panose="020B0604020202020204" pitchFamily="34" charset="0"/>
                <a:ea typeface="Times New Roman" panose="02020603050405020304" pitchFamily="18" charset="0"/>
              </a:rPr>
              <a:t>x</a:t>
            </a:r>
            <a:r>
              <a:rPr lang="ru-RU" sz="2000" spc="100" baseline="-25000" dirty="0">
                <a:latin typeface="Arial" panose="020B0604020202020204" pitchFamily="34" charset="0"/>
                <a:ea typeface="Times New Roman" panose="02020603050405020304" pitchFamily="18" charset="0"/>
              </a:rPr>
              <a:t>1</a:t>
            </a:r>
            <a:r>
              <a:rPr lang="ru-RU" sz="2000" spc="100"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 10х</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-5х</a:t>
            </a:r>
            <a:r>
              <a:rPr lang="ru-RU" sz="2000" baseline="-25000" dirty="0">
                <a:latin typeface="Arial" panose="020B0604020202020204" pitchFamily="34" charset="0"/>
                <a:ea typeface="Times New Roman" panose="02020603050405020304" pitchFamily="18" charset="0"/>
              </a:rPr>
              <a:t>3</a:t>
            </a:r>
            <a:r>
              <a:rPr lang="ru-RU" sz="2000" dirty="0">
                <a:latin typeface="Arial" panose="020B0604020202020204" pitchFamily="34" charset="0"/>
                <a:ea typeface="Times New Roman" panose="02020603050405020304" pitchFamily="18" charset="0"/>
              </a:rPr>
              <a:t> </a:t>
            </a:r>
            <a:r>
              <a:rPr lang="ru-RU" sz="2000" dirty="0">
                <a:latin typeface="Times New Roman" panose="02020603050405020304" pitchFamily="18" charset="0"/>
                <a:ea typeface="Times New Roman" panose="02020603050405020304" pitchFamily="18" charset="0"/>
              </a:rPr>
              <a:t>≤</a:t>
            </a:r>
            <a:r>
              <a:rPr lang="ru-RU" sz="2000" dirty="0">
                <a:latin typeface="Arial" panose="020B0604020202020204" pitchFamily="34" charset="0"/>
                <a:ea typeface="Times New Roman" panose="02020603050405020304" pitchFamily="18" charset="0"/>
              </a:rPr>
              <a:t> 18;</a:t>
            </a:r>
            <a:endParaRPr lang="ru-RU" sz="2000" dirty="0">
              <a:latin typeface="Times New Roman" panose="02020603050405020304" pitchFamily="18" charset="0"/>
              <a:ea typeface="Times New Roman" panose="02020603050405020304" pitchFamily="18" charset="0"/>
            </a:endParaRPr>
          </a:p>
          <a:p>
            <a:pPr marL="342900" marR="2438400" algn="just">
              <a:spcAft>
                <a:spcPts val="0"/>
              </a:spcAft>
            </a:pPr>
            <a:r>
              <a:rPr lang="ru-RU" sz="2000" dirty="0">
                <a:latin typeface="Arial" panose="020B0604020202020204" pitchFamily="34" charset="0"/>
                <a:ea typeface="Times New Roman" panose="02020603050405020304" pitchFamily="18" charset="0"/>
              </a:rPr>
              <a:t>  Зх</a:t>
            </a:r>
            <a:r>
              <a:rPr lang="ru-RU" sz="2000" baseline="-25000" dirty="0">
                <a:latin typeface="Arial" panose="020B0604020202020204" pitchFamily="34" charset="0"/>
                <a:ea typeface="Times New Roman" panose="02020603050405020304" pitchFamily="18" charset="0"/>
              </a:rPr>
              <a:t>1</a:t>
            </a:r>
            <a:r>
              <a:rPr lang="ru-RU" sz="2000" dirty="0">
                <a:latin typeface="Arial" panose="020B0604020202020204" pitchFamily="34" charset="0"/>
                <a:ea typeface="Times New Roman" panose="02020603050405020304" pitchFamily="18" charset="0"/>
              </a:rPr>
              <a:t> - 2х</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- 7х</a:t>
            </a:r>
            <a:r>
              <a:rPr lang="ru-RU" sz="2000" baseline="-25000" dirty="0">
                <a:latin typeface="Arial" panose="020B0604020202020204" pitchFamily="34" charset="0"/>
                <a:ea typeface="Times New Roman" panose="02020603050405020304" pitchFamily="18" charset="0"/>
              </a:rPr>
              <a:t>3</a:t>
            </a:r>
            <a:r>
              <a:rPr lang="ru-RU" sz="2000" dirty="0">
                <a:latin typeface="Arial" panose="020B0604020202020204" pitchFamily="34" charset="0"/>
                <a:ea typeface="Times New Roman" panose="02020603050405020304" pitchFamily="18" charset="0"/>
              </a:rPr>
              <a:t> </a:t>
            </a:r>
            <a:r>
              <a:rPr lang="ru-RU" sz="2000" dirty="0">
                <a:latin typeface="Times New Roman" panose="02020603050405020304" pitchFamily="18" charset="0"/>
                <a:ea typeface="Times New Roman" panose="02020603050405020304" pitchFamily="18" charset="0"/>
              </a:rPr>
              <a:t>≤</a:t>
            </a:r>
            <a:r>
              <a:rPr lang="ru-RU" sz="2000" dirty="0">
                <a:latin typeface="Arial" panose="020B0604020202020204" pitchFamily="34" charset="0"/>
                <a:ea typeface="Times New Roman" panose="02020603050405020304" pitchFamily="18" charset="0"/>
              </a:rPr>
              <a:t> -9; </a:t>
            </a:r>
            <a:endParaRPr lang="ru-RU" sz="2000" dirty="0">
              <a:latin typeface="Times New Roman" panose="02020603050405020304" pitchFamily="18" charset="0"/>
              <a:ea typeface="Times New Roman" panose="02020603050405020304" pitchFamily="18" charset="0"/>
            </a:endParaRPr>
          </a:p>
          <a:p>
            <a:pPr marL="12700" indent="330200" algn="just">
              <a:spcAft>
                <a:spcPts val="0"/>
              </a:spcAft>
            </a:pP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rPr>
              <a:t>x</a:t>
            </a:r>
            <a:r>
              <a:rPr lang="en-US" sz="2000" baseline="-25000" dirty="0">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 1,0; </a:t>
            </a:r>
            <a:r>
              <a:rPr lang="en-US" sz="2000" dirty="0" err="1">
                <a:latin typeface="Arial" panose="020B0604020202020204" pitchFamily="34" charset="0"/>
                <a:ea typeface="Times New Roman" panose="02020603050405020304" pitchFamily="18" charset="0"/>
              </a:rPr>
              <a:t>i</a:t>
            </a:r>
            <a:r>
              <a:rPr lang="en-US" sz="2000"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=1,2,3.</a:t>
            </a:r>
            <a:endParaRPr lang="ru-RU" sz="2000" dirty="0">
              <a:latin typeface="Times New Roman" panose="02020603050405020304" pitchFamily="18" charset="0"/>
              <a:ea typeface="Times New Roman" panose="02020603050405020304" pitchFamily="18" charset="0"/>
            </a:endParaRPr>
          </a:p>
          <a:p>
            <a:pPr marL="12700" indent="330200" algn="just">
              <a:spcAft>
                <a:spcPts val="600"/>
              </a:spcAft>
            </a:pPr>
            <a:r>
              <a:rPr lang="ru-RU" sz="2000" dirty="0">
                <a:latin typeface="Arial" panose="020B0604020202020204" pitchFamily="34" charset="0"/>
                <a:ea typeface="Times New Roman" panose="02020603050405020304" pitchFamily="18" charset="0"/>
              </a:rPr>
              <a:t>Ответ: </a:t>
            </a:r>
            <a:r>
              <a:rPr lang="en-US" sz="2000" dirty="0">
                <a:latin typeface="Arial" panose="020B0604020202020204" pitchFamily="34" charset="0"/>
                <a:ea typeface="Times New Roman" panose="02020603050405020304" pitchFamily="18" charset="0"/>
              </a:rPr>
              <a:t>R </a:t>
            </a:r>
            <a:r>
              <a:rPr lang="ru-RU" sz="2000" dirty="0">
                <a:latin typeface="Arial" panose="020B0604020202020204" pitchFamily="34" charset="0"/>
                <a:ea typeface="Times New Roman" panose="02020603050405020304" pitchFamily="18" charset="0"/>
              </a:rPr>
              <a:t>= 8: </a:t>
            </a:r>
          </a:p>
          <a:p>
            <a:pPr marL="12700" indent="330200" algn="just">
              <a:spcAft>
                <a:spcPts val="600"/>
              </a:spcAft>
            </a:pPr>
            <a:r>
              <a:rPr lang="en-US" sz="2000" dirty="0">
                <a:latin typeface="Arial" panose="020B0604020202020204" pitchFamily="34" charset="0"/>
                <a:ea typeface="Times New Roman" panose="02020603050405020304" pitchFamily="18" charset="0"/>
              </a:rPr>
              <a:t>x</a:t>
            </a:r>
            <a:r>
              <a:rPr lang="en-US" sz="2000" baseline="-25000" dirty="0">
                <a:latin typeface="Arial" panose="020B0604020202020204" pitchFamily="34" charset="0"/>
                <a:ea typeface="Times New Roman" panose="02020603050405020304" pitchFamily="18" charset="0"/>
              </a:rPr>
              <a:t>1</a:t>
            </a:r>
            <a:r>
              <a:rPr lang="en-US" sz="2000"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 0; х</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 х</a:t>
            </a:r>
            <a:r>
              <a:rPr lang="ru-RU" sz="2000" baseline="-25000" dirty="0">
                <a:latin typeface="Arial" panose="020B0604020202020204" pitchFamily="34" charset="0"/>
                <a:ea typeface="Times New Roman" panose="02020603050405020304" pitchFamily="18" charset="0"/>
              </a:rPr>
              <a:t>3</a:t>
            </a:r>
            <a:r>
              <a:rPr lang="ru-RU" sz="2000" dirty="0">
                <a:latin typeface="Arial" panose="020B0604020202020204" pitchFamily="34" charset="0"/>
                <a:ea typeface="Times New Roman" panose="02020603050405020304" pitchFamily="18" charset="0"/>
              </a:rPr>
              <a:t> = 1.</a:t>
            </a:r>
            <a:endParaRPr lang="ru-RU" sz="2000" dirty="0"/>
          </a:p>
        </p:txBody>
      </p:sp>
    </p:spTree>
    <p:extLst>
      <p:ext uri="{BB962C8B-B14F-4D97-AF65-F5344CB8AC3E}">
        <p14:creationId xmlns:p14="http://schemas.microsoft.com/office/powerpoint/2010/main" val="406387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5"/>
          <p:cNvSpPr>
            <a:spLocks noChangeArrowheads="1"/>
          </p:cNvSpPr>
          <p:nvPr/>
        </p:nvSpPr>
        <p:spPr bwMode="auto">
          <a:xfrm>
            <a:off x="2513692" y="288335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dirty="0">
                <a:ln>
                  <a:noFill/>
                </a:ln>
                <a:effectLst/>
                <a:latin typeface="Arial" panose="020B0604020202020204" pitchFamily="34" charset="0"/>
                <a:ea typeface="Times New Roman" panose="02020603050405020304" pitchFamily="18" charset="0"/>
              </a:rPr>
              <a:t>0</a:t>
            </a:r>
            <a:endParaRPr kumimoji="0" lang="en-US" altLang="ru-RU" sz="2000" b="0" i="0" u="none" strike="noStrike" cap="none" normalizeH="0" baseline="0" dirty="0">
              <a:ln>
                <a:noFill/>
              </a:ln>
              <a:effectLst/>
              <a:latin typeface="Arial" panose="020B0604020202020204" pitchFamily="34" charset="0"/>
            </a:endParaRPr>
          </a:p>
        </p:txBody>
      </p:sp>
      <p:sp>
        <p:nvSpPr>
          <p:cNvPr id="3" name="Oval 24"/>
          <p:cNvSpPr>
            <a:spLocks noChangeArrowheads="1"/>
          </p:cNvSpPr>
          <p:nvPr/>
        </p:nvSpPr>
        <p:spPr bwMode="auto">
          <a:xfrm>
            <a:off x="1370692" y="356915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4" name="Oval 23"/>
          <p:cNvSpPr>
            <a:spLocks noChangeArrowheads="1"/>
          </p:cNvSpPr>
          <p:nvPr/>
        </p:nvSpPr>
        <p:spPr bwMode="auto">
          <a:xfrm>
            <a:off x="684892" y="435020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5" name="Oval 22"/>
          <p:cNvSpPr>
            <a:spLocks noChangeArrowheads="1"/>
          </p:cNvSpPr>
          <p:nvPr/>
        </p:nvSpPr>
        <p:spPr bwMode="auto">
          <a:xfrm>
            <a:off x="3770992" y="356915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sp>
        <p:nvSpPr>
          <p:cNvPr id="6" name="Oval 21"/>
          <p:cNvSpPr>
            <a:spLocks noChangeArrowheads="1"/>
          </p:cNvSpPr>
          <p:nvPr/>
        </p:nvSpPr>
        <p:spPr bwMode="auto">
          <a:xfrm>
            <a:off x="1370692" y="435020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7" name="Oval 20"/>
          <p:cNvSpPr>
            <a:spLocks noChangeArrowheads="1"/>
          </p:cNvSpPr>
          <p:nvPr/>
        </p:nvSpPr>
        <p:spPr bwMode="auto">
          <a:xfrm>
            <a:off x="3095617" y="4281264"/>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8" name="Oval 19"/>
          <p:cNvSpPr>
            <a:spLocks noChangeArrowheads="1"/>
          </p:cNvSpPr>
          <p:nvPr/>
        </p:nvSpPr>
        <p:spPr bwMode="auto">
          <a:xfrm>
            <a:off x="1599292" y="5134426"/>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en-US" altLang="ru-RU" b="0" i="0" u="none" strike="noStrike" cap="none" normalizeH="0" baseline="0" dirty="0">
              <a:ln>
                <a:noFill/>
              </a:ln>
              <a:effectLst/>
              <a:latin typeface="Arial" panose="020B0604020202020204" pitchFamily="34" charset="0"/>
            </a:endParaRPr>
          </a:p>
        </p:txBody>
      </p:sp>
      <p:sp>
        <p:nvSpPr>
          <p:cNvPr id="9" name="Oval 18"/>
          <p:cNvSpPr>
            <a:spLocks noChangeArrowheads="1"/>
          </p:cNvSpPr>
          <p:nvPr/>
        </p:nvSpPr>
        <p:spPr bwMode="auto">
          <a:xfrm>
            <a:off x="2170792" y="5134426"/>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10" name="Oval 17"/>
          <p:cNvSpPr>
            <a:spLocks noChangeArrowheads="1"/>
          </p:cNvSpPr>
          <p:nvPr/>
        </p:nvSpPr>
        <p:spPr bwMode="auto">
          <a:xfrm>
            <a:off x="2742292" y="5134426"/>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sp>
        <p:nvSpPr>
          <p:cNvPr id="11" name="Oval 16"/>
          <p:cNvSpPr>
            <a:spLocks noChangeArrowheads="1"/>
          </p:cNvSpPr>
          <p:nvPr/>
        </p:nvSpPr>
        <p:spPr bwMode="auto">
          <a:xfrm>
            <a:off x="3770992" y="435020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12" name="Oval 15"/>
          <p:cNvSpPr>
            <a:spLocks noChangeArrowheads="1"/>
          </p:cNvSpPr>
          <p:nvPr/>
        </p:nvSpPr>
        <p:spPr bwMode="auto">
          <a:xfrm>
            <a:off x="4456792" y="435020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sp>
        <p:nvSpPr>
          <p:cNvPr id="13" name="Oval 14"/>
          <p:cNvSpPr>
            <a:spLocks noChangeArrowheads="1"/>
          </p:cNvSpPr>
          <p:nvPr/>
        </p:nvSpPr>
        <p:spPr bwMode="auto">
          <a:xfrm>
            <a:off x="2056492" y="435020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sp>
        <p:nvSpPr>
          <p:cNvPr id="14" name="Oval 13"/>
          <p:cNvSpPr>
            <a:spLocks noChangeArrowheads="1"/>
          </p:cNvSpPr>
          <p:nvPr/>
        </p:nvSpPr>
        <p:spPr bwMode="auto">
          <a:xfrm>
            <a:off x="2513692" y="356915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15" name="Line 12"/>
          <p:cNvSpPr>
            <a:spLocks noChangeShapeType="1"/>
          </p:cNvSpPr>
          <p:nvPr/>
        </p:nvSpPr>
        <p:spPr bwMode="auto">
          <a:xfrm>
            <a:off x="1599292" y="3988251"/>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Line 11"/>
          <p:cNvSpPr>
            <a:spLocks noChangeShapeType="1"/>
          </p:cNvSpPr>
          <p:nvPr/>
        </p:nvSpPr>
        <p:spPr bwMode="auto">
          <a:xfrm>
            <a:off x="3999592" y="3988251"/>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Line 10"/>
          <p:cNvSpPr>
            <a:spLocks noChangeShapeType="1"/>
          </p:cNvSpPr>
          <p:nvPr/>
        </p:nvSpPr>
        <p:spPr bwMode="auto">
          <a:xfrm>
            <a:off x="2285092" y="4769301"/>
            <a:ext cx="1143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Line 9"/>
          <p:cNvSpPr>
            <a:spLocks noChangeShapeType="1"/>
          </p:cNvSpPr>
          <p:nvPr/>
        </p:nvSpPr>
        <p:spPr bwMode="auto">
          <a:xfrm flipH="1">
            <a:off x="1027792" y="3877126"/>
            <a:ext cx="3429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Line 8"/>
          <p:cNvSpPr>
            <a:spLocks noChangeShapeType="1"/>
          </p:cNvSpPr>
          <p:nvPr/>
        </p:nvSpPr>
        <p:spPr bwMode="auto">
          <a:xfrm>
            <a:off x="1827892" y="3877126"/>
            <a:ext cx="3429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Line 7"/>
          <p:cNvSpPr>
            <a:spLocks noChangeShapeType="1"/>
          </p:cNvSpPr>
          <p:nvPr/>
        </p:nvSpPr>
        <p:spPr bwMode="auto">
          <a:xfrm flipH="1">
            <a:off x="3428092" y="3877126"/>
            <a:ext cx="3429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Line 6"/>
          <p:cNvSpPr>
            <a:spLocks noChangeShapeType="1"/>
          </p:cNvSpPr>
          <p:nvPr/>
        </p:nvSpPr>
        <p:spPr bwMode="auto">
          <a:xfrm>
            <a:off x="4228192" y="3877126"/>
            <a:ext cx="3429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Line 5"/>
          <p:cNvSpPr>
            <a:spLocks noChangeShapeType="1"/>
          </p:cNvSpPr>
          <p:nvPr/>
        </p:nvSpPr>
        <p:spPr bwMode="auto">
          <a:xfrm flipH="1">
            <a:off x="1942192" y="4769301"/>
            <a:ext cx="2286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Line 4"/>
          <p:cNvSpPr>
            <a:spLocks noChangeShapeType="1"/>
          </p:cNvSpPr>
          <p:nvPr/>
        </p:nvSpPr>
        <p:spPr bwMode="auto">
          <a:xfrm>
            <a:off x="2399392" y="4769301"/>
            <a:ext cx="4572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Line 3"/>
          <p:cNvSpPr>
            <a:spLocks noChangeShapeType="1"/>
          </p:cNvSpPr>
          <p:nvPr/>
        </p:nvSpPr>
        <p:spPr bwMode="auto">
          <a:xfrm>
            <a:off x="2742292" y="333896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5" name="Line 2"/>
          <p:cNvSpPr>
            <a:spLocks noChangeShapeType="1"/>
          </p:cNvSpPr>
          <p:nvPr/>
        </p:nvSpPr>
        <p:spPr bwMode="auto">
          <a:xfrm flipH="1">
            <a:off x="1599292" y="3227838"/>
            <a:ext cx="9144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6" name="Line 1"/>
          <p:cNvSpPr>
            <a:spLocks noChangeShapeType="1"/>
          </p:cNvSpPr>
          <p:nvPr/>
        </p:nvSpPr>
        <p:spPr bwMode="auto">
          <a:xfrm>
            <a:off x="2970892" y="3227838"/>
            <a:ext cx="10287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9" name="Oval 25"/>
          <p:cNvSpPr>
            <a:spLocks noChangeArrowheads="1"/>
          </p:cNvSpPr>
          <p:nvPr/>
        </p:nvSpPr>
        <p:spPr bwMode="auto">
          <a:xfrm>
            <a:off x="8384504" y="288335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dirty="0">
                <a:ln>
                  <a:noFill/>
                </a:ln>
                <a:effectLst/>
                <a:latin typeface="Arial" panose="020B0604020202020204" pitchFamily="34" charset="0"/>
                <a:ea typeface="Times New Roman" panose="02020603050405020304" pitchFamily="18" charset="0"/>
              </a:rPr>
              <a:t>0</a:t>
            </a:r>
            <a:endParaRPr kumimoji="0" lang="en-US" altLang="ru-RU" sz="2000" b="0" i="0" u="none" strike="noStrike" cap="none" normalizeH="0" baseline="0" dirty="0">
              <a:ln>
                <a:noFill/>
              </a:ln>
              <a:effectLst/>
              <a:latin typeface="Arial" panose="020B0604020202020204" pitchFamily="34" charset="0"/>
            </a:endParaRPr>
          </a:p>
        </p:txBody>
      </p:sp>
      <p:sp>
        <p:nvSpPr>
          <p:cNvPr id="30" name="Oval 24"/>
          <p:cNvSpPr>
            <a:spLocks noChangeArrowheads="1"/>
          </p:cNvSpPr>
          <p:nvPr/>
        </p:nvSpPr>
        <p:spPr bwMode="auto">
          <a:xfrm>
            <a:off x="7241504" y="356915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32" name="Oval 22"/>
          <p:cNvSpPr>
            <a:spLocks noChangeArrowheads="1"/>
          </p:cNvSpPr>
          <p:nvPr/>
        </p:nvSpPr>
        <p:spPr bwMode="auto">
          <a:xfrm>
            <a:off x="9641804" y="356915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sp>
        <p:nvSpPr>
          <p:cNvPr id="33" name="Oval 21"/>
          <p:cNvSpPr>
            <a:spLocks noChangeArrowheads="1"/>
          </p:cNvSpPr>
          <p:nvPr/>
        </p:nvSpPr>
        <p:spPr bwMode="auto">
          <a:xfrm>
            <a:off x="6560154" y="4283526"/>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34" name="Oval 20"/>
          <p:cNvSpPr>
            <a:spLocks noChangeArrowheads="1"/>
          </p:cNvSpPr>
          <p:nvPr/>
        </p:nvSpPr>
        <p:spPr bwMode="auto">
          <a:xfrm>
            <a:off x="8155241" y="5218778"/>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effectLst/>
                <a:latin typeface="Arial" panose="020B0604020202020204" pitchFamily="34" charset="0"/>
              </a:rPr>
              <a:t>3</a:t>
            </a:r>
          </a:p>
        </p:txBody>
      </p:sp>
      <p:sp>
        <p:nvSpPr>
          <p:cNvPr id="35" name="Oval 19"/>
          <p:cNvSpPr>
            <a:spLocks noChangeArrowheads="1"/>
          </p:cNvSpPr>
          <p:nvPr/>
        </p:nvSpPr>
        <p:spPr bwMode="auto">
          <a:xfrm>
            <a:off x="8041602" y="425495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en-US" altLang="ru-RU" b="0" i="0" u="none" strike="noStrike" cap="none" normalizeH="0" baseline="0" dirty="0">
              <a:ln>
                <a:noFill/>
              </a:ln>
              <a:effectLst/>
              <a:latin typeface="Arial" panose="020B0604020202020204" pitchFamily="34" charset="0"/>
            </a:endParaRPr>
          </a:p>
        </p:txBody>
      </p:sp>
      <p:sp>
        <p:nvSpPr>
          <p:cNvPr id="36" name="Oval 18"/>
          <p:cNvSpPr>
            <a:spLocks noChangeArrowheads="1"/>
          </p:cNvSpPr>
          <p:nvPr/>
        </p:nvSpPr>
        <p:spPr bwMode="auto">
          <a:xfrm>
            <a:off x="6462252" y="522650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ru-RU" altLang="ru-RU" dirty="0">
                <a:latin typeface="Arial" panose="020B0604020202020204" pitchFamily="34" charset="0"/>
              </a:rPr>
              <a:t>3</a:t>
            </a:r>
            <a:endParaRPr kumimoji="0" lang="en-US" altLang="ru-RU" b="0" i="0" u="none" strike="noStrike" cap="none" normalizeH="0" baseline="0" dirty="0">
              <a:ln>
                <a:noFill/>
              </a:ln>
              <a:effectLst/>
              <a:latin typeface="Arial" panose="020B0604020202020204" pitchFamily="34" charset="0"/>
            </a:endParaRPr>
          </a:p>
        </p:txBody>
      </p:sp>
      <p:sp>
        <p:nvSpPr>
          <p:cNvPr id="37" name="Oval 17"/>
          <p:cNvSpPr>
            <a:spLocks noChangeArrowheads="1"/>
          </p:cNvSpPr>
          <p:nvPr/>
        </p:nvSpPr>
        <p:spPr bwMode="auto">
          <a:xfrm>
            <a:off x="8841703" y="4309377"/>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sp>
        <p:nvSpPr>
          <p:cNvPr id="38" name="Oval 16"/>
          <p:cNvSpPr>
            <a:spLocks noChangeArrowheads="1"/>
          </p:cNvSpPr>
          <p:nvPr/>
        </p:nvSpPr>
        <p:spPr bwMode="auto">
          <a:xfrm>
            <a:off x="9523050" y="4324588"/>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en-US" altLang="ru-RU" b="0" i="0" u="none" strike="noStrike" cap="none" normalizeH="0" baseline="0" dirty="0">
              <a:ln>
                <a:noFill/>
              </a:ln>
              <a:effectLst/>
              <a:latin typeface="Arial" panose="020B0604020202020204" pitchFamily="34" charset="0"/>
            </a:endParaRPr>
          </a:p>
        </p:txBody>
      </p:sp>
      <p:sp>
        <p:nvSpPr>
          <p:cNvPr id="39" name="Oval 15"/>
          <p:cNvSpPr>
            <a:spLocks noChangeArrowheads="1"/>
          </p:cNvSpPr>
          <p:nvPr/>
        </p:nvSpPr>
        <p:spPr bwMode="auto">
          <a:xfrm>
            <a:off x="10327604" y="435020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40" name="Oval 14"/>
          <p:cNvSpPr>
            <a:spLocks noChangeArrowheads="1"/>
          </p:cNvSpPr>
          <p:nvPr/>
        </p:nvSpPr>
        <p:spPr bwMode="auto">
          <a:xfrm>
            <a:off x="7355802" y="4283526"/>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sp>
        <p:nvSpPr>
          <p:cNvPr id="41" name="Oval 13"/>
          <p:cNvSpPr>
            <a:spLocks noChangeArrowheads="1"/>
          </p:cNvSpPr>
          <p:nvPr/>
        </p:nvSpPr>
        <p:spPr bwMode="auto">
          <a:xfrm>
            <a:off x="8384504" y="356915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48" name="Line 6"/>
          <p:cNvSpPr>
            <a:spLocks noChangeShapeType="1"/>
          </p:cNvSpPr>
          <p:nvPr/>
        </p:nvSpPr>
        <p:spPr bwMode="auto">
          <a:xfrm>
            <a:off x="10099004" y="3877126"/>
            <a:ext cx="3429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1" name="Line 3"/>
          <p:cNvSpPr>
            <a:spLocks noChangeShapeType="1"/>
          </p:cNvSpPr>
          <p:nvPr/>
        </p:nvSpPr>
        <p:spPr bwMode="auto">
          <a:xfrm>
            <a:off x="8613104" y="333896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2" name="Line 2"/>
          <p:cNvSpPr>
            <a:spLocks noChangeShapeType="1"/>
          </p:cNvSpPr>
          <p:nvPr/>
        </p:nvSpPr>
        <p:spPr bwMode="auto">
          <a:xfrm flipH="1">
            <a:off x="7470104" y="3227838"/>
            <a:ext cx="9144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3" name="Line 1"/>
          <p:cNvSpPr>
            <a:spLocks noChangeShapeType="1"/>
          </p:cNvSpPr>
          <p:nvPr/>
        </p:nvSpPr>
        <p:spPr bwMode="auto">
          <a:xfrm>
            <a:off x="8841704" y="3227838"/>
            <a:ext cx="10287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4" name="Oval 18"/>
          <p:cNvSpPr>
            <a:spLocks noChangeArrowheads="1"/>
          </p:cNvSpPr>
          <p:nvPr/>
        </p:nvSpPr>
        <p:spPr bwMode="auto">
          <a:xfrm>
            <a:off x="7376652" y="5186603"/>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55" name="Oval 18"/>
          <p:cNvSpPr>
            <a:spLocks noChangeArrowheads="1"/>
          </p:cNvSpPr>
          <p:nvPr/>
        </p:nvSpPr>
        <p:spPr bwMode="auto">
          <a:xfrm>
            <a:off x="8933830" y="5204135"/>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en-US" altLang="ru-RU" b="0" i="0" u="none" strike="noStrike" cap="none" normalizeH="0" baseline="0" dirty="0">
              <a:ln>
                <a:noFill/>
              </a:ln>
              <a:effectLst/>
              <a:latin typeface="Arial" panose="020B0604020202020204" pitchFamily="34" charset="0"/>
            </a:endParaRPr>
          </a:p>
        </p:txBody>
      </p:sp>
      <p:sp>
        <p:nvSpPr>
          <p:cNvPr id="56" name="Oval 18"/>
          <p:cNvSpPr>
            <a:spLocks noChangeArrowheads="1"/>
          </p:cNvSpPr>
          <p:nvPr/>
        </p:nvSpPr>
        <p:spPr bwMode="auto">
          <a:xfrm>
            <a:off x="9609107" y="5204135"/>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57" name="Oval 18"/>
          <p:cNvSpPr>
            <a:spLocks noChangeArrowheads="1"/>
          </p:cNvSpPr>
          <p:nvPr/>
        </p:nvSpPr>
        <p:spPr bwMode="auto">
          <a:xfrm>
            <a:off x="10556204" y="5183645"/>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en-US" altLang="ru-RU" b="0" i="0" u="none" strike="noStrike" cap="none" normalizeH="0" baseline="0" dirty="0">
              <a:ln>
                <a:noFill/>
              </a:ln>
              <a:effectLst/>
              <a:latin typeface="Arial" panose="020B0604020202020204" pitchFamily="34" charset="0"/>
            </a:endParaRPr>
          </a:p>
        </p:txBody>
      </p:sp>
      <p:cxnSp>
        <p:nvCxnSpPr>
          <p:cNvPr id="59" name="Прямая со стрелкой 58"/>
          <p:cNvCxnSpPr>
            <a:stCxn id="30" idx="2"/>
            <a:endCxn id="33" idx="0"/>
          </p:cNvCxnSpPr>
          <p:nvPr/>
        </p:nvCxnSpPr>
        <p:spPr>
          <a:xfrm flipH="1">
            <a:off x="6788754" y="3797751"/>
            <a:ext cx="452750" cy="48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p:cNvCxnSpPr>
            <a:stCxn id="30" idx="4"/>
            <a:endCxn id="40" idx="0"/>
          </p:cNvCxnSpPr>
          <p:nvPr/>
        </p:nvCxnSpPr>
        <p:spPr>
          <a:xfrm>
            <a:off x="7470104" y="4026351"/>
            <a:ext cx="114298" cy="25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p:cNvCxnSpPr>
            <a:stCxn id="41" idx="3"/>
            <a:endCxn id="35" idx="0"/>
          </p:cNvCxnSpPr>
          <p:nvPr/>
        </p:nvCxnSpPr>
        <p:spPr>
          <a:xfrm flipH="1">
            <a:off x="8270202" y="3959396"/>
            <a:ext cx="181257" cy="29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Прямая со стрелкой 64"/>
          <p:cNvCxnSpPr>
            <a:stCxn id="41" idx="5"/>
            <a:endCxn id="37" idx="0"/>
          </p:cNvCxnSpPr>
          <p:nvPr/>
        </p:nvCxnSpPr>
        <p:spPr>
          <a:xfrm>
            <a:off x="8774749" y="3959396"/>
            <a:ext cx="295554" cy="34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Прямая со стрелкой 66"/>
          <p:cNvCxnSpPr>
            <a:stCxn id="32" idx="4"/>
            <a:endCxn id="38" idx="0"/>
          </p:cNvCxnSpPr>
          <p:nvPr/>
        </p:nvCxnSpPr>
        <p:spPr>
          <a:xfrm flipH="1">
            <a:off x="9751650" y="4026351"/>
            <a:ext cx="118754" cy="298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Прямая со стрелкой 68"/>
          <p:cNvCxnSpPr>
            <a:stCxn id="33" idx="4"/>
            <a:endCxn id="36" idx="0"/>
          </p:cNvCxnSpPr>
          <p:nvPr/>
        </p:nvCxnSpPr>
        <p:spPr>
          <a:xfrm flipH="1">
            <a:off x="6690852" y="4740726"/>
            <a:ext cx="97902" cy="48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Прямая со стрелкой 70"/>
          <p:cNvCxnSpPr>
            <a:stCxn id="40" idx="4"/>
            <a:endCxn id="54" idx="0"/>
          </p:cNvCxnSpPr>
          <p:nvPr/>
        </p:nvCxnSpPr>
        <p:spPr>
          <a:xfrm>
            <a:off x="7584402" y="4740726"/>
            <a:ext cx="20850" cy="4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Прямая со стрелкой 72"/>
          <p:cNvCxnSpPr>
            <a:stCxn id="35" idx="4"/>
            <a:endCxn id="34" idx="0"/>
          </p:cNvCxnSpPr>
          <p:nvPr/>
        </p:nvCxnSpPr>
        <p:spPr>
          <a:xfrm>
            <a:off x="8270202" y="4712151"/>
            <a:ext cx="113639" cy="50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Прямая со стрелкой 74"/>
          <p:cNvCxnSpPr>
            <a:stCxn id="37" idx="4"/>
            <a:endCxn id="55" idx="0"/>
          </p:cNvCxnSpPr>
          <p:nvPr/>
        </p:nvCxnSpPr>
        <p:spPr>
          <a:xfrm>
            <a:off x="9070303" y="4766577"/>
            <a:ext cx="92127" cy="437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Прямая со стрелкой 76"/>
          <p:cNvCxnSpPr>
            <a:stCxn id="38" idx="4"/>
            <a:endCxn id="56" idx="0"/>
          </p:cNvCxnSpPr>
          <p:nvPr/>
        </p:nvCxnSpPr>
        <p:spPr>
          <a:xfrm>
            <a:off x="9751650" y="4781788"/>
            <a:ext cx="86057" cy="42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p:cNvCxnSpPr>
            <a:stCxn id="39" idx="4"/>
            <a:endCxn id="57" idx="0"/>
          </p:cNvCxnSpPr>
          <p:nvPr/>
        </p:nvCxnSpPr>
        <p:spPr>
          <a:xfrm>
            <a:off x="10556204" y="4807401"/>
            <a:ext cx="228600" cy="376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Прямая соединительная линия 80"/>
          <p:cNvCxnSpPr/>
          <p:nvPr/>
        </p:nvCxnSpPr>
        <p:spPr>
          <a:xfrm>
            <a:off x="4456792" y="3797751"/>
            <a:ext cx="778301"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85" name="Прямая соединительная линия 84"/>
          <p:cNvCxnSpPr/>
          <p:nvPr/>
        </p:nvCxnSpPr>
        <p:spPr>
          <a:xfrm flipV="1">
            <a:off x="3428092" y="5336275"/>
            <a:ext cx="1943479" cy="2729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87" name="Прямая соединительная линия 86"/>
          <p:cNvCxnSpPr/>
          <p:nvPr/>
        </p:nvCxnSpPr>
        <p:spPr>
          <a:xfrm>
            <a:off x="5016729" y="4585648"/>
            <a:ext cx="21836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89" name="Прямая соединительная линия 88"/>
          <p:cNvCxnSpPr/>
          <p:nvPr/>
        </p:nvCxnSpPr>
        <p:spPr>
          <a:xfrm>
            <a:off x="10327604" y="3797751"/>
            <a:ext cx="103533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91" name="Прямая соединительная линия 90"/>
          <p:cNvCxnSpPr/>
          <p:nvPr/>
        </p:nvCxnSpPr>
        <p:spPr>
          <a:xfrm>
            <a:off x="10898914" y="4585648"/>
            <a:ext cx="477672"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p:nvPr/>
        </p:nvCxnSpPr>
        <p:spPr>
          <a:xfrm>
            <a:off x="11013404" y="5363570"/>
            <a:ext cx="34953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4" name="Прямоугольник 93"/>
          <p:cNvSpPr/>
          <p:nvPr/>
        </p:nvSpPr>
        <p:spPr>
          <a:xfrm>
            <a:off x="5310881" y="3590064"/>
            <a:ext cx="312906" cy="369332"/>
          </a:xfrm>
          <a:prstGeom prst="rect">
            <a:avLst/>
          </a:prstGeom>
        </p:spPr>
        <p:txBody>
          <a:bodyPr wrap="none">
            <a:spAutoFit/>
          </a:bodyPr>
          <a:lstStyle/>
          <a:p>
            <a:r>
              <a:rPr lang="ru-RU" dirty="0">
                <a:latin typeface="Arial" panose="020B0604020202020204" pitchFamily="34" charset="0"/>
                <a:ea typeface="Times New Roman" panose="02020603050405020304" pitchFamily="18" charset="0"/>
              </a:rPr>
              <a:t>1</a:t>
            </a:r>
            <a:endParaRPr lang="ru-RU" dirty="0"/>
          </a:p>
        </p:txBody>
      </p:sp>
      <p:sp>
        <p:nvSpPr>
          <p:cNvPr id="95" name="Прямоугольник 94"/>
          <p:cNvSpPr/>
          <p:nvPr/>
        </p:nvSpPr>
        <p:spPr>
          <a:xfrm>
            <a:off x="5268494" y="4411877"/>
            <a:ext cx="312906" cy="369332"/>
          </a:xfrm>
          <a:prstGeom prst="rect">
            <a:avLst/>
          </a:prstGeom>
        </p:spPr>
        <p:txBody>
          <a:bodyPr wrap="none">
            <a:spAutoFit/>
          </a:bodyPr>
          <a:lstStyle/>
          <a:p>
            <a:r>
              <a:rPr lang="ru-RU" dirty="0">
                <a:latin typeface="Arial" panose="020B0604020202020204" pitchFamily="34" charset="0"/>
              </a:rPr>
              <a:t>2</a:t>
            </a:r>
            <a:endParaRPr lang="ru-RU" dirty="0"/>
          </a:p>
        </p:txBody>
      </p:sp>
      <p:sp>
        <p:nvSpPr>
          <p:cNvPr id="96" name="Прямоугольник 95"/>
          <p:cNvSpPr/>
          <p:nvPr/>
        </p:nvSpPr>
        <p:spPr>
          <a:xfrm>
            <a:off x="5268494" y="5134426"/>
            <a:ext cx="312906" cy="369332"/>
          </a:xfrm>
          <a:prstGeom prst="rect">
            <a:avLst/>
          </a:prstGeom>
        </p:spPr>
        <p:txBody>
          <a:bodyPr wrap="none">
            <a:spAutoFit/>
          </a:bodyPr>
          <a:lstStyle/>
          <a:p>
            <a:r>
              <a:rPr lang="ru-RU" dirty="0">
                <a:latin typeface="Arial" panose="020B0604020202020204" pitchFamily="34" charset="0"/>
                <a:ea typeface="Times New Roman" panose="02020603050405020304" pitchFamily="18" charset="0"/>
              </a:rPr>
              <a:t>3</a:t>
            </a:r>
            <a:endParaRPr lang="ru-RU" dirty="0"/>
          </a:p>
        </p:txBody>
      </p:sp>
      <p:sp>
        <p:nvSpPr>
          <p:cNvPr id="97" name="Прямоугольник 96"/>
          <p:cNvSpPr/>
          <p:nvPr/>
        </p:nvSpPr>
        <p:spPr>
          <a:xfrm>
            <a:off x="11376586" y="3567563"/>
            <a:ext cx="312906" cy="369332"/>
          </a:xfrm>
          <a:prstGeom prst="rect">
            <a:avLst/>
          </a:prstGeom>
        </p:spPr>
        <p:txBody>
          <a:bodyPr wrap="none">
            <a:spAutoFit/>
          </a:bodyPr>
          <a:lstStyle/>
          <a:p>
            <a:r>
              <a:rPr lang="ru-RU" dirty="0">
                <a:latin typeface="Arial" panose="020B0604020202020204" pitchFamily="34" charset="0"/>
                <a:ea typeface="Times New Roman" panose="02020603050405020304" pitchFamily="18" charset="0"/>
              </a:rPr>
              <a:t>1</a:t>
            </a:r>
            <a:endParaRPr lang="ru-RU" dirty="0"/>
          </a:p>
        </p:txBody>
      </p:sp>
      <p:sp>
        <p:nvSpPr>
          <p:cNvPr id="98" name="Прямоугольник 97"/>
          <p:cNvSpPr/>
          <p:nvPr/>
        </p:nvSpPr>
        <p:spPr>
          <a:xfrm>
            <a:off x="11406716" y="4373599"/>
            <a:ext cx="312906" cy="369332"/>
          </a:xfrm>
          <a:prstGeom prst="rect">
            <a:avLst/>
          </a:prstGeom>
        </p:spPr>
        <p:txBody>
          <a:bodyPr wrap="none">
            <a:spAutoFit/>
          </a:bodyPr>
          <a:lstStyle/>
          <a:p>
            <a:r>
              <a:rPr lang="ru-RU" dirty="0">
                <a:latin typeface="Arial" panose="020B0604020202020204" pitchFamily="34" charset="0"/>
                <a:ea typeface="Times New Roman" panose="02020603050405020304" pitchFamily="18" charset="0"/>
              </a:rPr>
              <a:t>2</a:t>
            </a:r>
            <a:endParaRPr lang="ru-RU" dirty="0"/>
          </a:p>
        </p:txBody>
      </p:sp>
      <p:sp>
        <p:nvSpPr>
          <p:cNvPr id="99" name="Прямоугольник 98"/>
          <p:cNvSpPr/>
          <p:nvPr/>
        </p:nvSpPr>
        <p:spPr>
          <a:xfrm>
            <a:off x="11406716" y="5112201"/>
            <a:ext cx="312906" cy="369332"/>
          </a:xfrm>
          <a:prstGeom prst="rect">
            <a:avLst/>
          </a:prstGeom>
        </p:spPr>
        <p:txBody>
          <a:bodyPr wrap="none">
            <a:spAutoFit/>
          </a:bodyPr>
          <a:lstStyle/>
          <a:p>
            <a:r>
              <a:rPr lang="ru-RU" dirty="0">
                <a:latin typeface="Arial" panose="020B0604020202020204" pitchFamily="34" charset="0"/>
                <a:ea typeface="Times New Roman" panose="02020603050405020304" pitchFamily="18" charset="0"/>
              </a:rPr>
              <a:t>3</a:t>
            </a:r>
            <a:endParaRPr lang="ru-RU" dirty="0"/>
          </a:p>
        </p:txBody>
      </p:sp>
      <p:sp>
        <p:nvSpPr>
          <p:cNvPr id="100" name="Прямоугольник 99"/>
          <p:cNvSpPr/>
          <p:nvPr/>
        </p:nvSpPr>
        <p:spPr>
          <a:xfrm>
            <a:off x="793809" y="1747668"/>
            <a:ext cx="3896965" cy="707886"/>
          </a:xfrm>
          <a:prstGeom prst="rect">
            <a:avLst/>
          </a:prstGeom>
        </p:spPr>
        <p:txBody>
          <a:bodyPr wrap="square">
            <a:spAutoFit/>
          </a:bodyPr>
          <a:lstStyle/>
          <a:p>
            <a:pPr algn="ctr"/>
            <a:r>
              <a:rPr lang="ru-RU" sz="2000" b="1" dirty="0">
                <a:latin typeface="Arial" panose="020B0604020202020204" pitchFamily="34" charset="0"/>
                <a:ea typeface="Times New Roman" panose="02020603050405020304" pitchFamily="18" charset="0"/>
              </a:rPr>
              <a:t>дерева ветвлений </a:t>
            </a:r>
          </a:p>
          <a:p>
            <a:pPr algn="ctr"/>
            <a:r>
              <a:rPr lang="ru-RU" sz="2000" b="1" dirty="0">
                <a:latin typeface="Arial" panose="020B0604020202020204" pitchFamily="34" charset="0"/>
                <a:ea typeface="Times New Roman" panose="02020603050405020304" pitchFamily="18" charset="0"/>
              </a:rPr>
              <a:t>задачи распределения</a:t>
            </a:r>
            <a:endParaRPr lang="ru-RU" sz="2000" b="1" dirty="0"/>
          </a:p>
        </p:txBody>
      </p:sp>
      <p:sp>
        <p:nvSpPr>
          <p:cNvPr id="101" name="Прямоугольник 100"/>
          <p:cNvSpPr/>
          <p:nvPr/>
        </p:nvSpPr>
        <p:spPr>
          <a:xfrm>
            <a:off x="6824239" y="1685167"/>
            <a:ext cx="3024802" cy="707886"/>
          </a:xfrm>
          <a:prstGeom prst="rect">
            <a:avLst/>
          </a:prstGeom>
        </p:spPr>
        <p:txBody>
          <a:bodyPr wrap="none">
            <a:spAutoFit/>
          </a:bodyPr>
          <a:lstStyle/>
          <a:p>
            <a:pPr algn="ctr"/>
            <a:r>
              <a:rPr lang="ru-RU" sz="2000" b="1" dirty="0">
                <a:latin typeface="Arial" panose="020B0604020202020204" pitchFamily="34" charset="0"/>
                <a:ea typeface="Times New Roman" panose="02020603050405020304" pitchFamily="18" charset="0"/>
              </a:rPr>
              <a:t>дерева ветвлений </a:t>
            </a:r>
          </a:p>
          <a:p>
            <a:pPr algn="ctr"/>
            <a:r>
              <a:rPr lang="ru-RU" sz="2000" b="1" dirty="0">
                <a:latin typeface="Arial" panose="020B0604020202020204" pitchFamily="34" charset="0"/>
                <a:ea typeface="Times New Roman" panose="02020603050405020304" pitchFamily="18" charset="0"/>
              </a:rPr>
              <a:t>задачи упорядочения </a:t>
            </a:r>
            <a:endParaRPr lang="ru-RU" sz="2000" b="1" dirty="0"/>
          </a:p>
        </p:txBody>
      </p:sp>
      <p:sp>
        <p:nvSpPr>
          <p:cNvPr id="102" name="Прямоугольник 101"/>
          <p:cNvSpPr/>
          <p:nvPr/>
        </p:nvSpPr>
        <p:spPr>
          <a:xfrm>
            <a:off x="299637" y="569884"/>
            <a:ext cx="11592725" cy="707886"/>
          </a:xfrm>
          <a:prstGeom prst="rect">
            <a:avLst/>
          </a:prstGeom>
        </p:spPr>
        <p:txBody>
          <a:bodyPr wrap="none">
            <a:spAutoFit/>
          </a:bodyPr>
          <a:lstStyle/>
          <a:p>
            <a:pPr algn="just"/>
            <a:r>
              <a:rPr lang="ru-RU" sz="2000" b="1" dirty="0">
                <a:latin typeface="Arial" panose="020B0604020202020204" pitchFamily="34" charset="0"/>
                <a:ea typeface="Times New Roman" panose="02020603050405020304" pitchFamily="18" charset="0"/>
              </a:rPr>
              <a:t>     При решении задач распределения и упорядочения возможна другие представления  </a:t>
            </a:r>
          </a:p>
          <a:p>
            <a:pPr algn="just"/>
            <a:r>
              <a:rPr lang="ru-RU" sz="2000" b="1" dirty="0">
                <a:latin typeface="Arial" panose="020B0604020202020204" pitchFamily="34" charset="0"/>
                <a:ea typeface="Times New Roman" panose="02020603050405020304" pitchFamily="18" charset="0"/>
              </a:rPr>
              <a:t>дерева ветвлений </a:t>
            </a:r>
          </a:p>
        </p:txBody>
      </p:sp>
    </p:spTree>
    <p:extLst>
      <p:ext uri="{BB962C8B-B14F-4D97-AF65-F5344CB8AC3E}">
        <p14:creationId xmlns:p14="http://schemas.microsoft.com/office/powerpoint/2010/main" val="112183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5">
            <a:extLst>
              <a:ext uri="{FF2B5EF4-FFF2-40B4-BE49-F238E27FC236}">
                <a16:creationId xmlns:a16="http://schemas.microsoft.com/office/drawing/2014/main" id="{709A1B94-23C9-4154-9E0C-867DB1FD024D}"/>
              </a:ext>
            </a:extLst>
          </p:cNvPr>
          <p:cNvSpPr>
            <a:spLocks noChangeArrowheads="1"/>
          </p:cNvSpPr>
          <p:nvPr/>
        </p:nvSpPr>
        <p:spPr bwMode="auto">
          <a:xfrm>
            <a:off x="3957271" y="1206950"/>
            <a:ext cx="457200" cy="457200"/>
          </a:xfrm>
          <a:prstGeom prst="ellipse">
            <a:avLst/>
          </a:prstGeom>
          <a:solidFill>
            <a:srgbClr val="FFFFFF"/>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dirty="0">
                <a:ln>
                  <a:noFill/>
                </a:ln>
                <a:effectLst/>
                <a:latin typeface="Arial" panose="020B0604020202020204" pitchFamily="34" charset="0"/>
                <a:ea typeface="Times New Roman" panose="02020603050405020304" pitchFamily="18" charset="0"/>
              </a:rPr>
              <a:t>0</a:t>
            </a:r>
            <a:endParaRPr kumimoji="0" lang="en-US" altLang="ru-RU" sz="2000" b="0" i="0" u="none" strike="noStrike" cap="none" normalizeH="0" baseline="0" dirty="0">
              <a:ln>
                <a:noFill/>
              </a:ln>
              <a:effectLst/>
              <a:latin typeface="Arial" panose="020B0604020202020204" pitchFamily="34" charset="0"/>
            </a:endParaRPr>
          </a:p>
        </p:txBody>
      </p:sp>
      <p:sp>
        <p:nvSpPr>
          <p:cNvPr id="3" name="Oval 24">
            <a:extLst>
              <a:ext uri="{FF2B5EF4-FFF2-40B4-BE49-F238E27FC236}">
                <a16:creationId xmlns:a16="http://schemas.microsoft.com/office/drawing/2014/main" id="{944CB8CE-17DB-4F60-B887-368FDC0B441B}"/>
              </a:ext>
            </a:extLst>
          </p:cNvPr>
          <p:cNvSpPr>
            <a:spLocks noChangeArrowheads="1"/>
          </p:cNvSpPr>
          <p:nvPr/>
        </p:nvSpPr>
        <p:spPr bwMode="auto">
          <a:xfrm>
            <a:off x="1199242" y="2199138"/>
            <a:ext cx="457200" cy="457200"/>
          </a:xfrm>
          <a:prstGeom prst="ellipse">
            <a:avLst/>
          </a:prstGeom>
          <a:solidFill>
            <a:srgbClr val="FFFFFF"/>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6" name="Oval 21">
            <a:extLst>
              <a:ext uri="{FF2B5EF4-FFF2-40B4-BE49-F238E27FC236}">
                <a16:creationId xmlns:a16="http://schemas.microsoft.com/office/drawing/2014/main" id="{8B77FF62-A812-4B2C-AE1A-26E9F6B0F833}"/>
              </a:ext>
            </a:extLst>
          </p:cNvPr>
          <p:cNvSpPr>
            <a:spLocks noChangeArrowheads="1"/>
          </p:cNvSpPr>
          <p:nvPr/>
        </p:nvSpPr>
        <p:spPr bwMode="auto">
          <a:xfrm>
            <a:off x="3962989" y="2110002"/>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7" name="Oval 20">
            <a:extLst>
              <a:ext uri="{FF2B5EF4-FFF2-40B4-BE49-F238E27FC236}">
                <a16:creationId xmlns:a16="http://schemas.microsoft.com/office/drawing/2014/main" id="{39DF4D96-EF05-40AE-8FD8-498255E66A9A}"/>
              </a:ext>
            </a:extLst>
          </p:cNvPr>
          <p:cNvSpPr>
            <a:spLocks noChangeArrowheads="1"/>
          </p:cNvSpPr>
          <p:nvPr/>
        </p:nvSpPr>
        <p:spPr bwMode="auto">
          <a:xfrm>
            <a:off x="2686558" y="3020102"/>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8" name="Oval 19">
            <a:extLst>
              <a:ext uri="{FF2B5EF4-FFF2-40B4-BE49-F238E27FC236}">
                <a16:creationId xmlns:a16="http://schemas.microsoft.com/office/drawing/2014/main" id="{1F8C9772-A3C9-4C40-B84D-D22CC506B1ED}"/>
              </a:ext>
            </a:extLst>
          </p:cNvPr>
          <p:cNvSpPr>
            <a:spLocks noChangeArrowheads="1"/>
          </p:cNvSpPr>
          <p:nvPr/>
        </p:nvSpPr>
        <p:spPr bwMode="auto">
          <a:xfrm>
            <a:off x="3192047" y="394784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en-US" altLang="ru-RU" b="0" i="0" u="none" strike="noStrike" cap="none" normalizeH="0" baseline="0" dirty="0">
              <a:ln>
                <a:noFill/>
              </a:ln>
              <a:effectLst/>
              <a:latin typeface="Arial" panose="020B0604020202020204" pitchFamily="34" charset="0"/>
            </a:endParaRPr>
          </a:p>
        </p:txBody>
      </p:sp>
      <p:sp>
        <p:nvSpPr>
          <p:cNvPr id="9" name="Oval 18">
            <a:extLst>
              <a:ext uri="{FF2B5EF4-FFF2-40B4-BE49-F238E27FC236}">
                <a16:creationId xmlns:a16="http://schemas.microsoft.com/office/drawing/2014/main" id="{277DA1C3-5713-43C5-8DD6-47E93AB2DC70}"/>
              </a:ext>
            </a:extLst>
          </p:cNvPr>
          <p:cNvSpPr>
            <a:spLocks noChangeArrowheads="1"/>
          </p:cNvSpPr>
          <p:nvPr/>
        </p:nvSpPr>
        <p:spPr bwMode="auto">
          <a:xfrm>
            <a:off x="3964639" y="3917055"/>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10" name="Oval 17">
            <a:extLst>
              <a:ext uri="{FF2B5EF4-FFF2-40B4-BE49-F238E27FC236}">
                <a16:creationId xmlns:a16="http://schemas.microsoft.com/office/drawing/2014/main" id="{5579B5C1-5D5F-4992-9DE4-7317C3045095}"/>
              </a:ext>
            </a:extLst>
          </p:cNvPr>
          <p:cNvSpPr>
            <a:spLocks noChangeArrowheads="1"/>
          </p:cNvSpPr>
          <p:nvPr/>
        </p:nvSpPr>
        <p:spPr bwMode="auto">
          <a:xfrm>
            <a:off x="4787315" y="3950564"/>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sp>
        <p:nvSpPr>
          <p:cNvPr id="11" name="Oval 16">
            <a:extLst>
              <a:ext uri="{FF2B5EF4-FFF2-40B4-BE49-F238E27FC236}">
                <a16:creationId xmlns:a16="http://schemas.microsoft.com/office/drawing/2014/main" id="{45ADAF22-C07D-486B-BE35-6CD15969EFFE}"/>
              </a:ext>
            </a:extLst>
          </p:cNvPr>
          <p:cNvSpPr>
            <a:spLocks noChangeArrowheads="1"/>
          </p:cNvSpPr>
          <p:nvPr/>
        </p:nvSpPr>
        <p:spPr bwMode="auto">
          <a:xfrm>
            <a:off x="3964639" y="2981776"/>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12" name="Oval 15">
            <a:extLst>
              <a:ext uri="{FF2B5EF4-FFF2-40B4-BE49-F238E27FC236}">
                <a16:creationId xmlns:a16="http://schemas.microsoft.com/office/drawing/2014/main" id="{4816D3A0-F648-4E60-A286-09D75269580C}"/>
              </a:ext>
            </a:extLst>
          </p:cNvPr>
          <p:cNvSpPr>
            <a:spLocks noChangeArrowheads="1"/>
          </p:cNvSpPr>
          <p:nvPr/>
        </p:nvSpPr>
        <p:spPr bwMode="auto">
          <a:xfrm>
            <a:off x="5242720" y="3020102"/>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sp>
        <p:nvSpPr>
          <p:cNvPr id="13" name="Oval 14">
            <a:extLst>
              <a:ext uri="{FF2B5EF4-FFF2-40B4-BE49-F238E27FC236}">
                <a16:creationId xmlns:a16="http://schemas.microsoft.com/office/drawing/2014/main" id="{43091254-FD49-4BBF-9113-526A87A578D8}"/>
              </a:ext>
            </a:extLst>
          </p:cNvPr>
          <p:cNvSpPr>
            <a:spLocks noChangeArrowheads="1"/>
          </p:cNvSpPr>
          <p:nvPr/>
        </p:nvSpPr>
        <p:spPr bwMode="auto">
          <a:xfrm>
            <a:off x="6833073" y="2089153"/>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cxnSp>
        <p:nvCxnSpPr>
          <p:cNvPr id="27" name="Прямая соединительная линия 26">
            <a:extLst>
              <a:ext uri="{FF2B5EF4-FFF2-40B4-BE49-F238E27FC236}">
                <a16:creationId xmlns:a16="http://schemas.microsoft.com/office/drawing/2014/main" id="{E1E976B7-B31D-40C3-82E9-E02B1C3DB027}"/>
              </a:ext>
            </a:extLst>
          </p:cNvPr>
          <p:cNvCxnSpPr/>
          <p:nvPr/>
        </p:nvCxnSpPr>
        <p:spPr>
          <a:xfrm>
            <a:off x="7478288" y="2317753"/>
            <a:ext cx="778301"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B860E1C5-3E92-4785-BDB4-50472A63ADE6}"/>
              </a:ext>
            </a:extLst>
          </p:cNvPr>
          <p:cNvCxnSpPr/>
          <p:nvPr/>
        </p:nvCxnSpPr>
        <p:spPr>
          <a:xfrm flipV="1">
            <a:off x="6349144" y="4118360"/>
            <a:ext cx="1943479" cy="2729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87E2CCA8-67F6-4ED6-9188-619808890D56}"/>
              </a:ext>
            </a:extLst>
          </p:cNvPr>
          <p:cNvCxnSpPr/>
          <p:nvPr/>
        </p:nvCxnSpPr>
        <p:spPr>
          <a:xfrm>
            <a:off x="8038225" y="3224138"/>
            <a:ext cx="21836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Прямоугольник 29">
            <a:extLst>
              <a:ext uri="{FF2B5EF4-FFF2-40B4-BE49-F238E27FC236}">
                <a16:creationId xmlns:a16="http://schemas.microsoft.com/office/drawing/2014/main" id="{51340F4B-845F-4D77-A993-803AED614C59}"/>
              </a:ext>
            </a:extLst>
          </p:cNvPr>
          <p:cNvSpPr/>
          <p:nvPr/>
        </p:nvSpPr>
        <p:spPr>
          <a:xfrm>
            <a:off x="8444604" y="2185007"/>
            <a:ext cx="312906" cy="369332"/>
          </a:xfrm>
          <a:prstGeom prst="rect">
            <a:avLst/>
          </a:prstGeom>
        </p:spPr>
        <p:txBody>
          <a:bodyPr wrap="none">
            <a:spAutoFit/>
          </a:bodyPr>
          <a:lstStyle/>
          <a:p>
            <a:r>
              <a:rPr lang="ru-RU" dirty="0">
                <a:latin typeface="Arial" panose="020B0604020202020204" pitchFamily="34" charset="0"/>
                <a:ea typeface="Times New Roman" panose="02020603050405020304" pitchFamily="18" charset="0"/>
              </a:rPr>
              <a:t>1</a:t>
            </a:r>
            <a:endParaRPr lang="ru-RU" dirty="0"/>
          </a:p>
        </p:txBody>
      </p:sp>
      <p:sp>
        <p:nvSpPr>
          <p:cNvPr id="31" name="Прямоугольник 30">
            <a:extLst>
              <a:ext uri="{FF2B5EF4-FFF2-40B4-BE49-F238E27FC236}">
                <a16:creationId xmlns:a16="http://schemas.microsoft.com/office/drawing/2014/main" id="{C13E57A8-DD5C-4070-9ED1-F1DA2013D67A}"/>
              </a:ext>
            </a:extLst>
          </p:cNvPr>
          <p:cNvSpPr/>
          <p:nvPr/>
        </p:nvSpPr>
        <p:spPr>
          <a:xfrm>
            <a:off x="8444604" y="3033375"/>
            <a:ext cx="312906" cy="369332"/>
          </a:xfrm>
          <a:prstGeom prst="rect">
            <a:avLst/>
          </a:prstGeom>
        </p:spPr>
        <p:txBody>
          <a:bodyPr wrap="none">
            <a:spAutoFit/>
          </a:bodyPr>
          <a:lstStyle/>
          <a:p>
            <a:r>
              <a:rPr lang="ru-RU" dirty="0">
                <a:latin typeface="Arial" panose="020B0604020202020204" pitchFamily="34" charset="0"/>
              </a:rPr>
              <a:t>2</a:t>
            </a:r>
            <a:endParaRPr lang="ru-RU" dirty="0"/>
          </a:p>
        </p:txBody>
      </p:sp>
      <p:sp>
        <p:nvSpPr>
          <p:cNvPr id="32" name="Прямоугольник 31">
            <a:extLst>
              <a:ext uri="{FF2B5EF4-FFF2-40B4-BE49-F238E27FC236}">
                <a16:creationId xmlns:a16="http://schemas.microsoft.com/office/drawing/2014/main" id="{F0A2124A-DF06-45C7-AD04-DEF9F911CE69}"/>
              </a:ext>
            </a:extLst>
          </p:cNvPr>
          <p:cNvSpPr/>
          <p:nvPr/>
        </p:nvSpPr>
        <p:spPr>
          <a:xfrm>
            <a:off x="8444604" y="3910463"/>
            <a:ext cx="312906" cy="369332"/>
          </a:xfrm>
          <a:prstGeom prst="rect">
            <a:avLst/>
          </a:prstGeom>
        </p:spPr>
        <p:txBody>
          <a:bodyPr wrap="none">
            <a:spAutoFit/>
          </a:bodyPr>
          <a:lstStyle/>
          <a:p>
            <a:r>
              <a:rPr lang="ru-RU" dirty="0">
                <a:latin typeface="Arial" panose="020B0604020202020204" pitchFamily="34" charset="0"/>
                <a:ea typeface="Times New Roman" panose="02020603050405020304" pitchFamily="18" charset="0"/>
              </a:rPr>
              <a:t>3</a:t>
            </a:r>
            <a:endParaRPr lang="ru-RU" dirty="0"/>
          </a:p>
        </p:txBody>
      </p:sp>
      <p:cxnSp>
        <p:nvCxnSpPr>
          <p:cNvPr id="34" name="Прямая со стрелкой 33">
            <a:extLst>
              <a:ext uri="{FF2B5EF4-FFF2-40B4-BE49-F238E27FC236}">
                <a16:creationId xmlns:a16="http://schemas.microsoft.com/office/drawing/2014/main" id="{16752CB2-857C-4DC6-81FD-4BADC4E400A1}"/>
              </a:ext>
            </a:extLst>
          </p:cNvPr>
          <p:cNvCxnSpPr>
            <a:stCxn id="2" idx="2"/>
            <a:endCxn id="3" idx="7"/>
          </p:cNvCxnSpPr>
          <p:nvPr/>
        </p:nvCxnSpPr>
        <p:spPr>
          <a:xfrm flipH="1">
            <a:off x="1589487" y="1435550"/>
            <a:ext cx="2367784" cy="8305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a:extLst>
              <a:ext uri="{FF2B5EF4-FFF2-40B4-BE49-F238E27FC236}">
                <a16:creationId xmlns:a16="http://schemas.microsoft.com/office/drawing/2014/main" id="{70F70DC6-B5A3-4A54-8A8C-C7412B2F6C94}"/>
              </a:ext>
            </a:extLst>
          </p:cNvPr>
          <p:cNvCxnSpPr>
            <a:stCxn id="2" idx="4"/>
            <a:endCxn id="6" idx="0"/>
          </p:cNvCxnSpPr>
          <p:nvPr/>
        </p:nvCxnSpPr>
        <p:spPr>
          <a:xfrm>
            <a:off x="4185871" y="1664150"/>
            <a:ext cx="5718" cy="445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D0FFA170-9998-48DE-BE1A-125DDA8424B2}"/>
              </a:ext>
            </a:extLst>
          </p:cNvPr>
          <p:cNvCxnSpPr>
            <a:stCxn id="2" idx="6"/>
            <a:endCxn id="13" idx="1"/>
          </p:cNvCxnSpPr>
          <p:nvPr/>
        </p:nvCxnSpPr>
        <p:spPr>
          <a:xfrm>
            <a:off x="4414471" y="1435550"/>
            <a:ext cx="2485557" cy="7205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a:extLst>
              <a:ext uri="{FF2B5EF4-FFF2-40B4-BE49-F238E27FC236}">
                <a16:creationId xmlns:a16="http://schemas.microsoft.com/office/drawing/2014/main" id="{A1C94FAE-6E82-4164-B9AC-A801C6F6D3E5}"/>
              </a:ext>
            </a:extLst>
          </p:cNvPr>
          <p:cNvCxnSpPr>
            <a:stCxn id="6" idx="2"/>
            <a:endCxn id="7" idx="7"/>
          </p:cNvCxnSpPr>
          <p:nvPr/>
        </p:nvCxnSpPr>
        <p:spPr>
          <a:xfrm flipH="1">
            <a:off x="3076803" y="2338602"/>
            <a:ext cx="886186" cy="7484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a:extLst>
              <a:ext uri="{FF2B5EF4-FFF2-40B4-BE49-F238E27FC236}">
                <a16:creationId xmlns:a16="http://schemas.microsoft.com/office/drawing/2014/main" id="{3980C540-D0EC-4BD4-B580-495A1E3F0520}"/>
              </a:ext>
            </a:extLst>
          </p:cNvPr>
          <p:cNvCxnSpPr>
            <a:stCxn id="6" idx="4"/>
            <a:endCxn id="11" idx="0"/>
          </p:cNvCxnSpPr>
          <p:nvPr/>
        </p:nvCxnSpPr>
        <p:spPr>
          <a:xfrm>
            <a:off x="4191589" y="2567202"/>
            <a:ext cx="1650" cy="4145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a:extLst>
              <a:ext uri="{FF2B5EF4-FFF2-40B4-BE49-F238E27FC236}">
                <a16:creationId xmlns:a16="http://schemas.microsoft.com/office/drawing/2014/main" id="{BD5ED4FF-98A7-4C49-800C-3ECCE1AE41F2}"/>
              </a:ext>
            </a:extLst>
          </p:cNvPr>
          <p:cNvCxnSpPr>
            <a:stCxn id="6" idx="6"/>
            <a:endCxn id="12" idx="1"/>
          </p:cNvCxnSpPr>
          <p:nvPr/>
        </p:nvCxnSpPr>
        <p:spPr>
          <a:xfrm>
            <a:off x="4420189" y="2338602"/>
            <a:ext cx="889486" cy="7484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a:extLst>
              <a:ext uri="{FF2B5EF4-FFF2-40B4-BE49-F238E27FC236}">
                <a16:creationId xmlns:a16="http://schemas.microsoft.com/office/drawing/2014/main" id="{DB32F998-2CD2-4707-BAE9-1780FA1377B9}"/>
              </a:ext>
            </a:extLst>
          </p:cNvPr>
          <p:cNvCxnSpPr>
            <a:stCxn id="11" idx="4"/>
          </p:cNvCxnSpPr>
          <p:nvPr/>
        </p:nvCxnSpPr>
        <p:spPr>
          <a:xfrm flipH="1">
            <a:off x="4185871" y="3438976"/>
            <a:ext cx="7368" cy="4714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a:extLst>
              <a:ext uri="{FF2B5EF4-FFF2-40B4-BE49-F238E27FC236}">
                <a16:creationId xmlns:a16="http://schemas.microsoft.com/office/drawing/2014/main" id="{C89CBBFA-786D-4701-B237-9ABE539F7F5A}"/>
              </a:ext>
            </a:extLst>
          </p:cNvPr>
          <p:cNvCxnSpPr>
            <a:stCxn id="11" idx="2"/>
            <a:endCxn id="8" idx="7"/>
          </p:cNvCxnSpPr>
          <p:nvPr/>
        </p:nvCxnSpPr>
        <p:spPr>
          <a:xfrm flipH="1">
            <a:off x="3582292" y="3210376"/>
            <a:ext cx="382347" cy="8044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1A093A36-D0F5-47F9-9048-43EF05E81B2A}"/>
              </a:ext>
            </a:extLst>
          </p:cNvPr>
          <p:cNvCxnSpPr>
            <a:stCxn id="11" idx="6"/>
            <a:endCxn id="10" idx="1"/>
          </p:cNvCxnSpPr>
          <p:nvPr/>
        </p:nvCxnSpPr>
        <p:spPr>
          <a:xfrm>
            <a:off x="4421839" y="3210376"/>
            <a:ext cx="432431" cy="8071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20">
            <a:extLst>
              <a:ext uri="{FF2B5EF4-FFF2-40B4-BE49-F238E27FC236}">
                <a16:creationId xmlns:a16="http://schemas.microsoft.com/office/drawing/2014/main" id="{685FE1B1-C0D6-4B4F-9107-307FD860E7B4}"/>
              </a:ext>
            </a:extLst>
          </p:cNvPr>
          <p:cNvSpPr>
            <a:spLocks noChangeArrowheads="1"/>
          </p:cNvSpPr>
          <p:nvPr/>
        </p:nvSpPr>
        <p:spPr bwMode="auto">
          <a:xfrm>
            <a:off x="7492045" y="303777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ru-RU" altLang="ru-RU" b="0" i="0" u="none" strike="noStrike" cap="none" normalizeH="0" baseline="0" dirty="0">
              <a:ln>
                <a:noFill/>
              </a:ln>
              <a:effectLst/>
              <a:latin typeface="Arial" panose="020B0604020202020204" pitchFamily="34" charset="0"/>
            </a:endParaRPr>
          </a:p>
        </p:txBody>
      </p:sp>
      <p:sp>
        <p:nvSpPr>
          <p:cNvPr id="83" name="Oval 20">
            <a:extLst>
              <a:ext uri="{FF2B5EF4-FFF2-40B4-BE49-F238E27FC236}">
                <a16:creationId xmlns:a16="http://schemas.microsoft.com/office/drawing/2014/main" id="{BB31A63F-7013-4126-9746-2F5B1DE3803E}"/>
              </a:ext>
            </a:extLst>
          </p:cNvPr>
          <p:cNvSpPr>
            <a:spLocks noChangeArrowheads="1"/>
          </p:cNvSpPr>
          <p:nvPr/>
        </p:nvSpPr>
        <p:spPr bwMode="auto">
          <a:xfrm>
            <a:off x="6874719" y="3033375"/>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ru-RU" altLang="ru-RU" b="0" i="0" u="none" strike="noStrike" cap="none" normalizeH="0" baseline="0" dirty="0">
              <a:ln>
                <a:noFill/>
              </a:ln>
              <a:effectLst/>
              <a:latin typeface="Arial" panose="020B0604020202020204" pitchFamily="34" charset="0"/>
            </a:endParaRPr>
          </a:p>
        </p:txBody>
      </p:sp>
      <p:sp>
        <p:nvSpPr>
          <p:cNvPr id="84" name="Oval 20">
            <a:extLst>
              <a:ext uri="{FF2B5EF4-FFF2-40B4-BE49-F238E27FC236}">
                <a16:creationId xmlns:a16="http://schemas.microsoft.com/office/drawing/2014/main" id="{E33285FF-7F10-442B-8941-B55690B0618E}"/>
              </a:ext>
            </a:extLst>
          </p:cNvPr>
          <p:cNvSpPr>
            <a:spLocks noChangeArrowheads="1"/>
          </p:cNvSpPr>
          <p:nvPr/>
        </p:nvSpPr>
        <p:spPr bwMode="auto">
          <a:xfrm>
            <a:off x="6193242" y="3020102"/>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85" name="Oval 20">
            <a:extLst>
              <a:ext uri="{FF2B5EF4-FFF2-40B4-BE49-F238E27FC236}">
                <a16:creationId xmlns:a16="http://schemas.microsoft.com/office/drawing/2014/main" id="{C73DEABA-28AB-4AC4-BBA3-18AAE290EB27}"/>
              </a:ext>
            </a:extLst>
          </p:cNvPr>
          <p:cNvSpPr>
            <a:spLocks noChangeArrowheads="1"/>
          </p:cNvSpPr>
          <p:nvPr/>
        </p:nvSpPr>
        <p:spPr bwMode="auto">
          <a:xfrm>
            <a:off x="1830294" y="3033375"/>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ru-RU" altLang="ru-RU" b="0" i="0" u="none" strike="noStrike" cap="none" normalizeH="0" baseline="0" dirty="0">
              <a:ln>
                <a:noFill/>
              </a:ln>
              <a:effectLst/>
              <a:latin typeface="Arial" panose="020B0604020202020204" pitchFamily="34" charset="0"/>
            </a:endParaRPr>
          </a:p>
        </p:txBody>
      </p:sp>
      <p:sp>
        <p:nvSpPr>
          <p:cNvPr id="86" name="Oval 20">
            <a:extLst>
              <a:ext uri="{FF2B5EF4-FFF2-40B4-BE49-F238E27FC236}">
                <a16:creationId xmlns:a16="http://schemas.microsoft.com/office/drawing/2014/main" id="{2C9DF290-0831-4ED6-B83A-2572C695CA90}"/>
              </a:ext>
            </a:extLst>
          </p:cNvPr>
          <p:cNvSpPr>
            <a:spLocks noChangeArrowheads="1"/>
          </p:cNvSpPr>
          <p:nvPr/>
        </p:nvSpPr>
        <p:spPr bwMode="auto">
          <a:xfrm>
            <a:off x="1199242" y="3037771"/>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ru-RU" altLang="ru-RU" b="0" i="0" u="none" strike="noStrike" cap="none" normalizeH="0" baseline="0" dirty="0">
              <a:ln>
                <a:noFill/>
              </a:ln>
              <a:effectLst/>
              <a:latin typeface="Arial" panose="020B0604020202020204" pitchFamily="34" charset="0"/>
            </a:endParaRPr>
          </a:p>
        </p:txBody>
      </p:sp>
      <p:sp>
        <p:nvSpPr>
          <p:cNvPr id="87" name="Oval 20">
            <a:extLst>
              <a:ext uri="{FF2B5EF4-FFF2-40B4-BE49-F238E27FC236}">
                <a16:creationId xmlns:a16="http://schemas.microsoft.com/office/drawing/2014/main" id="{8EF3445F-8CE2-47A4-8011-28475917EE81}"/>
              </a:ext>
            </a:extLst>
          </p:cNvPr>
          <p:cNvSpPr>
            <a:spLocks noChangeArrowheads="1"/>
          </p:cNvSpPr>
          <p:nvPr/>
        </p:nvSpPr>
        <p:spPr bwMode="auto">
          <a:xfrm>
            <a:off x="539346" y="3033375"/>
            <a:ext cx="457200" cy="457200"/>
          </a:xfrm>
          <a:prstGeom prst="ellipse">
            <a:avLst/>
          </a:prstGeom>
          <a:solidFill>
            <a:srgbClr val="FFFFFF"/>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cxnSp>
        <p:nvCxnSpPr>
          <p:cNvPr id="89" name="Прямая со стрелкой 88">
            <a:extLst>
              <a:ext uri="{FF2B5EF4-FFF2-40B4-BE49-F238E27FC236}">
                <a16:creationId xmlns:a16="http://schemas.microsoft.com/office/drawing/2014/main" id="{A25BF42A-F881-4BD2-BB21-7A25C0B8D745}"/>
              </a:ext>
            </a:extLst>
          </p:cNvPr>
          <p:cNvCxnSpPr>
            <a:stCxn id="3" idx="2"/>
            <a:endCxn id="87" idx="0"/>
          </p:cNvCxnSpPr>
          <p:nvPr/>
        </p:nvCxnSpPr>
        <p:spPr>
          <a:xfrm flipH="1">
            <a:off x="767946" y="2427738"/>
            <a:ext cx="431296" cy="6056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Прямая со стрелкой 90">
            <a:extLst>
              <a:ext uri="{FF2B5EF4-FFF2-40B4-BE49-F238E27FC236}">
                <a16:creationId xmlns:a16="http://schemas.microsoft.com/office/drawing/2014/main" id="{55450EA8-B41D-49E2-A999-29A2063A5F03}"/>
              </a:ext>
            </a:extLst>
          </p:cNvPr>
          <p:cNvCxnSpPr>
            <a:stCxn id="3" idx="4"/>
            <a:endCxn id="86" idx="0"/>
          </p:cNvCxnSpPr>
          <p:nvPr/>
        </p:nvCxnSpPr>
        <p:spPr>
          <a:xfrm>
            <a:off x="1427842" y="2656338"/>
            <a:ext cx="0" cy="3814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Прямая со стрелкой 92">
            <a:extLst>
              <a:ext uri="{FF2B5EF4-FFF2-40B4-BE49-F238E27FC236}">
                <a16:creationId xmlns:a16="http://schemas.microsoft.com/office/drawing/2014/main" id="{6C736C01-4BD6-4B5E-ABA6-789C05830500}"/>
              </a:ext>
            </a:extLst>
          </p:cNvPr>
          <p:cNvCxnSpPr>
            <a:stCxn id="3" idx="6"/>
            <a:endCxn id="85" idx="0"/>
          </p:cNvCxnSpPr>
          <p:nvPr/>
        </p:nvCxnSpPr>
        <p:spPr>
          <a:xfrm>
            <a:off x="1656442" y="2427738"/>
            <a:ext cx="402452" cy="6056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Прямая со стрелкой 94">
            <a:extLst>
              <a:ext uri="{FF2B5EF4-FFF2-40B4-BE49-F238E27FC236}">
                <a16:creationId xmlns:a16="http://schemas.microsoft.com/office/drawing/2014/main" id="{98EA4018-5663-4FF6-B37B-13681E93DDEC}"/>
              </a:ext>
            </a:extLst>
          </p:cNvPr>
          <p:cNvCxnSpPr>
            <a:stCxn id="13" idx="2"/>
            <a:endCxn id="84" idx="0"/>
          </p:cNvCxnSpPr>
          <p:nvPr/>
        </p:nvCxnSpPr>
        <p:spPr>
          <a:xfrm flipH="1">
            <a:off x="6421842" y="2317753"/>
            <a:ext cx="411231" cy="7023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Прямая со стрелкой 96">
            <a:extLst>
              <a:ext uri="{FF2B5EF4-FFF2-40B4-BE49-F238E27FC236}">
                <a16:creationId xmlns:a16="http://schemas.microsoft.com/office/drawing/2014/main" id="{5C18026F-5E72-4821-8500-E687465C963E}"/>
              </a:ext>
            </a:extLst>
          </p:cNvPr>
          <p:cNvCxnSpPr>
            <a:stCxn id="13" idx="4"/>
            <a:endCxn id="83" idx="0"/>
          </p:cNvCxnSpPr>
          <p:nvPr/>
        </p:nvCxnSpPr>
        <p:spPr>
          <a:xfrm>
            <a:off x="7061673" y="2546353"/>
            <a:ext cx="41646" cy="487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Прямая со стрелкой 98">
            <a:extLst>
              <a:ext uri="{FF2B5EF4-FFF2-40B4-BE49-F238E27FC236}">
                <a16:creationId xmlns:a16="http://schemas.microsoft.com/office/drawing/2014/main" id="{AF7BAF8D-30CB-4AB1-A32E-8F75031E989C}"/>
              </a:ext>
            </a:extLst>
          </p:cNvPr>
          <p:cNvCxnSpPr>
            <a:stCxn id="13" idx="6"/>
            <a:endCxn id="82" idx="0"/>
          </p:cNvCxnSpPr>
          <p:nvPr/>
        </p:nvCxnSpPr>
        <p:spPr>
          <a:xfrm>
            <a:off x="7290273" y="2317753"/>
            <a:ext cx="430372" cy="7200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0" name="Таблица 99">
            <a:extLst>
              <a:ext uri="{FF2B5EF4-FFF2-40B4-BE49-F238E27FC236}">
                <a16:creationId xmlns:a16="http://schemas.microsoft.com/office/drawing/2014/main" id="{3E900801-207F-4EAC-B54C-152A06A765AA}"/>
              </a:ext>
            </a:extLst>
          </p:cNvPr>
          <p:cNvGraphicFramePr>
            <a:graphicFrameLocks noGrp="1"/>
          </p:cNvGraphicFramePr>
          <p:nvPr>
            <p:extLst>
              <p:ext uri="{D42A27DB-BD31-4B8C-83A1-F6EECF244321}">
                <p14:modId xmlns:p14="http://schemas.microsoft.com/office/powerpoint/2010/main" val="1420100459"/>
              </p:ext>
            </p:extLst>
          </p:nvPr>
        </p:nvGraphicFramePr>
        <p:xfrm>
          <a:off x="9342509" y="1328952"/>
          <a:ext cx="2081545" cy="1463040"/>
        </p:xfrm>
        <a:graphic>
          <a:graphicData uri="http://schemas.openxmlformats.org/drawingml/2006/table">
            <a:tbl>
              <a:tblPr firstRow="1" firstCol="1" bandRow="1">
                <a:tableStyleId>{5C22544A-7EE6-4342-B048-85BDC9FD1C3A}</a:tableStyleId>
              </a:tblPr>
              <a:tblGrid>
                <a:gridCol w="531082">
                  <a:extLst>
                    <a:ext uri="{9D8B030D-6E8A-4147-A177-3AD203B41FA5}">
                      <a16:colId xmlns:a16="http://schemas.microsoft.com/office/drawing/2014/main" val="1161606057"/>
                    </a:ext>
                  </a:extLst>
                </a:gridCol>
                <a:gridCol w="516821">
                  <a:extLst>
                    <a:ext uri="{9D8B030D-6E8A-4147-A177-3AD203B41FA5}">
                      <a16:colId xmlns:a16="http://schemas.microsoft.com/office/drawing/2014/main" val="3420114266"/>
                    </a:ext>
                  </a:extLst>
                </a:gridCol>
                <a:gridCol w="516821">
                  <a:extLst>
                    <a:ext uri="{9D8B030D-6E8A-4147-A177-3AD203B41FA5}">
                      <a16:colId xmlns:a16="http://schemas.microsoft.com/office/drawing/2014/main" val="3895274215"/>
                    </a:ext>
                  </a:extLst>
                </a:gridCol>
                <a:gridCol w="516821">
                  <a:extLst>
                    <a:ext uri="{9D8B030D-6E8A-4147-A177-3AD203B41FA5}">
                      <a16:colId xmlns:a16="http://schemas.microsoft.com/office/drawing/2014/main" val="2802734546"/>
                    </a:ext>
                  </a:extLst>
                </a:gridCol>
              </a:tblGrid>
              <a:tr h="304800">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 </a:t>
                      </a:r>
                      <a:endParaRPr lang="ru-RU" sz="2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1</a:t>
                      </a:r>
                      <a:endParaRPr lang="ru-RU" sz="240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2</a:t>
                      </a:r>
                      <a:endParaRPr lang="ru-RU" sz="240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3</a:t>
                      </a:r>
                      <a:endParaRPr lang="ru-RU" sz="24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3052023"/>
                  </a:ext>
                </a:extLst>
              </a:tr>
              <a:tr h="304800">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1</a:t>
                      </a:r>
                      <a:endParaRPr lang="ru-RU" sz="2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4</a:t>
                      </a:r>
                      <a:endParaRPr lang="ru-RU" sz="240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3</a:t>
                      </a:r>
                      <a:endParaRPr lang="ru-RU" sz="240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0000"/>
                        </a:lnSpc>
                        <a:spcAft>
                          <a:spcPts val="0"/>
                        </a:spcAft>
                      </a:pPr>
                      <a:r>
                        <a:rPr lang="en-US" sz="2400" b="1" dirty="0">
                          <a:solidFill>
                            <a:srgbClr val="FF0000"/>
                          </a:solidFill>
                          <a:effectLst/>
                          <a:latin typeface="Times New Roman" panose="02020603050405020304" pitchFamily="18" charset="0"/>
                          <a:cs typeface="Times New Roman" panose="02020603050405020304" pitchFamily="18" charset="0"/>
                        </a:rPr>
                        <a:t>1</a:t>
                      </a:r>
                      <a:endParaRPr lang="ru-RU" sz="2400" b="1" dirty="0">
                        <a:solidFill>
                          <a:srgbClr val="FF0000"/>
                        </a:solidFill>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3552307"/>
                  </a:ext>
                </a:extLst>
              </a:tr>
              <a:tr h="314325">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2</a:t>
                      </a:r>
                      <a:endParaRPr lang="ru-RU" sz="2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2400" b="1" dirty="0">
                          <a:solidFill>
                            <a:srgbClr val="FF0000"/>
                          </a:solidFill>
                          <a:effectLst/>
                          <a:latin typeface="Times New Roman" panose="02020603050405020304" pitchFamily="18" charset="0"/>
                          <a:cs typeface="Times New Roman" panose="02020603050405020304" pitchFamily="18" charset="0"/>
                        </a:rPr>
                        <a:t>1</a:t>
                      </a:r>
                      <a:endParaRPr lang="ru-RU" sz="2400" b="1" dirty="0">
                        <a:solidFill>
                          <a:srgbClr val="FF0000"/>
                        </a:solidFill>
                        <a:effectLst/>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0000"/>
                        </a:lnSpc>
                        <a:spcAft>
                          <a:spcPts val="0"/>
                        </a:spcAft>
                      </a:pPr>
                      <a:r>
                        <a:rPr lang="en-US" sz="2400" b="1" dirty="0">
                          <a:solidFill>
                            <a:srgbClr val="FF0000"/>
                          </a:solidFill>
                          <a:effectLst/>
                          <a:latin typeface="Times New Roman" panose="02020603050405020304" pitchFamily="18" charset="0"/>
                          <a:cs typeface="Times New Roman" panose="02020603050405020304" pitchFamily="18" charset="0"/>
                        </a:rPr>
                        <a:t>2</a:t>
                      </a:r>
                      <a:endParaRPr lang="ru-RU" sz="2400" b="1" dirty="0">
                        <a:solidFill>
                          <a:srgbClr val="FF0000"/>
                        </a:solidFill>
                        <a:effectLst/>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3</a:t>
                      </a:r>
                      <a:endParaRPr lang="ru-RU" sz="24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6836213"/>
                  </a:ext>
                </a:extLst>
              </a:tr>
              <a:tr h="314325">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3</a:t>
                      </a:r>
                      <a:endParaRPr lang="ru-RU" sz="2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1</a:t>
                      </a:r>
                      <a:endParaRPr lang="ru-RU" sz="240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3</a:t>
                      </a:r>
                      <a:endParaRPr lang="ru-RU" sz="240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0000"/>
                        </a:lnSpc>
                        <a:spcAft>
                          <a:spcPts val="0"/>
                        </a:spcAft>
                      </a:pPr>
                      <a:r>
                        <a:rPr lang="en-US" sz="2400" dirty="0">
                          <a:effectLst/>
                          <a:latin typeface="Times New Roman" panose="02020603050405020304" pitchFamily="18" charset="0"/>
                          <a:cs typeface="Times New Roman" panose="02020603050405020304" pitchFamily="18" charset="0"/>
                        </a:rPr>
                        <a:t>2</a:t>
                      </a:r>
                      <a:endParaRPr lang="ru-RU" sz="24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1696719"/>
                  </a:ext>
                </a:extLst>
              </a:tr>
            </a:tbl>
          </a:graphicData>
        </a:graphic>
      </p:graphicFrame>
      <p:sp>
        <p:nvSpPr>
          <p:cNvPr id="103" name="Прямоугольник 102">
            <a:extLst>
              <a:ext uri="{FF2B5EF4-FFF2-40B4-BE49-F238E27FC236}">
                <a16:creationId xmlns:a16="http://schemas.microsoft.com/office/drawing/2014/main" id="{5FB86E61-4AD4-46C0-A7C4-70B3B03E7C1C}"/>
              </a:ext>
            </a:extLst>
          </p:cNvPr>
          <p:cNvSpPr/>
          <p:nvPr/>
        </p:nvSpPr>
        <p:spPr>
          <a:xfrm>
            <a:off x="929323" y="1801405"/>
            <a:ext cx="1051891" cy="389209"/>
          </a:xfrm>
          <a:prstGeom prst="rect">
            <a:avLst/>
          </a:prstGeom>
        </p:spPr>
        <p:txBody>
          <a:bodyPr wrap="none">
            <a:spAutoFit/>
          </a:bodyPr>
          <a:lstStyle/>
          <a:p>
            <a:pPr>
              <a:lnSpc>
                <a:spcPct val="115000"/>
              </a:lnSpc>
              <a:spcAft>
                <a:spcPts val="1000"/>
              </a:spcAft>
            </a:pPr>
            <a:r>
              <a:rPr lang="ru-RU" dirty="0">
                <a:latin typeface="Times New Roman" panose="02020603050405020304" pitchFamily="18" charset="0"/>
                <a:ea typeface="Times New Roman" panose="02020603050405020304" pitchFamily="18" charset="0"/>
                <a:cs typeface="Times New Roman" panose="02020603050405020304" pitchFamily="18" charset="0"/>
              </a:rPr>
              <a:t>4+</a:t>
            </a:r>
            <a:r>
              <a:rPr lang="ru-RU" dirty="0">
                <a:latin typeface="Tahoma" panose="020B0604030504040204" pitchFamily="34" charset="0"/>
                <a:ea typeface="Tahoma" panose="020B0604030504040204" pitchFamily="34" charset="0"/>
                <a:cs typeface="Tahoma" panose="020B0604030504040204" pitchFamily="34" charset="0"/>
              </a:rPr>
              <a:t>6</a:t>
            </a:r>
            <a:r>
              <a:rPr lang="ru-RU" dirty="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a:latin typeface="Arial Black" panose="020B0A04020102020204" pitchFamily="34" charset="0"/>
                <a:ea typeface="Times New Roman" panose="02020603050405020304" pitchFamily="18" charset="0"/>
                <a:cs typeface="Times New Roman" panose="02020603050405020304" pitchFamily="18" charset="0"/>
              </a:rPr>
              <a:t>10</a:t>
            </a:r>
            <a:endParaRPr lang="ru-RU" b="1" dirty="0">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104" name="Прямоугольник 103">
            <a:extLst>
              <a:ext uri="{FF2B5EF4-FFF2-40B4-BE49-F238E27FC236}">
                <a16:creationId xmlns:a16="http://schemas.microsoft.com/office/drawing/2014/main" id="{D9D7F28B-01AE-42B4-A6F2-83A6A136D3D9}"/>
              </a:ext>
            </a:extLst>
          </p:cNvPr>
          <p:cNvSpPr/>
          <p:nvPr/>
        </p:nvSpPr>
        <p:spPr>
          <a:xfrm>
            <a:off x="3239960" y="1716121"/>
            <a:ext cx="944489" cy="390620"/>
          </a:xfrm>
          <a:prstGeom prst="rect">
            <a:avLst/>
          </a:prstGeom>
        </p:spPr>
        <p:txBody>
          <a:bodyPr wrap="none">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a:t>
            </a:r>
            <a:r>
              <a:rPr lang="ru-RU" dirty="0">
                <a:latin typeface="Times New Roman" panose="02020603050405020304" pitchFamily="18" charset="0"/>
                <a:ea typeface="Times New Roman" panose="02020603050405020304" pitchFamily="18" charset="0"/>
                <a:cs typeface="Times New Roman" panose="02020603050405020304" pitchFamily="18" charset="0"/>
              </a:rPr>
              <a:t>+6 = </a:t>
            </a:r>
            <a:r>
              <a:rPr lang="ru-RU" b="1" dirty="0">
                <a:latin typeface="Arial Black" panose="020B0A04020102020204" pitchFamily="34" charset="0"/>
                <a:ea typeface="Times New Roman" panose="02020603050405020304" pitchFamily="18" charset="0"/>
                <a:cs typeface="Times New Roman" panose="02020603050405020304" pitchFamily="18" charset="0"/>
              </a:rPr>
              <a:t>7</a:t>
            </a:r>
            <a:endParaRPr lang="ru-RU" b="1" dirty="0">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105" name="Прямоугольник 104">
            <a:extLst>
              <a:ext uri="{FF2B5EF4-FFF2-40B4-BE49-F238E27FC236}">
                <a16:creationId xmlns:a16="http://schemas.microsoft.com/office/drawing/2014/main" id="{60ACD244-EC4B-4F1C-BAD7-4435A54F00F6}"/>
              </a:ext>
            </a:extLst>
          </p:cNvPr>
          <p:cNvSpPr/>
          <p:nvPr/>
        </p:nvSpPr>
        <p:spPr>
          <a:xfrm>
            <a:off x="7172676" y="1645670"/>
            <a:ext cx="944489" cy="390620"/>
          </a:xfrm>
          <a:prstGeom prst="rect">
            <a:avLst/>
          </a:prstGeom>
        </p:spPr>
        <p:txBody>
          <a:bodyPr wrap="none">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a:t>
            </a:r>
            <a:r>
              <a:rPr lang="ru-RU" dirty="0">
                <a:latin typeface="Times New Roman" panose="02020603050405020304" pitchFamily="18" charset="0"/>
                <a:ea typeface="Times New Roman" panose="02020603050405020304" pitchFamily="18" charset="0"/>
                <a:cs typeface="Times New Roman" panose="02020603050405020304" pitchFamily="18" charset="0"/>
              </a:rPr>
              <a:t>+6 = </a:t>
            </a:r>
            <a:r>
              <a:rPr lang="ru-RU" b="1" dirty="0">
                <a:latin typeface="Arial Black" panose="020B0A04020102020204" pitchFamily="34" charset="0"/>
                <a:ea typeface="Times New Roman" panose="02020603050405020304" pitchFamily="18" charset="0"/>
                <a:cs typeface="Times New Roman" panose="02020603050405020304" pitchFamily="18" charset="0"/>
              </a:rPr>
              <a:t>7</a:t>
            </a:r>
            <a:endParaRPr lang="ru-RU" b="1" dirty="0">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106" name="Прямоугольник 105">
            <a:extLst>
              <a:ext uri="{FF2B5EF4-FFF2-40B4-BE49-F238E27FC236}">
                <a16:creationId xmlns:a16="http://schemas.microsoft.com/office/drawing/2014/main" id="{1326682B-3C19-41E6-A5BC-477ADAA7ABFD}"/>
              </a:ext>
            </a:extLst>
          </p:cNvPr>
          <p:cNvSpPr/>
          <p:nvPr/>
        </p:nvSpPr>
        <p:spPr>
          <a:xfrm>
            <a:off x="2298529" y="4394048"/>
            <a:ext cx="1189749" cy="390620"/>
          </a:xfrm>
          <a:prstGeom prst="rect">
            <a:avLst/>
          </a:prstGeom>
        </p:spPr>
        <p:txBody>
          <a:bodyPr wrap="none">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a:t>
            </a:r>
            <a:r>
              <a:rPr lang="ru-RU"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2+1</a:t>
            </a:r>
            <a:r>
              <a:rPr lang="ru-RU" dirty="0">
                <a:latin typeface="Times New Roman" panose="02020603050405020304" pitchFamily="18" charset="0"/>
                <a:ea typeface="Times New Roman" panose="02020603050405020304" pitchFamily="18" charset="0"/>
                <a:cs typeface="Times New Roman" panose="02020603050405020304" pitchFamily="18" charset="0"/>
              </a:rPr>
              <a:t> = </a:t>
            </a:r>
            <a:r>
              <a:rPr lang="ru-RU" dirty="0">
                <a:latin typeface="Arial Black" panose="020B0A04020102020204" pitchFamily="34" charset="0"/>
                <a:ea typeface="Times New Roman" panose="02020603050405020304" pitchFamily="18" charset="0"/>
                <a:cs typeface="Times New Roman" panose="02020603050405020304" pitchFamily="18" charset="0"/>
              </a:rPr>
              <a:t>4</a:t>
            </a:r>
            <a:endParaRPr lang="ru-RU" dirty="0">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107" name="Прямоугольник 106">
            <a:extLst>
              <a:ext uri="{FF2B5EF4-FFF2-40B4-BE49-F238E27FC236}">
                <a16:creationId xmlns:a16="http://schemas.microsoft.com/office/drawing/2014/main" id="{96E8274D-9A38-4CBB-8EA5-DB9036234FFD}"/>
              </a:ext>
            </a:extLst>
          </p:cNvPr>
          <p:cNvSpPr/>
          <p:nvPr/>
        </p:nvSpPr>
        <p:spPr>
          <a:xfrm>
            <a:off x="5125179" y="2658176"/>
            <a:ext cx="1189749" cy="390620"/>
          </a:xfrm>
          <a:prstGeom prst="rect">
            <a:avLst/>
          </a:prstGeom>
        </p:spPr>
        <p:txBody>
          <a:bodyPr wrap="none">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a:t>
            </a:r>
            <a:r>
              <a:rPr lang="ru-RU"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3+3</a:t>
            </a:r>
            <a:r>
              <a:rPr lang="ru-RU" dirty="0">
                <a:latin typeface="Times New Roman" panose="02020603050405020304" pitchFamily="18" charset="0"/>
                <a:ea typeface="Times New Roman" panose="02020603050405020304" pitchFamily="18" charset="0"/>
                <a:cs typeface="Times New Roman" panose="02020603050405020304" pitchFamily="18" charset="0"/>
              </a:rPr>
              <a:t> = </a:t>
            </a:r>
            <a:r>
              <a:rPr lang="ru-RU" b="1" dirty="0">
                <a:latin typeface="Arial Black" panose="020B0A04020102020204" pitchFamily="34" charset="0"/>
                <a:ea typeface="Times New Roman" panose="02020603050405020304" pitchFamily="18" charset="0"/>
                <a:cs typeface="Times New Roman" panose="02020603050405020304" pitchFamily="18" charset="0"/>
              </a:rPr>
              <a:t>7</a:t>
            </a:r>
            <a:endParaRPr lang="ru-RU" b="1" dirty="0">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108" name="Прямоугольник 107">
            <a:extLst>
              <a:ext uri="{FF2B5EF4-FFF2-40B4-BE49-F238E27FC236}">
                <a16:creationId xmlns:a16="http://schemas.microsoft.com/office/drawing/2014/main" id="{8D53368A-B9A4-4E6D-AB66-B1C34CBCC470}"/>
              </a:ext>
            </a:extLst>
          </p:cNvPr>
          <p:cNvSpPr/>
          <p:nvPr/>
        </p:nvSpPr>
        <p:spPr>
          <a:xfrm>
            <a:off x="3479316" y="2628495"/>
            <a:ext cx="1189749" cy="390620"/>
          </a:xfrm>
          <a:prstGeom prst="rect">
            <a:avLst/>
          </a:prstGeom>
        </p:spPr>
        <p:txBody>
          <a:bodyPr wrap="none">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a:t>
            </a:r>
            <a:r>
              <a:rPr lang="ru-RU"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2+3</a:t>
            </a:r>
            <a:r>
              <a:rPr lang="ru-RU" dirty="0">
                <a:latin typeface="Times New Roman" panose="02020603050405020304" pitchFamily="18" charset="0"/>
                <a:ea typeface="Times New Roman" panose="02020603050405020304" pitchFamily="18" charset="0"/>
                <a:cs typeface="Times New Roman" panose="02020603050405020304" pitchFamily="18" charset="0"/>
              </a:rPr>
              <a:t> = </a:t>
            </a:r>
            <a:r>
              <a:rPr lang="ru-RU" b="1" dirty="0">
                <a:latin typeface="Arial Black" panose="020B0A04020102020204" pitchFamily="34" charset="0"/>
                <a:ea typeface="Times New Roman" panose="02020603050405020304" pitchFamily="18" charset="0"/>
                <a:cs typeface="Times New Roman" panose="02020603050405020304" pitchFamily="18" charset="0"/>
              </a:rPr>
              <a:t>6</a:t>
            </a:r>
            <a:endParaRPr lang="ru-RU" b="1" dirty="0">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109" name="Прямоугольник 108">
            <a:extLst>
              <a:ext uri="{FF2B5EF4-FFF2-40B4-BE49-F238E27FC236}">
                <a16:creationId xmlns:a16="http://schemas.microsoft.com/office/drawing/2014/main" id="{9CD21B37-63E1-4F83-BD71-138E41B83260}"/>
              </a:ext>
            </a:extLst>
          </p:cNvPr>
          <p:cNvSpPr/>
          <p:nvPr/>
        </p:nvSpPr>
        <p:spPr>
          <a:xfrm>
            <a:off x="2211982" y="2616468"/>
            <a:ext cx="1189749" cy="390620"/>
          </a:xfrm>
          <a:prstGeom prst="rect">
            <a:avLst/>
          </a:prstGeom>
        </p:spPr>
        <p:txBody>
          <a:bodyPr wrap="none">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a:t>
            </a:r>
            <a:r>
              <a:rPr lang="ru-RU"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3+3</a:t>
            </a:r>
            <a:r>
              <a:rPr lang="ru-RU" dirty="0">
                <a:latin typeface="Times New Roman" panose="02020603050405020304" pitchFamily="18" charset="0"/>
                <a:ea typeface="Times New Roman" panose="02020603050405020304" pitchFamily="18" charset="0"/>
                <a:cs typeface="Times New Roman" panose="02020603050405020304" pitchFamily="18" charset="0"/>
              </a:rPr>
              <a:t> = </a:t>
            </a:r>
            <a:r>
              <a:rPr lang="ru-RU" b="1" dirty="0">
                <a:latin typeface="Arial Black" panose="020B0A04020102020204" pitchFamily="34" charset="0"/>
                <a:ea typeface="Times New Roman" panose="02020603050405020304" pitchFamily="18" charset="0"/>
                <a:cs typeface="Times New Roman" panose="02020603050405020304" pitchFamily="18" charset="0"/>
              </a:rPr>
              <a:t>7</a:t>
            </a:r>
            <a:endParaRPr lang="ru-RU" b="1" dirty="0">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110" name="Прямоугольник 109">
            <a:extLst>
              <a:ext uri="{FF2B5EF4-FFF2-40B4-BE49-F238E27FC236}">
                <a16:creationId xmlns:a16="http://schemas.microsoft.com/office/drawing/2014/main" id="{951E9336-0E14-489E-BF91-54538C54DC35}"/>
              </a:ext>
            </a:extLst>
          </p:cNvPr>
          <p:cNvSpPr/>
          <p:nvPr/>
        </p:nvSpPr>
        <p:spPr>
          <a:xfrm>
            <a:off x="3577928" y="4402401"/>
            <a:ext cx="1189749" cy="390620"/>
          </a:xfrm>
          <a:prstGeom prst="rect">
            <a:avLst/>
          </a:prstGeom>
        </p:spPr>
        <p:txBody>
          <a:bodyPr wrap="none">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a:t>
            </a:r>
            <a:r>
              <a:rPr lang="ru-RU"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2+3</a:t>
            </a:r>
            <a:r>
              <a:rPr lang="ru-RU" dirty="0">
                <a:latin typeface="Times New Roman" panose="02020603050405020304" pitchFamily="18" charset="0"/>
                <a:ea typeface="Times New Roman" panose="02020603050405020304" pitchFamily="18" charset="0"/>
                <a:cs typeface="Times New Roman" panose="02020603050405020304" pitchFamily="18" charset="0"/>
              </a:rPr>
              <a:t> = </a:t>
            </a:r>
            <a:r>
              <a:rPr lang="ru-RU" dirty="0">
                <a:latin typeface="Arial Black" panose="020B0A04020102020204" pitchFamily="34" charset="0"/>
                <a:ea typeface="Times New Roman" panose="02020603050405020304" pitchFamily="18" charset="0"/>
                <a:cs typeface="Times New Roman" panose="02020603050405020304" pitchFamily="18" charset="0"/>
              </a:rPr>
              <a:t>6</a:t>
            </a:r>
            <a:endParaRPr lang="ru-RU" dirty="0">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111" name="Прямоугольник 110">
            <a:extLst>
              <a:ext uri="{FF2B5EF4-FFF2-40B4-BE49-F238E27FC236}">
                <a16:creationId xmlns:a16="http://schemas.microsoft.com/office/drawing/2014/main" id="{A39ED480-BE09-47D1-A3A6-48F0675CD78C}"/>
              </a:ext>
            </a:extLst>
          </p:cNvPr>
          <p:cNvSpPr/>
          <p:nvPr/>
        </p:nvSpPr>
        <p:spPr>
          <a:xfrm>
            <a:off x="4958922" y="4365257"/>
            <a:ext cx="1189749" cy="390620"/>
          </a:xfrm>
          <a:prstGeom prst="rect">
            <a:avLst/>
          </a:prstGeom>
        </p:spPr>
        <p:txBody>
          <a:bodyPr wrap="none">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a:t>
            </a:r>
            <a:r>
              <a:rPr lang="ru-RU"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2+2</a:t>
            </a:r>
            <a:r>
              <a:rPr lang="ru-RU" dirty="0">
                <a:latin typeface="Times New Roman" panose="02020603050405020304" pitchFamily="18" charset="0"/>
                <a:ea typeface="Times New Roman" panose="02020603050405020304" pitchFamily="18" charset="0"/>
                <a:cs typeface="Times New Roman" panose="02020603050405020304" pitchFamily="18" charset="0"/>
              </a:rPr>
              <a:t> = </a:t>
            </a:r>
            <a:r>
              <a:rPr lang="ru-RU" dirty="0">
                <a:latin typeface="Arial Black" panose="020B0A04020102020204" pitchFamily="34" charset="0"/>
                <a:ea typeface="Times New Roman" panose="02020603050405020304" pitchFamily="18" charset="0"/>
                <a:cs typeface="Times New Roman" panose="02020603050405020304" pitchFamily="18" charset="0"/>
              </a:rPr>
              <a:t>5</a:t>
            </a:r>
            <a:endParaRPr lang="ru-RU" dirty="0">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112" name="Прямоугольник 111">
            <a:extLst>
              <a:ext uri="{FF2B5EF4-FFF2-40B4-BE49-F238E27FC236}">
                <a16:creationId xmlns:a16="http://schemas.microsoft.com/office/drawing/2014/main" id="{EC518CE1-1305-4E62-B655-27D5A2B09D61}"/>
              </a:ext>
            </a:extLst>
          </p:cNvPr>
          <p:cNvSpPr/>
          <p:nvPr/>
        </p:nvSpPr>
        <p:spPr>
          <a:xfrm>
            <a:off x="9819863" y="837618"/>
            <a:ext cx="1032270" cy="400110"/>
          </a:xfrm>
          <a:prstGeom prst="rect">
            <a:avLst/>
          </a:prstGeom>
        </p:spPr>
        <p:txBody>
          <a:bodyPr wrap="none">
            <a:spAutoFit/>
          </a:bodyPr>
          <a:lstStyle/>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работы</a:t>
            </a:r>
            <a:endParaRPr lang="ru-RU" sz="2000" b="1" dirty="0">
              <a:latin typeface="Times New Roman" panose="02020603050405020304" pitchFamily="18" charset="0"/>
              <a:cs typeface="Times New Roman" panose="02020603050405020304" pitchFamily="18" charset="0"/>
            </a:endParaRPr>
          </a:p>
        </p:txBody>
      </p:sp>
      <p:sp>
        <p:nvSpPr>
          <p:cNvPr id="113" name="Прямоугольник 112">
            <a:extLst>
              <a:ext uri="{FF2B5EF4-FFF2-40B4-BE49-F238E27FC236}">
                <a16:creationId xmlns:a16="http://schemas.microsoft.com/office/drawing/2014/main" id="{CE5373A7-9AF0-4FAB-8CF7-890118426140}"/>
              </a:ext>
            </a:extLst>
          </p:cNvPr>
          <p:cNvSpPr/>
          <p:nvPr/>
        </p:nvSpPr>
        <p:spPr>
          <a:xfrm>
            <a:off x="8831017" y="1077011"/>
            <a:ext cx="457200" cy="2215991"/>
          </a:xfrm>
          <a:prstGeom prst="rect">
            <a:avLst/>
          </a:prstGeom>
        </p:spPr>
        <p:txBody>
          <a:bodyPr wrap="square">
            <a:spAutoFit/>
          </a:bodyPr>
          <a:lstStyle/>
          <a:p>
            <a:pPr algn="just"/>
            <a:r>
              <a:rPr lang="ru-RU" sz="2000" b="1" dirty="0">
                <a:latin typeface="Times New Roman" panose="02020603050405020304" pitchFamily="18" charset="0"/>
                <a:cs typeface="Times New Roman" panose="02020603050405020304" pitchFamily="18" charset="0"/>
              </a:rPr>
              <a:t>м</a:t>
            </a:r>
          </a:p>
          <a:p>
            <a:pPr algn="just"/>
            <a:r>
              <a:rPr lang="ru-RU" sz="2000" b="1" dirty="0">
                <a:latin typeface="Times New Roman" panose="02020603050405020304" pitchFamily="18" charset="0"/>
                <a:cs typeface="Times New Roman" panose="02020603050405020304" pitchFamily="18" charset="0"/>
              </a:rPr>
              <a:t>а</a:t>
            </a:r>
          </a:p>
          <a:p>
            <a:pPr algn="just"/>
            <a:r>
              <a:rPr lang="ru-RU" sz="2000" b="1" dirty="0">
                <a:latin typeface="Times New Roman" panose="02020603050405020304" pitchFamily="18" charset="0"/>
                <a:cs typeface="Times New Roman" panose="02020603050405020304" pitchFamily="18" charset="0"/>
              </a:rPr>
              <a:t>ш</a:t>
            </a:r>
          </a:p>
          <a:p>
            <a:pPr algn="just"/>
            <a:r>
              <a:rPr lang="ru-RU" sz="2000" b="1" dirty="0">
                <a:latin typeface="Times New Roman" panose="02020603050405020304" pitchFamily="18" charset="0"/>
                <a:cs typeface="Times New Roman" panose="02020603050405020304" pitchFamily="18" charset="0"/>
              </a:rPr>
              <a:t>и</a:t>
            </a:r>
          </a:p>
          <a:p>
            <a:pPr algn="just"/>
            <a:r>
              <a:rPr lang="ru-RU" sz="2000" b="1" dirty="0">
                <a:latin typeface="Times New Roman" panose="02020603050405020304" pitchFamily="18" charset="0"/>
                <a:cs typeface="Times New Roman" panose="02020603050405020304" pitchFamily="18" charset="0"/>
              </a:rPr>
              <a:t>н</a:t>
            </a:r>
          </a:p>
          <a:p>
            <a:pPr algn="just"/>
            <a:r>
              <a:rPr lang="ru-RU" sz="2000" b="1" dirty="0">
                <a:latin typeface="Times New Roman" panose="02020603050405020304" pitchFamily="18" charset="0"/>
                <a:cs typeface="Times New Roman" panose="02020603050405020304" pitchFamily="18" charset="0"/>
              </a:rPr>
              <a:t>ы</a:t>
            </a:r>
          </a:p>
          <a:p>
            <a:pPr algn="just"/>
            <a:endParaRPr lang="ru-RU" dirty="0">
              <a:effectLst/>
            </a:endParaRPr>
          </a:p>
        </p:txBody>
      </p:sp>
      <p:sp>
        <p:nvSpPr>
          <p:cNvPr id="114" name="Прямоугольник 113">
            <a:extLst>
              <a:ext uri="{FF2B5EF4-FFF2-40B4-BE49-F238E27FC236}">
                <a16:creationId xmlns:a16="http://schemas.microsoft.com/office/drawing/2014/main" id="{FD054C4C-671A-412C-8ACD-144E2308CE85}"/>
              </a:ext>
            </a:extLst>
          </p:cNvPr>
          <p:cNvSpPr/>
          <p:nvPr/>
        </p:nvSpPr>
        <p:spPr>
          <a:xfrm>
            <a:off x="210468" y="319335"/>
            <a:ext cx="9037474" cy="707886"/>
          </a:xfrm>
          <a:prstGeom prst="rect">
            <a:avLst/>
          </a:prstGeom>
        </p:spPr>
        <p:txBody>
          <a:bodyPr wrap="none">
            <a:spAutoFit/>
          </a:bodyPr>
          <a:lstStyle/>
          <a:p>
            <a:pPr algn="ctr"/>
            <a:r>
              <a:rPr lang="ru-RU" sz="2000" b="1" dirty="0">
                <a:latin typeface="Arial" panose="020B0604020202020204" pitchFamily="34" charset="0"/>
                <a:ea typeface="Times New Roman" panose="02020603050405020304" pitchFamily="18" charset="0"/>
                <a:cs typeface="Arial" panose="020B0604020202020204" pitchFamily="34" charset="0"/>
              </a:rPr>
              <a:t>ПРИМЕР ПОСТРОЕНИЯ ДЕРЕВА РЕШЕНИЙ ЗАДАЧИ МИНИМИЗАЦИИ </a:t>
            </a:r>
          </a:p>
          <a:p>
            <a:pPr algn="ctr"/>
            <a:r>
              <a:rPr lang="ru-RU" sz="2000" b="1" dirty="0">
                <a:latin typeface="Arial" panose="020B0604020202020204" pitchFamily="34" charset="0"/>
                <a:ea typeface="Times New Roman" panose="02020603050405020304" pitchFamily="18" charset="0"/>
                <a:cs typeface="Arial" panose="020B0604020202020204" pitchFamily="34" charset="0"/>
              </a:rPr>
              <a:t>ВРЕМЕНИ ВЫПОЛНЕНИЯ РАБОТ МАШИНАМИ (распределение)</a:t>
            </a:r>
            <a:endParaRPr lang="ru-RU" sz="2000" b="1" dirty="0">
              <a:latin typeface="Arial" panose="020B0604020202020204" pitchFamily="34" charset="0"/>
              <a:cs typeface="Arial" panose="020B0604020202020204" pitchFamily="34" charset="0"/>
            </a:endParaRPr>
          </a:p>
        </p:txBody>
      </p:sp>
      <p:sp>
        <p:nvSpPr>
          <p:cNvPr id="115" name="Прямоугольник 114">
            <a:extLst>
              <a:ext uri="{FF2B5EF4-FFF2-40B4-BE49-F238E27FC236}">
                <a16:creationId xmlns:a16="http://schemas.microsoft.com/office/drawing/2014/main" id="{74EBC334-E968-4D9B-B4F0-402A15D2952E}"/>
              </a:ext>
            </a:extLst>
          </p:cNvPr>
          <p:cNvSpPr/>
          <p:nvPr/>
        </p:nvSpPr>
        <p:spPr>
          <a:xfrm>
            <a:off x="539346" y="5275132"/>
            <a:ext cx="11176390" cy="1323439"/>
          </a:xfrm>
          <a:prstGeom prst="rect">
            <a:avLst/>
          </a:prstGeom>
        </p:spPr>
        <p:txBody>
          <a:bodyPr wrap="square">
            <a:spAutoFit/>
          </a:bodyPr>
          <a:lstStyle/>
          <a:p>
            <a:r>
              <a:rPr lang="ru-RU" sz="2000" u="sng" dirty="0">
                <a:latin typeface="Arial" panose="020B0604020202020204" pitchFamily="34" charset="0"/>
                <a:ea typeface="Times New Roman" panose="02020603050405020304" pitchFamily="18" charset="0"/>
                <a:cs typeface="Arial" panose="020B0604020202020204" pitchFamily="34" charset="0"/>
              </a:rPr>
              <a:t>Верхняя оценка ∆ частичного плана </a:t>
            </a:r>
            <a:r>
              <a:rPr lang="ru-RU" sz="2000" dirty="0">
                <a:latin typeface="Arial" panose="020B0604020202020204" pitchFamily="34" charset="0"/>
                <a:ea typeface="Times New Roman" panose="02020603050405020304" pitchFamily="18" charset="0"/>
                <a:cs typeface="Arial" panose="020B0604020202020204" pitchFamily="34" charset="0"/>
              </a:rPr>
              <a:t>при минимизации соответствует сумме максимальных значений не распределенных работ</a:t>
            </a:r>
          </a:p>
          <a:p>
            <a:r>
              <a:rPr lang="ru-RU" sz="2000" u="sng" dirty="0">
                <a:latin typeface="Arial" panose="020B0604020202020204" pitchFamily="34" charset="0"/>
                <a:ea typeface="Times New Roman" panose="02020603050405020304" pitchFamily="18" charset="0"/>
                <a:cs typeface="Arial" panose="020B0604020202020204" pitchFamily="34" charset="0"/>
              </a:rPr>
              <a:t>Нижняя оценка ∆ частичного плана</a:t>
            </a:r>
            <a:r>
              <a:rPr lang="ru-RU" sz="2000" dirty="0">
                <a:latin typeface="Arial" panose="020B0604020202020204" pitchFamily="34" charset="0"/>
                <a:ea typeface="Times New Roman" panose="02020603050405020304" pitchFamily="18" charset="0"/>
                <a:cs typeface="Arial" panose="020B0604020202020204" pitchFamily="34" charset="0"/>
              </a:rPr>
              <a:t> при максимизации соответствует сумме минимальных значений не распределенных работ</a:t>
            </a:r>
            <a:endParaRPr lang="ru-RU" sz="2000" dirty="0">
              <a:latin typeface="Arial" panose="020B0604020202020204" pitchFamily="34" charset="0"/>
              <a:cs typeface="Arial" panose="020B0604020202020204" pitchFamily="34" charset="0"/>
            </a:endParaRPr>
          </a:p>
        </p:txBody>
      </p:sp>
      <p:sp>
        <p:nvSpPr>
          <p:cNvPr id="116" name="Прямоугольник 115">
            <a:extLst>
              <a:ext uri="{FF2B5EF4-FFF2-40B4-BE49-F238E27FC236}">
                <a16:creationId xmlns:a16="http://schemas.microsoft.com/office/drawing/2014/main" id="{194D892C-9274-41B7-A21F-3A189B7920CC}"/>
              </a:ext>
            </a:extLst>
          </p:cNvPr>
          <p:cNvSpPr/>
          <p:nvPr/>
        </p:nvSpPr>
        <p:spPr>
          <a:xfrm>
            <a:off x="9526098" y="252538"/>
            <a:ext cx="2189638" cy="707886"/>
          </a:xfrm>
          <a:prstGeom prst="rect">
            <a:avLst/>
          </a:prstGeom>
        </p:spPr>
        <p:txBody>
          <a:bodyPr wrap="none">
            <a:spAutoFit/>
          </a:bodyPr>
          <a:lstStyle/>
          <a:p>
            <a:r>
              <a:rPr lang="ru-RU" sz="2000" dirty="0">
                <a:latin typeface="Times New Roman" panose="02020603050405020304" pitchFamily="18" charset="0"/>
                <a:ea typeface="Times New Roman" panose="02020603050405020304" pitchFamily="18" charset="0"/>
                <a:cs typeface="Times New Roman" panose="02020603050405020304" pitchFamily="18" charset="0"/>
              </a:rPr>
              <a:t>Марица времени </a:t>
            </a:r>
          </a:p>
          <a:p>
            <a:r>
              <a:rPr lang="ru-RU" sz="2000" dirty="0">
                <a:latin typeface="Times New Roman" panose="02020603050405020304" pitchFamily="18" charset="0"/>
                <a:ea typeface="Times New Roman" panose="02020603050405020304" pitchFamily="18" charset="0"/>
                <a:cs typeface="Times New Roman" panose="02020603050405020304" pitchFamily="18" charset="0"/>
              </a:rPr>
              <a:t>выполнения работ</a:t>
            </a:r>
            <a:endParaRPr lang="ru-RU" sz="2000"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A07797FD-A4CB-4248-85CD-0AF99D277F1E}"/>
              </a:ext>
            </a:extLst>
          </p:cNvPr>
          <p:cNvSpPr/>
          <p:nvPr/>
        </p:nvSpPr>
        <p:spPr>
          <a:xfrm>
            <a:off x="560600" y="4761860"/>
            <a:ext cx="9994950" cy="400110"/>
          </a:xfrm>
          <a:prstGeom prst="rect">
            <a:avLst/>
          </a:prstGeom>
        </p:spPr>
        <p:txBody>
          <a:bodyPr wrap="square">
            <a:spAutoFit/>
          </a:bodyPr>
          <a:lstStyle/>
          <a:p>
            <a:r>
              <a:rPr lang="ru-RU" sz="2000" u="sng" dirty="0">
                <a:latin typeface="Arial" panose="020B0604020202020204" pitchFamily="34" charset="0"/>
                <a:ea typeface="Times New Roman" panose="02020603050405020304" pitchFamily="18" charset="0"/>
                <a:cs typeface="Arial" panose="020B0604020202020204" pitchFamily="34" charset="0"/>
              </a:rPr>
              <a:t>Вершины </a:t>
            </a:r>
            <a:r>
              <a:rPr lang="ru-RU" sz="2000" dirty="0">
                <a:latin typeface="Arial" panose="020B0604020202020204" pitchFamily="34" charset="0"/>
                <a:ea typeface="Times New Roman" panose="02020603050405020304" pitchFamily="18" charset="0"/>
                <a:cs typeface="Arial" panose="020B0604020202020204" pitchFamily="34" charset="0"/>
              </a:rPr>
              <a:t>дерева соответствуют </a:t>
            </a:r>
            <a:r>
              <a:rPr lang="ru-RU" sz="2000" u="sng" dirty="0">
                <a:latin typeface="Arial" panose="020B0604020202020204" pitchFamily="34" charset="0"/>
                <a:ea typeface="Times New Roman" panose="02020603050405020304" pitchFamily="18" charset="0"/>
                <a:cs typeface="Arial" panose="020B0604020202020204" pitchFamily="34" charset="0"/>
              </a:rPr>
              <a:t>номерам машин</a:t>
            </a:r>
            <a:r>
              <a:rPr lang="ru-RU" sz="2000" dirty="0">
                <a:latin typeface="Arial" panose="020B0604020202020204" pitchFamily="34" charset="0"/>
                <a:ea typeface="Times New Roman" panose="02020603050405020304" pitchFamily="18" charset="0"/>
                <a:cs typeface="Arial" panose="020B0604020202020204" pitchFamily="34" charset="0"/>
              </a:rPr>
              <a:t>, а </a:t>
            </a:r>
            <a:r>
              <a:rPr lang="ru-RU" sz="2000" u="sng" dirty="0">
                <a:latin typeface="Arial" panose="020B0604020202020204" pitchFamily="34" charset="0"/>
                <a:ea typeface="Times New Roman" panose="02020603050405020304" pitchFamily="18" charset="0"/>
                <a:cs typeface="Arial" panose="020B0604020202020204" pitchFamily="34" charset="0"/>
              </a:rPr>
              <a:t>ярусы</a:t>
            </a:r>
            <a:r>
              <a:rPr lang="ru-RU" sz="2000" dirty="0">
                <a:latin typeface="Arial" panose="020B0604020202020204" pitchFamily="34" charset="0"/>
                <a:ea typeface="Times New Roman" panose="02020603050405020304" pitchFamily="18" charset="0"/>
                <a:cs typeface="Arial" panose="020B0604020202020204" pitchFamily="34" charset="0"/>
              </a:rPr>
              <a:t> дерева </a:t>
            </a:r>
            <a:r>
              <a:rPr lang="ru-RU" sz="2000" u="sng" dirty="0">
                <a:latin typeface="Arial" panose="020B0604020202020204" pitchFamily="34" charset="0"/>
                <a:ea typeface="Times New Roman" panose="02020603050405020304" pitchFamily="18" charset="0"/>
                <a:cs typeface="Arial" panose="020B0604020202020204" pitchFamily="34" charset="0"/>
              </a:rPr>
              <a:t>номерам работ  </a:t>
            </a:r>
          </a:p>
        </p:txBody>
      </p:sp>
    </p:spTree>
    <p:extLst>
      <p:ext uri="{BB962C8B-B14F-4D97-AF65-F5344CB8AC3E}">
        <p14:creationId xmlns:p14="http://schemas.microsoft.com/office/powerpoint/2010/main" val="2704741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43338" y="917912"/>
            <a:ext cx="10970373" cy="5016758"/>
          </a:xfrm>
          <a:prstGeom prst="rect">
            <a:avLst/>
          </a:prstGeom>
        </p:spPr>
        <p:txBody>
          <a:bodyPr wrap="square">
            <a:spAutoFit/>
          </a:bodyPr>
          <a:lstStyle/>
          <a:p>
            <a:pPr algn="just">
              <a:spcAft>
                <a:spcPts val="0"/>
              </a:spcAft>
            </a:pPr>
            <a:r>
              <a:rPr lang="ru-RU" sz="2000" b="1" dirty="0">
                <a:effectLst/>
                <a:latin typeface="Arial" panose="020B0604020202020204" pitchFamily="34" charset="0"/>
                <a:ea typeface="Batang" panose="02030600000101010101" pitchFamily="18" charset="-127"/>
                <a:cs typeface="Arial" panose="020B0604020202020204" pitchFamily="34" charset="0"/>
              </a:rPr>
              <a:t>       Модели упорядочения.</a:t>
            </a:r>
            <a:r>
              <a:rPr lang="ru-RU" sz="2000" dirty="0">
                <a:effectLst/>
                <a:latin typeface="Arial" panose="020B0604020202020204" pitchFamily="34" charset="0"/>
                <a:ea typeface="Calibri" panose="020F0502020204030204" pitchFamily="34" charset="0"/>
                <a:cs typeface="Arial" panose="020B0604020202020204" pitchFamily="34" charset="0"/>
              </a:rPr>
              <a:t> Задачу упорядочения начали исследовать с помощью математического аппарата очень давно. К настоящему вре­мени достигнуты сравнительно небольшие успехи, так как существующая формулировка связана только с минимизацией некоторой функции времени, не учитывается наличие про­тиворечивых целей, что характерно для такого рода. </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a:effectLst/>
                <a:latin typeface="Arial" panose="020B0604020202020204" pitchFamily="34" charset="0"/>
                <a:ea typeface="Calibri" panose="020F0502020204030204" pitchFamily="34" charset="0"/>
                <a:cs typeface="Arial" panose="020B0604020202020204" pitchFamily="34" charset="0"/>
              </a:rPr>
              <a:t>В действительности же в задачах упорядочения необходимо учитывать такие противоречия. Например, при определении последовательности обработки деталей на ряде машин следует не только минимизировать общее время обработки (чтобы уменьшить стоимость материалов, находящихся в обра­ботке, и ускорить получение конечного продукта при определенных капита­ловложениях), но и учитывать материальную заинтересованность рабочих на разных рабочих местах. Существуют и другие условия, например, свя­занные с приоритетами сроков отгрузки отдельных изделий (и соответст­вующими потерями в связи с задержкой), которые обычно противоречат требованию минимизации некоторой функции времени обработки.</a:t>
            </a: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Эти противоречия следует учесть при окончательной формулировке задачи упорядочения. </a:t>
            </a:r>
          </a:p>
        </p:txBody>
      </p:sp>
    </p:spTree>
    <p:extLst>
      <p:ext uri="{BB962C8B-B14F-4D97-AF65-F5344CB8AC3E}">
        <p14:creationId xmlns:p14="http://schemas.microsoft.com/office/powerpoint/2010/main" val="226954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77078" y="766732"/>
            <a:ext cx="11237843" cy="5016758"/>
          </a:xfrm>
          <a:prstGeom prst="rect">
            <a:avLst/>
          </a:prstGeom>
        </p:spPr>
        <p:txBody>
          <a:bodyPr wrap="square">
            <a:spAutoFit/>
          </a:bodyPr>
          <a:lstStyle/>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Задачи упорядочения чаще всего встречаются в производстве, так как более эффективное использование имеющегося обо­рудования — получение большего выхода — является главной задачей производственных организаций. Многие планово-производственные отделы стремятся достигнуть эффек­тивного использования оборудования с помощью таких средств, как лен­точные диаграммы (диаграммы </a:t>
            </a:r>
            <a:r>
              <a:rPr lang="ru-RU" sz="2000" dirty="0" err="1">
                <a:effectLst/>
                <a:latin typeface="Arial" panose="020B0604020202020204" pitchFamily="34" charset="0"/>
                <a:ea typeface="Calibri" panose="020F0502020204030204" pitchFamily="34" charset="0"/>
                <a:cs typeface="Arial" panose="020B0604020202020204" pitchFamily="34" charset="0"/>
              </a:rPr>
              <a:t>Ганта</a:t>
            </a:r>
            <a:r>
              <a:rPr lang="ru-RU" sz="2000" dirty="0">
                <a:effectLst/>
                <a:latin typeface="Arial" panose="020B0604020202020204" pitchFamily="34" charset="0"/>
                <a:ea typeface="Calibri" panose="020F0502020204030204" pitchFamily="34" charset="0"/>
                <a:cs typeface="Arial" panose="020B0604020202020204" pitchFamily="34" charset="0"/>
              </a:rPr>
              <a:t>), циклограммы, и других наглядных методов планирования. </a:t>
            </a:r>
          </a:p>
          <a:p>
            <a:pPr algn="just">
              <a:spcAft>
                <a:spcPts val="0"/>
              </a:spcAft>
            </a:pPr>
            <a:r>
              <a:rPr lang="ru-RU" sz="2000" dirty="0">
                <a:latin typeface="Arial" panose="020B0604020202020204" pitchFamily="34" charset="0"/>
                <a:cs typeface="Arial" panose="020B0604020202020204" pitchFamily="34" charset="0"/>
              </a:rPr>
              <a:t>      Часто «требования очередности», вытекающие из технологии процесса, ограничивают число возможных последовательностей работ. Например, деталь перед окраской должна быть обезжирена, а отверстие сначала нужно просверлить, прежде чем нарезать резьбу. Во всех этих случаях необходимо, чтобы операция, которая должна следовать за другой операцией.</a:t>
            </a:r>
          </a:p>
          <a:p>
            <a:pPr algn="just"/>
            <a:r>
              <a:rPr lang="ru-RU" sz="2000" b="1" dirty="0">
                <a:latin typeface="Arial" panose="020B0604020202020204" pitchFamily="34" charset="0"/>
                <a:ea typeface="Calibri" panose="020F0502020204030204" pitchFamily="34" charset="0"/>
                <a:cs typeface="Times New Roman" panose="02020603050405020304" pitchFamily="18" charset="0"/>
              </a:rPr>
              <a:t>     Задача. Обработка </a:t>
            </a:r>
            <a:r>
              <a:rPr lang="en-US" sz="2000" b="1" dirty="0">
                <a:latin typeface="Arial" panose="020B0604020202020204" pitchFamily="34" charset="0"/>
                <a:ea typeface="Calibri" panose="020F0502020204030204" pitchFamily="34" charset="0"/>
                <a:cs typeface="Times New Roman" panose="02020603050405020304" pitchFamily="18" charset="0"/>
              </a:rPr>
              <a:t>n</a:t>
            </a:r>
            <a:r>
              <a:rPr lang="ru-RU" sz="2000" b="1" dirty="0">
                <a:latin typeface="Arial" panose="020B0604020202020204" pitchFamily="34" charset="0"/>
                <a:ea typeface="Calibri" panose="020F0502020204030204" pitchFamily="34" charset="0"/>
                <a:cs typeface="Times New Roman" panose="02020603050405020304" pitchFamily="18" charset="0"/>
              </a:rPr>
              <a:t> деталей на двух машинах без пропусков. </a:t>
            </a:r>
            <a:r>
              <a:rPr lang="ru-RU" sz="2000" dirty="0">
                <a:latin typeface="Arial" panose="020B0604020202020204" pitchFamily="34" charset="0"/>
                <a:ea typeface="Calibri" panose="020F0502020204030204" pitchFamily="34" charset="0"/>
                <a:cs typeface="Times New Roman" panose="02020603050405020304" pitchFamily="18" charset="0"/>
              </a:rPr>
              <a:t>Рассмотрим простой случай обработки </a:t>
            </a:r>
            <a:r>
              <a:rPr lang="en-US" sz="2000" dirty="0">
                <a:latin typeface="Arial" panose="020B0604020202020204" pitchFamily="34" charset="0"/>
                <a:ea typeface="Calibri" panose="020F0502020204030204" pitchFamily="34" charset="0"/>
                <a:cs typeface="Times New Roman" panose="02020603050405020304" pitchFamily="18" charset="0"/>
              </a:rPr>
              <a:t>n</a:t>
            </a:r>
            <a:r>
              <a:rPr lang="ru-RU" sz="2000" dirty="0">
                <a:latin typeface="Arial" panose="020B0604020202020204" pitchFamily="34" charset="0"/>
                <a:ea typeface="Calibri" panose="020F0502020204030204" pitchFamily="34" charset="0"/>
                <a:cs typeface="Times New Roman" panose="02020603050405020304" pitchFamily="18" charset="0"/>
              </a:rPr>
              <a:t> деталей на двух маши­нах (этапах)</a:t>
            </a:r>
            <a:r>
              <a:rPr lang="ru-RU" sz="2000" spc="-100" dirty="0">
                <a:latin typeface="Arial" panose="020B0604020202020204" pitchFamily="34" charset="0"/>
                <a:ea typeface="Calibri" panose="020F0502020204030204" pitchFamily="34" charset="0"/>
                <a:cs typeface="Times New Roman" panose="02020603050405020304" pitchFamily="18" charset="0"/>
              </a:rPr>
              <a:t> 1</a:t>
            </a:r>
            <a:r>
              <a:rPr lang="ru-RU" sz="2000" dirty="0">
                <a:latin typeface="Arial" panose="020B0604020202020204" pitchFamily="34" charset="0"/>
                <a:ea typeface="Calibri" panose="020F0502020204030204" pitchFamily="34" charset="0"/>
                <a:cs typeface="Times New Roman" panose="02020603050405020304" pitchFamily="18" charset="0"/>
              </a:rPr>
              <a:t> и</a:t>
            </a:r>
            <a:r>
              <a:rPr lang="ru-RU" sz="2000" spc="-100" dirty="0">
                <a:latin typeface="Arial" panose="020B0604020202020204" pitchFamily="34" charset="0"/>
                <a:ea typeface="Calibri" panose="020F0502020204030204" pitchFamily="34" charset="0"/>
                <a:cs typeface="Times New Roman" panose="02020603050405020304" pitchFamily="18" charset="0"/>
              </a:rPr>
              <a:t> 2,</a:t>
            </a:r>
            <a:r>
              <a:rPr lang="ru-RU" sz="2000" dirty="0">
                <a:latin typeface="Arial" panose="020B0604020202020204" pitchFamily="34" charset="0"/>
                <a:ea typeface="Calibri" panose="020F0502020204030204" pitchFamily="34" charset="0"/>
                <a:cs typeface="Times New Roman" panose="02020603050405020304" pitchFamily="18" charset="0"/>
              </a:rPr>
              <a:t> причем каждая деталь требует одной и той же последовательно­сти операций. Кроме того, не разрешаются пропуски, т. е. если какая-нибудь деталь обрабатывается на первой машине в первую очередь, то она должна обрабатываться и на второй машине тоже в первую очередь, </a:t>
            </a:r>
            <a:r>
              <a:rPr lang="ru-RU" sz="2000" spc="250" dirty="0">
                <a:latin typeface="Arial" panose="020B0604020202020204" pitchFamily="34" charset="0"/>
                <a:ea typeface="Calibri" panose="020F0502020204030204" pitchFamily="34" charset="0"/>
                <a:cs typeface="Times New Roman" panose="02020603050405020304" pitchFamily="18" charset="0"/>
              </a:rPr>
              <a:t>и т.</a:t>
            </a:r>
            <a:r>
              <a:rPr lang="ru-RU" sz="2000" dirty="0">
                <a:latin typeface="Arial" panose="020B0604020202020204" pitchFamily="34" charset="0"/>
                <a:ea typeface="Calibri" panose="020F0502020204030204" pitchFamily="34" charset="0"/>
                <a:cs typeface="Times New Roman" panose="02020603050405020304" pitchFamily="18" charset="0"/>
              </a:rPr>
              <a:t>д. (конвейер). </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32736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56592" y="854765"/>
            <a:ext cx="11078816" cy="1015663"/>
          </a:xfrm>
          <a:prstGeom prst="rect">
            <a:avLst/>
          </a:prstGeom>
        </p:spPr>
        <p:txBody>
          <a:bodyPr wrap="square">
            <a:spAutoFit/>
          </a:bodyPr>
          <a:lstStyle/>
          <a:p>
            <a:pPr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     Ф</a:t>
            </a:r>
            <a:r>
              <a:rPr lang="ru-RU" sz="2000" b="1" dirty="0">
                <a:latin typeface="Arial" panose="020B0604020202020204" pitchFamily="34" charset="0"/>
                <a:ea typeface="Times New Roman" panose="02020603050405020304" pitchFamily="18" charset="0"/>
                <a:cs typeface="Arial" panose="020B0604020202020204" pitchFamily="34" charset="0"/>
              </a:rPr>
              <a:t>ормальная постановка задачи. </a:t>
            </a:r>
            <a:r>
              <a:rPr lang="ru-RU" sz="2000" dirty="0">
                <a:effectLst/>
                <a:latin typeface="Arial" panose="020B0604020202020204" pitchFamily="34" charset="0"/>
                <a:ea typeface="Calibri" panose="020F0502020204030204" pitchFamily="34" charset="0"/>
                <a:cs typeface="Times New Roman" panose="02020603050405020304" pitchFamily="18" charset="0"/>
              </a:rPr>
              <a:t>Задача состоит в том, чтобы определить такую последовательность  обработки деталей, при которой </a:t>
            </a:r>
            <a:r>
              <a:rPr lang="ru-RU" sz="2000" spc="-100" dirty="0">
                <a:effectLst/>
                <a:latin typeface="Arial" panose="020B0604020202020204" pitchFamily="34" charset="0"/>
                <a:ea typeface="Calibri" panose="020F0502020204030204" pitchFamily="34" charset="0"/>
                <a:cs typeface="Times New Roman" panose="02020603050405020304" pitchFamily="18" charset="0"/>
              </a:rPr>
              <a:t>Т</a:t>
            </a:r>
            <a:r>
              <a:rPr lang="ru-RU" sz="2000" dirty="0">
                <a:effectLst/>
                <a:latin typeface="Arial" panose="020B0604020202020204" pitchFamily="34" charset="0"/>
                <a:ea typeface="Calibri" panose="020F0502020204030204" pitchFamily="34" charset="0"/>
                <a:cs typeface="Times New Roman" panose="02020603050405020304" pitchFamily="18" charset="0"/>
              </a:rPr>
              <a:t> было мини­мальным. Существует </a:t>
            </a:r>
            <a:r>
              <a:rPr lang="en-US" sz="2000" dirty="0">
                <a:effectLst/>
                <a:latin typeface="Arial" panose="020B0604020202020204" pitchFamily="34" charset="0"/>
                <a:ea typeface="Calibri" panose="020F0502020204030204" pitchFamily="34" charset="0"/>
                <a:cs typeface="Times New Roman" panose="02020603050405020304" pitchFamily="18" charset="0"/>
              </a:rPr>
              <a:t>n</a:t>
            </a:r>
            <a:r>
              <a:rPr lang="ru-RU" sz="2000" dirty="0">
                <a:effectLst/>
                <a:latin typeface="Arial" panose="020B0604020202020204" pitchFamily="34" charset="0"/>
                <a:ea typeface="Calibri" panose="020F0502020204030204" pitchFamily="34" charset="0"/>
                <a:cs typeface="Times New Roman" panose="02020603050405020304" pitchFamily="18" charset="0"/>
              </a:rPr>
              <a:t>! возможных последовательностей.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Прямоугольник 10">
            <a:extLst>
              <a:ext uri="{FF2B5EF4-FFF2-40B4-BE49-F238E27FC236}">
                <a16:creationId xmlns:a16="http://schemas.microsoft.com/office/drawing/2014/main" id="{78DDC606-6E9B-4039-B254-856A874F30C5}"/>
              </a:ext>
            </a:extLst>
          </p:cNvPr>
          <p:cNvSpPr/>
          <p:nvPr/>
        </p:nvSpPr>
        <p:spPr>
          <a:xfrm>
            <a:off x="6175512" y="2176433"/>
            <a:ext cx="5459896" cy="3477875"/>
          </a:xfrm>
          <a:prstGeom prst="rect">
            <a:avLst/>
          </a:prstGeom>
        </p:spPr>
        <p:txBody>
          <a:bodyPr wrap="square">
            <a:spAutoFit/>
          </a:bodyPr>
          <a:lstStyle/>
          <a:p>
            <a:pPr algn="just"/>
            <a:r>
              <a:rPr lang="ru-RU" sz="2000" dirty="0">
                <a:latin typeface="Arial" panose="020B0604020202020204" pitchFamily="34" charset="0"/>
                <a:ea typeface="Calibri" panose="020F050202020403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a:t>
            </a:r>
            <a:r>
              <a:rPr lang="ru-RU" sz="2000" dirty="0">
                <a:latin typeface="Arial" panose="020B0604020202020204" pitchFamily="34" charset="0"/>
                <a:cs typeface="Arial" panose="020B0604020202020204" pitchFamily="34" charset="0"/>
              </a:rPr>
              <a:t>(1,</a:t>
            </a:r>
            <a:r>
              <a:rPr lang="en-US" sz="2000" dirty="0" err="1">
                <a:latin typeface="Arial" panose="020B0604020202020204" pitchFamily="34" charset="0"/>
                <a:cs typeface="Arial" panose="020B0604020202020204" pitchFamily="34" charset="0"/>
              </a:rPr>
              <a:t>i</a:t>
            </a:r>
            <a:r>
              <a:rPr lang="en-US" sz="2000" baseline="-25000" dirty="0" err="1">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 – продолжительность обработки на первой машине </a:t>
            </a:r>
            <a:r>
              <a:rPr lang="en-US" sz="2000" dirty="0" err="1">
                <a:latin typeface="Arial" panose="020B0604020202020204" pitchFamily="34" charset="0"/>
                <a:cs typeface="Arial" panose="020B0604020202020204" pitchFamily="34" charset="0"/>
              </a:rPr>
              <a:t>i</a:t>
            </a:r>
            <a:r>
              <a:rPr lang="ru-RU" sz="2000" dirty="0">
                <a:latin typeface="Arial" panose="020B0604020202020204" pitchFamily="34" charset="0"/>
                <a:cs typeface="Arial" panose="020B0604020202020204" pitchFamily="34" charset="0"/>
              </a:rPr>
              <a:t>-й детали, стоящей на </a:t>
            </a:r>
            <a:r>
              <a:rPr lang="en-US" sz="2000" dirty="0">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-м месте;</a:t>
            </a:r>
          </a:p>
          <a:p>
            <a:pPr algn="just"/>
            <a:r>
              <a:rPr lang="en-US" sz="2000" dirty="0">
                <a:latin typeface="Arial" panose="020B0604020202020204" pitchFamily="34" charset="0"/>
                <a:cs typeface="Arial" panose="020B0604020202020204" pitchFamily="34" charset="0"/>
              </a:rPr>
              <a:t>T</a:t>
            </a:r>
            <a:r>
              <a:rPr lang="ru-RU" sz="2000" dirty="0">
                <a:latin typeface="Arial" panose="020B0604020202020204" pitchFamily="34" charset="0"/>
                <a:cs typeface="Arial" panose="020B0604020202020204" pitchFamily="34" charset="0"/>
              </a:rPr>
              <a:t>(2,</a:t>
            </a:r>
            <a:r>
              <a:rPr lang="en-US" sz="2000" dirty="0" err="1">
                <a:latin typeface="Arial" panose="020B0604020202020204" pitchFamily="34" charset="0"/>
                <a:cs typeface="Arial" panose="020B0604020202020204" pitchFamily="34" charset="0"/>
              </a:rPr>
              <a:t>i</a:t>
            </a:r>
            <a:r>
              <a:rPr lang="en-US" sz="2000" baseline="-25000" dirty="0" err="1">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 – продолжительность обработки на второй машине </a:t>
            </a:r>
            <a:r>
              <a:rPr lang="en-US" sz="2000" dirty="0" err="1">
                <a:latin typeface="Arial" panose="020B0604020202020204" pitchFamily="34" charset="0"/>
                <a:cs typeface="Arial" panose="020B0604020202020204" pitchFamily="34" charset="0"/>
              </a:rPr>
              <a:t>i</a:t>
            </a:r>
            <a:r>
              <a:rPr lang="ru-RU" sz="2000" dirty="0">
                <a:latin typeface="Arial" panose="020B0604020202020204" pitchFamily="34" charset="0"/>
                <a:cs typeface="Arial" panose="020B0604020202020204" pitchFamily="34" charset="0"/>
              </a:rPr>
              <a:t>-й детали, стоящей на </a:t>
            </a:r>
            <a:r>
              <a:rPr lang="en-US" sz="2000" dirty="0">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-м месте;</a:t>
            </a:r>
          </a:p>
          <a:p>
            <a:pPr algn="just"/>
            <a:r>
              <a:rPr lang="en-US" sz="2000" dirty="0">
                <a:latin typeface="Arial" panose="020B0604020202020204" pitchFamily="34" charset="0"/>
                <a:cs typeface="Arial" panose="020B0604020202020204" pitchFamily="34" charset="0"/>
              </a:rPr>
              <a:t>t</a:t>
            </a:r>
            <a:r>
              <a:rPr lang="ru-RU" sz="2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k</a:t>
            </a:r>
            <a:r>
              <a:rPr lang="ru-RU" sz="2000" dirty="0">
                <a:latin typeface="Arial" panose="020B0604020202020204" pitchFamily="34" charset="0"/>
                <a:cs typeface="Arial" panose="020B0604020202020204" pitchFamily="34" charset="0"/>
              </a:rPr>
              <a:t>) – время обработки на первой машине первых  </a:t>
            </a:r>
            <a:r>
              <a:rPr lang="en-US" sz="2000" dirty="0">
                <a:latin typeface="Arial" panose="020B0604020202020204" pitchFamily="34" charset="0"/>
                <a:cs typeface="Arial" panose="020B0604020202020204" pitchFamily="34" charset="0"/>
              </a:rPr>
              <a:t>k </a:t>
            </a:r>
            <a:r>
              <a:rPr lang="ru-RU" sz="2000" dirty="0">
                <a:latin typeface="Arial" panose="020B0604020202020204" pitchFamily="34" charset="0"/>
                <a:cs typeface="Arial" panose="020B0604020202020204" pitchFamily="34" charset="0"/>
              </a:rPr>
              <a:t>деталей;</a:t>
            </a:r>
          </a:p>
          <a:p>
            <a:pPr algn="just"/>
            <a:r>
              <a:rPr lang="en-US" sz="2000" dirty="0">
                <a:latin typeface="Arial" panose="020B0604020202020204" pitchFamily="34" charset="0"/>
                <a:cs typeface="Arial" panose="020B0604020202020204" pitchFamily="34" charset="0"/>
              </a:rPr>
              <a:t>t</a:t>
            </a:r>
            <a:r>
              <a:rPr lang="ru-RU" sz="2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k</a:t>
            </a:r>
            <a:r>
              <a:rPr lang="ru-RU" sz="2000" dirty="0">
                <a:latin typeface="Arial" panose="020B0604020202020204" pitchFamily="34" charset="0"/>
                <a:cs typeface="Arial" panose="020B0604020202020204" pitchFamily="34" charset="0"/>
              </a:rPr>
              <a:t>) – время обработки на второй машине первых  </a:t>
            </a:r>
            <a:r>
              <a:rPr lang="en-US" sz="2000" dirty="0">
                <a:latin typeface="Arial" panose="020B0604020202020204" pitchFamily="34" charset="0"/>
                <a:cs typeface="Arial" panose="020B0604020202020204" pitchFamily="34" charset="0"/>
              </a:rPr>
              <a:t>k </a:t>
            </a:r>
            <a:r>
              <a:rPr lang="ru-RU" sz="2000" dirty="0">
                <a:latin typeface="Arial" panose="020B0604020202020204" pitchFamily="34" charset="0"/>
                <a:cs typeface="Arial" panose="020B0604020202020204" pitchFamily="34" charset="0"/>
              </a:rPr>
              <a:t>деталей;</a:t>
            </a:r>
          </a:p>
          <a:p>
            <a:r>
              <a:rPr lang="en-GB" sz="2000" dirty="0">
                <a:latin typeface="Arial" panose="020B0604020202020204" pitchFamily="34" charset="0"/>
                <a:cs typeface="Arial" panose="020B0604020202020204" pitchFamily="34" charset="0"/>
              </a:rPr>
              <a:t>n</a:t>
            </a:r>
            <a:r>
              <a:rPr lang="ru-RU" sz="2000" dirty="0">
                <a:latin typeface="Arial" panose="020B0604020202020204" pitchFamily="34" charset="0"/>
                <a:cs typeface="Arial" panose="020B0604020202020204" pitchFamily="34" charset="0"/>
              </a:rPr>
              <a:t> – количество деталей; </a:t>
            </a:r>
            <a:endParaRPr lang="ru-RU" dirty="0"/>
          </a:p>
        </p:txBody>
      </p:sp>
      <p:pic>
        <p:nvPicPr>
          <p:cNvPr id="3" name="Рисунок 2">
            <a:extLst>
              <a:ext uri="{FF2B5EF4-FFF2-40B4-BE49-F238E27FC236}">
                <a16:creationId xmlns:a16="http://schemas.microsoft.com/office/drawing/2014/main" id="{EDFFE9C4-17C0-473B-9064-01E0EBBDA9C4}"/>
              </a:ext>
            </a:extLst>
          </p:cNvPr>
          <p:cNvPicPr>
            <a:picLocks noChangeAspect="1"/>
          </p:cNvPicPr>
          <p:nvPr/>
        </p:nvPicPr>
        <p:blipFill>
          <a:blip r:embed="rId2"/>
          <a:stretch>
            <a:fillRect/>
          </a:stretch>
        </p:blipFill>
        <p:spPr>
          <a:xfrm>
            <a:off x="440532" y="2319130"/>
            <a:ext cx="5542637" cy="2702380"/>
          </a:xfrm>
          <a:prstGeom prst="rect">
            <a:avLst/>
          </a:prstGeom>
        </p:spPr>
      </p:pic>
      <p:sp>
        <p:nvSpPr>
          <p:cNvPr id="4" name="Прямоугольник 3">
            <a:extLst>
              <a:ext uri="{FF2B5EF4-FFF2-40B4-BE49-F238E27FC236}">
                <a16:creationId xmlns:a16="http://schemas.microsoft.com/office/drawing/2014/main" id="{65A46D29-4737-496F-9F3E-2F320FDBA20D}"/>
              </a:ext>
            </a:extLst>
          </p:cNvPr>
          <p:cNvSpPr/>
          <p:nvPr/>
        </p:nvSpPr>
        <p:spPr>
          <a:xfrm>
            <a:off x="556592" y="5100880"/>
            <a:ext cx="1739579" cy="430887"/>
          </a:xfrm>
          <a:prstGeom prst="rect">
            <a:avLst/>
          </a:prstGeom>
        </p:spPr>
        <p:txBody>
          <a:bodyPr wrap="none">
            <a:spAutoFit/>
          </a:bodyPr>
          <a:lstStyle/>
          <a:p>
            <a:r>
              <a:rPr lang="en-US" sz="2200" dirty="0" err="1">
                <a:latin typeface="Arial" panose="020B0604020202020204" pitchFamily="34" charset="0"/>
                <a:ea typeface="Calibri" panose="020F0502020204030204" pitchFamily="34" charset="0"/>
                <a:cs typeface="Times New Roman" panose="02020603050405020304" pitchFamily="18" charset="0"/>
              </a:rPr>
              <a:t>i</a:t>
            </a:r>
            <a:r>
              <a:rPr lang="en-US" sz="2200" dirty="0">
                <a:latin typeface="Arial" panose="020B0604020202020204" pitchFamily="34" charset="0"/>
                <a:ea typeface="Calibri" panose="020F0502020204030204" pitchFamily="34" charset="0"/>
                <a:cs typeface="Times New Roman" panose="02020603050405020304" pitchFamily="18" charset="0"/>
              </a:rPr>
              <a:t>=1,n;  j=1,n.</a:t>
            </a:r>
            <a:endParaRPr lang="ru-RU" sz="2200" dirty="0"/>
          </a:p>
        </p:txBody>
      </p:sp>
    </p:spTree>
    <p:extLst>
      <p:ext uri="{BB962C8B-B14F-4D97-AF65-F5344CB8AC3E}">
        <p14:creationId xmlns:p14="http://schemas.microsoft.com/office/powerpoint/2010/main" val="2655297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5">
            <a:extLst>
              <a:ext uri="{FF2B5EF4-FFF2-40B4-BE49-F238E27FC236}">
                <a16:creationId xmlns:a16="http://schemas.microsoft.com/office/drawing/2014/main" id="{D7DA1ED1-19DC-4075-A4E2-ADA19C758577}"/>
              </a:ext>
            </a:extLst>
          </p:cNvPr>
          <p:cNvSpPr>
            <a:spLocks noChangeArrowheads="1"/>
          </p:cNvSpPr>
          <p:nvPr/>
        </p:nvSpPr>
        <p:spPr bwMode="auto">
          <a:xfrm>
            <a:off x="2487287" y="2376403"/>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dirty="0">
                <a:ln>
                  <a:noFill/>
                </a:ln>
                <a:effectLst/>
                <a:latin typeface="Arial" panose="020B0604020202020204" pitchFamily="34" charset="0"/>
                <a:ea typeface="Times New Roman" panose="02020603050405020304" pitchFamily="18" charset="0"/>
              </a:rPr>
              <a:t>0</a:t>
            </a:r>
            <a:endParaRPr kumimoji="0" lang="en-US" altLang="ru-RU" sz="2000" b="0" i="0" u="none" strike="noStrike" cap="none" normalizeH="0" baseline="0" dirty="0">
              <a:ln>
                <a:noFill/>
              </a:ln>
              <a:effectLst/>
              <a:latin typeface="Arial" panose="020B0604020202020204" pitchFamily="34" charset="0"/>
            </a:endParaRPr>
          </a:p>
        </p:txBody>
      </p:sp>
      <p:sp>
        <p:nvSpPr>
          <p:cNvPr id="5" name="Oval 24">
            <a:extLst>
              <a:ext uri="{FF2B5EF4-FFF2-40B4-BE49-F238E27FC236}">
                <a16:creationId xmlns:a16="http://schemas.microsoft.com/office/drawing/2014/main" id="{C31A99B1-39C0-4A2D-8731-66B25AD90CBE}"/>
              </a:ext>
            </a:extLst>
          </p:cNvPr>
          <p:cNvSpPr>
            <a:spLocks noChangeArrowheads="1"/>
          </p:cNvSpPr>
          <p:nvPr/>
        </p:nvSpPr>
        <p:spPr bwMode="auto">
          <a:xfrm>
            <a:off x="843982" y="3170688"/>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ru-RU" altLang="ru-RU" b="0" i="0" u="none" strike="noStrike" cap="none" normalizeH="0" baseline="0" dirty="0">
              <a:ln>
                <a:noFill/>
              </a:ln>
              <a:effectLst/>
              <a:latin typeface="Arial" panose="020B0604020202020204" pitchFamily="34" charset="0"/>
            </a:endParaRPr>
          </a:p>
        </p:txBody>
      </p:sp>
      <p:sp>
        <p:nvSpPr>
          <p:cNvPr id="6" name="Oval 22">
            <a:extLst>
              <a:ext uri="{FF2B5EF4-FFF2-40B4-BE49-F238E27FC236}">
                <a16:creationId xmlns:a16="http://schemas.microsoft.com/office/drawing/2014/main" id="{176D649B-6052-4CF4-9E17-1483A0E316D8}"/>
              </a:ext>
            </a:extLst>
          </p:cNvPr>
          <p:cNvSpPr>
            <a:spLocks noChangeArrowheads="1"/>
          </p:cNvSpPr>
          <p:nvPr/>
        </p:nvSpPr>
        <p:spPr bwMode="auto">
          <a:xfrm>
            <a:off x="2656286" y="3227838"/>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sp>
        <p:nvSpPr>
          <p:cNvPr id="7" name="Oval 21">
            <a:extLst>
              <a:ext uri="{FF2B5EF4-FFF2-40B4-BE49-F238E27FC236}">
                <a16:creationId xmlns:a16="http://schemas.microsoft.com/office/drawing/2014/main" id="{66971561-3746-4FE5-BE35-0D6317A21960}"/>
              </a:ext>
            </a:extLst>
          </p:cNvPr>
          <p:cNvSpPr>
            <a:spLocks noChangeArrowheads="1"/>
          </p:cNvSpPr>
          <p:nvPr/>
        </p:nvSpPr>
        <p:spPr bwMode="auto">
          <a:xfrm>
            <a:off x="4026855" y="4131936"/>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8" name="Oval 20">
            <a:extLst>
              <a:ext uri="{FF2B5EF4-FFF2-40B4-BE49-F238E27FC236}">
                <a16:creationId xmlns:a16="http://schemas.microsoft.com/office/drawing/2014/main" id="{01910B3A-9195-4417-9C43-2E12E171FCF5}"/>
              </a:ext>
            </a:extLst>
          </p:cNvPr>
          <p:cNvSpPr>
            <a:spLocks noChangeArrowheads="1"/>
          </p:cNvSpPr>
          <p:nvPr/>
        </p:nvSpPr>
        <p:spPr bwMode="auto">
          <a:xfrm>
            <a:off x="3423861" y="5991535"/>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ru-RU" altLang="ru-RU" dirty="0">
                <a:latin typeface="Arial" panose="020B0604020202020204" pitchFamily="34" charset="0"/>
              </a:rPr>
              <a:t>2</a:t>
            </a:r>
            <a:endParaRPr kumimoji="0" lang="ru-RU" altLang="ru-RU" sz="1800" b="0" i="0" u="none" strike="noStrike" cap="none" normalizeH="0" baseline="0" dirty="0">
              <a:ln>
                <a:noFill/>
              </a:ln>
              <a:effectLst/>
              <a:latin typeface="Arial" panose="020B0604020202020204" pitchFamily="34" charset="0"/>
            </a:endParaRPr>
          </a:p>
        </p:txBody>
      </p:sp>
      <p:sp>
        <p:nvSpPr>
          <p:cNvPr id="9" name="Oval 19">
            <a:extLst>
              <a:ext uri="{FF2B5EF4-FFF2-40B4-BE49-F238E27FC236}">
                <a16:creationId xmlns:a16="http://schemas.microsoft.com/office/drawing/2014/main" id="{9D1E0AED-BFDE-4C1B-A43F-7FFBDA8B3254}"/>
              </a:ext>
            </a:extLst>
          </p:cNvPr>
          <p:cNvSpPr>
            <a:spLocks noChangeArrowheads="1"/>
          </p:cNvSpPr>
          <p:nvPr/>
        </p:nvSpPr>
        <p:spPr bwMode="auto">
          <a:xfrm>
            <a:off x="4026855" y="3230912"/>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4</a:t>
            </a:r>
            <a:endParaRPr kumimoji="0" lang="en-US" altLang="ru-RU" b="0" i="0" u="none" strike="noStrike" cap="none" normalizeH="0" baseline="0" dirty="0">
              <a:ln>
                <a:noFill/>
              </a:ln>
              <a:effectLst/>
              <a:latin typeface="Arial" panose="020B0604020202020204" pitchFamily="34" charset="0"/>
            </a:endParaRPr>
          </a:p>
        </p:txBody>
      </p:sp>
      <p:sp>
        <p:nvSpPr>
          <p:cNvPr id="10" name="Oval 18">
            <a:extLst>
              <a:ext uri="{FF2B5EF4-FFF2-40B4-BE49-F238E27FC236}">
                <a16:creationId xmlns:a16="http://schemas.microsoft.com/office/drawing/2014/main" id="{A7851562-7B99-497C-9733-A1C6EF67F76E}"/>
              </a:ext>
            </a:extLst>
          </p:cNvPr>
          <p:cNvSpPr>
            <a:spLocks noChangeArrowheads="1"/>
          </p:cNvSpPr>
          <p:nvPr/>
        </p:nvSpPr>
        <p:spPr bwMode="auto">
          <a:xfrm>
            <a:off x="3423861" y="5068267"/>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ru-RU" altLang="ru-RU" dirty="0">
                <a:latin typeface="Arial" panose="020B0604020202020204" pitchFamily="34" charset="0"/>
              </a:rPr>
              <a:t>3</a:t>
            </a:r>
            <a:endParaRPr kumimoji="0" lang="en-US" altLang="ru-RU" b="0" i="0" u="none" strike="noStrike" cap="none" normalizeH="0" baseline="0" dirty="0">
              <a:ln>
                <a:noFill/>
              </a:ln>
              <a:effectLst/>
              <a:latin typeface="Arial" panose="020B0604020202020204" pitchFamily="34" charset="0"/>
            </a:endParaRPr>
          </a:p>
        </p:txBody>
      </p:sp>
      <p:sp>
        <p:nvSpPr>
          <p:cNvPr id="12" name="Oval 16">
            <a:extLst>
              <a:ext uri="{FF2B5EF4-FFF2-40B4-BE49-F238E27FC236}">
                <a16:creationId xmlns:a16="http://schemas.microsoft.com/office/drawing/2014/main" id="{AF1F45EB-B6D0-4599-A670-014DC88F2F90}"/>
              </a:ext>
            </a:extLst>
          </p:cNvPr>
          <p:cNvSpPr>
            <a:spLocks noChangeArrowheads="1"/>
          </p:cNvSpPr>
          <p:nvPr/>
        </p:nvSpPr>
        <p:spPr bwMode="auto">
          <a:xfrm>
            <a:off x="3113486" y="4144999"/>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ea typeface="Times New Roman" panose="02020603050405020304" pitchFamily="18" charset="0"/>
              </a:rPr>
              <a:t>1</a:t>
            </a:r>
            <a:endParaRPr kumimoji="0" lang="en-US" altLang="ru-RU" b="0" i="0" u="none" strike="noStrike" cap="none" normalizeH="0" baseline="0" dirty="0">
              <a:ln>
                <a:noFill/>
              </a:ln>
              <a:effectLst/>
              <a:latin typeface="Arial" panose="020B0604020202020204" pitchFamily="34" charset="0"/>
            </a:endParaRPr>
          </a:p>
        </p:txBody>
      </p:sp>
      <p:sp>
        <p:nvSpPr>
          <p:cNvPr id="14" name="Oval 14">
            <a:extLst>
              <a:ext uri="{FF2B5EF4-FFF2-40B4-BE49-F238E27FC236}">
                <a16:creationId xmlns:a16="http://schemas.microsoft.com/office/drawing/2014/main" id="{8B67C18A-D213-434A-A5DE-63DC56652B9B}"/>
              </a:ext>
            </a:extLst>
          </p:cNvPr>
          <p:cNvSpPr>
            <a:spLocks noChangeArrowheads="1"/>
          </p:cNvSpPr>
          <p:nvPr/>
        </p:nvSpPr>
        <p:spPr bwMode="auto">
          <a:xfrm>
            <a:off x="5037486" y="4160672"/>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3</a:t>
            </a:r>
            <a:endParaRPr kumimoji="0" lang="en-US" altLang="ru-RU" b="0" i="0" u="none" strike="noStrike" cap="none" normalizeH="0" baseline="0" dirty="0">
              <a:ln>
                <a:noFill/>
              </a:ln>
              <a:effectLst/>
              <a:latin typeface="Arial" panose="020B0604020202020204" pitchFamily="34" charset="0"/>
            </a:endParaRPr>
          </a:p>
        </p:txBody>
      </p:sp>
      <p:sp>
        <p:nvSpPr>
          <p:cNvPr id="15" name="Oval 13">
            <a:extLst>
              <a:ext uri="{FF2B5EF4-FFF2-40B4-BE49-F238E27FC236}">
                <a16:creationId xmlns:a16="http://schemas.microsoft.com/office/drawing/2014/main" id="{C55D9698-6EE4-4568-BC20-B618A0D1154C}"/>
              </a:ext>
            </a:extLst>
          </p:cNvPr>
          <p:cNvSpPr>
            <a:spLocks noChangeArrowheads="1"/>
          </p:cNvSpPr>
          <p:nvPr/>
        </p:nvSpPr>
        <p:spPr bwMode="auto">
          <a:xfrm>
            <a:off x="1750134" y="3170688"/>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sp>
        <p:nvSpPr>
          <p:cNvPr id="20" name="Oval 18">
            <a:extLst>
              <a:ext uri="{FF2B5EF4-FFF2-40B4-BE49-F238E27FC236}">
                <a16:creationId xmlns:a16="http://schemas.microsoft.com/office/drawing/2014/main" id="{664A0525-7FC9-4FF1-8ADB-FBCDBBDD706C}"/>
              </a:ext>
            </a:extLst>
          </p:cNvPr>
          <p:cNvSpPr>
            <a:spLocks noChangeArrowheads="1"/>
          </p:cNvSpPr>
          <p:nvPr/>
        </p:nvSpPr>
        <p:spPr bwMode="auto">
          <a:xfrm>
            <a:off x="2258687" y="5026378"/>
            <a:ext cx="457200"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effectLst/>
                <a:latin typeface="Arial" panose="020B0604020202020204" pitchFamily="34" charset="0"/>
                <a:ea typeface="Times New Roman" panose="02020603050405020304" pitchFamily="18" charset="0"/>
              </a:rPr>
              <a:t>2</a:t>
            </a:r>
            <a:endParaRPr kumimoji="0" lang="en-US" altLang="ru-RU" b="0" i="0" u="none" strike="noStrike" cap="none" normalizeH="0" baseline="0" dirty="0">
              <a:ln>
                <a:noFill/>
              </a:ln>
              <a:effectLst/>
              <a:latin typeface="Arial" panose="020B0604020202020204" pitchFamily="34" charset="0"/>
            </a:endParaRPr>
          </a:p>
        </p:txBody>
      </p:sp>
      <p:graphicFrame>
        <p:nvGraphicFramePr>
          <p:cNvPr id="41" name="Таблица 40">
            <a:extLst>
              <a:ext uri="{FF2B5EF4-FFF2-40B4-BE49-F238E27FC236}">
                <a16:creationId xmlns:a16="http://schemas.microsoft.com/office/drawing/2014/main" id="{4C9E6522-1D2B-4008-BD07-5D2B1422A44B}"/>
              </a:ext>
            </a:extLst>
          </p:cNvPr>
          <p:cNvGraphicFramePr>
            <a:graphicFrameLocks noGrp="1"/>
          </p:cNvGraphicFramePr>
          <p:nvPr>
            <p:extLst>
              <p:ext uri="{D42A27DB-BD31-4B8C-83A1-F6EECF244321}">
                <p14:modId xmlns:p14="http://schemas.microsoft.com/office/powerpoint/2010/main" val="1274184214"/>
              </p:ext>
            </p:extLst>
          </p:nvPr>
        </p:nvGraphicFramePr>
        <p:xfrm>
          <a:off x="6835601" y="1833195"/>
          <a:ext cx="3085288" cy="1004952"/>
        </p:xfrm>
        <a:graphic>
          <a:graphicData uri="http://schemas.openxmlformats.org/drawingml/2006/table">
            <a:tbl>
              <a:tblPr>
                <a:tableStyleId>{5C22544A-7EE6-4342-B048-85BDC9FD1C3A}</a:tableStyleId>
              </a:tblPr>
              <a:tblGrid>
                <a:gridCol w="491628">
                  <a:extLst>
                    <a:ext uri="{9D8B030D-6E8A-4147-A177-3AD203B41FA5}">
                      <a16:colId xmlns:a16="http://schemas.microsoft.com/office/drawing/2014/main" val="2480919620"/>
                    </a:ext>
                  </a:extLst>
                </a:gridCol>
                <a:gridCol w="566077">
                  <a:extLst>
                    <a:ext uri="{9D8B030D-6E8A-4147-A177-3AD203B41FA5}">
                      <a16:colId xmlns:a16="http://schemas.microsoft.com/office/drawing/2014/main" val="320742292"/>
                    </a:ext>
                  </a:extLst>
                </a:gridCol>
                <a:gridCol w="596348">
                  <a:extLst>
                    <a:ext uri="{9D8B030D-6E8A-4147-A177-3AD203B41FA5}">
                      <a16:colId xmlns:a16="http://schemas.microsoft.com/office/drawing/2014/main" val="1015761173"/>
                    </a:ext>
                  </a:extLst>
                </a:gridCol>
                <a:gridCol w="781878">
                  <a:extLst>
                    <a:ext uri="{9D8B030D-6E8A-4147-A177-3AD203B41FA5}">
                      <a16:colId xmlns:a16="http://schemas.microsoft.com/office/drawing/2014/main" val="857662117"/>
                    </a:ext>
                  </a:extLst>
                </a:gridCol>
                <a:gridCol w="649357">
                  <a:extLst>
                    <a:ext uri="{9D8B030D-6E8A-4147-A177-3AD203B41FA5}">
                      <a16:colId xmlns:a16="http://schemas.microsoft.com/office/drawing/2014/main" val="1836297045"/>
                    </a:ext>
                  </a:extLst>
                </a:gridCol>
              </a:tblGrid>
              <a:tr h="381000">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i</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282608372"/>
                  </a:ext>
                </a:extLst>
              </a:tr>
              <a:tr h="252095">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t</a:t>
                      </a:r>
                      <a:r>
                        <a:rPr lang="ru-RU" sz="2000" baseline="-25000" dirty="0">
                          <a:effectLst/>
                          <a:latin typeface="Arial" panose="020B0604020202020204" pitchFamily="34" charset="0"/>
                          <a:cs typeface="Arial" panose="020B0604020202020204" pitchFamily="34" charset="0"/>
                        </a:rPr>
                        <a:t>1i</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6</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4</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5</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ea typeface="Calibri" panose="020F0502020204030204" pitchFamily="34" charset="0"/>
                          <a:cs typeface="Arial" panose="020B0604020202020204" pitchFamily="34" charset="0"/>
                        </a:rPr>
                        <a:t>4</a:t>
                      </a:r>
                    </a:p>
                  </a:txBody>
                  <a:tcPr marL="45085" marR="45085" marT="9525" marB="0"/>
                </a:tc>
                <a:extLst>
                  <a:ext uri="{0D108BD9-81ED-4DB2-BD59-A6C34878D82A}">
                    <a16:rowId xmlns:a16="http://schemas.microsoft.com/office/drawing/2014/main" val="2274005275"/>
                  </a:ext>
                </a:extLst>
              </a:tr>
              <a:tr h="274320">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t</a:t>
                      </a:r>
                      <a:r>
                        <a:rPr lang="ru-RU" sz="2000" baseline="-25000" dirty="0">
                          <a:effectLst/>
                          <a:latin typeface="Arial" panose="020B0604020202020204" pitchFamily="34" charset="0"/>
                          <a:cs typeface="Arial" panose="020B0604020202020204" pitchFamily="34" charset="0"/>
                        </a:rPr>
                        <a:t>2i</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5</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a:effectLst/>
                          <a:latin typeface="Arial" panose="020B0604020202020204" pitchFamily="34" charset="0"/>
                          <a:cs typeface="Arial" panose="020B0604020202020204" pitchFamily="34" charset="0"/>
                        </a:rPr>
                        <a:t>2</a:t>
                      </a:r>
                      <a:endParaRPr lang="ru-RU" sz="2000" b="1">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3</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7</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830571781"/>
                  </a:ext>
                </a:extLst>
              </a:tr>
            </a:tbl>
          </a:graphicData>
        </a:graphic>
      </p:graphicFrame>
      <p:sp>
        <p:nvSpPr>
          <p:cNvPr id="44" name="Прямоугольник 43">
            <a:extLst>
              <a:ext uri="{FF2B5EF4-FFF2-40B4-BE49-F238E27FC236}">
                <a16:creationId xmlns:a16="http://schemas.microsoft.com/office/drawing/2014/main" id="{49F866E6-96D3-4910-930B-6C821C2E2BED}"/>
              </a:ext>
            </a:extLst>
          </p:cNvPr>
          <p:cNvSpPr/>
          <p:nvPr/>
        </p:nvSpPr>
        <p:spPr>
          <a:xfrm>
            <a:off x="4026855" y="5991535"/>
            <a:ext cx="704039" cy="369332"/>
          </a:xfrm>
          <a:prstGeom prst="rect">
            <a:avLst/>
          </a:prstGeom>
        </p:spPr>
        <p:txBody>
          <a:bodyPr wrap="none">
            <a:spAutoFit/>
          </a:bodyPr>
          <a:lstStyle/>
          <a:p>
            <a:pPr algn="ctr"/>
            <a:r>
              <a:rPr lang="ru-RU" dirty="0">
                <a:latin typeface="Arial" panose="020B0604020202020204" pitchFamily="34" charset="0"/>
                <a:ea typeface="Times New Roman" panose="02020603050405020304" pitchFamily="18" charset="0"/>
              </a:rPr>
              <a:t>19+2</a:t>
            </a:r>
          </a:p>
        </p:txBody>
      </p:sp>
      <p:sp>
        <p:nvSpPr>
          <p:cNvPr id="45" name="Прямоугольник 44">
            <a:extLst>
              <a:ext uri="{FF2B5EF4-FFF2-40B4-BE49-F238E27FC236}">
                <a16:creationId xmlns:a16="http://schemas.microsoft.com/office/drawing/2014/main" id="{FCE53D1F-D46F-42A5-B682-167A0C93860C}"/>
              </a:ext>
            </a:extLst>
          </p:cNvPr>
          <p:cNvSpPr/>
          <p:nvPr/>
        </p:nvSpPr>
        <p:spPr>
          <a:xfrm>
            <a:off x="3807364" y="4733831"/>
            <a:ext cx="704039" cy="369332"/>
          </a:xfrm>
          <a:prstGeom prst="rect">
            <a:avLst/>
          </a:prstGeom>
        </p:spPr>
        <p:txBody>
          <a:bodyPr wrap="none">
            <a:spAutoFit/>
          </a:bodyPr>
          <a:lstStyle/>
          <a:p>
            <a:pPr algn="ctr"/>
            <a:r>
              <a:rPr lang="ru-RU" dirty="0">
                <a:latin typeface="Arial" panose="020B0604020202020204" pitchFamily="34" charset="0"/>
                <a:ea typeface="Times New Roman" panose="02020603050405020304" pitchFamily="18" charset="0"/>
              </a:rPr>
              <a:t>19+2</a:t>
            </a:r>
          </a:p>
        </p:txBody>
      </p:sp>
      <p:sp>
        <p:nvSpPr>
          <p:cNvPr id="46" name="Прямоугольник 45">
            <a:extLst>
              <a:ext uri="{FF2B5EF4-FFF2-40B4-BE49-F238E27FC236}">
                <a16:creationId xmlns:a16="http://schemas.microsoft.com/office/drawing/2014/main" id="{D144EC0B-C4B5-4A0E-9118-769C010F48C4}"/>
              </a:ext>
            </a:extLst>
          </p:cNvPr>
          <p:cNvSpPr/>
          <p:nvPr/>
        </p:nvSpPr>
        <p:spPr>
          <a:xfrm>
            <a:off x="1709551" y="4733831"/>
            <a:ext cx="704039" cy="369332"/>
          </a:xfrm>
          <a:prstGeom prst="rect">
            <a:avLst/>
          </a:prstGeom>
        </p:spPr>
        <p:txBody>
          <a:bodyPr wrap="none">
            <a:spAutoFit/>
          </a:bodyPr>
          <a:lstStyle/>
          <a:p>
            <a:pPr algn="ctr"/>
            <a:r>
              <a:rPr lang="ru-RU" dirty="0">
                <a:latin typeface="Arial" panose="020B0604020202020204" pitchFamily="34" charset="0"/>
                <a:ea typeface="Times New Roman" panose="02020603050405020304" pitchFamily="18" charset="0"/>
              </a:rPr>
              <a:t>19+3</a:t>
            </a:r>
          </a:p>
        </p:txBody>
      </p:sp>
      <p:sp>
        <p:nvSpPr>
          <p:cNvPr id="47" name="Прямоугольник 46">
            <a:extLst>
              <a:ext uri="{FF2B5EF4-FFF2-40B4-BE49-F238E27FC236}">
                <a16:creationId xmlns:a16="http://schemas.microsoft.com/office/drawing/2014/main" id="{DCCCE3F3-4579-4E40-AF46-555194383163}"/>
              </a:ext>
            </a:extLst>
          </p:cNvPr>
          <p:cNvSpPr/>
          <p:nvPr/>
        </p:nvSpPr>
        <p:spPr>
          <a:xfrm>
            <a:off x="5239987" y="3775667"/>
            <a:ext cx="704039" cy="369332"/>
          </a:xfrm>
          <a:prstGeom prst="rect">
            <a:avLst/>
          </a:prstGeom>
        </p:spPr>
        <p:txBody>
          <a:bodyPr wrap="none">
            <a:spAutoFit/>
          </a:bodyPr>
          <a:lstStyle/>
          <a:p>
            <a:pPr algn="ctr"/>
            <a:r>
              <a:rPr lang="ru-RU" dirty="0">
                <a:latin typeface="Arial" panose="020B0604020202020204" pitchFamily="34" charset="0"/>
                <a:ea typeface="Times New Roman" panose="02020603050405020304" pitchFamily="18" charset="0"/>
              </a:rPr>
              <a:t>19+5</a:t>
            </a:r>
          </a:p>
        </p:txBody>
      </p:sp>
      <p:sp>
        <p:nvSpPr>
          <p:cNvPr id="48" name="Прямоугольник 47">
            <a:extLst>
              <a:ext uri="{FF2B5EF4-FFF2-40B4-BE49-F238E27FC236}">
                <a16:creationId xmlns:a16="http://schemas.microsoft.com/office/drawing/2014/main" id="{69B32D43-B83A-4699-A6A7-690612F0009E}"/>
              </a:ext>
            </a:extLst>
          </p:cNvPr>
          <p:cNvSpPr/>
          <p:nvPr/>
        </p:nvSpPr>
        <p:spPr>
          <a:xfrm>
            <a:off x="3608911" y="3772134"/>
            <a:ext cx="704039" cy="369332"/>
          </a:xfrm>
          <a:prstGeom prst="rect">
            <a:avLst/>
          </a:prstGeom>
        </p:spPr>
        <p:txBody>
          <a:bodyPr wrap="none">
            <a:spAutoFit/>
          </a:bodyPr>
          <a:lstStyle/>
          <a:p>
            <a:pPr algn="ctr"/>
            <a:r>
              <a:rPr lang="ru-RU" dirty="0">
                <a:latin typeface="Arial" panose="020B0604020202020204" pitchFamily="34" charset="0"/>
                <a:ea typeface="Times New Roman" panose="02020603050405020304" pitchFamily="18" charset="0"/>
              </a:rPr>
              <a:t>19+5</a:t>
            </a:r>
          </a:p>
        </p:txBody>
      </p:sp>
      <p:sp>
        <p:nvSpPr>
          <p:cNvPr id="49" name="Прямоугольник 48">
            <a:extLst>
              <a:ext uri="{FF2B5EF4-FFF2-40B4-BE49-F238E27FC236}">
                <a16:creationId xmlns:a16="http://schemas.microsoft.com/office/drawing/2014/main" id="{BF4158FA-598E-4A02-B5B6-790AC1CF94AD}"/>
              </a:ext>
            </a:extLst>
          </p:cNvPr>
          <p:cNvSpPr/>
          <p:nvPr/>
        </p:nvSpPr>
        <p:spPr>
          <a:xfrm>
            <a:off x="2265271" y="4165912"/>
            <a:ext cx="704039" cy="369332"/>
          </a:xfrm>
          <a:prstGeom prst="rect">
            <a:avLst/>
          </a:prstGeom>
        </p:spPr>
        <p:txBody>
          <a:bodyPr wrap="none">
            <a:spAutoFit/>
          </a:bodyPr>
          <a:lstStyle/>
          <a:p>
            <a:pPr algn="ctr"/>
            <a:r>
              <a:rPr lang="ru-RU" dirty="0">
                <a:latin typeface="Arial" panose="020B0604020202020204" pitchFamily="34" charset="0"/>
                <a:ea typeface="Times New Roman" panose="02020603050405020304" pitchFamily="18" charset="0"/>
              </a:rPr>
              <a:t>19+3</a:t>
            </a:r>
          </a:p>
        </p:txBody>
      </p:sp>
      <p:sp>
        <p:nvSpPr>
          <p:cNvPr id="50" name="Прямоугольник 49">
            <a:extLst>
              <a:ext uri="{FF2B5EF4-FFF2-40B4-BE49-F238E27FC236}">
                <a16:creationId xmlns:a16="http://schemas.microsoft.com/office/drawing/2014/main" id="{0455093A-0F5D-4D3C-B48A-7674C59E4252}"/>
              </a:ext>
            </a:extLst>
          </p:cNvPr>
          <p:cNvSpPr/>
          <p:nvPr/>
        </p:nvSpPr>
        <p:spPr>
          <a:xfrm>
            <a:off x="4230379" y="2878917"/>
            <a:ext cx="704039" cy="369332"/>
          </a:xfrm>
          <a:prstGeom prst="rect">
            <a:avLst/>
          </a:prstGeom>
        </p:spPr>
        <p:txBody>
          <a:bodyPr wrap="none">
            <a:spAutoFit/>
          </a:bodyPr>
          <a:lstStyle/>
          <a:p>
            <a:pPr algn="ctr"/>
            <a:r>
              <a:rPr lang="ru-RU" dirty="0">
                <a:latin typeface="Arial" panose="020B0604020202020204" pitchFamily="34" charset="0"/>
                <a:ea typeface="Times New Roman" panose="02020603050405020304" pitchFamily="18" charset="0"/>
              </a:rPr>
              <a:t>19+5</a:t>
            </a:r>
          </a:p>
        </p:txBody>
      </p:sp>
      <p:sp>
        <p:nvSpPr>
          <p:cNvPr id="51" name="Прямоугольник 50">
            <a:extLst>
              <a:ext uri="{FF2B5EF4-FFF2-40B4-BE49-F238E27FC236}">
                <a16:creationId xmlns:a16="http://schemas.microsoft.com/office/drawing/2014/main" id="{E219FB70-A90D-479B-9A0F-0581694A8F8F}"/>
              </a:ext>
            </a:extLst>
          </p:cNvPr>
          <p:cNvSpPr/>
          <p:nvPr/>
        </p:nvSpPr>
        <p:spPr>
          <a:xfrm>
            <a:off x="2849723" y="2878917"/>
            <a:ext cx="704039" cy="369332"/>
          </a:xfrm>
          <a:prstGeom prst="rect">
            <a:avLst/>
          </a:prstGeom>
        </p:spPr>
        <p:txBody>
          <a:bodyPr wrap="none">
            <a:spAutoFit/>
          </a:bodyPr>
          <a:lstStyle/>
          <a:p>
            <a:pPr algn="ctr"/>
            <a:r>
              <a:rPr lang="ru-RU" dirty="0">
                <a:latin typeface="Arial" panose="020B0604020202020204" pitchFamily="34" charset="0"/>
                <a:ea typeface="Times New Roman" panose="02020603050405020304" pitchFamily="18" charset="0"/>
              </a:rPr>
              <a:t>19+7</a:t>
            </a:r>
          </a:p>
        </p:txBody>
      </p:sp>
      <p:sp>
        <p:nvSpPr>
          <p:cNvPr id="52" name="Прямоугольник 51">
            <a:extLst>
              <a:ext uri="{FF2B5EF4-FFF2-40B4-BE49-F238E27FC236}">
                <a16:creationId xmlns:a16="http://schemas.microsoft.com/office/drawing/2014/main" id="{C9D5FC02-7AFE-4642-8AD3-E6AB8E68D8D5}"/>
              </a:ext>
            </a:extLst>
          </p:cNvPr>
          <p:cNvSpPr/>
          <p:nvPr/>
        </p:nvSpPr>
        <p:spPr>
          <a:xfrm>
            <a:off x="1561232" y="3652284"/>
            <a:ext cx="704039" cy="369332"/>
          </a:xfrm>
          <a:prstGeom prst="rect">
            <a:avLst/>
          </a:prstGeom>
        </p:spPr>
        <p:txBody>
          <a:bodyPr wrap="none">
            <a:spAutoFit/>
          </a:bodyPr>
          <a:lstStyle/>
          <a:p>
            <a:pPr algn="ctr"/>
            <a:r>
              <a:rPr lang="ru-RU" dirty="0">
                <a:latin typeface="Arial" panose="020B0604020202020204" pitchFamily="34" charset="0"/>
                <a:ea typeface="Times New Roman" panose="02020603050405020304" pitchFamily="18" charset="0"/>
              </a:rPr>
              <a:t>19+7</a:t>
            </a:r>
          </a:p>
        </p:txBody>
      </p:sp>
      <p:sp>
        <p:nvSpPr>
          <p:cNvPr id="53" name="Прямоугольник 52">
            <a:extLst>
              <a:ext uri="{FF2B5EF4-FFF2-40B4-BE49-F238E27FC236}">
                <a16:creationId xmlns:a16="http://schemas.microsoft.com/office/drawing/2014/main" id="{F1EE71D7-F515-4FBB-88C9-B7FFEE989E97}"/>
              </a:ext>
            </a:extLst>
          </p:cNvPr>
          <p:cNvSpPr/>
          <p:nvPr/>
        </p:nvSpPr>
        <p:spPr>
          <a:xfrm>
            <a:off x="597143" y="3627888"/>
            <a:ext cx="704039" cy="369332"/>
          </a:xfrm>
          <a:prstGeom prst="rect">
            <a:avLst/>
          </a:prstGeom>
        </p:spPr>
        <p:txBody>
          <a:bodyPr wrap="none">
            <a:spAutoFit/>
          </a:bodyPr>
          <a:lstStyle/>
          <a:p>
            <a:pPr algn="ctr"/>
            <a:r>
              <a:rPr lang="ru-RU" dirty="0">
                <a:latin typeface="Arial" panose="020B0604020202020204" pitchFamily="34" charset="0"/>
                <a:ea typeface="Times New Roman" panose="02020603050405020304" pitchFamily="18" charset="0"/>
              </a:rPr>
              <a:t>19+7</a:t>
            </a:r>
          </a:p>
        </p:txBody>
      </p:sp>
      <p:cxnSp>
        <p:nvCxnSpPr>
          <p:cNvPr id="55" name="Прямая со стрелкой 54">
            <a:extLst>
              <a:ext uri="{FF2B5EF4-FFF2-40B4-BE49-F238E27FC236}">
                <a16:creationId xmlns:a16="http://schemas.microsoft.com/office/drawing/2014/main" id="{E8200736-516D-44F2-AED8-7E77D0FEDF60}"/>
              </a:ext>
            </a:extLst>
          </p:cNvPr>
          <p:cNvCxnSpPr>
            <a:stCxn id="4" idx="2"/>
            <a:endCxn id="5" idx="7"/>
          </p:cNvCxnSpPr>
          <p:nvPr/>
        </p:nvCxnSpPr>
        <p:spPr>
          <a:xfrm flipH="1">
            <a:off x="1234227" y="2605003"/>
            <a:ext cx="1253060" cy="6326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4778832-D52C-4E71-9B49-32AF822A3493}"/>
              </a:ext>
            </a:extLst>
          </p:cNvPr>
          <p:cNvCxnSpPr>
            <a:stCxn id="4" idx="3"/>
          </p:cNvCxnSpPr>
          <p:nvPr/>
        </p:nvCxnSpPr>
        <p:spPr>
          <a:xfrm flipH="1">
            <a:off x="2061570" y="2766648"/>
            <a:ext cx="492672" cy="4039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a:extLst>
              <a:ext uri="{FF2B5EF4-FFF2-40B4-BE49-F238E27FC236}">
                <a16:creationId xmlns:a16="http://schemas.microsoft.com/office/drawing/2014/main" id="{8DEB024B-2F02-4F22-B701-7CF470D3E81E}"/>
              </a:ext>
            </a:extLst>
          </p:cNvPr>
          <p:cNvCxnSpPr>
            <a:stCxn id="4" idx="4"/>
            <a:endCxn id="6" idx="0"/>
          </p:cNvCxnSpPr>
          <p:nvPr/>
        </p:nvCxnSpPr>
        <p:spPr>
          <a:xfrm>
            <a:off x="2715887" y="2833603"/>
            <a:ext cx="168999" cy="3942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a:extLst>
              <a:ext uri="{FF2B5EF4-FFF2-40B4-BE49-F238E27FC236}">
                <a16:creationId xmlns:a16="http://schemas.microsoft.com/office/drawing/2014/main" id="{D7B80912-D817-4E37-ACFD-F623D7EEDA84}"/>
              </a:ext>
            </a:extLst>
          </p:cNvPr>
          <p:cNvCxnSpPr>
            <a:stCxn id="4" idx="6"/>
            <a:endCxn id="9" idx="0"/>
          </p:cNvCxnSpPr>
          <p:nvPr/>
        </p:nvCxnSpPr>
        <p:spPr>
          <a:xfrm>
            <a:off x="2944487" y="2605003"/>
            <a:ext cx="1310968" cy="6259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a:extLst>
              <a:ext uri="{FF2B5EF4-FFF2-40B4-BE49-F238E27FC236}">
                <a16:creationId xmlns:a16="http://schemas.microsoft.com/office/drawing/2014/main" id="{D5DCB093-9B79-4B53-A4D4-8DC62549FED4}"/>
              </a:ext>
            </a:extLst>
          </p:cNvPr>
          <p:cNvCxnSpPr>
            <a:stCxn id="9" idx="3"/>
            <a:endCxn id="12" idx="0"/>
          </p:cNvCxnSpPr>
          <p:nvPr/>
        </p:nvCxnSpPr>
        <p:spPr>
          <a:xfrm flipH="1">
            <a:off x="3342086" y="3621157"/>
            <a:ext cx="751724" cy="5238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Прямая со стрелкой 64">
            <a:extLst>
              <a:ext uri="{FF2B5EF4-FFF2-40B4-BE49-F238E27FC236}">
                <a16:creationId xmlns:a16="http://schemas.microsoft.com/office/drawing/2014/main" id="{FD8D0324-E42C-4024-B161-FBCAE639B83B}"/>
              </a:ext>
            </a:extLst>
          </p:cNvPr>
          <p:cNvCxnSpPr>
            <a:stCxn id="9" idx="4"/>
          </p:cNvCxnSpPr>
          <p:nvPr/>
        </p:nvCxnSpPr>
        <p:spPr>
          <a:xfrm>
            <a:off x="4255455" y="3688112"/>
            <a:ext cx="0" cy="4311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Прямая со стрелкой 66">
            <a:extLst>
              <a:ext uri="{FF2B5EF4-FFF2-40B4-BE49-F238E27FC236}">
                <a16:creationId xmlns:a16="http://schemas.microsoft.com/office/drawing/2014/main" id="{5750ED65-02A5-4561-9595-FE8801E57273}"/>
              </a:ext>
            </a:extLst>
          </p:cNvPr>
          <p:cNvCxnSpPr>
            <a:stCxn id="9" idx="5"/>
            <a:endCxn id="14" idx="0"/>
          </p:cNvCxnSpPr>
          <p:nvPr/>
        </p:nvCxnSpPr>
        <p:spPr>
          <a:xfrm>
            <a:off x="4417100" y="3621157"/>
            <a:ext cx="848986" cy="5395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Прямая со стрелкой 68">
            <a:extLst>
              <a:ext uri="{FF2B5EF4-FFF2-40B4-BE49-F238E27FC236}">
                <a16:creationId xmlns:a16="http://schemas.microsoft.com/office/drawing/2014/main" id="{C129E289-3DA9-4C68-9E4C-94F736AE9180}"/>
              </a:ext>
            </a:extLst>
          </p:cNvPr>
          <p:cNvCxnSpPr>
            <a:stCxn id="12" idx="3"/>
            <a:endCxn id="20" idx="0"/>
          </p:cNvCxnSpPr>
          <p:nvPr/>
        </p:nvCxnSpPr>
        <p:spPr>
          <a:xfrm flipH="1">
            <a:off x="2487287" y="4535244"/>
            <a:ext cx="693154" cy="4911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Прямая со стрелкой 70">
            <a:extLst>
              <a:ext uri="{FF2B5EF4-FFF2-40B4-BE49-F238E27FC236}">
                <a16:creationId xmlns:a16="http://schemas.microsoft.com/office/drawing/2014/main" id="{0E82304F-47E8-4B59-B18F-BDD47A93B312}"/>
              </a:ext>
            </a:extLst>
          </p:cNvPr>
          <p:cNvCxnSpPr>
            <a:cxnSpLocks/>
          </p:cNvCxnSpPr>
          <p:nvPr/>
        </p:nvCxnSpPr>
        <p:spPr>
          <a:xfrm>
            <a:off x="3503731" y="4517907"/>
            <a:ext cx="148730" cy="5330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Прямая со стрелкой 72">
            <a:extLst>
              <a:ext uri="{FF2B5EF4-FFF2-40B4-BE49-F238E27FC236}">
                <a16:creationId xmlns:a16="http://schemas.microsoft.com/office/drawing/2014/main" id="{A94D1185-B903-481D-A383-D1A0FF7DF50E}"/>
              </a:ext>
            </a:extLst>
          </p:cNvPr>
          <p:cNvCxnSpPr>
            <a:stCxn id="10" idx="4"/>
            <a:endCxn id="8" idx="0"/>
          </p:cNvCxnSpPr>
          <p:nvPr/>
        </p:nvCxnSpPr>
        <p:spPr>
          <a:xfrm>
            <a:off x="3652461" y="5525467"/>
            <a:ext cx="0" cy="4660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Прямоугольник 74">
            <a:extLst>
              <a:ext uri="{FF2B5EF4-FFF2-40B4-BE49-F238E27FC236}">
                <a16:creationId xmlns:a16="http://schemas.microsoft.com/office/drawing/2014/main" id="{98A2C53B-1ED6-407C-9DDC-72F6E1393FC7}"/>
              </a:ext>
            </a:extLst>
          </p:cNvPr>
          <p:cNvSpPr/>
          <p:nvPr/>
        </p:nvSpPr>
        <p:spPr>
          <a:xfrm>
            <a:off x="6096001" y="3050358"/>
            <a:ext cx="5548972" cy="1631216"/>
          </a:xfrm>
          <a:prstGeom prst="rect">
            <a:avLst/>
          </a:prstGeom>
        </p:spPr>
        <p:txBody>
          <a:bodyPr wrap="square">
            <a:spAutoFit/>
          </a:bodyPr>
          <a:lstStyle/>
          <a:p>
            <a:pPr algn="just"/>
            <a:r>
              <a:rPr lang="ru-RU" sz="2000" u="sng" dirty="0">
                <a:latin typeface="Arial" panose="020B0604020202020204" pitchFamily="34" charset="0"/>
                <a:ea typeface="Times New Roman" panose="02020603050405020304" pitchFamily="18" charset="0"/>
                <a:cs typeface="Arial" panose="020B0604020202020204" pitchFamily="34" charset="0"/>
              </a:rPr>
              <a:t>Верхняя оценка ∆ частичного плана </a:t>
            </a:r>
            <a:r>
              <a:rPr lang="ru-RU" sz="2000" dirty="0">
                <a:latin typeface="Arial" panose="020B0604020202020204" pitchFamily="34" charset="0"/>
                <a:ea typeface="Times New Roman" panose="02020603050405020304" pitchFamily="18" charset="0"/>
                <a:cs typeface="Arial" panose="020B0604020202020204" pitchFamily="34" charset="0"/>
              </a:rPr>
              <a:t>при минимизации времени соответствует сумме всех значений  времен первого этапа обработки и максимальному значению второго этапа, не вошедшего в расписание</a:t>
            </a:r>
          </a:p>
        </p:txBody>
      </p:sp>
      <p:sp>
        <p:nvSpPr>
          <p:cNvPr id="76" name="Прямоугольник 75">
            <a:extLst>
              <a:ext uri="{FF2B5EF4-FFF2-40B4-BE49-F238E27FC236}">
                <a16:creationId xmlns:a16="http://schemas.microsoft.com/office/drawing/2014/main" id="{E540E595-E191-472C-9778-128D9AC71498}"/>
              </a:ext>
            </a:extLst>
          </p:cNvPr>
          <p:cNvSpPr/>
          <p:nvPr/>
        </p:nvSpPr>
        <p:spPr>
          <a:xfrm>
            <a:off x="748748" y="271815"/>
            <a:ext cx="10694504" cy="707886"/>
          </a:xfrm>
          <a:prstGeom prst="rect">
            <a:avLst/>
          </a:prstGeom>
        </p:spPr>
        <p:txBody>
          <a:bodyPr wrap="square">
            <a:spAutoFit/>
          </a:bodyPr>
          <a:lstStyle/>
          <a:p>
            <a:pPr algn="ctr"/>
            <a:r>
              <a:rPr lang="ru-RU" sz="2000" b="1" dirty="0">
                <a:latin typeface="Arial" panose="020B0604020202020204" pitchFamily="34" charset="0"/>
                <a:ea typeface="Times New Roman" panose="02020603050405020304" pitchFamily="18" charset="0"/>
                <a:cs typeface="Arial" panose="020B0604020202020204" pitchFamily="34" charset="0"/>
              </a:rPr>
              <a:t>ПРИМЕР ПОСТРОЕНИЯ ДЕРЕВА РЕШЕНИЙ ЗАДАЧИ МИНИМИЗАЦИИ ВРЕМЕНИ ВЫПОЛНЕНИЯ РАБОТ МАШИНАМИ (упорядочение)</a:t>
            </a:r>
            <a:endParaRPr lang="ru-RU" sz="2000" b="1" dirty="0">
              <a:latin typeface="Arial" panose="020B0604020202020204" pitchFamily="34" charset="0"/>
              <a:cs typeface="Arial" panose="020B0604020202020204" pitchFamily="34" charset="0"/>
            </a:endParaRPr>
          </a:p>
        </p:txBody>
      </p:sp>
      <p:sp>
        <p:nvSpPr>
          <p:cNvPr id="2" name="Прямоугольник 1">
            <a:extLst>
              <a:ext uri="{FF2B5EF4-FFF2-40B4-BE49-F238E27FC236}">
                <a16:creationId xmlns:a16="http://schemas.microsoft.com/office/drawing/2014/main" id="{712DD63D-0695-4C27-93E2-47BBE5CED02D}"/>
              </a:ext>
            </a:extLst>
          </p:cNvPr>
          <p:cNvSpPr/>
          <p:nvPr/>
        </p:nvSpPr>
        <p:spPr>
          <a:xfrm>
            <a:off x="748748" y="1064819"/>
            <a:ext cx="10694504" cy="707886"/>
          </a:xfrm>
          <a:prstGeom prst="rect">
            <a:avLst/>
          </a:prstGeom>
        </p:spPr>
        <p:txBody>
          <a:bodyPr wrap="square">
            <a:spAutoFit/>
          </a:bodyPr>
          <a:lstStyle/>
          <a:p>
            <a:r>
              <a:rPr lang="ru-RU" sz="2000" dirty="0">
                <a:latin typeface="Arial" panose="020B0604020202020204" pitchFamily="34" charset="0"/>
                <a:ea typeface="Times New Roman" panose="02020603050405020304" pitchFamily="18" charset="0"/>
                <a:cs typeface="Arial" panose="020B0604020202020204" pitchFamily="34" charset="0"/>
              </a:rPr>
              <a:t>Вершины дерева соответствуют номеру работы, а ярусы – номеру в упорядоченной последовательности</a:t>
            </a:r>
          </a:p>
        </p:txBody>
      </p:sp>
      <p:sp>
        <p:nvSpPr>
          <p:cNvPr id="3" name="Прямоугольник 2">
            <a:extLst>
              <a:ext uri="{FF2B5EF4-FFF2-40B4-BE49-F238E27FC236}">
                <a16:creationId xmlns:a16="http://schemas.microsoft.com/office/drawing/2014/main" id="{444DC8DA-FB0B-4F5A-8C3F-EEFD615818CF}"/>
              </a:ext>
            </a:extLst>
          </p:cNvPr>
          <p:cNvSpPr/>
          <p:nvPr/>
        </p:nvSpPr>
        <p:spPr>
          <a:xfrm>
            <a:off x="4320582" y="1658521"/>
            <a:ext cx="2348207"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cs typeface="Arial" panose="020B0604020202020204" pitchFamily="34" charset="0"/>
              </a:rPr>
              <a:t>Исходные данные</a:t>
            </a:r>
            <a:endParaRPr lang="ru-RU" sz="2000" dirty="0">
              <a:latin typeface="Arial" panose="020B0604020202020204" pitchFamily="34" charset="0"/>
              <a:cs typeface="Arial" panose="020B0604020202020204" pitchFamily="34" charset="0"/>
            </a:endParaRPr>
          </a:p>
        </p:txBody>
      </p:sp>
      <p:graphicFrame>
        <p:nvGraphicFramePr>
          <p:cNvPr id="38" name="Таблица 37">
            <a:extLst>
              <a:ext uri="{FF2B5EF4-FFF2-40B4-BE49-F238E27FC236}">
                <a16:creationId xmlns:a16="http://schemas.microsoft.com/office/drawing/2014/main" id="{EA523DC7-3686-4EB3-9E64-7DDBEE25143A}"/>
              </a:ext>
            </a:extLst>
          </p:cNvPr>
          <p:cNvGraphicFramePr>
            <a:graphicFrameLocks noGrp="1"/>
          </p:cNvGraphicFramePr>
          <p:nvPr>
            <p:extLst>
              <p:ext uri="{D42A27DB-BD31-4B8C-83A1-F6EECF244321}">
                <p14:modId xmlns:p14="http://schemas.microsoft.com/office/powerpoint/2010/main" val="3241572139"/>
              </p:ext>
            </p:extLst>
          </p:nvPr>
        </p:nvGraphicFramePr>
        <p:xfrm>
          <a:off x="5894280" y="4908804"/>
          <a:ext cx="5548972" cy="692976"/>
        </p:xfrm>
        <a:graphic>
          <a:graphicData uri="http://schemas.openxmlformats.org/drawingml/2006/table">
            <a:tbl>
              <a:tblPr>
                <a:tableStyleId>{5C22544A-7EE6-4342-B048-85BDC9FD1C3A}</a:tableStyleId>
              </a:tblPr>
              <a:tblGrid>
                <a:gridCol w="3054200">
                  <a:extLst>
                    <a:ext uri="{9D8B030D-6E8A-4147-A177-3AD203B41FA5}">
                      <a16:colId xmlns:a16="http://schemas.microsoft.com/office/drawing/2014/main" val="2480919620"/>
                    </a:ext>
                  </a:extLst>
                </a:gridCol>
                <a:gridCol w="689113">
                  <a:extLst>
                    <a:ext uri="{9D8B030D-6E8A-4147-A177-3AD203B41FA5}">
                      <a16:colId xmlns:a16="http://schemas.microsoft.com/office/drawing/2014/main" val="320742292"/>
                    </a:ext>
                  </a:extLst>
                </a:gridCol>
                <a:gridCol w="569844">
                  <a:extLst>
                    <a:ext uri="{9D8B030D-6E8A-4147-A177-3AD203B41FA5}">
                      <a16:colId xmlns:a16="http://schemas.microsoft.com/office/drawing/2014/main" val="1015761173"/>
                    </a:ext>
                  </a:extLst>
                </a:gridCol>
                <a:gridCol w="675860">
                  <a:extLst>
                    <a:ext uri="{9D8B030D-6E8A-4147-A177-3AD203B41FA5}">
                      <a16:colId xmlns:a16="http://schemas.microsoft.com/office/drawing/2014/main" val="857662117"/>
                    </a:ext>
                  </a:extLst>
                </a:gridCol>
                <a:gridCol w="559955">
                  <a:extLst>
                    <a:ext uri="{9D8B030D-6E8A-4147-A177-3AD203B41FA5}">
                      <a16:colId xmlns:a16="http://schemas.microsoft.com/office/drawing/2014/main" val="1836297045"/>
                    </a:ext>
                  </a:extLst>
                </a:gridCol>
              </a:tblGrid>
              <a:tr h="381000">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Номер по порядку</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282608372"/>
                  </a:ext>
                </a:extLst>
              </a:tr>
              <a:tr h="252095">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Номер работы</a:t>
                      </a: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ea typeface="Calibri" panose="020F0502020204030204" pitchFamily="34" charset="0"/>
                          <a:cs typeface="Arial" panose="020B0604020202020204" pitchFamily="34" charset="0"/>
                        </a:rPr>
                        <a:t>4</a:t>
                      </a: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ea typeface="Calibri" panose="020F0502020204030204" pitchFamily="34" charset="0"/>
                          <a:cs typeface="Arial" panose="020B0604020202020204" pitchFamily="34" charset="0"/>
                        </a:rPr>
                        <a:t>1</a:t>
                      </a: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ea typeface="Calibri" panose="020F0502020204030204" pitchFamily="34" charset="0"/>
                          <a:cs typeface="Arial" panose="020B0604020202020204" pitchFamily="34" charset="0"/>
                        </a:rPr>
                        <a:t>3</a:t>
                      </a: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ea typeface="Calibri" panose="020F0502020204030204" pitchFamily="34" charset="0"/>
                          <a:cs typeface="Arial" panose="020B0604020202020204" pitchFamily="34" charset="0"/>
                        </a:rPr>
                        <a:t>2</a:t>
                      </a:r>
                    </a:p>
                  </a:txBody>
                  <a:tcPr marL="45085" marR="45085" marT="9525" marB="0"/>
                </a:tc>
                <a:extLst>
                  <a:ext uri="{0D108BD9-81ED-4DB2-BD59-A6C34878D82A}">
                    <a16:rowId xmlns:a16="http://schemas.microsoft.com/office/drawing/2014/main" val="2274005275"/>
                  </a:ext>
                </a:extLst>
              </a:tr>
            </a:tbl>
          </a:graphicData>
        </a:graphic>
      </p:graphicFrame>
      <p:graphicFrame>
        <p:nvGraphicFramePr>
          <p:cNvPr id="39" name="Таблица 38">
            <a:extLst>
              <a:ext uri="{FF2B5EF4-FFF2-40B4-BE49-F238E27FC236}">
                <a16:creationId xmlns:a16="http://schemas.microsoft.com/office/drawing/2014/main" id="{92CA74FB-9F7E-4125-8D12-CF0B97F5E742}"/>
              </a:ext>
            </a:extLst>
          </p:cNvPr>
          <p:cNvGraphicFramePr>
            <a:graphicFrameLocks noGrp="1"/>
          </p:cNvGraphicFramePr>
          <p:nvPr>
            <p:extLst>
              <p:ext uri="{D42A27DB-BD31-4B8C-83A1-F6EECF244321}">
                <p14:modId xmlns:p14="http://schemas.microsoft.com/office/powerpoint/2010/main" val="2609686960"/>
              </p:ext>
            </p:extLst>
          </p:nvPr>
        </p:nvGraphicFramePr>
        <p:xfrm>
          <a:off x="5141844" y="5801996"/>
          <a:ext cx="6503128" cy="692976"/>
        </p:xfrm>
        <a:graphic>
          <a:graphicData uri="http://schemas.openxmlformats.org/drawingml/2006/table">
            <a:tbl>
              <a:tblPr>
                <a:tableStyleId>{5C22544A-7EE6-4342-B048-85BDC9FD1C3A}</a:tableStyleId>
              </a:tblPr>
              <a:tblGrid>
                <a:gridCol w="3802040">
                  <a:extLst>
                    <a:ext uri="{9D8B030D-6E8A-4147-A177-3AD203B41FA5}">
                      <a16:colId xmlns:a16="http://schemas.microsoft.com/office/drawing/2014/main" val="2480919620"/>
                    </a:ext>
                  </a:extLst>
                </a:gridCol>
                <a:gridCol w="711173">
                  <a:extLst>
                    <a:ext uri="{9D8B030D-6E8A-4147-A177-3AD203B41FA5}">
                      <a16:colId xmlns:a16="http://schemas.microsoft.com/office/drawing/2014/main" val="320742292"/>
                    </a:ext>
                  </a:extLst>
                </a:gridCol>
                <a:gridCol w="738525">
                  <a:extLst>
                    <a:ext uri="{9D8B030D-6E8A-4147-A177-3AD203B41FA5}">
                      <a16:colId xmlns:a16="http://schemas.microsoft.com/office/drawing/2014/main" val="1015761173"/>
                    </a:ext>
                  </a:extLst>
                </a:gridCol>
                <a:gridCol w="724849">
                  <a:extLst>
                    <a:ext uri="{9D8B030D-6E8A-4147-A177-3AD203B41FA5}">
                      <a16:colId xmlns:a16="http://schemas.microsoft.com/office/drawing/2014/main" val="857662117"/>
                    </a:ext>
                  </a:extLst>
                </a:gridCol>
                <a:gridCol w="526541">
                  <a:extLst>
                    <a:ext uri="{9D8B030D-6E8A-4147-A177-3AD203B41FA5}">
                      <a16:colId xmlns:a16="http://schemas.microsoft.com/office/drawing/2014/main" val="1836297045"/>
                    </a:ext>
                  </a:extLst>
                </a:gridCol>
              </a:tblGrid>
              <a:tr h="381000">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1машине</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10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15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19</a:t>
                      </a:r>
                    </a:p>
                  </a:txBody>
                  <a:tcPr marL="45085" marR="45085" marT="9525" marB="0"/>
                </a:tc>
                <a:extLst>
                  <a:ext uri="{0D108BD9-81ED-4DB2-BD59-A6C34878D82A}">
                    <a16:rowId xmlns:a16="http://schemas.microsoft.com/office/drawing/2014/main" val="282608372"/>
                  </a:ext>
                </a:extLst>
              </a:tr>
              <a:tr h="252095">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2 машине</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0" dirty="0">
                          <a:effectLst/>
                          <a:latin typeface="Arial" panose="020B0604020202020204" pitchFamily="34" charset="0"/>
                          <a:ea typeface="Calibri" panose="020F0502020204030204" pitchFamily="34" charset="0"/>
                          <a:cs typeface="Arial" panose="020B0604020202020204" pitchFamily="34" charset="0"/>
                        </a:rPr>
                        <a:t>11</a:t>
                      </a:r>
                    </a:p>
                  </a:txBody>
                  <a:tcPr marL="45085" marR="45085" marT="9525" marB="0"/>
                </a:tc>
                <a:tc>
                  <a:txBody>
                    <a:bodyPr/>
                    <a:lstStyle/>
                    <a:p>
                      <a:pPr algn="ctr">
                        <a:lnSpc>
                          <a:spcPct val="107000"/>
                        </a:lnSpc>
                        <a:spcAft>
                          <a:spcPts val="800"/>
                        </a:spcAft>
                      </a:pPr>
                      <a:r>
                        <a:rPr lang="ru-RU" sz="2000" b="0" dirty="0">
                          <a:effectLst/>
                          <a:latin typeface="Arial" panose="020B0604020202020204" pitchFamily="34" charset="0"/>
                          <a:ea typeface="Calibri" panose="020F0502020204030204" pitchFamily="34" charset="0"/>
                          <a:cs typeface="Arial" panose="020B0604020202020204" pitchFamily="34" charset="0"/>
                        </a:rPr>
                        <a:t>16</a:t>
                      </a:r>
                    </a:p>
                  </a:txBody>
                  <a:tcPr marL="45085" marR="45085" marT="9525" marB="0"/>
                </a:tc>
                <a:tc>
                  <a:txBody>
                    <a:bodyPr/>
                    <a:lstStyle/>
                    <a:p>
                      <a:pPr algn="ctr">
                        <a:lnSpc>
                          <a:spcPct val="107000"/>
                        </a:lnSpc>
                        <a:spcAft>
                          <a:spcPts val="800"/>
                        </a:spcAft>
                      </a:pPr>
                      <a:r>
                        <a:rPr lang="ru-RU" sz="2000" b="0" dirty="0">
                          <a:effectLst/>
                          <a:latin typeface="Arial" panose="020B0604020202020204" pitchFamily="34" charset="0"/>
                          <a:ea typeface="Calibri" panose="020F0502020204030204" pitchFamily="34" charset="0"/>
                          <a:cs typeface="Arial" panose="020B0604020202020204" pitchFamily="34" charset="0"/>
                        </a:rPr>
                        <a:t>19</a:t>
                      </a:r>
                    </a:p>
                  </a:txBody>
                  <a:tcPr marL="45085" marR="45085" marT="9525" marB="0"/>
                </a:tc>
                <a:tc>
                  <a:txBody>
                    <a:bodyPr/>
                    <a:lstStyle/>
                    <a:p>
                      <a:pPr algn="ctr">
                        <a:lnSpc>
                          <a:spcPct val="107000"/>
                        </a:lnSpc>
                        <a:spcAft>
                          <a:spcPts val="800"/>
                        </a:spcAft>
                      </a:pPr>
                      <a:r>
                        <a:rPr lang="ru-RU" sz="20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21</a:t>
                      </a:r>
                    </a:p>
                  </a:txBody>
                  <a:tcPr marL="45085" marR="45085" marT="9525" marB="0"/>
                </a:tc>
                <a:extLst>
                  <a:ext uri="{0D108BD9-81ED-4DB2-BD59-A6C34878D82A}">
                    <a16:rowId xmlns:a16="http://schemas.microsoft.com/office/drawing/2014/main" val="2274005275"/>
                  </a:ext>
                </a:extLst>
              </a:tr>
            </a:tbl>
          </a:graphicData>
        </a:graphic>
      </p:graphicFrame>
    </p:spTree>
    <p:extLst>
      <p:ext uri="{BB962C8B-B14F-4D97-AF65-F5344CB8AC3E}">
        <p14:creationId xmlns:p14="http://schemas.microsoft.com/office/powerpoint/2010/main" val="326913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2121" y="279975"/>
            <a:ext cx="11423563" cy="1323439"/>
          </a:xfrm>
          <a:prstGeom prst="rect">
            <a:avLst/>
          </a:prstGeom>
        </p:spPr>
        <p:txBody>
          <a:bodyPr wrap="square">
            <a:spAutoFit/>
          </a:bodyPr>
          <a:lstStyle/>
          <a:p>
            <a:pPr algn="just"/>
            <a:r>
              <a:rPr lang="ru-RU" sz="2000" b="1" dirty="0">
                <a:latin typeface="Arial" panose="020B0604020202020204" pitchFamily="34" charset="0"/>
                <a:cs typeface="Arial" panose="020B0604020202020204" pitchFamily="34" charset="0"/>
              </a:rPr>
              <a:t>     Задача. </a:t>
            </a:r>
            <a:r>
              <a:rPr lang="ru-RU" sz="2000" dirty="0">
                <a:latin typeface="Arial" panose="020B0604020202020204" pitchFamily="34" charset="0"/>
                <a:cs typeface="Arial" panose="020B0604020202020204" pitchFamily="34" charset="0"/>
              </a:rPr>
              <a:t>На рис. представлена последовательность 1, 2, 3, 4, 5. Деталь 1 обра­батывается на машине 1 в течение заданного времени, пока машина 2 простаивает. Как только заканчивается обработка детали 1 на машине 1, на ней начи­нается обработка детали 2, а деталь 1 поступает на машину 2 и т. д. </a:t>
            </a:r>
            <a:r>
              <a:rPr lang="ru-RU" sz="2000" dirty="0">
                <a:latin typeface="Arial" panose="020B0604020202020204" pitchFamily="34" charset="0"/>
                <a:ea typeface="Times New Roman" panose="02020603050405020304" pitchFamily="18" charset="0"/>
                <a:cs typeface="Arial" panose="020B0604020202020204" pitchFamily="34" charset="0"/>
              </a:rPr>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218" y="2877202"/>
            <a:ext cx="9501069" cy="370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Таблица 5"/>
          <p:cNvGraphicFramePr>
            <a:graphicFrameLocks noGrp="1"/>
          </p:cNvGraphicFramePr>
          <p:nvPr>
            <p:extLst>
              <p:ext uri="{D42A27DB-BD31-4B8C-83A1-F6EECF244321}">
                <p14:modId xmlns:p14="http://schemas.microsoft.com/office/powerpoint/2010/main" val="2514086614"/>
              </p:ext>
            </p:extLst>
          </p:nvPr>
        </p:nvGraphicFramePr>
        <p:xfrm>
          <a:off x="1264732" y="1603414"/>
          <a:ext cx="8293993" cy="1004952"/>
        </p:xfrm>
        <a:graphic>
          <a:graphicData uri="http://schemas.openxmlformats.org/drawingml/2006/table">
            <a:tbl>
              <a:tblPr>
                <a:tableStyleId>{5C22544A-7EE6-4342-B048-85BDC9FD1C3A}</a:tableStyleId>
              </a:tblPr>
              <a:tblGrid>
                <a:gridCol w="3813993">
                  <a:extLst>
                    <a:ext uri="{9D8B030D-6E8A-4147-A177-3AD203B41FA5}">
                      <a16:colId xmlns:a16="http://schemas.microsoft.com/office/drawing/2014/main" val="20000"/>
                    </a:ext>
                  </a:extLst>
                </a:gridCol>
                <a:gridCol w="529462">
                  <a:extLst>
                    <a:ext uri="{9D8B030D-6E8A-4147-A177-3AD203B41FA5}">
                      <a16:colId xmlns:a16="http://schemas.microsoft.com/office/drawing/2014/main" val="20001"/>
                    </a:ext>
                  </a:extLst>
                </a:gridCol>
                <a:gridCol w="658578">
                  <a:extLst>
                    <a:ext uri="{9D8B030D-6E8A-4147-A177-3AD203B41FA5}">
                      <a16:colId xmlns:a16="http://schemas.microsoft.com/office/drawing/2014/main" val="20002"/>
                    </a:ext>
                  </a:extLst>
                </a:gridCol>
                <a:gridCol w="658578">
                  <a:extLst>
                    <a:ext uri="{9D8B030D-6E8A-4147-A177-3AD203B41FA5}">
                      <a16:colId xmlns:a16="http://schemas.microsoft.com/office/drawing/2014/main" val="20003"/>
                    </a:ext>
                  </a:extLst>
                </a:gridCol>
                <a:gridCol w="657648">
                  <a:extLst>
                    <a:ext uri="{9D8B030D-6E8A-4147-A177-3AD203B41FA5}">
                      <a16:colId xmlns:a16="http://schemas.microsoft.com/office/drawing/2014/main" val="20004"/>
                    </a:ext>
                  </a:extLst>
                </a:gridCol>
                <a:gridCol w="658578">
                  <a:extLst>
                    <a:ext uri="{9D8B030D-6E8A-4147-A177-3AD203B41FA5}">
                      <a16:colId xmlns:a16="http://schemas.microsoft.com/office/drawing/2014/main" val="20005"/>
                    </a:ext>
                  </a:extLst>
                </a:gridCol>
                <a:gridCol w="658578">
                  <a:extLst>
                    <a:ext uri="{9D8B030D-6E8A-4147-A177-3AD203B41FA5}">
                      <a16:colId xmlns:a16="http://schemas.microsoft.com/office/drawing/2014/main" val="20006"/>
                    </a:ext>
                  </a:extLst>
                </a:gridCol>
                <a:gridCol w="658578">
                  <a:extLst>
                    <a:ext uri="{9D8B030D-6E8A-4147-A177-3AD203B41FA5}">
                      <a16:colId xmlns:a16="http://schemas.microsoft.com/office/drawing/2014/main" val="20007"/>
                    </a:ext>
                  </a:extLst>
                </a:gridCol>
              </a:tblGrid>
              <a:tr h="381000">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    Номер детали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i</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10000"/>
                  </a:ext>
                </a:extLst>
              </a:tr>
              <a:tr h="252095">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1 машине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t</a:t>
                      </a:r>
                      <a:r>
                        <a:rPr lang="ru-RU" sz="2000" baseline="-25000" dirty="0">
                          <a:effectLst/>
                          <a:latin typeface="Arial" panose="020B0604020202020204" pitchFamily="34" charset="0"/>
                          <a:cs typeface="Arial" panose="020B0604020202020204" pitchFamily="34" charset="0"/>
                        </a:rPr>
                        <a:t>1i</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7</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10001"/>
                  </a:ext>
                </a:extLst>
              </a:tr>
              <a:tr h="274320">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2 машине</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t</a:t>
                      </a:r>
                      <a:r>
                        <a:rPr lang="ru-RU" sz="2000" baseline="-25000">
                          <a:effectLst/>
                          <a:latin typeface="Arial" panose="020B0604020202020204" pitchFamily="34" charset="0"/>
                          <a:cs typeface="Arial" panose="020B0604020202020204" pitchFamily="34" charset="0"/>
                        </a:rPr>
                        <a:t>2i</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2</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6</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7</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89041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3639" y="574620"/>
            <a:ext cx="11294772" cy="5632311"/>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      Общее время обработки всех деталей Т определяется от момента начала обработки детали 1 на машине 1 до момента окончания обработки детали 6 на машине 2. </a:t>
            </a:r>
            <a:r>
              <a:rPr lang="ru-RU" sz="2000" dirty="0">
                <a:latin typeface="Arial" panose="020B0604020202020204" pitchFamily="34" charset="0"/>
                <a:ea typeface="Times New Roman" panose="02020603050405020304" pitchFamily="18" charset="0"/>
                <a:cs typeface="Arial" panose="020B0604020202020204" pitchFamily="34" charset="0"/>
              </a:rPr>
              <a:t>Для использования метода прямого перебора всех перестановок необходимо перебрать </a:t>
            </a:r>
            <a:r>
              <a:rPr lang="ru-RU" sz="2000" b="1" dirty="0">
                <a:latin typeface="Arial" panose="020B0604020202020204" pitchFamily="34" charset="0"/>
                <a:ea typeface="Times New Roman" panose="02020603050405020304" pitchFamily="18" charset="0"/>
                <a:cs typeface="Arial" panose="020B0604020202020204" pitchFamily="34" charset="0"/>
              </a:rPr>
              <a:t>n!</a:t>
            </a:r>
            <a:r>
              <a:rPr lang="ru-RU" sz="2000" dirty="0">
                <a:latin typeface="Arial" panose="020B0604020202020204" pitchFamily="34" charset="0"/>
                <a:ea typeface="Times New Roman" panose="02020603050405020304" pitchFamily="18" charset="0"/>
                <a:cs typeface="Arial" panose="020B0604020202020204" pitchFamily="34" charset="0"/>
              </a:rPr>
              <a:t> возможных вариантов. </a:t>
            </a:r>
          </a:p>
          <a:p>
            <a:pPr algn="just"/>
            <a:r>
              <a:rPr lang="ru-RU" sz="2000" dirty="0">
                <a:latin typeface="Arial" panose="020B0604020202020204" pitchFamily="34" charset="0"/>
                <a:cs typeface="Arial" panose="020B0604020202020204" pitchFamily="34" charset="0"/>
              </a:rPr>
              <a:t>      Следует указать некоторые </a:t>
            </a:r>
            <a:r>
              <a:rPr lang="ru-RU" sz="2000" b="1" i="1" dirty="0">
                <a:latin typeface="Arial" panose="020B0604020202020204" pitchFamily="34" charset="0"/>
                <a:cs typeface="Arial" panose="020B0604020202020204" pitchFamily="34" charset="0"/>
              </a:rPr>
              <a:t>особенности</a:t>
            </a:r>
            <a:r>
              <a:rPr lang="ru-RU" sz="2000" dirty="0">
                <a:latin typeface="Arial" panose="020B0604020202020204" pitchFamily="34" charset="0"/>
                <a:cs typeface="Arial" panose="020B0604020202020204" pitchFamily="34" charset="0"/>
              </a:rPr>
              <a:t> этой задачи. </a:t>
            </a:r>
          </a:p>
          <a:p>
            <a:pPr algn="just"/>
            <a:r>
              <a:rPr lang="ru-RU" sz="2000" dirty="0">
                <a:latin typeface="Arial" panose="020B0604020202020204" pitchFamily="34" charset="0"/>
                <a:cs typeface="Arial" panose="020B0604020202020204" pitchFamily="34" charset="0"/>
              </a:rPr>
              <a:t>      1. Не задан порядок окончания обработки отдельных деталей. Задача усложняется, если ввести функцию предпочтения на сроки окончания обработки отдельных деталей. </a:t>
            </a:r>
          </a:p>
          <a:p>
            <a:pPr algn="just"/>
            <a:r>
              <a:rPr lang="ru-RU" sz="2000" dirty="0">
                <a:latin typeface="Arial" panose="020B0604020202020204" pitchFamily="34" charset="0"/>
                <a:cs typeface="Arial" panose="020B0604020202020204" pitchFamily="34" charset="0"/>
              </a:rPr>
              <a:t>      2. Считается, что существуют промежуточные емкости и стоимость материалов, находящихся в обработке, не зависит от вида деталей или она слишком мала, так что ее можно не учитывать. Это справедливо для крат­ковременных процессов, но для длительных процессов иногда следует учитывать эти стоимости.</a:t>
            </a:r>
            <a:endParaRPr lang="ru-RU" sz="2000" dirty="0"/>
          </a:p>
          <a:p>
            <a:pPr algn="just"/>
            <a:r>
              <a:rPr lang="ru-RU" sz="2000" dirty="0">
                <a:latin typeface="Arial" panose="020B0604020202020204" pitchFamily="34" charset="0"/>
                <a:ea typeface="Times New Roman" panose="02020603050405020304" pitchFamily="18" charset="0"/>
                <a:cs typeface="Arial" panose="020B0604020202020204" pitchFamily="34" charset="0"/>
              </a:rPr>
              <a:t>      Для данной постановки задачи известен эффективный алгоритм</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Джонсона, который гарантирует получение глобально-оптимального решения.</a:t>
            </a:r>
          </a:p>
          <a:p>
            <a:pPr algn="just"/>
            <a:r>
              <a:rPr lang="ru-RU" sz="2000" dirty="0">
                <a:latin typeface="Arial" panose="020B0604020202020204" pitchFamily="34" charset="0"/>
                <a:ea typeface="Times New Roman" panose="02020603050405020304" pitchFamily="18" charset="0"/>
                <a:cs typeface="Arial" panose="020B0604020202020204" pitchFamily="34" charset="0"/>
              </a:rPr>
              <a:t>    Суть алгоритма заключается в том, что среди множества чисел в таблице, задающих время обработки деталей, выбираем минимальное t(</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 где </a:t>
            </a:r>
            <a:r>
              <a:rPr lang="en-US" sz="2000" dirty="0">
                <a:latin typeface="Arial" panose="020B0604020202020204" pitchFamily="34" charset="0"/>
                <a:ea typeface="Times New Roman" panose="02020603050405020304" pitchFamily="18" charset="0"/>
                <a:cs typeface="Arial" panose="020B0604020202020204" pitchFamily="34" charset="0"/>
              </a:rPr>
              <a:t>j – </a:t>
            </a:r>
            <a:r>
              <a:rPr lang="ru-RU" sz="2000" dirty="0">
                <a:latin typeface="Arial" panose="020B0604020202020204" pitchFamily="34" charset="0"/>
                <a:ea typeface="Times New Roman" panose="02020603050405020304" pitchFamily="18" charset="0"/>
                <a:cs typeface="Arial" panose="020B0604020202020204" pitchFamily="34" charset="0"/>
              </a:rPr>
              <a:t>номер машины обрабатывающей детали. Если </a:t>
            </a:r>
            <a:r>
              <a:rPr lang="en-US" sz="2000" dirty="0">
                <a:latin typeface="Arial" panose="020B0604020202020204" pitchFamily="34" charset="0"/>
                <a:ea typeface="Times New Roman" panose="02020603050405020304" pitchFamily="18" charset="0"/>
                <a:cs typeface="Arial" panose="020B0604020202020204" pitchFamily="34" charset="0"/>
              </a:rPr>
              <a:t>j=1, </a:t>
            </a:r>
            <a:r>
              <a:rPr lang="ru-RU" sz="2000" dirty="0">
                <a:latin typeface="Arial" panose="020B0604020202020204" pitchFamily="34" charset="0"/>
                <a:ea typeface="Times New Roman" panose="02020603050405020304" pitchFamily="18" charset="0"/>
                <a:cs typeface="Arial" panose="020B0604020202020204" pitchFamily="34" charset="0"/>
              </a:rPr>
              <a:t>то в векторе упорядочения </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en-US" sz="2000"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я деталь ставится на ближайшее место справа, в противном случае – на ближайшее место слева. Процедура повторяется до тех пор пока не будут распределены все детали. </a:t>
            </a:r>
            <a:r>
              <a:rPr lang="ru-RU" sz="2000" dirty="0">
                <a:latin typeface="Arial" panose="020B0604020202020204" pitchFamily="34" charset="0"/>
                <a:cs typeface="Arial" panose="020B0604020202020204" pitchFamily="34" charset="0"/>
              </a:rPr>
              <a:t>      </a:t>
            </a:r>
            <a:endParaRPr lang="ru-RU" sz="2000" dirty="0"/>
          </a:p>
        </p:txBody>
      </p:sp>
    </p:spTree>
    <p:extLst>
      <p:ext uri="{BB962C8B-B14F-4D97-AF65-F5344CB8AC3E}">
        <p14:creationId xmlns:p14="http://schemas.microsoft.com/office/powerpoint/2010/main" val="456434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93" y="2498576"/>
            <a:ext cx="9603602" cy="397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a:extLst>
              <a:ext uri="{FF2B5EF4-FFF2-40B4-BE49-F238E27FC236}">
                <a16:creationId xmlns:a16="http://schemas.microsoft.com/office/drawing/2014/main" id="{37EF57DA-2768-4F51-A884-F25BF1B2AA54}"/>
              </a:ext>
            </a:extLst>
          </p:cNvPr>
          <p:cNvSpPr/>
          <p:nvPr/>
        </p:nvSpPr>
        <p:spPr>
          <a:xfrm>
            <a:off x="454798" y="1493624"/>
            <a:ext cx="11149883" cy="1015663"/>
          </a:xfrm>
          <a:prstGeom prst="rect">
            <a:avLst/>
          </a:prstGeom>
        </p:spPr>
        <p:txBody>
          <a:bodyPr wrap="square">
            <a:spAutoFit/>
          </a:bodyPr>
          <a:lstStyle/>
          <a:p>
            <a:pPr algn="just">
              <a:spcAft>
                <a:spcPts val="0"/>
              </a:spcAft>
            </a:pPr>
            <a:r>
              <a:rPr lang="ru-RU" sz="2000" dirty="0">
                <a:latin typeface="Arial" panose="020B0604020202020204" pitchFamily="34" charset="0"/>
                <a:cs typeface="Arial" panose="020B0604020202020204" pitchFamily="34" charset="0"/>
              </a:rPr>
              <a:t>Оптимальная последовательность </a:t>
            </a:r>
            <a:r>
              <a:rPr lang="ru-RU" sz="2000" dirty="0">
                <a:latin typeface="Arial" panose="020B0604020202020204" pitchFamily="34" charset="0"/>
                <a:ea typeface="Times New Roman" panose="02020603050405020304" pitchFamily="18" charset="0"/>
                <a:cs typeface="Arial" panose="020B0604020202020204" pitchFamily="34" charset="0"/>
              </a:rPr>
              <a:t>{6, 4, 5, 1, 3, 2}.</a:t>
            </a:r>
            <a:endParaRPr lang="ru-RU" sz="2000" dirty="0">
              <a:latin typeface="Arial" panose="020B0604020202020204" pitchFamily="34" charset="0"/>
              <a:cs typeface="Arial" panose="020B0604020202020204" pitchFamily="34" charset="0"/>
            </a:endParaRPr>
          </a:p>
          <a:p>
            <a:pPr algn="just">
              <a:spcAft>
                <a:spcPts val="0"/>
              </a:spcAft>
            </a:pPr>
            <a:r>
              <a:rPr lang="ru-RU" sz="2000" dirty="0">
                <a:latin typeface="Arial" panose="020B0604020202020204" pitchFamily="34" charset="0"/>
                <a:cs typeface="Arial" panose="020B0604020202020204" pitchFamily="34" charset="0"/>
              </a:rPr>
              <a:t>Достоинств данного метода: л</a:t>
            </a:r>
            <a:r>
              <a:rPr lang="ru-RU" sz="2000" dirty="0">
                <a:latin typeface="Arial" panose="020B0604020202020204" pitchFamily="34" charset="0"/>
                <a:ea typeface="Calibri" panose="020F0502020204030204" pitchFamily="34" charset="0"/>
                <a:cs typeface="Arial" panose="020B0604020202020204" pitchFamily="34" charset="0"/>
              </a:rPr>
              <a:t>егко реализуется на ЭВМ; гарантирует получение глобально оптимального решения; высокая скорость решения; число переменных неограниченно.</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5" name="Таблица 4">
            <a:extLst>
              <a:ext uri="{FF2B5EF4-FFF2-40B4-BE49-F238E27FC236}">
                <a16:creationId xmlns:a16="http://schemas.microsoft.com/office/drawing/2014/main" id="{13515E3A-D8DE-49AB-B37A-C774DB3AE94D}"/>
              </a:ext>
            </a:extLst>
          </p:cNvPr>
          <p:cNvGraphicFramePr>
            <a:graphicFrameLocks noGrp="1"/>
          </p:cNvGraphicFramePr>
          <p:nvPr>
            <p:extLst>
              <p:ext uri="{D42A27DB-BD31-4B8C-83A1-F6EECF244321}">
                <p14:modId xmlns:p14="http://schemas.microsoft.com/office/powerpoint/2010/main" val="2620712578"/>
              </p:ext>
            </p:extLst>
          </p:nvPr>
        </p:nvGraphicFramePr>
        <p:xfrm>
          <a:off x="1251479" y="488672"/>
          <a:ext cx="8293993" cy="1004952"/>
        </p:xfrm>
        <a:graphic>
          <a:graphicData uri="http://schemas.openxmlformats.org/drawingml/2006/table">
            <a:tbl>
              <a:tblPr>
                <a:tableStyleId>{5C22544A-7EE6-4342-B048-85BDC9FD1C3A}</a:tableStyleId>
              </a:tblPr>
              <a:tblGrid>
                <a:gridCol w="3813993">
                  <a:extLst>
                    <a:ext uri="{9D8B030D-6E8A-4147-A177-3AD203B41FA5}">
                      <a16:colId xmlns:a16="http://schemas.microsoft.com/office/drawing/2014/main" val="20000"/>
                    </a:ext>
                  </a:extLst>
                </a:gridCol>
                <a:gridCol w="529462">
                  <a:extLst>
                    <a:ext uri="{9D8B030D-6E8A-4147-A177-3AD203B41FA5}">
                      <a16:colId xmlns:a16="http://schemas.microsoft.com/office/drawing/2014/main" val="20001"/>
                    </a:ext>
                  </a:extLst>
                </a:gridCol>
                <a:gridCol w="658578">
                  <a:extLst>
                    <a:ext uri="{9D8B030D-6E8A-4147-A177-3AD203B41FA5}">
                      <a16:colId xmlns:a16="http://schemas.microsoft.com/office/drawing/2014/main" val="20002"/>
                    </a:ext>
                  </a:extLst>
                </a:gridCol>
                <a:gridCol w="658578">
                  <a:extLst>
                    <a:ext uri="{9D8B030D-6E8A-4147-A177-3AD203B41FA5}">
                      <a16:colId xmlns:a16="http://schemas.microsoft.com/office/drawing/2014/main" val="20003"/>
                    </a:ext>
                  </a:extLst>
                </a:gridCol>
                <a:gridCol w="657648">
                  <a:extLst>
                    <a:ext uri="{9D8B030D-6E8A-4147-A177-3AD203B41FA5}">
                      <a16:colId xmlns:a16="http://schemas.microsoft.com/office/drawing/2014/main" val="20004"/>
                    </a:ext>
                  </a:extLst>
                </a:gridCol>
                <a:gridCol w="658578">
                  <a:extLst>
                    <a:ext uri="{9D8B030D-6E8A-4147-A177-3AD203B41FA5}">
                      <a16:colId xmlns:a16="http://schemas.microsoft.com/office/drawing/2014/main" val="20005"/>
                    </a:ext>
                  </a:extLst>
                </a:gridCol>
                <a:gridCol w="658578">
                  <a:extLst>
                    <a:ext uri="{9D8B030D-6E8A-4147-A177-3AD203B41FA5}">
                      <a16:colId xmlns:a16="http://schemas.microsoft.com/office/drawing/2014/main" val="20006"/>
                    </a:ext>
                  </a:extLst>
                </a:gridCol>
                <a:gridCol w="658578">
                  <a:extLst>
                    <a:ext uri="{9D8B030D-6E8A-4147-A177-3AD203B41FA5}">
                      <a16:colId xmlns:a16="http://schemas.microsoft.com/office/drawing/2014/main" val="20007"/>
                    </a:ext>
                  </a:extLst>
                </a:gridCol>
              </a:tblGrid>
              <a:tr h="381000">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    Номер детали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i</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10000"/>
                  </a:ext>
                </a:extLst>
              </a:tr>
              <a:tr h="252095">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1 машине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t</a:t>
                      </a:r>
                      <a:r>
                        <a:rPr lang="ru-RU" sz="2000" baseline="-25000" dirty="0">
                          <a:effectLst/>
                          <a:latin typeface="Arial" panose="020B0604020202020204" pitchFamily="34" charset="0"/>
                          <a:cs typeface="Arial" panose="020B0604020202020204" pitchFamily="34" charset="0"/>
                        </a:rPr>
                        <a:t>1i</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7</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10001"/>
                  </a:ext>
                </a:extLst>
              </a:tr>
              <a:tr h="274320">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2 машине</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t</a:t>
                      </a:r>
                      <a:r>
                        <a:rPr lang="ru-RU" sz="2000" baseline="-25000">
                          <a:effectLst/>
                          <a:latin typeface="Arial" panose="020B0604020202020204" pitchFamily="34" charset="0"/>
                          <a:cs typeface="Arial" panose="020B0604020202020204" pitchFamily="34" charset="0"/>
                        </a:rPr>
                        <a:t>2i</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2</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6</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7</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8833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A31CADB-4661-4356-A0E4-FABE9B0801A8}"/>
              </a:ext>
            </a:extLst>
          </p:cNvPr>
          <p:cNvSpPr/>
          <p:nvPr/>
        </p:nvSpPr>
        <p:spPr>
          <a:xfrm>
            <a:off x="695739" y="1197522"/>
            <a:ext cx="10800522" cy="4708981"/>
          </a:xfrm>
          <a:prstGeom prst="rect">
            <a:avLst/>
          </a:prstGeom>
        </p:spPr>
        <p:txBody>
          <a:bodyPr wrap="square">
            <a:spAutoFit/>
          </a:bodyPr>
          <a:lstStyle/>
          <a:p>
            <a:pPr lvl="0" indent="88900" eaLnBrk="0" fontAlgn="base" hangingPunct="0">
              <a:spcBef>
                <a:spcPct val="0"/>
              </a:spcBef>
              <a:spcAft>
                <a:spcPct val="0"/>
              </a:spcAft>
            </a:pPr>
            <a:r>
              <a:rPr lang="ru-RU" altLang="ru-RU" dirty="0">
                <a:solidFill>
                  <a:srgbClr val="000000"/>
                </a:solidFill>
                <a:cs typeface="Arial" panose="020B0604020202020204" pitchFamily="34" charset="0"/>
              </a:rPr>
              <a:t>       </a:t>
            </a:r>
            <a:r>
              <a:rPr lang="ru-RU" altLang="ru-RU" sz="2000" b="1" dirty="0">
                <a:solidFill>
                  <a:srgbClr val="000000"/>
                </a:solidFill>
                <a:latin typeface="Arial" panose="020B0604020202020204" pitchFamily="34" charset="0"/>
                <a:cs typeface="Arial" panose="020B0604020202020204" pitchFamily="34" charset="0"/>
              </a:rPr>
              <a:t>1.1. Системный анализ,</a:t>
            </a:r>
            <a:r>
              <a:rPr lang="en-US" altLang="ru-RU" sz="2000" b="1" dirty="0">
                <a:solidFill>
                  <a:srgbClr val="000000"/>
                </a:solidFill>
                <a:latin typeface="Arial" panose="020B0604020202020204" pitchFamily="34" charset="0"/>
                <a:cs typeface="Arial" panose="020B0604020202020204" pitchFamily="34" charset="0"/>
              </a:rPr>
              <a:t> </a:t>
            </a:r>
            <a:r>
              <a:rPr lang="ru-RU" altLang="ru-RU" sz="2000" b="1" dirty="0">
                <a:solidFill>
                  <a:srgbClr val="000000"/>
                </a:solidFill>
                <a:latin typeface="Arial" panose="020B0604020202020204" pitchFamily="34" charset="0"/>
                <a:cs typeface="Arial" panose="020B0604020202020204" pitchFamily="34" charset="0"/>
              </a:rPr>
              <a:t>система, оптимизация</a:t>
            </a:r>
          </a:p>
          <a:p>
            <a:pPr lvl="0" indent="88900" eaLnBrk="0" fontAlgn="base" hangingPunct="0">
              <a:spcBef>
                <a:spcPct val="0"/>
              </a:spcBef>
              <a:spcAft>
                <a:spcPct val="0"/>
              </a:spcAft>
            </a:pPr>
            <a:endParaRPr lang="ru-RU" altLang="ru-RU" sz="2000" dirty="0">
              <a:solidFill>
                <a:srgbClr val="000000"/>
              </a:solidFill>
              <a:latin typeface="Arial" panose="020B0604020202020204" pitchFamily="34" charset="0"/>
              <a:cs typeface="Arial" panose="020B0604020202020204" pitchFamily="34" charset="0"/>
            </a:endParaRPr>
          </a:p>
          <a:p>
            <a:pPr lvl="0" indent="88900" eaLnBrk="0" fontAlgn="base" hangingPunct="0">
              <a:spcBef>
                <a:spcPct val="0"/>
              </a:spcBef>
              <a:spcAft>
                <a:spcPct val="0"/>
              </a:spcAft>
            </a:pPr>
            <a:r>
              <a:rPr lang="ru-RU" altLang="ru-RU" sz="2000" dirty="0">
                <a:solidFill>
                  <a:srgbClr val="000000"/>
                </a:solidFill>
                <a:latin typeface="Arial" panose="020B0604020202020204" pitchFamily="34" charset="0"/>
                <a:cs typeface="Arial" panose="020B0604020202020204" pitchFamily="34" charset="0"/>
              </a:rPr>
              <a:t>       При системном анализе (СА) сложных системах основную роль играют взаимосвязи между элементами и их </a:t>
            </a:r>
            <a:r>
              <a:rPr lang="ru-RU" sz="2000" dirty="0">
                <a:latin typeface="Arial" panose="020B0604020202020204" pitchFamily="34" charset="0"/>
                <a:cs typeface="Arial" panose="020B0604020202020204" pitchFamily="34" charset="0"/>
              </a:rPr>
              <a:t>разнородность (оборудование, персонал, материалы, транспорт, условия поставок и сбыта и т. д.).</a:t>
            </a:r>
          </a:p>
          <a:p>
            <a:pPr algn="just"/>
            <a:r>
              <a:rPr lang="ru-RU" sz="2000" i="1" dirty="0">
                <a:latin typeface="Arial" panose="020B0604020202020204" pitchFamily="34" charset="0"/>
                <a:cs typeface="Arial" panose="020B0604020202020204" pitchFamily="34" charset="0"/>
              </a:rPr>
              <a:t>      Система</a:t>
            </a:r>
            <a:r>
              <a:rPr lang="ru-RU" sz="2000" dirty="0">
                <a:latin typeface="Arial" panose="020B0604020202020204" pitchFamily="34" charset="0"/>
                <a:cs typeface="Arial" panose="020B0604020202020204" pitchFamily="34" charset="0"/>
              </a:rPr>
              <a:t> — множество элементов с определенными способами взаимодействия между ними.</a:t>
            </a:r>
          </a:p>
          <a:p>
            <a:pPr algn="just"/>
            <a:r>
              <a:rPr lang="ru-RU" sz="2000" dirty="0">
                <a:latin typeface="Arial" panose="020B0604020202020204" pitchFamily="34" charset="0"/>
                <a:cs typeface="Arial" panose="020B0604020202020204" pitchFamily="34" charset="0"/>
              </a:rPr>
              <a:t>      </a:t>
            </a:r>
            <a:r>
              <a:rPr lang="ru-RU" sz="2000" i="1" dirty="0">
                <a:latin typeface="Arial" panose="020B0604020202020204" pitchFamily="34" charset="0"/>
                <a:cs typeface="Arial" panose="020B0604020202020204" pitchFamily="34" charset="0"/>
              </a:rPr>
              <a:t>Процесс</a:t>
            </a:r>
            <a:r>
              <a:rPr lang="ru-RU" sz="2000" dirty="0">
                <a:latin typeface="Arial" panose="020B0604020202020204" pitchFamily="34" charset="0"/>
                <a:cs typeface="Arial" panose="020B0604020202020204" pitchFamily="34" charset="0"/>
              </a:rPr>
              <a:t> - движение, изменение системы, свойственные для этой системы.   </a:t>
            </a:r>
          </a:p>
          <a:p>
            <a:pPr algn="just"/>
            <a:r>
              <a:rPr lang="ru-RU" sz="2000" i="1" dirty="0">
                <a:latin typeface="Arial" panose="020B0604020202020204" pitchFamily="34" charset="0"/>
                <a:cs typeface="Arial" panose="020B0604020202020204" pitchFamily="34" charset="0"/>
              </a:rPr>
              <a:t>      Операция</a:t>
            </a:r>
            <a:r>
              <a:rPr lang="ru-RU" sz="2000" dirty="0">
                <a:latin typeface="Arial" panose="020B0604020202020204" pitchFamily="34" charset="0"/>
                <a:cs typeface="Arial" panose="020B0604020202020204" pitchFamily="34" charset="0"/>
              </a:rPr>
              <a:t> — часть процесса, которая наделена свойствами всей системы. Операция — это управляемое мероприятие, выполняющее определенную цель, сопоставимую с целью всей системы (например, </a:t>
            </a:r>
            <a:r>
              <a:rPr lang="ru-RU" sz="2000" i="1" dirty="0">
                <a:latin typeface="Arial" panose="020B0604020202020204" pitchFamily="34" charset="0"/>
                <a:cs typeface="Arial" panose="020B0604020202020204" pitchFamily="34" charset="0"/>
              </a:rPr>
              <a:t>операция</a:t>
            </a:r>
            <a:r>
              <a:rPr lang="ru-RU" sz="2000" dirty="0">
                <a:latin typeface="Arial" panose="020B0604020202020204" pitchFamily="34" charset="0"/>
                <a:cs typeface="Arial" panose="020B0604020202020204" pitchFamily="34" charset="0"/>
              </a:rPr>
              <a:t> составления расписания учебных занятий). </a:t>
            </a:r>
          </a:p>
          <a:p>
            <a:pPr algn="just"/>
            <a:r>
              <a:rPr lang="ru-RU" sz="2000" dirty="0">
                <a:latin typeface="Arial" panose="020B0604020202020204" pitchFamily="34" charset="0"/>
                <a:cs typeface="Arial" panose="020B0604020202020204" pitchFamily="34" charset="0"/>
              </a:rPr>
              <a:t>       При исследовании сложных организационных систем:</a:t>
            </a:r>
          </a:p>
          <a:p>
            <a:pPr algn="just"/>
            <a:r>
              <a:rPr lang="ru-RU" sz="2000" dirty="0">
                <a:latin typeface="Arial" panose="020B0604020202020204" pitchFamily="34" charset="0"/>
                <a:cs typeface="Arial" panose="020B0604020202020204" pitchFamily="34" charset="0"/>
              </a:rPr>
              <a:t>1) невозможен экспериментальный метод исследования;</a:t>
            </a:r>
          </a:p>
          <a:p>
            <a:pPr algn="just"/>
            <a:r>
              <a:rPr lang="ru-RU" sz="2000" dirty="0">
                <a:latin typeface="Arial" panose="020B0604020202020204" pitchFamily="34" charset="0"/>
                <a:cs typeface="Arial" panose="020B0604020202020204" pitchFamily="34" charset="0"/>
              </a:rPr>
              <a:t>2) невозможно описание поведения систем только с помощью какой-либо теории;</a:t>
            </a:r>
          </a:p>
          <a:p>
            <a:pPr algn="just"/>
            <a:r>
              <a:rPr lang="ru-RU" sz="2000" dirty="0">
                <a:latin typeface="Arial" panose="020B0604020202020204" pitchFamily="34" charset="0"/>
                <a:cs typeface="Arial" panose="020B0604020202020204" pitchFamily="34" charset="0"/>
              </a:rPr>
              <a:t>3) при описании таких систем количество факторов очень велико.</a:t>
            </a:r>
            <a:endParaRPr lang="ru-RU" altLang="ru-RU" dirty="0">
              <a:solidFill>
                <a:srgbClr val="000000"/>
              </a:solidFill>
              <a:cs typeface="Arial" panose="020B0604020202020204" pitchFamily="34" charset="0"/>
            </a:endParaRPr>
          </a:p>
        </p:txBody>
      </p:sp>
      <p:sp>
        <p:nvSpPr>
          <p:cNvPr id="3" name="Прямоугольник 2">
            <a:extLst>
              <a:ext uri="{FF2B5EF4-FFF2-40B4-BE49-F238E27FC236}">
                <a16:creationId xmlns:a16="http://schemas.microsoft.com/office/drawing/2014/main" id="{B318D6F3-13A3-4852-A73D-405580D45304}"/>
              </a:ext>
            </a:extLst>
          </p:cNvPr>
          <p:cNvSpPr/>
          <p:nvPr/>
        </p:nvSpPr>
        <p:spPr>
          <a:xfrm>
            <a:off x="2756281" y="461377"/>
            <a:ext cx="5483745" cy="400110"/>
          </a:xfrm>
          <a:prstGeom prst="rect">
            <a:avLst/>
          </a:prstGeom>
        </p:spPr>
        <p:txBody>
          <a:bodyPr wrap="none">
            <a:spAutoFit/>
          </a:bodyPr>
          <a:lstStyle/>
          <a:p>
            <a:r>
              <a:rPr lang="ru-RU" altLang="ru-RU" sz="2000" b="1" dirty="0">
                <a:solidFill>
                  <a:srgbClr val="000000"/>
                </a:solidFill>
                <a:latin typeface="Arial" panose="020B0604020202020204" pitchFamily="34" charset="0"/>
                <a:cs typeface="Arial" panose="020B0604020202020204" pitchFamily="34" charset="0"/>
              </a:rPr>
              <a:t>МЕТОДОЛОГИЯ СИСТЕМНОГО АНАЛИЗА </a:t>
            </a:r>
            <a:endParaRPr lang="ru-RU"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9886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5CAAA75-1382-440C-9419-FB4F15E91B91}"/>
              </a:ext>
            </a:extLst>
          </p:cNvPr>
          <p:cNvPicPr/>
          <p:nvPr/>
        </p:nvPicPr>
        <p:blipFill>
          <a:blip r:embed="rId2"/>
          <a:stretch>
            <a:fillRect/>
          </a:stretch>
        </p:blipFill>
        <p:spPr>
          <a:xfrm>
            <a:off x="689317" y="1645514"/>
            <a:ext cx="11155680" cy="4965895"/>
          </a:xfrm>
          <a:prstGeom prst="rect">
            <a:avLst/>
          </a:prstGeom>
        </p:spPr>
      </p:pic>
      <p:sp>
        <p:nvSpPr>
          <p:cNvPr id="3" name="Прямоугольник 2">
            <a:extLst>
              <a:ext uri="{FF2B5EF4-FFF2-40B4-BE49-F238E27FC236}">
                <a16:creationId xmlns:a16="http://schemas.microsoft.com/office/drawing/2014/main" id="{494C543F-F771-4D16-BC08-39939661F4B3}"/>
              </a:ext>
            </a:extLst>
          </p:cNvPr>
          <p:cNvSpPr/>
          <p:nvPr/>
        </p:nvSpPr>
        <p:spPr>
          <a:xfrm>
            <a:off x="347003" y="322075"/>
            <a:ext cx="11497994" cy="1323439"/>
          </a:xfrm>
          <a:prstGeom prst="rect">
            <a:avLst/>
          </a:prstGeom>
        </p:spPr>
        <p:txBody>
          <a:bodyPr wrap="square">
            <a:spAutoFit/>
          </a:bodyPr>
          <a:lstStyle/>
          <a:p>
            <a:pPr indent="34226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Пример</a:t>
            </a:r>
            <a:r>
              <a:rPr lang="en-US" sz="2000" b="1" dirty="0">
                <a:latin typeface="Arial" panose="020B0604020202020204" pitchFamily="34" charset="0"/>
                <a:ea typeface="Times New Roman" panose="02020603050405020304" pitchFamily="18" charset="0"/>
                <a:cs typeface="Arial" panose="020B0604020202020204" pitchFamily="34" charset="0"/>
              </a:rPr>
              <a:t> </a:t>
            </a:r>
            <a:r>
              <a:rPr lang="ru-RU" sz="2000" b="1" dirty="0">
                <a:latin typeface="Arial" panose="020B0604020202020204" pitchFamily="34" charset="0"/>
                <a:ea typeface="Times New Roman" panose="02020603050405020304" pitchFamily="18" charset="0"/>
                <a:cs typeface="Arial" panose="020B0604020202020204" pitchFamily="34" charset="0"/>
              </a:rPr>
              <a:t>прикладной задачи.</a:t>
            </a:r>
            <a:r>
              <a:rPr lang="ru-RU" sz="2000" dirty="0">
                <a:latin typeface="Arial" panose="020B0604020202020204" pitchFamily="34" charset="0"/>
                <a:ea typeface="Times New Roman" panose="02020603050405020304" pitchFamily="18" charset="0"/>
                <a:cs typeface="Arial" panose="020B0604020202020204" pitchFamily="34" charset="0"/>
              </a:rPr>
              <a:t> Поточное шифрование широко применяется при кодирования телевизионных программ. Суть этой процедуры заключается в искажении видеосигнала таким образом, чтобы при приеме без специального декодера просмотр был невозможен.</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37450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DD037D3-6DD9-433F-A38D-2110B98D0870}"/>
              </a:ext>
            </a:extLst>
          </p:cNvPr>
          <p:cNvSpPr/>
          <p:nvPr/>
        </p:nvSpPr>
        <p:spPr>
          <a:xfrm>
            <a:off x="702366" y="1030045"/>
            <a:ext cx="11012556" cy="4462760"/>
          </a:xfrm>
          <a:prstGeom prst="rect">
            <a:avLst/>
          </a:prstGeom>
        </p:spPr>
        <p:txBody>
          <a:bodyPr wrap="square">
            <a:spAutoFit/>
          </a:bodyPr>
          <a:lstStyle/>
          <a:p>
            <a:pPr algn="just">
              <a:spcAft>
                <a:spcPts val="0"/>
              </a:spcAft>
            </a:pP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Для сокращения времени, затрачиваемого сервером на шифрование и отправки пакетов данных клиентам, с целью уменьшения времени простоя сервера весь объем данных разделяется на два потока. Каждый поток шифруется на сервере, пересылается клиенту, затем клиент его дешифрует и воспроизводит.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В информационной системе разобьём пакет потоков на два шага: на первом шаге каждый поток формируется на сервере, кодируется и передается клиенту, на втором шаге клиент получает поток, расшифровывает и воспроизводит. </a:t>
            </a:r>
          </a:p>
          <a:p>
            <a:pPr algn="just"/>
            <a:r>
              <a:rPr lang="ru-RU" sz="2000" dirty="0">
                <a:latin typeface="Arial" panose="020B0604020202020204" pitchFamily="34" charset="0"/>
                <a:cs typeface="Arial" panose="020B0604020202020204" pitchFamily="34" charset="0"/>
              </a:rPr>
              <a:t>      Предполагается, что время выполнения первого шага зависит от количества запросов клиентов и от алгоритма, используемого для шифрования потока данных; второй шаг зависит от используемого на клиентском приложении процессора, свободной оперативной памяти, и от эффективности, непосредственно, кода программы. Можно сделать вывод, что эти два шага не зависят друг от друга. Зная время шифрования и дешифрования каждого потока можно найти оптимальную последовательность обработки всего </a:t>
            </a:r>
            <a:r>
              <a:rPr lang="ru-RU" sz="2000" dirty="0">
                <a:latin typeface="Arial" panose="020B0604020202020204" pitchFamily="34" charset="0"/>
                <a:ea typeface="Times New Roman" panose="02020603050405020304" pitchFamily="18" charset="0"/>
                <a:cs typeface="Arial" panose="020B0604020202020204" pitchFamily="34" charset="0"/>
              </a:rPr>
              <a:t>пакета потоков. </a:t>
            </a:r>
            <a:endParaRPr lang="ru-RU" sz="20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7910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02DC516-8D4C-4E57-BA19-5535503D1D3D}"/>
              </a:ext>
            </a:extLst>
          </p:cNvPr>
          <p:cNvPicPr>
            <a:picLocks noChangeAspect="1"/>
          </p:cNvPicPr>
          <p:nvPr/>
        </p:nvPicPr>
        <p:blipFill>
          <a:blip r:embed="rId2"/>
          <a:stretch>
            <a:fillRect/>
          </a:stretch>
        </p:blipFill>
        <p:spPr>
          <a:xfrm>
            <a:off x="2763095" y="748848"/>
            <a:ext cx="3332906" cy="1075131"/>
          </a:xfrm>
          <a:prstGeom prst="rect">
            <a:avLst/>
          </a:prstGeom>
        </p:spPr>
      </p:pic>
      <p:graphicFrame>
        <p:nvGraphicFramePr>
          <p:cNvPr id="3" name="Таблица 2">
            <a:extLst>
              <a:ext uri="{FF2B5EF4-FFF2-40B4-BE49-F238E27FC236}">
                <a16:creationId xmlns:a16="http://schemas.microsoft.com/office/drawing/2014/main" id="{05BA4CE3-0DE0-41BE-A839-6DC4366467ED}"/>
              </a:ext>
            </a:extLst>
          </p:cNvPr>
          <p:cNvGraphicFramePr>
            <a:graphicFrameLocks noGrp="1"/>
          </p:cNvGraphicFramePr>
          <p:nvPr>
            <p:extLst>
              <p:ext uri="{D42A27DB-BD31-4B8C-83A1-F6EECF244321}">
                <p14:modId xmlns:p14="http://schemas.microsoft.com/office/powerpoint/2010/main" val="1523822583"/>
              </p:ext>
            </p:extLst>
          </p:nvPr>
        </p:nvGraphicFramePr>
        <p:xfrm>
          <a:off x="8560903" y="905257"/>
          <a:ext cx="2773432" cy="2253807"/>
        </p:xfrm>
        <a:graphic>
          <a:graphicData uri="http://schemas.openxmlformats.org/drawingml/2006/table">
            <a:tbl>
              <a:tblPr firstRow="1" firstCol="1" bandRow="1">
                <a:tableStyleId>{5C22544A-7EE6-4342-B048-85BDC9FD1C3A}</a:tableStyleId>
              </a:tblPr>
              <a:tblGrid>
                <a:gridCol w="566864">
                  <a:extLst>
                    <a:ext uri="{9D8B030D-6E8A-4147-A177-3AD203B41FA5}">
                      <a16:colId xmlns:a16="http://schemas.microsoft.com/office/drawing/2014/main" val="613675785"/>
                    </a:ext>
                  </a:extLst>
                </a:gridCol>
                <a:gridCol w="551642">
                  <a:extLst>
                    <a:ext uri="{9D8B030D-6E8A-4147-A177-3AD203B41FA5}">
                      <a16:colId xmlns:a16="http://schemas.microsoft.com/office/drawing/2014/main" val="3565380002"/>
                    </a:ext>
                  </a:extLst>
                </a:gridCol>
                <a:gridCol w="551642">
                  <a:extLst>
                    <a:ext uri="{9D8B030D-6E8A-4147-A177-3AD203B41FA5}">
                      <a16:colId xmlns:a16="http://schemas.microsoft.com/office/drawing/2014/main" val="164052138"/>
                    </a:ext>
                  </a:extLst>
                </a:gridCol>
                <a:gridCol w="551642">
                  <a:extLst>
                    <a:ext uri="{9D8B030D-6E8A-4147-A177-3AD203B41FA5}">
                      <a16:colId xmlns:a16="http://schemas.microsoft.com/office/drawing/2014/main" val="3673870327"/>
                    </a:ext>
                  </a:extLst>
                </a:gridCol>
                <a:gridCol w="551642">
                  <a:extLst>
                    <a:ext uri="{9D8B030D-6E8A-4147-A177-3AD203B41FA5}">
                      <a16:colId xmlns:a16="http://schemas.microsoft.com/office/drawing/2014/main" val="3692845801"/>
                    </a:ext>
                  </a:extLst>
                </a:gridCol>
              </a:tblGrid>
              <a:tr h="608231">
                <a:tc>
                  <a:txBody>
                    <a:bodyPr/>
                    <a:lstStyle/>
                    <a:p>
                      <a:pPr algn="ctr">
                        <a:lnSpc>
                          <a:spcPct val="115000"/>
                        </a:lnSpc>
                        <a:spcAft>
                          <a:spcPts val="0"/>
                        </a:spcAft>
                      </a:pPr>
                      <a:r>
                        <a:rPr lang="en-US" sz="2000" dirty="0" err="1">
                          <a:effectLst/>
                          <a:latin typeface="Arial" panose="020B0604020202020204" pitchFamily="34" charset="0"/>
                          <a:cs typeface="Arial" panose="020B0604020202020204" pitchFamily="34" charset="0"/>
                        </a:rPr>
                        <a:t>i</a:t>
                      </a:r>
                      <a:endParaRPr lang="ru-RU" sz="2000" dirty="0">
                        <a:effectLst/>
                        <a:latin typeface="Arial" panose="020B0604020202020204" pitchFamily="34" charset="0"/>
                        <a:cs typeface="Arial" panose="020B0604020202020204" pitchFamily="34" charset="0"/>
                      </a:endParaRPr>
                    </a:p>
                    <a:p>
                      <a:pPr algn="ctr">
                        <a:lnSpc>
                          <a:spcPct val="150000"/>
                        </a:lnSpc>
                        <a:spcAft>
                          <a:spcPts val="0"/>
                        </a:spcAft>
                      </a:pPr>
                      <a:r>
                        <a:rPr lang="ru-RU" sz="2000" dirty="0">
                          <a:effectLst/>
                          <a:latin typeface="Arial" panose="020B0604020202020204" pitchFamily="34" charset="0"/>
                          <a:cs typeface="Arial" panose="020B0604020202020204" pitchFamily="34" charset="0"/>
                        </a:rPr>
                        <a:t> </a:t>
                      </a:r>
                    </a:p>
                  </a:txBody>
                  <a:tcPr marL="68580" marR="68580" marT="0" marB="0" anchor="ctr"/>
                </a:tc>
                <a:tc>
                  <a:txBody>
                    <a:bodyPr/>
                    <a:lstStyle/>
                    <a:p>
                      <a:pPr algn="ctr">
                        <a:lnSpc>
                          <a:spcPct val="150000"/>
                        </a:lnSpc>
                        <a:spcAft>
                          <a:spcPts val="0"/>
                        </a:spcAft>
                      </a:pPr>
                      <a:r>
                        <a:rPr lang="ru-RU" sz="2000" dirty="0">
                          <a:effectLst/>
                          <a:latin typeface="Arial" panose="020B0604020202020204" pitchFamily="34" charset="0"/>
                          <a:cs typeface="Arial" panose="020B0604020202020204" pitchFamily="34" charset="0"/>
                        </a:rPr>
                        <a:t>1</a:t>
                      </a:r>
                    </a:p>
                  </a:txBody>
                  <a:tcPr marL="68580" marR="68580" marT="0" marB="0"/>
                </a:tc>
                <a:tc>
                  <a:txBody>
                    <a:bodyPr/>
                    <a:lstStyle/>
                    <a:p>
                      <a:pPr algn="ctr">
                        <a:lnSpc>
                          <a:spcPct val="150000"/>
                        </a:lnSpc>
                        <a:spcAft>
                          <a:spcPts val="0"/>
                        </a:spcAft>
                      </a:pPr>
                      <a:r>
                        <a:rPr lang="ru-RU" sz="2000" dirty="0">
                          <a:effectLst/>
                          <a:latin typeface="Arial" panose="020B0604020202020204" pitchFamily="34" charset="0"/>
                          <a:cs typeface="Arial" panose="020B0604020202020204" pitchFamily="34" charset="0"/>
                        </a:rPr>
                        <a:t>2</a:t>
                      </a:r>
                    </a:p>
                  </a:txBody>
                  <a:tcPr marL="68580" marR="68580" marT="0" marB="0"/>
                </a:tc>
                <a:tc>
                  <a:txBody>
                    <a:bodyPr/>
                    <a:lstStyle/>
                    <a:p>
                      <a:pPr algn="ctr">
                        <a:lnSpc>
                          <a:spcPct val="150000"/>
                        </a:lnSpc>
                        <a:spcAft>
                          <a:spcPts val="0"/>
                        </a:spcAft>
                      </a:pPr>
                      <a:r>
                        <a:rPr lang="ru-RU" sz="2000" dirty="0">
                          <a:effectLst/>
                          <a:latin typeface="Arial" panose="020B0604020202020204" pitchFamily="34" charset="0"/>
                          <a:cs typeface="Arial" panose="020B0604020202020204" pitchFamily="34" charset="0"/>
                        </a:rPr>
                        <a:t>3</a:t>
                      </a:r>
                    </a:p>
                  </a:txBody>
                  <a:tcPr marL="68580" marR="68580" marT="0" marB="0"/>
                </a:tc>
                <a:tc>
                  <a:txBody>
                    <a:bodyPr/>
                    <a:lstStyle/>
                    <a:p>
                      <a:pPr algn="ctr">
                        <a:lnSpc>
                          <a:spcPct val="150000"/>
                        </a:lnSpc>
                        <a:spcAft>
                          <a:spcPts val="0"/>
                        </a:spcAft>
                      </a:pPr>
                      <a:r>
                        <a:rPr lang="ru-RU" sz="2000" dirty="0">
                          <a:effectLst/>
                          <a:latin typeface="Arial" panose="020B0604020202020204" pitchFamily="34" charset="0"/>
                          <a:cs typeface="Arial" panose="020B0604020202020204" pitchFamily="34" charset="0"/>
                        </a:rPr>
                        <a:t>4</a:t>
                      </a:r>
                    </a:p>
                  </a:txBody>
                  <a:tcPr marL="68580" marR="68580" marT="0" marB="0"/>
                </a:tc>
                <a:extLst>
                  <a:ext uri="{0D108BD9-81ED-4DB2-BD59-A6C34878D82A}">
                    <a16:rowId xmlns:a16="http://schemas.microsoft.com/office/drawing/2014/main" val="2762843818"/>
                  </a:ext>
                </a:extLst>
              </a:tr>
              <a:tr h="608231">
                <a:tc>
                  <a:txBody>
                    <a:bodyPr/>
                    <a:lstStyle/>
                    <a:p>
                      <a:pPr algn="ctr">
                        <a:lnSpc>
                          <a:spcPct val="115000"/>
                        </a:lnSpc>
                        <a:spcAft>
                          <a:spcPts val="0"/>
                        </a:spcAft>
                      </a:pPr>
                      <a:r>
                        <a:rPr lang="en-US" sz="2000" dirty="0" err="1">
                          <a:effectLst/>
                          <a:latin typeface="Arial" panose="020B0604020202020204" pitchFamily="34" charset="0"/>
                          <a:cs typeface="Arial" panose="020B0604020202020204" pitchFamily="34" charset="0"/>
                        </a:rPr>
                        <a:t>t</a:t>
                      </a:r>
                      <a:r>
                        <a:rPr lang="en-US" sz="2000" baseline="-25000" dirty="0" err="1">
                          <a:effectLst/>
                          <a:latin typeface="Arial" panose="020B0604020202020204" pitchFamily="34" charset="0"/>
                          <a:cs typeface="Arial" panose="020B0604020202020204" pitchFamily="34" charset="0"/>
                        </a:rPr>
                        <a:t>S</a:t>
                      </a:r>
                      <a:endParaRPr lang="ru-RU" sz="2000" dirty="0">
                        <a:effectLst/>
                        <a:latin typeface="Arial" panose="020B0604020202020204" pitchFamily="34" charset="0"/>
                        <a:cs typeface="Arial" panose="020B0604020202020204" pitchFamily="34" charset="0"/>
                      </a:endParaRPr>
                    </a:p>
                    <a:p>
                      <a:pPr algn="ctr">
                        <a:lnSpc>
                          <a:spcPct val="150000"/>
                        </a:lnSpc>
                        <a:spcAft>
                          <a:spcPts val="0"/>
                        </a:spcAft>
                      </a:pPr>
                      <a:r>
                        <a:rPr lang="ru-RU" sz="2000" dirty="0">
                          <a:effectLst/>
                          <a:latin typeface="Arial" panose="020B0604020202020204" pitchFamily="34" charset="0"/>
                          <a:cs typeface="Arial" panose="020B0604020202020204" pitchFamily="34" charset="0"/>
                        </a:rPr>
                        <a:t> </a:t>
                      </a:r>
                    </a:p>
                  </a:txBody>
                  <a:tcPr marL="68580" marR="68580" marT="0" marB="0" anchor="ctr"/>
                </a:tc>
                <a:tc>
                  <a:txBody>
                    <a:bodyPr/>
                    <a:lstStyle/>
                    <a:p>
                      <a:pPr algn="ctr">
                        <a:lnSpc>
                          <a:spcPct val="150000"/>
                        </a:lnSpc>
                        <a:spcAft>
                          <a:spcPts val="0"/>
                        </a:spcAft>
                      </a:pPr>
                      <a:r>
                        <a:rPr lang="ru-RU" sz="2000" dirty="0">
                          <a:effectLst/>
                          <a:latin typeface="Arial" panose="020B0604020202020204" pitchFamily="34" charset="0"/>
                          <a:cs typeface="Arial" panose="020B0604020202020204" pitchFamily="34" charset="0"/>
                        </a:rPr>
                        <a:t>7</a:t>
                      </a:r>
                    </a:p>
                  </a:txBody>
                  <a:tcPr marL="68580" marR="68580" marT="0" marB="0"/>
                </a:tc>
                <a:tc>
                  <a:txBody>
                    <a:bodyPr/>
                    <a:lstStyle/>
                    <a:p>
                      <a:pPr algn="ctr">
                        <a:lnSpc>
                          <a:spcPct val="150000"/>
                        </a:lnSpc>
                        <a:spcAft>
                          <a:spcPts val="0"/>
                        </a:spcAft>
                      </a:pPr>
                      <a:r>
                        <a:rPr lang="ru-RU" sz="2000" dirty="0">
                          <a:effectLst/>
                          <a:latin typeface="Arial" panose="020B0604020202020204" pitchFamily="34" charset="0"/>
                          <a:cs typeface="Arial" panose="020B0604020202020204" pitchFamily="34" charset="0"/>
                        </a:rPr>
                        <a:t>5</a:t>
                      </a:r>
                    </a:p>
                  </a:txBody>
                  <a:tcPr marL="68580" marR="68580" marT="0" marB="0"/>
                </a:tc>
                <a:tc>
                  <a:txBody>
                    <a:bodyPr/>
                    <a:lstStyle/>
                    <a:p>
                      <a:pPr algn="ctr">
                        <a:lnSpc>
                          <a:spcPct val="150000"/>
                        </a:lnSpc>
                        <a:spcAft>
                          <a:spcPts val="0"/>
                        </a:spcAft>
                      </a:pPr>
                      <a:r>
                        <a:rPr lang="ru-RU" sz="2000" dirty="0">
                          <a:effectLst/>
                          <a:latin typeface="Arial" panose="020B0604020202020204" pitchFamily="34" charset="0"/>
                          <a:cs typeface="Arial" panose="020B0604020202020204" pitchFamily="34" charset="0"/>
                        </a:rPr>
                        <a:t>4</a:t>
                      </a:r>
                    </a:p>
                  </a:txBody>
                  <a:tcPr marL="68580" marR="68580" marT="0" marB="0"/>
                </a:tc>
                <a:tc>
                  <a:txBody>
                    <a:bodyPr/>
                    <a:lstStyle/>
                    <a:p>
                      <a:pPr algn="ctr">
                        <a:lnSpc>
                          <a:spcPct val="150000"/>
                        </a:lnSpc>
                        <a:spcAft>
                          <a:spcPts val="0"/>
                        </a:spcAft>
                      </a:pPr>
                      <a:r>
                        <a:rPr lang="ru-RU" sz="2000" dirty="0">
                          <a:effectLst/>
                          <a:latin typeface="Arial" panose="020B0604020202020204" pitchFamily="34" charset="0"/>
                          <a:cs typeface="Arial" panose="020B0604020202020204" pitchFamily="34" charset="0"/>
                        </a:rPr>
                        <a:t>1</a:t>
                      </a:r>
                    </a:p>
                  </a:txBody>
                  <a:tcPr marL="68580" marR="68580" marT="0" marB="0"/>
                </a:tc>
                <a:extLst>
                  <a:ext uri="{0D108BD9-81ED-4DB2-BD59-A6C34878D82A}">
                    <a16:rowId xmlns:a16="http://schemas.microsoft.com/office/drawing/2014/main" val="856208411"/>
                  </a:ext>
                </a:extLst>
              </a:tr>
              <a:tr h="608231">
                <a:tc>
                  <a:txBody>
                    <a:bodyPr/>
                    <a:lstStyle/>
                    <a:p>
                      <a:pPr algn="ctr">
                        <a:lnSpc>
                          <a:spcPct val="115000"/>
                        </a:lnSpc>
                        <a:spcAft>
                          <a:spcPts val="0"/>
                        </a:spcAft>
                      </a:pPr>
                      <a:r>
                        <a:rPr lang="en-US" sz="2000" dirty="0" err="1">
                          <a:effectLst/>
                          <a:latin typeface="Arial" panose="020B0604020202020204" pitchFamily="34" charset="0"/>
                          <a:cs typeface="Arial" panose="020B0604020202020204" pitchFamily="34" charset="0"/>
                        </a:rPr>
                        <a:t>t</a:t>
                      </a:r>
                      <a:r>
                        <a:rPr lang="en-US" sz="2000" baseline="-25000" dirty="0" err="1">
                          <a:effectLst/>
                          <a:latin typeface="Arial" panose="020B0604020202020204" pitchFamily="34" charset="0"/>
                          <a:cs typeface="Arial" panose="020B0604020202020204" pitchFamily="34" charset="0"/>
                        </a:rPr>
                        <a:t>K</a:t>
                      </a:r>
                      <a:endParaRPr lang="ru-RU" sz="2000" dirty="0">
                        <a:effectLst/>
                        <a:latin typeface="Arial" panose="020B0604020202020204" pitchFamily="34" charset="0"/>
                        <a:cs typeface="Arial" panose="020B0604020202020204" pitchFamily="34" charset="0"/>
                      </a:endParaRPr>
                    </a:p>
                    <a:p>
                      <a:pPr algn="ctr">
                        <a:lnSpc>
                          <a:spcPct val="150000"/>
                        </a:lnSpc>
                        <a:spcAft>
                          <a:spcPts val="0"/>
                        </a:spcAft>
                      </a:pPr>
                      <a:r>
                        <a:rPr lang="ru-RU" sz="2000" dirty="0">
                          <a:effectLst/>
                          <a:latin typeface="Arial" panose="020B0604020202020204" pitchFamily="34" charset="0"/>
                          <a:cs typeface="Arial" panose="020B0604020202020204" pitchFamily="34" charset="0"/>
                        </a:rPr>
                        <a:t> </a:t>
                      </a:r>
                    </a:p>
                  </a:txBody>
                  <a:tcPr marL="68580" marR="68580" marT="0" marB="0" anchor="ctr"/>
                </a:tc>
                <a:tc>
                  <a:txBody>
                    <a:bodyPr/>
                    <a:lstStyle/>
                    <a:p>
                      <a:pPr algn="ctr">
                        <a:lnSpc>
                          <a:spcPct val="150000"/>
                        </a:lnSpc>
                        <a:spcAft>
                          <a:spcPts val="0"/>
                        </a:spcAft>
                      </a:pPr>
                      <a:r>
                        <a:rPr lang="ru-RU" sz="2000">
                          <a:effectLst/>
                          <a:latin typeface="Arial" panose="020B0604020202020204" pitchFamily="34" charset="0"/>
                          <a:cs typeface="Arial" panose="020B0604020202020204" pitchFamily="34" charset="0"/>
                        </a:rPr>
                        <a:t>2</a:t>
                      </a:r>
                    </a:p>
                  </a:txBody>
                  <a:tcPr marL="68580" marR="68580" marT="0" marB="0"/>
                </a:tc>
                <a:tc>
                  <a:txBody>
                    <a:bodyPr/>
                    <a:lstStyle/>
                    <a:p>
                      <a:pPr algn="ctr">
                        <a:lnSpc>
                          <a:spcPct val="150000"/>
                        </a:lnSpc>
                        <a:spcAft>
                          <a:spcPts val="0"/>
                        </a:spcAft>
                      </a:pPr>
                      <a:r>
                        <a:rPr lang="ru-RU" sz="2000">
                          <a:effectLst/>
                          <a:latin typeface="Arial" panose="020B0604020202020204" pitchFamily="34" charset="0"/>
                          <a:cs typeface="Arial" panose="020B0604020202020204" pitchFamily="34" charset="0"/>
                        </a:rPr>
                        <a:t>1</a:t>
                      </a:r>
                    </a:p>
                  </a:txBody>
                  <a:tcPr marL="68580" marR="68580" marT="0" marB="0"/>
                </a:tc>
                <a:tc>
                  <a:txBody>
                    <a:bodyPr/>
                    <a:lstStyle/>
                    <a:p>
                      <a:pPr algn="ctr">
                        <a:lnSpc>
                          <a:spcPct val="150000"/>
                        </a:lnSpc>
                        <a:spcAft>
                          <a:spcPts val="0"/>
                        </a:spcAft>
                      </a:pPr>
                      <a:r>
                        <a:rPr lang="ru-RU" sz="2000">
                          <a:effectLst/>
                          <a:latin typeface="Arial" panose="020B0604020202020204" pitchFamily="34" charset="0"/>
                          <a:cs typeface="Arial" panose="020B0604020202020204" pitchFamily="34" charset="0"/>
                        </a:rPr>
                        <a:t>3</a:t>
                      </a:r>
                    </a:p>
                  </a:txBody>
                  <a:tcPr marL="68580" marR="68580" marT="0" marB="0"/>
                </a:tc>
                <a:tc>
                  <a:txBody>
                    <a:bodyPr/>
                    <a:lstStyle/>
                    <a:p>
                      <a:pPr algn="ctr">
                        <a:lnSpc>
                          <a:spcPct val="150000"/>
                        </a:lnSpc>
                        <a:spcAft>
                          <a:spcPts val="0"/>
                        </a:spcAft>
                      </a:pPr>
                      <a:r>
                        <a:rPr lang="ru-RU" sz="2000" dirty="0">
                          <a:effectLst/>
                          <a:latin typeface="Arial" panose="020B0604020202020204" pitchFamily="34" charset="0"/>
                          <a:cs typeface="Arial" panose="020B0604020202020204" pitchFamily="34" charset="0"/>
                        </a:rPr>
                        <a:t>4</a:t>
                      </a:r>
                    </a:p>
                  </a:txBody>
                  <a:tcPr marL="68580" marR="68580" marT="0" marB="0"/>
                </a:tc>
                <a:extLst>
                  <a:ext uri="{0D108BD9-81ED-4DB2-BD59-A6C34878D82A}">
                    <a16:rowId xmlns:a16="http://schemas.microsoft.com/office/drawing/2014/main" val="724618000"/>
                  </a:ext>
                </a:extLst>
              </a:tr>
            </a:tbl>
          </a:graphicData>
        </a:graphic>
      </p:graphicFrame>
      <p:graphicFrame>
        <p:nvGraphicFramePr>
          <p:cNvPr id="4" name="Таблица 3">
            <a:extLst>
              <a:ext uri="{FF2B5EF4-FFF2-40B4-BE49-F238E27FC236}">
                <a16:creationId xmlns:a16="http://schemas.microsoft.com/office/drawing/2014/main" id="{51D4F784-6185-4C0E-9D79-0FDA8BC17645}"/>
              </a:ext>
            </a:extLst>
          </p:cNvPr>
          <p:cNvGraphicFramePr>
            <a:graphicFrameLocks noGrp="1"/>
          </p:cNvGraphicFramePr>
          <p:nvPr>
            <p:extLst>
              <p:ext uri="{D42A27DB-BD31-4B8C-83A1-F6EECF244321}">
                <p14:modId xmlns:p14="http://schemas.microsoft.com/office/powerpoint/2010/main" val="3273073276"/>
              </p:ext>
            </p:extLst>
          </p:nvPr>
        </p:nvGraphicFramePr>
        <p:xfrm>
          <a:off x="879405" y="1695895"/>
          <a:ext cx="3224005" cy="2253807"/>
        </p:xfrm>
        <a:graphic>
          <a:graphicData uri="http://schemas.openxmlformats.org/drawingml/2006/table">
            <a:tbl>
              <a:tblPr firstRow="1" firstCol="1" bandRow="1">
                <a:tableStyleId>{5C22544A-7EE6-4342-B048-85BDC9FD1C3A}</a:tableStyleId>
              </a:tblPr>
              <a:tblGrid>
                <a:gridCol w="644801">
                  <a:extLst>
                    <a:ext uri="{9D8B030D-6E8A-4147-A177-3AD203B41FA5}">
                      <a16:colId xmlns:a16="http://schemas.microsoft.com/office/drawing/2014/main" val="41901957"/>
                    </a:ext>
                  </a:extLst>
                </a:gridCol>
                <a:gridCol w="644801">
                  <a:extLst>
                    <a:ext uri="{9D8B030D-6E8A-4147-A177-3AD203B41FA5}">
                      <a16:colId xmlns:a16="http://schemas.microsoft.com/office/drawing/2014/main" val="1178595058"/>
                    </a:ext>
                  </a:extLst>
                </a:gridCol>
                <a:gridCol w="644801">
                  <a:extLst>
                    <a:ext uri="{9D8B030D-6E8A-4147-A177-3AD203B41FA5}">
                      <a16:colId xmlns:a16="http://schemas.microsoft.com/office/drawing/2014/main" val="1023970894"/>
                    </a:ext>
                  </a:extLst>
                </a:gridCol>
                <a:gridCol w="644801">
                  <a:extLst>
                    <a:ext uri="{9D8B030D-6E8A-4147-A177-3AD203B41FA5}">
                      <a16:colId xmlns:a16="http://schemas.microsoft.com/office/drawing/2014/main" val="1956908295"/>
                    </a:ext>
                  </a:extLst>
                </a:gridCol>
                <a:gridCol w="644801">
                  <a:extLst>
                    <a:ext uri="{9D8B030D-6E8A-4147-A177-3AD203B41FA5}">
                      <a16:colId xmlns:a16="http://schemas.microsoft.com/office/drawing/2014/main" val="3958649786"/>
                    </a:ext>
                  </a:extLst>
                </a:gridCol>
              </a:tblGrid>
              <a:tr h="644939">
                <a:tc>
                  <a:txBody>
                    <a:bodyPr/>
                    <a:lstStyle/>
                    <a:p>
                      <a:pPr algn="ctr">
                        <a:lnSpc>
                          <a:spcPct val="115000"/>
                        </a:lnSpc>
                        <a:spcAft>
                          <a:spcPts val="0"/>
                        </a:spcAft>
                      </a:pPr>
                      <a:r>
                        <a:rPr lang="en-US" sz="2000" dirty="0" err="1">
                          <a:effectLst/>
                          <a:latin typeface="Arial" panose="020B0604020202020204" pitchFamily="34" charset="0"/>
                          <a:cs typeface="Arial" panose="020B0604020202020204" pitchFamily="34" charset="0"/>
                        </a:rPr>
                        <a:t>i</a:t>
                      </a:r>
                      <a:endParaRPr lang="ru-RU" sz="2000" dirty="0">
                        <a:effectLst/>
                        <a:latin typeface="Arial" panose="020B0604020202020204" pitchFamily="34" charset="0"/>
                        <a:cs typeface="Arial" panose="020B0604020202020204" pitchFamily="34" charset="0"/>
                      </a:endParaRPr>
                    </a:p>
                    <a:p>
                      <a:pPr algn="ctr">
                        <a:lnSpc>
                          <a:spcPct val="150000"/>
                        </a:lnSpc>
                        <a:spcAft>
                          <a:spcPts val="0"/>
                        </a:spcAft>
                      </a:pPr>
                      <a:r>
                        <a:rPr lang="en-US" sz="2000" dirty="0">
                          <a:effectLst/>
                          <a:latin typeface="Arial" panose="020B0604020202020204" pitchFamily="34" charset="0"/>
                          <a:cs typeface="Arial" panose="020B0604020202020204" pitchFamily="34" charset="0"/>
                        </a:rPr>
                        <a:t> </a:t>
                      </a:r>
                      <a:endParaRPr lang="ru-RU" sz="2000" dirty="0">
                        <a:effectLst/>
                        <a:latin typeface="Arial" panose="020B0604020202020204" pitchFamily="34" charset="0"/>
                        <a:cs typeface="Arial" panose="020B0604020202020204" pitchFamily="34" charset="0"/>
                      </a:endParaRPr>
                    </a:p>
                  </a:txBody>
                  <a:tcPr marL="68580" marR="68580" marT="0" marB="0" anchor="ctr"/>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862391228"/>
                  </a:ext>
                </a:extLst>
              </a:tr>
              <a:tr h="644939">
                <a:tc>
                  <a:txBody>
                    <a:bodyPr/>
                    <a:lstStyle/>
                    <a:p>
                      <a:pPr algn="ctr">
                        <a:lnSpc>
                          <a:spcPct val="115000"/>
                        </a:lnSpc>
                        <a:spcAft>
                          <a:spcPts val="0"/>
                        </a:spcAft>
                      </a:pPr>
                      <a:r>
                        <a:rPr lang="en-US" sz="2000">
                          <a:effectLst/>
                          <a:latin typeface="Arial" panose="020B0604020202020204" pitchFamily="34" charset="0"/>
                          <a:cs typeface="Arial" panose="020B0604020202020204" pitchFamily="34" charset="0"/>
                        </a:rPr>
                        <a:t>t</a:t>
                      </a:r>
                      <a:r>
                        <a:rPr lang="en-US" sz="2000" baseline="-25000">
                          <a:effectLst/>
                          <a:latin typeface="Arial" panose="020B0604020202020204" pitchFamily="34" charset="0"/>
                          <a:cs typeface="Arial" panose="020B0604020202020204" pitchFamily="34" charset="0"/>
                        </a:rPr>
                        <a:t>S</a:t>
                      </a:r>
                      <a:endParaRPr lang="ru-RU" sz="2000">
                        <a:effectLst/>
                        <a:latin typeface="Arial" panose="020B0604020202020204" pitchFamily="34" charset="0"/>
                        <a:cs typeface="Arial" panose="020B0604020202020204" pitchFamily="34" charset="0"/>
                      </a:endParaRPr>
                    </a:p>
                    <a:p>
                      <a:pPr algn="ctr">
                        <a:lnSpc>
                          <a:spcPct val="150000"/>
                        </a:lnSpc>
                        <a:spcAft>
                          <a:spcPts val="0"/>
                        </a:spcAft>
                      </a:pPr>
                      <a:r>
                        <a:rPr lang="ru-RU" sz="2000">
                          <a:effectLst/>
                          <a:latin typeface="Arial" panose="020B0604020202020204" pitchFamily="34" charset="0"/>
                          <a:cs typeface="Arial" panose="020B0604020202020204" pitchFamily="34" charset="0"/>
                        </a:rPr>
                        <a:t> </a:t>
                      </a:r>
                    </a:p>
                  </a:txBody>
                  <a:tcPr marL="68580" marR="68580" marT="0" marB="0" anchor="ctr"/>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7</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4</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70971499"/>
                  </a:ext>
                </a:extLst>
              </a:tr>
              <a:tr h="644939">
                <a:tc>
                  <a:txBody>
                    <a:bodyPr/>
                    <a:lstStyle/>
                    <a:p>
                      <a:pPr algn="ctr">
                        <a:lnSpc>
                          <a:spcPct val="115000"/>
                        </a:lnSpc>
                        <a:spcAft>
                          <a:spcPts val="0"/>
                        </a:spcAft>
                      </a:pPr>
                      <a:r>
                        <a:rPr lang="en-US" sz="2000">
                          <a:effectLst/>
                          <a:latin typeface="Arial" panose="020B0604020202020204" pitchFamily="34" charset="0"/>
                          <a:cs typeface="Arial" panose="020B0604020202020204" pitchFamily="34" charset="0"/>
                        </a:rPr>
                        <a:t>t</a:t>
                      </a:r>
                      <a:r>
                        <a:rPr lang="en-US" sz="2000" baseline="-25000">
                          <a:effectLst/>
                          <a:latin typeface="Arial" panose="020B0604020202020204" pitchFamily="34" charset="0"/>
                          <a:cs typeface="Arial" panose="020B0604020202020204" pitchFamily="34" charset="0"/>
                        </a:rPr>
                        <a:t>K</a:t>
                      </a:r>
                      <a:endParaRPr lang="ru-RU" sz="2000">
                        <a:effectLst/>
                        <a:latin typeface="Arial" panose="020B0604020202020204" pitchFamily="34" charset="0"/>
                        <a:cs typeface="Arial" panose="020B0604020202020204" pitchFamily="34" charset="0"/>
                      </a:endParaRPr>
                    </a:p>
                    <a:p>
                      <a:pPr algn="ctr">
                        <a:lnSpc>
                          <a:spcPct val="150000"/>
                        </a:lnSpc>
                        <a:spcAft>
                          <a:spcPts val="0"/>
                        </a:spcAft>
                      </a:pPr>
                      <a:r>
                        <a:rPr lang="ru-RU" sz="2000">
                          <a:effectLst/>
                          <a:latin typeface="Arial" panose="020B0604020202020204" pitchFamily="34" charset="0"/>
                          <a:cs typeface="Arial" panose="020B0604020202020204" pitchFamily="34" charset="0"/>
                        </a:rPr>
                        <a:t> </a:t>
                      </a:r>
                    </a:p>
                  </a:txBody>
                  <a:tcPr marL="68580" marR="68580" marT="0" marB="0" anchor="ctr"/>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2</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1</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085479154"/>
                  </a:ext>
                </a:extLst>
              </a:tr>
            </a:tbl>
          </a:graphicData>
        </a:graphic>
      </p:graphicFrame>
      <p:sp>
        <p:nvSpPr>
          <p:cNvPr id="5" name="Oval 856">
            <a:extLst>
              <a:ext uri="{FF2B5EF4-FFF2-40B4-BE49-F238E27FC236}">
                <a16:creationId xmlns:a16="http://schemas.microsoft.com/office/drawing/2014/main" id="{DB617501-0DEE-4173-8685-9EE61FCE36FD}"/>
              </a:ext>
            </a:extLst>
          </p:cNvPr>
          <p:cNvSpPr>
            <a:spLocks noChangeArrowheads="1"/>
          </p:cNvSpPr>
          <p:nvPr/>
        </p:nvSpPr>
        <p:spPr bwMode="auto">
          <a:xfrm>
            <a:off x="5489990" y="9866796"/>
            <a:ext cx="434975" cy="3333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grpSp>
        <p:nvGrpSpPr>
          <p:cNvPr id="6" name="Group 850">
            <a:extLst>
              <a:ext uri="{FF2B5EF4-FFF2-40B4-BE49-F238E27FC236}">
                <a16:creationId xmlns:a16="http://schemas.microsoft.com/office/drawing/2014/main" id="{C632784F-F86C-43C3-AE30-5863B347AE5C}"/>
              </a:ext>
            </a:extLst>
          </p:cNvPr>
          <p:cNvGrpSpPr>
            <a:grpSpLocks/>
          </p:cNvGrpSpPr>
          <p:nvPr/>
        </p:nvGrpSpPr>
        <p:grpSpPr bwMode="auto">
          <a:xfrm>
            <a:off x="4505740" y="2933699"/>
            <a:ext cx="3072777" cy="657640"/>
            <a:chOff x="1881" y="3654"/>
            <a:chExt cx="2880" cy="540"/>
          </a:xfrm>
        </p:grpSpPr>
        <p:sp>
          <p:nvSpPr>
            <p:cNvPr id="7" name="Rectangle 851">
              <a:extLst>
                <a:ext uri="{FF2B5EF4-FFF2-40B4-BE49-F238E27FC236}">
                  <a16:creationId xmlns:a16="http://schemas.microsoft.com/office/drawing/2014/main" id="{774F3A25-C8F8-4DDC-8302-3451F5138D51}"/>
                </a:ext>
              </a:extLst>
            </p:cNvPr>
            <p:cNvSpPr>
              <a:spLocks noChangeArrowheads="1"/>
            </p:cNvSpPr>
            <p:nvPr/>
          </p:nvSpPr>
          <p:spPr bwMode="auto">
            <a:xfrm>
              <a:off x="314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ru-RU"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Rectangle 852">
              <a:extLst>
                <a:ext uri="{FF2B5EF4-FFF2-40B4-BE49-F238E27FC236}">
                  <a16:creationId xmlns:a16="http://schemas.microsoft.com/office/drawing/2014/main" id="{3D73FFAC-1DD2-42F2-B394-2661028F4CE8}"/>
                </a:ext>
              </a:extLst>
            </p:cNvPr>
            <p:cNvSpPr>
              <a:spLocks noChangeArrowheads="1"/>
            </p:cNvSpPr>
            <p:nvPr/>
          </p:nvSpPr>
          <p:spPr bwMode="auto">
            <a:xfrm>
              <a:off x="368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ru-RU"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Rectangle 853">
              <a:extLst>
                <a:ext uri="{FF2B5EF4-FFF2-40B4-BE49-F238E27FC236}">
                  <a16:creationId xmlns:a16="http://schemas.microsoft.com/office/drawing/2014/main" id="{C014D4FA-06D0-47E6-8EF6-A447397C4E9D}"/>
                </a:ext>
              </a:extLst>
            </p:cNvPr>
            <p:cNvSpPr>
              <a:spLocks noChangeArrowheads="1"/>
            </p:cNvSpPr>
            <p:nvPr/>
          </p:nvSpPr>
          <p:spPr bwMode="auto">
            <a:xfrm>
              <a:off x="422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ru-RU"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0" name="Rectangle 854">
              <a:extLst>
                <a:ext uri="{FF2B5EF4-FFF2-40B4-BE49-F238E27FC236}">
                  <a16:creationId xmlns:a16="http://schemas.microsoft.com/office/drawing/2014/main" id="{F324E847-BD88-4E2B-8AA2-319658B58174}"/>
                </a:ext>
              </a:extLst>
            </p:cNvPr>
            <p:cNvSpPr>
              <a:spLocks noChangeArrowheads="1"/>
            </p:cNvSpPr>
            <p:nvPr/>
          </p:nvSpPr>
          <p:spPr bwMode="auto">
            <a:xfrm>
              <a:off x="260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855">
              <a:extLst>
                <a:ext uri="{FF2B5EF4-FFF2-40B4-BE49-F238E27FC236}">
                  <a16:creationId xmlns:a16="http://schemas.microsoft.com/office/drawing/2014/main" id="{C9645F9F-8F1B-4B47-B2EB-FA128F629D43}"/>
                </a:ext>
              </a:extLst>
            </p:cNvPr>
            <p:cNvSpPr>
              <a:spLocks noChangeArrowheads="1"/>
            </p:cNvSpPr>
            <p:nvPr/>
          </p:nvSpPr>
          <p:spPr bwMode="auto">
            <a:xfrm>
              <a:off x="1881" y="3654"/>
              <a:ext cx="7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2000" dirty="0">
                  <a:effectLst/>
                  <a:latin typeface="Arial" panose="020B0604020202020204" pitchFamily="34" charset="0"/>
                  <a:ea typeface="Calibri" panose="020F0502020204030204" pitchFamily="34" charset="0"/>
                  <a:cs typeface="Arial" panose="020B0604020202020204" pitchFamily="34" charset="0"/>
                </a:rPr>
                <a:t>π</a:t>
              </a:r>
              <a:r>
                <a:rPr lang="ru-RU" sz="2000" dirty="0">
                  <a:effectLst/>
                  <a:latin typeface="Arial" panose="020B0604020202020204" pitchFamily="34" charset="0"/>
                  <a:ea typeface="Calibri" panose="020F0502020204030204" pitchFamily="34" charset="0"/>
                  <a:cs typeface="Arial" panose="020B0604020202020204" pitchFamily="34" charset="0"/>
                </a:rPr>
                <a:t> = </a:t>
              </a:r>
            </a:p>
            <a:p>
              <a:pPr>
                <a:lnSpc>
                  <a:spcPct val="115000"/>
                </a:lnSpc>
                <a:spcAft>
                  <a:spcPts val="1000"/>
                </a:spcAft>
              </a:pPr>
              <a:r>
                <a:rPr lang="ru-RU"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graphicFrame>
        <p:nvGraphicFramePr>
          <p:cNvPr id="12" name="Таблица 11">
            <a:extLst>
              <a:ext uri="{FF2B5EF4-FFF2-40B4-BE49-F238E27FC236}">
                <a16:creationId xmlns:a16="http://schemas.microsoft.com/office/drawing/2014/main" id="{0E0DAF55-EC1E-4D20-89C9-A0572ED9DFFE}"/>
              </a:ext>
            </a:extLst>
          </p:cNvPr>
          <p:cNvGraphicFramePr>
            <a:graphicFrameLocks noGrp="1"/>
          </p:cNvGraphicFramePr>
          <p:nvPr>
            <p:extLst>
              <p:ext uri="{D42A27DB-BD31-4B8C-83A1-F6EECF244321}">
                <p14:modId xmlns:p14="http://schemas.microsoft.com/office/powerpoint/2010/main" val="2020457493"/>
              </p:ext>
            </p:extLst>
          </p:nvPr>
        </p:nvGraphicFramePr>
        <p:xfrm>
          <a:off x="857664" y="4415309"/>
          <a:ext cx="3245745" cy="2253807"/>
        </p:xfrm>
        <a:graphic>
          <a:graphicData uri="http://schemas.openxmlformats.org/drawingml/2006/table">
            <a:tbl>
              <a:tblPr firstRow="1" firstCol="1" bandRow="1">
                <a:tableStyleId>{5C22544A-7EE6-4342-B048-85BDC9FD1C3A}</a:tableStyleId>
              </a:tblPr>
              <a:tblGrid>
                <a:gridCol w="649149">
                  <a:extLst>
                    <a:ext uri="{9D8B030D-6E8A-4147-A177-3AD203B41FA5}">
                      <a16:colId xmlns:a16="http://schemas.microsoft.com/office/drawing/2014/main" val="225573716"/>
                    </a:ext>
                  </a:extLst>
                </a:gridCol>
                <a:gridCol w="649149">
                  <a:extLst>
                    <a:ext uri="{9D8B030D-6E8A-4147-A177-3AD203B41FA5}">
                      <a16:colId xmlns:a16="http://schemas.microsoft.com/office/drawing/2014/main" val="82037659"/>
                    </a:ext>
                  </a:extLst>
                </a:gridCol>
                <a:gridCol w="649149">
                  <a:extLst>
                    <a:ext uri="{9D8B030D-6E8A-4147-A177-3AD203B41FA5}">
                      <a16:colId xmlns:a16="http://schemas.microsoft.com/office/drawing/2014/main" val="3559627275"/>
                    </a:ext>
                  </a:extLst>
                </a:gridCol>
                <a:gridCol w="649149">
                  <a:extLst>
                    <a:ext uri="{9D8B030D-6E8A-4147-A177-3AD203B41FA5}">
                      <a16:colId xmlns:a16="http://schemas.microsoft.com/office/drawing/2014/main" val="529974380"/>
                    </a:ext>
                  </a:extLst>
                </a:gridCol>
                <a:gridCol w="649149">
                  <a:extLst>
                    <a:ext uri="{9D8B030D-6E8A-4147-A177-3AD203B41FA5}">
                      <a16:colId xmlns:a16="http://schemas.microsoft.com/office/drawing/2014/main" val="669385974"/>
                    </a:ext>
                  </a:extLst>
                </a:gridCol>
              </a:tblGrid>
              <a:tr h="600778">
                <a:tc>
                  <a:txBody>
                    <a:bodyPr/>
                    <a:lstStyle/>
                    <a:p>
                      <a:pPr algn="ctr">
                        <a:lnSpc>
                          <a:spcPct val="115000"/>
                        </a:lnSpc>
                        <a:spcAft>
                          <a:spcPts val="0"/>
                        </a:spcAft>
                      </a:pPr>
                      <a:r>
                        <a:rPr lang="en-US" sz="2000" dirty="0" err="1">
                          <a:effectLst/>
                          <a:latin typeface="Arial" panose="020B0604020202020204" pitchFamily="34" charset="0"/>
                          <a:cs typeface="Arial" panose="020B0604020202020204" pitchFamily="34" charset="0"/>
                        </a:rPr>
                        <a:t>i</a:t>
                      </a:r>
                      <a:endParaRPr lang="ru-RU" sz="2000" dirty="0">
                        <a:effectLst/>
                        <a:latin typeface="Arial" panose="020B0604020202020204" pitchFamily="34" charset="0"/>
                        <a:cs typeface="Arial" panose="020B0604020202020204" pitchFamily="34" charset="0"/>
                      </a:endParaRPr>
                    </a:p>
                    <a:p>
                      <a:pPr algn="ctr">
                        <a:lnSpc>
                          <a:spcPct val="150000"/>
                        </a:lnSpc>
                        <a:spcAft>
                          <a:spcPts val="0"/>
                        </a:spcAft>
                      </a:pPr>
                      <a:r>
                        <a:rPr lang="en-US" sz="2000" dirty="0">
                          <a:effectLst/>
                          <a:latin typeface="Arial" panose="020B0604020202020204" pitchFamily="34" charset="0"/>
                          <a:cs typeface="Arial" panose="020B0604020202020204" pitchFamily="34" charset="0"/>
                        </a:rPr>
                        <a:t> </a:t>
                      </a:r>
                      <a:endParaRPr lang="ru-RU" sz="2000" dirty="0">
                        <a:effectLst/>
                        <a:latin typeface="Arial" panose="020B0604020202020204" pitchFamily="34" charset="0"/>
                        <a:cs typeface="Arial" panose="020B0604020202020204" pitchFamily="34" charset="0"/>
                      </a:endParaRPr>
                    </a:p>
                  </a:txBody>
                  <a:tcPr marL="68580" marR="68580" marT="0" marB="0" anchor="ctr"/>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06725699"/>
                  </a:ext>
                </a:extLst>
              </a:tr>
              <a:tr h="600778">
                <a:tc>
                  <a:txBody>
                    <a:bodyPr/>
                    <a:lstStyle/>
                    <a:p>
                      <a:pPr algn="ctr">
                        <a:lnSpc>
                          <a:spcPct val="115000"/>
                        </a:lnSpc>
                        <a:spcAft>
                          <a:spcPts val="0"/>
                        </a:spcAft>
                      </a:pPr>
                      <a:r>
                        <a:rPr lang="en-US" sz="2000">
                          <a:effectLst/>
                          <a:latin typeface="Arial" panose="020B0604020202020204" pitchFamily="34" charset="0"/>
                          <a:cs typeface="Arial" panose="020B0604020202020204" pitchFamily="34" charset="0"/>
                        </a:rPr>
                        <a:t>t</a:t>
                      </a:r>
                      <a:r>
                        <a:rPr lang="en-US" sz="2000" baseline="-25000">
                          <a:effectLst/>
                          <a:latin typeface="Arial" panose="020B0604020202020204" pitchFamily="34" charset="0"/>
                          <a:cs typeface="Arial" panose="020B0604020202020204" pitchFamily="34" charset="0"/>
                        </a:rPr>
                        <a:t>S</a:t>
                      </a:r>
                      <a:endParaRPr lang="ru-RU" sz="2000">
                        <a:effectLst/>
                        <a:latin typeface="Arial" panose="020B0604020202020204" pitchFamily="34" charset="0"/>
                        <a:cs typeface="Arial" panose="020B0604020202020204" pitchFamily="34" charset="0"/>
                      </a:endParaRPr>
                    </a:p>
                    <a:p>
                      <a:pPr algn="ctr">
                        <a:lnSpc>
                          <a:spcPct val="150000"/>
                        </a:lnSpc>
                        <a:spcAft>
                          <a:spcPts val="0"/>
                        </a:spcAft>
                      </a:pPr>
                      <a:r>
                        <a:rPr lang="ru-RU" sz="2000">
                          <a:effectLst/>
                          <a:latin typeface="Arial" panose="020B0604020202020204" pitchFamily="34" charset="0"/>
                          <a:cs typeface="Arial" panose="020B0604020202020204" pitchFamily="34" charset="0"/>
                        </a:rPr>
                        <a:t> </a:t>
                      </a:r>
                    </a:p>
                  </a:txBody>
                  <a:tcPr marL="68580" marR="68580" marT="0" marB="0" anchor="ctr"/>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5</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a:t>
                      </a:r>
                      <a:endParaRPr lang="ru-RU" sz="2000" dirty="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821159114"/>
                  </a:ext>
                </a:extLst>
              </a:tr>
              <a:tr h="600778">
                <a:tc>
                  <a:txBody>
                    <a:bodyPr/>
                    <a:lstStyle/>
                    <a:p>
                      <a:pPr algn="ctr">
                        <a:lnSpc>
                          <a:spcPct val="115000"/>
                        </a:lnSpc>
                        <a:spcAft>
                          <a:spcPts val="0"/>
                        </a:spcAft>
                      </a:pPr>
                      <a:r>
                        <a:rPr lang="en-US" sz="2000">
                          <a:effectLst/>
                          <a:latin typeface="Arial" panose="020B0604020202020204" pitchFamily="34" charset="0"/>
                          <a:cs typeface="Arial" panose="020B0604020202020204" pitchFamily="34" charset="0"/>
                        </a:rPr>
                        <a:t>t</a:t>
                      </a:r>
                      <a:r>
                        <a:rPr lang="en-US" sz="2000" baseline="-25000">
                          <a:effectLst/>
                          <a:latin typeface="Arial" panose="020B0604020202020204" pitchFamily="34" charset="0"/>
                          <a:cs typeface="Arial" panose="020B0604020202020204" pitchFamily="34" charset="0"/>
                        </a:rPr>
                        <a:t>K</a:t>
                      </a:r>
                      <a:endParaRPr lang="ru-RU" sz="2000">
                        <a:effectLst/>
                        <a:latin typeface="Arial" panose="020B0604020202020204" pitchFamily="34" charset="0"/>
                        <a:cs typeface="Arial" panose="020B0604020202020204" pitchFamily="34" charset="0"/>
                      </a:endParaRPr>
                    </a:p>
                    <a:p>
                      <a:pPr algn="ctr">
                        <a:lnSpc>
                          <a:spcPct val="150000"/>
                        </a:lnSpc>
                        <a:spcAft>
                          <a:spcPts val="0"/>
                        </a:spcAft>
                      </a:pPr>
                      <a:r>
                        <a:rPr lang="ru-RU" sz="2000">
                          <a:effectLst/>
                          <a:latin typeface="Arial" panose="020B0604020202020204" pitchFamily="34" charset="0"/>
                          <a:cs typeface="Arial" panose="020B0604020202020204" pitchFamily="34" charset="0"/>
                        </a:rPr>
                        <a:t> </a:t>
                      </a:r>
                    </a:p>
                  </a:txBody>
                  <a:tcPr marL="68580" marR="68580" marT="0" marB="0" anchor="ctr"/>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2</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a:t>
                      </a:r>
                      <a:endParaRPr lang="ru-RU" sz="2000" dirty="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717326366"/>
                  </a:ext>
                </a:extLst>
              </a:tr>
            </a:tbl>
          </a:graphicData>
        </a:graphic>
      </p:graphicFrame>
      <p:sp>
        <p:nvSpPr>
          <p:cNvPr id="13" name="Oval 864">
            <a:extLst>
              <a:ext uri="{FF2B5EF4-FFF2-40B4-BE49-F238E27FC236}">
                <a16:creationId xmlns:a16="http://schemas.microsoft.com/office/drawing/2014/main" id="{05A2D2BA-11B3-423D-A427-1A203DAE808C}"/>
              </a:ext>
            </a:extLst>
          </p:cNvPr>
          <p:cNvSpPr>
            <a:spLocks noChangeArrowheads="1"/>
          </p:cNvSpPr>
          <p:nvPr/>
        </p:nvSpPr>
        <p:spPr bwMode="auto">
          <a:xfrm>
            <a:off x="3578087" y="2563197"/>
            <a:ext cx="395447" cy="37050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grpSp>
        <p:nvGrpSpPr>
          <p:cNvPr id="14" name="Group 857">
            <a:extLst>
              <a:ext uri="{FF2B5EF4-FFF2-40B4-BE49-F238E27FC236}">
                <a16:creationId xmlns:a16="http://schemas.microsoft.com/office/drawing/2014/main" id="{009CC287-C027-4246-B202-0EB01FFB07EA}"/>
              </a:ext>
            </a:extLst>
          </p:cNvPr>
          <p:cNvGrpSpPr>
            <a:grpSpLocks/>
          </p:cNvGrpSpPr>
          <p:nvPr/>
        </p:nvGrpSpPr>
        <p:grpSpPr bwMode="auto">
          <a:xfrm>
            <a:off x="4505741" y="4899186"/>
            <a:ext cx="3115870" cy="657640"/>
            <a:chOff x="1881" y="3654"/>
            <a:chExt cx="2880" cy="540"/>
          </a:xfrm>
        </p:grpSpPr>
        <p:sp>
          <p:nvSpPr>
            <p:cNvPr id="15" name="Rectangle 858">
              <a:extLst>
                <a:ext uri="{FF2B5EF4-FFF2-40B4-BE49-F238E27FC236}">
                  <a16:creationId xmlns:a16="http://schemas.microsoft.com/office/drawing/2014/main" id="{E49FD074-FC1A-4540-B760-01A6D14FA3E5}"/>
                </a:ext>
              </a:extLst>
            </p:cNvPr>
            <p:cNvSpPr>
              <a:spLocks noChangeArrowheads="1"/>
            </p:cNvSpPr>
            <p:nvPr/>
          </p:nvSpPr>
          <p:spPr bwMode="auto">
            <a:xfrm>
              <a:off x="314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ru-RU"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6" name="Rectangle 859">
              <a:extLst>
                <a:ext uri="{FF2B5EF4-FFF2-40B4-BE49-F238E27FC236}">
                  <a16:creationId xmlns:a16="http://schemas.microsoft.com/office/drawing/2014/main" id="{E8F59158-162D-491A-8919-FE7B25306F28}"/>
                </a:ext>
              </a:extLst>
            </p:cNvPr>
            <p:cNvSpPr>
              <a:spLocks noChangeArrowheads="1"/>
            </p:cNvSpPr>
            <p:nvPr/>
          </p:nvSpPr>
          <p:spPr bwMode="auto">
            <a:xfrm>
              <a:off x="368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ru-RU"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7" name="Rectangle 860">
              <a:extLst>
                <a:ext uri="{FF2B5EF4-FFF2-40B4-BE49-F238E27FC236}">
                  <a16:creationId xmlns:a16="http://schemas.microsoft.com/office/drawing/2014/main" id="{A8121B36-0E9F-4CCA-85E0-5A6766530D0C}"/>
                </a:ext>
              </a:extLst>
            </p:cNvPr>
            <p:cNvSpPr>
              <a:spLocks noChangeArrowheads="1"/>
            </p:cNvSpPr>
            <p:nvPr/>
          </p:nvSpPr>
          <p:spPr bwMode="auto">
            <a:xfrm>
              <a:off x="422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861">
              <a:extLst>
                <a:ext uri="{FF2B5EF4-FFF2-40B4-BE49-F238E27FC236}">
                  <a16:creationId xmlns:a16="http://schemas.microsoft.com/office/drawing/2014/main" id="{D85B5FBE-0EBF-4FD7-B332-531A94DF4FD5}"/>
                </a:ext>
              </a:extLst>
            </p:cNvPr>
            <p:cNvSpPr>
              <a:spLocks noChangeArrowheads="1"/>
            </p:cNvSpPr>
            <p:nvPr/>
          </p:nvSpPr>
          <p:spPr bwMode="auto">
            <a:xfrm>
              <a:off x="260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862">
              <a:extLst>
                <a:ext uri="{FF2B5EF4-FFF2-40B4-BE49-F238E27FC236}">
                  <a16:creationId xmlns:a16="http://schemas.microsoft.com/office/drawing/2014/main" id="{213E3229-C505-4E36-A510-765F8465CF59}"/>
                </a:ext>
              </a:extLst>
            </p:cNvPr>
            <p:cNvSpPr>
              <a:spLocks noChangeArrowheads="1"/>
            </p:cNvSpPr>
            <p:nvPr/>
          </p:nvSpPr>
          <p:spPr bwMode="auto">
            <a:xfrm>
              <a:off x="1881" y="3654"/>
              <a:ext cx="7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2000" dirty="0">
                  <a:effectLst/>
                  <a:latin typeface="Arial" panose="020B0604020202020204" pitchFamily="34" charset="0"/>
                  <a:ea typeface="Calibri" panose="020F0502020204030204" pitchFamily="34" charset="0"/>
                  <a:cs typeface="Arial" panose="020B0604020202020204" pitchFamily="34" charset="0"/>
                </a:rPr>
                <a:t>π</a:t>
              </a:r>
              <a:r>
                <a:rPr lang="ru-RU" sz="2000" dirty="0">
                  <a:effectLst/>
                  <a:latin typeface="Arial" panose="020B0604020202020204" pitchFamily="34" charset="0"/>
                  <a:ea typeface="Calibri" panose="020F0502020204030204" pitchFamily="34" charset="0"/>
                  <a:cs typeface="Arial" panose="020B0604020202020204" pitchFamily="34" charset="0"/>
                </a:rPr>
                <a:t> = </a:t>
              </a:r>
            </a:p>
            <a:p>
              <a:pPr>
                <a:lnSpc>
                  <a:spcPct val="115000"/>
                </a:lnSpc>
                <a:spcAft>
                  <a:spcPts val="1000"/>
                </a:spcAft>
              </a:pPr>
              <a:r>
                <a:rPr lang="ru-RU"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sp>
        <p:nvSpPr>
          <p:cNvPr id="20" name="Прямоугольник 19">
            <a:extLst>
              <a:ext uri="{FF2B5EF4-FFF2-40B4-BE49-F238E27FC236}">
                <a16:creationId xmlns:a16="http://schemas.microsoft.com/office/drawing/2014/main" id="{8A2AC6BD-6BE5-43AC-A2B3-DC02E81C67F2}"/>
              </a:ext>
            </a:extLst>
          </p:cNvPr>
          <p:cNvSpPr/>
          <p:nvPr/>
        </p:nvSpPr>
        <p:spPr>
          <a:xfrm>
            <a:off x="747534" y="398599"/>
            <a:ext cx="10827026" cy="400110"/>
          </a:xfrm>
          <a:prstGeom prst="rect">
            <a:avLst/>
          </a:prstGeom>
        </p:spPr>
        <p:txBody>
          <a:bodyPr wrap="square">
            <a:spAutoFit/>
          </a:bodyPr>
          <a:lstStyle/>
          <a:p>
            <a:pPr algn="ctr">
              <a:spcAft>
                <a:spcPts val="0"/>
              </a:spcAft>
            </a:pPr>
            <a:r>
              <a:rPr lang="ru-RU" sz="2000" b="1" dirty="0">
                <a:latin typeface="Arial" panose="020B0604020202020204" pitchFamily="34" charset="0"/>
                <a:cs typeface="Arial" panose="020B0604020202020204" pitchFamily="34" charset="0"/>
              </a:rPr>
              <a:t>Порядок обработки и числовое представление свойств независимых потоков</a:t>
            </a:r>
            <a:endParaRPr lang="ru-RU" sz="2000" b="1" dirty="0">
              <a:effectLst/>
              <a:latin typeface="Arial" panose="020B0604020202020204" pitchFamily="34" charset="0"/>
              <a:cs typeface="Arial" panose="020B0604020202020204" pitchFamily="34" charset="0"/>
            </a:endParaRPr>
          </a:p>
        </p:txBody>
      </p:sp>
      <p:sp>
        <p:nvSpPr>
          <p:cNvPr id="21" name="Прямоугольник 20">
            <a:extLst>
              <a:ext uri="{FF2B5EF4-FFF2-40B4-BE49-F238E27FC236}">
                <a16:creationId xmlns:a16="http://schemas.microsoft.com/office/drawing/2014/main" id="{6EB16EAE-AFD6-4993-A87F-64408062EEBC}"/>
              </a:ext>
            </a:extLst>
          </p:cNvPr>
          <p:cNvSpPr/>
          <p:nvPr/>
        </p:nvSpPr>
        <p:spPr>
          <a:xfrm>
            <a:off x="857664" y="4076185"/>
            <a:ext cx="833883" cy="369332"/>
          </a:xfrm>
          <a:prstGeom prst="rect">
            <a:avLst/>
          </a:prstGeom>
        </p:spPr>
        <p:txBody>
          <a:bodyPr wrap="none">
            <a:spAutoFit/>
          </a:bodyPr>
          <a:lstStyle/>
          <a:p>
            <a:r>
              <a:rPr lang="ru-RU" b="1" dirty="0">
                <a:latin typeface="Arial" panose="020B0604020202020204" pitchFamily="34" charset="0"/>
                <a:cs typeface="Arial" panose="020B0604020202020204" pitchFamily="34" charset="0"/>
              </a:rPr>
              <a:t>Шаг 2</a:t>
            </a:r>
            <a:endParaRPr lang="ru-RU" dirty="0"/>
          </a:p>
        </p:txBody>
      </p:sp>
      <p:sp>
        <p:nvSpPr>
          <p:cNvPr id="22" name="Прямоугольник 21">
            <a:extLst>
              <a:ext uri="{FF2B5EF4-FFF2-40B4-BE49-F238E27FC236}">
                <a16:creationId xmlns:a16="http://schemas.microsoft.com/office/drawing/2014/main" id="{4A2DFDEA-45CC-4CAE-BC90-C75E8473A6F7}"/>
              </a:ext>
            </a:extLst>
          </p:cNvPr>
          <p:cNvSpPr/>
          <p:nvPr/>
        </p:nvSpPr>
        <p:spPr>
          <a:xfrm>
            <a:off x="857664" y="1312206"/>
            <a:ext cx="833883" cy="369332"/>
          </a:xfrm>
          <a:prstGeom prst="rect">
            <a:avLst/>
          </a:prstGeom>
        </p:spPr>
        <p:txBody>
          <a:bodyPr wrap="none">
            <a:spAutoFit/>
          </a:bodyPr>
          <a:lstStyle/>
          <a:p>
            <a:r>
              <a:rPr lang="ru-RU" b="1" dirty="0">
                <a:latin typeface="Arial" panose="020B0604020202020204" pitchFamily="34" charset="0"/>
                <a:cs typeface="Arial" panose="020B0604020202020204" pitchFamily="34" charset="0"/>
              </a:rPr>
              <a:t>Шаг 1</a:t>
            </a:r>
            <a:endParaRPr lang="ru-RU" dirty="0"/>
          </a:p>
        </p:txBody>
      </p:sp>
      <p:sp>
        <p:nvSpPr>
          <p:cNvPr id="23" name="Oval 864">
            <a:extLst>
              <a:ext uri="{FF2B5EF4-FFF2-40B4-BE49-F238E27FC236}">
                <a16:creationId xmlns:a16="http://schemas.microsoft.com/office/drawing/2014/main" id="{10E7AF72-93E9-45B9-B5BB-6EA1BB8F5D27}"/>
              </a:ext>
            </a:extLst>
          </p:cNvPr>
          <p:cNvSpPr>
            <a:spLocks noChangeArrowheads="1"/>
          </p:cNvSpPr>
          <p:nvPr/>
        </p:nvSpPr>
        <p:spPr bwMode="auto">
          <a:xfrm>
            <a:off x="2244148" y="5995377"/>
            <a:ext cx="366529" cy="36566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sp>
        <p:nvSpPr>
          <p:cNvPr id="24" name="Прямоугольник 23">
            <a:extLst>
              <a:ext uri="{FF2B5EF4-FFF2-40B4-BE49-F238E27FC236}">
                <a16:creationId xmlns:a16="http://schemas.microsoft.com/office/drawing/2014/main" id="{1C23806F-0D51-45FA-8F78-377531220E7C}"/>
              </a:ext>
            </a:extLst>
          </p:cNvPr>
          <p:cNvSpPr/>
          <p:nvPr/>
        </p:nvSpPr>
        <p:spPr>
          <a:xfrm>
            <a:off x="6471098" y="1062636"/>
            <a:ext cx="1479508" cy="707886"/>
          </a:xfrm>
          <a:prstGeom prst="rect">
            <a:avLst/>
          </a:prstGeom>
        </p:spPr>
        <p:txBody>
          <a:bodyPr wrap="none">
            <a:spAutoFit/>
          </a:bodyPr>
          <a:lstStyle/>
          <a:p>
            <a:r>
              <a:rPr lang="ru-RU" sz="2000" b="1" dirty="0">
                <a:latin typeface="Arial" panose="020B0604020202020204" pitchFamily="34" charset="0"/>
                <a:cs typeface="Arial" panose="020B0604020202020204" pitchFamily="34" charset="0"/>
              </a:rPr>
              <a:t>Исходные</a:t>
            </a:r>
          </a:p>
          <a:p>
            <a:r>
              <a:rPr lang="ru-RU" sz="2000" b="1" dirty="0">
                <a:latin typeface="Arial" panose="020B0604020202020204" pitchFamily="34" charset="0"/>
                <a:cs typeface="Arial" panose="020B0604020202020204" pitchFamily="34" charset="0"/>
              </a:rPr>
              <a:t>данные</a:t>
            </a:r>
            <a:endParaRPr lang="ru-RU" sz="2000" dirty="0"/>
          </a:p>
        </p:txBody>
      </p:sp>
    </p:spTree>
    <p:extLst>
      <p:ext uri="{BB962C8B-B14F-4D97-AF65-F5344CB8AC3E}">
        <p14:creationId xmlns:p14="http://schemas.microsoft.com/office/powerpoint/2010/main" val="1741462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a:extLst>
              <a:ext uri="{FF2B5EF4-FFF2-40B4-BE49-F238E27FC236}">
                <a16:creationId xmlns:a16="http://schemas.microsoft.com/office/drawing/2014/main" id="{8B5BDE4A-7E07-4E0D-8130-0F22055845A8}"/>
              </a:ext>
            </a:extLst>
          </p:cNvPr>
          <p:cNvGraphicFramePr>
            <a:graphicFrameLocks noGrp="1"/>
          </p:cNvGraphicFramePr>
          <p:nvPr>
            <p:extLst>
              <p:ext uri="{D42A27DB-BD31-4B8C-83A1-F6EECF244321}">
                <p14:modId xmlns:p14="http://schemas.microsoft.com/office/powerpoint/2010/main" val="386323074"/>
              </p:ext>
            </p:extLst>
          </p:nvPr>
        </p:nvGraphicFramePr>
        <p:xfrm>
          <a:off x="838798" y="926347"/>
          <a:ext cx="3388645" cy="2253807"/>
        </p:xfrm>
        <a:graphic>
          <a:graphicData uri="http://schemas.openxmlformats.org/drawingml/2006/table">
            <a:tbl>
              <a:tblPr firstRow="1" firstCol="1" bandRow="1">
                <a:tableStyleId>{5C22544A-7EE6-4342-B048-85BDC9FD1C3A}</a:tableStyleId>
              </a:tblPr>
              <a:tblGrid>
                <a:gridCol w="677729">
                  <a:extLst>
                    <a:ext uri="{9D8B030D-6E8A-4147-A177-3AD203B41FA5}">
                      <a16:colId xmlns:a16="http://schemas.microsoft.com/office/drawing/2014/main" val="3999584294"/>
                    </a:ext>
                  </a:extLst>
                </a:gridCol>
                <a:gridCol w="677729">
                  <a:extLst>
                    <a:ext uri="{9D8B030D-6E8A-4147-A177-3AD203B41FA5}">
                      <a16:colId xmlns:a16="http://schemas.microsoft.com/office/drawing/2014/main" val="2196519981"/>
                    </a:ext>
                  </a:extLst>
                </a:gridCol>
                <a:gridCol w="677729">
                  <a:extLst>
                    <a:ext uri="{9D8B030D-6E8A-4147-A177-3AD203B41FA5}">
                      <a16:colId xmlns:a16="http://schemas.microsoft.com/office/drawing/2014/main" val="306112139"/>
                    </a:ext>
                  </a:extLst>
                </a:gridCol>
                <a:gridCol w="677729">
                  <a:extLst>
                    <a:ext uri="{9D8B030D-6E8A-4147-A177-3AD203B41FA5}">
                      <a16:colId xmlns:a16="http://schemas.microsoft.com/office/drawing/2014/main" val="1358487852"/>
                    </a:ext>
                  </a:extLst>
                </a:gridCol>
                <a:gridCol w="677729">
                  <a:extLst>
                    <a:ext uri="{9D8B030D-6E8A-4147-A177-3AD203B41FA5}">
                      <a16:colId xmlns:a16="http://schemas.microsoft.com/office/drawing/2014/main" val="484305951"/>
                    </a:ext>
                  </a:extLst>
                </a:gridCol>
              </a:tblGrid>
              <a:tr h="666479">
                <a:tc>
                  <a:txBody>
                    <a:bodyPr/>
                    <a:lstStyle/>
                    <a:p>
                      <a:pPr algn="ctr">
                        <a:lnSpc>
                          <a:spcPct val="115000"/>
                        </a:lnSpc>
                        <a:spcAft>
                          <a:spcPts val="0"/>
                        </a:spcAft>
                      </a:pPr>
                      <a:r>
                        <a:rPr lang="en-US" sz="2000" dirty="0" err="1">
                          <a:effectLst/>
                          <a:latin typeface="Arial" panose="020B0604020202020204" pitchFamily="34" charset="0"/>
                          <a:cs typeface="Arial" panose="020B0604020202020204" pitchFamily="34" charset="0"/>
                        </a:rPr>
                        <a:t>i</a:t>
                      </a:r>
                      <a:endParaRPr lang="ru-RU" sz="2000" dirty="0">
                        <a:effectLst/>
                        <a:latin typeface="Arial" panose="020B0604020202020204" pitchFamily="34" charset="0"/>
                        <a:cs typeface="Arial" panose="020B0604020202020204" pitchFamily="34" charset="0"/>
                      </a:endParaRPr>
                    </a:p>
                    <a:p>
                      <a:pPr algn="ctr">
                        <a:lnSpc>
                          <a:spcPct val="150000"/>
                        </a:lnSpc>
                        <a:spcAft>
                          <a:spcPts val="0"/>
                        </a:spcAft>
                      </a:pPr>
                      <a:r>
                        <a:rPr lang="en-US" sz="2000" dirty="0">
                          <a:effectLst/>
                          <a:latin typeface="Arial" panose="020B0604020202020204" pitchFamily="34" charset="0"/>
                          <a:cs typeface="Arial" panose="020B0604020202020204" pitchFamily="34" charset="0"/>
                        </a:rPr>
                        <a:t> </a:t>
                      </a:r>
                      <a:endParaRPr lang="ru-RU" sz="2000" dirty="0">
                        <a:effectLst/>
                        <a:latin typeface="Arial" panose="020B0604020202020204" pitchFamily="34" charset="0"/>
                        <a:cs typeface="Arial" panose="020B0604020202020204" pitchFamily="34" charset="0"/>
                      </a:endParaRPr>
                    </a:p>
                  </a:txBody>
                  <a:tcPr marL="68580" marR="68580" marT="0" marB="0" anchor="ctr"/>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4</a:t>
                      </a:r>
                      <a:endParaRPr lang="ru-RU" sz="200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188782102"/>
                  </a:ext>
                </a:extLst>
              </a:tr>
              <a:tr h="666479">
                <a:tc>
                  <a:txBody>
                    <a:bodyPr/>
                    <a:lstStyle/>
                    <a:p>
                      <a:pPr algn="ctr">
                        <a:lnSpc>
                          <a:spcPct val="115000"/>
                        </a:lnSpc>
                        <a:spcAft>
                          <a:spcPts val="0"/>
                        </a:spcAft>
                      </a:pPr>
                      <a:r>
                        <a:rPr lang="en-US" sz="2000">
                          <a:effectLst/>
                          <a:latin typeface="Arial" panose="020B0604020202020204" pitchFamily="34" charset="0"/>
                          <a:cs typeface="Arial" panose="020B0604020202020204" pitchFamily="34" charset="0"/>
                        </a:rPr>
                        <a:t>t</a:t>
                      </a:r>
                      <a:r>
                        <a:rPr lang="en-US" sz="2000" baseline="-25000">
                          <a:effectLst/>
                          <a:latin typeface="Arial" panose="020B0604020202020204" pitchFamily="34" charset="0"/>
                          <a:cs typeface="Arial" panose="020B0604020202020204" pitchFamily="34" charset="0"/>
                        </a:rPr>
                        <a:t>S</a:t>
                      </a:r>
                      <a:endParaRPr lang="ru-RU" sz="2000">
                        <a:effectLst/>
                        <a:latin typeface="Arial" panose="020B0604020202020204" pitchFamily="34" charset="0"/>
                        <a:cs typeface="Arial" panose="020B0604020202020204" pitchFamily="34" charset="0"/>
                      </a:endParaRPr>
                    </a:p>
                    <a:p>
                      <a:pPr algn="ctr">
                        <a:lnSpc>
                          <a:spcPct val="150000"/>
                        </a:lnSpc>
                        <a:spcAft>
                          <a:spcPts val="0"/>
                        </a:spcAft>
                      </a:pPr>
                      <a:r>
                        <a:rPr lang="ru-RU" sz="2000">
                          <a:effectLst/>
                          <a:latin typeface="Arial" panose="020B0604020202020204" pitchFamily="34" charset="0"/>
                          <a:cs typeface="Arial" panose="020B0604020202020204" pitchFamily="34" charset="0"/>
                        </a:rPr>
                        <a:t> </a:t>
                      </a:r>
                    </a:p>
                  </a:txBody>
                  <a:tcPr marL="68580" marR="68580" marT="0" marB="0" anchor="ctr"/>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a:t>
                      </a:r>
                      <a:endParaRPr lang="ru-RU" sz="200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681842900"/>
                  </a:ext>
                </a:extLst>
              </a:tr>
              <a:tr h="666479">
                <a:tc>
                  <a:txBody>
                    <a:bodyPr/>
                    <a:lstStyle/>
                    <a:p>
                      <a:pPr algn="ctr">
                        <a:lnSpc>
                          <a:spcPct val="115000"/>
                        </a:lnSpc>
                        <a:spcAft>
                          <a:spcPts val="0"/>
                        </a:spcAft>
                      </a:pPr>
                      <a:r>
                        <a:rPr lang="en-US" sz="2000">
                          <a:effectLst/>
                          <a:latin typeface="Arial" panose="020B0604020202020204" pitchFamily="34" charset="0"/>
                          <a:cs typeface="Arial" panose="020B0604020202020204" pitchFamily="34" charset="0"/>
                        </a:rPr>
                        <a:t>t</a:t>
                      </a:r>
                      <a:r>
                        <a:rPr lang="en-US" sz="2000" baseline="-25000">
                          <a:effectLst/>
                          <a:latin typeface="Arial" panose="020B0604020202020204" pitchFamily="34" charset="0"/>
                          <a:cs typeface="Arial" panose="020B0604020202020204" pitchFamily="34" charset="0"/>
                        </a:rPr>
                        <a:t>K</a:t>
                      </a:r>
                      <a:endParaRPr lang="ru-RU" sz="2000">
                        <a:effectLst/>
                        <a:latin typeface="Arial" panose="020B0604020202020204" pitchFamily="34" charset="0"/>
                        <a:cs typeface="Arial" panose="020B0604020202020204" pitchFamily="34" charset="0"/>
                      </a:endParaRPr>
                    </a:p>
                    <a:p>
                      <a:pPr algn="ctr">
                        <a:lnSpc>
                          <a:spcPct val="150000"/>
                        </a:lnSpc>
                        <a:spcAft>
                          <a:spcPts val="0"/>
                        </a:spcAft>
                      </a:pPr>
                      <a:r>
                        <a:rPr lang="ru-RU" sz="2000">
                          <a:effectLst/>
                          <a:latin typeface="Arial" panose="020B0604020202020204" pitchFamily="34" charset="0"/>
                          <a:cs typeface="Arial" panose="020B0604020202020204" pitchFamily="34" charset="0"/>
                        </a:rPr>
                        <a:t> </a:t>
                      </a:r>
                    </a:p>
                  </a:txBody>
                  <a:tcPr marL="68580" marR="68580" marT="0" marB="0" anchor="ctr"/>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2</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a:t>
                      </a:r>
                      <a:endParaRPr lang="ru-RU" sz="2000" dirty="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663413857"/>
                  </a:ext>
                </a:extLst>
              </a:tr>
            </a:tbl>
          </a:graphicData>
        </a:graphic>
      </p:graphicFrame>
      <p:sp>
        <p:nvSpPr>
          <p:cNvPr id="4" name="Oval 872">
            <a:extLst>
              <a:ext uri="{FF2B5EF4-FFF2-40B4-BE49-F238E27FC236}">
                <a16:creationId xmlns:a16="http://schemas.microsoft.com/office/drawing/2014/main" id="{6A23C690-425F-4D03-A909-B5EFC6E07EDD}"/>
              </a:ext>
            </a:extLst>
          </p:cNvPr>
          <p:cNvSpPr>
            <a:spLocks noChangeArrowheads="1"/>
          </p:cNvSpPr>
          <p:nvPr/>
        </p:nvSpPr>
        <p:spPr bwMode="auto">
          <a:xfrm>
            <a:off x="7986713" y="11661775"/>
            <a:ext cx="361950" cy="2762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grpSp>
        <p:nvGrpSpPr>
          <p:cNvPr id="5" name="Group 865">
            <a:extLst>
              <a:ext uri="{FF2B5EF4-FFF2-40B4-BE49-F238E27FC236}">
                <a16:creationId xmlns:a16="http://schemas.microsoft.com/office/drawing/2014/main" id="{1CC21437-4D28-406D-BDB0-39EF304049BB}"/>
              </a:ext>
            </a:extLst>
          </p:cNvPr>
          <p:cNvGrpSpPr>
            <a:grpSpLocks/>
          </p:cNvGrpSpPr>
          <p:nvPr/>
        </p:nvGrpSpPr>
        <p:grpSpPr bwMode="auto">
          <a:xfrm>
            <a:off x="5148265" y="1228334"/>
            <a:ext cx="2838448" cy="495300"/>
            <a:chOff x="1881" y="3654"/>
            <a:chExt cx="2880" cy="540"/>
          </a:xfrm>
        </p:grpSpPr>
        <p:sp>
          <p:nvSpPr>
            <p:cNvPr id="6" name="Rectangle 866">
              <a:extLst>
                <a:ext uri="{FF2B5EF4-FFF2-40B4-BE49-F238E27FC236}">
                  <a16:creationId xmlns:a16="http://schemas.microsoft.com/office/drawing/2014/main" id="{99850EC9-653B-4DEA-BD30-3C86EE949474}"/>
                </a:ext>
              </a:extLst>
            </p:cNvPr>
            <p:cNvSpPr>
              <a:spLocks noChangeArrowheads="1"/>
            </p:cNvSpPr>
            <p:nvPr/>
          </p:nvSpPr>
          <p:spPr bwMode="auto">
            <a:xfrm>
              <a:off x="314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ru-RU"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Rectangle 867">
              <a:extLst>
                <a:ext uri="{FF2B5EF4-FFF2-40B4-BE49-F238E27FC236}">
                  <a16:creationId xmlns:a16="http://schemas.microsoft.com/office/drawing/2014/main" id="{6F4F751B-51EF-40BC-93EC-6D51AF35D124}"/>
                </a:ext>
              </a:extLst>
            </p:cNvPr>
            <p:cNvSpPr>
              <a:spLocks noChangeArrowheads="1"/>
            </p:cNvSpPr>
            <p:nvPr/>
          </p:nvSpPr>
          <p:spPr bwMode="auto">
            <a:xfrm>
              <a:off x="368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868">
              <a:extLst>
                <a:ext uri="{FF2B5EF4-FFF2-40B4-BE49-F238E27FC236}">
                  <a16:creationId xmlns:a16="http://schemas.microsoft.com/office/drawing/2014/main" id="{68EF3D4B-BDFC-4D5D-83E7-98F50EFE0D1C}"/>
                </a:ext>
              </a:extLst>
            </p:cNvPr>
            <p:cNvSpPr>
              <a:spLocks noChangeArrowheads="1"/>
            </p:cNvSpPr>
            <p:nvPr/>
          </p:nvSpPr>
          <p:spPr bwMode="auto">
            <a:xfrm>
              <a:off x="422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69">
              <a:extLst>
                <a:ext uri="{FF2B5EF4-FFF2-40B4-BE49-F238E27FC236}">
                  <a16:creationId xmlns:a16="http://schemas.microsoft.com/office/drawing/2014/main" id="{5B08BC27-DDD0-4E23-9F2C-BB704F66CFDF}"/>
                </a:ext>
              </a:extLst>
            </p:cNvPr>
            <p:cNvSpPr>
              <a:spLocks noChangeArrowheads="1"/>
            </p:cNvSpPr>
            <p:nvPr/>
          </p:nvSpPr>
          <p:spPr bwMode="auto">
            <a:xfrm>
              <a:off x="260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870">
              <a:extLst>
                <a:ext uri="{FF2B5EF4-FFF2-40B4-BE49-F238E27FC236}">
                  <a16:creationId xmlns:a16="http://schemas.microsoft.com/office/drawing/2014/main" id="{738FFDEE-A071-4971-8E80-2EF3332645C0}"/>
                </a:ext>
              </a:extLst>
            </p:cNvPr>
            <p:cNvSpPr>
              <a:spLocks noChangeArrowheads="1"/>
            </p:cNvSpPr>
            <p:nvPr/>
          </p:nvSpPr>
          <p:spPr bwMode="auto">
            <a:xfrm>
              <a:off x="1881" y="3654"/>
              <a:ext cx="7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2000" dirty="0">
                  <a:effectLst/>
                  <a:latin typeface="Arial" panose="020B0604020202020204" pitchFamily="34" charset="0"/>
                  <a:ea typeface="Calibri" panose="020F0502020204030204" pitchFamily="34" charset="0"/>
                  <a:cs typeface="Arial" panose="020B0604020202020204" pitchFamily="34" charset="0"/>
                </a:rPr>
                <a:t>π</a:t>
              </a:r>
              <a:r>
                <a:rPr lang="ru-RU" sz="2000" dirty="0">
                  <a:effectLst/>
                  <a:latin typeface="Arial" panose="020B0604020202020204" pitchFamily="34" charset="0"/>
                  <a:ea typeface="Calibri" panose="020F0502020204030204" pitchFamily="34" charset="0"/>
                  <a:cs typeface="Arial" panose="020B0604020202020204" pitchFamily="34" charset="0"/>
                </a:rPr>
                <a:t> = </a:t>
              </a:r>
            </a:p>
            <a:p>
              <a:pPr>
                <a:lnSpc>
                  <a:spcPct val="115000"/>
                </a:lnSpc>
                <a:spcAft>
                  <a:spcPts val="1000"/>
                </a:spcAft>
              </a:pPr>
              <a:r>
                <a:rPr lang="ru-RU"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graphicFrame>
        <p:nvGraphicFramePr>
          <p:cNvPr id="11" name="Таблица 10">
            <a:extLst>
              <a:ext uri="{FF2B5EF4-FFF2-40B4-BE49-F238E27FC236}">
                <a16:creationId xmlns:a16="http://schemas.microsoft.com/office/drawing/2014/main" id="{C0CAF19D-D216-4D53-B666-8849445ACF23}"/>
              </a:ext>
            </a:extLst>
          </p:cNvPr>
          <p:cNvGraphicFramePr>
            <a:graphicFrameLocks noGrp="1"/>
          </p:cNvGraphicFramePr>
          <p:nvPr>
            <p:extLst>
              <p:ext uri="{D42A27DB-BD31-4B8C-83A1-F6EECF244321}">
                <p14:modId xmlns:p14="http://schemas.microsoft.com/office/powerpoint/2010/main" val="746018104"/>
              </p:ext>
            </p:extLst>
          </p:nvPr>
        </p:nvGraphicFramePr>
        <p:xfrm>
          <a:off x="838798" y="3846002"/>
          <a:ext cx="3388645" cy="2253807"/>
        </p:xfrm>
        <a:graphic>
          <a:graphicData uri="http://schemas.openxmlformats.org/drawingml/2006/table">
            <a:tbl>
              <a:tblPr firstRow="1" firstCol="1" bandRow="1">
                <a:tableStyleId>{5C22544A-7EE6-4342-B048-85BDC9FD1C3A}</a:tableStyleId>
              </a:tblPr>
              <a:tblGrid>
                <a:gridCol w="677729">
                  <a:extLst>
                    <a:ext uri="{9D8B030D-6E8A-4147-A177-3AD203B41FA5}">
                      <a16:colId xmlns:a16="http://schemas.microsoft.com/office/drawing/2014/main" val="433785156"/>
                    </a:ext>
                  </a:extLst>
                </a:gridCol>
                <a:gridCol w="677729">
                  <a:extLst>
                    <a:ext uri="{9D8B030D-6E8A-4147-A177-3AD203B41FA5}">
                      <a16:colId xmlns:a16="http://schemas.microsoft.com/office/drawing/2014/main" val="1860305050"/>
                    </a:ext>
                  </a:extLst>
                </a:gridCol>
                <a:gridCol w="677729">
                  <a:extLst>
                    <a:ext uri="{9D8B030D-6E8A-4147-A177-3AD203B41FA5}">
                      <a16:colId xmlns:a16="http://schemas.microsoft.com/office/drawing/2014/main" val="1967009329"/>
                    </a:ext>
                  </a:extLst>
                </a:gridCol>
                <a:gridCol w="677729">
                  <a:extLst>
                    <a:ext uri="{9D8B030D-6E8A-4147-A177-3AD203B41FA5}">
                      <a16:colId xmlns:a16="http://schemas.microsoft.com/office/drawing/2014/main" val="3645761762"/>
                    </a:ext>
                  </a:extLst>
                </a:gridCol>
                <a:gridCol w="677729">
                  <a:extLst>
                    <a:ext uri="{9D8B030D-6E8A-4147-A177-3AD203B41FA5}">
                      <a16:colId xmlns:a16="http://schemas.microsoft.com/office/drawing/2014/main" val="1971812847"/>
                    </a:ext>
                  </a:extLst>
                </a:gridCol>
              </a:tblGrid>
              <a:tr h="666479">
                <a:tc>
                  <a:txBody>
                    <a:bodyPr/>
                    <a:lstStyle/>
                    <a:p>
                      <a:pPr algn="ctr">
                        <a:lnSpc>
                          <a:spcPct val="115000"/>
                        </a:lnSpc>
                        <a:spcAft>
                          <a:spcPts val="0"/>
                        </a:spcAft>
                      </a:pPr>
                      <a:r>
                        <a:rPr lang="en-US" sz="2000" dirty="0" err="1">
                          <a:effectLst/>
                          <a:latin typeface="Arial" panose="020B0604020202020204" pitchFamily="34" charset="0"/>
                          <a:cs typeface="Arial" panose="020B0604020202020204" pitchFamily="34" charset="0"/>
                        </a:rPr>
                        <a:t>i</a:t>
                      </a:r>
                      <a:endParaRPr lang="ru-RU" sz="2000" dirty="0">
                        <a:effectLst/>
                        <a:latin typeface="Arial" panose="020B0604020202020204" pitchFamily="34" charset="0"/>
                        <a:cs typeface="Arial" panose="020B0604020202020204" pitchFamily="34" charset="0"/>
                      </a:endParaRPr>
                    </a:p>
                    <a:p>
                      <a:pPr algn="ctr">
                        <a:lnSpc>
                          <a:spcPct val="150000"/>
                        </a:lnSpc>
                        <a:spcAft>
                          <a:spcPts val="0"/>
                        </a:spcAft>
                      </a:pPr>
                      <a:r>
                        <a:rPr lang="en-US" sz="2000" dirty="0">
                          <a:effectLst/>
                          <a:latin typeface="Arial" panose="020B0604020202020204" pitchFamily="34" charset="0"/>
                          <a:cs typeface="Arial" panose="020B0604020202020204" pitchFamily="34" charset="0"/>
                        </a:rPr>
                        <a:t> </a:t>
                      </a:r>
                      <a:endParaRPr lang="ru-RU" sz="2000" dirty="0">
                        <a:effectLst/>
                        <a:latin typeface="Arial" panose="020B0604020202020204" pitchFamily="34" charset="0"/>
                        <a:cs typeface="Arial" panose="020B0604020202020204" pitchFamily="34" charset="0"/>
                      </a:endParaRPr>
                    </a:p>
                  </a:txBody>
                  <a:tcPr marL="68580" marR="68580" marT="0" marB="0" anchor="ctr"/>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957320139"/>
                  </a:ext>
                </a:extLst>
              </a:tr>
              <a:tr h="666479">
                <a:tc>
                  <a:txBody>
                    <a:bodyPr/>
                    <a:lstStyle/>
                    <a:p>
                      <a:pPr algn="ctr">
                        <a:lnSpc>
                          <a:spcPct val="115000"/>
                        </a:lnSpc>
                        <a:spcAft>
                          <a:spcPts val="0"/>
                        </a:spcAft>
                      </a:pPr>
                      <a:r>
                        <a:rPr lang="en-US" sz="2000">
                          <a:effectLst/>
                          <a:latin typeface="Arial" panose="020B0604020202020204" pitchFamily="34" charset="0"/>
                          <a:cs typeface="Arial" panose="020B0604020202020204" pitchFamily="34" charset="0"/>
                        </a:rPr>
                        <a:t>t</a:t>
                      </a:r>
                      <a:r>
                        <a:rPr lang="en-US" sz="2000" baseline="-25000">
                          <a:effectLst/>
                          <a:latin typeface="Arial" panose="020B0604020202020204" pitchFamily="34" charset="0"/>
                          <a:cs typeface="Arial" panose="020B0604020202020204" pitchFamily="34" charset="0"/>
                        </a:rPr>
                        <a:t>S</a:t>
                      </a:r>
                      <a:endParaRPr lang="ru-RU" sz="2000">
                        <a:effectLst/>
                        <a:latin typeface="Arial" panose="020B0604020202020204" pitchFamily="34" charset="0"/>
                        <a:cs typeface="Arial" panose="020B0604020202020204" pitchFamily="34" charset="0"/>
                      </a:endParaRPr>
                    </a:p>
                    <a:p>
                      <a:pPr algn="ctr">
                        <a:lnSpc>
                          <a:spcPct val="150000"/>
                        </a:lnSpc>
                        <a:spcAft>
                          <a:spcPts val="0"/>
                        </a:spcAft>
                      </a:pPr>
                      <a:r>
                        <a:rPr lang="ru-RU" sz="2000">
                          <a:effectLst/>
                          <a:latin typeface="Arial" panose="020B0604020202020204" pitchFamily="34" charset="0"/>
                          <a:cs typeface="Arial" panose="020B0604020202020204" pitchFamily="34" charset="0"/>
                        </a:rPr>
                        <a:t> </a:t>
                      </a:r>
                    </a:p>
                  </a:txBody>
                  <a:tcPr marL="68580" marR="68580" marT="0" marB="0" anchor="ctr"/>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a:t>
                      </a:r>
                      <a:endParaRPr lang="ru-RU" sz="2000" dirty="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9551493"/>
                  </a:ext>
                </a:extLst>
              </a:tr>
              <a:tr h="666479">
                <a:tc>
                  <a:txBody>
                    <a:bodyPr/>
                    <a:lstStyle/>
                    <a:p>
                      <a:pPr algn="ctr">
                        <a:lnSpc>
                          <a:spcPct val="115000"/>
                        </a:lnSpc>
                        <a:spcAft>
                          <a:spcPts val="0"/>
                        </a:spcAft>
                      </a:pPr>
                      <a:r>
                        <a:rPr lang="en-US" sz="2000">
                          <a:effectLst/>
                          <a:latin typeface="Arial" panose="020B0604020202020204" pitchFamily="34" charset="0"/>
                          <a:cs typeface="Arial" panose="020B0604020202020204" pitchFamily="34" charset="0"/>
                        </a:rPr>
                        <a:t>t</a:t>
                      </a:r>
                      <a:r>
                        <a:rPr lang="en-US" sz="2000" baseline="-25000">
                          <a:effectLst/>
                          <a:latin typeface="Arial" panose="020B0604020202020204" pitchFamily="34" charset="0"/>
                          <a:cs typeface="Arial" panose="020B0604020202020204" pitchFamily="34" charset="0"/>
                        </a:rPr>
                        <a:t>K</a:t>
                      </a:r>
                      <a:endParaRPr lang="ru-RU" sz="2000">
                        <a:effectLst/>
                        <a:latin typeface="Arial" panose="020B0604020202020204" pitchFamily="34" charset="0"/>
                        <a:cs typeface="Arial" panose="020B0604020202020204" pitchFamily="34" charset="0"/>
                      </a:endParaRPr>
                    </a:p>
                    <a:p>
                      <a:pPr algn="ctr">
                        <a:lnSpc>
                          <a:spcPct val="150000"/>
                        </a:lnSpc>
                        <a:spcAft>
                          <a:spcPts val="0"/>
                        </a:spcAft>
                      </a:pPr>
                      <a:r>
                        <a:rPr lang="ru-RU" sz="2000">
                          <a:effectLst/>
                          <a:latin typeface="Arial" panose="020B0604020202020204" pitchFamily="34" charset="0"/>
                          <a:cs typeface="Arial" panose="020B0604020202020204" pitchFamily="34" charset="0"/>
                        </a:rPr>
                        <a:t> </a:t>
                      </a:r>
                    </a:p>
                  </a:txBody>
                  <a:tcPr marL="68580" marR="68580" marT="0" marB="0" anchor="ctr"/>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2000" dirty="0">
                          <a:effectLst/>
                          <a:latin typeface="Arial" panose="020B0604020202020204" pitchFamily="34" charset="0"/>
                          <a:cs typeface="Arial" panose="020B0604020202020204" pitchFamily="34" charset="0"/>
                        </a:rPr>
                        <a:t>∞</a:t>
                      </a:r>
                      <a:endParaRPr lang="ru-RU" sz="2000" dirty="0">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964002570"/>
                  </a:ext>
                </a:extLst>
              </a:tr>
            </a:tbl>
          </a:graphicData>
        </a:graphic>
      </p:graphicFrame>
      <p:grpSp>
        <p:nvGrpSpPr>
          <p:cNvPr id="13" name="Group 873">
            <a:extLst>
              <a:ext uri="{FF2B5EF4-FFF2-40B4-BE49-F238E27FC236}">
                <a16:creationId xmlns:a16="http://schemas.microsoft.com/office/drawing/2014/main" id="{235E09D8-18E7-4233-B59B-FFC02DF65151}"/>
              </a:ext>
            </a:extLst>
          </p:cNvPr>
          <p:cNvGrpSpPr>
            <a:grpSpLocks/>
          </p:cNvGrpSpPr>
          <p:nvPr/>
        </p:nvGrpSpPr>
        <p:grpSpPr bwMode="auto">
          <a:xfrm>
            <a:off x="5284305" y="4477683"/>
            <a:ext cx="2838448" cy="495300"/>
            <a:chOff x="1881" y="3654"/>
            <a:chExt cx="2880" cy="540"/>
          </a:xfrm>
        </p:grpSpPr>
        <p:sp>
          <p:nvSpPr>
            <p:cNvPr id="14" name="Rectangle 874">
              <a:extLst>
                <a:ext uri="{FF2B5EF4-FFF2-40B4-BE49-F238E27FC236}">
                  <a16:creationId xmlns:a16="http://schemas.microsoft.com/office/drawing/2014/main" id="{2A68E411-FA4F-4B15-B272-28C2729EC1B1}"/>
                </a:ext>
              </a:extLst>
            </p:cNvPr>
            <p:cNvSpPr>
              <a:spLocks noChangeArrowheads="1"/>
            </p:cNvSpPr>
            <p:nvPr/>
          </p:nvSpPr>
          <p:spPr bwMode="auto">
            <a:xfrm>
              <a:off x="314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875">
              <a:extLst>
                <a:ext uri="{FF2B5EF4-FFF2-40B4-BE49-F238E27FC236}">
                  <a16:creationId xmlns:a16="http://schemas.microsoft.com/office/drawing/2014/main" id="{F97F098C-E8F8-429E-89C8-7DDAF4FB70AD}"/>
                </a:ext>
              </a:extLst>
            </p:cNvPr>
            <p:cNvSpPr>
              <a:spLocks noChangeArrowheads="1"/>
            </p:cNvSpPr>
            <p:nvPr/>
          </p:nvSpPr>
          <p:spPr bwMode="auto">
            <a:xfrm>
              <a:off x="368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876">
              <a:extLst>
                <a:ext uri="{FF2B5EF4-FFF2-40B4-BE49-F238E27FC236}">
                  <a16:creationId xmlns:a16="http://schemas.microsoft.com/office/drawing/2014/main" id="{3CB834D9-2B86-4EF5-A42C-3C628759FEEA}"/>
                </a:ext>
              </a:extLst>
            </p:cNvPr>
            <p:cNvSpPr>
              <a:spLocks noChangeArrowheads="1"/>
            </p:cNvSpPr>
            <p:nvPr/>
          </p:nvSpPr>
          <p:spPr bwMode="auto">
            <a:xfrm>
              <a:off x="422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877">
              <a:extLst>
                <a:ext uri="{FF2B5EF4-FFF2-40B4-BE49-F238E27FC236}">
                  <a16:creationId xmlns:a16="http://schemas.microsoft.com/office/drawing/2014/main" id="{C6946550-F599-4906-8B6D-B7175F0A3BEA}"/>
                </a:ext>
              </a:extLst>
            </p:cNvPr>
            <p:cNvSpPr>
              <a:spLocks noChangeArrowheads="1"/>
            </p:cNvSpPr>
            <p:nvPr/>
          </p:nvSpPr>
          <p:spPr bwMode="auto">
            <a:xfrm>
              <a:off x="2601" y="3654"/>
              <a:ext cx="54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878">
              <a:extLst>
                <a:ext uri="{FF2B5EF4-FFF2-40B4-BE49-F238E27FC236}">
                  <a16:creationId xmlns:a16="http://schemas.microsoft.com/office/drawing/2014/main" id="{782EDAF3-E4CB-494D-9CF5-6A32DB1B2521}"/>
                </a:ext>
              </a:extLst>
            </p:cNvPr>
            <p:cNvSpPr>
              <a:spLocks noChangeArrowheads="1"/>
            </p:cNvSpPr>
            <p:nvPr/>
          </p:nvSpPr>
          <p:spPr bwMode="auto">
            <a:xfrm>
              <a:off x="1881" y="3654"/>
              <a:ext cx="7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2000" dirty="0">
                  <a:effectLst/>
                  <a:latin typeface="Arial" panose="020B0604020202020204" pitchFamily="34" charset="0"/>
                  <a:ea typeface="Calibri" panose="020F0502020204030204" pitchFamily="34" charset="0"/>
                  <a:cs typeface="Arial" panose="020B0604020202020204" pitchFamily="34" charset="0"/>
                </a:rPr>
                <a:t>π</a:t>
              </a:r>
              <a:r>
                <a:rPr lang="ru-RU" sz="2000" dirty="0">
                  <a:effectLst/>
                  <a:latin typeface="Arial" panose="020B0604020202020204" pitchFamily="34" charset="0"/>
                  <a:ea typeface="Calibri" panose="020F0502020204030204" pitchFamily="34" charset="0"/>
                  <a:cs typeface="Arial" panose="020B0604020202020204" pitchFamily="34" charset="0"/>
                </a:rPr>
                <a:t> = </a:t>
              </a:r>
            </a:p>
            <a:p>
              <a:pPr>
                <a:lnSpc>
                  <a:spcPct val="115000"/>
                </a:lnSpc>
                <a:spcAft>
                  <a:spcPts val="1000"/>
                </a:spcAft>
              </a:pPr>
              <a:r>
                <a:rPr lang="ru-RU"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sp>
        <p:nvSpPr>
          <p:cNvPr id="19" name="Oval 864">
            <a:extLst>
              <a:ext uri="{FF2B5EF4-FFF2-40B4-BE49-F238E27FC236}">
                <a16:creationId xmlns:a16="http://schemas.microsoft.com/office/drawing/2014/main" id="{F4ADC8E4-9308-43ED-A748-5DB7B3DA22E9}"/>
              </a:ext>
            </a:extLst>
          </p:cNvPr>
          <p:cNvSpPr>
            <a:spLocks noChangeArrowheads="1"/>
          </p:cNvSpPr>
          <p:nvPr/>
        </p:nvSpPr>
        <p:spPr bwMode="auto">
          <a:xfrm>
            <a:off x="1672678" y="2529297"/>
            <a:ext cx="406676" cy="37785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sp>
        <p:nvSpPr>
          <p:cNvPr id="20" name="Oval 864">
            <a:extLst>
              <a:ext uri="{FF2B5EF4-FFF2-40B4-BE49-F238E27FC236}">
                <a16:creationId xmlns:a16="http://schemas.microsoft.com/office/drawing/2014/main" id="{32CDA160-DF6D-43B9-81B1-7B9B78E767C5}"/>
              </a:ext>
            </a:extLst>
          </p:cNvPr>
          <p:cNvSpPr>
            <a:spLocks noChangeArrowheads="1"/>
          </p:cNvSpPr>
          <p:nvPr/>
        </p:nvSpPr>
        <p:spPr bwMode="auto">
          <a:xfrm>
            <a:off x="2990850" y="5414767"/>
            <a:ext cx="388455" cy="363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sp>
        <p:nvSpPr>
          <p:cNvPr id="21" name="Прямоугольник 20">
            <a:extLst>
              <a:ext uri="{FF2B5EF4-FFF2-40B4-BE49-F238E27FC236}">
                <a16:creationId xmlns:a16="http://schemas.microsoft.com/office/drawing/2014/main" id="{01E9BA29-EF2A-4304-8358-ADFED32D17AD}"/>
              </a:ext>
            </a:extLst>
          </p:cNvPr>
          <p:cNvSpPr/>
          <p:nvPr/>
        </p:nvSpPr>
        <p:spPr>
          <a:xfrm>
            <a:off x="838795" y="432592"/>
            <a:ext cx="833883" cy="369332"/>
          </a:xfrm>
          <a:prstGeom prst="rect">
            <a:avLst/>
          </a:prstGeom>
        </p:spPr>
        <p:txBody>
          <a:bodyPr wrap="none">
            <a:spAutoFit/>
          </a:bodyPr>
          <a:lstStyle/>
          <a:p>
            <a:r>
              <a:rPr lang="ru-RU" b="1" dirty="0">
                <a:latin typeface="Arial" panose="020B0604020202020204" pitchFamily="34" charset="0"/>
                <a:cs typeface="Arial" panose="020B0604020202020204" pitchFamily="34" charset="0"/>
              </a:rPr>
              <a:t>Шаг 3</a:t>
            </a:r>
            <a:endParaRPr lang="ru-RU" dirty="0"/>
          </a:p>
        </p:txBody>
      </p:sp>
      <p:sp>
        <p:nvSpPr>
          <p:cNvPr id="22" name="Прямоугольник 21">
            <a:extLst>
              <a:ext uri="{FF2B5EF4-FFF2-40B4-BE49-F238E27FC236}">
                <a16:creationId xmlns:a16="http://schemas.microsoft.com/office/drawing/2014/main" id="{166DBDDB-80E4-4BFA-BCC0-5D71A34FD463}"/>
              </a:ext>
            </a:extLst>
          </p:cNvPr>
          <p:cNvSpPr/>
          <p:nvPr/>
        </p:nvSpPr>
        <p:spPr>
          <a:xfrm>
            <a:off x="838796" y="3429000"/>
            <a:ext cx="833883" cy="369332"/>
          </a:xfrm>
          <a:prstGeom prst="rect">
            <a:avLst/>
          </a:prstGeom>
        </p:spPr>
        <p:txBody>
          <a:bodyPr wrap="none">
            <a:spAutoFit/>
          </a:bodyPr>
          <a:lstStyle/>
          <a:p>
            <a:r>
              <a:rPr lang="ru-RU" b="1" dirty="0">
                <a:latin typeface="Arial" panose="020B0604020202020204" pitchFamily="34" charset="0"/>
                <a:cs typeface="Arial" panose="020B0604020202020204" pitchFamily="34" charset="0"/>
              </a:rPr>
              <a:t>Шаг 4</a:t>
            </a:r>
            <a:endParaRPr lang="ru-RU" dirty="0"/>
          </a:p>
        </p:txBody>
      </p:sp>
    </p:spTree>
    <p:extLst>
      <p:ext uri="{BB962C8B-B14F-4D97-AF65-F5344CB8AC3E}">
        <p14:creationId xmlns:p14="http://schemas.microsoft.com/office/powerpoint/2010/main" val="3794174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72">
            <a:extLst>
              <a:ext uri="{FF2B5EF4-FFF2-40B4-BE49-F238E27FC236}">
                <a16:creationId xmlns:a16="http://schemas.microsoft.com/office/drawing/2014/main" id="{AACA2AC3-AD4B-4906-BF38-EB99AB1859D1}"/>
              </a:ext>
            </a:extLst>
          </p:cNvPr>
          <p:cNvSpPr>
            <a:spLocks noChangeArrowheads="1"/>
          </p:cNvSpPr>
          <p:nvPr/>
        </p:nvSpPr>
        <p:spPr bwMode="auto">
          <a:xfrm>
            <a:off x="7986713" y="11661775"/>
            <a:ext cx="361950" cy="2762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pic>
        <p:nvPicPr>
          <p:cNvPr id="4" name="Рисунок 3">
            <a:extLst>
              <a:ext uri="{FF2B5EF4-FFF2-40B4-BE49-F238E27FC236}">
                <a16:creationId xmlns:a16="http://schemas.microsoft.com/office/drawing/2014/main" id="{9C854DD4-E831-41A1-9ADB-672D41539F62}"/>
              </a:ext>
            </a:extLst>
          </p:cNvPr>
          <p:cNvPicPr>
            <a:picLocks noChangeAspect="1"/>
          </p:cNvPicPr>
          <p:nvPr/>
        </p:nvPicPr>
        <p:blipFill>
          <a:blip r:embed="rId2"/>
          <a:stretch>
            <a:fillRect/>
          </a:stretch>
        </p:blipFill>
        <p:spPr>
          <a:xfrm>
            <a:off x="688907" y="700940"/>
            <a:ext cx="6162468" cy="3128316"/>
          </a:xfrm>
          <a:prstGeom prst="rect">
            <a:avLst/>
          </a:prstGeom>
        </p:spPr>
      </p:pic>
      <p:pic>
        <p:nvPicPr>
          <p:cNvPr id="6" name="Рисунок 5">
            <a:extLst>
              <a:ext uri="{FF2B5EF4-FFF2-40B4-BE49-F238E27FC236}">
                <a16:creationId xmlns:a16="http://schemas.microsoft.com/office/drawing/2014/main" id="{F9C2B8E4-F452-403C-BABA-B3039F132C63}"/>
              </a:ext>
            </a:extLst>
          </p:cNvPr>
          <p:cNvPicPr>
            <a:picLocks noChangeAspect="1"/>
          </p:cNvPicPr>
          <p:nvPr/>
        </p:nvPicPr>
        <p:blipFill>
          <a:blip r:embed="rId3"/>
          <a:stretch>
            <a:fillRect/>
          </a:stretch>
        </p:blipFill>
        <p:spPr>
          <a:xfrm>
            <a:off x="463826" y="3745621"/>
            <a:ext cx="6387549" cy="2608998"/>
          </a:xfrm>
          <a:prstGeom prst="rect">
            <a:avLst/>
          </a:prstGeom>
        </p:spPr>
      </p:pic>
      <p:sp>
        <p:nvSpPr>
          <p:cNvPr id="8" name="Прямоугольник 7">
            <a:extLst>
              <a:ext uri="{FF2B5EF4-FFF2-40B4-BE49-F238E27FC236}">
                <a16:creationId xmlns:a16="http://schemas.microsoft.com/office/drawing/2014/main" id="{462032F8-93B0-439A-A1C4-B11C19139316}"/>
              </a:ext>
            </a:extLst>
          </p:cNvPr>
          <p:cNvSpPr/>
          <p:nvPr/>
        </p:nvSpPr>
        <p:spPr>
          <a:xfrm>
            <a:off x="2246119" y="280768"/>
            <a:ext cx="7065396" cy="400110"/>
          </a:xfrm>
          <a:prstGeom prst="rect">
            <a:avLst/>
          </a:prstGeom>
        </p:spPr>
        <p:txBody>
          <a:bodyPr wrap="none">
            <a:spAutoFit/>
          </a:bodyPr>
          <a:lstStyle/>
          <a:p>
            <a:pPr algn="ctr"/>
            <a:r>
              <a:rPr lang="ru-RU" sz="2000" b="1" dirty="0">
                <a:latin typeface="Arial" panose="020B0604020202020204" pitchFamily="34" charset="0"/>
                <a:cs typeface="Arial" panose="020B0604020202020204" pitchFamily="34" charset="0"/>
              </a:rPr>
              <a:t>Определение времени </a:t>
            </a:r>
            <a:r>
              <a:rPr lang="en-GB" sz="2000" b="1" dirty="0">
                <a:latin typeface="Arial" panose="020B0604020202020204" pitchFamily="34" charset="0"/>
                <a:cs typeface="Arial" panose="020B0604020202020204" pitchFamily="34" charset="0"/>
              </a:rPr>
              <a:t>T</a:t>
            </a:r>
            <a:r>
              <a:rPr lang="ru-RU" sz="2000" b="1" dirty="0">
                <a:latin typeface="Arial" panose="020B0604020202020204" pitchFamily="34" charset="0"/>
                <a:cs typeface="Arial" panose="020B0604020202020204" pitchFamily="34" charset="0"/>
              </a:rPr>
              <a:t>(</a:t>
            </a:r>
            <a:r>
              <a:rPr lang="ru-RU" sz="2000" b="1" dirty="0">
                <a:latin typeface="Arial" panose="020B0604020202020204" pitchFamily="34" charset="0"/>
                <a:cs typeface="Arial" panose="020B0604020202020204" pitchFamily="34" charset="0"/>
                <a:sym typeface="Symbol" panose="05050102010706020507" pitchFamily="18" charset="2"/>
              </a:rPr>
              <a:t></a:t>
            </a:r>
            <a:r>
              <a:rPr lang="ru-RU" sz="2000" b="1" dirty="0">
                <a:latin typeface="Arial" panose="020B0604020202020204" pitchFamily="34" charset="0"/>
                <a:cs typeface="Arial" panose="020B0604020202020204" pitchFamily="34" charset="0"/>
              </a:rPr>
              <a:t>) с помощью таблицы </a:t>
            </a:r>
            <a:r>
              <a:rPr lang="ru-RU" sz="2000" b="1" dirty="0" err="1">
                <a:latin typeface="Arial" panose="020B0604020202020204" pitchFamily="34" charset="0"/>
                <a:cs typeface="Arial" panose="020B0604020202020204" pitchFamily="34" charset="0"/>
              </a:rPr>
              <a:t>Ганта</a:t>
            </a:r>
            <a:endParaRPr lang="ru-RU" sz="2000" b="1" dirty="0">
              <a:latin typeface="Arial" panose="020B0604020202020204" pitchFamily="34" charset="0"/>
              <a:cs typeface="Arial" panose="020B0604020202020204" pitchFamily="34" charset="0"/>
            </a:endParaRPr>
          </a:p>
        </p:txBody>
      </p:sp>
      <p:sp>
        <p:nvSpPr>
          <p:cNvPr id="9" name="Прямоугольник 8">
            <a:extLst>
              <a:ext uri="{FF2B5EF4-FFF2-40B4-BE49-F238E27FC236}">
                <a16:creationId xmlns:a16="http://schemas.microsoft.com/office/drawing/2014/main" id="{D33E51AC-F7DB-4CA7-B302-819B289C3E60}"/>
              </a:ext>
            </a:extLst>
          </p:cNvPr>
          <p:cNvSpPr/>
          <p:nvPr/>
        </p:nvSpPr>
        <p:spPr>
          <a:xfrm>
            <a:off x="7341704" y="2305615"/>
            <a:ext cx="4386470" cy="1938992"/>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Полное время создания четырёх потоков, используя перестановку </a:t>
            </a:r>
            <a:r>
              <a:rPr lang="en-GB" sz="2000" dirty="0">
                <a:latin typeface="Arial" panose="020B0604020202020204" pitchFamily="34" charset="0"/>
                <a:cs typeface="Arial" panose="020B0604020202020204" pitchFamily="34" charset="0"/>
                <a:sym typeface="Symbol" panose="05050102010706020507" pitchFamily="18" charset="2"/>
              </a:rPr>
              <a:t></a:t>
            </a:r>
            <a:r>
              <a:rPr lang="ru-RU" sz="2000" dirty="0">
                <a:latin typeface="Arial" panose="020B0604020202020204" pitchFamily="34" charset="0"/>
                <a:cs typeface="Arial" panose="020B0604020202020204" pitchFamily="34" charset="0"/>
              </a:rPr>
              <a:t>={4,3,1,2} равно 18.  Это означает сокращение времени создания потоков на 41% по сравнению с перестановкой {1,2,3,4}.</a:t>
            </a:r>
          </a:p>
        </p:txBody>
      </p:sp>
      <p:sp>
        <p:nvSpPr>
          <p:cNvPr id="10" name="Прямоугольник 9">
            <a:extLst>
              <a:ext uri="{FF2B5EF4-FFF2-40B4-BE49-F238E27FC236}">
                <a16:creationId xmlns:a16="http://schemas.microsoft.com/office/drawing/2014/main" id="{7BF03979-82CB-41E7-891F-C4342F6758C2}"/>
              </a:ext>
            </a:extLst>
          </p:cNvPr>
          <p:cNvSpPr/>
          <p:nvPr/>
        </p:nvSpPr>
        <p:spPr>
          <a:xfrm>
            <a:off x="2718636" y="5529328"/>
            <a:ext cx="316112" cy="369332"/>
          </a:xfrm>
          <a:prstGeom prst="rect">
            <a:avLst/>
          </a:prstGeom>
        </p:spPr>
        <p:txBody>
          <a:bodyPr wrap="none">
            <a:spAutoFit/>
          </a:bodyPr>
          <a:lstStyle/>
          <a:p>
            <a:r>
              <a:rPr lang="ru-RU" dirty="0">
                <a:latin typeface="Arial" panose="020B0604020202020204" pitchFamily="34" charset="0"/>
                <a:cs typeface="Arial" panose="020B0604020202020204" pitchFamily="34" charset="0"/>
              </a:rPr>
              <a:t>б</a:t>
            </a:r>
            <a:endParaRPr lang="ru-RU" dirty="0"/>
          </a:p>
        </p:txBody>
      </p:sp>
      <p:sp>
        <p:nvSpPr>
          <p:cNvPr id="11" name="Прямоугольник 10">
            <a:extLst>
              <a:ext uri="{FF2B5EF4-FFF2-40B4-BE49-F238E27FC236}">
                <a16:creationId xmlns:a16="http://schemas.microsoft.com/office/drawing/2014/main" id="{71ECC3A7-ECED-4552-B2BD-E648A0A1C7D8}"/>
              </a:ext>
            </a:extLst>
          </p:cNvPr>
          <p:cNvSpPr/>
          <p:nvPr/>
        </p:nvSpPr>
        <p:spPr>
          <a:xfrm>
            <a:off x="2721842" y="821023"/>
            <a:ext cx="312906" cy="369332"/>
          </a:xfrm>
          <a:prstGeom prst="rect">
            <a:avLst/>
          </a:prstGeom>
        </p:spPr>
        <p:txBody>
          <a:bodyPr wrap="none">
            <a:spAutoFit/>
          </a:bodyPr>
          <a:lstStyle/>
          <a:p>
            <a:r>
              <a:rPr lang="ru-RU">
                <a:latin typeface="Arial" panose="020B0604020202020204" pitchFamily="34" charset="0"/>
                <a:cs typeface="Arial" panose="020B0604020202020204" pitchFamily="34" charset="0"/>
              </a:rPr>
              <a:t>а</a:t>
            </a:r>
            <a:endParaRPr lang="ru-RU" dirty="0"/>
          </a:p>
        </p:txBody>
      </p:sp>
    </p:spTree>
    <p:extLst>
      <p:ext uri="{BB962C8B-B14F-4D97-AF65-F5344CB8AC3E}">
        <p14:creationId xmlns:p14="http://schemas.microsoft.com/office/powerpoint/2010/main" val="618836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AAA2175-1566-4499-9EDC-DCD8221777DB}"/>
              </a:ext>
            </a:extLst>
          </p:cNvPr>
          <p:cNvSpPr/>
          <p:nvPr/>
        </p:nvSpPr>
        <p:spPr>
          <a:xfrm>
            <a:off x="2226365" y="657253"/>
            <a:ext cx="6864625" cy="397738"/>
          </a:xfrm>
          <a:prstGeom prst="rect">
            <a:avLst/>
          </a:prstGeom>
        </p:spPr>
        <p:txBody>
          <a:bodyPr wrap="square">
            <a:spAutoFit/>
          </a:bodyPr>
          <a:lstStyle/>
          <a:p>
            <a:pPr algn="just">
              <a:lnSpc>
                <a:spcPct val="107000"/>
              </a:lnSpc>
              <a:spcAft>
                <a:spcPts val="800"/>
              </a:spcAft>
            </a:pPr>
            <a:r>
              <a:rPr lang="ru-RU" sz="2000" b="1" dirty="0">
                <a:latin typeface="Arial" panose="020B0604020202020204" pitchFamily="34" charset="0"/>
                <a:ea typeface="Calibri" panose="020F0502020204030204" pitchFamily="34" charset="0"/>
                <a:cs typeface="Arial" panose="020B0604020202020204" pitchFamily="34" charset="0"/>
              </a:rPr>
              <a:t>Решите следующие</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b="1" dirty="0">
                <a:latin typeface="Arial" panose="020B0604020202020204" pitchFamily="34" charset="0"/>
                <a:ea typeface="Calibri" panose="020F0502020204030204" pitchFamily="34" charset="0"/>
                <a:cs typeface="Arial" panose="020B0604020202020204" pitchFamily="34" charset="0"/>
              </a:rPr>
              <a:t>задачи упорядочения</a:t>
            </a:r>
            <a:r>
              <a:rPr lang="ru-RU" dirty="0">
                <a:latin typeface="Arial" panose="020B0604020202020204" pitchFamily="34" charset="0"/>
                <a:ea typeface="Calibri" panose="020F0502020204030204" pitchFamily="34" charset="0"/>
                <a:cs typeface="Arial" panose="020B0604020202020204" pitchFamily="34" charset="0"/>
              </a:rPr>
              <a:t>  </a:t>
            </a:r>
          </a:p>
        </p:txBody>
      </p:sp>
      <p:graphicFrame>
        <p:nvGraphicFramePr>
          <p:cNvPr id="3" name="Таблица 2">
            <a:extLst>
              <a:ext uri="{FF2B5EF4-FFF2-40B4-BE49-F238E27FC236}">
                <a16:creationId xmlns:a16="http://schemas.microsoft.com/office/drawing/2014/main" id="{F3FE7142-5017-447A-B103-1BA22C8DD617}"/>
              </a:ext>
            </a:extLst>
          </p:cNvPr>
          <p:cNvGraphicFramePr>
            <a:graphicFrameLocks noGrp="1"/>
          </p:cNvGraphicFramePr>
          <p:nvPr>
            <p:extLst>
              <p:ext uri="{D42A27DB-BD31-4B8C-83A1-F6EECF244321}">
                <p14:modId xmlns:p14="http://schemas.microsoft.com/office/powerpoint/2010/main" val="2479026945"/>
              </p:ext>
            </p:extLst>
          </p:nvPr>
        </p:nvGraphicFramePr>
        <p:xfrm>
          <a:off x="1264732" y="1603414"/>
          <a:ext cx="8293993" cy="1004952"/>
        </p:xfrm>
        <a:graphic>
          <a:graphicData uri="http://schemas.openxmlformats.org/drawingml/2006/table">
            <a:tbl>
              <a:tblPr>
                <a:tableStyleId>{5C22544A-7EE6-4342-B048-85BDC9FD1C3A}</a:tableStyleId>
              </a:tblPr>
              <a:tblGrid>
                <a:gridCol w="3813993">
                  <a:extLst>
                    <a:ext uri="{9D8B030D-6E8A-4147-A177-3AD203B41FA5}">
                      <a16:colId xmlns:a16="http://schemas.microsoft.com/office/drawing/2014/main" val="20000"/>
                    </a:ext>
                  </a:extLst>
                </a:gridCol>
                <a:gridCol w="529462">
                  <a:extLst>
                    <a:ext uri="{9D8B030D-6E8A-4147-A177-3AD203B41FA5}">
                      <a16:colId xmlns:a16="http://schemas.microsoft.com/office/drawing/2014/main" val="20001"/>
                    </a:ext>
                  </a:extLst>
                </a:gridCol>
                <a:gridCol w="658578">
                  <a:extLst>
                    <a:ext uri="{9D8B030D-6E8A-4147-A177-3AD203B41FA5}">
                      <a16:colId xmlns:a16="http://schemas.microsoft.com/office/drawing/2014/main" val="20002"/>
                    </a:ext>
                  </a:extLst>
                </a:gridCol>
                <a:gridCol w="658578">
                  <a:extLst>
                    <a:ext uri="{9D8B030D-6E8A-4147-A177-3AD203B41FA5}">
                      <a16:colId xmlns:a16="http://schemas.microsoft.com/office/drawing/2014/main" val="20003"/>
                    </a:ext>
                  </a:extLst>
                </a:gridCol>
                <a:gridCol w="657648">
                  <a:extLst>
                    <a:ext uri="{9D8B030D-6E8A-4147-A177-3AD203B41FA5}">
                      <a16:colId xmlns:a16="http://schemas.microsoft.com/office/drawing/2014/main" val="20004"/>
                    </a:ext>
                  </a:extLst>
                </a:gridCol>
                <a:gridCol w="658578">
                  <a:extLst>
                    <a:ext uri="{9D8B030D-6E8A-4147-A177-3AD203B41FA5}">
                      <a16:colId xmlns:a16="http://schemas.microsoft.com/office/drawing/2014/main" val="20005"/>
                    </a:ext>
                  </a:extLst>
                </a:gridCol>
                <a:gridCol w="658578">
                  <a:extLst>
                    <a:ext uri="{9D8B030D-6E8A-4147-A177-3AD203B41FA5}">
                      <a16:colId xmlns:a16="http://schemas.microsoft.com/office/drawing/2014/main" val="20006"/>
                    </a:ext>
                  </a:extLst>
                </a:gridCol>
                <a:gridCol w="658578">
                  <a:extLst>
                    <a:ext uri="{9D8B030D-6E8A-4147-A177-3AD203B41FA5}">
                      <a16:colId xmlns:a16="http://schemas.microsoft.com/office/drawing/2014/main" val="20007"/>
                    </a:ext>
                  </a:extLst>
                </a:gridCol>
              </a:tblGrid>
              <a:tr h="381000">
                <a:tc>
                  <a:txBody>
                    <a:bodyPr/>
                    <a:lstStyle/>
                    <a:p>
                      <a:pPr algn="just">
                        <a:lnSpc>
                          <a:spcPct val="107000"/>
                        </a:lnSpc>
                        <a:spcAft>
                          <a:spcPts val="800"/>
                        </a:spcAft>
                      </a:pPr>
                      <a:r>
                        <a:rPr lang="ru-RU" sz="2000" b="1" dirty="0">
                          <a:effectLst/>
                          <a:latin typeface="Arial" panose="020B0604020202020204" pitchFamily="34" charset="0"/>
                          <a:cs typeface="Arial" panose="020B0604020202020204" pitchFamily="34" charset="0"/>
                        </a:rPr>
                        <a:t>    Номер заявки         </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i</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1</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2</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3</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4</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5</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6</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10000"/>
                  </a:ext>
                </a:extLst>
              </a:tr>
              <a:tr h="252095">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1 машине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t</a:t>
                      </a:r>
                      <a:r>
                        <a:rPr lang="ru-RU" sz="2000" baseline="-25000" dirty="0">
                          <a:effectLst/>
                          <a:latin typeface="Arial" panose="020B0604020202020204" pitchFamily="34" charset="0"/>
                          <a:cs typeface="Arial" panose="020B0604020202020204" pitchFamily="34" charset="0"/>
                        </a:rPr>
                        <a:t>1i</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3</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7</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4</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5</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7</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3</a:t>
                      </a:r>
                    </a:p>
                  </a:txBody>
                  <a:tcPr marL="45085" marR="45085" marT="9525" marB="0"/>
                </a:tc>
                <a:extLst>
                  <a:ext uri="{0D108BD9-81ED-4DB2-BD59-A6C34878D82A}">
                    <a16:rowId xmlns:a16="http://schemas.microsoft.com/office/drawing/2014/main" val="10001"/>
                  </a:ext>
                </a:extLst>
              </a:tr>
              <a:tr h="274320">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2 машине</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t</a:t>
                      </a:r>
                      <a:r>
                        <a:rPr lang="ru-RU" sz="2000" baseline="-25000">
                          <a:effectLst/>
                          <a:latin typeface="Arial" panose="020B0604020202020204" pitchFamily="34" charset="0"/>
                          <a:cs typeface="Arial" panose="020B0604020202020204" pitchFamily="34" charset="0"/>
                        </a:rPr>
                        <a:t>2i</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4</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5</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2</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3</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8</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5</a:t>
                      </a:r>
                    </a:p>
                  </a:txBody>
                  <a:tcPr marL="45085" marR="45085" marT="9525" marB="0"/>
                </a:tc>
                <a:extLst>
                  <a:ext uri="{0D108BD9-81ED-4DB2-BD59-A6C34878D82A}">
                    <a16:rowId xmlns:a16="http://schemas.microsoft.com/office/drawing/2014/main" val="10002"/>
                  </a:ext>
                </a:extLst>
              </a:tr>
            </a:tbl>
          </a:graphicData>
        </a:graphic>
      </p:graphicFrame>
      <p:graphicFrame>
        <p:nvGraphicFramePr>
          <p:cNvPr id="4" name="Таблица 3">
            <a:extLst>
              <a:ext uri="{FF2B5EF4-FFF2-40B4-BE49-F238E27FC236}">
                <a16:creationId xmlns:a16="http://schemas.microsoft.com/office/drawing/2014/main" id="{9E864098-2022-49A7-88D2-C2F57A9FAC10}"/>
              </a:ext>
            </a:extLst>
          </p:cNvPr>
          <p:cNvGraphicFramePr>
            <a:graphicFrameLocks noGrp="1"/>
          </p:cNvGraphicFramePr>
          <p:nvPr>
            <p:extLst>
              <p:ext uri="{D42A27DB-BD31-4B8C-83A1-F6EECF244321}">
                <p14:modId xmlns:p14="http://schemas.microsoft.com/office/powerpoint/2010/main" val="1907454180"/>
              </p:ext>
            </p:extLst>
          </p:nvPr>
        </p:nvGraphicFramePr>
        <p:xfrm>
          <a:off x="1264731" y="2926524"/>
          <a:ext cx="8293993" cy="1004952"/>
        </p:xfrm>
        <a:graphic>
          <a:graphicData uri="http://schemas.openxmlformats.org/drawingml/2006/table">
            <a:tbl>
              <a:tblPr>
                <a:tableStyleId>{5C22544A-7EE6-4342-B048-85BDC9FD1C3A}</a:tableStyleId>
              </a:tblPr>
              <a:tblGrid>
                <a:gridCol w="3813993">
                  <a:extLst>
                    <a:ext uri="{9D8B030D-6E8A-4147-A177-3AD203B41FA5}">
                      <a16:colId xmlns:a16="http://schemas.microsoft.com/office/drawing/2014/main" val="20000"/>
                    </a:ext>
                  </a:extLst>
                </a:gridCol>
                <a:gridCol w="529462">
                  <a:extLst>
                    <a:ext uri="{9D8B030D-6E8A-4147-A177-3AD203B41FA5}">
                      <a16:colId xmlns:a16="http://schemas.microsoft.com/office/drawing/2014/main" val="20001"/>
                    </a:ext>
                  </a:extLst>
                </a:gridCol>
                <a:gridCol w="658578">
                  <a:extLst>
                    <a:ext uri="{9D8B030D-6E8A-4147-A177-3AD203B41FA5}">
                      <a16:colId xmlns:a16="http://schemas.microsoft.com/office/drawing/2014/main" val="20002"/>
                    </a:ext>
                  </a:extLst>
                </a:gridCol>
                <a:gridCol w="658578">
                  <a:extLst>
                    <a:ext uri="{9D8B030D-6E8A-4147-A177-3AD203B41FA5}">
                      <a16:colId xmlns:a16="http://schemas.microsoft.com/office/drawing/2014/main" val="20003"/>
                    </a:ext>
                  </a:extLst>
                </a:gridCol>
                <a:gridCol w="657648">
                  <a:extLst>
                    <a:ext uri="{9D8B030D-6E8A-4147-A177-3AD203B41FA5}">
                      <a16:colId xmlns:a16="http://schemas.microsoft.com/office/drawing/2014/main" val="20004"/>
                    </a:ext>
                  </a:extLst>
                </a:gridCol>
                <a:gridCol w="658578">
                  <a:extLst>
                    <a:ext uri="{9D8B030D-6E8A-4147-A177-3AD203B41FA5}">
                      <a16:colId xmlns:a16="http://schemas.microsoft.com/office/drawing/2014/main" val="20005"/>
                    </a:ext>
                  </a:extLst>
                </a:gridCol>
                <a:gridCol w="658578">
                  <a:extLst>
                    <a:ext uri="{9D8B030D-6E8A-4147-A177-3AD203B41FA5}">
                      <a16:colId xmlns:a16="http://schemas.microsoft.com/office/drawing/2014/main" val="20006"/>
                    </a:ext>
                  </a:extLst>
                </a:gridCol>
                <a:gridCol w="658578">
                  <a:extLst>
                    <a:ext uri="{9D8B030D-6E8A-4147-A177-3AD203B41FA5}">
                      <a16:colId xmlns:a16="http://schemas.microsoft.com/office/drawing/2014/main" val="20007"/>
                    </a:ext>
                  </a:extLst>
                </a:gridCol>
              </a:tblGrid>
              <a:tr h="381000">
                <a:tc>
                  <a:txBody>
                    <a:bodyPr/>
                    <a:lstStyle/>
                    <a:p>
                      <a:pPr algn="just">
                        <a:lnSpc>
                          <a:spcPct val="107000"/>
                        </a:lnSpc>
                        <a:spcAft>
                          <a:spcPts val="800"/>
                        </a:spcAft>
                      </a:pPr>
                      <a:r>
                        <a:rPr lang="ru-RU" sz="2000" b="1" dirty="0">
                          <a:effectLst/>
                          <a:latin typeface="Arial" panose="020B0604020202020204" pitchFamily="34" charset="0"/>
                          <a:cs typeface="Arial" panose="020B0604020202020204" pitchFamily="34" charset="0"/>
                        </a:rPr>
                        <a:t>    Номер заявки         </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i</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1</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2</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3</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4</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5</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6</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10000"/>
                  </a:ext>
                </a:extLst>
              </a:tr>
              <a:tr h="252095">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1 машине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t</a:t>
                      </a:r>
                      <a:r>
                        <a:rPr lang="ru-RU" sz="2000" baseline="-25000" dirty="0">
                          <a:effectLst/>
                          <a:latin typeface="Arial" panose="020B0604020202020204" pitchFamily="34" charset="0"/>
                          <a:cs typeface="Arial" panose="020B0604020202020204" pitchFamily="34" charset="0"/>
                        </a:rPr>
                        <a:t>1i</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6</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2</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7</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3</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4</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5</a:t>
                      </a:r>
                    </a:p>
                  </a:txBody>
                  <a:tcPr marL="45085" marR="45085" marT="9525" marB="0"/>
                </a:tc>
                <a:extLst>
                  <a:ext uri="{0D108BD9-81ED-4DB2-BD59-A6C34878D82A}">
                    <a16:rowId xmlns:a16="http://schemas.microsoft.com/office/drawing/2014/main" val="10001"/>
                  </a:ext>
                </a:extLst>
              </a:tr>
              <a:tr h="274320">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2 машине</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t</a:t>
                      </a:r>
                      <a:r>
                        <a:rPr lang="ru-RU" sz="2000" baseline="-25000">
                          <a:effectLst/>
                          <a:latin typeface="Arial" panose="020B0604020202020204" pitchFamily="34" charset="0"/>
                          <a:cs typeface="Arial" panose="020B0604020202020204" pitchFamily="34" charset="0"/>
                        </a:rPr>
                        <a:t>2i</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6</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3</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5</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4</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2</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3</a:t>
                      </a:r>
                    </a:p>
                  </a:txBody>
                  <a:tcPr marL="45085" marR="45085" marT="9525" marB="0"/>
                </a:tc>
                <a:extLst>
                  <a:ext uri="{0D108BD9-81ED-4DB2-BD59-A6C34878D82A}">
                    <a16:rowId xmlns:a16="http://schemas.microsoft.com/office/drawing/2014/main" val="10002"/>
                  </a:ext>
                </a:extLst>
              </a:tr>
            </a:tbl>
          </a:graphicData>
        </a:graphic>
      </p:graphicFrame>
      <p:graphicFrame>
        <p:nvGraphicFramePr>
          <p:cNvPr id="5" name="Таблица 4">
            <a:extLst>
              <a:ext uri="{FF2B5EF4-FFF2-40B4-BE49-F238E27FC236}">
                <a16:creationId xmlns:a16="http://schemas.microsoft.com/office/drawing/2014/main" id="{FBDE01AF-C61B-4F14-9C14-64FC482E6CF2}"/>
              </a:ext>
            </a:extLst>
          </p:cNvPr>
          <p:cNvGraphicFramePr>
            <a:graphicFrameLocks noGrp="1"/>
          </p:cNvGraphicFramePr>
          <p:nvPr>
            <p:extLst>
              <p:ext uri="{D42A27DB-BD31-4B8C-83A1-F6EECF244321}">
                <p14:modId xmlns:p14="http://schemas.microsoft.com/office/powerpoint/2010/main" val="2195306124"/>
              </p:ext>
            </p:extLst>
          </p:nvPr>
        </p:nvGraphicFramePr>
        <p:xfrm>
          <a:off x="1390628" y="4249634"/>
          <a:ext cx="8293993" cy="1004952"/>
        </p:xfrm>
        <a:graphic>
          <a:graphicData uri="http://schemas.openxmlformats.org/drawingml/2006/table">
            <a:tbl>
              <a:tblPr>
                <a:tableStyleId>{5C22544A-7EE6-4342-B048-85BDC9FD1C3A}</a:tableStyleId>
              </a:tblPr>
              <a:tblGrid>
                <a:gridCol w="3813993">
                  <a:extLst>
                    <a:ext uri="{9D8B030D-6E8A-4147-A177-3AD203B41FA5}">
                      <a16:colId xmlns:a16="http://schemas.microsoft.com/office/drawing/2014/main" val="20000"/>
                    </a:ext>
                  </a:extLst>
                </a:gridCol>
                <a:gridCol w="529462">
                  <a:extLst>
                    <a:ext uri="{9D8B030D-6E8A-4147-A177-3AD203B41FA5}">
                      <a16:colId xmlns:a16="http://schemas.microsoft.com/office/drawing/2014/main" val="20001"/>
                    </a:ext>
                  </a:extLst>
                </a:gridCol>
                <a:gridCol w="658578">
                  <a:extLst>
                    <a:ext uri="{9D8B030D-6E8A-4147-A177-3AD203B41FA5}">
                      <a16:colId xmlns:a16="http://schemas.microsoft.com/office/drawing/2014/main" val="20002"/>
                    </a:ext>
                  </a:extLst>
                </a:gridCol>
                <a:gridCol w="658578">
                  <a:extLst>
                    <a:ext uri="{9D8B030D-6E8A-4147-A177-3AD203B41FA5}">
                      <a16:colId xmlns:a16="http://schemas.microsoft.com/office/drawing/2014/main" val="20003"/>
                    </a:ext>
                  </a:extLst>
                </a:gridCol>
                <a:gridCol w="657648">
                  <a:extLst>
                    <a:ext uri="{9D8B030D-6E8A-4147-A177-3AD203B41FA5}">
                      <a16:colId xmlns:a16="http://schemas.microsoft.com/office/drawing/2014/main" val="20004"/>
                    </a:ext>
                  </a:extLst>
                </a:gridCol>
                <a:gridCol w="658578">
                  <a:extLst>
                    <a:ext uri="{9D8B030D-6E8A-4147-A177-3AD203B41FA5}">
                      <a16:colId xmlns:a16="http://schemas.microsoft.com/office/drawing/2014/main" val="20005"/>
                    </a:ext>
                  </a:extLst>
                </a:gridCol>
                <a:gridCol w="658578">
                  <a:extLst>
                    <a:ext uri="{9D8B030D-6E8A-4147-A177-3AD203B41FA5}">
                      <a16:colId xmlns:a16="http://schemas.microsoft.com/office/drawing/2014/main" val="20006"/>
                    </a:ext>
                  </a:extLst>
                </a:gridCol>
                <a:gridCol w="658578">
                  <a:extLst>
                    <a:ext uri="{9D8B030D-6E8A-4147-A177-3AD203B41FA5}">
                      <a16:colId xmlns:a16="http://schemas.microsoft.com/office/drawing/2014/main" val="20007"/>
                    </a:ext>
                  </a:extLst>
                </a:gridCol>
              </a:tblGrid>
              <a:tr h="381000">
                <a:tc>
                  <a:txBody>
                    <a:bodyPr/>
                    <a:lstStyle/>
                    <a:p>
                      <a:pPr algn="just">
                        <a:lnSpc>
                          <a:spcPct val="107000"/>
                        </a:lnSpc>
                        <a:spcAft>
                          <a:spcPts val="800"/>
                        </a:spcAft>
                      </a:pPr>
                      <a:r>
                        <a:rPr lang="ru-RU" sz="2000" b="1" dirty="0">
                          <a:effectLst/>
                          <a:latin typeface="Arial" panose="020B0604020202020204" pitchFamily="34" charset="0"/>
                          <a:cs typeface="Arial" panose="020B0604020202020204" pitchFamily="34" charset="0"/>
                        </a:rPr>
                        <a:t>    Номер заявки         </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i</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1</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2</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3</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4</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5</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b="1" dirty="0">
                          <a:effectLst/>
                          <a:latin typeface="Arial" panose="020B0604020202020204" pitchFamily="34" charset="0"/>
                          <a:cs typeface="Arial" panose="020B0604020202020204" pitchFamily="34" charset="0"/>
                        </a:rPr>
                        <a:t>6</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extLst>
                  <a:ext uri="{0D108BD9-81ED-4DB2-BD59-A6C34878D82A}">
                    <a16:rowId xmlns:a16="http://schemas.microsoft.com/office/drawing/2014/main" val="10000"/>
                  </a:ext>
                </a:extLst>
              </a:tr>
              <a:tr h="252095">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1 машине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t</a:t>
                      </a:r>
                      <a:r>
                        <a:rPr lang="ru-RU" sz="2000" baseline="-25000" dirty="0">
                          <a:effectLst/>
                          <a:latin typeface="Arial" panose="020B0604020202020204" pitchFamily="34" charset="0"/>
                          <a:cs typeface="Arial" panose="020B0604020202020204" pitchFamily="34" charset="0"/>
                        </a:rPr>
                        <a:t>1i</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8</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10</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6</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7</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11</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4</a:t>
                      </a:r>
                    </a:p>
                  </a:txBody>
                  <a:tcPr marL="45085" marR="45085" marT="9525" marB="0"/>
                </a:tc>
                <a:extLst>
                  <a:ext uri="{0D108BD9-81ED-4DB2-BD59-A6C34878D82A}">
                    <a16:rowId xmlns:a16="http://schemas.microsoft.com/office/drawing/2014/main" val="10001"/>
                  </a:ext>
                </a:extLst>
              </a:tr>
              <a:tr h="274320">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Время обработки на 2 машине</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t</a:t>
                      </a:r>
                      <a:r>
                        <a:rPr lang="ru-RU" sz="2000" baseline="-25000">
                          <a:effectLst/>
                          <a:latin typeface="Arial" panose="020B0604020202020204" pitchFamily="34" charset="0"/>
                          <a:cs typeface="Arial" panose="020B0604020202020204" pitchFamily="34" charset="0"/>
                        </a:rPr>
                        <a:t>2i</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5</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6</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8</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12</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7</a:t>
                      </a:r>
                    </a:p>
                  </a:txBody>
                  <a:tcPr marL="45085" marR="45085" marT="9525" marB="0"/>
                </a:tc>
                <a:tc>
                  <a:txBody>
                    <a:bodyPr/>
                    <a:lstStyle/>
                    <a:p>
                      <a:pPr algn="ctr">
                        <a:lnSpc>
                          <a:spcPct val="107000"/>
                        </a:lnSpc>
                        <a:spcAft>
                          <a:spcPts val="800"/>
                        </a:spcAft>
                      </a:pPr>
                      <a:r>
                        <a:rPr lang="ru-RU" sz="2000" dirty="0">
                          <a:effectLst/>
                          <a:latin typeface="Arial" panose="020B0604020202020204" pitchFamily="34" charset="0"/>
                          <a:ea typeface="Calibri" panose="020F0502020204030204" pitchFamily="34" charset="0"/>
                          <a:cs typeface="Arial" panose="020B0604020202020204" pitchFamily="34" charset="0"/>
                        </a:rPr>
                        <a:t>6</a:t>
                      </a:r>
                    </a:p>
                  </a:txBody>
                  <a:tcPr marL="45085" marR="45085" marT="9525"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40221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09091" y="631029"/>
            <a:ext cx="11565229" cy="5632311"/>
          </a:xfrm>
          <a:prstGeom prst="rect">
            <a:avLst/>
          </a:prstGeom>
        </p:spPr>
        <p:txBody>
          <a:bodyPr wrap="square">
            <a:spAutoFit/>
          </a:bodyPr>
          <a:lstStyle/>
          <a:p>
            <a:pPr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      О</a:t>
            </a:r>
            <a:r>
              <a:rPr lang="ru-RU" sz="2000" b="1" dirty="0">
                <a:effectLst/>
                <a:latin typeface="Arial" panose="020B0604020202020204" pitchFamily="34" charset="0"/>
                <a:ea typeface="Calibri" panose="020F0502020204030204" pitchFamily="34" charset="0"/>
                <a:cs typeface="Arial" panose="020B0604020202020204" pitchFamily="34" charset="0"/>
              </a:rPr>
              <a:t>бработка </a:t>
            </a:r>
            <a:r>
              <a:rPr lang="en-US" sz="2000" b="1" dirty="0">
                <a:effectLst/>
                <a:latin typeface="Arial" panose="020B0604020202020204" pitchFamily="34" charset="0"/>
                <a:ea typeface="Calibri" panose="020F0502020204030204" pitchFamily="34" charset="0"/>
                <a:cs typeface="Arial" panose="020B0604020202020204" pitchFamily="34" charset="0"/>
              </a:rPr>
              <a:t>n</a:t>
            </a:r>
            <a:r>
              <a:rPr lang="ru-RU" sz="2000" b="1" dirty="0">
                <a:effectLst/>
                <a:latin typeface="Arial" panose="020B0604020202020204" pitchFamily="34" charset="0"/>
                <a:ea typeface="Calibri" panose="020F0502020204030204" pitchFamily="34" charset="0"/>
                <a:cs typeface="Arial" panose="020B0604020202020204" pitchFamily="34" charset="0"/>
              </a:rPr>
              <a:t> деталей на трех машинах без пропусков. </a:t>
            </a:r>
            <a:r>
              <a:rPr lang="ru-RU" sz="2000" dirty="0">
                <a:effectLst/>
                <a:latin typeface="Arial" panose="020B0604020202020204" pitchFamily="34" charset="0"/>
                <a:ea typeface="Calibri" panose="020F0502020204030204" pitchFamily="34" charset="0"/>
                <a:cs typeface="Arial" panose="020B0604020202020204" pitchFamily="34" charset="0"/>
              </a:rPr>
              <a:t>Рассмотрим задачу, подобную предшествующей, с той разницей, что имеется три машины. Для каждой детали необходима та же последователь­ность операций и не допускаются пропуски. Введем новые обозначения с учетом обозначений, использованных в предыдущей задаче:</a:t>
            </a:r>
            <a:r>
              <a:rPr lang="ru-RU" sz="2000" i="1" spc="150" dirty="0">
                <a:effectLst/>
                <a:latin typeface="Arial" panose="020B0604020202020204" pitchFamily="34" charset="0"/>
                <a:ea typeface="Calibri" panose="020F0502020204030204" pitchFamily="34" charset="0"/>
                <a:cs typeface="Arial" panose="020B0604020202020204" pitchFamily="34" charset="0"/>
              </a:rPr>
              <a:t> </a:t>
            </a:r>
            <a:r>
              <a:rPr lang="en-US" sz="2000" spc="150" dirty="0">
                <a:effectLst/>
                <a:latin typeface="Arial" panose="020B0604020202020204" pitchFamily="34" charset="0"/>
                <a:ea typeface="Calibri" panose="020F0502020204030204" pitchFamily="34" charset="0"/>
                <a:cs typeface="Arial" panose="020B0604020202020204" pitchFamily="34" charset="0"/>
              </a:rPr>
              <a:t>Y</a:t>
            </a:r>
            <a:r>
              <a:rPr lang="ru-RU" sz="2000" spc="150" dirty="0">
                <a:effectLst/>
                <a:latin typeface="Arial" panose="020B0604020202020204" pitchFamily="34" charset="0"/>
                <a:ea typeface="Calibri" panose="020F0502020204030204" pitchFamily="34" charset="0"/>
                <a:cs typeface="Arial" panose="020B0604020202020204" pitchFamily="34" charset="0"/>
              </a:rPr>
              <a:t>(</a:t>
            </a:r>
            <a:r>
              <a:rPr lang="en-US" sz="2000" spc="150" dirty="0" err="1">
                <a:effectLst/>
                <a:latin typeface="Arial" panose="020B0604020202020204" pitchFamily="34" charset="0"/>
                <a:ea typeface="Calibri" panose="020F0502020204030204" pitchFamily="34" charset="0"/>
                <a:cs typeface="Arial" panose="020B0604020202020204" pitchFamily="34" charset="0"/>
              </a:rPr>
              <a:t>i</a:t>
            </a:r>
            <a:r>
              <a:rPr lang="ru-RU" sz="2000" spc="150" dirty="0">
                <a:effectLst/>
                <a:latin typeface="Arial" panose="020B0604020202020204" pitchFamily="34" charset="0"/>
                <a:ea typeface="Calibri" panose="020F0502020204030204" pitchFamily="34" charset="0"/>
                <a:cs typeface="Arial" panose="020B0604020202020204" pitchFamily="34" charset="0"/>
              </a:rPr>
              <a: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ru-RU" sz="2000" dirty="0">
                <a:effectLst/>
                <a:latin typeface="Arial" panose="020B0604020202020204" pitchFamily="34" charset="0"/>
                <a:ea typeface="Calibri" panose="020F0502020204030204" pitchFamily="34" charset="0"/>
                <a:cs typeface="Arial" panose="020B0604020202020204" pitchFamily="34" charset="0"/>
              </a:rPr>
              <a:t>— время простоя третьей машины перед началом обработки</a:t>
            </a:r>
            <a:r>
              <a:rPr lang="ru-RU" sz="2000" i="1" spc="100" dirty="0">
                <a:effectLst/>
                <a:latin typeface="Arial" panose="020B0604020202020204" pitchFamily="34" charset="0"/>
                <a:ea typeface="Calibri" panose="020F0502020204030204" pitchFamily="34" charset="0"/>
                <a:cs typeface="Arial" panose="020B0604020202020204" pitchFamily="34" charset="0"/>
              </a:rPr>
              <a:t> </a:t>
            </a:r>
            <a:r>
              <a:rPr lang="en-US" sz="2000" i="1" spc="100" dirty="0" err="1">
                <a:effectLst/>
                <a:latin typeface="Arial" panose="020B0604020202020204" pitchFamily="34" charset="0"/>
                <a:ea typeface="Calibri" panose="020F0502020204030204" pitchFamily="34" charset="0"/>
                <a:cs typeface="Arial" panose="020B0604020202020204" pitchFamily="34" charset="0"/>
              </a:rPr>
              <a:t>i</a:t>
            </a:r>
            <a:r>
              <a:rPr lang="ru-RU" sz="2000" i="1" spc="1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й детали, С</a:t>
            </a:r>
            <a:r>
              <a:rPr lang="en-US" sz="2000" dirty="0">
                <a:effectLst/>
                <a:latin typeface="Arial" panose="020B0604020202020204" pitchFamily="34" charset="0"/>
                <a:ea typeface="Calibri" panose="020F0502020204030204" pitchFamily="34" charset="0"/>
                <a:cs typeface="Arial" panose="020B0604020202020204" pitchFamily="34" charset="0"/>
              </a:rPr>
              <a:t>(</a:t>
            </a:r>
            <a:r>
              <a:rPr lang="en-US" sz="2000" dirty="0" err="1">
                <a:effectLst/>
                <a:latin typeface="Arial" panose="020B0604020202020204" pitchFamily="34" charset="0"/>
                <a:ea typeface="Calibri" panose="020F0502020204030204" pitchFamily="34" charset="0"/>
                <a:cs typeface="Arial" panose="020B0604020202020204" pitchFamily="34" charset="0"/>
              </a:rPr>
              <a:t>i</a:t>
            </a:r>
            <a:r>
              <a:rPr lang="en-US" sz="20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 — время обработки </a:t>
            </a:r>
            <a:r>
              <a:rPr lang="en-US" sz="2000" dirty="0" err="1">
                <a:effectLst/>
                <a:latin typeface="Arial" panose="020B0604020202020204" pitchFamily="34" charset="0"/>
                <a:ea typeface="Calibri" panose="020F0502020204030204" pitchFamily="34" charset="0"/>
                <a:cs typeface="Arial" panose="020B0604020202020204" pitchFamily="34" charset="0"/>
              </a:rPr>
              <a:t>i</a:t>
            </a:r>
            <a:r>
              <a:rPr lang="ru-RU" sz="2000" dirty="0">
                <a:effectLst/>
                <a:latin typeface="Arial" panose="020B0604020202020204" pitchFamily="34" charset="0"/>
                <a:ea typeface="Calibri" panose="020F0502020204030204" pitchFamily="34" charset="0"/>
                <a:cs typeface="Arial" panose="020B0604020202020204" pitchFamily="34" charset="0"/>
              </a:rPr>
              <a:t>-й детали на третьей машине. Тогда время обработки всех дета­лей выражается в виде</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en-US" sz="2000" dirty="0">
                <a:effectLst/>
                <a:latin typeface="Times New Roman" panose="02020603050405020304" pitchFamily="18" charset="0"/>
                <a:ea typeface="Times New Roman" panose="02020603050405020304" pitchFamily="18" charset="0"/>
              </a:rPr>
              <a:t>                                                                                n </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n</a:t>
            </a:r>
            <a:endParaRPr lang="ru-RU" sz="2000" dirty="0">
              <a:effectLst/>
              <a:latin typeface="Times New Roman" panose="02020603050405020304" pitchFamily="18" charset="0"/>
              <a:ea typeface="Times New Roman" panose="02020603050405020304" pitchFamily="18" charset="0"/>
            </a:endParaRPr>
          </a:p>
          <a:p>
            <a:pPr algn="ctr">
              <a:spcAft>
                <a:spcPts val="0"/>
              </a:spcAft>
            </a:pPr>
            <a:r>
              <a:rPr lang="ru-RU" sz="20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 = ∑ </a:t>
            </a:r>
            <a:r>
              <a:rPr lang="ru-RU" sz="2000" dirty="0">
                <a:effectLst/>
                <a:latin typeface="Arial" panose="020B0604020202020204" pitchFamily="34" charset="0"/>
                <a:ea typeface="Calibri" panose="020F0502020204030204" pitchFamily="34" charset="0"/>
                <a:cs typeface="Arial" panose="020B0604020202020204" pitchFamily="34" charset="0"/>
              </a:rPr>
              <a:t>С</a:t>
            </a:r>
            <a:r>
              <a:rPr lang="en-US" sz="2000" dirty="0">
                <a:effectLst/>
                <a:latin typeface="Arial" panose="020B0604020202020204" pitchFamily="34" charset="0"/>
                <a:ea typeface="Calibri" panose="020F0502020204030204" pitchFamily="34" charset="0"/>
                <a:cs typeface="Arial" panose="020B0604020202020204" pitchFamily="34" charset="0"/>
              </a:rPr>
              <a:t>(</a:t>
            </a:r>
            <a:r>
              <a:rPr lang="en-US" sz="2000" dirty="0" err="1">
                <a:effectLst/>
                <a:latin typeface="Arial" panose="020B0604020202020204" pitchFamily="34" charset="0"/>
                <a:ea typeface="Calibri" panose="020F0502020204030204" pitchFamily="34" charset="0"/>
                <a:cs typeface="Arial" panose="020B0604020202020204" pitchFamily="34" charset="0"/>
              </a:rPr>
              <a:t>i</a:t>
            </a:r>
            <a:r>
              <a:rPr lang="en-US" sz="2000" dirty="0">
                <a:effectLst/>
                <a:latin typeface="Arial" panose="020B0604020202020204" pitchFamily="34" charset="0"/>
                <a:ea typeface="Calibri" panose="020F0502020204030204" pitchFamily="34" charset="0"/>
                <a:cs typeface="Arial" panose="020B0604020202020204" pitchFamily="34" charset="0"/>
              </a:rPr>
              <a:t>)</a:t>
            </a:r>
            <a:r>
              <a:rPr lang="en-US" sz="2000" dirty="0">
                <a:latin typeface="Times New Roman" panose="02020603050405020304" pitchFamily="18" charset="0"/>
                <a:ea typeface="Times New Roman" panose="02020603050405020304" pitchFamily="18" charset="0"/>
              </a:rPr>
              <a:t>  +  ∑ </a:t>
            </a:r>
            <a:r>
              <a:rPr lang="en-US" sz="2000" spc="150" dirty="0">
                <a:effectLst/>
                <a:latin typeface="Arial" panose="020B0604020202020204" pitchFamily="34" charset="0"/>
                <a:ea typeface="Calibri" panose="020F0502020204030204" pitchFamily="34" charset="0"/>
                <a:cs typeface="Arial" panose="020B0604020202020204" pitchFamily="34" charset="0"/>
              </a:rPr>
              <a:t>Y</a:t>
            </a:r>
            <a:r>
              <a:rPr lang="ru-RU" sz="2000" spc="150" dirty="0">
                <a:effectLst/>
                <a:latin typeface="Arial" panose="020B0604020202020204" pitchFamily="34" charset="0"/>
                <a:ea typeface="Calibri" panose="020F0502020204030204" pitchFamily="34" charset="0"/>
                <a:cs typeface="Arial" panose="020B0604020202020204" pitchFamily="34" charset="0"/>
              </a:rPr>
              <a:t>(</a:t>
            </a:r>
            <a:r>
              <a:rPr lang="en-US" sz="2000" spc="150" dirty="0" err="1">
                <a:effectLst/>
                <a:latin typeface="Arial" panose="020B0604020202020204" pitchFamily="34" charset="0"/>
                <a:ea typeface="Calibri" panose="020F0502020204030204" pitchFamily="34" charset="0"/>
                <a:cs typeface="Arial" panose="020B0604020202020204" pitchFamily="34" charset="0"/>
              </a:rPr>
              <a:t>i</a:t>
            </a:r>
            <a:r>
              <a:rPr lang="ru-RU" sz="2000" spc="150" dirty="0">
                <a:effectLst/>
                <a:latin typeface="Arial" panose="020B0604020202020204" pitchFamily="34" charset="0"/>
                <a:ea typeface="Calibri" panose="020F0502020204030204" pitchFamily="34" charset="0"/>
                <a:cs typeface="Arial" panose="020B0604020202020204" pitchFamily="34" charset="0"/>
              </a:rPr>
              <a:t>)</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r>
              <a:rPr lang="ru-RU"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i</a:t>
            </a:r>
            <a:r>
              <a:rPr lang="ru-RU" sz="2000" dirty="0">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endParaRPr lang="ru-RU" sz="2000" dirty="0">
              <a:effectLst/>
              <a:latin typeface="Arial" panose="020B0604020202020204" pitchFamily="34" charset="0"/>
              <a:ea typeface="Calibri" panose="020F0502020204030204" pitchFamily="34" charset="0"/>
              <a:cs typeface="Arial" panose="020B0604020202020204" pitchFamily="34" charset="0"/>
            </a:endParaRPr>
          </a:p>
          <a:p>
            <a:pPr algn="just"/>
            <a:r>
              <a:rPr lang="ru-RU" sz="2000" dirty="0">
                <a:effectLst/>
                <a:latin typeface="Arial" panose="020B0604020202020204" pitchFamily="34" charset="0"/>
                <a:ea typeface="Calibri" panose="020F0502020204030204" pitchFamily="34" charset="0"/>
                <a:cs typeface="Arial" panose="020B0604020202020204" pitchFamily="34" charset="0"/>
              </a:rPr>
              <a:t>Следовательно, задача минимизации Т сводится к задаче минимизации </a:t>
            </a:r>
            <a:r>
              <a:rPr lang="en-US" sz="2000"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algn="just">
              <a:spcAft>
                <a:spcPts val="0"/>
              </a:spcAft>
            </a:pP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n </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n</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Y(</a:t>
            </a:r>
            <a:r>
              <a:rPr lang="en-US" sz="2000" dirty="0" err="1">
                <a:effectLst/>
                <a:latin typeface="Arial" panose="020B0604020202020204" pitchFamily="34" charset="0"/>
                <a:ea typeface="Calibri" panose="020F0502020204030204" pitchFamily="34" charset="0"/>
                <a:cs typeface="Arial" panose="020B0604020202020204" pitchFamily="34" charset="0"/>
              </a:rPr>
              <a:t>i</a:t>
            </a:r>
            <a:r>
              <a:rPr lang="en-US" sz="2000" dirty="0">
                <a:effectLst/>
                <a:latin typeface="Arial" panose="020B0604020202020204" pitchFamily="34" charset="0"/>
                <a:ea typeface="Calibri" panose="020F0502020204030204" pitchFamily="34" charset="0"/>
                <a:cs typeface="Arial" panose="020B0604020202020204" pitchFamily="34" charset="0"/>
              </a:rPr>
              <a:t>)</a:t>
            </a:r>
            <a:r>
              <a:rPr lang="en-US" sz="2000" dirty="0">
                <a:latin typeface="Times New Roman" panose="02020603050405020304" pitchFamily="18" charset="0"/>
                <a:ea typeface="Times New Roman" panose="02020603050405020304" pitchFamily="18" charset="0"/>
              </a:rPr>
              <a:t> </a:t>
            </a:r>
            <a:r>
              <a:rPr lang="ru-RU" sz="2000" dirty="0">
                <a:latin typeface="Times New Roman" panose="02020603050405020304" pitchFamily="18" charset="0"/>
                <a:ea typeface="Times New Roman" panose="02020603050405020304" pitchFamily="18" charset="0"/>
              </a:rPr>
              <a:t>, так как </a:t>
            </a:r>
            <a:r>
              <a:rPr lang="en-US" sz="2000" dirty="0">
                <a:latin typeface="Times New Roman" panose="02020603050405020304" pitchFamily="18" charset="0"/>
                <a:ea typeface="Times New Roman" panose="02020603050405020304" pitchFamily="18" charset="0"/>
              </a:rPr>
              <a:t>    ∑ </a:t>
            </a:r>
            <a:r>
              <a:rPr lang="en-US" sz="2000" spc="150" dirty="0">
                <a:effectLst/>
                <a:latin typeface="Arial" panose="020B0604020202020204" pitchFamily="34" charset="0"/>
                <a:ea typeface="Calibri" panose="020F0502020204030204" pitchFamily="34" charset="0"/>
                <a:cs typeface="Arial" panose="020B0604020202020204" pitchFamily="34" charset="0"/>
              </a:rPr>
              <a:t>C</a:t>
            </a:r>
            <a:r>
              <a:rPr lang="ru-RU" sz="2000" spc="150" dirty="0">
                <a:effectLst/>
                <a:latin typeface="Arial" panose="020B0604020202020204" pitchFamily="34" charset="0"/>
                <a:ea typeface="Calibri" panose="020F0502020204030204" pitchFamily="34" charset="0"/>
                <a:cs typeface="Arial" panose="020B0604020202020204" pitchFamily="34" charset="0"/>
              </a:rPr>
              <a:t>(</a:t>
            </a:r>
            <a:r>
              <a:rPr lang="en-US" sz="2000" spc="150" dirty="0" err="1">
                <a:effectLst/>
                <a:latin typeface="Arial" panose="020B0604020202020204" pitchFamily="34" charset="0"/>
                <a:ea typeface="Calibri" panose="020F0502020204030204" pitchFamily="34" charset="0"/>
                <a:cs typeface="Arial" panose="020B0604020202020204" pitchFamily="34" charset="0"/>
              </a:rPr>
              <a:t>i</a:t>
            </a:r>
            <a:r>
              <a:rPr lang="ru-RU" sz="2000" spc="150" dirty="0">
                <a:effectLst/>
                <a:latin typeface="Arial" panose="020B0604020202020204" pitchFamily="34" charset="0"/>
                <a:ea typeface="Calibri" panose="020F0502020204030204" pitchFamily="34" charset="0"/>
                <a:cs typeface="Arial" panose="020B0604020202020204" pitchFamily="34" charset="0"/>
              </a:rPr>
              <a:t>)</a:t>
            </a:r>
            <a:r>
              <a:rPr lang="en-US" sz="2000" spc="150" dirty="0">
                <a:effectLst/>
                <a:latin typeface="Arial" panose="020B0604020202020204" pitchFamily="34" charset="0"/>
                <a:ea typeface="Calibri" panose="020F0502020204030204" pitchFamily="34" charset="0"/>
                <a:cs typeface="Arial" panose="020B0604020202020204" pitchFamily="34" charset="0"/>
              </a:rPr>
              <a:t> – </a:t>
            </a:r>
            <a:r>
              <a:rPr lang="ru-RU" sz="2000" dirty="0">
                <a:effectLst/>
                <a:latin typeface="Arial" panose="020B0604020202020204" pitchFamily="34" charset="0"/>
                <a:ea typeface="Calibri" panose="020F0502020204030204" pitchFamily="34" charset="0"/>
                <a:cs typeface="Arial" panose="020B0604020202020204" pitchFamily="34" charset="0"/>
              </a:rPr>
              <a:t>величина постоянная.   </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=1</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=1    </a:t>
            </a:r>
            <a:r>
              <a:rPr lang="ru-RU" sz="2000" dirty="0">
                <a:effectLst/>
                <a:latin typeface="Times New Roman" panose="02020603050405020304" pitchFamily="18" charset="0"/>
                <a:ea typeface="Times New Roman" panose="02020603050405020304" pitchFamily="18" charset="0"/>
              </a:rPr>
              <a:t> </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Джонсон нашел оптимальное решение этой задачи для специального случая, когда или</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1. </a:t>
            </a:r>
            <a:r>
              <a:rPr lang="en-US" sz="2000" dirty="0">
                <a:latin typeface="Arial" panose="020B0604020202020204" pitchFamily="34" charset="0"/>
                <a:ea typeface="Calibri" panose="020F0502020204030204" pitchFamily="34" charset="0"/>
                <a:cs typeface="Arial" panose="020B0604020202020204" pitchFamily="34" charset="0"/>
              </a:rPr>
              <a:t>min t(1,i) ≥ max t(2,i) (</a:t>
            </a:r>
            <a:r>
              <a:rPr lang="ru-RU" sz="2000" dirty="0">
                <a:latin typeface="Arial" panose="020B0604020202020204" pitchFamily="34" charset="0"/>
                <a:ea typeface="Calibri" panose="020F0502020204030204" pitchFamily="34" charset="0"/>
                <a:cs typeface="Arial" panose="020B0604020202020204" pitchFamily="34" charset="0"/>
              </a:rPr>
              <a:t>наименьшее время, требуемое для обработки </a:t>
            </a:r>
            <a:r>
              <a:rPr lang="ru-RU" sz="2000" dirty="0">
                <a:effectLst/>
                <a:latin typeface="Arial" panose="020B0604020202020204" pitchFamily="34" charset="0"/>
                <a:ea typeface="Calibri" panose="020F0502020204030204" pitchFamily="34" charset="0"/>
                <a:cs typeface="Arial" panose="020B0604020202020204" pitchFamily="34" charset="0"/>
              </a:rPr>
              <a:t>на машине</a:t>
            </a:r>
            <a:r>
              <a:rPr lang="ru-RU" sz="2000" i="1" spc="150" dirty="0">
                <a:effectLst/>
                <a:latin typeface="Arial" panose="020B0604020202020204" pitchFamily="34" charset="0"/>
                <a:ea typeface="Calibri" panose="020F0502020204030204" pitchFamily="34" charset="0"/>
                <a:cs typeface="Arial" panose="020B0604020202020204" pitchFamily="34" charset="0"/>
              </a:rPr>
              <a:t> </a:t>
            </a:r>
            <a:r>
              <a:rPr lang="ru-RU" sz="2000" spc="150" dirty="0">
                <a:effectLst/>
                <a:latin typeface="Arial" panose="020B0604020202020204" pitchFamily="34" charset="0"/>
                <a:ea typeface="Calibri" panose="020F0502020204030204" pitchFamily="34" charset="0"/>
                <a:cs typeface="Arial" panose="020B0604020202020204" pitchFamily="34" charset="0"/>
              </a:rPr>
              <a:t>1</a:t>
            </a:r>
            <a:r>
              <a:rPr lang="ru-RU" sz="2000" dirty="0">
                <a:effectLst/>
                <a:latin typeface="Arial" panose="020B0604020202020204" pitchFamily="34" charset="0"/>
                <a:ea typeface="Calibri" panose="020F0502020204030204" pitchFamily="34" charset="0"/>
                <a:cs typeface="Arial" panose="020B0604020202020204" pitchFamily="34" charset="0"/>
              </a:rPr>
              <a:t> любой из деталей, больше или равно наибольшему времени обработки на машине</a:t>
            </a:r>
            <a:r>
              <a:rPr lang="ru-RU" sz="2000" i="1" spc="150" dirty="0">
                <a:effectLst/>
                <a:latin typeface="Arial" panose="020B0604020202020204" pitchFamily="34" charset="0"/>
                <a:ea typeface="Calibri" panose="020F0502020204030204" pitchFamily="34" charset="0"/>
                <a:cs typeface="Arial" panose="020B0604020202020204" pitchFamily="34" charset="0"/>
              </a:rPr>
              <a:t> </a:t>
            </a:r>
            <a:r>
              <a:rPr lang="ru-RU" sz="2000" spc="150" dirty="0">
                <a:effectLst/>
                <a:latin typeface="Arial" panose="020B0604020202020204" pitchFamily="34" charset="0"/>
                <a:ea typeface="Calibri" panose="020F0502020204030204" pitchFamily="34" charset="0"/>
                <a:cs typeface="Arial" panose="020B0604020202020204" pitchFamily="34" charset="0"/>
              </a:rPr>
              <a:t>2</a:t>
            </a:r>
            <a:r>
              <a:rPr lang="ru-RU" sz="2000" dirty="0">
                <a:effectLst/>
                <a:latin typeface="Arial" panose="020B0604020202020204" pitchFamily="34" charset="0"/>
                <a:ea typeface="Calibri" panose="020F0502020204030204" pitchFamily="34" charset="0"/>
                <a:cs typeface="Arial" panose="020B0604020202020204" pitchFamily="34" charset="0"/>
              </a:rPr>
              <a:t> любой детали</a:t>
            </a:r>
            <a:r>
              <a:rPr lang="en-US" sz="2000" dirty="0">
                <a:latin typeface="Arial" panose="020B0604020202020204" pitchFamily="34" charset="0"/>
                <a:ea typeface="Calibri" panose="020F0502020204030204" pitchFamily="34" charset="0"/>
                <a:cs typeface="Arial" panose="020B0604020202020204" pitchFamily="34" charset="0"/>
              </a:rPr>
              <a:t>)</a:t>
            </a:r>
            <a:r>
              <a:rPr lang="ru-RU" sz="2000" dirty="0">
                <a:latin typeface="Arial" panose="020B0604020202020204" pitchFamily="34" charset="0"/>
                <a:ea typeface="Calibri" panose="020F0502020204030204" pitchFamily="34" charset="0"/>
                <a:cs typeface="Arial" panose="020B0604020202020204" pitchFamily="34" charset="0"/>
              </a:rPr>
              <a:t>, или </a:t>
            </a: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2. </a:t>
            </a:r>
            <a:r>
              <a:rPr lang="en-US" sz="2000" dirty="0">
                <a:latin typeface="Arial" panose="020B0604020202020204" pitchFamily="34" charset="0"/>
                <a:ea typeface="Calibri" panose="020F0502020204030204" pitchFamily="34" charset="0"/>
                <a:cs typeface="Arial" panose="020B0604020202020204" pitchFamily="34" charset="0"/>
              </a:rPr>
              <a:t>min t(</a:t>
            </a:r>
            <a:r>
              <a:rPr lang="ru-RU" sz="2000" dirty="0">
                <a:latin typeface="Arial" panose="020B0604020202020204" pitchFamily="34" charset="0"/>
                <a:ea typeface="Calibri" panose="020F0502020204030204" pitchFamily="34" charset="0"/>
                <a:cs typeface="Arial" panose="020B0604020202020204" pitchFamily="34" charset="0"/>
              </a:rPr>
              <a:t>3</a:t>
            </a:r>
            <a:r>
              <a:rPr lang="en-US" sz="2000" dirty="0">
                <a:latin typeface="Arial" panose="020B0604020202020204" pitchFamily="34" charset="0"/>
                <a:ea typeface="Calibri" panose="020F0502020204030204" pitchFamily="34" charset="0"/>
                <a:cs typeface="Arial" panose="020B0604020202020204" pitchFamily="34" charset="0"/>
              </a:rPr>
              <a:t>,</a:t>
            </a:r>
            <a:r>
              <a:rPr lang="en-US" sz="2000" dirty="0" err="1">
                <a:latin typeface="Arial" panose="020B0604020202020204" pitchFamily="34" charset="0"/>
                <a:ea typeface="Calibri" panose="020F0502020204030204" pitchFamily="34" charset="0"/>
                <a:cs typeface="Arial" panose="020B0604020202020204" pitchFamily="34" charset="0"/>
              </a:rPr>
              <a:t>i</a:t>
            </a:r>
            <a:r>
              <a:rPr lang="en-US" sz="2000" dirty="0">
                <a:latin typeface="Arial" panose="020B0604020202020204" pitchFamily="34" charset="0"/>
                <a:ea typeface="Calibri" panose="020F0502020204030204" pitchFamily="34" charset="0"/>
                <a:cs typeface="Arial" panose="020B0604020202020204" pitchFamily="34" charset="0"/>
              </a:rPr>
              <a:t>) ≥ max t(2,i)</a:t>
            </a:r>
            <a:r>
              <a:rPr lang="ru-RU" sz="2000" dirty="0">
                <a:latin typeface="Arial" panose="020B0604020202020204" pitchFamily="34" charset="0"/>
                <a:ea typeface="Calibri" panose="020F0502020204030204" pitchFamily="34" charset="0"/>
                <a:cs typeface="Arial" panose="020B0604020202020204" pitchFamily="34" charset="0"/>
              </a:rPr>
              <a:t>.</a:t>
            </a:r>
            <a:r>
              <a:rPr lang="en-US" sz="2000" dirty="0">
                <a:latin typeface="Arial" panose="020B0604020202020204" pitchFamily="34" charset="0"/>
                <a:ea typeface="Calibri" panose="020F0502020204030204" pitchFamily="34" charset="0"/>
                <a:cs typeface="Arial" panose="020B0604020202020204" pitchFamily="34" charset="0"/>
              </a:rPr>
              <a:t> </a:t>
            </a:r>
            <a:endParaRPr lang="ru-RU" sz="2000" dirty="0">
              <a:effectLst/>
              <a:latin typeface="Arial" panose="020B0604020202020204" pitchFamily="34" charset="0"/>
              <a:ea typeface="Calibri" panose="020F0502020204030204" pitchFamily="34" charset="0"/>
              <a:cs typeface="Arial" panose="020B0604020202020204" pitchFamily="34" charset="0"/>
            </a:endParaRPr>
          </a:p>
          <a:p>
            <a:pPr algn="just">
              <a:spcAft>
                <a:spcPts val="0"/>
              </a:spcAft>
            </a:pP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0201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1971" y="474345"/>
            <a:ext cx="11526591" cy="707886"/>
          </a:xfrm>
          <a:prstGeom prst="rect">
            <a:avLst/>
          </a:prstGeom>
        </p:spPr>
        <p:txBody>
          <a:bodyPr wrap="square">
            <a:spAutoFit/>
          </a:bodyPr>
          <a:lstStyle/>
          <a:p>
            <a:pPr algn="just">
              <a:spcAft>
                <a:spcPts val="0"/>
              </a:spcAft>
            </a:pPr>
            <a:r>
              <a:rPr lang="ru-RU" sz="2000" dirty="0">
                <a:effectLst/>
                <a:latin typeface="Arial" panose="020B0604020202020204" pitchFamily="34" charset="0"/>
                <a:ea typeface="Calibri" panose="020F0502020204030204" pitchFamily="34" charset="0"/>
                <a:cs typeface="Times New Roman" panose="02020603050405020304" pitchFamily="18" charset="0"/>
              </a:rPr>
              <a:t>В примере, приведенном в таблице первое условие выполняется в виде точного равенства. </a:t>
            </a:r>
            <a:r>
              <a:rPr lang="en-US" sz="2000" dirty="0">
                <a:effectLst/>
                <a:latin typeface="Arial" panose="020B0604020202020204" pitchFamily="34" charset="0"/>
                <a:ea typeface="Calibri" panose="020F0502020204030204" pitchFamily="34" charset="0"/>
                <a:cs typeface="Times New Roman" panose="02020603050405020304" pitchFamily="18" charset="0"/>
              </a:rPr>
              <a:t>            </a:t>
            </a:r>
          </a:p>
          <a:p>
            <a:pPr algn="just">
              <a:spcAft>
                <a:spcPts val="0"/>
              </a:spcAft>
            </a:pPr>
            <a:r>
              <a:rPr lang="en-US" sz="2000" dirty="0">
                <a:latin typeface="Arial" panose="020B0604020202020204" pitchFamily="34" charset="0"/>
                <a:ea typeface="Calibri" panose="020F0502020204030204" pitchFamily="34" charset="0"/>
                <a:cs typeface="Times New Roman" panose="02020603050405020304" pitchFamily="18" charset="0"/>
              </a:rPr>
              <a:t>                                                                           </a:t>
            </a:r>
            <a:r>
              <a:rPr lang="ru-RU" sz="2000" dirty="0">
                <a:effectLst/>
                <a:latin typeface="Arial" panose="020B0604020202020204" pitchFamily="34" charset="0"/>
                <a:ea typeface="Calibri" panose="020F0502020204030204" pitchFamily="34" charset="0"/>
                <a:cs typeface="Times New Roman" panose="02020603050405020304" pitchFamily="18" charset="0"/>
              </a:rPr>
              <a:t>табл. 1</a:t>
            </a:r>
            <a:r>
              <a:rPr lang="en-US" sz="2000" dirty="0">
                <a:effectLst/>
                <a:latin typeface="Arial" panose="020B0604020202020204" pitchFamily="34" charset="0"/>
                <a:ea typeface="Calibri" panose="020F0502020204030204" pitchFamily="34" charset="0"/>
                <a:cs typeface="Times New Roman" panose="02020603050405020304" pitchFamily="18" charset="0"/>
              </a:rPr>
              <a:t>.</a:t>
            </a:r>
            <a:endParaRPr lang="ru-RU" sz="2000" dirty="0">
              <a:latin typeface="Arial" panose="020B0604020202020204" pitchFamily="34" charset="0"/>
              <a:ea typeface="Calibri" panose="020F0502020204030204" pitchFamily="34" charset="0"/>
              <a:cs typeface="Times New Roman" panose="02020603050405020304" pitchFamily="18"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3448481264"/>
              </p:ext>
            </p:extLst>
          </p:nvPr>
        </p:nvGraphicFramePr>
        <p:xfrm>
          <a:off x="2882732" y="1304784"/>
          <a:ext cx="3904434" cy="2396659"/>
        </p:xfrm>
        <a:graphic>
          <a:graphicData uri="http://schemas.openxmlformats.org/drawingml/2006/table">
            <a:tbl>
              <a:tblPr>
                <a:tableStyleId>{5C22544A-7EE6-4342-B048-85BDC9FD1C3A}</a:tableStyleId>
              </a:tblPr>
              <a:tblGrid>
                <a:gridCol w="931476">
                  <a:extLst>
                    <a:ext uri="{9D8B030D-6E8A-4147-A177-3AD203B41FA5}">
                      <a16:colId xmlns:a16="http://schemas.microsoft.com/office/drawing/2014/main" val="20000"/>
                    </a:ext>
                  </a:extLst>
                </a:gridCol>
                <a:gridCol w="990468">
                  <a:extLst>
                    <a:ext uri="{9D8B030D-6E8A-4147-A177-3AD203B41FA5}">
                      <a16:colId xmlns:a16="http://schemas.microsoft.com/office/drawing/2014/main" val="20001"/>
                    </a:ext>
                  </a:extLst>
                </a:gridCol>
                <a:gridCol w="1005993">
                  <a:extLst>
                    <a:ext uri="{9D8B030D-6E8A-4147-A177-3AD203B41FA5}">
                      <a16:colId xmlns:a16="http://schemas.microsoft.com/office/drawing/2014/main" val="20002"/>
                    </a:ext>
                  </a:extLst>
                </a:gridCol>
                <a:gridCol w="976497">
                  <a:extLst>
                    <a:ext uri="{9D8B030D-6E8A-4147-A177-3AD203B41FA5}">
                      <a16:colId xmlns:a16="http://schemas.microsoft.com/office/drawing/2014/main" val="20003"/>
                    </a:ext>
                  </a:extLst>
                </a:gridCol>
              </a:tblGrid>
              <a:tr h="524269">
                <a:tc>
                  <a:txBody>
                    <a:bodyPr/>
                    <a:lstStyle/>
                    <a:p>
                      <a:pPr marL="139700" algn="just">
                        <a:lnSpc>
                          <a:spcPct val="115000"/>
                        </a:lnSpc>
                        <a:spcAft>
                          <a:spcPts val="0"/>
                        </a:spcAft>
                      </a:pPr>
                      <a:r>
                        <a:rPr lang="en-US" sz="3200" spc="100" dirty="0" err="1">
                          <a:effectLst/>
                          <a:latin typeface="Arial" panose="020B0604020202020204" pitchFamily="34" charset="0"/>
                          <a:cs typeface="Arial" panose="020B0604020202020204" pitchFamily="34" charset="0"/>
                        </a:rPr>
                        <a:t>i</a:t>
                      </a:r>
                      <a:endParaRPr lang="ru-RU" sz="3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algn="ctr">
                        <a:lnSpc>
                          <a:spcPct val="115000"/>
                        </a:lnSpc>
                        <a:spcAft>
                          <a:spcPts val="0"/>
                        </a:spcAft>
                      </a:pPr>
                      <a:r>
                        <a:rPr lang="en-US" sz="3200" spc="100" baseline="30000" dirty="0">
                          <a:effectLst/>
                          <a:latin typeface="Arial" panose="020B0604020202020204" pitchFamily="34" charset="0"/>
                          <a:cs typeface="Arial" panose="020B0604020202020204" pitchFamily="34" charset="0"/>
                        </a:rPr>
                        <a:t>t(1,i)</a:t>
                      </a:r>
                      <a:endParaRPr lang="ru-RU" sz="3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marR="0" lvl="0" indent="0" algn="ctr" defTabSz="914400" rtl="0" eaLnBrk="1" fontAlgn="auto" latinLnBrk="0" hangingPunct="1">
                        <a:lnSpc>
                          <a:spcPct val="115000"/>
                        </a:lnSpc>
                        <a:spcBef>
                          <a:spcPts val="0"/>
                        </a:spcBef>
                        <a:spcAft>
                          <a:spcPts val="0"/>
                        </a:spcAft>
                        <a:buClrTx/>
                        <a:buSzTx/>
                        <a:buFontTx/>
                        <a:buNone/>
                        <a:tabLst/>
                        <a:defRPr/>
                      </a:pPr>
                      <a:r>
                        <a:rPr lang="en-US" sz="3200" spc="100" baseline="30000" dirty="0">
                          <a:effectLst/>
                          <a:latin typeface="Arial" panose="020B0604020202020204" pitchFamily="34" charset="0"/>
                          <a:cs typeface="Arial" panose="020B0604020202020204" pitchFamily="34" charset="0"/>
                        </a:rPr>
                        <a:t>t(2,i)</a:t>
                      </a:r>
                      <a:endParaRPr lang="ru-RU" sz="3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marR="0" lvl="0" indent="0" algn="ctr" defTabSz="914400" rtl="0" eaLnBrk="1" fontAlgn="auto" latinLnBrk="0" hangingPunct="1">
                        <a:lnSpc>
                          <a:spcPct val="115000"/>
                        </a:lnSpc>
                        <a:spcBef>
                          <a:spcPts val="0"/>
                        </a:spcBef>
                        <a:spcAft>
                          <a:spcPts val="0"/>
                        </a:spcAft>
                        <a:buClrTx/>
                        <a:buSzTx/>
                        <a:buFontTx/>
                        <a:buNone/>
                        <a:tabLst/>
                        <a:defRPr/>
                      </a:pPr>
                      <a:r>
                        <a:rPr lang="en-US" sz="3200" spc="100" baseline="30000" dirty="0">
                          <a:effectLst/>
                          <a:latin typeface="Arial" panose="020B0604020202020204" pitchFamily="34" charset="0"/>
                          <a:cs typeface="Arial" panose="020B0604020202020204" pitchFamily="34" charset="0"/>
                        </a:rPr>
                        <a:t>t(3,i)</a:t>
                      </a:r>
                      <a:endParaRPr lang="ru-RU" sz="3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0"/>
                  </a:ext>
                </a:extLst>
              </a:tr>
              <a:tr h="374478">
                <a:tc>
                  <a:txBody>
                    <a:bodyPr/>
                    <a:lstStyle/>
                    <a:p>
                      <a:pPr marL="139700" algn="just">
                        <a:lnSpc>
                          <a:spcPct val="115000"/>
                        </a:lnSpc>
                        <a:spcAft>
                          <a:spcPts val="0"/>
                        </a:spcAft>
                      </a:pPr>
                      <a:r>
                        <a:rPr lang="ru-RU" sz="2000" spc="50">
                          <a:effectLst/>
                          <a:latin typeface="Arial" panose="020B0604020202020204" pitchFamily="34" charset="0"/>
                          <a:cs typeface="Arial" panose="020B0604020202020204" pitchFamily="34" charset="0"/>
                        </a:rPr>
                        <a:t>1</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algn="ctr">
                        <a:lnSpc>
                          <a:spcPct val="115000"/>
                        </a:lnSpc>
                        <a:spcAft>
                          <a:spcPts val="0"/>
                        </a:spcAft>
                      </a:pPr>
                      <a:r>
                        <a:rPr lang="ru-RU" sz="2000" spc="50" dirty="0">
                          <a:effectLst/>
                          <a:latin typeface="Arial" panose="020B0604020202020204" pitchFamily="34" charset="0"/>
                          <a:cs typeface="Arial" panose="020B0604020202020204" pitchFamily="34" charset="0"/>
                        </a:rPr>
                        <a:t>8</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ru-RU" sz="2000" spc="5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ru-RU" sz="2000" spc="5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1"/>
                  </a:ext>
                </a:extLst>
              </a:tr>
              <a:tr h="374478">
                <a:tc>
                  <a:txBody>
                    <a:bodyPr/>
                    <a:lstStyle/>
                    <a:p>
                      <a:pPr marL="139700" algn="just">
                        <a:lnSpc>
                          <a:spcPct val="115000"/>
                        </a:lnSpc>
                        <a:spcAft>
                          <a:spcPts val="0"/>
                        </a:spcAft>
                      </a:pPr>
                      <a:r>
                        <a:rPr lang="ru-RU" sz="2000" spc="50">
                          <a:effectLst/>
                          <a:latin typeface="Arial" panose="020B0604020202020204" pitchFamily="34" charset="0"/>
                          <a:cs typeface="Arial" panose="020B0604020202020204" pitchFamily="34" charset="0"/>
                        </a:rPr>
                        <a:t>2</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algn="ctr">
                        <a:lnSpc>
                          <a:spcPct val="115000"/>
                        </a:lnSpc>
                        <a:spcAft>
                          <a:spcPts val="0"/>
                        </a:spcAft>
                      </a:pPr>
                      <a:r>
                        <a:rPr lang="ru-RU" sz="2000" spc="50" dirty="0">
                          <a:effectLst/>
                          <a:latin typeface="Arial" panose="020B0604020202020204" pitchFamily="34" charset="0"/>
                          <a:cs typeface="Arial" panose="020B0604020202020204" pitchFamily="34" charset="0"/>
                        </a:rPr>
                        <a:t>10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ru-RU" sz="2000" b="1" u="sng" spc="50" dirty="0">
                          <a:effectLst/>
                          <a:latin typeface="Arial" panose="020B0604020202020204" pitchFamily="34" charset="0"/>
                          <a:cs typeface="Arial" panose="020B0604020202020204" pitchFamily="34" charset="0"/>
                        </a:rPr>
                        <a:t>6</a:t>
                      </a:r>
                      <a:endParaRPr lang="ru-RU" sz="2000" b="1" u="sng"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ru-RU" sz="2000" spc="50" dirty="0">
                          <a:effectLst/>
                          <a:latin typeface="Arial" panose="020B0604020202020204" pitchFamily="34" charset="0"/>
                          <a:cs typeface="Arial" panose="020B0604020202020204" pitchFamily="34" charset="0"/>
                        </a:rPr>
                        <a:t>9</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2"/>
                  </a:ext>
                </a:extLst>
              </a:tr>
              <a:tr h="374478">
                <a:tc>
                  <a:txBody>
                    <a:bodyPr/>
                    <a:lstStyle/>
                    <a:p>
                      <a:pPr marL="139700" algn="just">
                        <a:lnSpc>
                          <a:spcPct val="115000"/>
                        </a:lnSpc>
                        <a:spcAft>
                          <a:spcPts val="0"/>
                        </a:spcAft>
                      </a:pPr>
                      <a:r>
                        <a:rPr lang="ru-RU" sz="2000" spc="50">
                          <a:effectLst/>
                          <a:latin typeface="Arial" panose="020B0604020202020204" pitchFamily="34" charset="0"/>
                          <a:cs typeface="Arial" panose="020B0604020202020204" pitchFamily="34" charset="0"/>
                        </a:rPr>
                        <a:t>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algn="ctr">
                        <a:lnSpc>
                          <a:spcPct val="115000"/>
                        </a:lnSpc>
                        <a:spcAft>
                          <a:spcPts val="0"/>
                        </a:spcAft>
                      </a:pPr>
                      <a:r>
                        <a:rPr lang="ru-RU" sz="2000" b="1" u="sng" spc="50" dirty="0">
                          <a:effectLst/>
                          <a:latin typeface="Arial" panose="020B0604020202020204" pitchFamily="34" charset="0"/>
                          <a:cs typeface="Arial" panose="020B0604020202020204" pitchFamily="34" charset="0"/>
                        </a:rPr>
                        <a:t>6</a:t>
                      </a:r>
                      <a:endParaRPr lang="ru-RU" sz="2000" b="1" u="sng"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ru-RU" sz="2000" spc="5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ru-RU" sz="2000" spc="50" dirty="0">
                          <a:effectLst/>
                          <a:latin typeface="Arial" panose="020B0604020202020204" pitchFamily="34" charset="0"/>
                          <a:cs typeface="Arial" panose="020B0604020202020204" pitchFamily="34" charset="0"/>
                        </a:rPr>
                        <a:t>8</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3"/>
                  </a:ext>
                </a:extLst>
              </a:tr>
              <a:tr h="374478">
                <a:tc>
                  <a:txBody>
                    <a:bodyPr/>
                    <a:lstStyle/>
                    <a:p>
                      <a:pPr marL="139700" algn="just">
                        <a:lnSpc>
                          <a:spcPct val="115000"/>
                        </a:lnSpc>
                        <a:spcAft>
                          <a:spcPts val="0"/>
                        </a:spcAft>
                      </a:pPr>
                      <a:r>
                        <a:rPr lang="ru-RU" sz="2000" spc="50">
                          <a:effectLst/>
                          <a:latin typeface="Arial" panose="020B0604020202020204" pitchFamily="34" charset="0"/>
                          <a:cs typeface="Arial" panose="020B0604020202020204" pitchFamily="34" charset="0"/>
                        </a:rPr>
                        <a:t>4</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algn="ctr">
                        <a:lnSpc>
                          <a:spcPct val="115000"/>
                        </a:lnSpc>
                        <a:spcAft>
                          <a:spcPts val="0"/>
                        </a:spcAft>
                      </a:pPr>
                      <a:r>
                        <a:rPr lang="ru-RU" sz="2000" spc="5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ru-RU" sz="2000" spc="50">
                          <a:effectLst/>
                          <a:latin typeface="Arial" panose="020B0604020202020204" pitchFamily="34" charset="0"/>
                          <a:cs typeface="Arial" panose="020B0604020202020204" pitchFamily="34" charset="0"/>
                        </a:rPr>
                        <a:t>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ru-RU" sz="2000" spc="5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4"/>
                  </a:ext>
                </a:extLst>
              </a:tr>
              <a:tr h="374478">
                <a:tc>
                  <a:txBody>
                    <a:bodyPr/>
                    <a:lstStyle/>
                    <a:p>
                      <a:pPr marL="139700" algn="just">
                        <a:lnSpc>
                          <a:spcPct val="115000"/>
                        </a:lnSpc>
                        <a:spcAft>
                          <a:spcPts val="0"/>
                        </a:spcAft>
                      </a:pPr>
                      <a:r>
                        <a:rPr lang="ru-RU" sz="2000" spc="50">
                          <a:effectLst/>
                          <a:latin typeface="Arial" panose="020B0604020202020204" pitchFamily="34" charset="0"/>
                          <a:cs typeface="Arial" panose="020B0604020202020204" pitchFamily="34" charset="0"/>
                        </a:rPr>
                        <a:t>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algn="ctr">
                        <a:lnSpc>
                          <a:spcPct val="115000"/>
                        </a:lnSpc>
                        <a:spcAft>
                          <a:spcPts val="0"/>
                        </a:spcAft>
                      </a:pPr>
                      <a:r>
                        <a:rPr lang="en-US" sz="2000" spc="50" dirty="0">
                          <a:effectLst/>
                          <a:latin typeface="Arial" panose="020B0604020202020204" pitchFamily="34" charset="0"/>
                          <a:cs typeface="Arial" panose="020B0604020202020204" pitchFamily="34" charset="0"/>
                        </a:rPr>
                        <a:t>11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ru-RU" sz="2000" spc="5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ru-RU" sz="2000" b="1" spc="50" dirty="0">
                          <a:effectLst/>
                          <a:latin typeface="Arial" panose="020B0604020202020204" pitchFamily="34" charset="0"/>
                          <a:cs typeface="Arial" panose="020B0604020202020204" pitchFamily="34" charset="0"/>
                        </a:rPr>
                        <a:t>5</a:t>
                      </a:r>
                      <a:endParaRPr lang="ru-RU" sz="2000" b="1"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5"/>
                  </a:ext>
                </a:extLst>
              </a:tr>
            </a:tbl>
          </a:graphicData>
        </a:graphic>
      </p:graphicFrame>
      <p:sp>
        <p:nvSpPr>
          <p:cNvPr id="4" name="Прямоугольник 3"/>
          <p:cNvSpPr/>
          <p:nvPr/>
        </p:nvSpPr>
        <p:spPr>
          <a:xfrm>
            <a:off x="5125792" y="4165672"/>
            <a:ext cx="6722770" cy="2554545"/>
          </a:xfrm>
          <a:prstGeom prst="rect">
            <a:avLst/>
          </a:prstGeom>
        </p:spPr>
        <p:txBody>
          <a:bodyPr wrap="square">
            <a:spAutoFit/>
          </a:bodyPr>
          <a:lstStyle/>
          <a:p>
            <a:pPr algn="just">
              <a:spcAft>
                <a:spcPts val="0"/>
              </a:spcAft>
            </a:pPr>
            <a:r>
              <a:rPr lang="ru-RU" sz="2000" dirty="0">
                <a:effectLst/>
                <a:latin typeface="Arial" panose="020B0604020202020204" pitchFamily="34" charset="0"/>
                <a:ea typeface="Calibri" panose="020F0502020204030204" pitchFamily="34" charset="0"/>
                <a:cs typeface="Times New Roman" panose="02020603050405020304" pitchFamily="18" charset="0"/>
              </a:rPr>
              <a:t>Для получения оптимальной последовательности составляют новую таблицу (табл. </a:t>
            </a:r>
            <a:r>
              <a:rPr lang="en-US" sz="2000" dirty="0">
                <a:effectLst/>
                <a:latin typeface="Arial" panose="020B0604020202020204" pitchFamily="34" charset="0"/>
                <a:ea typeface="Calibri" panose="020F0502020204030204" pitchFamily="34" charset="0"/>
                <a:cs typeface="Times New Roman" panose="02020603050405020304" pitchFamily="18" charset="0"/>
              </a:rPr>
              <a:t>2</a:t>
            </a:r>
            <a:r>
              <a:rPr lang="ru-RU" sz="2000" dirty="0">
                <a:effectLst/>
                <a:latin typeface="Arial" panose="020B0604020202020204" pitchFamily="34" charset="0"/>
                <a:ea typeface="Calibri" panose="020F0502020204030204" pitchFamily="34" charset="0"/>
                <a:cs typeface="Times New Roman" panose="02020603050405020304" pitchFamily="18" charset="0"/>
              </a:rPr>
              <a:t>). Из таблицы </a:t>
            </a:r>
            <a:r>
              <a:rPr lang="en-US" sz="2000" dirty="0">
                <a:effectLst/>
                <a:latin typeface="Arial" panose="020B0604020202020204" pitchFamily="34" charset="0"/>
                <a:ea typeface="Calibri" panose="020F0502020204030204" pitchFamily="34" charset="0"/>
                <a:cs typeface="Times New Roman" panose="02020603050405020304" pitchFamily="18" charset="0"/>
              </a:rPr>
              <a:t>2</a:t>
            </a:r>
            <a:r>
              <a:rPr lang="ru-RU" sz="2000" dirty="0">
                <a:effectLst/>
                <a:latin typeface="Arial" panose="020B0604020202020204" pitchFamily="34" charset="0"/>
                <a:ea typeface="Calibri" panose="020F0502020204030204" pitchFamily="34" charset="0"/>
                <a:cs typeface="Times New Roman" panose="02020603050405020304" pitchFamily="18" charset="0"/>
              </a:rPr>
              <a:t> получаем оптимальные последова­тельности с помощью описанного выше процесса определения оптимальной последовательности для двух машин. В этом случае оптимальными будут следующие последовательности:</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ru-RU" sz="2000" b="1" dirty="0">
                <a:effectLst/>
                <a:latin typeface="Arial" panose="020B0604020202020204" pitchFamily="34" charset="0"/>
                <a:ea typeface="Calibri" panose="020F0502020204030204" pitchFamily="34" charset="0"/>
                <a:cs typeface="Times New Roman" panose="02020603050405020304" pitchFamily="18" charset="0"/>
              </a:rPr>
              <a:t>3, 2, 1, 4, 5,     3, 2, 4, 5, 1,     3, 2, 4, 1, 5, </a:t>
            </a:r>
            <a:r>
              <a:rPr lang="ru-RU" sz="2000" dirty="0">
                <a:effectLst/>
                <a:latin typeface="Arial" panose="020B0604020202020204" pitchFamily="34" charset="0"/>
                <a:ea typeface="Calibri" panose="020F0502020204030204" pitchFamily="34"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039424927"/>
              </p:ext>
            </p:extLst>
          </p:nvPr>
        </p:nvGraphicFramePr>
        <p:xfrm>
          <a:off x="321971" y="4255392"/>
          <a:ext cx="4477578" cy="2339102"/>
        </p:xfrm>
        <a:graphic>
          <a:graphicData uri="http://schemas.openxmlformats.org/drawingml/2006/table">
            <a:tbl>
              <a:tblPr>
                <a:tableStyleId>{5C22544A-7EE6-4342-B048-85BDC9FD1C3A}</a:tableStyleId>
              </a:tblPr>
              <a:tblGrid>
                <a:gridCol w="1065137">
                  <a:extLst>
                    <a:ext uri="{9D8B030D-6E8A-4147-A177-3AD203B41FA5}">
                      <a16:colId xmlns:a16="http://schemas.microsoft.com/office/drawing/2014/main" val="20000"/>
                    </a:ext>
                  </a:extLst>
                </a:gridCol>
                <a:gridCol w="1738187">
                  <a:extLst>
                    <a:ext uri="{9D8B030D-6E8A-4147-A177-3AD203B41FA5}">
                      <a16:colId xmlns:a16="http://schemas.microsoft.com/office/drawing/2014/main" val="20001"/>
                    </a:ext>
                  </a:extLst>
                </a:gridCol>
                <a:gridCol w="1674254">
                  <a:extLst>
                    <a:ext uri="{9D8B030D-6E8A-4147-A177-3AD203B41FA5}">
                      <a16:colId xmlns:a16="http://schemas.microsoft.com/office/drawing/2014/main" val="20002"/>
                    </a:ext>
                  </a:extLst>
                </a:gridCol>
              </a:tblGrid>
              <a:tr h="622507">
                <a:tc>
                  <a:txBody>
                    <a:bodyPr/>
                    <a:lstStyle/>
                    <a:p>
                      <a:pPr marL="139700" algn="ctr">
                        <a:lnSpc>
                          <a:spcPct val="115000"/>
                        </a:lnSpc>
                        <a:spcAft>
                          <a:spcPts val="0"/>
                        </a:spcAft>
                      </a:pPr>
                      <a:r>
                        <a:rPr lang="en-US" sz="3200" spc="100" dirty="0" err="1">
                          <a:effectLst/>
                          <a:latin typeface="Arial" panose="020B0604020202020204" pitchFamily="34" charset="0"/>
                          <a:cs typeface="Arial" panose="020B0604020202020204" pitchFamily="34" charset="0"/>
                        </a:rPr>
                        <a:t>i</a:t>
                      </a:r>
                      <a:endParaRPr lang="ru-RU" sz="3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marR="0" lvl="0" indent="0" algn="ctr" defTabSz="914400" rtl="0" eaLnBrk="1" fontAlgn="auto" latinLnBrk="0" hangingPunct="1">
                        <a:lnSpc>
                          <a:spcPct val="115000"/>
                        </a:lnSpc>
                        <a:spcBef>
                          <a:spcPts val="0"/>
                        </a:spcBef>
                        <a:spcAft>
                          <a:spcPts val="0"/>
                        </a:spcAft>
                        <a:buClrTx/>
                        <a:buSzTx/>
                        <a:buFontTx/>
                        <a:buNone/>
                        <a:tabLst/>
                        <a:defRPr/>
                      </a:pPr>
                      <a:r>
                        <a:rPr lang="en-US" sz="3200" spc="100" baseline="30000" dirty="0">
                          <a:effectLst/>
                          <a:latin typeface="Arial" panose="020B0604020202020204" pitchFamily="34" charset="0"/>
                          <a:cs typeface="Arial" panose="020B0604020202020204" pitchFamily="34" charset="0"/>
                        </a:rPr>
                        <a:t>t(1,i)+t(2,i)</a:t>
                      </a:r>
                      <a:endParaRPr lang="ru-RU" sz="3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marR="0" lvl="0" indent="0" algn="ctr" defTabSz="914400" rtl="0" eaLnBrk="1" fontAlgn="auto" latinLnBrk="0" hangingPunct="1">
                        <a:lnSpc>
                          <a:spcPct val="115000"/>
                        </a:lnSpc>
                        <a:spcBef>
                          <a:spcPts val="0"/>
                        </a:spcBef>
                        <a:spcAft>
                          <a:spcPts val="0"/>
                        </a:spcAft>
                        <a:buClrTx/>
                        <a:buSzTx/>
                        <a:buFontTx/>
                        <a:buNone/>
                        <a:tabLst/>
                        <a:defRPr/>
                      </a:pPr>
                      <a:r>
                        <a:rPr lang="en-US" sz="3200" spc="100" baseline="30000" dirty="0">
                          <a:effectLst/>
                          <a:latin typeface="Arial" panose="020B0604020202020204" pitchFamily="34" charset="0"/>
                          <a:cs typeface="Arial" panose="020B0604020202020204" pitchFamily="34" charset="0"/>
                        </a:rPr>
                        <a:t>t(2,i)+t(3,i)</a:t>
                      </a:r>
                      <a:endParaRPr lang="ru-RU" sz="3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0"/>
                  </a:ext>
                </a:extLst>
              </a:tr>
              <a:tr h="343319">
                <a:tc>
                  <a:txBody>
                    <a:bodyPr/>
                    <a:lstStyle/>
                    <a:p>
                      <a:pPr marL="139700" algn="ctr">
                        <a:lnSpc>
                          <a:spcPct val="115000"/>
                        </a:lnSpc>
                        <a:spcAft>
                          <a:spcPts val="0"/>
                        </a:spcAft>
                      </a:pPr>
                      <a:r>
                        <a:rPr lang="ru-RU" sz="2000" spc="50">
                          <a:effectLst/>
                          <a:latin typeface="Arial" panose="020B0604020202020204" pitchFamily="34" charset="0"/>
                          <a:cs typeface="Arial" panose="020B0604020202020204" pitchFamily="34" charset="0"/>
                        </a:rPr>
                        <a:t>1</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algn="ctr">
                        <a:lnSpc>
                          <a:spcPct val="115000"/>
                        </a:lnSpc>
                        <a:spcAft>
                          <a:spcPts val="0"/>
                        </a:spcAft>
                      </a:pPr>
                      <a:r>
                        <a:rPr lang="en-US" sz="2000" spc="50" dirty="0">
                          <a:effectLst/>
                          <a:latin typeface="Arial" panose="020B0604020202020204" pitchFamily="34" charset="0"/>
                          <a:cs typeface="Arial" panose="020B0604020202020204" pitchFamily="34" charset="0"/>
                        </a:rPr>
                        <a:t>13</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en-US" sz="2000" spc="50" dirty="0">
                          <a:effectLst/>
                          <a:latin typeface="Arial" panose="020B0604020202020204" pitchFamily="34" charset="0"/>
                          <a:cs typeface="Arial" panose="020B0604020202020204" pitchFamily="34" charset="0"/>
                        </a:rPr>
                        <a:t>9</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1"/>
                  </a:ext>
                </a:extLst>
              </a:tr>
              <a:tr h="343319">
                <a:tc>
                  <a:txBody>
                    <a:bodyPr/>
                    <a:lstStyle/>
                    <a:p>
                      <a:pPr marL="139700" algn="ctr">
                        <a:lnSpc>
                          <a:spcPct val="115000"/>
                        </a:lnSpc>
                        <a:spcAft>
                          <a:spcPts val="0"/>
                        </a:spcAft>
                      </a:pPr>
                      <a:r>
                        <a:rPr lang="ru-RU" sz="2000" spc="50">
                          <a:effectLst/>
                          <a:latin typeface="Arial" panose="020B0604020202020204" pitchFamily="34" charset="0"/>
                          <a:cs typeface="Arial" panose="020B0604020202020204" pitchFamily="34" charset="0"/>
                        </a:rPr>
                        <a:t>2</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algn="ctr">
                        <a:lnSpc>
                          <a:spcPct val="115000"/>
                        </a:lnSpc>
                        <a:spcAft>
                          <a:spcPts val="0"/>
                        </a:spcAft>
                      </a:pPr>
                      <a:r>
                        <a:rPr lang="en-US" sz="2000" spc="50" dirty="0">
                          <a:effectLst/>
                          <a:latin typeface="Arial" panose="020B0604020202020204" pitchFamily="34" charset="0"/>
                          <a:cs typeface="Arial" panose="020B0604020202020204" pitchFamily="34" charset="0"/>
                        </a:rPr>
                        <a:t>16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en-US" sz="2000" spc="50" dirty="0">
                          <a:effectLst/>
                          <a:latin typeface="Arial" panose="020B0604020202020204" pitchFamily="34" charset="0"/>
                          <a:cs typeface="Arial" panose="020B0604020202020204" pitchFamily="34" charset="0"/>
                        </a:rPr>
                        <a:t>15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2"/>
                  </a:ext>
                </a:extLst>
              </a:tr>
              <a:tr h="343319">
                <a:tc>
                  <a:txBody>
                    <a:bodyPr/>
                    <a:lstStyle/>
                    <a:p>
                      <a:pPr marL="139700" algn="ctr">
                        <a:lnSpc>
                          <a:spcPct val="115000"/>
                        </a:lnSpc>
                        <a:spcAft>
                          <a:spcPts val="0"/>
                        </a:spcAft>
                      </a:pPr>
                      <a:r>
                        <a:rPr lang="ru-RU" sz="2000" spc="50">
                          <a:effectLst/>
                          <a:latin typeface="Arial" panose="020B0604020202020204" pitchFamily="34" charset="0"/>
                          <a:cs typeface="Arial" panose="020B0604020202020204" pitchFamily="34" charset="0"/>
                        </a:rPr>
                        <a:t>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algn="ctr">
                        <a:lnSpc>
                          <a:spcPct val="115000"/>
                        </a:lnSpc>
                        <a:spcAft>
                          <a:spcPts val="0"/>
                        </a:spcAft>
                      </a:pPr>
                      <a:r>
                        <a:rPr lang="en-US" sz="2000" spc="50" dirty="0">
                          <a:effectLst/>
                          <a:latin typeface="Arial" panose="020B0604020202020204" pitchFamily="34" charset="0"/>
                          <a:cs typeface="Arial" panose="020B0604020202020204" pitchFamily="34" charset="0"/>
                        </a:rPr>
                        <a:t>8</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en-US" sz="2000" spc="50" dirty="0">
                          <a:effectLst/>
                          <a:latin typeface="Arial" panose="020B0604020202020204" pitchFamily="34" charset="0"/>
                          <a:cs typeface="Arial" panose="020B0604020202020204" pitchFamily="34" charset="0"/>
                        </a:rPr>
                        <a:t>10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3"/>
                  </a:ext>
                </a:extLst>
              </a:tr>
              <a:tr h="343319">
                <a:tc>
                  <a:txBody>
                    <a:bodyPr/>
                    <a:lstStyle/>
                    <a:p>
                      <a:pPr marL="139700" algn="ctr">
                        <a:lnSpc>
                          <a:spcPct val="115000"/>
                        </a:lnSpc>
                        <a:spcAft>
                          <a:spcPts val="0"/>
                        </a:spcAft>
                      </a:pPr>
                      <a:r>
                        <a:rPr lang="ru-RU" sz="2000" spc="50">
                          <a:effectLst/>
                          <a:latin typeface="Arial" panose="020B0604020202020204" pitchFamily="34" charset="0"/>
                          <a:cs typeface="Arial" panose="020B0604020202020204" pitchFamily="34" charset="0"/>
                        </a:rPr>
                        <a:t>4</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algn="ctr">
                        <a:lnSpc>
                          <a:spcPct val="115000"/>
                        </a:lnSpc>
                        <a:spcAft>
                          <a:spcPts val="0"/>
                        </a:spcAft>
                      </a:pPr>
                      <a:r>
                        <a:rPr lang="en-US" sz="2000" spc="50" dirty="0">
                          <a:effectLst/>
                          <a:latin typeface="Arial" panose="020B0604020202020204" pitchFamily="34" charset="0"/>
                          <a:cs typeface="Arial" panose="020B0604020202020204" pitchFamily="34" charset="0"/>
                        </a:rPr>
                        <a:t>10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en-US" sz="2000" spc="50" dirty="0">
                          <a:effectLst/>
                          <a:latin typeface="Arial" panose="020B0604020202020204" pitchFamily="34" charset="0"/>
                          <a:cs typeface="Arial" panose="020B0604020202020204" pitchFamily="34" charset="0"/>
                        </a:rPr>
                        <a:t>9</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4"/>
                  </a:ext>
                </a:extLst>
              </a:tr>
              <a:tr h="343319">
                <a:tc>
                  <a:txBody>
                    <a:bodyPr/>
                    <a:lstStyle/>
                    <a:p>
                      <a:pPr marL="139700" algn="ctr">
                        <a:lnSpc>
                          <a:spcPct val="115000"/>
                        </a:lnSpc>
                        <a:spcAft>
                          <a:spcPts val="0"/>
                        </a:spcAft>
                      </a:pPr>
                      <a:r>
                        <a:rPr lang="ru-RU" sz="2000" spc="50">
                          <a:effectLst/>
                          <a:latin typeface="Arial" panose="020B0604020202020204" pitchFamily="34" charset="0"/>
                          <a:cs typeface="Arial" panose="020B0604020202020204" pitchFamily="34" charset="0"/>
                        </a:rPr>
                        <a:t>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90500" algn="ctr">
                        <a:lnSpc>
                          <a:spcPct val="115000"/>
                        </a:lnSpc>
                        <a:spcAft>
                          <a:spcPts val="0"/>
                        </a:spcAft>
                      </a:pPr>
                      <a:r>
                        <a:rPr lang="en-US" sz="2000" spc="50" dirty="0">
                          <a:effectLst/>
                          <a:latin typeface="Arial" panose="020B0604020202020204" pitchFamily="34" charset="0"/>
                          <a:cs typeface="Arial" panose="020B0604020202020204" pitchFamily="34" charset="0"/>
                        </a:rPr>
                        <a:t>15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marL="177800" algn="ctr">
                        <a:lnSpc>
                          <a:spcPct val="115000"/>
                        </a:lnSpc>
                        <a:spcAft>
                          <a:spcPts val="0"/>
                        </a:spcAft>
                      </a:pPr>
                      <a:r>
                        <a:rPr lang="en-US" sz="2000" spc="50" dirty="0">
                          <a:effectLst/>
                          <a:latin typeface="Arial" panose="020B0604020202020204" pitchFamily="34" charset="0"/>
                          <a:cs typeface="Arial" panose="020B0604020202020204" pitchFamily="34" charset="0"/>
                        </a:rPr>
                        <a:t>9</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5"/>
                  </a:ext>
                </a:extLst>
              </a:tr>
            </a:tbl>
          </a:graphicData>
        </a:graphic>
      </p:graphicFrame>
      <p:sp>
        <p:nvSpPr>
          <p:cNvPr id="6" name="Прямоугольник 5"/>
          <p:cNvSpPr/>
          <p:nvPr/>
        </p:nvSpPr>
        <p:spPr>
          <a:xfrm>
            <a:off x="3570174" y="3855283"/>
            <a:ext cx="1010213" cy="400110"/>
          </a:xfrm>
          <a:prstGeom prst="rect">
            <a:avLst/>
          </a:prstGeom>
        </p:spPr>
        <p:txBody>
          <a:bodyPr wrap="none">
            <a:spAutoFit/>
          </a:bodyPr>
          <a:lstStyle/>
          <a:p>
            <a:r>
              <a:rPr lang="ru-RU" sz="2000" dirty="0">
                <a:effectLst/>
                <a:latin typeface="Arial" panose="020B0604020202020204" pitchFamily="34" charset="0"/>
                <a:ea typeface="Calibri" panose="020F0502020204030204" pitchFamily="34" charset="0"/>
                <a:cs typeface="Times New Roman" panose="02020603050405020304" pitchFamily="18" charset="0"/>
              </a:rPr>
              <a:t>табл. </a:t>
            </a:r>
            <a:r>
              <a:rPr lang="en-US" sz="2000" dirty="0">
                <a:effectLst/>
                <a:latin typeface="Arial" panose="020B0604020202020204" pitchFamily="34" charset="0"/>
                <a:ea typeface="Calibri" panose="020F0502020204030204" pitchFamily="34" charset="0"/>
                <a:cs typeface="Times New Roman" panose="02020603050405020304" pitchFamily="18" charset="0"/>
              </a:rPr>
              <a:t>2</a:t>
            </a:r>
            <a:endParaRPr lang="ru-RU" sz="2000" dirty="0"/>
          </a:p>
        </p:txBody>
      </p:sp>
      <p:sp>
        <p:nvSpPr>
          <p:cNvPr id="7" name="Прямоугольник 6"/>
          <p:cNvSpPr/>
          <p:nvPr/>
        </p:nvSpPr>
        <p:spPr>
          <a:xfrm>
            <a:off x="7233313" y="1646460"/>
            <a:ext cx="4380932" cy="1015663"/>
          </a:xfrm>
          <a:prstGeom prst="rect">
            <a:avLst/>
          </a:prstGeom>
        </p:spPr>
        <p:txBody>
          <a:bodyPr wrap="square">
            <a:spAutoFit/>
          </a:bodyPr>
          <a:lstStyle/>
          <a:p>
            <a:pPr algn="ctr"/>
            <a:r>
              <a:rPr lang="ru-RU" sz="2000" dirty="0">
                <a:latin typeface="Arial" panose="020B0604020202020204" pitchFamily="34" charset="0"/>
                <a:ea typeface="Calibri" panose="020F0502020204030204" pitchFamily="34" charset="0"/>
                <a:cs typeface="Arial" panose="020B0604020202020204" pitchFamily="34" charset="0"/>
              </a:rPr>
              <a:t>Условие применения алгоритма:</a:t>
            </a:r>
          </a:p>
          <a:p>
            <a:pPr algn="ctr"/>
            <a:r>
              <a:rPr lang="en-US" sz="2000" dirty="0">
                <a:latin typeface="Arial" panose="020B0604020202020204" pitchFamily="34" charset="0"/>
                <a:ea typeface="Calibri" panose="020F0502020204030204" pitchFamily="34" charset="0"/>
                <a:cs typeface="Arial" panose="020B0604020202020204" pitchFamily="34" charset="0"/>
              </a:rPr>
              <a:t>min t(1,i) ≥ max t(2,i) </a:t>
            </a:r>
            <a:endParaRPr lang="ru-RU" sz="2000" dirty="0">
              <a:latin typeface="Arial" panose="020B0604020202020204" pitchFamily="34" charset="0"/>
              <a:ea typeface="Calibri" panose="020F0502020204030204" pitchFamily="34" charset="0"/>
              <a:cs typeface="Arial" panose="020B0604020202020204" pitchFamily="34" charset="0"/>
            </a:endParaRPr>
          </a:p>
          <a:p>
            <a:pPr algn="ctr"/>
            <a:r>
              <a:rPr lang="en-US" sz="2000" dirty="0">
                <a:latin typeface="Arial" panose="020B0604020202020204" pitchFamily="34" charset="0"/>
                <a:ea typeface="Calibri" panose="020F0502020204030204" pitchFamily="34" charset="0"/>
                <a:cs typeface="Arial" panose="020B0604020202020204" pitchFamily="34" charset="0"/>
              </a:rPr>
              <a:t>min t(1,i)</a:t>
            </a:r>
            <a:r>
              <a:rPr lang="ru-RU" sz="2000" dirty="0">
                <a:latin typeface="Arial" panose="020B0604020202020204" pitchFamily="34" charset="0"/>
                <a:ea typeface="Calibri" panose="020F0502020204030204" pitchFamily="34" charset="0"/>
                <a:cs typeface="Arial" panose="020B0604020202020204" pitchFamily="34" charset="0"/>
              </a:rPr>
              <a:t>=6; </a:t>
            </a:r>
            <a:r>
              <a:rPr lang="en-US" sz="2000" dirty="0">
                <a:latin typeface="Arial" panose="020B0604020202020204" pitchFamily="34" charset="0"/>
                <a:ea typeface="Calibri" panose="020F0502020204030204" pitchFamily="34" charset="0"/>
                <a:cs typeface="Arial" panose="020B0604020202020204" pitchFamily="34" charset="0"/>
              </a:rPr>
              <a:t>max t(2,i)</a:t>
            </a:r>
            <a:r>
              <a:rPr lang="ru-RU" sz="2000" dirty="0">
                <a:latin typeface="Arial" panose="020B0604020202020204" pitchFamily="34" charset="0"/>
                <a:ea typeface="Calibri" panose="020F0502020204030204" pitchFamily="34" charset="0"/>
                <a:cs typeface="Arial" panose="020B0604020202020204" pitchFamily="34" charset="0"/>
              </a:rPr>
              <a:t>=6</a:t>
            </a:r>
            <a:endParaRPr lang="ru-RU" sz="2000" dirty="0"/>
          </a:p>
        </p:txBody>
      </p:sp>
    </p:spTree>
    <p:extLst>
      <p:ext uri="{BB962C8B-B14F-4D97-AF65-F5344CB8AC3E}">
        <p14:creationId xmlns:p14="http://schemas.microsoft.com/office/powerpoint/2010/main" val="2686075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09600" y="766732"/>
            <a:ext cx="10972800" cy="5632311"/>
          </a:xfrm>
          <a:prstGeom prst="rect">
            <a:avLst/>
          </a:prstGeom>
        </p:spPr>
        <p:txBody>
          <a:bodyPr wrap="square">
            <a:spAutoFit/>
          </a:bodyPr>
          <a:lstStyle/>
          <a:p>
            <a:pPr algn="just">
              <a:spcAft>
                <a:spcPts val="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ru-RU" sz="2000" dirty="0">
                <a:effectLst/>
                <a:latin typeface="Arial" panose="020B0604020202020204" pitchFamily="34" charset="0"/>
                <a:ea typeface="Calibri" panose="020F0502020204030204" pitchFamily="34" charset="0"/>
                <a:cs typeface="Times New Roman" panose="02020603050405020304" pitchFamily="18" charset="0"/>
              </a:rPr>
              <a:t>В тех случаях, когда условия </a:t>
            </a:r>
            <a:r>
              <a:rPr lang="en-US" sz="2000" dirty="0">
                <a:latin typeface="Arial" panose="020B0604020202020204" pitchFamily="34" charset="0"/>
                <a:ea typeface="Calibri" panose="020F0502020204030204" pitchFamily="34" charset="0"/>
                <a:cs typeface="Arial" panose="020B0604020202020204" pitchFamily="34" charset="0"/>
              </a:rPr>
              <a:t>min t(1,i) ≥ max t(2,i) </a:t>
            </a:r>
            <a:r>
              <a:rPr lang="ru-RU" sz="2000" dirty="0">
                <a:effectLst/>
                <a:latin typeface="Arial" panose="020B0604020202020204" pitchFamily="34" charset="0"/>
                <a:ea typeface="Calibri" panose="020F0502020204030204" pitchFamily="34" charset="0"/>
                <a:cs typeface="Times New Roman" panose="02020603050405020304" pitchFamily="18" charset="0"/>
              </a:rPr>
              <a:t>или </a:t>
            </a:r>
            <a:r>
              <a:rPr lang="en-US" sz="2000" dirty="0">
                <a:latin typeface="Arial" panose="020B0604020202020204" pitchFamily="34" charset="0"/>
                <a:ea typeface="Calibri" panose="020F0502020204030204" pitchFamily="34" charset="0"/>
                <a:cs typeface="Arial" panose="020B0604020202020204" pitchFamily="34" charset="0"/>
              </a:rPr>
              <a:t>min t(</a:t>
            </a:r>
            <a:r>
              <a:rPr lang="ru-RU" sz="2000" dirty="0">
                <a:latin typeface="Arial" panose="020B0604020202020204" pitchFamily="34" charset="0"/>
                <a:ea typeface="Calibri" panose="020F0502020204030204" pitchFamily="34" charset="0"/>
                <a:cs typeface="Arial" panose="020B0604020202020204" pitchFamily="34" charset="0"/>
              </a:rPr>
              <a:t>3</a:t>
            </a:r>
            <a:r>
              <a:rPr lang="en-US" sz="2000" dirty="0">
                <a:latin typeface="Arial" panose="020B0604020202020204" pitchFamily="34" charset="0"/>
                <a:ea typeface="Calibri" panose="020F0502020204030204" pitchFamily="34" charset="0"/>
                <a:cs typeface="Arial" panose="020B0604020202020204" pitchFamily="34" charset="0"/>
              </a:rPr>
              <a:t>,</a:t>
            </a:r>
            <a:r>
              <a:rPr lang="en-US" sz="2000" dirty="0" err="1">
                <a:latin typeface="Arial" panose="020B0604020202020204" pitchFamily="34" charset="0"/>
                <a:ea typeface="Calibri" panose="020F0502020204030204" pitchFamily="34" charset="0"/>
                <a:cs typeface="Arial" panose="020B0604020202020204" pitchFamily="34" charset="0"/>
              </a:rPr>
              <a:t>i</a:t>
            </a:r>
            <a:r>
              <a:rPr lang="en-US" sz="2000" dirty="0">
                <a:latin typeface="Arial" panose="020B0604020202020204" pitchFamily="34" charset="0"/>
                <a:ea typeface="Calibri" panose="020F0502020204030204" pitchFamily="34" charset="0"/>
                <a:cs typeface="Arial" panose="020B0604020202020204" pitchFamily="34" charset="0"/>
              </a:rPr>
              <a:t>) ≥ max t(2,i) </a:t>
            </a:r>
            <a:r>
              <a:rPr lang="ru-RU" sz="2000" dirty="0">
                <a:effectLst/>
                <a:latin typeface="Arial" panose="020B0604020202020204" pitchFamily="34" charset="0"/>
                <a:ea typeface="Calibri" panose="020F0502020204030204" pitchFamily="34" charset="0"/>
                <a:cs typeface="Times New Roman" panose="02020603050405020304" pitchFamily="18" charset="0"/>
              </a:rPr>
              <a:t>не выполняются, общего алгоритма для получения оптимальной последова­тельности еще не найдено. А следовательно, и для более общей задачи, в которой рассматриваются</a:t>
            </a:r>
            <a:r>
              <a:rPr lang="ru-RU" sz="2000" i="1" spc="100" dirty="0">
                <a:effectLst/>
                <a:latin typeface="Arial" panose="020B0604020202020204" pitchFamily="34" charset="0"/>
                <a:ea typeface="Calibri" panose="020F0502020204030204" pitchFamily="34" charset="0"/>
                <a:cs typeface="Times New Roman" panose="02020603050405020304" pitchFamily="18" charset="0"/>
              </a:rPr>
              <a:t> </a:t>
            </a:r>
            <a:r>
              <a:rPr lang="en-US" sz="2000" i="1" spc="100" dirty="0">
                <a:effectLst/>
                <a:latin typeface="Arial" panose="020B0604020202020204" pitchFamily="34" charset="0"/>
                <a:ea typeface="Calibri" panose="020F0502020204030204" pitchFamily="34" charset="0"/>
                <a:cs typeface="Times New Roman" panose="02020603050405020304" pitchFamily="18" charset="0"/>
              </a:rPr>
              <a:t>m</a:t>
            </a: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ru-RU" sz="2000" dirty="0">
                <a:effectLst/>
                <a:latin typeface="Arial" panose="020B0604020202020204" pitchFamily="34" charset="0"/>
                <a:ea typeface="Calibri" panose="020F0502020204030204" pitchFamily="34" charset="0"/>
                <a:cs typeface="Times New Roman" panose="02020603050405020304" pitchFamily="18" charset="0"/>
              </a:rPr>
              <a:t>машин и</a:t>
            </a:r>
            <a:r>
              <a:rPr lang="ru-RU" sz="2000" i="1" spc="100" dirty="0">
                <a:effectLst/>
                <a:latin typeface="Arial" panose="020B0604020202020204" pitchFamily="34" charset="0"/>
                <a:ea typeface="Calibri" panose="020F0502020204030204" pitchFamily="34" charset="0"/>
                <a:cs typeface="Times New Roman" panose="02020603050405020304" pitchFamily="18" charset="0"/>
              </a:rPr>
              <a:t> </a:t>
            </a:r>
            <a:r>
              <a:rPr lang="en-US" sz="2000" i="1" spc="100" dirty="0">
                <a:effectLst/>
                <a:latin typeface="Arial" panose="020B0604020202020204" pitchFamily="34" charset="0"/>
                <a:ea typeface="Calibri" panose="020F0502020204030204" pitchFamily="34" charset="0"/>
                <a:cs typeface="Times New Roman" panose="02020603050405020304" pitchFamily="18" charset="0"/>
              </a:rPr>
              <a:t>n</a:t>
            </a:r>
            <a:r>
              <a:rPr lang="ru-RU" sz="2000" dirty="0">
                <a:effectLst/>
                <a:latin typeface="Arial" panose="020B0604020202020204" pitchFamily="34" charset="0"/>
                <a:ea typeface="Calibri" panose="020F0502020204030204" pitchFamily="34" charset="0"/>
                <a:cs typeface="Times New Roman" panose="02020603050405020304" pitchFamily="18" charset="0"/>
              </a:rPr>
              <a:t> деталей с одинаковыми (идентич­ными) маршрутами и без пропусков, тоже не найдено решения. Однако остается справедливым следующее положение: определяя оптимальные последовательности (</a:t>
            </a:r>
            <a:r>
              <a:rPr lang="ru-RU" sz="2000" dirty="0">
                <a:latin typeface="Arial" panose="020B0604020202020204" pitchFamily="34" charset="0"/>
                <a:ea typeface="Calibri" panose="020F0502020204030204" pitchFamily="34" charset="0"/>
                <a:cs typeface="Times New Roman" panose="02020603050405020304" pitchFamily="18" charset="0"/>
              </a:rPr>
              <a:t>в смысле </a:t>
            </a:r>
            <a:r>
              <a:rPr lang="ru-RU" sz="2000" dirty="0">
                <a:effectLst/>
                <a:latin typeface="Arial" panose="020B0604020202020204" pitchFamily="34" charset="0"/>
                <a:ea typeface="Calibri" panose="020F0502020204030204" pitchFamily="34" charset="0"/>
                <a:cs typeface="Times New Roman" panose="02020603050405020304" pitchFamily="18" charset="0"/>
              </a:rPr>
              <a:t>минимизации времени обработки деталей), нужно минимизировать суммарное время простоев  последней машины.</a:t>
            </a:r>
          </a:p>
          <a:p>
            <a:pPr algn="just">
              <a:spcAft>
                <a:spcPts val="0"/>
              </a:spcAft>
            </a:pPr>
            <a:r>
              <a:rPr lang="ru-RU" sz="2000" b="1" dirty="0">
                <a:latin typeface="Arial" panose="020B0604020202020204" pitchFamily="34" charset="0"/>
                <a:ea typeface="Calibri" panose="020F0502020204030204" pitchFamily="34" charset="0"/>
                <a:cs typeface="Times New Roman" panose="02020603050405020304" pitchFamily="18" charset="0"/>
              </a:rPr>
              <a:t>      В</a:t>
            </a:r>
            <a:r>
              <a:rPr lang="ru-RU" sz="2000" b="1" dirty="0">
                <a:effectLst/>
                <a:latin typeface="Arial" panose="020B0604020202020204" pitchFamily="34" charset="0"/>
                <a:ea typeface="Calibri" panose="020F0502020204030204" pitchFamily="34" charset="0"/>
                <a:cs typeface="Times New Roman" panose="02020603050405020304" pitchFamily="18" charset="0"/>
              </a:rPr>
              <a:t>озможные пути решения более сложных задач упорядочения. </a:t>
            </a:r>
          </a:p>
          <a:p>
            <a:pPr algn="just">
              <a:spcAft>
                <a:spcPts val="0"/>
              </a:spcAft>
            </a:pPr>
            <a:r>
              <a:rPr lang="ru-RU" sz="2000" b="1" dirty="0">
                <a:latin typeface="Arial" panose="020B0604020202020204" pitchFamily="34" charset="0"/>
                <a:ea typeface="Times New Roman" panose="02020603050405020304" pitchFamily="18" charset="0"/>
                <a:cs typeface="Times New Roman" panose="02020603050405020304" pitchFamily="18" charset="0"/>
              </a:rPr>
              <a:t>      </a:t>
            </a:r>
            <a:r>
              <a:rPr lang="ru-RU" sz="2000" dirty="0">
                <a:effectLst/>
                <a:latin typeface="Arial" panose="020B0604020202020204" pitchFamily="34" charset="0"/>
                <a:ea typeface="Times New Roman" panose="02020603050405020304" pitchFamily="18" charset="0"/>
                <a:cs typeface="Times New Roman" panose="02020603050405020304" pitchFamily="18" charset="0"/>
              </a:rPr>
              <a:t>Не существует ни аналитического решения, ни способов моделирования более сложных задач, в которых возможны различные маршруты для одной детали, суще­ствует несколько машин определенного типа, продолжительности обработки или затраты имеют вероятностный характер, возможны поломки машин или рабочие могут уклоняться от работы или мешать работе.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ru-RU" sz="2000" dirty="0">
                <a:effectLst/>
                <a:latin typeface="Arial" panose="020B0604020202020204" pitchFamily="34" charset="0"/>
                <a:ea typeface="Times New Roman" panose="02020603050405020304" pitchFamily="18" charset="0"/>
                <a:cs typeface="Times New Roman" panose="02020603050405020304" pitchFamily="18" charset="0"/>
              </a:rPr>
              <a:t>      Существует два возможных подхода к решению слож­ных задач:</a:t>
            </a:r>
          </a:p>
          <a:p>
            <a:pPr algn="just">
              <a:spcAft>
                <a:spcPts val="0"/>
              </a:spcAft>
            </a:pPr>
            <a:r>
              <a:rPr lang="ru-RU" sz="2000" dirty="0">
                <a:latin typeface="Arial" panose="020B0604020202020204" pitchFamily="34" charset="0"/>
                <a:ea typeface="Times New Roman" panose="02020603050405020304" pitchFamily="18" charset="0"/>
                <a:cs typeface="Times New Roman" panose="02020603050405020304" pitchFamily="18" charset="0"/>
              </a:rPr>
              <a:t>      - </a:t>
            </a:r>
            <a:r>
              <a:rPr lang="ru-RU" sz="2000" dirty="0">
                <a:effectLst/>
                <a:latin typeface="Arial" panose="020B0604020202020204" pitchFamily="34" charset="0"/>
                <a:ea typeface="Times New Roman" panose="02020603050405020304" pitchFamily="18" charset="0"/>
                <a:cs typeface="Times New Roman" panose="02020603050405020304" pitchFamily="18" charset="0"/>
              </a:rPr>
              <a:t>разбить задачу на под­задачи, которые можно решать с помощью методов, эффективных в соответ­ствующей области; </a:t>
            </a:r>
          </a:p>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      - </a:t>
            </a:r>
            <a:r>
              <a:rPr lang="ru-RU" sz="2000" dirty="0">
                <a:latin typeface="Arial" panose="020B0604020202020204" pitchFamily="34" charset="0"/>
                <a:ea typeface="Times New Roman" panose="02020603050405020304" pitchFamily="18" charset="0"/>
                <a:cs typeface="Times New Roman" panose="02020603050405020304" pitchFamily="18" charset="0"/>
              </a:rPr>
              <a:t>использовать метод Монте-Карло. </a:t>
            </a:r>
          </a:p>
          <a:p>
            <a:pPr algn="just">
              <a:spcAft>
                <a:spcPts val="0"/>
              </a:spcAft>
            </a:pPr>
            <a:r>
              <a:rPr lang="ru-RU" sz="2000" dirty="0">
                <a:effectLst/>
                <a:latin typeface="Arial" panose="020B0604020202020204" pitchFamily="34" charset="0"/>
                <a:ea typeface="Calibri" panose="020F0502020204030204" pitchFamily="34" charset="0"/>
                <a:cs typeface="Times New Roman" panose="02020603050405020304" pitchFamily="18" charset="0"/>
              </a:rPr>
              <a:t>      - разработать различные эвристические  процедуры</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6164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55373" y="571995"/>
            <a:ext cx="10760765" cy="4708981"/>
          </a:xfrm>
          <a:prstGeom prst="rect">
            <a:avLst/>
          </a:prstGeom>
        </p:spPr>
        <p:txBody>
          <a:bodyPr wrap="square">
            <a:spAutoFit/>
          </a:bodyPr>
          <a:lstStyle/>
          <a:p>
            <a:pPr algn="just"/>
            <a:r>
              <a:rPr lang="ru-RU" sz="2000" b="1" dirty="0">
                <a:latin typeface="Arial" panose="020B0604020202020204" pitchFamily="34" charset="0"/>
                <a:ea typeface="Times New Roman" panose="02020603050405020304" pitchFamily="18" charset="0"/>
                <a:cs typeface="Arial" panose="020B0604020202020204" pitchFamily="34" charset="0"/>
              </a:rPr>
              <a:t>          </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Эвристические алгоритмы управления. </a:t>
            </a:r>
            <a:r>
              <a:rPr lang="ru-RU" sz="2000" dirty="0">
                <a:latin typeface="Arial" panose="020B0604020202020204" pitchFamily="34" charset="0"/>
                <a:ea typeface="Times New Roman" panose="02020603050405020304" pitchFamily="18" charset="0"/>
                <a:cs typeface="Arial" panose="020B0604020202020204" pitchFamily="34" charset="0"/>
              </a:rPr>
              <a:t>Рассмотрим следующую эвристику по решению булевых задач. Известно, что упорядочение работ по не убыванию сроков завершения (директивных сроков выполнения заданий) дает оптимальный порядок работ по критерию минимального запаздывания в случае одной машины. Обобщение этого подхода на случай многих машин включает в себя следующие шаги.</a:t>
            </a:r>
          </a:p>
          <a:p>
            <a:pPr>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Алгоритм 1. </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Шаг 1.</a:t>
            </a: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S</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 = 0,</a:t>
            </a:r>
            <a:r>
              <a:rPr lang="en-US" sz="2000" b="1"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j</a:t>
            </a:r>
            <a:r>
              <a:rPr lang="ru-RU" sz="2000" dirty="0">
                <a:latin typeface="Arial" panose="020B0604020202020204" pitchFamily="34" charset="0"/>
                <a:ea typeface="Times New Roman" panose="02020603050405020304" pitchFamily="18" charset="0"/>
                <a:cs typeface="Arial" panose="020B0604020202020204" pitchFamily="34" charset="0"/>
              </a:rPr>
              <a:t>, где </a:t>
            </a:r>
            <a:r>
              <a:rPr lang="en-US" sz="2000" dirty="0">
                <a:latin typeface="Arial" panose="020B0604020202020204" pitchFamily="34" charset="0"/>
                <a:ea typeface="Times New Roman" panose="02020603050405020304" pitchFamily="18" charset="0"/>
                <a:cs typeface="Arial" panose="020B0604020202020204" pitchFamily="34" charset="0"/>
              </a:rPr>
              <a:t>S</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 – интервал занятости   </a:t>
            </a:r>
            <a:r>
              <a:rPr lang="en-US" sz="2000" dirty="0">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-й машиной.</a:t>
            </a:r>
          </a:p>
          <a:p>
            <a:pPr>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Шаг 2</a:t>
            </a:r>
            <a:r>
              <a:rPr lang="ru-RU" sz="2000" dirty="0">
                <a:latin typeface="Arial" panose="020B0604020202020204" pitchFamily="34" charset="0"/>
                <a:ea typeface="Times New Roman" panose="02020603050405020304" pitchFamily="18" charset="0"/>
                <a:cs typeface="Arial" panose="020B0604020202020204" pitchFamily="34" charset="0"/>
              </a:rPr>
              <a:t>. Упорядочим работы по не убыванию </a:t>
            </a:r>
            <a:r>
              <a:rPr lang="en-US" sz="2000" dirty="0">
                <a:latin typeface="Arial" panose="020B0604020202020204" pitchFamily="34" charset="0"/>
                <a:ea typeface="Times New Roman" panose="02020603050405020304" pitchFamily="18" charset="0"/>
                <a:cs typeface="Arial" panose="020B0604020202020204" pitchFamily="34" charset="0"/>
              </a:rPr>
              <a:t>d</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 Перенумеруем их в соответствии с новым порядком: 1,2, … , </a:t>
            </a:r>
            <a:r>
              <a:rPr lang="en-US" sz="2000" dirty="0">
                <a:latin typeface="Arial" panose="020B0604020202020204" pitchFamily="34" charset="0"/>
                <a:ea typeface="Times New Roman" panose="02020603050405020304" pitchFamily="18" charset="0"/>
                <a:cs typeface="Arial" panose="020B0604020202020204" pitchFamily="34" charset="0"/>
              </a:rPr>
              <a:t>n</a:t>
            </a:r>
            <a:r>
              <a:rPr lang="ru-RU" sz="2000" dirty="0">
                <a:latin typeface="Arial" panose="020B0604020202020204" pitchFamily="34" charset="0"/>
                <a:ea typeface="Times New Roman" panose="02020603050405020304" pitchFamily="18" charset="0"/>
                <a:cs typeface="Arial" panose="020B0604020202020204" pitchFamily="34" charset="0"/>
              </a:rPr>
              <a:t>.</a:t>
            </a:r>
          </a:p>
          <a:p>
            <a:pPr>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Шаг 3</a:t>
            </a:r>
            <a:r>
              <a:rPr lang="ru-RU" sz="2000" dirty="0">
                <a:latin typeface="Arial" panose="020B0604020202020204" pitchFamily="34" charset="0"/>
                <a:ea typeface="Times New Roman" panose="02020603050405020304" pitchFamily="18" charset="0"/>
                <a:cs typeface="Arial" panose="020B0604020202020204" pitchFamily="34" charset="0"/>
              </a:rPr>
              <a:t>. Определим для каждой работы </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=1,</a:t>
            </a:r>
            <a:r>
              <a:rPr lang="en-US" sz="2000" dirty="0">
                <a:latin typeface="Arial" panose="020B0604020202020204" pitchFamily="34" charset="0"/>
                <a:ea typeface="Times New Roman" panose="02020603050405020304" pitchFamily="18" charset="0"/>
                <a:cs typeface="Arial" panose="020B0604020202020204" pitchFamily="34" charset="0"/>
              </a:rPr>
              <a:t>n</a:t>
            </a:r>
            <a:r>
              <a:rPr lang="ru-RU" sz="2000" dirty="0">
                <a:latin typeface="Arial" panose="020B0604020202020204" pitchFamily="34" charset="0"/>
                <a:ea typeface="Times New Roman" panose="02020603050405020304" pitchFamily="18" charset="0"/>
                <a:cs typeface="Arial" panose="020B0604020202020204" pitchFamily="34" charset="0"/>
              </a:rPr>
              <a:t>), </a:t>
            </a:r>
          </a:p>
          <a:p>
            <a:pPr>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min</a:t>
            </a: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S</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 + </a:t>
            </a:r>
            <a:r>
              <a:rPr lang="en-US" sz="2000" dirty="0">
                <a:latin typeface="Arial" panose="020B0604020202020204" pitchFamily="34" charset="0"/>
                <a:ea typeface="Times New Roman" panose="02020603050405020304" pitchFamily="18" charset="0"/>
                <a:cs typeface="Arial" panose="020B0604020202020204" pitchFamily="34" charset="0"/>
              </a:rPr>
              <a:t>t</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ru-RU" sz="2000" dirty="0">
                <a:latin typeface="Arial" panose="020B0604020202020204" pitchFamily="34" charset="0"/>
                <a:ea typeface="Times New Roman" panose="02020603050405020304" pitchFamily="18" charset="0"/>
                <a:cs typeface="Arial" panose="020B0604020202020204" pitchFamily="34" charset="0"/>
              </a:rPr>
              <a:t>)}  .</a:t>
            </a:r>
          </a:p>
          <a:p>
            <a:pPr>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j</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Пусть соответствующий номер машины есть </a:t>
            </a:r>
            <a:r>
              <a:rPr lang="en-US" sz="2000" dirty="0">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 тогда </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  работу необходимо отнести к машине </a:t>
            </a:r>
            <a:r>
              <a:rPr lang="en-US" sz="2000" dirty="0">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 т.е. </a:t>
            </a:r>
            <a:r>
              <a:rPr lang="en-US" sz="2000" dirty="0" err="1">
                <a:latin typeface="Arial" panose="020B0604020202020204" pitchFamily="34" charset="0"/>
                <a:ea typeface="Times New Roman" panose="02020603050405020304" pitchFamily="18" charset="0"/>
                <a:cs typeface="Arial" panose="020B0604020202020204" pitchFamily="34" charset="0"/>
              </a:rPr>
              <a:t>Sj</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 = </a:t>
            </a:r>
            <a:r>
              <a:rPr lang="en-US" sz="2000" dirty="0" err="1">
                <a:latin typeface="Arial" panose="020B0604020202020204" pitchFamily="34" charset="0"/>
                <a:ea typeface="Times New Roman" panose="02020603050405020304" pitchFamily="18" charset="0"/>
                <a:cs typeface="Arial" panose="020B0604020202020204" pitchFamily="34" charset="0"/>
              </a:rPr>
              <a:t>Sj</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 + </a:t>
            </a:r>
            <a:r>
              <a:rPr lang="en-US" sz="2000" dirty="0">
                <a:latin typeface="Arial" panose="020B0604020202020204" pitchFamily="34" charset="0"/>
                <a:ea typeface="Times New Roman" panose="02020603050405020304" pitchFamily="18" charset="0"/>
                <a:cs typeface="Arial" panose="020B0604020202020204" pitchFamily="34" charset="0"/>
              </a:rPr>
              <a:t>t</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ru-RU" sz="2000" dirty="0">
                <a:latin typeface="Arial" panose="020B0604020202020204" pitchFamily="34" charset="0"/>
                <a:ea typeface="Times New Roman" panose="02020603050405020304" pitchFamily="18" charset="0"/>
                <a:cs typeface="Arial" panose="020B0604020202020204" pitchFamily="34" charset="0"/>
              </a:rPr>
              <a:t>).   </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297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40B94F31-CEB3-4297-952C-5FF3B16761F1}"/>
              </a:ext>
            </a:extLst>
          </p:cNvPr>
          <p:cNvPicPr>
            <a:picLocks noChangeAspect="1"/>
          </p:cNvPicPr>
          <p:nvPr/>
        </p:nvPicPr>
        <p:blipFill>
          <a:blip r:embed="rId2"/>
          <a:stretch>
            <a:fillRect/>
          </a:stretch>
        </p:blipFill>
        <p:spPr>
          <a:xfrm>
            <a:off x="286814" y="515620"/>
            <a:ext cx="6005300" cy="4232206"/>
          </a:xfrm>
          <a:prstGeom prst="rect">
            <a:avLst/>
          </a:prstGeom>
        </p:spPr>
      </p:pic>
      <p:sp>
        <p:nvSpPr>
          <p:cNvPr id="3" name="Прямоугольник 2">
            <a:extLst>
              <a:ext uri="{FF2B5EF4-FFF2-40B4-BE49-F238E27FC236}">
                <a16:creationId xmlns:a16="http://schemas.microsoft.com/office/drawing/2014/main" id="{FDB417AA-33B8-4299-B851-06B96E436611}"/>
              </a:ext>
            </a:extLst>
          </p:cNvPr>
          <p:cNvSpPr/>
          <p:nvPr/>
        </p:nvSpPr>
        <p:spPr>
          <a:xfrm>
            <a:off x="6426849" y="523756"/>
            <a:ext cx="5478336" cy="4093428"/>
          </a:xfrm>
          <a:prstGeom prst="rect">
            <a:avLst/>
          </a:prstGeom>
        </p:spPr>
        <p:txBody>
          <a:bodyPr wrap="square">
            <a:spAutoFit/>
          </a:bodyPr>
          <a:lstStyle/>
          <a:p>
            <a:pPr algn="just"/>
            <a:r>
              <a:rPr lang="ru-RU" sz="2000" b="0" i="0" dirty="0">
                <a:solidFill>
                  <a:srgbClr val="000000"/>
                </a:solidFill>
                <a:effectLst/>
                <a:latin typeface="Arial" panose="020B0604020202020204" pitchFamily="34" charset="0"/>
                <a:cs typeface="Arial" panose="020B0604020202020204" pitchFamily="34" charset="0"/>
              </a:rPr>
              <a:t>Краткая характеристика этапов операционного исследования.</a:t>
            </a:r>
          </a:p>
          <a:p>
            <a:pPr algn="just"/>
            <a:r>
              <a:rPr lang="ru-RU" sz="2000" b="0" i="0" dirty="0">
                <a:solidFill>
                  <a:srgbClr val="242424"/>
                </a:solidFill>
                <a:effectLst/>
                <a:latin typeface="Arial" panose="020B0604020202020204" pitchFamily="34" charset="0"/>
                <a:cs typeface="Arial" panose="020B0604020202020204" pitchFamily="34" charset="0"/>
              </a:rPr>
              <a:t>1. Возникновение проблемных вопросов.</a:t>
            </a:r>
          </a:p>
          <a:p>
            <a:pPr algn="just"/>
            <a:r>
              <a:rPr lang="ru-RU" sz="2000" b="0" i="0" dirty="0">
                <a:solidFill>
                  <a:srgbClr val="242424"/>
                </a:solidFill>
                <a:effectLst/>
                <a:latin typeface="Arial" panose="020B0604020202020204" pitchFamily="34" charset="0"/>
                <a:cs typeface="Arial" panose="020B0604020202020204" pitchFamily="34" charset="0"/>
              </a:rPr>
              <a:t>2. Установленные связанных фактов проблемы и её словесная формулировка.</a:t>
            </a:r>
          </a:p>
          <a:p>
            <a:pPr algn="just"/>
            <a:r>
              <a:rPr lang="ru-RU" sz="2000" b="0" i="0" dirty="0">
                <a:solidFill>
                  <a:srgbClr val="242424"/>
                </a:solidFill>
                <a:effectLst/>
                <a:latin typeface="Arial" panose="020B0604020202020204" pitchFamily="34" charset="0"/>
                <a:cs typeface="Arial" panose="020B0604020202020204" pitchFamily="34" charset="0"/>
              </a:rPr>
              <a:t>3. Четкая формулировка проблемы.</a:t>
            </a:r>
          </a:p>
          <a:p>
            <a:pPr algn="just"/>
            <a:r>
              <a:rPr lang="ru-RU" sz="2000" b="0" i="0" dirty="0">
                <a:solidFill>
                  <a:srgbClr val="242424"/>
                </a:solidFill>
                <a:effectLst/>
                <a:latin typeface="Arial" panose="020B0604020202020204" pitchFamily="34" charset="0"/>
                <a:cs typeface="Arial" panose="020B0604020202020204" pitchFamily="34" charset="0"/>
              </a:rPr>
              <a:t>4. Качественный системный анализ включает:</a:t>
            </a:r>
            <a:endParaRPr lang="ru-RU" sz="2000" dirty="0">
              <a:solidFill>
                <a:srgbClr val="242424"/>
              </a:solidFill>
              <a:latin typeface="Arial" panose="020B0604020202020204" pitchFamily="34" charset="0"/>
              <a:cs typeface="Arial" panose="020B0604020202020204" pitchFamily="34" charset="0"/>
            </a:endParaRPr>
          </a:p>
          <a:p>
            <a:pPr algn="just"/>
            <a:r>
              <a:rPr lang="ru-RU" sz="2000" b="0" i="0" dirty="0">
                <a:solidFill>
                  <a:srgbClr val="242424"/>
                </a:solidFill>
                <a:effectLst/>
                <a:latin typeface="Arial" panose="020B0604020202020204" pitchFamily="34" charset="0"/>
                <a:cs typeface="Arial" panose="020B0604020202020204" pitchFamily="34" charset="0"/>
              </a:rPr>
              <a:t>— выделение изучаемой системы из выше-стоящей системы;</a:t>
            </a:r>
            <a:endParaRPr lang="ru-RU" sz="2000" dirty="0">
              <a:solidFill>
                <a:srgbClr val="242424"/>
              </a:solidFill>
              <a:latin typeface="Arial" panose="020B0604020202020204" pitchFamily="34" charset="0"/>
              <a:cs typeface="Arial" panose="020B0604020202020204" pitchFamily="34" charset="0"/>
            </a:endParaRPr>
          </a:p>
          <a:p>
            <a:pPr algn="just"/>
            <a:r>
              <a:rPr lang="ru-RU" sz="2000" b="0" i="0" dirty="0">
                <a:solidFill>
                  <a:srgbClr val="242424"/>
                </a:solidFill>
                <a:effectLst/>
                <a:latin typeface="Arial" panose="020B0604020202020204" pitchFamily="34" charset="0"/>
                <a:cs typeface="Arial" panose="020B0604020202020204" pitchFamily="34" charset="0"/>
              </a:rPr>
              <a:t>— формулировка цели системы;</a:t>
            </a:r>
            <a:endParaRPr lang="ru-RU" sz="2000" dirty="0">
              <a:solidFill>
                <a:srgbClr val="242424"/>
              </a:solidFill>
              <a:latin typeface="Arial" panose="020B0604020202020204" pitchFamily="34" charset="0"/>
              <a:cs typeface="Arial" panose="020B0604020202020204" pitchFamily="34" charset="0"/>
            </a:endParaRPr>
          </a:p>
          <a:p>
            <a:pPr algn="just"/>
            <a:r>
              <a:rPr lang="ru-RU" sz="2000" b="0" i="0" dirty="0">
                <a:solidFill>
                  <a:srgbClr val="242424"/>
                </a:solidFill>
                <a:effectLst/>
                <a:latin typeface="Arial" panose="020B0604020202020204" pitchFamily="34" charset="0"/>
                <a:cs typeface="Arial" panose="020B0604020202020204" pitchFamily="34" charset="0"/>
              </a:rPr>
              <a:t>— перечисление выявленных факторов;</a:t>
            </a:r>
          </a:p>
          <a:p>
            <a:pPr algn="just"/>
            <a:r>
              <a:rPr lang="ru-RU" sz="2000" b="0" i="0" dirty="0">
                <a:solidFill>
                  <a:srgbClr val="242424"/>
                </a:solidFill>
                <a:effectLst/>
                <a:latin typeface="Arial" panose="020B0604020202020204" pitchFamily="34" charset="0"/>
                <a:cs typeface="Arial" panose="020B0604020202020204" pitchFamily="34" charset="0"/>
              </a:rPr>
              <a:t>— определение возможных ограничений.</a:t>
            </a:r>
          </a:p>
        </p:txBody>
      </p:sp>
      <p:sp>
        <p:nvSpPr>
          <p:cNvPr id="4" name="Прямоугольник 3">
            <a:extLst>
              <a:ext uri="{FF2B5EF4-FFF2-40B4-BE49-F238E27FC236}">
                <a16:creationId xmlns:a16="http://schemas.microsoft.com/office/drawing/2014/main" id="{EBCB2BBD-854C-4ADC-B781-3AC1F6261A45}"/>
              </a:ext>
            </a:extLst>
          </p:cNvPr>
          <p:cNvSpPr/>
          <p:nvPr/>
        </p:nvSpPr>
        <p:spPr>
          <a:xfrm>
            <a:off x="286815" y="4609048"/>
            <a:ext cx="11467864" cy="1631216"/>
          </a:xfrm>
          <a:prstGeom prst="rect">
            <a:avLst/>
          </a:prstGeom>
        </p:spPr>
        <p:txBody>
          <a:bodyPr wrap="square">
            <a:spAutoFit/>
          </a:bodyPr>
          <a:lstStyle/>
          <a:p>
            <a:r>
              <a:rPr lang="ru-RU" sz="2000" dirty="0">
                <a:solidFill>
                  <a:srgbClr val="242424"/>
                </a:solidFill>
                <a:latin typeface="Arial" panose="020B0604020202020204" pitchFamily="34" charset="0"/>
                <a:cs typeface="Arial" panose="020B0604020202020204" pitchFamily="34" charset="0"/>
              </a:rPr>
              <a:t>5. Количественный СА включает описание всех перечисленных факторов и их количественные значения (</a:t>
            </a:r>
            <a:r>
              <a:rPr lang="ru-RU" sz="2000" b="0" i="0" dirty="0">
                <a:solidFill>
                  <a:srgbClr val="242424"/>
                </a:solidFill>
                <a:effectLst/>
                <a:latin typeface="Arial" panose="020B0604020202020204" pitchFamily="34" charset="0"/>
                <a:cs typeface="Arial" panose="020B0604020202020204" pitchFamily="34" charset="0"/>
              </a:rPr>
              <a:t>критерия </a:t>
            </a:r>
            <a:r>
              <a:rPr lang="ru-RU" sz="2000" b="0" i="1" dirty="0">
                <a:solidFill>
                  <a:srgbClr val="242424"/>
                </a:solidFill>
                <a:effectLst/>
                <a:latin typeface="Arial" panose="020B0604020202020204" pitchFamily="34" charset="0"/>
                <a:cs typeface="Arial" panose="020B0604020202020204" pitchFamily="34" charset="0"/>
              </a:rPr>
              <a:t>К, </a:t>
            </a:r>
            <a:r>
              <a:rPr lang="ru-RU" sz="2000" b="0" i="0" dirty="0">
                <a:solidFill>
                  <a:srgbClr val="242424"/>
                </a:solidFill>
                <a:effectLst/>
                <a:latin typeface="Arial" panose="020B0604020202020204" pitchFamily="34" charset="0"/>
                <a:cs typeface="Arial" panose="020B0604020202020204" pitchFamily="34" charset="0"/>
              </a:rPr>
              <a:t>параметров системы: </a:t>
            </a:r>
            <a:r>
              <a:rPr lang="en-US" sz="2000" b="0" i="1" dirty="0">
                <a:solidFill>
                  <a:srgbClr val="242424"/>
                </a:solidFill>
                <a:effectLst/>
                <a:latin typeface="Arial" panose="020B0604020202020204" pitchFamily="34" charset="0"/>
                <a:cs typeface="Arial" panose="020B0604020202020204" pitchFamily="34" charset="0"/>
              </a:rPr>
              <a:t>A</a:t>
            </a:r>
            <a:r>
              <a:rPr lang="en-US" sz="2000" b="0" i="0" dirty="0">
                <a:solidFill>
                  <a:srgbClr val="242424"/>
                </a:solidFill>
                <a:effectLst/>
                <a:latin typeface="Arial" panose="020B0604020202020204" pitchFamily="34" charset="0"/>
                <a:cs typeface="Arial" panose="020B0604020202020204" pitchFamily="34" charset="0"/>
              </a:rPr>
              <a:t> - </a:t>
            </a:r>
            <a:r>
              <a:rPr lang="ru-RU" sz="2000" b="0" i="0" dirty="0">
                <a:solidFill>
                  <a:srgbClr val="242424"/>
                </a:solidFill>
                <a:effectLst/>
                <a:latin typeface="Arial" panose="020B0604020202020204" pitchFamily="34" charset="0"/>
                <a:cs typeface="Arial" panose="020B0604020202020204" pitchFamily="34" charset="0"/>
              </a:rPr>
              <a:t>неуправляемых параметров-констант и </a:t>
            </a:r>
            <a:r>
              <a:rPr lang="en-US" sz="2000" b="0" i="1" dirty="0">
                <a:solidFill>
                  <a:srgbClr val="242424"/>
                </a:solidFill>
                <a:effectLst/>
                <a:latin typeface="Arial" panose="020B0604020202020204" pitchFamily="34" charset="0"/>
                <a:cs typeface="Arial" panose="020B0604020202020204" pitchFamily="34" charset="0"/>
              </a:rPr>
              <a:t>X</a:t>
            </a:r>
            <a:r>
              <a:rPr lang="en-US" sz="2000" b="0" i="0" dirty="0">
                <a:solidFill>
                  <a:srgbClr val="242424"/>
                </a:solidFill>
                <a:effectLst/>
                <a:latin typeface="Arial" panose="020B0604020202020204" pitchFamily="34" charset="0"/>
                <a:cs typeface="Arial" panose="020B0604020202020204" pitchFamily="34" charset="0"/>
              </a:rPr>
              <a:t> -</a:t>
            </a:r>
            <a:r>
              <a:rPr lang="ru-RU" sz="2000" b="0" i="0" dirty="0">
                <a:solidFill>
                  <a:srgbClr val="242424"/>
                </a:solidFill>
                <a:effectLst/>
                <a:latin typeface="Arial" panose="020B0604020202020204" pitchFamily="34" charset="0"/>
                <a:cs typeface="Arial" panose="020B0604020202020204" pitchFamily="34" charset="0"/>
              </a:rPr>
              <a:t>управляемых параметров, которые мы можем менять</a:t>
            </a:r>
            <a:r>
              <a:rPr lang="ru-RU" sz="2000" dirty="0">
                <a:solidFill>
                  <a:srgbClr val="242424"/>
                </a:solidFill>
                <a:latin typeface="Arial" panose="020B0604020202020204" pitchFamily="34" charset="0"/>
                <a:cs typeface="Arial" panose="020B0604020202020204" pitchFamily="34" charset="0"/>
              </a:rPr>
              <a:t>). </a:t>
            </a:r>
          </a:p>
          <a:p>
            <a:r>
              <a:rPr lang="ru-RU" sz="2000" b="0" i="0" dirty="0">
                <a:solidFill>
                  <a:srgbClr val="242424"/>
                </a:solidFill>
                <a:effectLst/>
                <a:latin typeface="Arial" panose="020B0604020202020204" pitchFamily="34" charset="0"/>
                <a:cs typeface="Arial" panose="020B0604020202020204" pitchFamily="34" charset="0"/>
              </a:rPr>
              <a:t>6. Суть математического моделирования — установление количественных связей между величинами </a:t>
            </a:r>
            <a:r>
              <a:rPr lang="en-US" sz="2000" b="0" i="1" dirty="0">
                <a:solidFill>
                  <a:srgbClr val="242424"/>
                </a:solidFill>
                <a:effectLst/>
                <a:latin typeface="Arial" panose="020B0604020202020204" pitchFamily="34" charset="0"/>
                <a:cs typeface="Arial" panose="020B0604020202020204" pitchFamily="34" charset="0"/>
              </a:rPr>
              <a:t>K</a:t>
            </a:r>
            <a:r>
              <a:rPr lang="en-US" sz="2000" b="0" i="0" dirty="0">
                <a:solidFill>
                  <a:srgbClr val="242424"/>
                </a:solidFill>
                <a:effectLst/>
                <a:latin typeface="Arial" panose="020B0604020202020204" pitchFamily="34" charset="0"/>
                <a:cs typeface="Arial" panose="020B0604020202020204" pitchFamily="34" charset="0"/>
              </a:rPr>
              <a:t>, </a:t>
            </a:r>
            <a:r>
              <a:rPr lang="ru-RU" sz="2000" b="0" i="1" dirty="0">
                <a:solidFill>
                  <a:srgbClr val="242424"/>
                </a:solidFill>
                <a:effectLst/>
                <a:latin typeface="Arial" panose="020B0604020202020204" pitchFamily="34" charset="0"/>
                <a:cs typeface="Arial" panose="020B0604020202020204" pitchFamily="34" charset="0"/>
              </a:rPr>
              <a:t>А</a:t>
            </a:r>
            <a:r>
              <a:rPr lang="ru-RU" sz="2000" b="0" i="0" dirty="0">
                <a:solidFill>
                  <a:srgbClr val="242424"/>
                </a:solidFill>
                <a:effectLst/>
                <a:latin typeface="Arial" panose="020B0604020202020204" pitchFamily="34" charset="0"/>
                <a:cs typeface="Arial" panose="020B0604020202020204" pitchFamily="34" charset="0"/>
              </a:rPr>
              <a:t> и </a:t>
            </a:r>
            <a:r>
              <a:rPr lang="ru-RU" sz="2000" b="0" i="1" dirty="0">
                <a:solidFill>
                  <a:srgbClr val="242424"/>
                </a:solidFill>
                <a:effectLst/>
                <a:latin typeface="Arial" panose="020B0604020202020204" pitchFamily="34" charset="0"/>
                <a:cs typeface="Arial" panose="020B0604020202020204" pitchFamily="34" charset="0"/>
              </a:rPr>
              <a:t>X</a:t>
            </a:r>
            <a:r>
              <a:rPr lang="ru-RU" sz="2000" b="0" i="0" dirty="0">
                <a:solidFill>
                  <a:srgbClr val="242424"/>
                </a:solidFill>
                <a:effectLst/>
                <a:latin typeface="Arial" panose="020B0604020202020204" pitchFamily="34" charset="0"/>
                <a:cs typeface="Arial" panose="020B0604020202020204" pitchFamily="34" charset="0"/>
              </a:rPr>
              <a:t> в виде модели.</a:t>
            </a:r>
            <a:endParaRPr lang="ru-RU" sz="2000" dirty="0"/>
          </a:p>
        </p:txBody>
      </p:sp>
      <p:sp>
        <p:nvSpPr>
          <p:cNvPr id="5" name="Прямоугольник 4">
            <a:extLst>
              <a:ext uri="{FF2B5EF4-FFF2-40B4-BE49-F238E27FC236}">
                <a16:creationId xmlns:a16="http://schemas.microsoft.com/office/drawing/2014/main" id="{11ECC453-8663-4A28-B4F1-CB8D4F8497B0}"/>
              </a:ext>
            </a:extLst>
          </p:cNvPr>
          <p:cNvSpPr/>
          <p:nvPr/>
        </p:nvSpPr>
        <p:spPr>
          <a:xfrm>
            <a:off x="2233358" y="217626"/>
            <a:ext cx="6034857" cy="400110"/>
          </a:xfrm>
          <a:prstGeom prst="rect">
            <a:avLst/>
          </a:prstGeom>
        </p:spPr>
        <p:txBody>
          <a:bodyPr wrap="none">
            <a:spAutoFit/>
          </a:bodyPr>
          <a:lstStyle/>
          <a:p>
            <a:pPr algn="just"/>
            <a:r>
              <a:rPr lang="ru-RU" sz="2000" b="1" dirty="0">
                <a:solidFill>
                  <a:srgbClr val="000000"/>
                </a:solidFill>
                <a:effectLst/>
                <a:latin typeface="Arial" panose="020B0604020202020204" pitchFamily="34" charset="0"/>
                <a:cs typeface="Arial" panose="020B0604020202020204" pitchFamily="34" charset="0"/>
              </a:rPr>
              <a:t>1.2. Примерная схема операционного проекта</a:t>
            </a:r>
          </a:p>
        </p:txBody>
      </p:sp>
    </p:spTree>
    <p:extLst>
      <p:ext uri="{BB962C8B-B14F-4D97-AF65-F5344CB8AC3E}">
        <p14:creationId xmlns:p14="http://schemas.microsoft.com/office/powerpoint/2010/main" val="3552824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Прямая со стрелкой 1">
            <a:extLst>
              <a:ext uri="{FF2B5EF4-FFF2-40B4-BE49-F238E27FC236}">
                <a16:creationId xmlns:a16="http://schemas.microsoft.com/office/drawing/2014/main" id="{9B29A3A4-118C-4D97-84E2-965D950E3D16}"/>
              </a:ext>
            </a:extLst>
          </p:cNvPr>
          <p:cNvCxnSpPr>
            <a:cxnSpLocks/>
          </p:cNvCxnSpPr>
          <p:nvPr/>
        </p:nvCxnSpPr>
        <p:spPr>
          <a:xfrm>
            <a:off x="1436970" y="3926040"/>
            <a:ext cx="2438400" cy="19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Прямая соединительная линия 2">
            <a:extLst>
              <a:ext uri="{FF2B5EF4-FFF2-40B4-BE49-F238E27FC236}">
                <a16:creationId xmlns:a16="http://schemas.microsoft.com/office/drawing/2014/main" id="{CAC1EF35-C832-4202-8D48-5CADC4946064}"/>
              </a:ext>
            </a:extLst>
          </p:cNvPr>
          <p:cNvCxnSpPr>
            <a:cxnSpLocks/>
          </p:cNvCxnSpPr>
          <p:nvPr/>
        </p:nvCxnSpPr>
        <p:spPr>
          <a:xfrm flipH="1">
            <a:off x="1865595" y="3230715"/>
            <a:ext cx="9525" cy="3048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 name="Прямая соединительная линия 3">
            <a:extLst>
              <a:ext uri="{FF2B5EF4-FFF2-40B4-BE49-F238E27FC236}">
                <a16:creationId xmlns:a16="http://schemas.microsoft.com/office/drawing/2014/main" id="{A76DFF7F-3015-46CE-A416-F04FA55255C7}"/>
              </a:ext>
            </a:extLst>
          </p:cNvPr>
          <p:cNvCxnSpPr>
            <a:cxnSpLocks/>
          </p:cNvCxnSpPr>
          <p:nvPr/>
        </p:nvCxnSpPr>
        <p:spPr>
          <a:xfrm flipH="1">
            <a:off x="2198970" y="3564090"/>
            <a:ext cx="1905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Прямая соединительная линия 4">
            <a:extLst>
              <a:ext uri="{FF2B5EF4-FFF2-40B4-BE49-F238E27FC236}">
                <a16:creationId xmlns:a16="http://schemas.microsoft.com/office/drawing/2014/main" id="{3456FBF7-9A63-4609-A699-4E29C858B096}"/>
              </a:ext>
            </a:extLst>
          </p:cNvPr>
          <p:cNvCxnSpPr>
            <a:cxnSpLocks/>
          </p:cNvCxnSpPr>
          <p:nvPr/>
        </p:nvCxnSpPr>
        <p:spPr>
          <a:xfrm flipH="1">
            <a:off x="3561045" y="3592665"/>
            <a:ext cx="9525"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53AD5367-BED1-4541-A3A9-88EDA79A4E21}"/>
              </a:ext>
            </a:extLst>
          </p:cNvPr>
          <p:cNvCxnSpPr>
            <a:cxnSpLocks/>
          </p:cNvCxnSpPr>
          <p:nvPr/>
        </p:nvCxnSpPr>
        <p:spPr>
          <a:xfrm>
            <a:off x="2646645" y="3230715"/>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id="{3A825A00-3442-457D-9A64-622797AB1048}"/>
              </a:ext>
            </a:extLst>
          </p:cNvPr>
          <p:cNvCxnSpPr>
            <a:cxnSpLocks/>
          </p:cNvCxnSpPr>
          <p:nvPr/>
        </p:nvCxnSpPr>
        <p:spPr>
          <a:xfrm>
            <a:off x="1465545" y="3202140"/>
            <a:ext cx="1200150" cy="190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BD513864-31F9-49DA-B59E-4E0C6511811E}"/>
              </a:ext>
            </a:extLst>
          </p:cNvPr>
          <p:cNvCxnSpPr>
            <a:cxnSpLocks/>
          </p:cNvCxnSpPr>
          <p:nvPr/>
        </p:nvCxnSpPr>
        <p:spPr>
          <a:xfrm>
            <a:off x="1436970" y="3535515"/>
            <a:ext cx="2152650"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4AA78676-1F22-4AE2-A276-D8039E52AD49}"/>
              </a:ext>
            </a:extLst>
          </p:cNvPr>
          <p:cNvCxnSpPr>
            <a:cxnSpLocks/>
          </p:cNvCxnSpPr>
          <p:nvPr/>
        </p:nvCxnSpPr>
        <p:spPr>
          <a:xfrm flipV="1">
            <a:off x="1436970" y="2734173"/>
            <a:ext cx="0" cy="1210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1BA3A637-30E5-416D-AD2E-D113F98CD7BB}"/>
              </a:ext>
            </a:extLst>
          </p:cNvPr>
          <p:cNvCxnSpPr>
            <a:cxnSpLocks/>
          </p:cNvCxnSpPr>
          <p:nvPr/>
        </p:nvCxnSpPr>
        <p:spPr>
          <a:xfrm>
            <a:off x="6913895" y="3986181"/>
            <a:ext cx="2438400" cy="19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0DB2161C-98F1-49AC-9C81-174D27864BAA}"/>
              </a:ext>
            </a:extLst>
          </p:cNvPr>
          <p:cNvCxnSpPr>
            <a:cxnSpLocks/>
          </p:cNvCxnSpPr>
          <p:nvPr/>
        </p:nvCxnSpPr>
        <p:spPr>
          <a:xfrm flipH="1">
            <a:off x="7342520" y="3290856"/>
            <a:ext cx="9525" cy="3048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FE5579CB-AF94-4B65-8BEE-B30656B7E493}"/>
              </a:ext>
            </a:extLst>
          </p:cNvPr>
          <p:cNvCxnSpPr>
            <a:cxnSpLocks/>
          </p:cNvCxnSpPr>
          <p:nvPr/>
        </p:nvCxnSpPr>
        <p:spPr>
          <a:xfrm flipH="1">
            <a:off x="7675895" y="3624231"/>
            <a:ext cx="1905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F20BB173-266B-4977-BE59-157625D535C7}"/>
              </a:ext>
            </a:extLst>
          </p:cNvPr>
          <p:cNvCxnSpPr>
            <a:cxnSpLocks/>
          </p:cNvCxnSpPr>
          <p:nvPr/>
        </p:nvCxnSpPr>
        <p:spPr>
          <a:xfrm flipH="1">
            <a:off x="8599820" y="3610978"/>
            <a:ext cx="9525"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AB24BE5D-FDE8-4BCF-8428-FED628FA4624}"/>
              </a:ext>
            </a:extLst>
          </p:cNvPr>
          <p:cNvCxnSpPr>
            <a:cxnSpLocks/>
          </p:cNvCxnSpPr>
          <p:nvPr/>
        </p:nvCxnSpPr>
        <p:spPr>
          <a:xfrm>
            <a:off x="8772926" y="3287128"/>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CC716E57-110F-406B-956E-4EBDC4742D94}"/>
              </a:ext>
            </a:extLst>
          </p:cNvPr>
          <p:cNvCxnSpPr>
            <a:cxnSpLocks/>
          </p:cNvCxnSpPr>
          <p:nvPr/>
        </p:nvCxnSpPr>
        <p:spPr>
          <a:xfrm>
            <a:off x="6913895" y="3595656"/>
            <a:ext cx="2152650"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CF66797A-3E27-4304-8EBA-029D281CB894}"/>
              </a:ext>
            </a:extLst>
          </p:cNvPr>
          <p:cNvCxnSpPr>
            <a:cxnSpLocks/>
          </p:cNvCxnSpPr>
          <p:nvPr/>
        </p:nvCxnSpPr>
        <p:spPr>
          <a:xfrm flipV="1">
            <a:off x="6913895" y="2794314"/>
            <a:ext cx="0" cy="1210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a:extLst>
              <a:ext uri="{FF2B5EF4-FFF2-40B4-BE49-F238E27FC236}">
                <a16:creationId xmlns:a16="http://schemas.microsoft.com/office/drawing/2014/main" id="{AFCBFEBE-BD08-4140-92A7-54C087CC07D8}"/>
              </a:ext>
            </a:extLst>
          </p:cNvPr>
          <p:cNvCxnSpPr>
            <a:cxnSpLocks/>
          </p:cNvCxnSpPr>
          <p:nvPr/>
        </p:nvCxnSpPr>
        <p:spPr>
          <a:xfrm>
            <a:off x="6913895" y="3258553"/>
            <a:ext cx="1860274" cy="19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Прямоугольник 22">
            <a:extLst>
              <a:ext uri="{FF2B5EF4-FFF2-40B4-BE49-F238E27FC236}">
                <a16:creationId xmlns:a16="http://schemas.microsoft.com/office/drawing/2014/main" id="{908CEF8B-316E-45B0-9F89-1F2F96CB86AC}"/>
              </a:ext>
            </a:extLst>
          </p:cNvPr>
          <p:cNvSpPr/>
          <p:nvPr/>
        </p:nvSpPr>
        <p:spPr>
          <a:xfrm>
            <a:off x="795130" y="2186538"/>
            <a:ext cx="2438385"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номер процессора</a:t>
            </a:r>
            <a:endParaRPr lang="ru-RU" dirty="0"/>
          </a:p>
        </p:txBody>
      </p:sp>
      <p:sp>
        <p:nvSpPr>
          <p:cNvPr id="24" name="Прямоугольник 23">
            <a:extLst>
              <a:ext uri="{FF2B5EF4-FFF2-40B4-BE49-F238E27FC236}">
                <a16:creationId xmlns:a16="http://schemas.microsoft.com/office/drawing/2014/main" id="{E5CEFA37-559B-40E0-8DD2-BA98D898A089}"/>
              </a:ext>
            </a:extLst>
          </p:cNvPr>
          <p:cNvSpPr/>
          <p:nvPr/>
        </p:nvSpPr>
        <p:spPr>
          <a:xfrm>
            <a:off x="3875370" y="4062937"/>
            <a:ext cx="848309"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время</a:t>
            </a:r>
            <a:endParaRPr lang="ru-RU" dirty="0"/>
          </a:p>
        </p:txBody>
      </p:sp>
      <p:sp>
        <p:nvSpPr>
          <p:cNvPr id="25" name="Прямоугольник 24">
            <a:extLst>
              <a:ext uri="{FF2B5EF4-FFF2-40B4-BE49-F238E27FC236}">
                <a16:creationId xmlns:a16="http://schemas.microsoft.com/office/drawing/2014/main" id="{2BE4B791-836A-4EE0-8675-4C016B908A85}"/>
              </a:ext>
            </a:extLst>
          </p:cNvPr>
          <p:cNvSpPr/>
          <p:nvPr/>
        </p:nvSpPr>
        <p:spPr>
          <a:xfrm>
            <a:off x="5687484" y="2282881"/>
            <a:ext cx="2873355"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номер процессора</a:t>
            </a:r>
            <a:endParaRPr lang="ru-RU" dirty="0"/>
          </a:p>
        </p:txBody>
      </p:sp>
      <p:sp>
        <p:nvSpPr>
          <p:cNvPr id="26" name="Прямоугольник 25">
            <a:extLst>
              <a:ext uri="{FF2B5EF4-FFF2-40B4-BE49-F238E27FC236}">
                <a16:creationId xmlns:a16="http://schemas.microsoft.com/office/drawing/2014/main" id="{7FAEB44E-9733-4A03-9622-73C7C987EE96}"/>
              </a:ext>
            </a:extLst>
          </p:cNvPr>
          <p:cNvSpPr/>
          <p:nvPr/>
        </p:nvSpPr>
        <p:spPr>
          <a:xfrm>
            <a:off x="9066545" y="4119350"/>
            <a:ext cx="848309"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время</a:t>
            </a:r>
            <a:endParaRPr lang="ru-RU" dirty="0"/>
          </a:p>
        </p:txBody>
      </p:sp>
      <p:sp>
        <p:nvSpPr>
          <p:cNvPr id="27" name="Прямоугольник 26">
            <a:extLst>
              <a:ext uri="{FF2B5EF4-FFF2-40B4-BE49-F238E27FC236}">
                <a16:creationId xmlns:a16="http://schemas.microsoft.com/office/drawing/2014/main" id="{DFAB8FFA-31B0-4E4F-B9E9-B6360548082C}"/>
              </a:ext>
            </a:extLst>
          </p:cNvPr>
          <p:cNvSpPr/>
          <p:nvPr/>
        </p:nvSpPr>
        <p:spPr>
          <a:xfrm>
            <a:off x="2308874" y="2850787"/>
            <a:ext cx="671979"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7(-1)</a:t>
            </a:r>
            <a:endParaRPr lang="ru-RU" dirty="0"/>
          </a:p>
        </p:txBody>
      </p:sp>
      <p:sp>
        <p:nvSpPr>
          <p:cNvPr id="28" name="Прямоугольник 27">
            <a:extLst>
              <a:ext uri="{FF2B5EF4-FFF2-40B4-BE49-F238E27FC236}">
                <a16:creationId xmlns:a16="http://schemas.microsoft.com/office/drawing/2014/main" id="{B11C36F9-8A9C-43A2-A249-4DE284C97E8A}"/>
              </a:ext>
            </a:extLst>
          </p:cNvPr>
          <p:cNvSpPr/>
          <p:nvPr/>
        </p:nvSpPr>
        <p:spPr>
          <a:xfrm>
            <a:off x="1481150" y="2841262"/>
            <a:ext cx="671979"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2(-1)</a:t>
            </a:r>
            <a:endParaRPr lang="ru-RU" dirty="0"/>
          </a:p>
        </p:txBody>
      </p:sp>
      <p:sp>
        <p:nvSpPr>
          <p:cNvPr id="29" name="Прямоугольник 28">
            <a:extLst>
              <a:ext uri="{FF2B5EF4-FFF2-40B4-BE49-F238E27FC236}">
                <a16:creationId xmlns:a16="http://schemas.microsoft.com/office/drawing/2014/main" id="{A34719F6-9284-4CF8-B8E6-F421A8A9C737}"/>
              </a:ext>
            </a:extLst>
          </p:cNvPr>
          <p:cNvSpPr/>
          <p:nvPr/>
        </p:nvSpPr>
        <p:spPr>
          <a:xfrm>
            <a:off x="1900541" y="4067520"/>
            <a:ext cx="671979"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4(-1)</a:t>
            </a:r>
            <a:endParaRPr lang="ru-RU" dirty="0"/>
          </a:p>
        </p:txBody>
      </p:sp>
      <p:sp>
        <p:nvSpPr>
          <p:cNvPr id="30" name="Прямоугольник 29">
            <a:extLst>
              <a:ext uri="{FF2B5EF4-FFF2-40B4-BE49-F238E27FC236}">
                <a16:creationId xmlns:a16="http://schemas.microsoft.com/office/drawing/2014/main" id="{6ED09C54-F428-4E6A-A37A-5B9C192507F4}"/>
              </a:ext>
            </a:extLst>
          </p:cNvPr>
          <p:cNvSpPr/>
          <p:nvPr/>
        </p:nvSpPr>
        <p:spPr>
          <a:xfrm>
            <a:off x="3074311" y="4093799"/>
            <a:ext cx="723275"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12(2)</a:t>
            </a:r>
            <a:endParaRPr lang="ru-RU" dirty="0"/>
          </a:p>
        </p:txBody>
      </p:sp>
      <p:sp>
        <p:nvSpPr>
          <p:cNvPr id="31" name="Прямоугольник 30">
            <a:extLst>
              <a:ext uri="{FF2B5EF4-FFF2-40B4-BE49-F238E27FC236}">
                <a16:creationId xmlns:a16="http://schemas.microsoft.com/office/drawing/2014/main" id="{22A8B2FD-3179-43A0-839A-8AEB7722DD40}"/>
              </a:ext>
            </a:extLst>
          </p:cNvPr>
          <p:cNvSpPr/>
          <p:nvPr/>
        </p:nvSpPr>
        <p:spPr>
          <a:xfrm>
            <a:off x="7342520" y="4124158"/>
            <a:ext cx="630301" cy="369332"/>
          </a:xfrm>
          <a:prstGeom prst="rect">
            <a:avLst/>
          </a:prstGeom>
        </p:spPr>
        <p:txBody>
          <a:bodyPr wrap="square">
            <a:spAutoFit/>
          </a:bodyPr>
          <a:lstStyle/>
          <a:p>
            <a:r>
              <a:rPr lang="ru-RU" dirty="0"/>
              <a:t>4(-1)</a:t>
            </a:r>
          </a:p>
        </p:txBody>
      </p:sp>
      <p:sp>
        <p:nvSpPr>
          <p:cNvPr id="32" name="Прямоугольник 31">
            <a:extLst>
              <a:ext uri="{FF2B5EF4-FFF2-40B4-BE49-F238E27FC236}">
                <a16:creationId xmlns:a16="http://schemas.microsoft.com/office/drawing/2014/main" id="{81E3D5C4-EA8B-4559-8D78-D995ECDE5759}"/>
              </a:ext>
            </a:extLst>
          </p:cNvPr>
          <p:cNvSpPr/>
          <p:nvPr/>
        </p:nvSpPr>
        <p:spPr>
          <a:xfrm>
            <a:off x="6937415" y="2897675"/>
            <a:ext cx="671979"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2(-1)</a:t>
            </a:r>
            <a:endParaRPr lang="ru-RU" dirty="0"/>
          </a:p>
        </p:txBody>
      </p:sp>
      <p:sp>
        <p:nvSpPr>
          <p:cNvPr id="33" name="Прямоугольник 32">
            <a:extLst>
              <a:ext uri="{FF2B5EF4-FFF2-40B4-BE49-F238E27FC236}">
                <a16:creationId xmlns:a16="http://schemas.microsoft.com/office/drawing/2014/main" id="{1FDE2F06-31DB-47EB-9EA3-285FF194C85F}"/>
              </a:ext>
            </a:extLst>
          </p:cNvPr>
          <p:cNvSpPr/>
          <p:nvPr/>
        </p:nvSpPr>
        <p:spPr>
          <a:xfrm>
            <a:off x="8378091" y="2917796"/>
            <a:ext cx="723275"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10(0)</a:t>
            </a:r>
            <a:endParaRPr lang="ru-RU" dirty="0"/>
          </a:p>
        </p:txBody>
      </p:sp>
      <p:sp>
        <p:nvSpPr>
          <p:cNvPr id="34" name="Прямоугольник 33">
            <a:extLst>
              <a:ext uri="{FF2B5EF4-FFF2-40B4-BE49-F238E27FC236}">
                <a16:creationId xmlns:a16="http://schemas.microsoft.com/office/drawing/2014/main" id="{FA94DB04-DDFA-4499-A9E5-DBC90A216E4B}"/>
              </a:ext>
            </a:extLst>
          </p:cNvPr>
          <p:cNvSpPr/>
          <p:nvPr/>
        </p:nvSpPr>
        <p:spPr>
          <a:xfrm>
            <a:off x="8273928" y="4148143"/>
            <a:ext cx="595035"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9(1)</a:t>
            </a:r>
            <a:endParaRPr lang="ru-RU" dirty="0"/>
          </a:p>
        </p:txBody>
      </p:sp>
      <p:sp>
        <p:nvSpPr>
          <p:cNvPr id="35" name="Прямоугольник 34">
            <a:extLst>
              <a:ext uri="{FF2B5EF4-FFF2-40B4-BE49-F238E27FC236}">
                <a16:creationId xmlns:a16="http://schemas.microsoft.com/office/drawing/2014/main" id="{06A81C31-65BA-440A-B741-FAA6284E00CE}"/>
              </a:ext>
            </a:extLst>
          </p:cNvPr>
          <p:cNvSpPr/>
          <p:nvPr/>
        </p:nvSpPr>
        <p:spPr>
          <a:xfrm>
            <a:off x="1661517" y="3575758"/>
            <a:ext cx="312906"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2</a:t>
            </a:r>
            <a:endParaRPr lang="ru-RU" dirty="0"/>
          </a:p>
        </p:txBody>
      </p:sp>
      <p:sp>
        <p:nvSpPr>
          <p:cNvPr id="36" name="Прямоугольник 35">
            <a:extLst>
              <a:ext uri="{FF2B5EF4-FFF2-40B4-BE49-F238E27FC236}">
                <a16:creationId xmlns:a16="http://schemas.microsoft.com/office/drawing/2014/main" id="{53C0C0F4-F9D7-46B1-B7AB-12052614C7FE}"/>
              </a:ext>
            </a:extLst>
          </p:cNvPr>
          <p:cNvSpPr/>
          <p:nvPr/>
        </p:nvSpPr>
        <p:spPr>
          <a:xfrm>
            <a:off x="1487552" y="3188492"/>
            <a:ext cx="312906"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1</a:t>
            </a:r>
            <a:endParaRPr lang="ru-RU" dirty="0"/>
          </a:p>
        </p:txBody>
      </p:sp>
      <p:sp>
        <p:nvSpPr>
          <p:cNvPr id="37" name="Прямоугольник 36">
            <a:extLst>
              <a:ext uri="{FF2B5EF4-FFF2-40B4-BE49-F238E27FC236}">
                <a16:creationId xmlns:a16="http://schemas.microsoft.com/office/drawing/2014/main" id="{4701440A-6208-42DE-8768-2741CD0AE8C4}"/>
              </a:ext>
            </a:extLst>
          </p:cNvPr>
          <p:cNvSpPr/>
          <p:nvPr/>
        </p:nvSpPr>
        <p:spPr>
          <a:xfrm>
            <a:off x="2086454" y="3191154"/>
            <a:ext cx="312906"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3</a:t>
            </a:r>
            <a:endParaRPr lang="ru-RU" dirty="0"/>
          </a:p>
        </p:txBody>
      </p:sp>
      <p:sp>
        <p:nvSpPr>
          <p:cNvPr id="38" name="Прямоугольник 37">
            <a:extLst>
              <a:ext uri="{FF2B5EF4-FFF2-40B4-BE49-F238E27FC236}">
                <a16:creationId xmlns:a16="http://schemas.microsoft.com/office/drawing/2014/main" id="{A1A7F921-E0B4-4E8A-814A-1498F859210C}"/>
              </a:ext>
            </a:extLst>
          </p:cNvPr>
          <p:cNvSpPr/>
          <p:nvPr/>
        </p:nvSpPr>
        <p:spPr>
          <a:xfrm>
            <a:off x="6995825" y="3249028"/>
            <a:ext cx="312906"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1</a:t>
            </a:r>
            <a:endParaRPr lang="ru-RU" dirty="0"/>
          </a:p>
        </p:txBody>
      </p:sp>
      <p:sp>
        <p:nvSpPr>
          <p:cNvPr id="39" name="Прямоугольник 38">
            <a:extLst>
              <a:ext uri="{FF2B5EF4-FFF2-40B4-BE49-F238E27FC236}">
                <a16:creationId xmlns:a16="http://schemas.microsoft.com/office/drawing/2014/main" id="{22F3A9A8-1C30-48C6-98E7-194B02B965D6}"/>
              </a:ext>
            </a:extLst>
          </p:cNvPr>
          <p:cNvSpPr/>
          <p:nvPr/>
        </p:nvSpPr>
        <p:spPr>
          <a:xfrm>
            <a:off x="2693163" y="3575758"/>
            <a:ext cx="312906"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4</a:t>
            </a:r>
            <a:endParaRPr lang="ru-RU" dirty="0"/>
          </a:p>
        </p:txBody>
      </p:sp>
      <p:sp>
        <p:nvSpPr>
          <p:cNvPr id="40" name="Прямоугольник 39">
            <a:extLst>
              <a:ext uri="{FF2B5EF4-FFF2-40B4-BE49-F238E27FC236}">
                <a16:creationId xmlns:a16="http://schemas.microsoft.com/office/drawing/2014/main" id="{351F3725-E124-41FF-AB5F-E0CB893413AF}"/>
              </a:ext>
            </a:extLst>
          </p:cNvPr>
          <p:cNvSpPr/>
          <p:nvPr/>
        </p:nvSpPr>
        <p:spPr>
          <a:xfrm>
            <a:off x="7169173" y="3614237"/>
            <a:ext cx="312906"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2</a:t>
            </a:r>
            <a:endParaRPr lang="ru-RU" dirty="0"/>
          </a:p>
        </p:txBody>
      </p:sp>
      <p:sp>
        <p:nvSpPr>
          <p:cNvPr id="41" name="Прямоугольник 40">
            <a:extLst>
              <a:ext uri="{FF2B5EF4-FFF2-40B4-BE49-F238E27FC236}">
                <a16:creationId xmlns:a16="http://schemas.microsoft.com/office/drawing/2014/main" id="{C5201682-172A-4197-BA02-65FE759A285C}"/>
              </a:ext>
            </a:extLst>
          </p:cNvPr>
          <p:cNvSpPr/>
          <p:nvPr/>
        </p:nvSpPr>
        <p:spPr>
          <a:xfrm>
            <a:off x="8018430" y="3632171"/>
            <a:ext cx="312906"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3</a:t>
            </a:r>
            <a:endParaRPr lang="ru-RU" dirty="0"/>
          </a:p>
        </p:txBody>
      </p:sp>
      <p:sp>
        <p:nvSpPr>
          <p:cNvPr id="42" name="Прямоугольник 41">
            <a:extLst>
              <a:ext uri="{FF2B5EF4-FFF2-40B4-BE49-F238E27FC236}">
                <a16:creationId xmlns:a16="http://schemas.microsoft.com/office/drawing/2014/main" id="{2E3166B5-2C55-4A04-BF45-56831D52AD24}"/>
              </a:ext>
            </a:extLst>
          </p:cNvPr>
          <p:cNvSpPr/>
          <p:nvPr/>
        </p:nvSpPr>
        <p:spPr>
          <a:xfrm>
            <a:off x="7862718" y="3279746"/>
            <a:ext cx="312906" cy="369332"/>
          </a:xfrm>
          <a:prstGeom prst="rect">
            <a:avLst/>
          </a:prstGeom>
        </p:spPr>
        <p:txBody>
          <a:bodyPr wrap="square">
            <a:spAutoFit/>
          </a:bodyPr>
          <a:lstStyle/>
          <a:p>
            <a:r>
              <a:rPr lang="ru-RU" dirty="0">
                <a:latin typeface="Arial" panose="020B0604020202020204" pitchFamily="34" charset="0"/>
                <a:ea typeface="Times New Roman" panose="02020603050405020304" pitchFamily="18" charset="0"/>
                <a:cs typeface="Arial" panose="020B0604020202020204" pitchFamily="34" charset="0"/>
              </a:rPr>
              <a:t>4</a:t>
            </a:r>
            <a:endParaRPr lang="ru-RU" dirty="0"/>
          </a:p>
        </p:txBody>
      </p:sp>
      <p:sp>
        <p:nvSpPr>
          <p:cNvPr id="43" name="Прямоугольник 42">
            <a:extLst>
              <a:ext uri="{FF2B5EF4-FFF2-40B4-BE49-F238E27FC236}">
                <a16:creationId xmlns:a16="http://schemas.microsoft.com/office/drawing/2014/main" id="{0F52381D-D39E-4B85-82BC-7C7C082C9B4D}"/>
              </a:ext>
            </a:extLst>
          </p:cNvPr>
          <p:cNvSpPr/>
          <p:nvPr/>
        </p:nvSpPr>
        <p:spPr>
          <a:xfrm>
            <a:off x="437328" y="4608826"/>
            <a:ext cx="11317344" cy="1631216"/>
          </a:xfrm>
          <a:prstGeom prst="rect">
            <a:avLst/>
          </a:prstGeom>
        </p:spPr>
        <p:txBody>
          <a:bodyPr wrap="square">
            <a:spAutoFit/>
          </a:bodyPr>
          <a:lstStyle/>
          <a:p>
            <a:pPr algn="just"/>
            <a:r>
              <a:rPr lang="ru-RU" sz="2000" dirty="0">
                <a:latin typeface="Arial" panose="020B0604020202020204" pitchFamily="34" charset="0"/>
                <a:ea typeface="Times New Roman" panose="02020603050405020304" pitchFamily="18" charset="0"/>
                <a:cs typeface="Arial" panose="020B0604020202020204" pitchFamily="34" charset="0"/>
              </a:rPr>
              <a:t>    На рис. представлено распределение работ в соответствии с алгоритмом 1 и оптимальное распределение. Указаны работы 1-4, моменты их окончания и в скобках – запаздывания. Алгоритм 1 дает запаздывание 2, а оптимальное распределение – 1. </a:t>
            </a:r>
            <a:r>
              <a:rPr lang="ru-RU" sz="2000" dirty="0">
                <a:latin typeface="Arial" panose="020B0604020202020204" pitchFamily="34" charset="0"/>
                <a:cs typeface="Arial" panose="020B0604020202020204" pitchFamily="34" charset="0"/>
              </a:rPr>
              <a:t>Из рис. видно, что работа 4 предшествует работе 3. Это наводит на мысль, что целесообразно упорядочить работы по длительности (алгоритм 2).   </a:t>
            </a:r>
          </a:p>
        </p:txBody>
      </p:sp>
      <p:sp>
        <p:nvSpPr>
          <p:cNvPr id="46" name="Прямоугольник 45">
            <a:extLst>
              <a:ext uri="{FF2B5EF4-FFF2-40B4-BE49-F238E27FC236}">
                <a16:creationId xmlns:a16="http://schemas.microsoft.com/office/drawing/2014/main" id="{CEC791B9-96A3-46B5-8D97-0224AE5AFCC3}"/>
              </a:ext>
            </a:extLst>
          </p:cNvPr>
          <p:cNvSpPr/>
          <p:nvPr/>
        </p:nvSpPr>
        <p:spPr>
          <a:xfrm>
            <a:off x="552361" y="322657"/>
            <a:ext cx="11202311" cy="707886"/>
          </a:xfrm>
          <a:prstGeom prst="rect">
            <a:avLst/>
          </a:prstGeom>
        </p:spPr>
        <p:txBody>
          <a:bodyPr wrap="square">
            <a:spAutoFit/>
          </a:bodyPr>
          <a:lstStyle/>
          <a:p>
            <a:pPr algn="just">
              <a:tabLst>
                <a:tab pos="666750" algn="l"/>
              </a:tabLst>
            </a:pPr>
            <a:r>
              <a:rPr lang="ru-RU" sz="2000" b="1" dirty="0">
                <a:latin typeface="Arial" panose="020B0604020202020204" pitchFamily="34" charset="0"/>
                <a:cs typeface="Arial" panose="020B0604020202020204" pitchFamily="34" charset="0"/>
              </a:rPr>
              <a:t>Пример.</a:t>
            </a:r>
            <a:r>
              <a:rPr lang="ru-RU" sz="2000" dirty="0">
                <a:latin typeface="Arial" panose="020B0604020202020204" pitchFamily="34" charset="0"/>
                <a:cs typeface="Arial" panose="020B0604020202020204" pitchFamily="34" charset="0"/>
              </a:rPr>
              <a:t> Имеется 4 работы и 2 идентичных процессора. Параметры работ приведены в таблице:</a:t>
            </a:r>
            <a:endParaRPr lang="ru-RU" sz="2000" dirty="0">
              <a:effectLst/>
              <a:latin typeface="Arial" panose="020B0604020202020204" pitchFamily="34" charset="0"/>
              <a:cs typeface="Arial" panose="020B0604020202020204" pitchFamily="34" charset="0"/>
            </a:endParaRPr>
          </a:p>
        </p:txBody>
      </p:sp>
      <p:graphicFrame>
        <p:nvGraphicFramePr>
          <p:cNvPr id="47" name="Таблица 46">
            <a:extLst>
              <a:ext uri="{FF2B5EF4-FFF2-40B4-BE49-F238E27FC236}">
                <a16:creationId xmlns:a16="http://schemas.microsoft.com/office/drawing/2014/main" id="{1C42151D-3AD0-4DF6-8320-BE9A97496586}"/>
              </a:ext>
            </a:extLst>
          </p:cNvPr>
          <p:cNvGraphicFramePr>
            <a:graphicFrameLocks noGrp="1"/>
          </p:cNvGraphicFramePr>
          <p:nvPr>
            <p:extLst>
              <p:ext uri="{D42A27DB-BD31-4B8C-83A1-F6EECF244321}">
                <p14:modId xmlns:p14="http://schemas.microsoft.com/office/powerpoint/2010/main" val="2147128958"/>
              </p:ext>
            </p:extLst>
          </p:nvPr>
        </p:nvGraphicFramePr>
        <p:xfrm>
          <a:off x="2026733" y="852039"/>
          <a:ext cx="8270245" cy="1188720"/>
        </p:xfrm>
        <a:graphic>
          <a:graphicData uri="http://schemas.openxmlformats.org/drawingml/2006/table">
            <a:tbl>
              <a:tblPr firstRow="1" bandRow="1">
                <a:tableStyleId>{5C22544A-7EE6-4342-B048-85BDC9FD1C3A}</a:tableStyleId>
              </a:tblPr>
              <a:tblGrid>
                <a:gridCol w="2770846">
                  <a:extLst>
                    <a:ext uri="{9D8B030D-6E8A-4147-A177-3AD203B41FA5}">
                      <a16:colId xmlns:a16="http://schemas.microsoft.com/office/drawing/2014/main" val="1116393095"/>
                    </a:ext>
                  </a:extLst>
                </a:gridCol>
                <a:gridCol w="1590261">
                  <a:extLst>
                    <a:ext uri="{9D8B030D-6E8A-4147-A177-3AD203B41FA5}">
                      <a16:colId xmlns:a16="http://schemas.microsoft.com/office/drawing/2014/main" val="3567741673"/>
                    </a:ext>
                  </a:extLst>
                </a:gridCol>
                <a:gridCol w="1378226">
                  <a:extLst>
                    <a:ext uri="{9D8B030D-6E8A-4147-A177-3AD203B41FA5}">
                      <a16:colId xmlns:a16="http://schemas.microsoft.com/office/drawing/2014/main" val="2005672688"/>
                    </a:ext>
                  </a:extLst>
                </a:gridCol>
                <a:gridCol w="1417983">
                  <a:extLst>
                    <a:ext uri="{9D8B030D-6E8A-4147-A177-3AD203B41FA5}">
                      <a16:colId xmlns:a16="http://schemas.microsoft.com/office/drawing/2014/main" val="4186401641"/>
                    </a:ext>
                  </a:extLst>
                </a:gridCol>
                <a:gridCol w="1112929">
                  <a:extLst>
                    <a:ext uri="{9D8B030D-6E8A-4147-A177-3AD203B41FA5}">
                      <a16:colId xmlns:a16="http://schemas.microsoft.com/office/drawing/2014/main" val="306968563"/>
                    </a:ext>
                  </a:extLst>
                </a:gridCol>
              </a:tblGrid>
              <a:tr h="370840">
                <a:tc>
                  <a:txBody>
                    <a:bodyPr/>
                    <a:lstStyle/>
                    <a:p>
                      <a:pPr algn="ctr"/>
                      <a:r>
                        <a:rPr lang="ru-RU" sz="2000" dirty="0">
                          <a:latin typeface="Times New Roman" panose="02020603050405020304" pitchFamily="18" charset="0"/>
                          <a:cs typeface="Times New Roman" panose="02020603050405020304" pitchFamily="18" charset="0"/>
                        </a:rPr>
                        <a:t>Номер работы</a:t>
                      </a:r>
                    </a:p>
                  </a:txBody>
                  <a:tcPr/>
                </a:tc>
                <a:tc>
                  <a:txBody>
                    <a:bodyPr/>
                    <a:lstStyle/>
                    <a:p>
                      <a:pPr algn="ctr"/>
                      <a:r>
                        <a:rPr lang="ru-RU" sz="2000" dirty="0">
                          <a:latin typeface="Times New Roman" panose="02020603050405020304" pitchFamily="18" charset="0"/>
                          <a:cs typeface="Times New Roman" panose="02020603050405020304" pitchFamily="18" charset="0"/>
                        </a:rPr>
                        <a:t>1</a:t>
                      </a:r>
                    </a:p>
                  </a:txBody>
                  <a:tcPr/>
                </a:tc>
                <a:tc>
                  <a:txBody>
                    <a:bodyPr/>
                    <a:lstStyle/>
                    <a:p>
                      <a:pPr algn="ctr"/>
                      <a:r>
                        <a:rPr lang="ru-RU" sz="2000" dirty="0">
                          <a:latin typeface="Times New Roman" panose="02020603050405020304" pitchFamily="18" charset="0"/>
                          <a:cs typeface="Times New Roman" panose="02020603050405020304" pitchFamily="18" charset="0"/>
                        </a:rPr>
                        <a:t>2</a:t>
                      </a:r>
                    </a:p>
                  </a:txBody>
                  <a:tcPr/>
                </a:tc>
                <a:tc>
                  <a:txBody>
                    <a:bodyPr/>
                    <a:lstStyle/>
                    <a:p>
                      <a:pPr algn="ctr"/>
                      <a:r>
                        <a:rPr lang="ru-RU" sz="2000" dirty="0">
                          <a:latin typeface="Times New Roman" panose="02020603050405020304" pitchFamily="18" charset="0"/>
                          <a:cs typeface="Times New Roman" panose="02020603050405020304" pitchFamily="18" charset="0"/>
                        </a:rPr>
                        <a:t>3</a:t>
                      </a:r>
                    </a:p>
                  </a:txBody>
                  <a:tcPr/>
                </a:tc>
                <a:tc>
                  <a:txBody>
                    <a:bodyPr/>
                    <a:lstStyle/>
                    <a:p>
                      <a:pPr algn="ctr"/>
                      <a:r>
                        <a:rPr lang="ru-RU" sz="20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32521042"/>
                  </a:ext>
                </a:extLst>
              </a:tr>
              <a:tr h="370840">
                <a:tc>
                  <a:txBody>
                    <a:bodyPr/>
                    <a:lstStyle/>
                    <a:p>
                      <a:pPr algn="ctr"/>
                      <a:r>
                        <a:rPr lang="en-US" sz="2000" dirty="0">
                          <a:latin typeface="Times New Roman" panose="02020603050405020304" pitchFamily="18" charset="0"/>
                          <a:cs typeface="Times New Roman" panose="02020603050405020304" pitchFamily="18" charset="0"/>
                        </a:rPr>
                        <a:t>t(</a:t>
                      </a:r>
                      <a:r>
                        <a:rPr lang="en-US" sz="2000" dirty="0" err="1">
                          <a:latin typeface="Times New Roman" panose="02020603050405020304" pitchFamily="18" charset="0"/>
                          <a:cs typeface="Times New Roman" panose="02020603050405020304" pitchFamily="18" charset="0"/>
                        </a:rPr>
                        <a:t>ij</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txBody>
                  <a:tcPr/>
                </a:tc>
                <a:tc>
                  <a:txBody>
                    <a:bodyPr/>
                    <a:lstStyle/>
                    <a:p>
                      <a:pPr algn="ctr"/>
                      <a:r>
                        <a:rPr lang="ru-RU" sz="2000" dirty="0">
                          <a:latin typeface="Times New Roman" panose="02020603050405020304" pitchFamily="18" charset="0"/>
                          <a:cs typeface="Times New Roman" panose="02020603050405020304" pitchFamily="18" charset="0"/>
                        </a:rPr>
                        <a:t>2</a:t>
                      </a:r>
                    </a:p>
                  </a:txBody>
                  <a:tcPr/>
                </a:tc>
                <a:tc>
                  <a:txBody>
                    <a:bodyPr/>
                    <a:lstStyle/>
                    <a:p>
                      <a:pPr algn="ctr"/>
                      <a:r>
                        <a:rPr lang="ru-RU" sz="2000" dirty="0">
                          <a:latin typeface="Times New Roman" panose="02020603050405020304" pitchFamily="18" charset="0"/>
                          <a:cs typeface="Times New Roman" panose="02020603050405020304" pitchFamily="18" charset="0"/>
                        </a:rPr>
                        <a:t>4</a:t>
                      </a:r>
                    </a:p>
                  </a:txBody>
                  <a:tcPr/>
                </a:tc>
                <a:tc>
                  <a:txBody>
                    <a:bodyPr/>
                    <a:lstStyle/>
                    <a:p>
                      <a:pPr algn="ctr"/>
                      <a:r>
                        <a:rPr lang="ru-RU" sz="2000" dirty="0">
                          <a:latin typeface="Times New Roman" panose="02020603050405020304" pitchFamily="18" charset="0"/>
                          <a:cs typeface="Times New Roman" panose="02020603050405020304" pitchFamily="18" charset="0"/>
                        </a:rPr>
                        <a:t>5</a:t>
                      </a:r>
                    </a:p>
                  </a:txBody>
                  <a:tcPr/>
                </a:tc>
                <a:tc>
                  <a:txBody>
                    <a:bodyPr/>
                    <a:lstStyle/>
                    <a:p>
                      <a:pPr algn="ctr"/>
                      <a:r>
                        <a:rPr lang="ru-RU" sz="20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3756372257"/>
                  </a:ext>
                </a:extLst>
              </a:tr>
              <a:tr h="370840">
                <a:tc>
                  <a:txBody>
                    <a:bodyPr/>
                    <a:lstStyle/>
                    <a:p>
                      <a:pPr algn="ctr"/>
                      <a:r>
                        <a:rPr lang="en-US" sz="2000" dirty="0">
                          <a:latin typeface="Times New Roman" panose="02020603050405020304" pitchFamily="18" charset="0"/>
                          <a:cs typeface="Times New Roman" panose="02020603050405020304" pitchFamily="18" charset="0"/>
                        </a:rPr>
                        <a:t>d(</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txBody>
                  <a:tcPr/>
                </a:tc>
                <a:tc>
                  <a:txBody>
                    <a:bodyPr/>
                    <a:lstStyle/>
                    <a:p>
                      <a:pPr algn="ctr"/>
                      <a:r>
                        <a:rPr lang="ru-RU" sz="2000" dirty="0">
                          <a:latin typeface="Times New Roman" panose="02020603050405020304" pitchFamily="18" charset="0"/>
                          <a:cs typeface="Times New Roman" panose="02020603050405020304" pitchFamily="18" charset="0"/>
                        </a:rPr>
                        <a:t>3</a:t>
                      </a:r>
                    </a:p>
                  </a:txBody>
                  <a:tcPr/>
                </a:tc>
                <a:tc>
                  <a:txBody>
                    <a:bodyPr/>
                    <a:lstStyle/>
                    <a:p>
                      <a:pPr algn="ctr"/>
                      <a:r>
                        <a:rPr lang="ru-RU" sz="2000" dirty="0">
                          <a:latin typeface="Times New Roman" panose="02020603050405020304" pitchFamily="18" charset="0"/>
                          <a:cs typeface="Times New Roman" panose="02020603050405020304" pitchFamily="18" charset="0"/>
                        </a:rPr>
                        <a:t>5</a:t>
                      </a:r>
                    </a:p>
                  </a:txBody>
                  <a:tcPr/>
                </a:tc>
                <a:tc>
                  <a:txBody>
                    <a:bodyPr/>
                    <a:lstStyle/>
                    <a:p>
                      <a:pPr algn="ctr"/>
                      <a:r>
                        <a:rPr lang="ru-RU" sz="2000" dirty="0">
                          <a:latin typeface="Times New Roman" panose="02020603050405020304" pitchFamily="18" charset="0"/>
                          <a:cs typeface="Times New Roman" panose="02020603050405020304" pitchFamily="18" charset="0"/>
                        </a:rPr>
                        <a:t>8</a:t>
                      </a:r>
                    </a:p>
                  </a:txBody>
                  <a:tcPr/>
                </a:tc>
                <a:tc>
                  <a:txBody>
                    <a:bodyPr/>
                    <a:lstStyle/>
                    <a:p>
                      <a:pPr algn="ctr"/>
                      <a:r>
                        <a:rPr lang="ru-RU" sz="20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287121128"/>
                  </a:ext>
                </a:extLst>
              </a:tr>
            </a:tbl>
          </a:graphicData>
        </a:graphic>
      </p:graphicFrame>
    </p:spTree>
    <p:extLst>
      <p:ext uri="{BB962C8B-B14F-4D97-AF65-F5344CB8AC3E}">
        <p14:creationId xmlns:p14="http://schemas.microsoft.com/office/powerpoint/2010/main" val="3819660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98555" y="612844"/>
            <a:ext cx="11109278" cy="5632311"/>
          </a:xfrm>
          <a:prstGeom prst="rect">
            <a:avLst/>
          </a:prstGeom>
        </p:spPr>
        <p:txBody>
          <a:bodyPr wrap="square">
            <a:spAutoFit/>
          </a:bodyPr>
          <a:lstStyle/>
          <a:p>
            <a:pPr>
              <a:spcAft>
                <a:spcPts val="0"/>
              </a:spcAft>
            </a:pPr>
            <a:r>
              <a:rPr lang="ru-RU" b="1"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Алгоритм 2.</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b="1" dirty="0">
                <a:latin typeface="Arial" panose="020B0604020202020204" pitchFamily="34" charset="0"/>
                <a:ea typeface="Times New Roman" panose="02020603050405020304" pitchFamily="18" charset="0"/>
              </a:rPr>
              <a:t>       Шаг 1</a:t>
            </a: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rPr>
              <a:t>S</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j</a:t>
            </a:r>
            <a:r>
              <a:rPr lang="ru-RU" sz="2000" dirty="0">
                <a:latin typeface="Arial" panose="020B0604020202020204" pitchFamily="34" charset="0"/>
                <a:ea typeface="Times New Roman" panose="02020603050405020304" pitchFamily="18" charset="0"/>
              </a:rPr>
              <a:t>) = 0,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rPr>
              <a:t>j</a:t>
            </a:r>
            <a:r>
              <a:rPr lang="ru-RU" sz="2000" dirty="0">
                <a:latin typeface="Arial" panose="020B0604020202020204" pitchFamily="34" charset="0"/>
                <a:ea typeface="Times New Roman" panose="02020603050405020304" pitchFamily="18" charset="0"/>
              </a:rPr>
              <a:t>.</a:t>
            </a:r>
            <a:endParaRPr lang="ru-RU" sz="2000" dirty="0">
              <a:latin typeface="Times New Roman" panose="02020603050405020304" pitchFamily="18" charset="0"/>
              <a:ea typeface="Times New Roman" panose="02020603050405020304" pitchFamily="18" charset="0"/>
            </a:endParaRPr>
          </a:p>
          <a:p>
            <a:pPr algn="just"/>
            <a:r>
              <a:rPr lang="ru-RU" sz="2000" b="1" dirty="0">
                <a:latin typeface="Arial" panose="020B0604020202020204" pitchFamily="34" charset="0"/>
                <a:ea typeface="Times New Roman" panose="02020603050405020304" pitchFamily="18" charset="0"/>
              </a:rPr>
              <a:t>       Шаг 2</a:t>
            </a:r>
            <a:r>
              <a:rPr lang="ru-RU" sz="2000" dirty="0">
                <a:latin typeface="Arial" panose="020B0604020202020204" pitchFamily="34" charset="0"/>
                <a:ea typeface="Times New Roman" panose="02020603050405020304" pitchFamily="18" charset="0"/>
              </a:rPr>
              <a:t>. Упорядочим работы по не возрастанию средней длительности </a:t>
            </a:r>
            <a:r>
              <a:rPr lang="en-US" sz="2000" dirty="0">
                <a:latin typeface="Arial" panose="020B0604020202020204" pitchFamily="34" charset="0"/>
                <a:ea typeface="Times New Roman" panose="02020603050405020304" pitchFamily="18" charset="0"/>
              </a:rPr>
              <a:t>t</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rPr>
              <a:t> t</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ij</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m</a:t>
            </a:r>
            <a:r>
              <a:rPr lang="ru-RU" sz="2000" dirty="0">
                <a:latin typeface="Arial" panose="020B0604020202020204" pitchFamily="34"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rPr>
              <a:t>j</a:t>
            </a:r>
            <a:r>
              <a:rPr lang="ru-RU" sz="2000" dirty="0">
                <a:latin typeface="Arial" panose="020B0604020202020204" pitchFamily="34"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Перенумеруем их в соответствии с новым порядком.</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Шаг 3</a:t>
            </a:r>
            <a:r>
              <a:rPr lang="ru-RU" sz="2000" dirty="0">
                <a:latin typeface="Arial" panose="020B0604020202020204" pitchFamily="34" charset="0"/>
                <a:ea typeface="Times New Roman" panose="02020603050405020304" pitchFamily="18" charset="0"/>
              </a:rPr>
              <a:t>. Определим для каждой работы </a:t>
            </a:r>
            <a:r>
              <a:rPr lang="en-US" sz="2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a:t>
            </a:r>
            <a:r>
              <a:rPr lang="en-US" sz="2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=1,</a:t>
            </a:r>
            <a:r>
              <a:rPr lang="en-US" sz="2000" dirty="0">
                <a:latin typeface="Arial" panose="020B0604020202020204" pitchFamily="34" charset="0"/>
                <a:ea typeface="Times New Roman" panose="02020603050405020304" pitchFamily="18" charset="0"/>
              </a:rPr>
              <a:t>n</a:t>
            </a: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rPr>
              <a:t>min</a:t>
            </a: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rPr>
              <a:t>S</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j</a:t>
            </a:r>
            <a:r>
              <a:rPr lang="ru-RU" sz="2000" dirty="0">
                <a:latin typeface="Arial" panose="020B0604020202020204" pitchFamily="34" charset="0"/>
                <a:ea typeface="Times New Roman" panose="02020603050405020304" pitchFamily="18" charset="0"/>
              </a:rPr>
              <a:t>) + </a:t>
            </a:r>
            <a:r>
              <a:rPr lang="en-US" sz="2000" dirty="0">
                <a:latin typeface="Arial" panose="020B0604020202020204" pitchFamily="34" charset="0"/>
                <a:ea typeface="Times New Roman" panose="02020603050405020304" pitchFamily="18" charset="0"/>
              </a:rPr>
              <a:t>t</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ij</a:t>
            </a:r>
            <a:r>
              <a:rPr lang="ru-RU" sz="2000" dirty="0">
                <a:latin typeface="Arial" panose="020B0604020202020204" pitchFamily="34" charset="0"/>
                <a:ea typeface="Times New Roman" panose="02020603050405020304" pitchFamily="18" charset="0"/>
              </a:rPr>
              <a:t>)}.</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rPr>
              <a:t>j</a:t>
            </a:r>
            <a:r>
              <a:rPr lang="ru-RU" sz="2000" dirty="0">
                <a:latin typeface="Arial" panose="020B0604020202020204" pitchFamily="34"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Пусть соответствующий номер машины есть </a:t>
            </a:r>
            <a:r>
              <a:rPr lang="en-US" sz="2000" dirty="0">
                <a:latin typeface="Arial" panose="020B0604020202020204" pitchFamily="34" charset="0"/>
                <a:ea typeface="Times New Roman" panose="02020603050405020304" pitchFamily="18" charset="0"/>
              </a:rPr>
              <a:t>j</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тогда работу необходимо отнести к машине </a:t>
            </a:r>
            <a:r>
              <a:rPr lang="en-US" sz="2000" dirty="0">
                <a:latin typeface="Arial" panose="020B0604020202020204" pitchFamily="34" charset="0"/>
                <a:ea typeface="Times New Roman" panose="02020603050405020304" pitchFamily="18" charset="0"/>
              </a:rPr>
              <a:t>j</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т.е. </a:t>
            </a:r>
            <a:r>
              <a:rPr lang="en-US" sz="2000" dirty="0" err="1">
                <a:latin typeface="Arial" panose="020B0604020202020204" pitchFamily="34" charset="0"/>
                <a:ea typeface="Times New Roman" panose="02020603050405020304" pitchFamily="18" charset="0"/>
              </a:rPr>
              <a:t>Sj</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 </a:t>
            </a:r>
            <a:r>
              <a:rPr lang="en-US" sz="2000" dirty="0" err="1">
                <a:latin typeface="Arial" panose="020B0604020202020204" pitchFamily="34" charset="0"/>
                <a:ea typeface="Times New Roman" panose="02020603050405020304" pitchFamily="18" charset="0"/>
              </a:rPr>
              <a:t>Sj</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 </a:t>
            </a:r>
            <a:r>
              <a:rPr lang="en-US" sz="2000" dirty="0">
                <a:latin typeface="Arial" panose="020B0604020202020204" pitchFamily="34" charset="0"/>
                <a:ea typeface="Times New Roman" panose="02020603050405020304" pitchFamily="18" charset="0"/>
              </a:rPr>
              <a:t>t</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ij</a:t>
            </a:r>
            <a:r>
              <a:rPr lang="ru-RU" sz="2000" dirty="0">
                <a:latin typeface="Arial" panose="020B0604020202020204" pitchFamily="34" charset="0"/>
                <a:ea typeface="Times New Roman" panose="02020603050405020304" pitchFamily="18" charset="0"/>
              </a:rPr>
              <a:t>).</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Шаг 4</a:t>
            </a:r>
            <a:r>
              <a:rPr lang="ru-RU" sz="2000" dirty="0">
                <a:latin typeface="Arial" panose="020B0604020202020204" pitchFamily="34" charset="0"/>
                <a:ea typeface="Times New Roman" panose="02020603050405020304" pitchFamily="18" charset="0"/>
              </a:rPr>
              <a:t>. Упорядочить работы каждой машины по не убыванию (алгоритма 1).</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Эвристический алгоритм 2 также не дает оптимумам во всех случаях. Исследования показали, что наилучший эвристический алгоритм должен сочетать черты алгоритмов 1 и 2. </a:t>
            </a:r>
          </a:p>
          <a:p>
            <a:pPr algn="just">
              <a:spcAft>
                <a:spcPts val="0"/>
              </a:spcAft>
            </a:pPr>
            <a:r>
              <a:rPr lang="ru-RU" sz="2000" dirty="0">
                <a:latin typeface="Arial" panose="020B0604020202020204" pitchFamily="34" charset="0"/>
                <a:ea typeface="Times New Roman" panose="02020603050405020304" pitchFamily="18" charset="0"/>
              </a:rPr>
              <a:t>       Стратегия распределения работ между машинами должна удовлетворять следующим условиям:</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1. Работы на каждой машине должны быть упорядочены в порядке алгоритма 1.</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2. Работы с ранними сроками завершения должны равномерно распределяться между машинами.</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Следует избегать «нагромождения» больших работ в конце очередей каждой машины.</a:t>
            </a:r>
            <a:endParaRPr lang="ru-RU" sz="2000" dirty="0"/>
          </a:p>
        </p:txBody>
      </p:sp>
    </p:spTree>
    <p:extLst>
      <p:ext uri="{BB962C8B-B14F-4D97-AF65-F5344CB8AC3E}">
        <p14:creationId xmlns:p14="http://schemas.microsoft.com/office/powerpoint/2010/main" val="1969619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79F3F2A-2FE2-49B3-ADA2-6FB711DFF48A}"/>
              </a:ext>
            </a:extLst>
          </p:cNvPr>
          <p:cNvSpPr/>
          <p:nvPr/>
        </p:nvSpPr>
        <p:spPr>
          <a:xfrm>
            <a:off x="768625" y="1680245"/>
            <a:ext cx="10747513" cy="3046988"/>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rPr>
              <a:t>     Введем параметр </a:t>
            </a:r>
            <a:r>
              <a:rPr lang="en-US" sz="2000" dirty="0">
                <a:latin typeface="Arial" panose="020B0604020202020204" pitchFamily="34" charset="0"/>
                <a:ea typeface="Times New Roman" panose="02020603050405020304" pitchFamily="18" charset="0"/>
              </a:rPr>
              <a:t>p</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 </a:t>
            </a: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rPr>
              <a:t> d</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 (1-</a:t>
            </a: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t</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i</a:t>
            </a:r>
            <a:r>
              <a:rPr lang="ru-RU" sz="2000" dirty="0">
                <a:latin typeface="Arial" panose="020B0604020202020204" pitchFamily="34" charset="0"/>
                <a:ea typeface="Times New Roman" panose="02020603050405020304" pitchFamily="18" charset="0"/>
              </a:rPr>
              <a:t>) , где   0 </a:t>
            </a:r>
            <a:r>
              <a:rPr lang="ru-RU"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rPr>
              <a:t> </a:t>
            </a: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rPr>
              <a:t> 1. (гамма). Если</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t>
            </a: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 то имеем порядок алгоритма 1, если </a:t>
            </a: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=0</a:t>
            </a:r>
            <a:r>
              <a:rPr lang="ru-RU" sz="2000" dirty="0">
                <a:latin typeface="Arial" panose="020B0604020202020204" pitchFamily="34" charset="0"/>
                <a:ea typeface="Times New Roman" panose="02020603050405020304" pitchFamily="18" charset="0"/>
              </a:rPr>
              <a:t> – порядок по алгоритму 2, при 0 </a:t>
            </a:r>
            <a:r>
              <a:rPr lang="ru-RU"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rPr>
              <a:t> </a:t>
            </a: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1 – комбинацию этих двух алгоритмов. </a:t>
            </a:r>
            <a:r>
              <a:rPr lang="ru-RU" sz="2000" dirty="0">
                <a:latin typeface="Arial" panose="020B0604020202020204" pitchFamily="34" charset="0"/>
                <a:ea typeface="Times New Roman" panose="02020603050405020304" pitchFamily="18" charset="0"/>
              </a:rPr>
              <a:t>Идея предлагаемого нового алгоритма состоит в том, чтобы, варьируя  </a:t>
            </a:r>
            <a:r>
              <a:rPr lang="en-U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rPr>
              <a:t> , найти наилучшее распределение, а затем попытаться еще улучшить его, обменивая работы между машинами.</a:t>
            </a:r>
          </a:p>
          <a:p>
            <a:pPr algn="just"/>
            <a:r>
              <a:rPr lang="ru-RU" sz="2000" b="1" dirty="0">
                <a:latin typeface="Arial" panose="020B0604020202020204" pitchFamily="34" charset="0"/>
                <a:ea typeface="Calibri" panose="020F0502020204030204" pitchFamily="34" charset="0"/>
                <a:cs typeface="Times New Roman" panose="02020603050405020304" pitchFamily="18" charset="0"/>
              </a:rPr>
              <a:t>     Выводы.</a:t>
            </a:r>
            <a:r>
              <a:rPr lang="ru-RU" sz="2000" dirty="0">
                <a:latin typeface="Arial" panose="020B0604020202020204" pitchFamily="34" charset="0"/>
                <a:ea typeface="Calibri" panose="020F0502020204030204" pitchFamily="34" charset="0"/>
                <a:cs typeface="Times New Roman" panose="02020603050405020304" pitchFamily="18" charset="0"/>
              </a:rPr>
              <a:t> </a:t>
            </a:r>
            <a:r>
              <a:rPr lang="ru-RU" sz="2000" dirty="0">
                <a:latin typeface="Arial" panose="020B0604020202020204" pitchFamily="34" charset="0"/>
                <a:ea typeface="Times New Roman" panose="02020603050405020304" pitchFamily="18" charset="0"/>
                <a:cs typeface="Times New Roman" panose="02020603050405020304" pitchFamily="18" charset="0"/>
              </a:rPr>
              <a:t>В настоящее время найдено решение только для простых случаев. В случае </a:t>
            </a:r>
            <a:r>
              <a:rPr lang="en-US" sz="2000" dirty="0">
                <a:latin typeface="Arial" panose="020B0604020202020204" pitchFamily="34" charset="0"/>
                <a:ea typeface="Times New Roman" panose="02020603050405020304" pitchFamily="18" charset="0"/>
                <a:cs typeface="Times New Roman" panose="02020603050405020304" pitchFamily="18" charset="0"/>
              </a:rPr>
              <a:t>n</a:t>
            </a:r>
            <a:r>
              <a:rPr lang="ru-RU" sz="2000" dirty="0">
                <a:latin typeface="Arial" panose="020B0604020202020204" pitchFamily="34" charset="0"/>
                <a:ea typeface="Times New Roman" panose="02020603050405020304" pitchFamily="18" charset="0"/>
                <a:cs typeface="Times New Roman" panose="02020603050405020304" pitchFamily="18" charset="0"/>
              </a:rPr>
              <a:t> изделий с различным маршрутом и </a:t>
            </a:r>
            <a:r>
              <a:rPr lang="en-US" sz="2000" dirty="0">
                <a:latin typeface="Arial" panose="020B0604020202020204" pitchFamily="34" charset="0"/>
                <a:ea typeface="Times New Roman" panose="02020603050405020304" pitchFamily="18" charset="0"/>
                <a:cs typeface="Times New Roman" panose="02020603050405020304" pitchFamily="18" charset="0"/>
              </a:rPr>
              <a:t>m</a:t>
            </a:r>
            <a:r>
              <a:rPr lang="ru-RU" sz="2000" dirty="0">
                <a:latin typeface="Arial" panose="020B0604020202020204" pitchFamily="34" charset="0"/>
                <a:ea typeface="Times New Roman" panose="02020603050405020304" pitchFamily="18" charset="0"/>
                <a:cs typeface="Times New Roman" panose="02020603050405020304" pitchFamily="18" charset="0"/>
              </a:rPr>
              <a:t> рабочих мест необхо­димо просмотреть (</a:t>
            </a:r>
            <a:r>
              <a:rPr lang="en-US" sz="2000" dirty="0">
                <a:latin typeface="Arial" panose="020B0604020202020204" pitchFamily="34" charset="0"/>
                <a:ea typeface="Times New Roman" panose="02020603050405020304" pitchFamily="18" charset="0"/>
                <a:cs typeface="Times New Roman" panose="02020603050405020304" pitchFamily="18" charset="0"/>
              </a:rPr>
              <a:t>n</a:t>
            </a:r>
            <a:r>
              <a:rPr lang="ru-RU" sz="2000" dirty="0">
                <a:latin typeface="Arial" panose="020B0604020202020204" pitchFamily="34" charset="0"/>
                <a:ea typeface="Times New Roman" panose="02020603050405020304" pitchFamily="18" charset="0"/>
                <a:cs typeface="Times New Roman" panose="02020603050405020304" pitchFamily="18" charset="0"/>
              </a:rPr>
              <a:t>!)</a:t>
            </a:r>
            <a:r>
              <a:rPr lang="en-US" sz="2000" baseline="30000" dirty="0">
                <a:latin typeface="Arial" panose="020B0604020202020204" pitchFamily="34" charset="0"/>
                <a:ea typeface="Times New Roman" panose="02020603050405020304" pitchFamily="18" charset="0"/>
                <a:cs typeface="Times New Roman" panose="02020603050405020304" pitchFamily="18" charset="0"/>
              </a:rPr>
              <a:t>m</a:t>
            </a:r>
            <a:r>
              <a:rPr lang="en-US" sz="2000" dirty="0">
                <a:latin typeface="Arial" panose="020B0604020202020204" pitchFamily="34" charset="0"/>
                <a:ea typeface="Times New Roman" panose="02020603050405020304" pitchFamily="18" charset="0"/>
                <a:cs typeface="Times New Roman" panose="02020603050405020304" pitchFamily="18" charset="0"/>
              </a:rPr>
              <a:t> </a:t>
            </a:r>
            <a:r>
              <a:rPr lang="ru-RU" sz="2000" dirty="0">
                <a:latin typeface="Arial" panose="020B0604020202020204" pitchFamily="34" charset="0"/>
                <a:ea typeface="Times New Roman" panose="02020603050405020304" pitchFamily="18" charset="0"/>
                <a:cs typeface="Times New Roman" panose="02020603050405020304" pitchFamily="18" charset="0"/>
              </a:rPr>
              <a:t>программ. </a:t>
            </a:r>
          </a:p>
          <a:p>
            <a:pPr algn="just">
              <a:spcAft>
                <a:spcPts val="0"/>
              </a:spcAft>
            </a:pPr>
            <a:r>
              <a:rPr lang="ru-RU" sz="2000" dirty="0">
                <a:latin typeface="Arial" panose="020B0604020202020204" pitchFamily="34" charset="0"/>
                <a:ea typeface="Times New Roman" panose="02020603050405020304" pitchFamily="18" charset="0"/>
                <a:cs typeface="Times New Roman" panose="02020603050405020304" pitchFamily="18" charset="0"/>
              </a:rPr>
              <a:t>     </a:t>
            </a:r>
            <a:endParaRPr lang="ru-RU" sz="2000" dirty="0"/>
          </a:p>
        </p:txBody>
      </p:sp>
    </p:spTree>
    <p:extLst>
      <p:ext uri="{BB962C8B-B14F-4D97-AF65-F5344CB8AC3E}">
        <p14:creationId xmlns:p14="http://schemas.microsoft.com/office/powerpoint/2010/main" val="3348321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95785" y="771115"/>
            <a:ext cx="11409528" cy="1015663"/>
          </a:xfrm>
          <a:prstGeom prst="rect">
            <a:avLst/>
          </a:prstGeom>
        </p:spPr>
        <p:txBody>
          <a:bodyPr wrap="square">
            <a:spAutoFit/>
          </a:bodyPr>
          <a:lstStyle/>
          <a:p>
            <a:pPr indent="449580" algn="just">
              <a:spcAft>
                <a:spcPts val="0"/>
              </a:spcAft>
            </a:pPr>
            <a:r>
              <a:rPr lang="ru-RU" sz="2000" dirty="0">
                <a:latin typeface="Arial" panose="020B0604020202020204" pitchFamily="34" charset="0"/>
                <a:ea typeface="Times New Roman" panose="02020603050405020304" pitchFamily="18" charset="0"/>
              </a:rPr>
              <a:t>Для формализации задачи построим такой граф </a:t>
            </a:r>
            <a:r>
              <a:rPr lang="en-US" sz="2000" dirty="0">
                <a:latin typeface="Arial" panose="020B0604020202020204" pitchFamily="34" charset="0"/>
                <a:ea typeface="Times New Roman" panose="02020603050405020304" pitchFamily="18" charset="0"/>
              </a:rPr>
              <a:t>G</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X</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U</a:t>
            </a: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rPr>
              <a:t>X</a:t>
            </a:r>
            <a:r>
              <a:rPr lang="ru-RU" sz="2000" dirty="0">
                <a:latin typeface="Arial" panose="020B0604020202020204" pitchFamily="34" charset="0"/>
                <a:ea typeface="Times New Roman" panose="02020603050405020304" pitchFamily="18" charset="0"/>
              </a:rPr>
              <a:t> = </a:t>
            </a: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1</a:t>
            </a: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(рис.), в котором вершины множества </a:t>
            </a: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1</a:t>
            </a:r>
            <a:r>
              <a:rPr lang="ru-RU" sz="2000" dirty="0">
                <a:latin typeface="Arial" panose="020B0604020202020204" pitchFamily="34" charset="0"/>
                <a:ea typeface="Times New Roman" panose="02020603050405020304" pitchFamily="18" charset="0"/>
              </a:rPr>
              <a:t> отвечают соответственно за программам, а вершины множества </a:t>
            </a: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2 </a:t>
            </a:r>
            <a:r>
              <a:rPr lang="ru-RU" sz="2000" dirty="0">
                <a:latin typeface="Arial" panose="020B0604020202020204" pitchFamily="34" charset="0"/>
                <a:ea typeface="Times New Roman" panose="02020603050405020304" pitchFamily="18" charset="0"/>
              </a:rPr>
              <a:t>– соответствуют специалистам (работникам), </a:t>
            </a:r>
            <a:r>
              <a:rPr lang="en-US" sz="2000" dirty="0">
                <a:latin typeface="Arial" panose="020B0604020202020204" pitchFamily="34" charset="0"/>
                <a:ea typeface="Times New Roman" panose="02020603050405020304" pitchFamily="18" charset="0"/>
              </a:rPr>
              <a:t>X</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1</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rPr>
              <a:t> X</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1</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n</a:t>
            </a:r>
            <a:r>
              <a:rPr lang="ru-RU" sz="2000" dirty="0">
                <a:latin typeface="Arial" panose="020B0604020202020204" pitchFamily="34" charset="0"/>
                <a:ea typeface="Times New Roman" panose="02020603050405020304" pitchFamily="18"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2</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m</a:t>
            </a:r>
            <a:r>
              <a:rPr lang="ru-RU" sz="2000" dirty="0">
                <a:latin typeface="Arial" panose="020B0604020202020204" pitchFamily="34"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3879815" y="295072"/>
            <a:ext cx="3556615" cy="400110"/>
          </a:xfrm>
          <a:prstGeom prst="rect">
            <a:avLst/>
          </a:prstGeom>
        </p:spPr>
        <p:txBody>
          <a:bodyPr wrap="none">
            <a:spAutoFit/>
          </a:bodyPr>
          <a:lstStyle/>
          <a:p>
            <a:pPr algn="ctr"/>
            <a:r>
              <a:rPr lang="ru-RU" sz="2000" b="1" dirty="0">
                <a:latin typeface="Arial" panose="020B0604020202020204" pitchFamily="34" charset="0"/>
                <a:ea typeface="Times New Roman" panose="02020603050405020304" pitchFamily="18" charset="0"/>
                <a:cs typeface="Arial" panose="020B0604020202020204" pitchFamily="34" charset="0"/>
              </a:rPr>
              <a:t>ЗАДАЧА О НАЗНАЧЕНИЯХ</a:t>
            </a:r>
            <a:endParaRPr lang="ru-RU" sz="2000" dirty="0">
              <a:latin typeface="Arial" panose="020B0604020202020204" pitchFamily="34" charset="0"/>
              <a:cs typeface="Arial" panose="020B0604020202020204" pitchFamily="34" charset="0"/>
            </a:endParaRPr>
          </a:p>
        </p:txBody>
      </p:sp>
      <p:sp>
        <p:nvSpPr>
          <p:cNvPr id="6" name="Прямоугольник 5"/>
          <p:cNvSpPr/>
          <p:nvPr/>
        </p:nvSpPr>
        <p:spPr>
          <a:xfrm>
            <a:off x="4435522" y="2381403"/>
            <a:ext cx="7547213" cy="3785652"/>
          </a:xfrm>
          <a:prstGeom prst="rect">
            <a:avLst/>
          </a:prstGeom>
        </p:spPr>
        <p:txBody>
          <a:bodyPr wrap="square">
            <a:spAutoFit/>
          </a:bodyPr>
          <a:lstStyle/>
          <a:p>
            <a:pPr indent="449580" algn="just">
              <a:spcAft>
                <a:spcPts val="0"/>
              </a:spcAft>
            </a:pPr>
            <a:r>
              <a:rPr lang="ru-RU" sz="2000" dirty="0">
                <a:latin typeface="Arial" panose="020B0604020202020204" pitchFamily="34" charset="0"/>
                <a:ea typeface="Times New Roman" panose="02020603050405020304" pitchFamily="18" charset="0"/>
              </a:rPr>
              <a:t>Интерпретация любой дуги, идущей из вершины множества </a:t>
            </a: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1 </a:t>
            </a:r>
            <a:r>
              <a:rPr lang="ru-RU" sz="2000" dirty="0">
                <a:latin typeface="Arial" panose="020B0604020202020204" pitchFamily="34" charset="0"/>
                <a:ea typeface="Times New Roman" panose="02020603050405020304" pitchFamily="18" charset="0"/>
              </a:rPr>
              <a:t>в вершину  множества </a:t>
            </a:r>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будет соответствовать программе, выполнение которой поручается соответствующему специалисту. Каждая дуга характеризуется затратами и временем, связанным с реализацией программы. </a:t>
            </a:r>
          </a:p>
          <a:p>
            <a:pPr indent="449580" algn="just"/>
            <a:r>
              <a:rPr lang="ru-RU" sz="2000" dirty="0">
                <a:latin typeface="Arial" panose="020B0604020202020204" pitchFamily="34" charset="0"/>
                <a:ea typeface="Times New Roman" panose="02020603050405020304" pitchFamily="18" charset="0"/>
              </a:rPr>
              <a:t>Формальная постановка задачи будет иметь следующий вид. Пусть з</a:t>
            </a:r>
            <a:r>
              <a:rPr lang="ru-RU" sz="2000" dirty="0">
                <a:solidFill>
                  <a:srgbClr val="000000"/>
                </a:solidFill>
                <a:latin typeface="Arial" panose="020B0604020202020204" pitchFamily="34" charset="0"/>
                <a:ea typeface="Times New Roman" panose="02020603050405020304" pitchFamily="18" charset="0"/>
              </a:rPr>
              <a:t>аданы </a:t>
            </a:r>
            <a:r>
              <a:rPr lang="en-US" sz="2000" dirty="0">
                <a:solidFill>
                  <a:srgbClr val="000000"/>
                </a:solidFill>
                <a:latin typeface="Arial" panose="020B0604020202020204" pitchFamily="34" charset="0"/>
                <a:ea typeface="Times New Roman" panose="02020603050405020304" pitchFamily="18" charset="0"/>
              </a:rPr>
              <a:t>n</a:t>
            </a:r>
            <a:r>
              <a:rPr lang="ru-RU" sz="2000" dirty="0">
                <a:solidFill>
                  <a:srgbClr val="000000"/>
                </a:solidFill>
                <a:latin typeface="Arial" panose="020B0604020202020204" pitchFamily="34" charset="0"/>
                <a:ea typeface="Times New Roman" panose="02020603050405020304" pitchFamily="18" charset="0"/>
              </a:rPr>
              <a:t> программ и </a:t>
            </a:r>
            <a:r>
              <a:rPr lang="en-US" sz="2000" dirty="0">
                <a:solidFill>
                  <a:srgbClr val="000000"/>
                </a:solidFill>
                <a:latin typeface="Arial" panose="020B0604020202020204" pitchFamily="34" charset="0"/>
                <a:ea typeface="Times New Roman" panose="02020603050405020304" pitchFamily="18" charset="0"/>
              </a:rPr>
              <a:t>n</a:t>
            </a:r>
            <a:r>
              <a:rPr lang="ru-RU" sz="2000" dirty="0">
                <a:solidFill>
                  <a:srgbClr val="000000"/>
                </a:solidFill>
                <a:latin typeface="Arial" panose="020B0604020202020204" pitchFamily="34" charset="0"/>
                <a:ea typeface="Times New Roman" panose="02020603050405020304" pitchFamily="18" charset="0"/>
              </a:rPr>
              <a:t> специалистов, известна стоимость </a:t>
            </a:r>
            <a:r>
              <a:rPr lang="en-US" sz="2000" i="1" dirty="0">
                <a:solidFill>
                  <a:srgbClr val="000000"/>
                </a:solidFill>
                <a:latin typeface="Arial" panose="020B0604020202020204" pitchFamily="34" charset="0"/>
                <a:ea typeface="Times New Roman" panose="02020603050405020304" pitchFamily="18" charset="0"/>
              </a:rPr>
              <a:t>r</a:t>
            </a:r>
            <a:r>
              <a:rPr lang="ru-RU" sz="2000" i="1" dirty="0">
                <a:solidFill>
                  <a:srgbClr val="000000"/>
                </a:solidFill>
                <a:latin typeface="Arial" panose="020B0604020202020204" pitchFamily="34" charset="0"/>
                <a:ea typeface="Times New Roman" panose="02020603050405020304" pitchFamily="18" charset="0"/>
              </a:rPr>
              <a:t>(</a:t>
            </a:r>
            <a:r>
              <a:rPr lang="en-US" sz="2000" i="1" dirty="0" err="1">
                <a:solidFill>
                  <a:srgbClr val="000000"/>
                </a:solidFill>
                <a:latin typeface="Arial" panose="020B0604020202020204" pitchFamily="34" charset="0"/>
                <a:ea typeface="Times New Roman" panose="02020603050405020304" pitchFamily="18" charset="0"/>
              </a:rPr>
              <a:t>i</a:t>
            </a:r>
            <a:r>
              <a:rPr lang="ru-RU" sz="2000" i="1" dirty="0">
                <a:solidFill>
                  <a:srgbClr val="000000"/>
                </a:solidFill>
                <a:latin typeface="Arial" panose="020B0604020202020204" pitchFamily="34" charset="0"/>
                <a:ea typeface="Times New Roman" panose="02020603050405020304" pitchFamily="18" charset="0"/>
              </a:rPr>
              <a:t>,</a:t>
            </a:r>
            <a:r>
              <a:rPr lang="en-US" sz="2000" i="1" dirty="0">
                <a:solidFill>
                  <a:srgbClr val="000000"/>
                </a:solidFill>
                <a:latin typeface="Arial" panose="020B0604020202020204" pitchFamily="34" charset="0"/>
                <a:ea typeface="Times New Roman" panose="02020603050405020304" pitchFamily="18" charset="0"/>
              </a:rPr>
              <a:t>j</a:t>
            </a:r>
            <a:r>
              <a:rPr lang="ru-RU" sz="2000" i="1" dirty="0">
                <a:solidFill>
                  <a:srgbClr val="000000"/>
                </a:solidFill>
                <a:latin typeface="Arial" panose="020B0604020202020204" pitchFamily="34" charset="0"/>
                <a:ea typeface="Times New Roman" panose="02020603050405020304" pitchFamily="18" charset="0"/>
              </a:rPr>
              <a:t>),</a:t>
            </a:r>
            <a:r>
              <a:rPr lang="ru-RU" sz="2000" dirty="0">
                <a:solidFill>
                  <a:srgbClr val="000000"/>
                </a:solidFill>
                <a:latin typeface="Arial" panose="020B0604020202020204" pitchFamily="34" charset="0"/>
                <a:ea typeface="Times New Roman" panose="02020603050405020304" pitchFamily="18" charset="0"/>
              </a:rPr>
              <a:t> связанная с реализацией </a:t>
            </a:r>
            <a:r>
              <a:rPr lang="en-US" sz="2000" i="1" dirty="0" err="1">
                <a:solidFill>
                  <a:srgbClr val="000000"/>
                </a:solidFill>
                <a:latin typeface="Arial" panose="020B0604020202020204" pitchFamily="34" charset="0"/>
                <a:ea typeface="Times New Roman" panose="02020603050405020304" pitchFamily="18" charset="0"/>
              </a:rPr>
              <a:t>i</a:t>
            </a:r>
            <a:r>
              <a:rPr lang="ru-RU" sz="2000" dirty="0">
                <a:solidFill>
                  <a:srgbClr val="000000"/>
                </a:solidFill>
                <a:latin typeface="Arial" panose="020B0604020202020204" pitchFamily="34" charset="0"/>
                <a:ea typeface="Times New Roman" panose="02020603050405020304" pitchFamily="18" charset="0"/>
              </a:rPr>
              <a:t>-й программы </a:t>
            </a:r>
            <a:r>
              <a:rPr lang="en-US" sz="2000" i="1" dirty="0">
                <a:solidFill>
                  <a:srgbClr val="000000"/>
                </a:solidFill>
                <a:latin typeface="Arial" panose="020B0604020202020204" pitchFamily="34" charset="0"/>
                <a:ea typeface="Times New Roman" panose="02020603050405020304" pitchFamily="18" charset="0"/>
              </a:rPr>
              <a:t>j</a:t>
            </a:r>
            <a:r>
              <a:rPr lang="ru-RU" sz="2000" i="1" dirty="0">
                <a:solidFill>
                  <a:srgbClr val="000000"/>
                </a:solidFill>
                <a:latin typeface="Arial" panose="020B0604020202020204" pitchFamily="34" charset="0"/>
                <a:ea typeface="Times New Roman" panose="02020603050405020304" pitchFamily="18" charset="0"/>
              </a:rPr>
              <a:t>-м </a:t>
            </a:r>
            <a:r>
              <a:rPr lang="ru-RU" sz="2000" dirty="0">
                <a:solidFill>
                  <a:srgbClr val="000000"/>
                </a:solidFill>
                <a:latin typeface="Arial" panose="020B0604020202020204" pitchFamily="34" charset="0"/>
                <a:ea typeface="Times New Roman" panose="02020603050405020304" pitchFamily="18" charset="0"/>
              </a:rPr>
              <a:t>специалистом. Графически постановку этой задачи можно описать на языке двудольных графов (см. рис.). </a:t>
            </a:r>
            <a:endParaRPr lang="ru-RU" sz="2000" dirty="0"/>
          </a:p>
          <a:p>
            <a:pPr indent="449580" algn="just">
              <a:spcAft>
                <a:spcPts val="0"/>
              </a:spcAft>
            </a:pPr>
            <a:endParaRPr lang="ru-RU" sz="2000" dirty="0">
              <a:latin typeface="Times New Roman" panose="02020603050405020304" pitchFamily="18" charset="0"/>
              <a:ea typeface="Times New Roman" panose="02020603050405020304" pitchFamily="18" charset="0"/>
            </a:endParaRPr>
          </a:p>
        </p:txBody>
      </p:sp>
      <p:sp>
        <p:nvSpPr>
          <p:cNvPr id="7" name="Прямоугольник 6"/>
          <p:cNvSpPr/>
          <p:nvPr/>
        </p:nvSpPr>
        <p:spPr>
          <a:xfrm>
            <a:off x="856650" y="1809010"/>
            <a:ext cx="450764" cy="400110"/>
          </a:xfrm>
          <a:prstGeom prst="rect">
            <a:avLst/>
          </a:prstGeom>
        </p:spPr>
        <p:txBody>
          <a:bodyPr wrap="none">
            <a:spAutoFit/>
          </a:bodyPr>
          <a:lstStyle/>
          <a:p>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1</a:t>
            </a:r>
            <a:endParaRPr lang="ru-RU" sz="2000" dirty="0"/>
          </a:p>
        </p:txBody>
      </p:sp>
      <p:sp>
        <p:nvSpPr>
          <p:cNvPr id="8" name="Прямоугольник 7"/>
          <p:cNvSpPr/>
          <p:nvPr/>
        </p:nvSpPr>
        <p:spPr>
          <a:xfrm>
            <a:off x="3654433" y="1786778"/>
            <a:ext cx="450764" cy="400110"/>
          </a:xfrm>
          <a:prstGeom prst="rect">
            <a:avLst/>
          </a:prstGeom>
        </p:spPr>
        <p:txBody>
          <a:bodyPr wrap="none">
            <a:spAutoFit/>
          </a:bodyPr>
          <a:lstStyle/>
          <a:p>
            <a:r>
              <a:rPr lang="en-US" sz="2000" dirty="0">
                <a:latin typeface="Arial" panose="020B0604020202020204" pitchFamily="34" charset="0"/>
                <a:ea typeface="Times New Roman" panose="02020603050405020304" pitchFamily="18" charset="0"/>
              </a:rPr>
              <a:t>X</a:t>
            </a:r>
            <a:r>
              <a:rPr lang="ru-RU" sz="2000" baseline="-25000" dirty="0">
                <a:latin typeface="Arial" panose="020B0604020202020204" pitchFamily="34" charset="0"/>
                <a:ea typeface="Times New Roman" panose="02020603050405020304" pitchFamily="18" charset="0"/>
              </a:rPr>
              <a:t>2</a:t>
            </a:r>
            <a:endParaRPr lang="ru-RU" sz="20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13" y="2141272"/>
            <a:ext cx="3456384" cy="46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5542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Объект 5"/>
          <p:cNvGraphicFramePr>
            <a:graphicFrameLocks noChangeAspect="1"/>
          </p:cNvGraphicFramePr>
          <p:nvPr>
            <p:extLst>
              <p:ext uri="{D42A27DB-BD31-4B8C-83A1-F6EECF244321}">
                <p14:modId xmlns:p14="http://schemas.microsoft.com/office/powerpoint/2010/main" val="3403975374"/>
              </p:ext>
            </p:extLst>
          </p:nvPr>
        </p:nvGraphicFramePr>
        <p:xfrm>
          <a:off x="1237792" y="2281362"/>
          <a:ext cx="7921817" cy="2817559"/>
        </p:xfrm>
        <a:graphic>
          <a:graphicData uri="http://schemas.openxmlformats.org/presentationml/2006/ole">
            <mc:AlternateContent xmlns:mc="http://schemas.openxmlformats.org/markup-compatibility/2006">
              <mc:Choice xmlns:v="urn:schemas-microsoft-com:vml" Requires="v">
                <p:oleObj spid="_x0000_s10331" name="Уравнение" r:id="rId3" imgW="4660900" imgH="1625600" progId="Equation.3">
                  <p:embed/>
                </p:oleObj>
              </mc:Choice>
              <mc:Fallback>
                <p:oleObj name="Уравнение" r:id="rId3" imgW="4660900" imgH="1625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7792" y="2281362"/>
                        <a:ext cx="7921817" cy="2817559"/>
                      </a:xfrm>
                      <a:prstGeom prst="rect">
                        <a:avLst/>
                      </a:prstGeom>
                      <a:noFill/>
                    </p:spPr>
                  </p:pic>
                </p:oleObj>
              </mc:Fallback>
            </mc:AlternateContent>
          </a:graphicData>
        </a:graphic>
      </p:graphicFrame>
      <p:sp>
        <p:nvSpPr>
          <p:cNvPr id="7" name="Прямоугольник 6"/>
          <p:cNvSpPr/>
          <p:nvPr/>
        </p:nvSpPr>
        <p:spPr>
          <a:xfrm>
            <a:off x="150125" y="464222"/>
            <a:ext cx="11596048" cy="1631216"/>
          </a:xfrm>
          <a:prstGeom prst="rect">
            <a:avLst/>
          </a:prstGeom>
        </p:spPr>
        <p:txBody>
          <a:bodyPr wrap="square">
            <a:spAutoFit/>
          </a:bodyPr>
          <a:lstStyle/>
          <a:p>
            <a:pPr indent="457200" algn="just">
              <a:spcAft>
                <a:spcPts val="0"/>
              </a:spcAft>
            </a:pPr>
            <a:r>
              <a:rPr lang="ru-RU"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Задача 1.</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Требуется распределить программы между специалистами таким образом, чтобы:</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indent="457200"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1. все программы были реализованы;</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indent="457200"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2. все специалисты были задействованы в процессе выполнения программ;</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indent="457200"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3. Суммарные затраты на выполнение всего цикла программ были минимальны.</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8" name="Прямоугольник 7"/>
          <p:cNvSpPr/>
          <p:nvPr/>
        </p:nvSpPr>
        <p:spPr>
          <a:xfrm>
            <a:off x="1237793" y="5284845"/>
            <a:ext cx="8370034" cy="400110"/>
          </a:xfrm>
          <a:prstGeom prst="rect">
            <a:avLst/>
          </a:prstGeom>
        </p:spPr>
        <p:txBody>
          <a:bodyPr wrap="square">
            <a:spAutoFit/>
          </a:bodyPr>
          <a:lstStyle/>
          <a:p>
            <a:pPr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где y(</a:t>
            </a:r>
            <a:r>
              <a:rPr lang="ru-RU"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i,j</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 1, если i-я программа выполняется j-й специалистом.</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0" name="Прямоугольник 9"/>
          <p:cNvSpPr/>
          <p:nvPr/>
        </p:nvSpPr>
        <p:spPr>
          <a:xfrm>
            <a:off x="10456956" y="3968437"/>
            <a:ext cx="497252" cy="400110"/>
          </a:xfrm>
          <a:prstGeom prst="rect">
            <a:avLst/>
          </a:prstGeom>
        </p:spPr>
        <p:txBody>
          <a:bodyPr wrap="none">
            <a:spAutoFit/>
          </a:bodyPr>
          <a:lstStyle/>
          <a:p>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(1)</a:t>
            </a:r>
            <a:endParaRPr lang="ru-RU" sz="2000" dirty="0"/>
          </a:p>
        </p:txBody>
      </p:sp>
    </p:spTree>
    <p:extLst>
      <p:ext uri="{BB962C8B-B14F-4D97-AF65-F5344CB8AC3E}">
        <p14:creationId xmlns:p14="http://schemas.microsoft.com/office/powerpoint/2010/main" val="1972658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2137" y="474640"/>
            <a:ext cx="11312649" cy="400110"/>
          </a:xfrm>
          <a:prstGeom prst="rect">
            <a:avLst/>
          </a:prstGeom>
        </p:spPr>
        <p:txBody>
          <a:bodyPr wrap="square">
            <a:spAutoFit/>
          </a:bodyPr>
          <a:lstStyle/>
          <a:p>
            <a:pPr algn="just"/>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Исходные данные обычно задаются графом или матрицей: (для </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 5 на рис.).</a:t>
            </a:r>
            <a:endParaRPr lang="ru-RU" sz="2000" b="1" dirty="0">
              <a:latin typeface="Arial" panose="020B0604020202020204" pitchFamily="34" charset="0"/>
              <a:ea typeface="Times New Roman" panose="02020603050405020304" pitchFamily="18" charset="0"/>
              <a:cs typeface="Arial" panose="020B0604020202020204" pitchFamily="34"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3089205774"/>
              </p:ext>
            </p:extLst>
          </p:nvPr>
        </p:nvGraphicFramePr>
        <p:xfrm>
          <a:off x="382137" y="1541649"/>
          <a:ext cx="3712193" cy="2743748"/>
        </p:xfrm>
        <a:graphic>
          <a:graphicData uri="http://schemas.openxmlformats.org/drawingml/2006/table">
            <a:tbl>
              <a:tblPr firstRow="1" firstCol="1" bandRow="1" bandCol="1">
                <a:tableStyleId>{5C22544A-7EE6-4342-B048-85BDC9FD1C3A}</a:tableStyleId>
              </a:tblPr>
              <a:tblGrid>
                <a:gridCol w="681943">
                  <a:extLst>
                    <a:ext uri="{9D8B030D-6E8A-4147-A177-3AD203B41FA5}">
                      <a16:colId xmlns:a16="http://schemas.microsoft.com/office/drawing/2014/main" val="20000"/>
                    </a:ext>
                  </a:extLst>
                </a:gridCol>
                <a:gridCol w="802933">
                  <a:extLst>
                    <a:ext uri="{9D8B030D-6E8A-4147-A177-3AD203B41FA5}">
                      <a16:colId xmlns:a16="http://schemas.microsoft.com/office/drawing/2014/main" val="20001"/>
                    </a:ext>
                  </a:extLst>
                </a:gridCol>
                <a:gridCol w="742439">
                  <a:extLst>
                    <a:ext uri="{9D8B030D-6E8A-4147-A177-3AD203B41FA5}">
                      <a16:colId xmlns:a16="http://schemas.microsoft.com/office/drawing/2014/main" val="20002"/>
                    </a:ext>
                  </a:extLst>
                </a:gridCol>
                <a:gridCol w="742439">
                  <a:extLst>
                    <a:ext uri="{9D8B030D-6E8A-4147-A177-3AD203B41FA5}">
                      <a16:colId xmlns:a16="http://schemas.microsoft.com/office/drawing/2014/main" val="20003"/>
                    </a:ext>
                  </a:extLst>
                </a:gridCol>
                <a:gridCol w="742439">
                  <a:extLst>
                    <a:ext uri="{9D8B030D-6E8A-4147-A177-3AD203B41FA5}">
                      <a16:colId xmlns:a16="http://schemas.microsoft.com/office/drawing/2014/main" val="20004"/>
                    </a:ext>
                  </a:extLst>
                </a:gridCol>
              </a:tblGrid>
              <a:tr h="610956">
                <a:tc>
                  <a:txBody>
                    <a:bodyPr/>
                    <a:lstStyle/>
                    <a:p>
                      <a:pPr algn="ctr">
                        <a:spcAft>
                          <a:spcPts val="0"/>
                        </a:spcAft>
                      </a:pPr>
                      <a:r>
                        <a:rPr lang="ru-RU"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9</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533198">
                <a:tc>
                  <a:txBody>
                    <a:bodyPr/>
                    <a:lstStyle/>
                    <a:p>
                      <a:pPr algn="ctr">
                        <a:spcAft>
                          <a:spcPts val="0"/>
                        </a:spcAft>
                      </a:pPr>
                      <a:r>
                        <a:rPr lang="ru-RU" sz="2000">
                          <a:effectLst/>
                          <a:latin typeface="Arial" panose="020B0604020202020204" pitchFamily="34" charset="0"/>
                          <a:cs typeface="Arial" panose="020B0604020202020204" pitchFamily="34" charset="0"/>
                        </a:rPr>
                        <a:t>2</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5</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7</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533198">
                <a:tc>
                  <a:txBody>
                    <a:bodyPr/>
                    <a:lstStyle/>
                    <a:p>
                      <a:pPr algn="ctr">
                        <a:spcAft>
                          <a:spcPts val="0"/>
                        </a:spcAft>
                      </a:pPr>
                      <a:r>
                        <a:rPr lang="ru-RU"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10</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13</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8</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533198">
                <a:tc>
                  <a:txBody>
                    <a:bodyPr/>
                    <a:lstStyle/>
                    <a:p>
                      <a:pPr algn="ctr">
                        <a:spcAft>
                          <a:spcPts val="0"/>
                        </a:spcAft>
                      </a:pPr>
                      <a:r>
                        <a:rPr lang="ru-RU" sz="2000">
                          <a:effectLst/>
                          <a:latin typeface="Arial" panose="020B0604020202020204" pitchFamily="34" charset="0"/>
                          <a:cs typeface="Arial" panose="020B0604020202020204" pitchFamily="34" charset="0"/>
                        </a:rPr>
                        <a:t>4</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11</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9</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11</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12</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533198">
                <a:tc>
                  <a:txBody>
                    <a:bodyPr/>
                    <a:lstStyle/>
                    <a:p>
                      <a:pPr algn="ctr">
                        <a:spcAft>
                          <a:spcPts val="0"/>
                        </a:spcAft>
                      </a:pPr>
                      <a:r>
                        <a:rPr lang="ru-RU"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8</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10</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8</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9</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bl>
          </a:graphicData>
        </a:graphic>
      </p:graphicFrame>
      <p:sp>
        <p:nvSpPr>
          <p:cNvPr id="6" name="Прямоугольник 5"/>
          <p:cNvSpPr/>
          <p:nvPr/>
        </p:nvSpPr>
        <p:spPr>
          <a:xfrm>
            <a:off x="4476466" y="1174585"/>
            <a:ext cx="7327501" cy="3477875"/>
          </a:xfrm>
          <a:prstGeom prst="rect">
            <a:avLst/>
          </a:prstGeom>
        </p:spPr>
        <p:txBody>
          <a:bodyPr wrap="square">
            <a:spAutoFit/>
          </a:bodyPr>
          <a:lstStyle/>
          <a:p>
            <a:pPr algn="just"/>
            <a:r>
              <a:rPr lang="ru-RU" sz="2000" b="1" dirty="0">
                <a:latin typeface="Arial" panose="020B0604020202020204" pitchFamily="34" charset="0"/>
                <a:ea typeface="Times New Roman" panose="02020603050405020304" pitchFamily="18" charset="0"/>
                <a:cs typeface="Arial" panose="020B0604020202020204" pitchFamily="34" charset="0"/>
              </a:rPr>
              <a:t>    Алгоритм решения задачи (алгоритм </a:t>
            </a:r>
            <a:r>
              <a:rPr lang="ru-RU" sz="2000" b="1" dirty="0" err="1">
                <a:latin typeface="Arial" panose="020B0604020202020204" pitchFamily="34" charset="0"/>
                <a:ea typeface="Times New Roman" panose="02020603050405020304" pitchFamily="18" charset="0"/>
                <a:cs typeface="Arial" panose="020B0604020202020204" pitchFamily="34" charset="0"/>
              </a:rPr>
              <a:t>Флада</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 В каждой строке и в каждом столбце исходной матрицы находим минимальный элемент и отнимаем его от всех элементов соответственно строки и столбца (рис. 1 и 2).</a:t>
            </a:r>
          </a:p>
          <a:p>
            <a:pPr algn="just"/>
            <a:r>
              <a:rPr lang="ru-RU" sz="2000" dirty="0">
                <a:latin typeface="Arial" panose="020B0604020202020204" pitchFamily="34" charset="0"/>
                <a:ea typeface="Times New Roman" panose="02020603050405020304" pitchFamily="18" charset="0"/>
                <a:cs typeface="Arial" panose="020B0604020202020204" pitchFamily="34" charset="0"/>
              </a:rPr>
              <a:t>    Все нули полученной матрицы (рис. 3) вычеркиваем минимально возможным числом линий (рис. 4). Таких линий оказалось 2. Среди невычеркнуых элементов матрицы (рис. 4) находим </a:t>
            </a:r>
            <a:r>
              <a:rPr lang="en-US" sz="2000" dirty="0">
                <a:latin typeface="Arial" panose="020B0604020202020204" pitchFamily="34" charset="0"/>
                <a:ea typeface="Times New Roman" panose="02020603050405020304" pitchFamily="18" charset="0"/>
                <a:cs typeface="Arial" panose="020B0604020202020204" pitchFamily="34" charset="0"/>
              </a:rPr>
              <a:t>min</a:t>
            </a:r>
            <a:r>
              <a:rPr lang="ru-RU" sz="2000" dirty="0">
                <a:latin typeface="Arial" panose="020B0604020202020204" pitchFamily="34" charset="0"/>
                <a:ea typeface="Times New Roman" panose="02020603050405020304" pitchFamily="18" charset="0"/>
                <a:cs typeface="Arial" panose="020B0604020202020204" pitchFamily="34" charset="0"/>
              </a:rPr>
              <a:t>, т.е. </a:t>
            </a:r>
            <a:r>
              <a:rPr lang="en-US" sz="2000" dirty="0">
                <a:latin typeface="Arial" panose="020B0604020202020204" pitchFamily="34" charset="0"/>
                <a:ea typeface="Times New Roman" panose="02020603050405020304" pitchFamily="18" charset="0"/>
                <a:cs typeface="Arial" panose="020B0604020202020204" pitchFamily="34" charset="0"/>
              </a:rPr>
              <a:t>M</a:t>
            </a:r>
            <a:r>
              <a:rPr lang="ru-RU" sz="2000" dirty="0">
                <a:latin typeface="Arial" panose="020B0604020202020204" pitchFamily="34" charset="0"/>
                <a:ea typeface="Times New Roman" panose="02020603050405020304" pitchFamily="18" charset="0"/>
                <a:cs typeface="Arial" panose="020B0604020202020204" pitchFamily="34" charset="0"/>
              </a:rPr>
              <a:t>(2,3) = 2. </a:t>
            </a:r>
            <a:r>
              <a:rPr lang="ru-RU" sz="2000" dirty="0">
                <a:latin typeface="Arial" panose="020B0604020202020204" pitchFamily="34" charset="0"/>
                <a:cs typeface="Arial" panose="020B0604020202020204" pitchFamily="34" charset="0"/>
              </a:rPr>
              <a:t>Теперь все невычеркнуые элементы матрицы </a:t>
            </a:r>
            <a:r>
              <a:rPr lang="en-US" sz="2000" dirty="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рис.</a:t>
            </a:r>
            <a:r>
              <a:rPr lang="en-US" sz="2000" dirty="0">
                <a:latin typeface="Arial" panose="020B0604020202020204" pitchFamily="34" charset="0"/>
                <a:cs typeface="Arial" panose="020B0604020202020204" pitchFamily="34" charset="0"/>
              </a:rPr>
              <a:t>4)</a:t>
            </a:r>
            <a:r>
              <a:rPr lang="ru-RU" sz="2000" dirty="0">
                <a:latin typeface="Arial" panose="020B0604020202020204" pitchFamily="34" charset="0"/>
                <a:cs typeface="Arial" panose="020B0604020202020204" pitchFamily="34" charset="0"/>
              </a:rPr>
              <a:t> уменьшим на 2, а элементы, находящиеся на пересечении вычеркивающих линий, увеличим на 2. Получим матрицу (рис. 5).</a:t>
            </a:r>
          </a:p>
        </p:txBody>
      </p:sp>
      <p:sp>
        <p:nvSpPr>
          <p:cNvPr id="7" name="Прямоугольник 6"/>
          <p:cNvSpPr/>
          <p:nvPr/>
        </p:nvSpPr>
        <p:spPr>
          <a:xfrm>
            <a:off x="286602" y="4785287"/>
            <a:ext cx="11408184" cy="1323439"/>
          </a:xfrm>
          <a:prstGeom prst="rect">
            <a:avLst/>
          </a:prstGeom>
        </p:spPr>
        <p:txBody>
          <a:bodyPr wrap="square">
            <a:spAutoFit/>
          </a:bodyPr>
          <a:lstStyle/>
          <a:p>
            <a:pPr algn="just"/>
            <a:r>
              <a:rPr lang="ru-RU"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Все нули полученной матрицы вычеркнем минимально возможным числом линий. Если количество линий соответствует количеству строк (или столбцов), то алгоритм закончен, в противном случае процедура вычеркивания продолжается. В результате получается (1,5), (2,2), (3,1), (4,3) и (5,4), суммарные затраты 5+5+3+9+8=30.</a:t>
            </a:r>
            <a:endParaRPr lang="ru-RU" sz="2000" dirty="0"/>
          </a:p>
        </p:txBody>
      </p:sp>
    </p:spTree>
    <p:extLst>
      <p:ext uri="{BB962C8B-B14F-4D97-AF65-F5344CB8AC3E}">
        <p14:creationId xmlns:p14="http://schemas.microsoft.com/office/powerpoint/2010/main" val="3900555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Задача о назначениях_пример"/>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4973" y="291548"/>
            <a:ext cx="8998227" cy="4476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a:extLst>
              <a:ext uri="{FF2B5EF4-FFF2-40B4-BE49-F238E27FC236}">
                <a16:creationId xmlns:a16="http://schemas.microsoft.com/office/drawing/2014/main" id="{3303E0D4-93A5-44D8-96EF-6211E3561B69}"/>
              </a:ext>
            </a:extLst>
          </p:cNvPr>
          <p:cNvSpPr/>
          <p:nvPr/>
        </p:nvSpPr>
        <p:spPr>
          <a:xfrm>
            <a:off x="516834" y="4900972"/>
            <a:ext cx="11423375" cy="1393010"/>
          </a:xfrm>
          <a:prstGeom prst="rect">
            <a:avLst/>
          </a:prstGeom>
        </p:spPr>
        <p:txBody>
          <a:bodyPr wrap="square">
            <a:spAutoFit/>
          </a:bodyPr>
          <a:lstStyle/>
          <a:p>
            <a:pPr algn="just">
              <a:lnSpc>
                <a:spcPct val="107000"/>
              </a:lnSpc>
              <a:spcAft>
                <a:spcPts val="800"/>
              </a:spcAft>
            </a:pPr>
            <a:r>
              <a:rPr lang="ru-RU" sz="2000" dirty="0">
                <a:latin typeface="Arial" panose="020B0604020202020204" pitchFamily="34" charset="0"/>
                <a:ea typeface="Times New Roman" panose="02020603050405020304" pitchFamily="18" charset="0"/>
                <a:cs typeface="Arial" panose="020B0604020202020204" pitchFamily="34" charset="0"/>
              </a:rPr>
              <a:t>При решении задачи максимизации нужно преобразовать исходную матрицу  </a:t>
            </a:r>
            <a:r>
              <a:rPr lang="en-US" sz="2000" dirty="0">
                <a:latin typeface="Arial" panose="020B0604020202020204" pitchFamily="34" charset="0"/>
                <a:ea typeface="Times New Roman" panose="02020603050405020304" pitchFamily="18" charset="0"/>
                <a:cs typeface="Arial" panose="020B0604020202020204" pitchFamily="34" charset="0"/>
              </a:rPr>
              <a:t>C </a:t>
            </a:r>
            <a:r>
              <a:rPr lang="ru-RU" sz="2000" dirty="0">
                <a:latin typeface="Arial" panose="020B0604020202020204" pitchFamily="34" charset="0"/>
                <a:ea typeface="Times New Roman" panose="02020603050405020304" pitchFamily="18" charset="0"/>
                <a:cs typeface="Arial" panose="020B0604020202020204" pitchFamily="34" charset="0"/>
              </a:rPr>
              <a:t>в матрицу </a:t>
            </a:r>
            <a:r>
              <a:rPr lang="en-US" sz="2000" dirty="0">
                <a:latin typeface="Arial" panose="020B0604020202020204" pitchFamily="34" charset="0"/>
                <a:ea typeface="Times New Roman" panose="02020603050405020304" pitchFamily="18" charset="0"/>
                <a:cs typeface="Arial" panose="020B0604020202020204" pitchFamily="34" charset="0"/>
              </a:rPr>
              <a:t>A</a:t>
            </a:r>
            <a:r>
              <a:rPr lang="ru-RU" sz="2000" dirty="0">
                <a:latin typeface="Arial" panose="020B0604020202020204" pitchFamily="34" charset="0"/>
                <a:ea typeface="Times New Roman" panose="02020603050405020304" pitchFamily="18" charset="0"/>
                <a:cs typeface="Arial" panose="020B0604020202020204" pitchFamily="34" charset="0"/>
              </a:rPr>
              <a:t>, используя соотношение: м</a:t>
            </a:r>
            <a:r>
              <a:rPr lang="ru-RU" sz="2000" dirty="0">
                <a:latin typeface="Arial" panose="020B0604020202020204" pitchFamily="34" charset="0"/>
                <a:ea typeface="Calibri" panose="020F0502020204030204" pitchFamily="34" charset="0"/>
                <a:cs typeface="Times New Roman" panose="02020603050405020304" pitchFamily="18" charset="0"/>
              </a:rPr>
              <a:t>одифицируем матрицу умножением всех элементов на (-1) и затем сложением их с максимальным элементом матрицы (15) так, чтобы матрица не содержала бы отрицательных элементов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9669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3DEFA96-56CB-4C2B-9807-F436D1ACD162}"/>
              </a:ext>
            </a:extLst>
          </p:cNvPr>
          <p:cNvSpPr/>
          <p:nvPr/>
        </p:nvSpPr>
        <p:spPr>
          <a:xfrm>
            <a:off x="702365" y="737125"/>
            <a:ext cx="10827026" cy="2476255"/>
          </a:xfrm>
          <a:prstGeom prst="rect">
            <a:avLst/>
          </a:prstGeom>
        </p:spPr>
        <p:txBody>
          <a:bodyPr wrap="square">
            <a:spAutoFit/>
          </a:bodyPr>
          <a:lstStyle/>
          <a:p>
            <a:pPr algn="ctr">
              <a:lnSpc>
                <a:spcPct val="107000"/>
              </a:lnSpc>
              <a:spcAft>
                <a:spcPts val="800"/>
              </a:spcAft>
            </a:pPr>
            <a:r>
              <a:rPr lang="ru-RU" sz="2000" b="1" dirty="0">
                <a:latin typeface="Arial" panose="020B0604020202020204" pitchFamily="34" charset="0"/>
                <a:ea typeface="Calibri" panose="020F0502020204030204" pitchFamily="34" charset="0"/>
                <a:cs typeface="Arial" panose="020B0604020202020204" pitchFamily="34" charset="0"/>
              </a:rPr>
              <a:t>Решите следующие</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b="1" dirty="0">
                <a:latin typeface="Arial" panose="020B0604020202020204" pitchFamily="34" charset="0"/>
                <a:ea typeface="Calibri" panose="020F0502020204030204" pitchFamily="34" charset="0"/>
                <a:cs typeface="Arial" panose="020B0604020202020204" pitchFamily="34" charset="0"/>
              </a:rPr>
              <a:t>задачи о назначениях</a:t>
            </a:r>
            <a:r>
              <a:rPr lang="ru-RU" sz="20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ru-RU" sz="2000" dirty="0">
                <a:latin typeface="Arial" panose="020B0604020202020204" pitchFamily="34" charset="0"/>
                <a:ea typeface="Calibri" panose="020F0502020204030204" pitchFamily="34" charset="0"/>
                <a:cs typeface="Arial" panose="020B0604020202020204" pitchFamily="34" charset="0"/>
              </a:rPr>
              <a:t>Распределите </a:t>
            </a:r>
            <a:r>
              <a:rPr lang="en-US" sz="2000" dirty="0">
                <a:latin typeface="Arial" panose="020B0604020202020204" pitchFamily="34" charset="0"/>
                <a:ea typeface="Calibri" panose="020F0502020204030204" pitchFamily="34" charset="0"/>
                <a:cs typeface="Arial" panose="020B0604020202020204" pitchFamily="34" charset="0"/>
              </a:rPr>
              <a:t>n</a:t>
            </a:r>
            <a:r>
              <a:rPr lang="ru-RU" sz="2000" dirty="0">
                <a:latin typeface="Arial" panose="020B0604020202020204" pitchFamily="34" charset="0"/>
                <a:ea typeface="Calibri" panose="020F0502020204030204" pitchFamily="34" charset="0"/>
                <a:cs typeface="Arial" panose="020B0604020202020204" pitchFamily="34" charset="0"/>
              </a:rPr>
              <a:t> рабочих по </a:t>
            </a:r>
            <a:r>
              <a:rPr lang="en-US" sz="2000" dirty="0">
                <a:latin typeface="Arial" panose="020B0604020202020204" pitchFamily="34" charset="0"/>
                <a:ea typeface="Calibri" panose="020F0502020204030204" pitchFamily="34" charset="0"/>
                <a:cs typeface="Arial" panose="020B0604020202020204" pitchFamily="34" charset="0"/>
              </a:rPr>
              <a:t>n</a:t>
            </a:r>
            <a:r>
              <a:rPr lang="ru-RU" sz="2000" dirty="0">
                <a:latin typeface="Arial" panose="020B0604020202020204" pitchFamily="34" charset="0"/>
                <a:ea typeface="Calibri" panose="020F0502020204030204" pitchFamily="34" charset="0"/>
                <a:cs typeface="Arial" panose="020B0604020202020204" pitchFamily="34" charset="0"/>
              </a:rPr>
              <a:t> станкам, минимизируя функцию цели.  В матрице исходных данных возможен прочерк, который определяет невозможность выполнение соответствующей работы на заданном станке. В строки матрицы соответствуют станкам, а столбцы рабочим. Определите какие значения времени должны быть у рабочих, которые не могу работать на определенном станке ? Найти какие-либо другие варианты назначения, которые привели бы к тому же результату?   </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3" name="Таблица 2">
            <a:extLst>
              <a:ext uri="{FF2B5EF4-FFF2-40B4-BE49-F238E27FC236}">
                <a16:creationId xmlns:a16="http://schemas.microsoft.com/office/drawing/2014/main" id="{8CAD7E47-5582-4011-BB00-9C630266DEE4}"/>
              </a:ext>
            </a:extLst>
          </p:cNvPr>
          <p:cNvGraphicFramePr>
            <a:graphicFrameLocks noGrp="1"/>
          </p:cNvGraphicFramePr>
          <p:nvPr>
            <p:extLst>
              <p:ext uri="{D42A27DB-BD31-4B8C-83A1-F6EECF244321}">
                <p14:modId xmlns:p14="http://schemas.microsoft.com/office/powerpoint/2010/main" val="41521048"/>
              </p:ext>
            </p:extLst>
          </p:nvPr>
        </p:nvGraphicFramePr>
        <p:xfrm>
          <a:off x="795130" y="3644621"/>
          <a:ext cx="2939181" cy="1762540"/>
        </p:xfrm>
        <a:graphic>
          <a:graphicData uri="http://schemas.openxmlformats.org/drawingml/2006/table">
            <a:tbl>
              <a:tblPr firstRow="1" firstCol="1" bandRow="1">
                <a:tableStyleId>{5C22544A-7EE6-4342-B048-85BDC9FD1C3A}</a:tableStyleId>
              </a:tblPr>
              <a:tblGrid>
                <a:gridCol w="584680">
                  <a:extLst>
                    <a:ext uri="{9D8B030D-6E8A-4147-A177-3AD203B41FA5}">
                      <a16:colId xmlns:a16="http://schemas.microsoft.com/office/drawing/2014/main" val="305007903"/>
                    </a:ext>
                  </a:extLst>
                </a:gridCol>
                <a:gridCol w="588833">
                  <a:extLst>
                    <a:ext uri="{9D8B030D-6E8A-4147-A177-3AD203B41FA5}">
                      <a16:colId xmlns:a16="http://schemas.microsoft.com/office/drawing/2014/main" val="908960624"/>
                    </a:ext>
                  </a:extLst>
                </a:gridCol>
                <a:gridCol w="588833">
                  <a:extLst>
                    <a:ext uri="{9D8B030D-6E8A-4147-A177-3AD203B41FA5}">
                      <a16:colId xmlns:a16="http://schemas.microsoft.com/office/drawing/2014/main" val="55421835"/>
                    </a:ext>
                  </a:extLst>
                </a:gridCol>
                <a:gridCol w="588002">
                  <a:extLst>
                    <a:ext uri="{9D8B030D-6E8A-4147-A177-3AD203B41FA5}">
                      <a16:colId xmlns:a16="http://schemas.microsoft.com/office/drawing/2014/main" val="2273964762"/>
                    </a:ext>
                  </a:extLst>
                </a:gridCol>
                <a:gridCol w="588833">
                  <a:extLst>
                    <a:ext uri="{9D8B030D-6E8A-4147-A177-3AD203B41FA5}">
                      <a16:colId xmlns:a16="http://schemas.microsoft.com/office/drawing/2014/main" val="2620359787"/>
                    </a:ext>
                  </a:extLst>
                </a:gridCol>
              </a:tblGrid>
              <a:tr h="352508">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8</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10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6642632"/>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8</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7</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9</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7</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71189279"/>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6</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7</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9740601"/>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8</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4</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3754854"/>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9</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10</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6</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9</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10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067843"/>
                  </a:ext>
                </a:extLst>
              </a:tr>
            </a:tbl>
          </a:graphicData>
        </a:graphic>
      </p:graphicFrame>
      <p:graphicFrame>
        <p:nvGraphicFramePr>
          <p:cNvPr id="4" name="Таблица 3">
            <a:extLst>
              <a:ext uri="{FF2B5EF4-FFF2-40B4-BE49-F238E27FC236}">
                <a16:creationId xmlns:a16="http://schemas.microsoft.com/office/drawing/2014/main" id="{BA6CA28B-C7BE-48B4-9FD8-564F0C8E07C4}"/>
              </a:ext>
            </a:extLst>
          </p:cNvPr>
          <p:cNvGraphicFramePr>
            <a:graphicFrameLocks noGrp="1"/>
          </p:cNvGraphicFramePr>
          <p:nvPr>
            <p:extLst>
              <p:ext uri="{D42A27DB-BD31-4B8C-83A1-F6EECF244321}">
                <p14:modId xmlns:p14="http://schemas.microsoft.com/office/powerpoint/2010/main" val="3308683120"/>
              </p:ext>
            </p:extLst>
          </p:nvPr>
        </p:nvGraphicFramePr>
        <p:xfrm>
          <a:off x="4561548" y="3644621"/>
          <a:ext cx="2764103" cy="1762540"/>
        </p:xfrm>
        <a:graphic>
          <a:graphicData uri="http://schemas.openxmlformats.org/drawingml/2006/table">
            <a:tbl>
              <a:tblPr firstRow="1" firstCol="1" bandRow="1">
                <a:tableStyleId>{5C22544A-7EE6-4342-B048-85BDC9FD1C3A}</a:tableStyleId>
              </a:tblPr>
              <a:tblGrid>
                <a:gridCol w="549853">
                  <a:extLst>
                    <a:ext uri="{9D8B030D-6E8A-4147-A177-3AD203B41FA5}">
                      <a16:colId xmlns:a16="http://schemas.microsoft.com/office/drawing/2014/main" val="3126796047"/>
                    </a:ext>
                  </a:extLst>
                </a:gridCol>
                <a:gridCol w="553758">
                  <a:extLst>
                    <a:ext uri="{9D8B030D-6E8A-4147-A177-3AD203B41FA5}">
                      <a16:colId xmlns:a16="http://schemas.microsoft.com/office/drawing/2014/main" val="79619920"/>
                    </a:ext>
                  </a:extLst>
                </a:gridCol>
                <a:gridCol w="553758">
                  <a:extLst>
                    <a:ext uri="{9D8B030D-6E8A-4147-A177-3AD203B41FA5}">
                      <a16:colId xmlns:a16="http://schemas.microsoft.com/office/drawing/2014/main" val="552093584"/>
                    </a:ext>
                  </a:extLst>
                </a:gridCol>
                <a:gridCol w="552976">
                  <a:extLst>
                    <a:ext uri="{9D8B030D-6E8A-4147-A177-3AD203B41FA5}">
                      <a16:colId xmlns:a16="http://schemas.microsoft.com/office/drawing/2014/main" val="3875734687"/>
                    </a:ext>
                  </a:extLst>
                </a:gridCol>
                <a:gridCol w="553758">
                  <a:extLst>
                    <a:ext uri="{9D8B030D-6E8A-4147-A177-3AD203B41FA5}">
                      <a16:colId xmlns:a16="http://schemas.microsoft.com/office/drawing/2014/main" val="9420574"/>
                    </a:ext>
                  </a:extLst>
                </a:gridCol>
              </a:tblGrid>
              <a:tr h="352508">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4</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1267714"/>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4</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00175595"/>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9</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64030401"/>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2</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87285325"/>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9</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10515130"/>
                  </a:ext>
                </a:extLst>
              </a:tr>
            </a:tbl>
          </a:graphicData>
        </a:graphic>
      </p:graphicFrame>
      <p:graphicFrame>
        <p:nvGraphicFramePr>
          <p:cNvPr id="5" name="Таблица 4">
            <a:extLst>
              <a:ext uri="{FF2B5EF4-FFF2-40B4-BE49-F238E27FC236}">
                <a16:creationId xmlns:a16="http://schemas.microsoft.com/office/drawing/2014/main" id="{0B7C378A-C82A-493A-909C-0A190D2ED0D5}"/>
              </a:ext>
            </a:extLst>
          </p:cNvPr>
          <p:cNvGraphicFramePr>
            <a:graphicFrameLocks noGrp="1"/>
          </p:cNvGraphicFramePr>
          <p:nvPr>
            <p:extLst>
              <p:ext uri="{D42A27DB-BD31-4B8C-83A1-F6EECF244321}">
                <p14:modId xmlns:p14="http://schemas.microsoft.com/office/powerpoint/2010/main" val="2402170224"/>
              </p:ext>
            </p:extLst>
          </p:nvPr>
        </p:nvGraphicFramePr>
        <p:xfrm>
          <a:off x="8245653" y="3644621"/>
          <a:ext cx="2581372" cy="1762540"/>
        </p:xfrm>
        <a:graphic>
          <a:graphicData uri="http://schemas.openxmlformats.org/drawingml/2006/table">
            <a:tbl>
              <a:tblPr firstRow="1" firstCol="1" bandRow="1">
                <a:tableStyleId>{5C22544A-7EE6-4342-B048-85BDC9FD1C3A}</a:tableStyleId>
              </a:tblPr>
              <a:tblGrid>
                <a:gridCol w="513502">
                  <a:extLst>
                    <a:ext uri="{9D8B030D-6E8A-4147-A177-3AD203B41FA5}">
                      <a16:colId xmlns:a16="http://schemas.microsoft.com/office/drawing/2014/main" val="2965201786"/>
                    </a:ext>
                  </a:extLst>
                </a:gridCol>
                <a:gridCol w="517150">
                  <a:extLst>
                    <a:ext uri="{9D8B030D-6E8A-4147-A177-3AD203B41FA5}">
                      <a16:colId xmlns:a16="http://schemas.microsoft.com/office/drawing/2014/main" val="3646953033"/>
                    </a:ext>
                  </a:extLst>
                </a:gridCol>
                <a:gridCol w="517150">
                  <a:extLst>
                    <a:ext uri="{9D8B030D-6E8A-4147-A177-3AD203B41FA5}">
                      <a16:colId xmlns:a16="http://schemas.microsoft.com/office/drawing/2014/main" val="1475126920"/>
                    </a:ext>
                  </a:extLst>
                </a:gridCol>
                <a:gridCol w="516420">
                  <a:extLst>
                    <a:ext uri="{9D8B030D-6E8A-4147-A177-3AD203B41FA5}">
                      <a16:colId xmlns:a16="http://schemas.microsoft.com/office/drawing/2014/main" val="1109535023"/>
                    </a:ext>
                  </a:extLst>
                </a:gridCol>
                <a:gridCol w="517150">
                  <a:extLst>
                    <a:ext uri="{9D8B030D-6E8A-4147-A177-3AD203B41FA5}">
                      <a16:colId xmlns:a16="http://schemas.microsoft.com/office/drawing/2014/main" val="714268259"/>
                    </a:ext>
                  </a:extLst>
                </a:gridCol>
              </a:tblGrid>
              <a:tr h="352508">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71862844"/>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2</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2</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8165302"/>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7383212"/>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9</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49509353"/>
                  </a:ext>
                </a:extLst>
              </a:tr>
              <a:tr h="352508">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2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67458707"/>
                  </a:ext>
                </a:extLst>
              </a:tr>
            </a:tbl>
          </a:graphicData>
        </a:graphic>
      </p:graphicFrame>
    </p:spTree>
    <p:extLst>
      <p:ext uri="{BB962C8B-B14F-4D97-AF65-F5344CB8AC3E}">
        <p14:creationId xmlns:p14="http://schemas.microsoft.com/office/powerpoint/2010/main" val="2839586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65D29B-EEF5-46BB-98B4-F54707920263}"/>
              </a:ext>
            </a:extLst>
          </p:cNvPr>
          <p:cNvSpPr/>
          <p:nvPr/>
        </p:nvSpPr>
        <p:spPr>
          <a:xfrm>
            <a:off x="728870" y="915052"/>
            <a:ext cx="10734260" cy="5324535"/>
          </a:xfrm>
          <a:prstGeom prst="rect">
            <a:avLst/>
          </a:prstGeom>
        </p:spPr>
        <p:txBody>
          <a:bodyPr wrap="square">
            <a:spAutoFit/>
          </a:bodyPr>
          <a:lstStyle/>
          <a:p>
            <a:pPr algn="just"/>
            <a:r>
              <a:rPr lang="en-US" sz="2000" b="1" dirty="0">
                <a:latin typeface="Arial" panose="020B0604020202020204" pitchFamily="34" charset="0"/>
                <a:ea typeface="Calibri" panose="020F0502020204030204" pitchFamily="34" charset="0"/>
                <a:cs typeface="Arial" panose="020B0604020202020204" pitchFamily="34" charset="0"/>
              </a:rPr>
              <a:t>       </a:t>
            </a:r>
            <a:r>
              <a:rPr lang="ru-RU" sz="2000" b="1" dirty="0">
                <a:latin typeface="Arial" panose="020B0604020202020204" pitchFamily="34" charset="0"/>
                <a:ea typeface="Calibri" panose="020F0502020204030204" pitchFamily="34" charset="0"/>
                <a:cs typeface="Arial" panose="020B0604020202020204" pitchFamily="34" charset="0"/>
              </a:rPr>
              <a:t>Задача.</a:t>
            </a:r>
            <a:r>
              <a:rPr lang="ru-RU" sz="2000" dirty="0">
                <a:latin typeface="Arial" panose="020B0604020202020204" pitchFamily="34" charset="0"/>
                <a:ea typeface="Calibri" panose="020F0502020204030204" pitchFamily="34" charset="0"/>
                <a:cs typeface="Arial" panose="020B0604020202020204" pitchFamily="34" charset="0"/>
              </a:rPr>
              <a:t> Мастер должен назначить на 10 типовых операций (</a:t>
            </a:r>
            <a:r>
              <a:rPr lang="en-US" sz="2000" dirty="0">
                <a:latin typeface="Arial" panose="020B0604020202020204" pitchFamily="34" charset="0"/>
                <a:ea typeface="Calibri" panose="020F0502020204030204" pitchFamily="34" charset="0"/>
                <a:cs typeface="Arial" panose="020B0604020202020204" pitchFamily="34" charset="0"/>
              </a:rPr>
              <a:t>D</a:t>
            </a:r>
            <a:r>
              <a:rPr lang="ru-RU" sz="2000" dirty="0">
                <a:latin typeface="Arial" panose="020B0604020202020204" pitchFamily="34" charset="0"/>
                <a:ea typeface="Calibri" panose="020F0502020204030204" pitchFamily="34" charset="0"/>
                <a:cs typeface="Arial" panose="020B0604020202020204" pitchFamily="34" charset="0"/>
              </a:rPr>
              <a:t>1, …, </a:t>
            </a:r>
            <a:r>
              <a:rPr lang="en-US" sz="2000" dirty="0">
                <a:latin typeface="Arial" panose="020B0604020202020204" pitchFamily="34" charset="0"/>
                <a:ea typeface="Calibri" panose="020F0502020204030204" pitchFamily="34" charset="0"/>
                <a:cs typeface="Arial" panose="020B0604020202020204" pitchFamily="34" charset="0"/>
              </a:rPr>
              <a:t>D10) </a:t>
            </a:r>
            <a:r>
              <a:rPr lang="ru-RU" sz="2000" dirty="0">
                <a:latin typeface="Arial" panose="020B0604020202020204" pitchFamily="34" charset="0"/>
                <a:ea typeface="Calibri" panose="020F0502020204030204" pitchFamily="34" charset="0"/>
                <a:cs typeface="Arial" panose="020B0604020202020204" pitchFamily="34" charset="0"/>
              </a:rPr>
              <a:t>12 рабочих </a:t>
            </a:r>
            <a:r>
              <a:rPr lang="en-US" sz="2000" dirty="0">
                <a:latin typeface="Arial" panose="020B0604020202020204" pitchFamily="34" charset="0"/>
                <a:ea typeface="Calibri" panose="020F0502020204030204" pitchFamily="34" charset="0"/>
                <a:cs typeface="Arial" panose="020B0604020202020204" pitchFamily="34" charset="0"/>
              </a:rPr>
              <a:t>(S1</a:t>
            </a:r>
            <a:r>
              <a:rPr lang="ru-RU" sz="2000" dirty="0">
                <a:latin typeface="Arial" panose="020B0604020202020204" pitchFamily="34" charset="0"/>
                <a:ea typeface="Calibri" panose="020F0502020204030204" pitchFamily="34" charset="0"/>
                <a:cs typeface="Arial" panose="020B0604020202020204" pitchFamily="34" charset="0"/>
              </a:rPr>
              <a:t>, …, </a:t>
            </a:r>
            <a:r>
              <a:rPr lang="en-US" sz="2000" dirty="0">
                <a:latin typeface="Arial" panose="020B0604020202020204" pitchFamily="34" charset="0"/>
                <a:ea typeface="Calibri" panose="020F0502020204030204" pitchFamily="34" charset="0"/>
                <a:cs typeface="Arial" panose="020B0604020202020204" pitchFamily="34" charset="0"/>
              </a:rPr>
              <a:t>S12)</a:t>
            </a:r>
            <a:r>
              <a:rPr lang="ru-RU" sz="2000" dirty="0">
                <a:latin typeface="Arial" panose="020B0604020202020204" pitchFamily="34" charset="0"/>
                <a:ea typeface="Calibri" panose="020F0502020204030204" pitchFamily="34" charset="0"/>
                <a:cs typeface="Arial" panose="020B0604020202020204" pitchFamily="34" charset="0"/>
              </a:rPr>
              <a:t>.</a:t>
            </a:r>
            <a:r>
              <a:rPr lang="en-US" sz="20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Время затрат на выполнение каждой операции каждым рабочим приведено в таблице 1.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r>
              <a:rPr lang="en-US" sz="20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Определите оптимальную расстановку рабочих по операциям, при которой суммарное время на выполнение всех работ будет минимально. </a:t>
            </a:r>
          </a:p>
          <a:p>
            <a:pPr algn="just"/>
            <a:r>
              <a:rPr lang="ru-RU" sz="2000" dirty="0">
                <a:latin typeface="Arial" panose="020B0604020202020204" pitchFamily="34" charset="0"/>
                <a:ea typeface="Calibri" panose="020F0502020204030204" pitchFamily="34" charset="0"/>
                <a:cs typeface="Arial" panose="020B0604020202020204" pitchFamily="34" charset="0"/>
              </a:rPr>
              <a:t>       Предполагается, что рабочие </a:t>
            </a:r>
            <a:r>
              <a:rPr lang="en-US" sz="2000" dirty="0">
                <a:latin typeface="Arial" panose="020B0604020202020204" pitchFamily="34" charset="0"/>
                <a:ea typeface="Calibri" panose="020F0502020204030204" pitchFamily="34" charset="0"/>
                <a:cs typeface="Arial" panose="020B0604020202020204" pitchFamily="34" charset="0"/>
              </a:rPr>
              <a:t>S</a:t>
            </a:r>
            <a:r>
              <a:rPr lang="ru-RU" sz="2000" dirty="0">
                <a:latin typeface="Arial" panose="020B0604020202020204" pitchFamily="34" charset="0"/>
                <a:ea typeface="Calibri" panose="020F0502020204030204" pitchFamily="34" charset="0"/>
                <a:cs typeface="Arial" panose="020B0604020202020204" pitchFamily="34" charset="0"/>
              </a:rPr>
              <a:t>3,</a:t>
            </a:r>
            <a:r>
              <a:rPr lang="en-US" sz="2000" dirty="0">
                <a:latin typeface="Arial" panose="020B0604020202020204" pitchFamily="34" charset="0"/>
                <a:ea typeface="Calibri" panose="020F0502020204030204" pitchFamily="34" charset="0"/>
                <a:cs typeface="Arial" panose="020B0604020202020204" pitchFamily="34" charset="0"/>
              </a:rPr>
              <a:t> S</a:t>
            </a:r>
            <a:r>
              <a:rPr lang="ru-RU" sz="2000" dirty="0">
                <a:latin typeface="Arial" panose="020B0604020202020204" pitchFamily="34" charset="0"/>
                <a:ea typeface="Calibri" panose="020F0502020204030204" pitchFamily="34" charset="0"/>
                <a:cs typeface="Arial" panose="020B0604020202020204" pitchFamily="34" charset="0"/>
              </a:rPr>
              <a:t>4,</a:t>
            </a:r>
            <a:r>
              <a:rPr lang="en-US" sz="2000" dirty="0">
                <a:latin typeface="Arial" panose="020B0604020202020204" pitchFamily="34" charset="0"/>
                <a:ea typeface="Calibri" panose="020F0502020204030204" pitchFamily="34" charset="0"/>
                <a:cs typeface="Arial" panose="020B0604020202020204" pitchFamily="34" charset="0"/>
              </a:rPr>
              <a:t> S</a:t>
            </a:r>
            <a:r>
              <a:rPr lang="ru-RU" sz="2000" dirty="0">
                <a:latin typeface="Arial" panose="020B0604020202020204" pitchFamily="34" charset="0"/>
                <a:ea typeface="Calibri" panose="020F0502020204030204" pitchFamily="34" charset="0"/>
                <a:cs typeface="Arial" panose="020B0604020202020204" pitchFamily="34" charset="0"/>
              </a:rPr>
              <a:t>5 не могут</a:t>
            </a:r>
            <a:r>
              <a:rPr lang="en-US" sz="20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выполнять операцию </a:t>
            </a:r>
            <a:r>
              <a:rPr lang="en-US" sz="2000" dirty="0">
                <a:latin typeface="Arial" panose="020B0604020202020204" pitchFamily="34" charset="0"/>
                <a:ea typeface="Calibri" panose="020F0502020204030204" pitchFamily="34" charset="0"/>
                <a:cs typeface="Arial" panose="020B0604020202020204" pitchFamily="34" charset="0"/>
              </a:rPr>
              <a:t>D</a:t>
            </a:r>
            <a:r>
              <a:rPr lang="ru-RU" sz="2000" dirty="0">
                <a:latin typeface="Arial" panose="020B0604020202020204" pitchFamily="34" charset="0"/>
                <a:ea typeface="Calibri" panose="020F0502020204030204" pitchFamily="34" charset="0"/>
                <a:cs typeface="Arial" panose="020B0604020202020204" pitchFamily="34" charset="0"/>
              </a:rPr>
              <a:t>3, а рабочий </a:t>
            </a:r>
            <a:r>
              <a:rPr lang="en-US" sz="2000" dirty="0">
                <a:latin typeface="Arial" panose="020B0604020202020204" pitchFamily="34" charset="0"/>
                <a:ea typeface="Calibri" panose="020F0502020204030204" pitchFamily="34" charset="0"/>
                <a:cs typeface="Arial" panose="020B0604020202020204" pitchFamily="34" charset="0"/>
              </a:rPr>
              <a:t>S</a:t>
            </a:r>
            <a:r>
              <a:rPr lang="ru-RU" sz="2000" dirty="0">
                <a:latin typeface="Arial" panose="020B0604020202020204" pitchFamily="34" charset="0"/>
                <a:ea typeface="Calibri" panose="020F0502020204030204" pitchFamily="34" charset="0"/>
                <a:cs typeface="Arial" panose="020B0604020202020204" pitchFamily="34" charset="0"/>
              </a:rPr>
              <a:t>6 не может выполнять операцию </a:t>
            </a:r>
            <a:r>
              <a:rPr lang="en-US" sz="2000" dirty="0">
                <a:latin typeface="Arial" panose="020B0604020202020204" pitchFamily="34" charset="0"/>
                <a:ea typeface="Calibri" panose="020F0502020204030204" pitchFamily="34" charset="0"/>
                <a:cs typeface="Arial" panose="020B0604020202020204" pitchFamily="34" charset="0"/>
              </a:rPr>
              <a:t>D</a:t>
            </a:r>
            <a:r>
              <a:rPr lang="ru-RU" sz="2000" dirty="0">
                <a:latin typeface="Arial" panose="020B0604020202020204" pitchFamily="34" charset="0"/>
                <a:ea typeface="Calibri" panose="020F0502020204030204" pitchFamily="34" charset="0"/>
                <a:cs typeface="Arial" panose="020B0604020202020204" pitchFamily="34" charset="0"/>
              </a:rPr>
              <a:t>7. </a:t>
            </a:r>
          </a:p>
          <a:p>
            <a:pPr algn="just"/>
            <a:r>
              <a:rPr lang="en-US" sz="20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В связи с тем, что рабочих больше чем  операций необходимо ввести фиктивную операцию </a:t>
            </a:r>
            <a:r>
              <a:rPr lang="en-US" sz="2000" dirty="0">
                <a:latin typeface="Arial" panose="020B0604020202020204" pitchFamily="34" charset="0"/>
                <a:ea typeface="Calibri" panose="020F0502020204030204" pitchFamily="34" charset="0"/>
                <a:cs typeface="Arial" panose="020B0604020202020204" pitchFamily="34" charset="0"/>
              </a:rPr>
              <a:t>(</a:t>
            </a:r>
            <a:r>
              <a:rPr lang="ru-RU" sz="2000" dirty="0">
                <a:latin typeface="Arial" panose="020B0604020202020204" pitchFamily="34" charset="0"/>
                <a:ea typeface="Calibri" panose="020F0502020204030204" pitchFamily="34" charset="0"/>
                <a:cs typeface="Arial" panose="020B0604020202020204" pitchFamily="34" charset="0"/>
              </a:rPr>
              <a:t>например, операцию «отдых»), которая может поглотить всех «лишних» рабочих.</a:t>
            </a:r>
          </a:p>
          <a:p>
            <a:pPr algn="just"/>
            <a:r>
              <a:rPr lang="ru-RU" sz="2000" dirty="0">
                <a:latin typeface="Arial" panose="020B0604020202020204" pitchFamily="34" charset="0"/>
                <a:ea typeface="Calibri" panose="020F0502020204030204" pitchFamily="34" charset="0"/>
                <a:cs typeface="Arial" panose="020B0604020202020204" pitchFamily="34" charset="0"/>
              </a:rPr>
              <a:t>	Подумайте:</a:t>
            </a:r>
          </a:p>
          <a:p>
            <a:pPr algn="just"/>
            <a:r>
              <a:rPr lang="ru-RU" sz="2000" dirty="0">
                <a:latin typeface="Arial" panose="020B0604020202020204" pitchFamily="34" charset="0"/>
                <a:ea typeface="Calibri" panose="020F0502020204030204" pitchFamily="34" charset="0"/>
                <a:cs typeface="Arial" panose="020B0604020202020204" pitchFamily="34" charset="0"/>
              </a:rPr>
              <a:t>       - какое значение времени выполнения операции «отдых» следует ввести для каждого работника;</a:t>
            </a:r>
          </a:p>
          <a:p>
            <a:pPr algn="just"/>
            <a:r>
              <a:rPr lang="ru-RU" sz="2000" dirty="0">
                <a:latin typeface="Arial" panose="020B0604020202020204" pitchFamily="34" charset="0"/>
                <a:ea typeface="Calibri" panose="020F0502020204030204" pitchFamily="34" charset="0"/>
                <a:cs typeface="Arial" panose="020B0604020202020204" pitchFamily="34" charset="0"/>
              </a:rPr>
              <a:t>       - какое значение времени выполнения операции должно быть у тех рабочих, которые не могут выполнять, приведенные выше операции . </a:t>
            </a:r>
          </a:p>
          <a:p>
            <a:pPr algn="just"/>
            <a:r>
              <a:rPr lang="ru-RU" sz="2000" dirty="0">
                <a:latin typeface="Arial" panose="020B0604020202020204" pitchFamily="34" charset="0"/>
                <a:ea typeface="Calibri" panose="020F0502020204030204" pitchFamily="34" charset="0"/>
                <a:cs typeface="Arial" panose="020B0604020202020204" pitchFamily="34" charset="0"/>
              </a:rPr>
              <a:t>       Если однозначный ответ на этот вопрос?</a:t>
            </a:r>
          </a:p>
          <a:p>
            <a:pPr algn="just"/>
            <a:r>
              <a:rPr lang="ru-RU" sz="2000" dirty="0">
                <a:latin typeface="Arial" panose="020B0604020202020204" pitchFamily="34" charset="0"/>
                <a:ea typeface="Calibri" panose="020F0502020204030204" pitchFamily="34" charset="0"/>
                <a:cs typeface="Arial" panose="020B0604020202020204" pitchFamily="34" charset="0"/>
              </a:rPr>
              <a:t>       Какое значение наиболее удобно?</a:t>
            </a:r>
          </a:p>
        </p:txBody>
      </p:sp>
      <p:sp>
        <p:nvSpPr>
          <p:cNvPr id="3" name="Прямоугольник 2">
            <a:extLst>
              <a:ext uri="{FF2B5EF4-FFF2-40B4-BE49-F238E27FC236}">
                <a16:creationId xmlns:a16="http://schemas.microsoft.com/office/drawing/2014/main" id="{C93E3A03-09C1-4F48-9EFB-87405AF8ED69}"/>
              </a:ext>
            </a:extLst>
          </p:cNvPr>
          <p:cNvSpPr/>
          <p:nvPr/>
        </p:nvSpPr>
        <p:spPr>
          <a:xfrm>
            <a:off x="4227357" y="366622"/>
            <a:ext cx="2790572" cy="400110"/>
          </a:xfrm>
          <a:prstGeom prst="rect">
            <a:avLst/>
          </a:prstGeom>
        </p:spPr>
        <p:txBody>
          <a:bodyPr wrap="none">
            <a:spAutoFit/>
          </a:bodyPr>
          <a:lstStyle/>
          <a:p>
            <a:r>
              <a:rPr lang="ru-RU" sz="2000" b="1" dirty="0">
                <a:latin typeface="Arial" panose="020B0604020202020204" pitchFamily="34" charset="0"/>
                <a:ea typeface="Calibri" panose="020F0502020204030204" pitchFamily="34" charset="0"/>
                <a:cs typeface="Arial" panose="020B0604020202020204" pitchFamily="34" charset="0"/>
              </a:rPr>
              <a:t>Решить задачу дома</a:t>
            </a:r>
            <a:endParaRPr lang="ru-RU" sz="2000" b="1" dirty="0"/>
          </a:p>
        </p:txBody>
      </p:sp>
    </p:spTree>
    <p:extLst>
      <p:ext uri="{BB962C8B-B14F-4D97-AF65-F5344CB8AC3E}">
        <p14:creationId xmlns:p14="http://schemas.microsoft.com/office/powerpoint/2010/main" val="2943202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B001FDEE-5E5C-49B3-B48E-B82786554D1F}"/>
              </a:ext>
            </a:extLst>
          </p:cNvPr>
          <p:cNvGraphicFramePr>
            <a:graphicFrameLocks noGrp="1"/>
          </p:cNvGraphicFramePr>
          <p:nvPr>
            <p:extLst>
              <p:ext uri="{D42A27DB-BD31-4B8C-83A1-F6EECF244321}">
                <p14:modId xmlns:p14="http://schemas.microsoft.com/office/powerpoint/2010/main" val="2311985395"/>
              </p:ext>
            </p:extLst>
          </p:nvPr>
        </p:nvGraphicFramePr>
        <p:xfrm>
          <a:off x="1734099" y="1016023"/>
          <a:ext cx="7328453" cy="5151120"/>
        </p:xfrm>
        <a:graphic>
          <a:graphicData uri="http://schemas.openxmlformats.org/drawingml/2006/table">
            <a:tbl>
              <a:tblPr firstRow="1" bandRow="1">
                <a:tableStyleId>{5C22544A-7EE6-4342-B048-85BDC9FD1C3A}</a:tableStyleId>
              </a:tblPr>
              <a:tblGrid>
                <a:gridCol w="666223">
                  <a:extLst>
                    <a:ext uri="{9D8B030D-6E8A-4147-A177-3AD203B41FA5}">
                      <a16:colId xmlns:a16="http://schemas.microsoft.com/office/drawing/2014/main" val="4114748317"/>
                    </a:ext>
                  </a:extLst>
                </a:gridCol>
                <a:gridCol w="666223">
                  <a:extLst>
                    <a:ext uri="{9D8B030D-6E8A-4147-A177-3AD203B41FA5}">
                      <a16:colId xmlns:a16="http://schemas.microsoft.com/office/drawing/2014/main" val="4248746496"/>
                    </a:ext>
                  </a:extLst>
                </a:gridCol>
                <a:gridCol w="666223">
                  <a:extLst>
                    <a:ext uri="{9D8B030D-6E8A-4147-A177-3AD203B41FA5}">
                      <a16:colId xmlns:a16="http://schemas.microsoft.com/office/drawing/2014/main" val="977274854"/>
                    </a:ext>
                  </a:extLst>
                </a:gridCol>
                <a:gridCol w="666223">
                  <a:extLst>
                    <a:ext uri="{9D8B030D-6E8A-4147-A177-3AD203B41FA5}">
                      <a16:colId xmlns:a16="http://schemas.microsoft.com/office/drawing/2014/main" val="242854599"/>
                    </a:ext>
                  </a:extLst>
                </a:gridCol>
                <a:gridCol w="666223">
                  <a:extLst>
                    <a:ext uri="{9D8B030D-6E8A-4147-A177-3AD203B41FA5}">
                      <a16:colId xmlns:a16="http://schemas.microsoft.com/office/drawing/2014/main" val="1618393030"/>
                    </a:ext>
                  </a:extLst>
                </a:gridCol>
                <a:gridCol w="666223">
                  <a:extLst>
                    <a:ext uri="{9D8B030D-6E8A-4147-A177-3AD203B41FA5}">
                      <a16:colId xmlns:a16="http://schemas.microsoft.com/office/drawing/2014/main" val="2953878153"/>
                    </a:ext>
                  </a:extLst>
                </a:gridCol>
                <a:gridCol w="666223">
                  <a:extLst>
                    <a:ext uri="{9D8B030D-6E8A-4147-A177-3AD203B41FA5}">
                      <a16:colId xmlns:a16="http://schemas.microsoft.com/office/drawing/2014/main" val="860383177"/>
                    </a:ext>
                  </a:extLst>
                </a:gridCol>
                <a:gridCol w="666223">
                  <a:extLst>
                    <a:ext uri="{9D8B030D-6E8A-4147-A177-3AD203B41FA5}">
                      <a16:colId xmlns:a16="http://schemas.microsoft.com/office/drawing/2014/main" val="1764822901"/>
                    </a:ext>
                  </a:extLst>
                </a:gridCol>
                <a:gridCol w="666223">
                  <a:extLst>
                    <a:ext uri="{9D8B030D-6E8A-4147-A177-3AD203B41FA5}">
                      <a16:colId xmlns:a16="http://schemas.microsoft.com/office/drawing/2014/main" val="4078672075"/>
                    </a:ext>
                  </a:extLst>
                </a:gridCol>
                <a:gridCol w="666223">
                  <a:extLst>
                    <a:ext uri="{9D8B030D-6E8A-4147-A177-3AD203B41FA5}">
                      <a16:colId xmlns:a16="http://schemas.microsoft.com/office/drawing/2014/main" val="1033582457"/>
                    </a:ext>
                  </a:extLst>
                </a:gridCol>
                <a:gridCol w="666223">
                  <a:extLst>
                    <a:ext uri="{9D8B030D-6E8A-4147-A177-3AD203B41FA5}">
                      <a16:colId xmlns:a16="http://schemas.microsoft.com/office/drawing/2014/main" val="1863906138"/>
                    </a:ext>
                  </a:extLst>
                </a:gridCol>
              </a:tblGrid>
              <a:tr h="370840">
                <a:tc>
                  <a:txBody>
                    <a:bodyPr/>
                    <a:lstStyle/>
                    <a:p>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D1</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D2</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D3</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D4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D5</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D6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D7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D8</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D9</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D10</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37773395"/>
                  </a:ext>
                </a:extLst>
              </a:tr>
              <a:tr h="370840">
                <a:tc>
                  <a:txBody>
                    <a:bodyPr/>
                    <a:lstStyle/>
                    <a:p>
                      <a:r>
                        <a:rPr lang="en-US" sz="2000" b="1" dirty="0">
                          <a:latin typeface="Arial" panose="020B0604020202020204" pitchFamily="34" charset="0"/>
                          <a:cs typeface="Arial" panose="020B0604020202020204" pitchFamily="34" charset="0"/>
                        </a:rPr>
                        <a:t>A1</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29</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31</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20</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28</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12</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76184514"/>
                  </a:ext>
                </a:extLst>
              </a:tr>
              <a:tr h="370840">
                <a:tc>
                  <a:txBody>
                    <a:bodyPr/>
                    <a:lstStyle/>
                    <a:p>
                      <a:r>
                        <a:rPr lang="en-US" sz="2000" b="1" dirty="0">
                          <a:latin typeface="Arial" panose="020B0604020202020204" pitchFamily="34" charset="0"/>
                          <a:cs typeface="Arial" panose="020B0604020202020204" pitchFamily="34" charset="0"/>
                        </a:rPr>
                        <a:t>A2</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29</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25</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22</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30</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31</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23</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27</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26768343"/>
                  </a:ext>
                </a:extLst>
              </a:tr>
              <a:tr h="370840">
                <a:tc>
                  <a:txBody>
                    <a:bodyPr/>
                    <a:lstStyle/>
                    <a:p>
                      <a:r>
                        <a:rPr lang="en-US" sz="2000" b="1" dirty="0">
                          <a:latin typeface="Arial" panose="020B0604020202020204" pitchFamily="34" charset="0"/>
                          <a:cs typeface="Arial" panose="020B0604020202020204" pitchFamily="34" charset="0"/>
                        </a:rPr>
                        <a:t>A3</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32</a:t>
                      </a:r>
                      <a:endParaRPr lang="ru-RU" sz="2000" dirty="0">
                        <a:latin typeface="Arial" panose="020B0604020202020204" pitchFamily="34" charset="0"/>
                        <a:cs typeface="Arial" panose="020B0604020202020204" pitchFamily="34" charset="0"/>
                      </a:endParaRPr>
                    </a:p>
                  </a:txBody>
                  <a:tcPr/>
                </a:tc>
                <a:tc>
                  <a:txBody>
                    <a:bodyPr/>
                    <a:lstStyle/>
                    <a:p>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30</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19</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17</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51653398"/>
                  </a:ext>
                </a:extLst>
              </a:tr>
              <a:tr h="370840">
                <a:tc>
                  <a:txBody>
                    <a:bodyPr/>
                    <a:lstStyle/>
                    <a:p>
                      <a:r>
                        <a:rPr lang="en-US" sz="2000" b="1" dirty="0">
                          <a:latin typeface="Arial" panose="020B0604020202020204" pitchFamily="34" charset="0"/>
                          <a:cs typeface="Arial" panose="020B0604020202020204" pitchFamily="34" charset="0"/>
                        </a:rPr>
                        <a:t>A4</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21</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35</a:t>
                      </a:r>
                      <a:endParaRPr lang="ru-RU" sz="2000" dirty="0">
                        <a:latin typeface="Arial" panose="020B0604020202020204" pitchFamily="34" charset="0"/>
                        <a:cs typeface="Arial" panose="020B0604020202020204" pitchFamily="34" charset="0"/>
                      </a:endParaRPr>
                    </a:p>
                  </a:txBody>
                  <a:tcPr/>
                </a:tc>
                <a:tc>
                  <a:txBody>
                    <a:bodyPr/>
                    <a:lstStyle/>
                    <a:p>
                      <a:endParaRPr lang="ru-RU" sz="200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32</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31</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28</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30</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29</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31</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43218630"/>
                  </a:ext>
                </a:extLst>
              </a:tr>
              <a:tr h="370840">
                <a:tc>
                  <a:txBody>
                    <a:bodyPr/>
                    <a:lstStyle/>
                    <a:p>
                      <a:r>
                        <a:rPr lang="en-US" sz="2000" b="1" dirty="0">
                          <a:latin typeface="Arial" panose="020B0604020202020204" pitchFamily="34" charset="0"/>
                          <a:cs typeface="Arial" panose="020B0604020202020204" pitchFamily="34" charset="0"/>
                        </a:rPr>
                        <a:t>A5</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21</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36</a:t>
                      </a:r>
                      <a:endParaRPr lang="ru-RU" sz="2000" dirty="0">
                        <a:latin typeface="Arial" panose="020B0604020202020204" pitchFamily="34" charset="0"/>
                        <a:cs typeface="Arial" panose="020B0604020202020204" pitchFamily="34" charset="0"/>
                      </a:endParaRPr>
                    </a:p>
                  </a:txBody>
                  <a:tcPr/>
                </a:tc>
                <a:tc>
                  <a:txBody>
                    <a:bodyPr/>
                    <a:lstStyle/>
                    <a:p>
                      <a:endParaRPr lang="ru-RU" sz="200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30</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21</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28</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29</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27</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27455249"/>
                  </a:ext>
                </a:extLst>
              </a:tr>
              <a:tr h="370840">
                <a:tc>
                  <a:txBody>
                    <a:bodyPr/>
                    <a:lstStyle/>
                    <a:p>
                      <a:r>
                        <a:rPr lang="en-US" sz="2000" b="1" dirty="0">
                          <a:latin typeface="Arial" panose="020B0604020202020204" pitchFamily="34" charset="0"/>
                          <a:cs typeface="Arial" panose="020B0604020202020204" pitchFamily="34" charset="0"/>
                        </a:rPr>
                        <a:t>A6</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28</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35</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25</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30</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22</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a:t>
                      </a:r>
                      <a:endParaRPr lang="ru-RU" sz="2000" dirty="0">
                        <a:latin typeface="Arial" panose="020B0604020202020204" pitchFamily="34" charset="0"/>
                        <a:cs typeface="Arial" panose="020B0604020202020204" pitchFamily="34" charset="0"/>
                      </a:endParaRPr>
                    </a:p>
                  </a:txBody>
                  <a:tcPr/>
                </a:tc>
                <a:tc>
                  <a:txBody>
                    <a:bodyPr/>
                    <a:lstStyle/>
                    <a:p>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18</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25</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18</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56421051"/>
                  </a:ext>
                </a:extLst>
              </a:tr>
              <a:tr h="370840">
                <a:tc>
                  <a:txBody>
                    <a:bodyPr/>
                    <a:lstStyle/>
                    <a:p>
                      <a:r>
                        <a:rPr lang="en-US" sz="2000" b="1" dirty="0">
                          <a:latin typeface="Arial" panose="020B0604020202020204" pitchFamily="34" charset="0"/>
                          <a:cs typeface="Arial" panose="020B0604020202020204" pitchFamily="34" charset="0"/>
                        </a:rPr>
                        <a:t>A7</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33</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19</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18</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19</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71946322"/>
                  </a:ext>
                </a:extLst>
              </a:tr>
              <a:tr h="370840">
                <a:tc>
                  <a:txBody>
                    <a:bodyPr/>
                    <a:lstStyle/>
                    <a:p>
                      <a:r>
                        <a:rPr lang="en-US" sz="2000" b="1" dirty="0">
                          <a:latin typeface="Arial" panose="020B0604020202020204" pitchFamily="34" charset="0"/>
                          <a:cs typeface="Arial" panose="020B0604020202020204" pitchFamily="34" charset="0"/>
                        </a:rPr>
                        <a:t>A8</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30</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22</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35</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33</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99745577"/>
                  </a:ext>
                </a:extLst>
              </a:tr>
              <a:tr h="370840">
                <a:tc>
                  <a:txBody>
                    <a:bodyPr/>
                    <a:lstStyle/>
                    <a:p>
                      <a:r>
                        <a:rPr lang="en-US" sz="2000" b="1" dirty="0">
                          <a:latin typeface="Arial" panose="020B0604020202020204" pitchFamily="34" charset="0"/>
                          <a:cs typeface="Arial" panose="020B0604020202020204" pitchFamily="34" charset="0"/>
                        </a:rPr>
                        <a:t>A9</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18</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20</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31</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28</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29</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53441141"/>
                  </a:ext>
                </a:extLst>
              </a:tr>
              <a:tr h="370840">
                <a:tc>
                  <a:txBody>
                    <a:bodyPr/>
                    <a:lstStyle/>
                    <a:p>
                      <a:r>
                        <a:rPr lang="en-US" sz="2000" b="1" dirty="0">
                          <a:latin typeface="Arial" panose="020B0604020202020204" pitchFamily="34" charset="0"/>
                          <a:cs typeface="Arial" panose="020B0604020202020204" pitchFamily="34" charset="0"/>
                        </a:rPr>
                        <a:t>A10</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22</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33</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22</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21</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19</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19</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24</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49982956"/>
                  </a:ext>
                </a:extLst>
              </a:tr>
              <a:tr h="370840">
                <a:tc>
                  <a:txBody>
                    <a:bodyPr/>
                    <a:lstStyle/>
                    <a:p>
                      <a:r>
                        <a:rPr lang="en-US" sz="2000" b="1" dirty="0">
                          <a:latin typeface="Arial" panose="020B0604020202020204" pitchFamily="34" charset="0"/>
                          <a:cs typeface="Arial" panose="020B0604020202020204" pitchFamily="34" charset="0"/>
                        </a:rPr>
                        <a:t>A11</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35</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13</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25</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21</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76908001"/>
                  </a:ext>
                </a:extLst>
              </a:tr>
              <a:tr h="370840">
                <a:tc>
                  <a:txBody>
                    <a:bodyPr/>
                    <a:lstStyle/>
                    <a:p>
                      <a:r>
                        <a:rPr lang="en-US" sz="2000" b="1" dirty="0">
                          <a:latin typeface="Arial" panose="020B0604020202020204" pitchFamily="34" charset="0"/>
                          <a:cs typeface="Arial" panose="020B0604020202020204" pitchFamily="34" charset="0"/>
                        </a:rPr>
                        <a:t>A12</a:t>
                      </a:r>
                      <a:endParaRPr lang="ru-RU" sz="2000" b="1"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25</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19</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14</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17</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26</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33</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97693041"/>
                  </a:ext>
                </a:extLst>
              </a:tr>
            </a:tbl>
          </a:graphicData>
        </a:graphic>
      </p:graphicFrame>
      <p:sp>
        <p:nvSpPr>
          <p:cNvPr id="3" name="Прямоугольник 2">
            <a:extLst>
              <a:ext uri="{FF2B5EF4-FFF2-40B4-BE49-F238E27FC236}">
                <a16:creationId xmlns:a16="http://schemas.microsoft.com/office/drawing/2014/main" id="{16B884AB-C1FE-4692-A442-853226F39CD0}"/>
              </a:ext>
            </a:extLst>
          </p:cNvPr>
          <p:cNvSpPr/>
          <p:nvPr/>
        </p:nvSpPr>
        <p:spPr>
          <a:xfrm>
            <a:off x="9062552" y="615913"/>
            <a:ext cx="1369606" cy="400110"/>
          </a:xfrm>
          <a:prstGeom prst="rect">
            <a:avLst/>
          </a:prstGeom>
        </p:spPr>
        <p:txBody>
          <a:bodyPr wrap="none">
            <a:spAutoFit/>
          </a:bodyPr>
          <a:lstStyle/>
          <a:p>
            <a:r>
              <a:rPr lang="ru-RU" sz="2000" dirty="0">
                <a:latin typeface="Arial" panose="020B0604020202020204" pitchFamily="34" charset="0"/>
                <a:ea typeface="Calibri" panose="020F0502020204030204" pitchFamily="34" charset="0"/>
                <a:cs typeface="Arial" panose="020B0604020202020204" pitchFamily="34" charset="0"/>
              </a:rPr>
              <a:t>таблице 1</a:t>
            </a:r>
            <a:endParaRPr lang="ru-RU" sz="2000" dirty="0"/>
          </a:p>
        </p:txBody>
      </p:sp>
    </p:spTree>
    <p:extLst>
      <p:ext uri="{BB962C8B-B14F-4D97-AF65-F5344CB8AC3E}">
        <p14:creationId xmlns:p14="http://schemas.microsoft.com/office/powerpoint/2010/main" val="239771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E39E654-1F44-4CB3-8478-DA9D7BCA9F64}"/>
              </a:ext>
            </a:extLst>
          </p:cNvPr>
          <p:cNvSpPr/>
          <p:nvPr/>
        </p:nvSpPr>
        <p:spPr>
          <a:xfrm>
            <a:off x="622851" y="392126"/>
            <a:ext cx="10946296" cy="707886"/>
          </a:xfrm>
          <a:prstGeom prst="rect">
            <a:avLst/>
          </a:prstGeom>
        </p:spPr>
        <p:txBody>
          <a:bodyPr wrap="square">
            <a:spAutoFit/>
          </a:bodyPr>
          <a:lstStyle/>
          <a:p>
            <a:r>
              <a:rPr lang="ru-RU" sz="2000" b="0" i="0" dirty="0">
                <a:solidFill>
                  <a:srgbClr val="000000"/>
                </a:solidFill>
                <a:effectLst/>
                <a:latin typeface="Arial" panose="020B0604020202020204" pitchFamily="34" charset="0"/>
                <a:cs typeface="Arial" panose="020B0604020202020204" pitchFamily="34" charset="0"/>
              </a:rPr>
              <a:t>Первая часть операционной модели — это модель </a:t>
            </a:r>
            <a:r>
              <a:rPr lang="ru-RU" sz="2000" b="0" i="1" dirty="0">
                <a:solidFill>
                  <a:srgbClr val="000000"/>
                </a:solidFill>
                <a:effectLst/>
                <a:latin typeface="Arial" panose="020B0604020202020204" pitchFamily="34" charset="0"/>
                <a:cs typeface="Arial" panose="020B0604020202020204" pitchFamily="34" charset="0"/>
              </a:rPr>
              <a:t>целевой функции,</a:t>
            </a:r>
            <a:r>
              <a:rPr lang="ru-RU" sz="2000" b="0" i="0" dirty="0">
                <a:solidFill>
                  <a:srgbClr val="000000"/>
                </a:solidFill>
                <a:effectLst/>
                <a:latin typeface="Arial" panose="020B0604020202020204" pitchFamily="34" charset="0"/>
                <a:cs typeface="Arial" panose="020B0604020202020204" pitchFamily="34" charset="0"/>
              </a:rPr>
              <a:t> она устанавливает функциональную зависимость критерия </a:t>
            </a:r>
            <a:r>
              <a:rPr lang="ru-RU" sz="2000" b="0" i="1" dirty="0">
                <a:solidFill>
                  <a:srgbClr val="000000"/>
                </a:solidFill>
                <a:effectLst/>
                <a:latin typeface="Arial" panose="020B0604020202020204" pitchFamily="34" charset="0"/>
                <a:cs typeface="Arial" panose="020B0604020202020204" pitchFamily="34" charset="0"/>
              </a:rPr>
              <a:t>К</a:t>
            </a:r>
            <a:r>
              <a:rPr lang="ru-RU" sz="2000" b="0" i="0" dirty="0">
                <a:solidFill>
                  <a:srgbClr val="000000"/>
                </a:solidFill>
                <a:effectLst/>
                <a:latin typeface="Arial" panose="020B0604020202020204" pitchFamily="34" charset="0"/>
                <a:cs typeface="Arial" panose="020B0604020202020204" pitchFamily="34" charset="0"/>
              </a:rPr>
              <a:t> от параметров </a:t>
            </a:r>
            <a:r>
              <a:rPr lang="ru-RU" sz="2000" b="0" i="1" dirty="0">
                <a:solidFill>
                  <a:srgbClr val="000000"/>
                </a:solidFill>
                <a:effectLst/>
                <a:latin typeface="Arial" panose="020B0604020202020204" pitchFamily="34" charset="0"/>
                <a:cs typeface="Arial" panose="020B0604020202020204" pitchFamily="34" charset="0"/>
              </a:rPr>
              <a:t>А</a:t>
            </a:r>
            <a:r>
              <a:rPr lang="ru-RU" sz="2000" b="0" i="0" dirty="0">
                <a:solidFill>
                  <a:srgbClr val="000000"/>
                </a:solidFill>
                <a:effectLst/>
                <a:latin typeface="Arial" panose="020B0604020202020204" pitchFamily="34" charset="0"/>
                <a:cs typeface="Arial" panose="020B0604020202020204" pitchFamily="34" charset="0"/>
              </a:rPr>
              <a:t> и </a:t>
            </a:r>
            <a:r>
              <a:rPr lang="ru-RU" sz="2000" b="0" i="1" dirty="0">
                <a:solidFill>
                  <a:srgbClr val="000000"/>
                </a:solidFill>
                <a:effectLst/>
                <a:latin typeface="Arial" panose="020B0604020202020204" pitchFamily="34" charset="0"/>
                <a:cs typeface="Arial" panose="020B0604020202020204" pitchFamily="34" charset="0"/>
              </a:rPr>
              <a:t>X</a:t>
            </a:r>
            <a:r>
              <a:rPr lang="ru-RU" sz="2000" b="0" i="0" dirty="0">
                <a:solidFill>
                  <a:srgbClr val="000000"/>
                </a:solidFill>
                <a:effectLst/>
                <a:latin typeface="Arial" panose="020B0604020202020204" pitchFamily="34" charset="0"/>
                <a:cs typeface="Arial" panose="020B0604020202020204" pitchFamily="34" charset="0"/>
              </a:rPr>
              <a:t> в виде</a:t>
            </a:r>
            <a:endParaRPr lang="ru-RU" sz="2000"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3EB8E533-71AC-4747-BD0B-47E54203C322}"/>
              </a:ext>
            </a:extLst>
          </p:cNvPr>
          <p:cNvPicPr>
            <a:picLocks noChangeAspect="1"/>
          </p:cNvPicPr>
          <p:nvPr/>
        </p:nvPicPr>
        <p:blipFill>
          <a:blip r:embed="rId2"/>
          <a:stretch>
            <a:fillRect/>
          </a:stretch>
        </p:blipFill>
        <p:spPr>
          <a:xfrm>
            <a:off x="3476625" y="1188111"/>
            <a:ext cx="3994364" cy="377649"/>
          </a:xfrm>
          <a:prstGeom prst="rect">
            <a:avLst/>
          </a:prstGeom>
        </p:spPr>
      </p:pic>
      <p:sp>
        <p:nvSpPr>
          <p:cNvPr id="4" name="Прямоугольник 3">
            <a:extLst>
              <a:ext uri="{FF2B5EF4-FFF2-40B4-BE49-F238E27FC236}">
                <a16:creationId xmlns:a16="http://schemas.microsoft.com/office/drawing/2014/main" id="{F1574E07-5AE3-45FF-8C28-2556304BB915}"/>
              </a:ext>
            </a:extLst>
          </p:cNvPr>
          <p:cNvSpPr/>
          <p:nvPr/>
        </p:nvSpPr>
        <p:spPr>
          <a:xfrm>
            <a:off x="622851" y="1734823"/>
            <a:ext cx="10946295" cy="707886"/>
          </a:xfrm>
          <a:prstGeom prst="rect">
            <a:avLst/>
          </a:prstGeom>
        </p:spPr>
        <p:txBody>
          <a:bodyPr wrap="square">
            <a:spAutoFit/>
          </a:bodyPr>
          <a:lstStyle/>
          <a:p>
            <a:r>
              <a:rPr lang="ru-RU" sz="2000" b="0" i="0" dirty="0">
                <a:solidFill>
                  <a:srgbClr val="000000"/>
                </a:solidFill>
                <a:effectLst/>
                <a:latin typeface="Arial" panose="020B0604020202020204" pitchFamily="34" charset="0"/>
                <a:cs typeface="Arial" panose="020B0604020202020204" pitchFamily="34" charset="0"/>
              </a:rPr>
              <a:t>Вторая часть операционной модели — математическое описание </a:t>
            </a:r>
            <a:r>
              <a:rPr lang="ru-RU" sz="2000" b="0" i="1" dirty="0">
                <a:solidFill>
                  <a:srgbClr val="000000"/>
                </a:solidFill>
                <a:effectLst/>
                <a:latin typeface="Arial" panose="020B0604020202020204" pitchFamily="34" charset="0"/>
                <a:cs typeface="Arial" panose="020B0604020202020204" pitchFamily="34" charset="0"/>
              </a:rPr>
              <a:t>ограничений</a:t>
            </a:r>
            <a:r>
              <a:rPr lang="ru-RU" sz="2000" b="0" i="0" dirty="0">
                <a:solidFill>
                  <a:srgbClr val="000000"/>
                </a:solidFill>
                <a:effectLst/>
                <a:latin typeface="Arial" panose="020B0604020202020204" pitchFamily="34" charset="0"/>
                <a:cs typeface="Arial" panose="020B0604020202020204" pitchFamily="34" charset="0"/>
              </a:rPr>
              <a:t> на выбор переменных </a:t>
            </a:r>
            <a:r>
              <a:rPr lang="ru-RU" sz="2000" b="0" i="1" dirty="0">
                <a:solidFill>
                  <a:srgbClr val="000000"/>
                </a:solidFill>
                <a:effectLst/>
                <a:latin typeface="Arial" panose="020B0604020202020204" pitchFamily="34" charset="0"/>
                <a:cs typeface="Arial" panose="020B0604020202020204" pitchFamily="34" charset="0"/>
              </a:rPr>
              <a:t>X</a:t>
            </a:r>
            <a:r>
              <a:rPr lang="ru-RU" sz="2000" b="0" i="0" dirty="0">
                <a:solidFill>
                  <a:srgbClr val="000000"/>
                </a:solidFill>
                <a:effectLst/>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p:txBody>
      </p:sp>
      <p:pic>
        <p:nvPicPr>
          <p:cNvPr id="7" name="Рисунок 6">
            <a:extLst>
              <a:ext uri="{FF2B5EF4-FFF2-40B4-BE49-F238E27FC236}">
                <a16:creationId xmlns:a16="http://schemas.microsoft.com/office/drawing/2014/main" id="{918D4220-FD94-456A-B6B5-1C2DCD909CCE}"/>
              </a:ext>
            </a:extLst>
          </p:cNvPr>
          <p:cNvPicPr>
            <a:picLocks noChangeAspect="1"/>
          </p:cNvPicPr>
          <p:nvPr/>
        </p:nvPicPr>
        <p:blipFill>
          <a:blip r:embed="rId3"/>
          <a:stretch>
            <a:fillRect/>
          </a:stretch>
        </p:blipFill>
        <p:spPr>
          <a:xfrm>
            <a:off x="3476625" y="2210937"/>
            <a:ext cx="3299343" cy="463544"/>
          </a:xfrm>
          <a:prstGeom prst="rect">
            <a:avLst/>
          </a:prstGeom>
        </p:spPr>
      </p:pic>
      <p:sp>
        <p:nvSpPr>
          <p:cNvPr id="8" name="Прямоугольник 7">
            <a:extLst>
              <a:ext uri="{FF2B5EF4-FFF2-40B4-BE49-F238E27FC236}">
                <a16:creationId xmlns:a16="http://schemas.microsoft.com/office/drawing/2014/main" id="{7FD36BE3-D4D4-4A72-8F4D-3A6274A20C43}"/>
              </a:ext>
            </a:extLst>
          </p:cNvPr>
          <p:cNvSpPr/>
          <p:nvPr/>
        </p:nvSpPr>
        <p:spPr>
          <a:xfrm>
            <a:off x="742640" y="2660522"/>
            <a:ext cx="10946294" cy="400110"/>
          </a:xfrm>
          <a:prstGeom prst="rect">
            <a:avLst/>
          </a:prstGeom>
        </p:spPr>
        <p:txBody>
          <a:bodyPr wrap="square">
            <a:spAutoFit/>
          </a:bodyPr>
          <a:lstStyle/>
          <a:p>
            <a:r>
              <a:rPr lang="ru-RU" sz="2000" b="0" i="0" dirty="0">
                <a:solidFill>
                  <a:srgbClr val="000000"/>
                </a:solidFill>
                <a:effectLst/>
                <a:latin typeface="Arial" panose="020B0604020202020204" pitchFamily="34" charset="0"/>
                <a:cs typeface="Arial" panose="020B0604020202020204" pitchFamily="34" charset="0"/>
              </a:rPr>
              <a:t>В некоторых задачах имеются требования к виду переменных </a:t>
            </a:r>
            <a:r>
              <a:rPr lang="ru-RU" sz="2000" b="0" i="1" dirty="0">
                <a:solidFill>
                  <a:srgbClr val="000000"/>
                </a:solidFill>
                <a:effectLst/>
                <a:latin typeface="Arial" panose="020B0604020202020204" pitchFamily="34" charset="0"/>
                <a:cs typeface="Arial" panose="020B0604020202020204" pitchFamily="34" charset="0"/>
              </a:rPr>
              <a:t>X</a:t>
            </a:r>
            <a:r>
              <a:rPr lang="ru-RU" sz="2000" b="0" i="0" dirty="0">
                <a:solidFill>
                  <a:srgbClr val="000000"/>
                </a:solidFill>
                <a:effectLst/>
                <a:latin typeface="Arial" panose="020B0604020202020204" pitchFamily="34" charset="0"/>
                <a:cs typeface="Arial" panose="020B0604020202020204" pitchFamily="34" charset="0"/>
              </a:rPr>
              <a:t> или </a:t>
            </a:r>
            <a:r>
              <a:rPr lang="ru-RU" sz="2000" b="0" i="1" dirty="0">
                <a:solidFill>
                  <a:srgbClr val="000000"/>
                </a:solidFill>
                <a:effectLst/>
                <a:latin typeface="Arial" panose="020B0604020202020204" pitchFamily="34" charset="0"/>
                <a:cs typeface="Arial" panose="020B0604020202020204" pitchFamily="34" charset="0"/>
              </a:rPr>
              <a:t>К.</a:t>
            </a:r>
            <a:endParaRPr lang="ru-RU" sz="2000" dirty="0">
              <a:latin typeface="Arial" panose="020B0604020202020204" pitchFamily="34" charset="0"/>
              <a:cs typeface="Arial" panose="020B0604020202020204" pitchFamily="34" charset="0"/>
            </a:endParaRPr>
          </a:p>
        </p:txBody>
      </p:sp>
      <p:pic>
        <p:nvPicPr>
          <p:cNvPr id="9" name="Рисунок 8">
            <a:extLst>
              <a:ext uri="{FF2B5EF4-FFF2-40B4-BE49-F238E27FC236}">
                <a16:creationId xmlns:a16="http://schemas.microsoft.com/office/drawing/2014/main" id="{80866A83-BCAA-4C65-AE69-DDEA85888649}"/>
              </a:ext>
            </a:extLst>
          </p:cNvPr>
          <p:cNvPicPr>
            <a:picLocks noChangeAspect="1"/>
          </p:cNvPicPr>
          <p:nvPr/>
        </p:nvPicPr>
        <p:blipFill>
          <a:blip r:embed="rId4"/>
          <a:stretch>
            <a:fillRect/>
          </a:stretch>
        </p:blipFill>
        <p:spPr>
          <a:xfrm>
            <a:off x="3961140" y="3152273"/>
            <a:ext cx="1165156" cy="740216"/>
          </a:xfrm>
          <a:prstGeom prst="rect">
            <a:avLst/>
          </a:prstGeom>
        </p:spPr>
      </p:pic>
      <p:sp>
        <p:nvSpPr>
          <p:cNvPr id="10" name="Прямоугольник 9">
            <a:extLst>
              <a:ext uri="{FF2B5EF4-FFF2-40B4-BE49-F238E27FC236}">
                <a16:creationId xmlns:a16="http://schemas.microsoft.com/office/drawing/2014/main" id="{DE1E1312-59E9-4FB3-9A2A-0BDAD1B4A05A}"/>
              </a:ext>
            </a:extLst>
          </p:cNvPr>
          <p:cNvSpPr/>
          <p:nvPr/>
        </p:nvSpPr>
        <p:spPr>
          <a:xfrm>
            <a:off x="622851" y="3941631"/>
            <a:ext cx="10946294" cy="2246769"/>
          </a:xfrm>
          <a:prstGeom prst="rect">
            <a:avLst/>
          </a:prstGeom>
        </p:spPr>
        <p:txBody>
          <a:bodyPr wrap="square">
            <a:spAutoFit/>
          </a:bodyPr>
          <a:lstStyle/>
          <a:p>
            <a:r>
              <a:rPr lang="ru-RU" sz="2000" b="0" i="0" dirty="0">
                <a:solidFill>
                  <a:srgbClr val="000000"/>
                </a:solidFill>
                <a:effectLst/>
                <a:latin typeface="Arial" panose="020B0604020202020204" pitchFamily="34" charset="0"/>
                <a:cs typeface="Arial" panose="020B0604020202020204" pitchFamily="34" charset="0"/>
              </a:rPr>
              <a:t>Модель (1)-(3) — оптимизационная модель (</a:t>
            </a:r>
            <a:r>
              <a:rPr lang="ru-RU" sz="2000" b="0" i="0" dirty="0" err="1">
                <a:solidFill>
                  <a:srgbClr val="000000"/>
                </a:solidFill>
                <a:effectLst/>
                <a:latin typeface="Arial" panose="020B0604020202020204" pitchFamily="34" charset="0"/>
                <a:cs typeface="Arial" panose="020B0604020202020204" pitchFamily="34" charset="0"/>
              </a:rPr>
              <a:t>неоптимизационная</a:t>
            </a:r>
            <a:r>
              <a:rPr lang="ru-RU" sz="2000" b="0" i="0" dirty="0">
                <a:solidFill>
                  <a:srgbClr val="000000"/>
                </a:solidFill>
                <a:effectLst/>
                <a:latin typeface="Arial" panose="020B0604020202020204" pitchFamily="34" charset="0"/>
                <a:cs typeface="Arial" panose="020B0604020202020204" pitchFamily="34" charset="0"/>
              </a:rPr>
              <a:t> - без целевой функции).</a:t>
            </a:r>
          </a:p>
          <a:p>
            <a:pPr algn="just"/>
            <a:r>
              <a:rPr lang="ru-RU" sz="2000" b="0" i="0" dirty="0">
                <a:solidFill>
                  <a:srgbClr val="242424"/>
                </a:solidFill>
                <a:effectLst/>
                <a:latin typeface="Arial" panose="020B0604020202020204" pitchFamily="34" charset="0"/>
                <a:cs typeface="Arial" panose="020B0604020202020204" pitchFamily="34" charset="0"/>
              </a:rPr>
              <a:t>7. </a:t>
            </a:r>
            <a:r>
              <a:rPr lang="ru-RU" sz="2000" b="0" i="0" dirty="0">
                <a:effectLst/>
                <a:latin typeface="Arial" panose="020B0604020202020204" pitchFamily="34" charset="0"/>
                <a:cs typeface="Arial" panose="020B0604020202020204" pitchFamily="34" charset="0"/>
              </a:rPr>
              <a:t>Для решение задачи требует привлечения методов оптимизации (классических или специальных методов </a:t>
            </a:r>
            <a:r>
              <a:rPr lang="ru-RU" sz="2000" dirty="0">
                <a:latin typeface="Arial" panose="020B0604020202020204" pitchFamily="34" charset="0"/>
                <a:cs typeface="Arial" panose="020B0604020202020204" pitchFamily="34" charset="0"/>
              </a:rPr>
              <a:t>с использованием компьютера)</a:t>
            </a:r>
            <a:r>
              <a:rPr lang="ru-RU" sz="2000" b="0" i="0" dirty="0">
                <a:effectLst/>
                <a:latin typeface="Arial" panose="020B0604020202020204" pitchFamily="34" charset="0"/>
                <a:cs typeface="Arial" panose="020B0604020202020204" pitchFamily="34" charset="0"/>
              </a:rPr>
              <a:t>. </a:t>
            </a:r>
          </a:p>
          <a:p>
            <a:pPr algn="just"/>
            <a:r>
              <a:rPr lang="ru-RU" sz="2000" b="0" i="0" dirty="0">
                <a:effectLst/>
                <a:latin typeface="Arial" panose="020B0604020202020204" pitchFamily="34" charset="0"/>
                <a:cs typeface="Arial" panose="020B0604020202020204" pitchFamily="34" charset="0"/>
              </a:rPr>
              <a:t>8. Если полученное решение приемлемо — оно принимается, если нет — необходимо вернуться на ранние этапы исследования.</a:t>
            </a:r>
          </a:p>
          <a:p>
            <a:pPr algn="just"/>
            <a:r>
              <a:rPr lang="ru-RU" sz="2000" b="0" i="0" dirty="0">
                <a:solidFill>
                  <a:srgbClr val="000000"/>
                </a:solidFill>
                <a:effectLst/>
                <a:latin typeface="Arial" panose="020B0604020202020204" pitchFamily="34" charset="0"/>
                <a:cs typeface="Arial" panose="020B0604020202020204" pitchFamily="34" charset="0"/>
              </a:rPr>
              <a:t>9. Найденное оптимальное решение X* позволяет подготовить управляющее решение в форме документа для ЛПР</a:t>
            </a:r>
            <a:endParaRPr lang="ru-RU" sz="2000" dirty="0">
              <a:latin typeface="Arial" panose="020B0604020202020204" pitchFamily="34" charset="0"/>
              <a:cs typeface="Arial" panose="020B0604020202020204" pitchFamily="34" charset="0"/>
            </a:endParaRPr>
          </a:p>
        </p:txBody>
      </p:sp>
      <p:sp>
        <p:nvSpPr>
          <p:cNvPr id="11" name="Прямоугольник 10">
            <a:extLst>
              <a:ext uri="{FF2B5EF4-FFF2-40B4-BE49-F238E27FC236}">
                <a16:creationId xmlns:a16="http://schemas.microsoft.com/office/drawing/2014/main" id="{1E280B81-5B1E-430F-BFD3-66958D8BCE2C}"/>
              </a:ext>
            </a:extLst>
          </p:cNvPr>
          <p:cNvSpPr/>
          <p:nvPr/>
        </p:nvSpPr>
        <p:spPr>
          <a:xfrm>
            <a:off x="7846476" y="1176880"/>
            <a:ext cx="497252" cy="400110"/>
          </a:xfrm>
          <a:prstGeom prst="rect">
            <a:avLst/>
          </a:prstGeom>
        </p:spPr>
        <p:txBody>
          <a:bodyPr wrap="none">
            <a:spAutoFit/>
          </a:bodyPr>
          <a:lstStyle/>
          <a:p>
            <a:r>
              <a:rPr lang="ru-RU" sz="2000" dirty="0">
                <a:solidFill>
                  <a:srgbClr val="000000"/>
                </a:solidFill>
                <a:latin typeface="Arial" panose="020B0604020202020204" pitchFamily="34" charset="0"/>
                <a:cs typeface="Arial" panose="020B0604020202020204" pitchFamily="34" charset="0"/>
              </a:rPr>
              <a:t>(1)</a:t>
            </a:r>
            <a:endParaRPr lang="ru-RU" sz="2000" dirty="0"/>
          </a:p>
        </p:txBody>
      </p:sp>
      <p:sp>
        <p:nvSpPr>
          <p:cNvPr id="12" name="Прямоугольник 11">
            <a:extLst>
              <a:ext uri="{FF2B5EF4-FFF2-40B4-BE49-F238E27FC236}">
                <a16:creationId xmlns:a16="http://schemas.microsoft.com/office/drawing/2014/main" id="{D3062C08-21ED-43D7-AD16-543365FFE2A1}"/>
              </a:ext>
            </a:extLst>
          </p:cNvPr>
          <p:cNvSpPr/>
          <p:nvPr/>
        </p:nvSpPr>
        <p:spPr>
          <a:xfrm>
            <a:off x="7846476" y="2211662"/>
            <a:ext cx="497252" cy="400110"/>
          </a:xfrm>
          <a:prstGeom prst="rect">
            <a:avLst/>
          </a:prstGeom>
        </p:spPr>
        <p:txBody>
          <a:bodyPr wrap="none">
            <a:spAutoFit/>
          </a:bodyPr>
          <a:lstStyle/>
          <a:p>
            <a:r>
              <a:rPr lang="ru-RU" sz="2000" dirty="0">
                <a:solidFill>
                  <a:srgbClr val="000000"/>
                </a:solidFill>
                <a:latin typeface="Arial" panose="020B0604020202020204" pitchFamily="34" charset="0"/>
                <a:cs typeface="Arial" panose="020B0604020202020204" pitchFamily="34" charset="0"/>
              </a:rPr>
              <a:t>(2)</a:t>
            </a:r>
            <a:endParaRPr lang="ru-RU" sz="2000" dirty="0"/>
          </a:p>
        </p:txBody>
      </p:sp>
      <p:sp>
        <p:nvSpPr>
          <p:cNvPr id="13" name="Прямоугольник 12">
            <a:extLst>
              <a:ext uri="{FF2B5EF4-FFF2-40B4-BE49-F238E27FC236}">
                <a16:creationId xmlns:a16="http://schemas.microsoft.com/office/drawing/2014/main" id="{D0FF34A9-9C1A-42D3-BC5F-6CD4795E0551}"/>
              </a:ext>
            </a:extLst>
          </p:cNvPr>
          <p:cNvSpPr/>
          <p:nvPr/>
        </p:nvSpPr>
        <p:spPr>
          <a:xfrm>
            <a:off x="7846476" y="3228945"/>
            <a:ext cx="497252" cy="400110"/>
          </a:xfrm>
          <a:prstGeom prst="rect">
            <a:avLst/>
          </a:prstGeom>
        </p:spPr>
        <p:txBody>
          <a:bodyPr wrap="none">
            <a:spAutoFit/>
          </a:bodyPr>
          <a:lstStyle/>
          <a:p>
            <a:r>
              <a:rPr lang="ru-RU" sz="2000" dirty="0">
                <a:solidFill>
                  <a:srgbClr val="000000"/>
                </a:solidFill>
                <a:latin typeface="Arial" panose="020B0604020202020204" pitchFamily="34" charset="0"/>
                <a:cs typeface="Arial" panose="020B0604020202020204" pitchFamily="34" charset="0"/>
              </a:rPr>
              <a:t>(3)</a:t>
            </a:r>
            <a:endParaRPr lang="ru-RU" sz="2000" dirty="0"/>
          </a:p>
        </p:txBody>
      </p:sp>
    </p:spTree>
    <p:extLst>
      <p:ext uri="{BB962C8B-B14F-4D97-AF65-F5344CB8AC3E}">
        <p14:creationId xmlns:p14="http://schemas.microsoft.com/office/powerpoint/2010/main" val="3513104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820FAB7-2559-4BC8-84F5-2694620E123E}"/>
              </a:ext>
            </a:extLst>
          </p:cNvPr>
          <p:cNvSpPr/>
          <p:nvPr/>
        </p:nvSpPr>
        <p:spPr>
          <a:xfrm>
            <a:off x="4120607" y="1361502"/>
            <a:ext cx="7606748" cy="2690288"/>
          </a:xfrm>
          <a:prstGeom prst="rect">
            <a:avLst/>
          </a:prstGeom>
        </p:spPr>
        <p:txBody>
          <a:bodyPr wrap="square">
            <a:spAutoFit/>
          </a:bodyPr>
          <a:lstStyle/>
          <a:p>
            <a:pPr algn="just"/>
            <a:r>
              <a:rPr lang="ru-RU" sz="2000" dirty="0">
                <a:latin typeface="Arial" panose="020B0604020202020204" pitchFamily="34" charset="0"/>
                <a:ea typeface="Times New Roman" panose="02020603050405020304" pitchFamily="18" charset="0"/>
                <a:cs typeface="Arial" panose="020B0604020202020204" pitchFamily="34" charset="0"/>
              </a:rPr>
              <a:t>Чтобы решить задачу максимизации прибыли компании алгоритмом</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алгоритм </a:t>
            </a:r>
            <a:r>
              <a:rPr lang="ru-RU" sz="2000" dirty="0" err="1">
                <a:latin typeface="Arial" panose="020B0604020202020204" pitchFamily="34" charset="0"/>
                <a:ea typeface="Times New Roman" panose="02020603050405020304" pitchFamily="18" charset="0"/>
                <a:cs typeface="Arial" panose="020B0604020202020204" pitchFamily="34" charset="0"/>
              </a:rPr>
              <a:t>Флада</a:t>
            </a:r>
            <a:r>
              <a:rPr lang="ru-RU" sz="2000" dirty="0">
                <a:latin typeface="Arial" panose="020B0604020202020204" pitchFamily="34" charset="0"/>
                <a:ea typeface="Times New Roman" panose="02020603050405020304" pitchFamily="18" charset="0"/>
                <a:cs typeface="Arial" panose="020B0604020202020204" pitchFamily="34" charset="0"/>
              </a:rPr>
              <a:t> нужно м</a:t>
            </a:r>
            <a:r>
              <a:rPr lang="ru-RU" sz="2000" dirty="0">
                <a:latin typeface="Arial" panose="020B0604020202020204" pitchFamily="34" charset="0"/>
                <a:ea typeface="Calibri" panose="020F0502020204030204" pitchFamily="34" charset="0"/>
                <a:cs typeface="Times New Roman" panose="02020603050405020304" pitchFamily="18" charset="0"/>
              </a:rPr>
              <a:t>одифицировать исходную матрицу умножением всех элементов на (-1) и затем сложением их с максимальным элементом матрицы (15) так, чтобы матрица не содержала бы отрицательных элементов, т.е. </a:t>
            </a:r>
            <a:r>
              <a:rPr lang="en-US" sz="2300" dirty="0" err="1">
                <a:latin typeface="Arial" panose="020B0604020202020204" pitchFamily="34" charset="0"/>
                <a:cs typeface="Arial" panose="020B0604020202020204" pitchFamily="34" charset="0"/>
              </a:rPr>
              <a:t>p</a:t>
            </a:r>
            <a:r>
              <a:rPr lang="en-US" sz="2300" baseline="-25000" dirty="0" err="1">
                <a:latin typeface="Arial" panose="020B0604020202020204" pitchFamily="34" charset="0"/>
                <a:cs typeface="Arial" panose="020B0604020202020204" pitchFamily="34" charset="0"/>
              </a:rPr>
              <a:t>ij</a:t>
            </a:r>
            <a:r>
              <a:rPr lang="en-US" sz="2300" baseline="-25000" dirty="0">
                <a:latin typeface="Arial" panose="020B0604020202020204" pitchFamily="34" charset="0"/>
                <a:cs typeface="Arial" panose="020B0604020202020204" pitchFamily="34" charset="0"/>
              </a:rPr>
              <a:t> </a:t>
            </a:r>
            <a:r>
              <a:rPr lang="en-US" sz="2300" dirty="0">
                <a:latin typeface="Arial" panose="020B0604020202020204" pitchFamily="34" charset="0"/>
                <a:cs typeface="Arial" panose="020B0604020202020204" pitchFamily="34" charset="0"/>
              </a:rPr>
              <a:t>= (max </a:t>
            </a:r>
            <a:r>
              <a:rPr lang="en-US" sz="2300" dirty="0" err="1">
                <a:latin typeface="Arial" panose="020B0604020202020204" pitchFamily="34" charset="0"/>
                <a:cs typeface="Arial" panose="020B0604020202020204" pitchFamily="34" charset="0"/>
              </a:rPr>
              <a:t>c</a:t>
            </a:r>
            <a:r>
              <a:rPr lang="en-US" sz="2300" baseline="-25000" dirty="0" err="1">
                <a:latin typeface="Arial" panose="020B0604020202020204" pitchFamily="34" charset="0"/>
                <a:cs typeface="Arial" panose="020B0604020202020204" pitchFamily="34" charset="0"/>
              </a:rPr>
              <a:t>ij</a:t>
            </a:r>
            <a:r>
              <a:rPr lang="en-US" sz="2300" dirty="0">
                <a:latin typeface="Arial" panose="020B0604020202020204" pitchFamily="34" charset="0"/>
                <a:cs typeface="Arial" panose="020B0604020202020204" pitchFamily="34" charset="0"/>
              </a:rPr>
              <a:t>) – </a:t>
            </a:r>
            <a:r>
              <a:rPr lang="en-US" sz="2300" dirty="0" err="1">
                <a:latin typeface="Arial" panose="020B0604020202020204" pitchFamily="34" charset="0"/>
                <a:cs typeface="Arial" panose="020B0604020202020204" pitchFamily="34" charset="0"/>
              </a:rPr>
              <a:t>c</a:t>
            </a:r>
            <a:r>
              <a:rPr lang="en-US" sz="2300" baseline="-25000" dirty="0" err="1">
                <a:latin typeface="Arial" panose="020B0604020202020204" pitchFamily="34" charset="0"/>
                <a:cs typeface="Arial" panose="020B0604020202020204" pitchFamily="34" charset="0"/>
              </a:rPr>
              <a:t>ij</a:t>
            </a:r>
            <a:r>
              <a:rPr lang="ru-RU" sz="2300" baseline="-25000" dirty="0">
                <a:latin typeface="Arial" panose="020B0604020202020204" pitchFamily="34" charset="0"/>
                <a:cs typeface="Arial" panose="020B0604020202020204" pitchFamily="34" charset="0"/>
              </a:rPr>
              <a:t>  </a:t>
            </a:r>
            <a:endParaRPr lang="ru-RU" sz="2300" dirty="0">
              <a:latin typeface="Arial" panose="020B0604020202020204" pitchFamily="34" charset="0"/>
              <a:cs typeface="Arial" panose="020B0604020202020204" pitchFamily="34" charset="0"/>
            </a:endParaRPr>
          </a:p>
          <a:p>
            <a:r>
              <a:rPr lang="en-US" sz="2300" baseline="30000" dirty="0">
                <a:latin typeface="Arial" panose="020B0604020202020204" pitchFamily="34" charset="0"/>
                <a:cs typeface="Arial" panose="020B0604020202020204" pitchFamily="34" charset="0"/>
              </a:rPr>
              <a:t>              </a:t>
            </a:r>
            <a:r>
              <a:rPr lang="ru-RU" sz="2300" baseline="30000" dirty="0">
                <a:latin typeface="Arial" panose="020B0604020202020204" pitchFamily="34" charset="0"/>
                <a:cs typeface="Arial" panose="020B0604020202020204" pitchFamily="34" charset="0"/>
              </a:rPr>
              <a:t>                                   </a:t>
            </a:r>
            <a:r>
              <a:rPr lang="en-US" sz="2300" baseline="30000" dirty="0">
                <a:latin typeface="Arial" panose="020B0604020202020204" pitchFamily="34" charset="0"/>
                <a:cs typeface="Arial" panose="020B0604020202020204" pitchFamily="34" charset="0"/>
              </a:rPr>
              <a:t>  </a:t>
            </a:r>
            <a:r>
              <a:rPr lang="en-US" sz="2300" baseline="30000" dirty="0" err="1">
                <a:latin typeface="Arial" panose="020B0604020202020204" pitchFamily="34" charset="0"/>
                <a:cs typeface="Arial" panose="020B0604020202020204" pitchFamily="34" charset="0"/>
              </a:rPr>
              <a:t>ij</a:t>
            </a:r>
            <a:endParaRPr lang="ru-RU" sz="2300" dirty="0">
              <a:latin typeface="Arial" panose="020B0604020202020204" pitchFamily="34" charset="0"/>
              <a:cs typeface="Arial" panose="020B0604020202020204" pitchFamily="34" charset="0"/>
            </a:endParaRPr>
          </a:p>
          <a:p>
            <a:pPr algn="just">
              <a:lnSpc>
                <a:spcPct val="107000"/>
              </a:lnSpc>
              <a:spcAft>
                <a:spcPts val="800"/>
              </a:spcAft>
            </a:pPr>
            <a:r>
              <a:rPr lang="ru-RU" sz="2000" dirty="0">
                <a:latin typeface="Arial" panose="020B0604020202020204" pitchFamily="34" charset="0"/>
                <a:ea typeface="Times New Roman" panose="02020603050405020304" pitchFamily="18" charset="0"/>
                <a:cs typeface="Arial" panose="020B0604020202020204" pitchFamily="34" charset="0"/>
              </a:rPr>
              <a:t>где </a:t>
            </a:r>
            <a:r>
              <a:rPr lang="en-US" sz="2300" dirty="0" err="1">
                <a:latin typeface="Arial" panose="020B0604020202020204" pitchFamily="34" charset="0"/>
                <a:cs typeface="Arial" panose="020B0604020202020204" pitchFamily="34" charset="0"/>
              </a:rPr>
              <a:t>c</a:t>
            </a:r>
            <a:r>
              <a:rPr lang="en-US" sz="2300" baseline="-25000" dirty="0" err="1">
                <a:latin typeface="Arial" panose="020B0604020202020204" pitchFamily="34" charset="0"/>
                <a:cs typeface="Arial" panose="020B0604020202020204" pitchFamily="34" charset="0"/>
              </a:rPr>
              <a:t>ij</a:t>
            </a:r>
            <a:r>
              <a:rPr lang="en-US" sz="2300" baseline="-25000" dirty="0">
                <a:latin typeface="Arial" panose="020B0604020202020204" pitchFamily="34" charset="0"/>
                <a:cs typeface="Arial" panose="020B0604020202020204" pitchFamily="34" charset="0"/>
              </a:rPr>
              <a:t> </a:t>
            </a:r>
            <a:r>
              <a:rPr lang="ru-RU" sz="2000" baseline="-25000" dirty="0">
                <a:latin typeface="Arial" panose="020B0604020202020204" pitchFamily="34"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 исходная матрица, а </a:t>
            </a:r>
            <a:r>
              <a:rPr lang="en-US" sz="2300" dirty="0" err="1">
                <a:latin typeface="Arial" panose="020B0604020202020204" pitchFamily="34" charset="0"/>
                <a:cs typeface="Arial" panose="020B0604020202020204" pitchFamily="34" charset="0"/>
              </a:rPr>
              <a:t>p</a:t>
            </a:r>
            <a:r>
              <a:rPr lang="en-US" sz="2300" baseline="-25000" dirty="0" err="1">
                <a:latin typeface="Arial" panose="020B0604020202020204" pitchFamily="34" charset="0"/>
                <a:cs typeface="Arial" panose="020B0604020202020204" pitchFamily="34" charset="0"/>
              </a:rPr>
              <a:t>ij</a:t>
            </a:r>
            <a:r>
              <a:rPr lang="ru-RU" sz="2000" dirty="0">
                <a:latin typeface="Arial" panose="020B0604020202020204" pitchFamily="34" charset="0"/>
                <a:ea typeface="Times New Roman" panose="02020603050405020304" pitchFamily="18" charset="0"/>
                <a:cs typeface="Arial" panose="020B0604020202020204" pitchFamily="34" charset="0"/>
              </a:rPr>
              <a:t> – преобразованная матрица.</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6" name="Таблица 5">
            <a:extLst>
              <a:ext uri="{FF2B5EF4-FFF2-40B4-BE49-F238E27FC236}">
                <a16:creationId xmlns:a16="http://schemas.microsoft.com/office/drawing/2014/main" id="{972A04E7-CFD2-4146-88DB-B5F6B25AEBA9}"/>
              </a:ext>
            </a:extLst>
          </p:cNvPr>
          <p:cNvGraphicFramePr>
            <a:graphicFrameLocks noGrp="1"/>
          </p:cNvGraphicFramePr>
          <p:nvPr>
            <p:extLst>
              <p:ext uri="{D42A27DB-BD31-4B8C-83A1-F6EECF244321}">
                <p14:modId xmlns:p14="http://schemas.microsoft.com/office/powerpoint/2010/main" val="610392657"/>
              </p:ext>
            </p:extLst>
          </p:nvPr>
        </p:nvGraphicFramePr>
        <p:xfrm>
          <a:off x="882548" y="1887925"/>
          <a:ext cx="2771362" cy="2187071"/>
        </p:xfrm>
        <a:graphic>
          <a:graphicData uri="http://schemas.openxmlformats.org/drawingml/2006/table">
            <a:tbl>
              <a:tblPr firstRow="1" bandRow="1">
                <a:tableStyleId>{5C22544A-7EE6-4342-B048-85BDC9FD1C3A}</a:tableStyleId>
              </a:tblPr>
              <a:tblGrid>
                <a:gridCol w="626708">
                  <a:extLst>
                    <a:ext uri="{9D8B030D-6E8A-4147-A177-3AD203B41FA5}">
                      <a16:colId xmlns:a16="http://schemas.microsoft.com/office/drawing/2014/main" val="629278314"/>
                    </a:ext>
                  </a:extLst>
                </a:gridCol>
                <a:gridCol w="511309">
                  <a:extLst>
                    <a:ext uri="{9D8B030D-6E8A-4147-A177-3AD203B41FA5}">
                      <a16:colId xmlns:a16="http://schemas.microsoft.com/office/drawing/2014/main" val="1617337020"/>
                    </a:ext>
                  </a:extLst>
                </a:gridCol>
                <a:gridCol w="596526">
                  <a:extLst>
                    <a:ext uri="{9D8B030D-6E8A-4147-A177-3AD203B41FA5}">
                      <a16:colId xmlns:a16="http://schemas.microsoft.com/office/drawing/2014/main" val="3990485420"/>
                    </a:ext>
                  </a:extLst>
                </a:gridCol>
                <a:gridCol w="525511">
                  <a:extLst>
                    <a:ext uri="{9D8B030D-6E8A-4147-A177-3AD203B41FA5}">
                      <a16:colId xmlns:a16="http://schemas.microsoft.com/office/drawing/2014/main" val="1980537847"/>
                    </a:ext>
                  </a:extLst>
                </a:gridCol>
                <a:gridCol w="511308">
                  <a:extLst>
                    <a:ext uri="{9D8B030D-6E8A-4147-A177-3AD203B41FA5}">
                      <a16:colId xmlns:a16="http://schemas.microsoft.com/office/drawing/2014/main" val="184270902"/>
                    </a:ext>
                  </a:extLst>
                </a:gridCol>
              </a:tblGrid>
              <a:tr h="373407">
                <a:tc>
                  <a:txBody>
                    <a:bodyPr/>
                    <a:lstStyle/>
                    <a:p>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B1</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B2</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B3</a:t>
                      </a:r>
                      <a:endParaRPr lang="ru-RU"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B4</a:t>
                      </a:r>
                      <a:endParaRPr lang="ru-RU"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23674969"/>
                  </a:ext>
                </a:extLst>
              </a:tr>
              <a:tr h="373407">
                <a:tc>
                  <a:txBody>
                    <a:bodyPr/>
                    <a:lstStyle/>
                    <a:p>
                      <a:r>
                        <a:rPr lang="en-US" sz="2000" dirty="0">
                          <a:latin typeface="Arial" panose="020B0604020202020204" pitchFamily="34" charset="0"/>
                          <a:cs typeface="Arial" panose="020B0604020202020204" pitchFamily="34" charset="0"/>
                        </a:rPr>
                        <a:t>A1</a:t>
                      </a:r>
                      <a:endParaRPr lang="ru-RU" sz="2000" dirty="0">
                        <a:latin typeface="Arial" panose="020B0604020202020204" pitchFamily="34" charset="0"/>
                        <a:cs typeface="Arial" panose="020B0604020202020204" pitchFamily="34" charset="0"/>
                      </a:endParaRPr>
                    </a:p>
                  </a:txBody>
                  <a:tcPr/>
                </a:tc>
                <a:tc>
                  <a:txBody>
                    <a:bodyPr/>
                    <a:lstStyle/>
                    <a:p>
                      <a:r>
                        <a:rPr lang="ru-RU" sz="2000" dirty="0">
                          <a:latin typeface="Arial" panose="020B0604020202020204" pitchFamily="34" charset="0"/>
                          <a:cs typeface="Arial" panose="020B0604020202020204" pitchFamily="34" charset="0"/>
                        </a:rPr>
                        <a:t>9</a:t>
                      </a:r>
                    </a:p>
                  </a:txBody>
                  <a:tcPr/>
                </a:tc>
                <a:tc>
                  <a:txBody>
                    <a:bodyPr/>
                    <a:lstStyle/>
                    <a:p>
                      <a:r>
                        <a:rPr lang="ru-RU" sz="2000" dirty="0">
                          <a:latin typeface="Arial" panose="020B0604020202020204" pitchFamily="34" charset="0"/>
                          <a:cs typeface="Arial" panose="020B0604020202020204" pitchFamily="34" charset="0"/>
                        </a:rPr>
                        <a:t>3</a:t>
                      </a:r>
                    </a:p>
                  </a:txBody>
                  <a:tcPr/>
                </a:tc>
                <a:tc>
                  <a:txBody>
                    <a:bodyPr/>
                    <a:lstStyle/>
                    <a:p>
                      <a:r>
                        <a:rPr lang="ru-RU" sz="2000" dirty="0">
                          <a:latin typeface="Arial" panose="020B0604020202020204" pitchFamily="34" charset="0"/>
                          <a:cs typeface="Arial" panose="020B0604020202020204" pitchFamily="34" charset="0"/>
                        </a:rPr>
                        <a:t>4</a:t>
                      </a:r>
                    </a:p>
                  </a:txBody>
                  <a:tcPr/>
                </a:tc>
                <a:tc>
                  <a:txBody>
                    <a:bodyPr/>
                    <a:lstStyle/>
                    <a:p>
                      <a:r>
                        <a:rPr lang="ru-RU" sz="2000"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391351789"/>
                  </a:ext>
                </a:extLst>
              </a:tr>
              <a:tr h="373407">
                <a:tc>
                  <a:txBody>
                    <a:bodyPr/>
                    <a:lstStyle/>
                    <a:p>
                      <a:r>
                        <a:rPr lang="en-US" sz="2000" dirty="0">
                          <a:latin typeface="Arial" panose="020B0604020202020204" pitchFamily="34" charset="0"/>
                          <a:cs typeface="Arial" panose="020B0604020202020204" pitchFamily="34" charset="0"/>
                        </a:rPr>
                        <a:t>A2</a:t>
                      </a:r>
                      <a:endParaRPr lang="ru-RU" sz="2000" dirty="0">
                        <a:latin typeface="Arial" panose="020B0604020202020204" pitchFamily="34" charset="0"/>
                        <a:cs typeface="Arial" panose="020B0604020202020204" pitchFamily="34" charset="0"/>
                      </a:endParaRPr>
                    </a:p>
                  </a:txBody>
                  <a:tcPr/>
                </a:tc>
                <a:tc>
                  <a:txBody>
                    <a:bodyPr/>
                    <a:lstStyle/>
                    <a:p>
                      <a:r>
                        <a:rPr lang="ru-RU" sz="2000" dirty="0">
                          <a:latin typeface="Arial" panose="020B0604020202020204" pitchFamily="34" charset="0"/>
                          <a:cs typeface="Arial" panose="020B0604020202020204" pitchFamily="34" charset="0"/>
                        </a:rPr>
                        <a:t>4</a:t>
                      </a:r>
                    </a:p>
                  </a:txBody>
                  <a:tcPr/>
                </a:tc>
                <a:tc>
                  <a:txBody>
                    <a:bodyPr/>
                    <a:lstStyle/>
                    <a:p>
                      <a:r>
                        <a:rPr lang="ru-RU" sz="2000" dirty="0">
                          <a:latin typeface="Arial" panose="020B0604020202020204" pitchFamily="34" charset="0"/>
                          <a:cs typeface="Arial" panose="020B0604020202020204" pitchFamily="34" charset="0"/>
                        </a:rPr>
                        <a:t>6</a:t>
                      </a:r>
                    </a:p>
                  </a:txBody>
                  <a:tcPr/>
                </a:tc>
                <a:tc>
                  <a:txBody>
                    <a:bodyPr/>
                    <a:lstStyle/>
                    <a:p>
                      <a:r>
                        <a:rPr lang="ru-RU" sz="2000" dirty="0">
                          <a:latin typeface="Arial" panose="020B0604020202020204" pitchFamily="34" charset="0"/>
                          <a:cs typeface="Arial" panose="020B0604020202020204" pitchFamily="34" charset="0"/>
                        </a:rPr>
                        <a:t>7</a:t>
                      </a:r>
                    </a:p>
                  </a:txBody>
                  <a:tcPr/>
                </a:tc>
                <a:tc>
                  <a:txBody>
                    <a:bodyPr/>
                    <a:lstStyle/>
                    <a:p>
                      <a:r>
                        <a:rPr lang="ru-RU" sz="2000" dirty="0">
                          <a:latin typeface="Arial" panose="020B0604020202020204" pitchFamily="34" charset="0"/>
                          <a:cs typeface="Arial" panose="020B0604020202020204" pitchFamily="34" charset="0"/>
                        </a:rPr>
                        <a:t>11</a:t>
                      </a:r>
                    </a:p>
                  </a:txBody>
                  <a:tcPr/>
                </a:tc>
                <a:extLst>
                  <a:ext uri="{0D108BD9-81ED-4DB2-BD59-A6C34878D82A}">
                    <a16:rowId xmlns:a16="http://schemas.microsoft.com/office/drawing/2014/main" val="346192498"/>
                  </a:ext>
                </a:extLst>
              </a:tr>
              <a:tr h="373407">
                <a:tc>
                  <a:txBody>
                    <a:bodyPr/>
                    <a:lstStyle/>
                    <a:p>
                      <a:r>
                        <a:rPr lang="en-US" sz="2000" dirty="0">
                          <a:latin typeface="Arial" panose="020B0604020202020204" pitchFamily="34" charset="0"/>
                          <a:cs typeface="Arial" panose="020B0604020202020204" pitchFamily="34" charset="0"/>
                        </a:rPr>
                        <a:t>A3</a:t>
                      </a:r>
                      <a:endParaRPr lang="ru-RU" sz="2000" dirty="0">
                        <a:latin typeface="Arial" panose="020B0604020202020204" pitchFamily="34" charset="0"/>
                        <a:cs typeface="Arial" panose="020B0604020202020204" pitchFamily="34" charset="0"/>
                      </a:endParaRPr>
                    </a:p>
                  </a:txBody>
                  <a:tcPr/>
                </a:tc>
                <a:tc>
                  <a:txBody>
                    <a:bodyPr/>
                    <a:lstStyle/>
                    <a:p>
                      <a:r>
                        <a:rPr lang="ru-RU" sz="2000" dirty="0">
                          <a:latin typeface="Arial" panose="020B0604020202020204" pitchFamily="34" charset="0"/>
                          <a:cs typeface="Arial" panose="020B0604020202020204" pitchFamily="34" charset="0"/>
                        </a:rPr>
                        <a:t>5</a:t>
                      </a:r>
                    </a:p>
                  </a:txBody>
                  <a:tcPr/>
                </a:tc>
                <a:tc>
                  <a:txBody>
                    <a:bodyPr/>
                    <a:lstStyle/>
                    <a:p>
                      <a:r>
                        <a:rPr lang="ru-RU" sz="2000" dirty="0">
                          <a:latin typeface="Arial" panose="020B0604020202020204" pitchFamily="34" charset="0"/>
                          <a:cs typeface="Arial" panose="020B0604020202020204" pitchFamily="34" charset="0"/>
                        </a:rPr>
                        <a:t>8</a:t>
                      </a:r>
                    </a:p>
                  </a:txBody>
                  <a:tcPr/>
                </a:tc>
                <a:tc>
                  <a:txBody>
                    <a:bodyPr/>
                    <a:lstStyle/>
                    <a:p>
                      <a:r>
                        <a:rPr lang="ru-RU" sz="2000" dirty="0">
                          <a:latin typeface="Arial" panose="020B0604020202020204" pitchFamily="34" charset="0"/>
                          <a:cs typeface="Arial" panose="020B0604020202020204" pitchFamily="34" charset="0"/>
                        </a:rPr>
                        <a:t>8</a:t>
                      </a:r>
                    </a:p>
                  </a:txBody>
                  <a:tcPr/>
                </a:tc>
                <a:tc>
                  <a:txBody>
                    <a:bodyPr/>
                    <a:lstStyle/>
                    <a:p>
                      <a:r>
                        <a:rPr lang="ru-RU" sz="2000" dirty="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2649154283"/>
                  </a:ext>
                </a:extLst>
              </a:tr>
              <a:tr h="602111">
                <a:tc>
                  <a:txBody>
                    <a:bodyPr/>
                    <a:lstStyle/>
                    <a:p>
                      <a:r>
                        <a:rPr lang="en-US" sz="2000" dirty="0">
                          <a:latin typeface="Arial" panose="020B0604020202020204" pitchFamily="34" charset="0"/>
                          <a:cs typeface="Arial" panose="020B0604020202020204" pitchFamily="34" charset="0"/>
                        </a:rPr>
                        <a:t>A4</a:t>
                      </a:r>
                      <a:endParaRPr lang="ru-RU" sz="2000" dirty="0">
                        <a:latin typeface="Arial" panose="020B0604020202020204" pitchFamily="34" charset="0"/>
                        <a:cs typeface="Arial" panose="020B0604020202020204" pitchFamily="34" charset="0"/>
                      </a:endParaRPr>
                    </a:p>
                  </a:txBody>
                  <a:tcPr/>
                </a:tc>
                <a:tc>
                  <a:txBody>
                    <a:bodyPr/>
                    <a:lstStyle/>
                    <a:p>
                      <a:r>
                        <a:rPr lang="ru-RU" sz="2000" dirty="0">
                          <a:latin typeface="Arial" panose="020B0604020202020204" pitchFamily="34" charset="0"/>
                          <a:cs typeface="Arial" panose="020B0604020202020204" pitchFamily="34" charset="0"/>
                        </a:rPr>
                        <a:t>6</a:t>
                      </a:r>
                    </a:p>
                  </a:txBody>
                  <a:tcPr/>
                </a:tc>
                <a:tc>
                  <a:txBody>
                    <a:bodyPr/>
                    <a:lstStyle/>
                    <a:p>
                      <a:r>
                        <a:rPr lang="ru-RU" sz="2000" dirty="0">
                          <a:latin typeface="Arial" panose="020B0604020202020204" pitchFamily="34" charset="0"/>
                          <a:cs typeface="Arial" panose="020B0604020202020204" pitchFamily="34" charset="0"/>
                        </a:rPr>
                        <a:t>12</a:t>
                      </a:r>
                    </a:p>
                  </a:txBody>
                  <a:tcPr/>
                </a:tc>
                <a:tc>
                  <a:txBody>
                    <a:bodyPr/>
                    <a:lstStyle/>
                    <a:p>
                      <a:r>
                        <a:rPr lang="ru-RU" sz="2000" dirty="0">
                          <a:latin typeface="Arial" panose="020B0604020202020204" pitchFamily="34" charset="0"/>
                          <a:cs typeface="Arial" panose="020B0604020202020204" pitchFamily="34" charset="0"/>
                        </a:rPr>
                        <a:t>15</a:t>
                      </a:r>
                    </a:p>
                  </a:txBody>
                  <a:tcPr/>
                </a:tc>
                <a:tc>
                  <a:txBody>
                    <a:bodyPr/>
                    <a:lstStyle/>
                    <a:p>
                      <a:r>
                        <a:rPr lang="ru-RU" sz="2000" dirty="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2571733386"/>
                  </a:ext>
                </a:extLst>
              </a:tr>
            </a:tbl>
          </a:graphicData>
        </a:graphic>
      </p:graphicFrame>
      <p:sp>
        <p:nvSpPr>
          <p:cNvPr id="8" name="Прямоугольник 7">
            <a:extLst>
              <a:ext uri="{FF2B5EF4-FFF2-40B4-BE49-F238E27FC236}">
                <a16:creationId xmlns:a16="http://schemas.microsoft.com/office/drawing/2014/main" id="{B34CBE3B-B0BD-4454-8723-B29E12568302}"/>
              </a:ext>
            </a:extLst>
          </p:cNvPr>
          <p:cNvSpPr/>
          <p:nvPr/>
        </p:nvSpPr>
        <p:spPr>
          <a:xfrm>
            <a:off x="747711" y="387416"/>
            <a:ext cx="10987818" cy="1323439"/>
          </a:xfrm>
          <a:prstGeom prst="rect">
            <a:avLst/>
          </a:prstGeom>
        </p:spPr>
        <p:txBody>
          <a:bodyPr wrap="square">
            <a:spAutoFit/>
          </a:bodyPr>
          <a:lstStyle/>
          <a:p>
            <a:pPr algn="just"/>
            <a:r>
              <a:rPr lang="ru-RU" sz="2000" b="1" dirty="0">
                <a:solidFill>
                  <a:srgbClr val="333333"/>
                </a:solidFill>
                <a:latin typeface="Arial" panose="020B0604020202020204" pitchFamily="34" charset="0"/>
              </a:rPr>
              <a:t>Пример</a:t>
            </a:r>
            <a:r>
              <a:rPr lang="ru-RU" sz="2000" dirty="0">
                <a:solidFill>
                  <a:srgbClr val="333333"/>
                </a:solidFill>
                <a:latin typeface="Arial" panose="020B0604020202020204" pitchFamily="34" charset="0"/>
              </a:rPr>
              <a:t>. </a:t>
            </a:r>
            <a:r>
              <a:rPr lang="ru-RU" sz="2000" dirty="0">
                <a:latin typeface="Arial" panose="020B0604020202020204" pitchFamily="34" charset="0"/>
              </a:rPr>
              <a:t>Существует 4 продавца (А) и 4 торговые точки (В). Эффективность работы продавцов на торговых точках задаётся следующей матрицей</a:t>
            </a:r>
            <a:r>
              <a:rPr lang="en-US" sz="2000" dirty="0">
                <a:latin typeface="Arial" panose="020B0604020202020204" pitchFamily="34" charset="0"/>
              </a:rPr>
              <a:t>. </a:t>
            </a:r>
            <a:r>
              <a:rPr lang="ru-RU" sz="2000" dirty="0">
                <a:latin typeface="Arial" panose="020B0604020202020204" pitchFamily="34" charset="0"/>
              </a:rPr>
              <a:t>Найти оптимальное распределение продавцов по торговым точкам.</a:t>
            </a:r>
            <a:endParaRPr lang="ru-RU" sz="2000" dirty="0"/>
          </a:p>
          <a:p>
            <a:pPr algn="just"/>
            <a:endParaRPr lang="ru-RU" sz="2000" dirty="0"/>
          </a:p>
        </p:txBody>
      </p:sp>
      <p:graphicFrame>
        <p:nvGraphicFramePr>
          <p:cNvPr id="12" name="Таблица 11">
            <a:extLst>
              <a:ext uri="{FF2B5EF4-FFF2-40B4-BE49-F238E27FC236}">
                <a16:creationId xmlns:a16="http://schemas.microsoft.com/office/drawing/2014/main" id="{EC87998B-53C5-4E35-B661-15112D1DC439}"/>
              </a:ext>
            </a:extLst>
          </p:cNvPr>
          <p:cNvGraphicFramePr>
            <a:graphicFrameLocks noGrp="1"/>
          </p:cNvGraphicFramePr>
          <p:nvPr>
            <p:extLst>
              <p:ext uri="{D42A27DB-BD31-4B8C-83A1-F6EECF244321}">
                <p14:modId xmlns:p14="http://schemas.microsoft.com/office/powerpoint/2010/main" val="1485001994"/>
              </p:ext>
            </p:extLst>
          </p:nvPr>
        </p:nvGraphicFramePr>
        <p:xfrm>
          <a:off x="8538092" y="4526878"/>
          <a:ext cx="2144654" cy="1790831"/>
        </p:xfrm>
        <a:graphic>
          <a:graphicData uri="http://schemas.openxmlformats.org/drawingml/2006/table">
            <a:tbl>
              <a:tblPr firstRow="1" bandRow="1">
                <a:tableStyleId>{5C22544A-7EE6-4342-B048-85BDC9FD1C3A}</a:tableStyleId>
              </a:tblPr>
              <a:tblGrid>
                <a:gridCol w="511309">
                  <a:extLst>
                    <a:ext uri="{9D8B030D-6E8A-4147-A177-3AD203B41FA5}">
                      <a16:colId xmlns:a16="http://schemas.microsoft.com/office/drawing/2014/main" val="1617337020"/>
                    </a:ext>
                  </a:extLst>
                </a:gridCol>
                <a:gridCol w="596526">
                  <a:extLst>
                    <a:ext uri="{9D8B030D-6E8A-4147-A177-3AD203B41FA5}">
                      <a16:colId xmlns:a16="http://schemas.microsoft.com/office/drawing/2014/main" val="3990485420"/>
                    </a:ext>
                  </a:extLst>
                </a:gridCol>
                <a:gridCol w="525511">
                  <a:extLst>
                    <a:ext uri="{9D8B030D-6E8A-4147-A177-3AD203B41FA5}">
                      <a16:colId xmlns:a16="http://schemas.microsoft.com/office/drawing/2014/main" val="1980537847"/>
                    </a:ext>
                  </a:extLst>
                </a:gridCol>
                <a:gridCol w="511308">
                  <a:extLst>
                    <a:ext uri="{9D8B030D-6E8A-4147-A177-3AD203B41FA5}">
                      <a16:colId xmlns:a16="http://schemas.microsoft.com/office/drawing/2014/main" val="184270902"/>
                    </a:ext>
                  </a:extLst>
                </a:gridCol>
              </a:tblGrid>
              <a:tr h="373407">
                <a:tc>
                  <a:txBody>
                    <a:bodyPr/>
                    <a:lstStyle/>
                    <a:p>
                      <a:r>
                        <a:rPr lang="ru-RU" sz="2000" b="1" dirty="0">
                          <a:solidFill>
                            <a:srgbClr val="FF0000"/>
                          </a:solidFill>
                          <a:latin typeface="Arial" panose="020B0604020202020204" pitchFamily="34" charset="0"/>
                          <a:cs typeface="Arial" panose="020B0604020202020204" pitchFamily="34" charset="0"/>
                        </a:rPr>
                        <a:t>0</a:t>
                      </a:r>
                    </a:p>
                  </a:txBody>
                  <a:tcPr/>
                </a:tc>
                <a:tc>
                  <a:txBody>
                    <a:bodyPr/>
                    <a:lstStyle/>
                    <a:p>
                      <a:r>
                        <a:rPr lang="ru-RU" sz="2000" dirty="0">
                          <a:latin typeface="Arial" panose="020B0604020202020204" pitchFamily="34" charset="0"/>
                          <a:cs typeface="Arial" panose="020B0604020202020204" pitchFamily="34" charset="0"/>
                        </a:rPr>
                        <a:t>6</a:t>
                      </a:r>
                    </a:p>
                  </a:txBody>
                  <a:tcPr/>
                </a:tc>
                <a:tc>
                  <a:txBody>
                    <a:bodyPr/>
                    <a:lstStyle/>
                    <a:p>
                      <a:r>
                        <a:rPr lang="ru-RU" sz="2000" dirty="0">
                          <a:latin typeface="Arial" panose="020B0604020202020204" pitchFamily="34" charset="0"/>
                          <a:cs typeface="Arial" panose="020B0604020202020204" pitchFamily="34" charset="0"/>
                        </a:rPr>
                        <a:t>5</a:t>
                      </a:r>
                    </a:p>
                  </a:txBody>
                  <a:tcPr/>
                </a:tc>
                <a:tc>
                  <a:txBody>
                    <a:bodyPr/>
                    <a:lstStyle/>
                    <a:p>
                      <a:r>
                        <a:rPr lang="ru-RU" sz="20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391351789"/>
                  </a:ext>
                </a:extLst>
              </a:tr>
              <a:tr h="373407">
                <a:tc>
                  <a:txBody>
                    <a:bodyPr/>
                    <a:lstStyle/>
                    <a:p>
                      <a:r>
                        <a:rPr lang="ru-RU" sz="2000" dirty="0">
                          <a:latin typeface="Arial" panose="020B0604020202020204" pitchFamily="34" charset="0"/>
                          <a:cs typeface="Arial" panose="020B0604020202020204" pitchFamily="34" charset="0"/>
                        </a:rPr>
                        <a:t>7</a:t>
                      </a:r>
                    </a:p>
                  </a:txBody>
                  <a:tcPr/>
                </a:tc>
                <a:tc>
                  <a:txBody>
                    <a:bodyPr/>
                    <a:lstStyle/>
                    <a:p>
                      <a:r>
                        <a:rPr lang="ru-RU" sz="2000" dirty="0">
                          <a:latin typeface="Arial" panose="020B0604020202020204" pitchFamily="34" charset="0"/>
                          <a:cs typeface="Arial" panose="020B0604020202020204" pitchFamily="34" charset="0"/>
                        </a:rPr>
                        <a:t>5</a:t>
                      </a:r>
                    </a:p>
                  </a:txBody>
                  <a:tcPr/>
                </a:tc>
                <a:tc>
                  <a:txBody>
                    <a:bodyPr/>
                    <a:lstStyle/>
                    <a:p>
                      <a:r>
                        <a:rPr lang="ru-RU" sz="2000" dirty="0">
                          <a:latin typeface="Arial" panose="020B0604020202020204" pitchFamily="34" charset="0"/>
                          <a:cs typeface="Arial" panose="020B0604020202020204" pitchFamily="34" charset="0"/>
                        </a:rPr>
                        <a:t>4</a:t>
                      </a:r>
                    </a:p>
                  </a:txBody>
                  <a:tcPr/>
                </a:tc>
                <a:tc>
                  <a:txBody>
                    <a:bodyPr/>
                    <a:lstStyle/>
                    <a:p>
                      <a:r>
                        <a:rPr lang="ru-RU" sz="2000" b="1" dirty="0">
                          <a:solidFill>
                            <a:srgbClr val="FF0000"/>
                          </a:solidFill>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346192498"/>
                  </a:ext>
                </a:extLst>
              </a:tr>
              <a:tr h="373407">
                <a:tc>
                  <a:txBody>
                    <a:bodyPr/>
                    <a:lstStyle/>
                    <a:p>
                      <a:r>
                        <a:rPr lang="ru-RU" sz="2000" dirty="0">
                          <a:latin typeface="Arial" panose="020B0604020202020204" pitchFamily="34" charset="0"/>
                          <a:cs typeface="Arial" panose="020B0604020202020204" pitchFamily="34" charset="0"/>
                        </a:rPr>
                        <a:t>3</a:t>
                      </a:r>
                    </a:p>
                  </a:txBody>
                  <a:tcPr/>
                </a:tc>
                <a:tc>
                  <a:txBody>
                    <a:bodyPr/>
                    <a:lstStyle/>
                    <a:p>
                      <a:r>
                        <a:rPr lang="ru-RU" sz="2000" b="1" dirty="0">
                          <a:solidFill>
                            <a:srgbClr val="FF0000"/>
                          </a:solidFill>
                          <a:latin typeface="Arial" panose="020B0604020202020204" pitchFamily="34" charset="0"/>
                          <a:cs typeface="Arial" panose="020B0604020202020204" pitchFamily="34" charset="0"/>
                        </a:rPr>
                        <a:t>0</a:t>
                      </a:r>
                    </a:p>
                  </a:txBody>
                  <a:tcPr/>
                </a:tc>
                <a:tc>
                  <a:txBody>
                    <a:bodyPr/>
                    <a:lstStyle/>
                    <a:p>
                      <a:r>
                        <a:rPr lang="ru-RU" sz="2000" dirty="0">
                          <a:latin typeface="Arial" panose="020B0604020202020204" pitchFamily="34" charset="0"/>
                          <a:cs typeface="Arial" panose="020B0604020202020204" pitchFamily="34" charset="0"/>
                        </a:rPr>
                        <a:t>0</a:t>
                      </a:r>
                    </a:p>
                  </a:txBody>
                  <a:tcPr/>
                </a:tc>
                <a:tc>
                  <a:txBody>
                    <a:bodyPr/>
                    <a:lstStyle/>
                    <a:p>
                      <a:r>
                        <a:rPr lang="ru-RU" sz="2000" dirty="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2649154283"/>
                  </a:ext>
                </a:extLst>
              </a:tr>
              <a:tr h="602111">
                <a:tc>
                  <a:txBody>
                    <a:bodyPr/>
                    <a:lstStyle/>
                    <a:p>
                      <a:r>
                        <a:rPr lang="ru-RU" sz="2000" dirty="0">
                          <a:latin typeface="Arial" panose="020B0604020202020204" pitchFamily="34" charset="0"/>
                          <a:cs typeface="Arial" panose="020B0604020202020204" pitchFamily="34" charset="0"/>
                        </a:rPr>
                        <a:t>0</a:t>
                      </a:r>
                    </a:p>
                  </a:txBody>
                  <a:tcPr/>
                </a:tc>
                <a:tc>
                  <a:txBody>
                    <a:bodyPr/>
                    <a:lstStyle/>
                    <a:p>
                      <a:r>
                        <a:rPr lang="ru-RU" sz="2000" dirty="0">
                          <a:latin typeface="Arial" panose="020B0604020202020204" pitchFamily="34" charset="0"/>
                          <a:cs typeface="Arial" panose="020B0604020202020204" pitchFamily="34" charset="0"/>
                        </a:rPr>
                        <a:t>0</a:t>
                      </a:r>
                    </a:p>
                  </a:txBody>
                  <a:tcPr/>
                </a:tc>
                <a:tc>
                  <a:txBody>
                    <a:bodyPr/>
                    <a:lstStyle/>
                    <a:p>
                      <a:r>
                        <a:rPr lang="ru-RU" sz="2000" b="1" dirty="0">
                          <a:solidFill>
                            <a:srgbClr val="FF0000"/>
                          </a:solidFill>
                          <a:latin typeface="Arial" panose="020B0604020202020204" pitchFamily="34" charset="0"/>
                          <a:cs typeface="Arial" panose="020B0604020202020204" pitchFamily="34" charset="0"/>
                        </a:rPr>
                        <a:t>0</a:t>
                      </a:r>
                    </a:p>
                  </a:txBody>
                  <a:tcPr/>
                </a:tc>
                <a:tc>
                  <a:txBody>
                    <a:bodyPr/>
                    <a:lstStyle/>
                    <a:p>
                      <a:r>
                        <a:rPr lang="ru-RU" sz="2000"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2571733386"/>
                  </a:ext>
                </a:extLst>
              </a:tr>
            </a:tbl>
          </a:graphicData>
        </a:graphic>
      </p:graphicFrame>
      <p:graphicFrame>
        <p:nvGraphicFramePr>
          <p:cNvPr id="13" name="Таблица 12">
            <a:extLst>
              <a:ext uri="{FF2B5EF4-FFF2-40B4-BE49-F238E27FC236}">
                <a16:creationId xmlns:a16="http://schemas.microsoft.com/office/drawing/2014/main" id="{EFE15483-BF0D-45EF-A585-C7246EFBDD46}"/>
              </a:ext>
            </a:extLst>
          </p:cNvPr>
          <p:cNvGraphicFramePr>
            <a:graphicFrameLocks noGrp="1"/>
          </p:cNvGraphicFramePr>
          <p:nvPr>
            <p:extLst>
              <p:ext uri="{D42A27DB-BD31-4B8C-83A1-F6EECF244321}">
                <p14:modId xmlns:p14="http://schemas.microsoft.com/office/powerpoint/2010/main" val="2901838200"/>
              </p:ext>
            </p:extLst>
          </p:nvPr>
        </p:nvGraphicFramePr>
        <p:xfrm>
          <a:off x="4642304" y="4585236"/>
          <a:ext cx="2144654" cy="1790831"/>
        </p:xfrm>
        <a:graphic>
          <a:graphicData uri="http://schemas.openxmlformats.org/drawingml/2006/table">
            <a:tbl>
              <a:tblPr firstRow="1" bandRow="1">
                <a:tableStyleId>{5C22544A-7EE6-4342-B048-85BDC9FD1C3A}</a:tableStyleId>
              </a:tblPr>
              <a:tblGrid>
                <a:gridCol w="511309">
                  <a:extLst>
                    <a:ext uri="{9D8B030D-6E8A-4147-A177-3AD203B41FA5}">
                      <a16:colId xmlns:a16="http://schemas.microsoft.com/office/drawing/2014/main" val="1617337020"/>
                    </a:ext>
                  </a:extLst>
                </a:gridCol>
                <a:gridCol w="596526">
                  <a:extLst>
                    <a:ext uri="{9D8B030D-6E8A-4147-A177-3AD203B41FA5}">
                      <a16:colId xmlns:a16="http://schemas.microsoft.com/office/drawing/2014/main" val="3990485420"/>
                    </a:ext>
                  </a:extLst>
                </a:gridCol>
                <a:gridCol w="525511">
                  <a:extLst>
                    <a:ext uri="{9D8B030D-6E8A-4147-A177-3AD203B41FA5}">
                      <a16:colId xmlns:a16="http://schemas.microsoft.com/office/drawing/2014/main" val="1980537847"/>
                    </a:ext>
                  </a:extLst>
                </a:gridCol>
                <a:gridCol w="511308">
                  <a:extLst>
                    <a:ext uri="{9D8B030D-6E8A-4147-A177-3AD203B41FA5}">
                      <a16:colId xmlns:a16="http://schemas.microsoft.com/office/drawing/2014/main" val="184270902"/>
                    </a:ext>
                  </a:extLst>
                </a:gridCol>
              </a:tblGrid>
              <a:tr h="373407">
                <a:tc>
                  <a:txBody>
                    <a:bodyPr/>
                    <a:lstStyle/>
                    <a:p>
                      <a:r>
                        <a:rPr lang="ru-RU" sz="2000" dirty="0">
                          <a:latin typeface="Arial" panose="020B0604020202020204" pitchFamily="34" charset="0"/>
                          <a:cs typeface="Arial" panose="020B0604020202020204" pitchFamily="34" charset="0"/>
                        </a:rPr>
                        <a:t>0</a:t>
                      </a:r>
                    </a:p>
                  </a:txBody>
                  <a:tcPr/>
                </a:tc>
                <a:tc>
                  <a:txBody>
                    <a:bodyPr/>
                    <a:lstStyle/>
                    <a:p>
                      <a:r>
                        <a:rPr lang="ru-RU" sz="2000" dirty="0">
                          <a:latin typeface="Arial" panose="020B0604020202020204" pitchFamily="34" charset="0"/>
                          <a:cs typeface="Arial" panose="020B0604020202020204" pitchFamily="34" charset="0"/>
                        </a:rPr>
                        <a:t>6</a:t>
                      </a:r>
                    </a:p>
                  </a:txBody>
                  <a:tcPr/>
                </a:tc>
                <a:tc>
                  <a:txBody>
                    <a:bodyPr/>
                    <a:lstStyle/>
                    <a:p>
                      <a:r>
                        <a:rPr lang="ru-RU" sz="2000" dirty="0">
                          <a:latin typeface="Arial" panose="020B0604020202020204" pitchFamily="34" charset="0"/>
                          <a:cs typeface="Arial" panose="020B0604020202020204" pitchFamily="34" charset="0"/>
                        </a:rPr>
                        <a:t>5</a:t>
                      </a:r>
                    </a:p>
                  </a:txBody>
                  <a:tcPr/>
                </a:tc>
                <a:tc>
                  <a:txBody>
                    <a:bodyPr/>
                    <a:lstStyle/>
                    <a:p>
                      <a:r>
                        <a:rPr lang="ru-RU" sz="20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391351789"/>
                  </a:ext>
                </a:extLst>
              </a:tr>
              <a:tr h="373407">
                <a:tc>
                  <a:txBody>
                    <a:bodyPr/>
                    <a:lstStyle/>
                    <a:p>
                      <a:r>
                        <a:rPr lang="ru-RU" sz="2000" dirty="0">
                          <a:latin typeface="Arial" panose="020B0604020202020204" pitchFamily="34" charset="0"/>
                          <a:cs typeface="Arial" panose="020B0604020202020204" pitchFamily="34" charset="0"/>
                        </a:rPr>
                        <a:t>7</a:t>
                      </a:r>
                    </a:p>
                  </a:txBody>
                  <a:tcPr/>
                </a:tc>
                <a:tc>
                  <a:txBody>
                    <a:bodyPr/>
                    <a:lstStyle/>
                    <a:p>
                      <a:r>
                        <a:rPr lang="ru-RU" sz="2000" dirty="0">
                          <a:latin typeface="Arial" panose="020B0604020202020204" pitchFamily="34" charset="0"/>
                          <a:cs typeface="Arial" panose="020B0604020202020204" pitchFamily="34" charset="0"/>
                        </a:rPr>
                        <a:t>5</a:t>
                      </a:r>
                    </a:p>
                  </a:txBody>
                  <a:tcPr/>
                </a:tc>
                <a:tc>
                  <a:txBody>
                    <a:bodyPr/>
                    <a:lstStyle/>
                    <a:p>
                      <a:r>
                        <a:rPr lang="ru-RU" sz="2000" dirty="0">
                          <a:latin typeface="Arial" panose="020B0604020202020204" pitchFamily="34" charset="0"/>
                          <a:cs typeface="Arial" panose="020B0604020202020204" pitchFamily="34" charset="0"/>
                        </a:rPr>
                        <a:t>4</a:t>
                      </a:r>
                    </a:p>
                  </a:txBody>
                  <a:tcPr/>
                </a:tc>
                <a:tc>
                  <a:txBody>
                    <a:bodyPr/>
                    <a:lstStyle/>
                    <a:p>
                      <a:r>
                        <a:rPr lang="ru-RU" sz="2000"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346192498"/>
                  </a:ext>
                </a:extLst>
              </a:tr>
              <a:tr h="373407">
                <a:tc>
                  <a:txBody>
                    <a:bodyPr/>
                    <a:lstStyle/>
                    <a:p>
                      <a:r>
                        <a:rPr lang="ru-RU" sz="2000" dirty="0">
                          <a:latin typeface="Arial" panose="020B0604020202020204" pitchFamily="34" charset="0"/>
                          <a:cs typeface="Arial" panose="020B0604020202020204" pitchFamily="34" charset="0"/>
                        </a:rPr>
                        <a:t>3</a:t>
                      </a:r>
                    </a:p>
                  </a:txBody>
                  <a:tcPr/>
                </a:tc>
                <a:tc>
                  <a:txBody>
                    <a:bodyPr/>
                    <a:lstStyle/>
                    <a:p>
                      <a:r>
                        <a:rPr lang="ru-RU" sz="2000" dirty="0">
                          <a:latin typeface="Arial" panose="020B0604020202020204" pitchFamily="34" charset="0"/>
                          <a:cs typeface="Arial" panose="020B0604020202020204" pitchFamily="34" charset="0"/>
                        </a:rPr>
                        <a:t>0</a:t>
                      </a:r>
                    </a:p>
                  </a:txBody>
                  <a:tcPr/>
                </a:tc>
                <a:tc>
                  <a:txBody>
                    <a:bodyPr/>
                    <a:lstStyle/>
                    <a:p>
                      <a:r>
                        <a:rPr lang="ru-RU" sz="2000" dirty="0">
                          <a:latin typeface="Arial" panose="020B0604020202020204" pitchFamily="34" charset="0"/>
                          <a:cs typeface="Arial" panose="020B0604020202020204" pitchFamily="34" charset="0"/>
                        </a:rPr>
                        <a:t>0</a:t>
                      </a:r>
                    </a:p>
                  </a:txBody>
                  <a:tcPr/>
                </a:tc>
                <a:tc>
                  <a:txBody>
                    <a:bodyPr/>
                    <a:lstStyle/>
                    <a:p>
                      <a:r>
                        <a:rPr lang="ru-RU" sz="2000" dirty="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2649154283"/>
                  </a:ext>
                </a:extLst>
              </a:tr>
              <a:tr h="602111">
                <a:tc>
                  <a:txBody>
                    <a:bodyPr/>
                    <a:lstStyle/>
                    <a:p>
                      <a:r>
                        <a:rPr lang="ru-RU" sz="2000" dirty="0">
                          <a:latin typeface="Arial" panose="020B0604020202020204" pitchFamily="34" charset="0"/>
                          <a:cs typeface="Arial" panose="020B0604020202020204" pitchFamily="34" charset="0"/>
                        </a:rPr>
                        <a:t>9</a:t>
                      </a:r>
                    </a:p>
                  </a:txBody>
                  <a:tcPr/>
                </a:tc>
                <a:tc>
                  <a:txBody>
                    <a:bodyPr/>
                    <a:lstStyle/>
                    <a:p>
                      <a:r>
                        <a:rPr lang="ru-RU" sz="2000" dirty="0">
                          <a:latin typeface="Arial" panose="020B0604020202020204" pitchFamily="34" charset="0"/>
                          <a:cs typeface="Arial" panose="020B0604020202020204" pitchFamily="34" charset="0"/>
                        </a:rPr>
                        <a:t>3</a:t>
                      </a:r>
                    </a:p>
                  </a:txBody>
                  <a:tcPr/>
                </a:tc>
                <a:tc>
                  <a:txBody>
                    <a:bodyPr/>
                    <a:lstStyle/>
                    <a:p>
                      <a:r>
                        <a:rPr lang="ru-RU" sz="2000" dirty="0">
                          <a:latin typeface="Arial" panose="020B0604020202020204" pitchFamily="34" charset="0"/>
                          <a:cs typeface="Arial" panose="020B0604020202020204" pitchFamily="34" charset="0"/>
                        </a:rPr>
                        <a:t>0</a:t>
                      </a:r>
                    </a:p>
                  </a:txBody>
                  <a:tcPr/>
                </a:tc>
                <a:tc>
                  <a:txBody>
                    <a:bodyPr/>
                    <a:lstStyle/>
                    <a:p>
                      <a:r>
                        <a:rPr lang="ru-RU" sz="2000" dirty="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2571733386"/>
                  </a:ext>
                </a:extLst>
              </a:tr>
            </a:tbl>
          </a:graphicData>
        </a:graphic>
      </p:graphicFrame>
      <p:graphicFrame>
        <p:nvGraphicFramePr>
          <p:cNvPr id="14" name="Таблица 13">
            <a:extLst>
              <a:ext uri="{FF2B5EF4-FFF2-40B4-BE49-F238E27FC236}">
                <a16:creationId xmlns:a16="http://schemas.microsoft.com/office/drawing/2014/main" id="{9304EC89-2DAB-442F-AB51-CBC156AE5D1F}"/>
              </a:ext>
            </a:extLst>
          </p:cNvPr>
          <p:cNvGraphicFramePr>
            <a:graphicFrameLocks noGrp="1"/>
          </p:cNvGraphicFramePr>
          <p:nvPr>
            <p:extLst>
              <p:ext uri="{D42A27DB-BD31-4B8C-83A1-F6EECF244321}">
                <p14:modId xmlns:p14="http://schemas.microsoft.com/office/powerpoint/2010/main" val="1503477376"/>
              </p:ext>
            </p:extLst>
          </p:nvPr>
        </p:nvGraphicFramePr>
        <p:xfrm>
          <a:off x="882548" y="4598369"/>
          <a:ext cx="2144654" cy="1790831"/>
        </p:xfrm>
        <a:graphic>
          <a:graphicData uri="http://schemas.openxmlformats.org/drawingml/2006/table">
            <a:tbl>
              <a:tblPr firstRow="1" bandRow="1">
                <a:tableStyleId>{5C22544A-7EE6-4342-B048-85BDC9FD1C3A}</a:tableStyleId>
              </a:tblPr>
              <a:tblGrid>
                <a:gridCol w="511309">
                  <a:extLst>
                    <a:ext uri="{9D8B030D-6E8A-4147-A177-3AD203B41FA5}">
                      <a16:colId xmlns:a16="http://schemas.microsoft.com/office/drawing/2014/main" val="1617337020"/>
                    </a:ext>
                  </a:extLst>
                </a:gridCol>
                <a:gridCol w="596526">
                  <a:extLst>
                    <a:ext uri="{9D8B030D-6E8A-4147-A177-3AD203B41FA5}">
                      <a16:colId xmlns:a16="http://schemas.microsoft.com/office/drawing/2014/main" val="3990485420"/>
                    </a:ext>
                  </a:extLst>
                </a:gridCol>
                <a:gridCol w="525511">
                  <a:extLst>
                    <a:ext uri="{9D8B030D-6E8A-4147-A177-3AD203B41FA5}">
                      <a16:colId xmlns:a16="http://schemas.microsoft.com/office/drawing/2014/main" val="1980537847"/>
                    </a:ext>
                  </a:extLst>
                </a:gridCol>
                <a:gridCol w="511308">
                  <a:extLst>
                    <a:ext uri="{9D8B030D-6E8A-4147-A177-3AD203B41FA5}">
                      <a16:colId xmlns:a16="http://schemas.microsoft.com/office/drawing/2014/main" val="184270902"/>
                    </a:ext>
                  </a:extLst>
                </a:gridCol>
              </a:tblGrid>
              <a:tr h="373407">
                <a:tc>
                  <a:txBody>
                    <a:bodyPr/>
                    <a:lstStyle/>
                    <a:p>
                      <a:r>
                        <a:rPr lang="ru-RU" sz="2000" dirty="0">
                          <a:latin typeface="Arial" panose="020B0604020202020204" pitchFamily="34" charset="0"/>
                          <a:cs typeface="Arial" panose="020B0604020202020204" pitchFamily="34" charset="0"/>
                        </a:rPr>
                        <a:t>6</a:t>
                      </a:r>
                    </a:p>
                  </a:txBody>
                  <a:tcPr/>
                </a:tc>
                <a:tc>
                  <a:txBody>
                    <a:bodyPr/>
                    <a:lstStyle/>
                    <a:p>
                      <a:r>
                        <a:rPr lang="ru-RU" sz="2000" dirty="0">
                          <a:latin typeface="Arial" panose="020B0604020202020204" pitchFamily="34" charset="0"/>
                          <a:cs typeface="Arial" panose="020B0604020202020204" pitchFamily="34" charset="0"/>
                        </a:rPr>
                        <a:t>12</a:t>
                      </a:r>
                    </a:p>
                  </a:txBody>
                  <a:tcPr/>
                </a:tc>
                <a:tc>
                  <a:txBody>
                    <a:bodyPr/>
                    <a:lstStyle/>
                    <a:p>
                      <a:r>
                        <a:rPr lang="ru-RU" sz="2000" dirty="0">
                          <a:latin typeface="Arial" panose="020B0604020202020204" pitchFamily="34" charset="0"/>
                          <a:cs typeface="Arial" panose="020B0604020202020204" pitchFamily="34" charset="0"/>
                        </a:rPr>
                        <a:t>11</a:t>
                      </a:r>
                    </a:p>
                  </a:txBody>
                  <a:tcPr/>
                </a:tc>
                <a:tc>
                  <a:txBody>
                    <a:bodyPr/>
                    <a:lstStyle/>
                    <a:p>
                      <a:r>
                        <a:rPr lang="ru-RU" sz="2000" dirty="0">
                          <a:latin typeface="Arial" panose="020B0604020202020204" pitchFamily="34" charset="0"/>
                          <a:cs typeface="Arial" panose="020B0604020202020204" pitchFamily="34" charset="0"/>
                        </a:rPr>
                        <a:t>7</a:t>
                      </a:r>
                    </a:p>
                  </a:txBody>
                  <a:tcPr/>
                </a:tc>
                <a:extLst>
                  <a:ext uri="{0D108BD9-81ED-4DB2-BD59-A6C34878D82A}">
                    <a16:rowId xmlns:a16="http://schemas.microsoft.com/office/drawing/2014/main" val="391351789"/>
                  </a:ext>
                </a:extLst>
              </a:tr>
              <a:tr h="373407">
                <a:tc>
                  <a:txBody>
                    <a:bodyPr/>
                    <a:lstStyle/>
                    <a:p>
                      <a:r>
                        <a:rPr lang="ru-RU" sz="2000" dirty="0">
                          <a:latin typeface="Arial" panose="020B0604020202020204" pitchFamily="34" charset="0"/>
                          <a:cs typeface="Arial" panose="020B0604020202020204" pitchFamily="34" charset="0"/>
                        </a:rPr>
                        <a:t>11</a:t>
                      </a:r>
                    </a:p>
                  </a:txBody>
                  <a:tcPr/>
                </a:tc>
                <a:tc>
                  <a:txBody>
                    <a:bodyPr/>
                    <a:lstStyle/>
                    <a:p>
                      <a:r>
                        <a:rPr lang="ru-RU" sz="2000" dirty="0">
                          <a:latin typeface="Arial" panose="020B0604020202020204" pitchFamily="34" charset="0"/>
                          <a:cs typeface="Arial" panose="020B0604020202020204" pitchFamily="34" charset="0"/>
                        </a:rPr>
                        <a:t>9</a:t>
                      </a:r>
                    </a:p>
                  </a:txBody>
                  <a:tcPr/>
                </a:tc>
                <a:tc>
                  <a:txBody>
                    <a:bodyPr/>
                    <a:lstStyle/>
                    <a:p>
                      <a:r>
                        <a:rPr lang="ru-RU" sz="2000" dirty="0">
                          <a:latin typeface="Arial" panose="020B0604020202020204" pitchFamily="34" charset="0"/>
                          <a:cs typeface="Arial" panose="020B0604020202020204" pitchFamily="34" charset="0"/>
                        </a:rPr>
                        <a:t>8</a:t>
                      </a:r>
                    </a:p>
                  </a:txBody>
                  <a:tcPr/>
                </a:tc>
                <a:tc>
                  <a:txBody>
                    <a:bodyPr/>
                    <a:lstStyle/>
                    <a:p>
                      <a:r>
                        <a:rPr lang="ru-RU" sz="2000" dirty="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346192498"/>
                  </a:ext>
                </a:extLst>
              </a:tr>
              <a:tr h="373407">
                <a:tc>
                  <a:txBody>
                    <a:bodyPr/>
                    <a:lstStyle/>
                    <a:p>
                      <a:r>
                        <a:rPr lang="ru-RU" sz="2000" dirty="0">
                          <a:latin typeface="Arial" panose="020B0604020202020204" pitchFamily="34" charset="0"/>
                          <a:cs typeface="Arial" panose="020B0604020202020204" pitchFamily="34" charset="0"/>
                        </a:rPr>
                        <a:t>10</a:t>
                      </a:r>
                    </a:p>
                  </a:txBody>
                  <a:tcPr/>
                </a:tc>
                <a:tc>
                  <a:txBody>
                    <a:bodyPr/>
                    <a:lstStyle/>
                    <a:p>
                      <a:r>
                        <a:rPr lang="ru-RU" sz="2000" dirty="0">
                          <a:latin typeface="Arial" panose="020B0604020202020204" pitchFamily="34" charset="0"/>
                          <a:cs typeface="Arial" panose="020B0604020202020204" pitchFamily="34" charset="0"/>
                        </a:rPr>
                        <a:t>7</a:t>
                      </a:r>
                    </a:p>
                  </a:txBody>
                  <a:tcPr/>
                </a:tc>
                <a:tc>
                  <a:txBody>
                    <a:bodyPr/>
                    <a:lstStyle/>
                    <a:p>
                      <a:r>
                        <a:rPr lang="ru-RU" sz="2000" dirty="0">
                          <a:latin typeface="Arial" panose="020B0604020202020204" pitchFamily="34" charset="0"/>
                          <a:cs typeface="Arial" panose="020B0604020202020204" pitchFamily="34" charset="0"/>
                        </a:rPr>
                        <a:t>7</a:t>
                      </a:r>
                    </a:p>
                  </a:txBody>
                  <a:tcPr/>
                </a:tc>
                <a:tc>
                  <a:txBody>
                    <a:bodyPr/>
                    <a:lstStyle/>
                    <a:p>
                      <a:r>
                        <a:rPr lang="ru-RU" sz="2000" dirty="0">
                          <a:latin typeface="Arial" panose="020B0604020202020204" pitchFamily="34" charset="0"/>
                          <a:cs typeface="Arial" panose="020B0604020202020204" pitchFamily="34" charset="0"/>
                        </a:rPr>
                        <a:t>11</a:t>
                      </a:r>
                    </a:p>
                  </a:txBody>
                  <a:tcPr/>
                </a:tc>
                <a:extLst>
                  <a:ext uri="{0D108BD9-81ED-4DB2-BD59-A6C34878D82A}">
                    <a16:rowId xmlns:a16="http://schemas.microsoft.com/office/drawing/2014/main" val="2649154283"/>
                  </a:ext>
                </a:extLst>
              </a:tr>
              <a:tr h="602111">
                <a:tc>
                  <a:txBody>
                    <a:bodyPr/>
                    <a:lstStyle/>
                    <a:p>
                      <a:r>
                        <a:rPr lang="ru-RU" sz="2000" dirty="0">
                          <a:latin typeface="Arial" panose="020B0604020202020204" pitchFamily="34" charset="0"/>
                          <a:cs typeface="Arial" panose="020B0604020202020204" pitchFamily="34" charset="0"/>
                        </a:rPr>
                        <a:t>9</a:t>
                      </a:r>
                    </a:p>
                  </a:txBody>
                  <a:tcPr/>
                </a:tc>
                <a:tc>
                  <a:txBody>
                    <a:bodyPr/>
                    <a:lstStyle/>
                    <a:p>
                      <a:r>
                        <a:rPr lang="ru-RU" sz="2000" dirty="0">
                          <a:latin typeface="Arial" panose="020B0604020202020204" pitchFamily="34" charset="0"/>
                          <a:cs typeface="Arial" panose="020B0604020202020204" pitchFamily="34" charset="0"/>
                        </a:rPr>
                        <a:t>3</a:t>
                      </a:r>
                    </a:p>
                  </a:txBody>
                  <a:tcPr/>
                </a:tc>
                <a:tc>
                  <a:txBody>
                    <a:bodyPr/>
                    <a:lstStyle/>
                    <a:p>
                      <a:r>
                        <a:rPr lang="ru-RU" sz="2000" dirty="0">
                          <a:latin typeface="Arial" panose="020B0604020202020204" pitchFamily="34" charset="0"/>
                          <a:cs typeface="Arial" panose="020B0604020202020204" pitchFamily="34" charset="0"/>
                        </a:rPr>
                        <a:t>0</a:t>
                      </a:r>
                    </a:p>
                  </a:txBody>
                  <a:tcPr/>
                </a:tc>
                <a:tc>
                  <a:txBody>
                    <a:bodyPr/>
                    <a:lstStyle/>
                    <a:p>
                      <a:r>
                        <a:rPr lang="ru-RU" sz="2000" dirty="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2571733386"/>
                  </a:ext>
                </a:extLst>
              </a:tr>
            </a:tbl>
          </a:graphicData>
        </a:graphic>
      </p:graphicFrame>
      <p:sp>
        <p:nvSpPr>
          <p:cNvPr id="15" name="TextBox 14">
            <a:extLst>
              <a:ext uri="{FF2B5EF4-FFF2-40B4-BE49-F238E27FC236}">
                <a16:creationId xmlns:a16="http://schemas.microsoft.com/office/drawing/2014/main" id="{9913779F-8673-4253-93A0-5C3742AD43C1}"/>
              </a:ext>
            </a:extLst>
          </p:cNvPr>
          <p:cNvSpPr txBox="1"/>
          <p:nvPr/>
        </p:nvSpPr>
        <p:spPr>
          <a:xfrm>
            <a:off x="3696091" y="5206849"/>
            <a:ext cx="359073" cy="430887"/>
          </a:xfrm>
          <a:prstGeom prst="rect">
            <a:avLst/>
          </a:prstGeom>
          <a:noFill/>
        </p:spPr>
        <p:txBody>
          <a:bodyPr wrap="none" lIns="0" tIns="0" rIns="0" bIns="0" rtlCol="0">
            <a:spAutoFit/>
          </a:bodyPr>
          <a:lstStyle/>
          <a:p>
            <a:r>
              <a:rPr lang="ru-RU" sz="2800" b="1" dirty="0">
                <a:latin typeface="Arial" panose="020B0604020202020204" pitchFamily="34" charset="0"/>
                <a:cs typeface="Arial" panose="020B0604020202020204" pitchFamily="34" charset="0"/>
              </a:rPr>
              <a:t>→</a:t>
            </a:r>
            <a:endParaRPr lang="ru-RU" sz="2800" b="1" dirty="0"/>
          </a:p>
        </p:txBody>
      </p:sp>
      <p:sp>
        <p:nvSpPr>
          <p:cNvPr id="16" name="TextBox 15">
            <a:extLst>
              <a:ext uri="{FF2B5EF4-FFF2-40B4-BE49-F238E27FC236}">
                <a16:creationId xmlns:a16="http://schemas.microsoft.com/office/drawing/2014/main" id="{CF4DC32B-097D-4E06-981C-49F71B384705}"/>
              </a:ext>
            </a:extLst>
          </p:cNvPr>
          <p:cNvSpPr txBox="1"/>
          <p:nvPr/>
        </p:nvSpPr>
        <p:spPr>
          <a:xfrm>
            <a:off x="7679001" y="5201484"/>
            <a:ext cx="359073" cy="430887"/>
          </a:xfrm>
          <a:prstGeom prst="rect">
            <a:avLst/>
          </a:prstGeom>
          <a:noFill/>
        </p:spPr>
        <p:txBody>
          <a:bodyPr wrap="none" lIns="0" tIns="0" rIns="0" bIns="0" rtlCol="0">
            <a:spAutoFit/>
          </a:bodyPr>
          <a:lstStyle/>
          <a:p>
            <a:r>
              <a:rPr lang="ru-RU" sz="2800" b="1" dirty="0">
                <a:latin typeface="Arial" panose="020B0604020202020204" pitchFamily="34" charset="0"/>
                <a:cs typeface="Arial" panose="020B0604020202020204" pitchFamily="34" charset="0"/>
              </a:rPr>
              <a:t>→</a:t>
            </a:r>
            <a:endParaRPr lang="ru-RU" sz="2800" b="1" dirty="0"/>
          </a:p>
        </p:txBody>
      </p:sp>
      <p:sp>
        <p:nvSpPr>
          <p:cNvPr id="17" name="Прямоугольник 16">
            <a:extLst>
              <a:ext uri="{FF2B5EF4-FFF2-40B4-BE49-F238E27FC236}">
                <a16:creationId xmlns:a16="http://schemas.microsoft.com/office/drawing/2014/main" id="{2DFD198A-2D6B-40D0-87E8-4594E1B353F9}"/>
              </a:ext>
            </a:extLst>
          </p:cNvPr>
          <p:cNvSpPr/>
          <p:nvPr/>
        </p:nvSpPr>
        <p:spPr>
          <a:xfrm>
            <a:off x="1012373" y="1449382"/>
            <a:ext cx="2511713" cy="400110"/>
          </a:xfrm>
          <a:prstGeom prst="rect">
            <a:avLst/>
          </a:prstGeom>
        </p:spPr>
        <p:txBody>
          <a:bodyPr wrap="none">
            <a:spAutoFit/>
          </a:bodyPr>
          <a:lstStyle/>
          <a:p>
            <a:r>
              <a:rPr lang="ru-RU" sz="2000" i="1" dirty="0">
                <a:latin typeface="Arial" panose="020B0604020202020204" pitchFamily="34" charset="0"/>
                <a:ea typeface="Calibri" panose="020F0502020204030204" pitchFamily="34" charset="0"/>
                <a:cs typeface="Times New Roman" panose="02020603050405020304" pitchFamily="18" charset="0"/>
              </a:rPr>
              <a:t>исходная матрица </a:t>
            </a:r>
            <a:endParaRPr lang="ru-RU" sz="2000" i="1" dirty="0"/>
          </a:p>
        </p:txBody>
      </p:sp>
      <p:sp>
        <p:nvSpPr>
          <p:cNvPr id="18" name="Прямоугольник 17">
            <a:extLst>
              <a:ext uri="{FF2B5EF4-FFF2-40B4-BE49-F238E27FC236}">
                <a16:creationId xmlns:a16="http://schemas.microsoft.com/office/drawing/2014/main" id="{1B3F38C7-3F1F-4861-9A49-905DDA743B6D}"/>
              </a:ext>
            </a:extLst>
          </p:cNvPr>
          <p:cNvSpPr/>
          <p:nvPr/>
        </p:nvSpPr>
        <p:spPr>
          <a:xfrm>
            <a:off x="476563" y="4111546"/>
            <a:ext cx="3652218" cy="400110"/>
          </a:xfrm>
          <a:prstGeom prst="rect">
            <a:avLst/>
          </a:prstGeom>
        </p:spPr>
        <p:txBody>
          <a:bodyPr wrap="none">
            <a:spAutoFit/>
          </a:bodyPr>
          <a:lstStyle/>
          <a:p>
            <a:r>
              <a:rPr lang="ru-RU" sz="2000" i="1" dirty="0">
                <a:latin typeface="Arial" panose="020B0604020202020204" pitchFamily="34" charset="0"/>
                <a:ea typeface="Calibri" panose="020F0502020204030204" pitchFamily="34" charset="0"/>
                <a:cs typeface="Times New Roman" panose="02020603050405020304" pitchFamily="18" charset="0"/>
              </a:rPr>
              <a:t>преобразованная матрица </a:t>
            </a:r>
            <a:endParaRPr lang="ru-RU" sz="2000" i="1" dirty="0"/>
          </a:p>
        </p:txBody>
      </p:sp>
      <p:sp>
        <p:nvSpPr>
          <p:cNvPr id="19" name="Прямоугольник 18">
            <a:extLst>
              <a:ext uri="{FF2B5EF4-FFF2-40B4-BE49-F238E27FC236}">
                <a16:creationId xmlns:a16="http://schemas.microsoft.com/office/drawing/2014/main" id="{F5CD85A6-81F2-4D7E-89E7-594601C88E28}"/>
              </a:ext>
            </a:extLst>
          </p:cNvPr>
          <p:cNvSpPr/>
          <p:nvPr/>
        </p:nvSpPr>
        <p:spPr>
          <a:xfrm>
            <a:off x="4457877" y="4074996"/>
            <a:ext cx="2862322" cy="400110"/>
          </a:xfrm>
          <a:prstGeom prst="rect">
            <a:avLst/>
          </a:prstGeom>
        </p:spPr>
        <p:txBody>
          <a:bodyPr wrap="none">
            <a:spAutoFit/>
          </a:bodyPr>
          <a:lstStyle/>
          <a:p>
            <a:r>
              <a:rPr lang="ru-RU" sz="2000" i="1" dirty="0">
                <a:latin typeface="Arial" panose="020B0604020202020204" pitchFamily="34" charset="0"/>
                <a:ea typeface="Calibri" panose="020F0502020204030204" pitchFamily="34" charset="0"/>
                <a:cs typeface="Times New Roman" panose="02020603050405020304" pitchFamily="18" charset="0"/>
              </a:rPr>
              <a:t>Минимум по строкам</a:t>
            </a:r>
            <a:endParaRPr lang="ru-RU" sz="2000" i="1" dirty="0"/>
          </a:p>
        </p:txBody>
      </p:sp>
      <p:sp>
        <p:nvSpPr>
          <p:cNvPr id="20" name="Прямоугольник 19">
            <a:extLst>
              <a:ext uri="{FF2B5EF4-FFF2-40B4-BE49-F238E27FC236}">
                <a16:creationId xmlns:a16="http://schemas.microsoft.com/office/drawing/2014/main" id="{5F828AF7-D02E-48CF-B34B-D472CFB1E86A}"/>
              </a:ext>
            </a:extLst>
          </p:cNvPr>
          <p:cNvSpPr/>
          <p:nvPr/>
        </p:nvSpPr>
        <p:spPr>
          <a:xfrm>
            <a:off x="8041175" y="4066388"/>
            <a:ext cx="3138488" cy="400110"/>
          </a:xfrm>
          <a:prstGeom prst="rect">
            <a:avLst/>
          </a:prstGeom>
        </p:spPr>
        <p:txBody>
          <a:bodyPr wrap="none">
            <a:spAutoFit/>
          </a:bodyPr>
          <a:lstStyle/>
          <a:p>
            <a:r>
              <a:rPr lang="ru-RU" sz="2000" i="1" dirty="0">
                <a:latin typeface="Arial" panose="020B0604020202020204" pitchFamily="34" charset="0"/>
                <a:ea typeface="Calibri" panose="020F0502020204030204" pitchFamily="34" charset="0"/>
                <a:cs typeface="Times New Roman" panose="02020603050405020304" pitchFamily="18" charset="0"/>
              </a:rPr>
              <a:t>Максимум по столбцам </a:t>
            </a:r>
            <a:endParaRPr lang="ru-RU" sz="2000" i="1" dirty="0"/>
          </a:p>
        </p:txBody>
      </p:sp>
    </p:spTree>
    <p:extLst>
      <p:ext uri="{BB962C8B-B14F-4D97-AF65-F5344CB8AC3E}">
        <p14:creationId xmlns:p14="http://schemas.microsoft.com/office/powerpoint/2010/main" val="143637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2137" y="471312"/>
            <a:ext cx="11505063" cy="3785652"/>
          </a:xfrm>
          <a:prstGeom prst="rect">
            <a:avLst/>
          </a:prstGeom>
        </p:spPr>
        <p:txBody>
          <a:bodyPr wrap="square">
            <a:spAutoFit/>
          </a:bodyPr>
          <a:lstStyle/>
          <a:p>
            <a:pPr indent="457200" algn="just">
              <a:spcAft>
                <a:spcPts val="0"/>
              </a:spcAft>
            </a:pPr>
            <a:r>
              <a:rPr lang="ru-RU"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Задача 2.</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Минимизация затрат при наличии ограничения на время выполнения плана Т. Задача отличается от ранее рассмотренной тем, что кроме стоимости известно время выполнения каждой программы каждым специалистом. Если i-я программа не может быть выполнена j-м специалистом, то </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ru-RU" sz="2000"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1</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j</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ru-RU" sz="2000"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2</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j</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где r</a:t>
            </a:r>
            <a:r>
              <a:rPr lang="ru-RU" sz="2000"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1</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ru-RU"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i,j</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 стоимость выполнения i-й программы для j-м специалистом, r</a:t>
            </a:r>
            <a:r>
              <a:rPr lang="ru-RU" sz="2000"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2</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ru-RU"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i,j</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 время выполнения i-й программы для  j-м специалистом, Т – плановый период. </a:t>
            </a:r>
          </a:p>
          <a:p>
            <a:r>
              <a:rPr lang="ru-RU" sz="2000" dirty="0">
                <a:latin typeface="Arial" panose="020B0604020202020204" pitchFamily="34" charset="0"/>
                <a:cs typeface="Arial" panose="020B0604020202020204" pitchFamily="34" charset="0"/>
              </a:rPr>
              <a:t>     В формальную постановку задачи (1) добавляется следующее ограничение:</a:t>
            </a:r>
          </a:p>
          <a:p>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max min r</a:t>
            </a:r>
            <a:r>
              <a:rPr lang="en-US" sz="2000" baseline="-25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i,j</a:t>
            </a:r>
            <a:r>
              <a:rPr lang="en-US" sz="2000" dirty="0">
                <a:latin typeface="Arial" panose="020B0604020202020204" pitchFamily="34" charset="0"/>
                <a:cs typeface="Arial" panose="020B0604020202020204" pitchFamily="34" charset="0"/>
              </a:rPr>
              <a:t>) y(</a:t>
            </a:r>
            <a:r>
              <a:rPr lang="en-US" sz="2000" dirty="0" err="1">
                <a:latin typeface="Arial" panose="020B0604020202020204" pitchFamily="34" charset="0"/>
                <a:cs typeface="Arial" panose="020B0604020202020204" pitchFamily="34" charset="0"/>
              </a:rPr>
              <a:t>i,j</a:t>
            </a:r>
            <a:r>
              <a:rPr lang="en-US" sz="2000" dirty="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a:t>
            </a:r>
            <a:endParaRPr lang="ru-RU" sz="2000" dirty="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j</a:t>
            </a:r>
            <a:endParaRPr lang="ru-RU" sz="2000" dirty="0">
              <a:latin typeface="Arial" panose="020B0604020202020204" pitchFamily="34" charset="0"/>
              <a:cs typeface="Arial" panose="020B0604020202020204" pitchFamily="34" charset="0"/>
            </a:endParaRPr>
          </a:p>
          <a:p>
            <a:pPr algn="just"/>
            <a:r>
              <a:rPr lang="ru-RU" sz="2000" dirty="0">
                <a:latin typeface="Arial" panose="020B0604020202020204" pitchFamily="34" charset="0"/>
                <a:cs typeface="Arial" panose="020B0604020202020204" pitchFamily="34" charset="0"/>
              </a:rPr>
              <a:t>     Тогда алгоритм решения этой задачи сводится к решению задачи (1), если исходную матрицу М преобразовать следующим образом:</a:t>
            </a:r>
          </a:p>
          <a:p>
            <a:pPr indent="457200" algn="just">
              <a:spcAft>
                <a:spcPts val="0"/>
              </a:spcAft>
            </a:pP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graphicFrame>
        <p:nvGraphicFramePr>
          <p:cNvPr id="3" name="Объект 2"/>
          <p:cNvGraphicFramePr>
            <a:graphicFrameLocks noChangeAspect="1"/>
          </p:cNvGraphicFramePr>
          <p:nvPr>
            <p:extLst>
              <p:ext uri="{D42A27DB-BD31-4B8C-83A1-F6EECF244321}">
                <p14:modId xmlns:p14="http://schemas.microsoft.com/office/powerpoint/2010/main" val="1829562052"/>
              </p:ext>
            </p:extLst>
          </p:nvPr>
        </p:nvGraphicFramePr>
        <p:xfrm>
          <a:off x="2434065" y="4027436"/>
          <a:ext cx="5918365" cy="394440"/>
        </p:xfrm>
        <a:graphic>
          <a:graphicData uri="http://schemas.openxmlformats.org/presentationml/2006/ole">
            <mc:AlternateContent xmlns:mc="http://schemas.openxmlformats.org/markup-compatibility/2006">
              <mc:Choice xmlns:v="urn:schemas-microsoft-com:vml" Requires="v">
                <p:oleObj spid="_x0000_s13400" name="Уравнение" r:id="rId3" imgW="2565360" imgH="215640" progId="Equation.3">
                  <p:embed/>
                </p:oleObj>
              </mc:Choice>
              <mc:Fallback>
                <p:oleObj name="Уравнение" r:id="rId3" imgW="256536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065" y="4027436"/>
                        <a:ext cx="5918365" cy="394440"/>
                      </a:xfrm>
                      <a:prstGeom prst="rect">
                        <a:avLst/>
                      </a:prstGeom>
                      <a:noFill/>
                      <a:ln>
                        <a:noFill/>
                      </a:ln>
                    </p:spPr>
                  </p:pic>
                </p:oleObj>
              </mc:Fallback>
            </mc:AlternateContent>
          </a:graphicData>
        </a:graphic>
      </p:graphicFrame>
      <p:sp>
        <p:nvSpPr>
          <p:cNvPr id="4" name="Прямоугольник 3"/>
          <p:cNvSpPr/>
          <p:nvPr/>
        </p:nvSpPr>
        <p:spPr>
          <a:xfrm>
            <a:off x="573206" y="4655233"/>
            <a:ext cx="11313994" cy="1015663"/>
          </a:xfrm>
          <a:prstGeom prst="rect">
            <a:avLst/>
          </a:prstGeom>
        </p:spPr>
        <p:txBody>
          <a:bodyPr wrap="square">
            <a:spAutoFit/>
          </a:bodyPr>
          <a:lstStyle/>
          <a:p>
            <a:pPr indent="457200"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Иными словами считаем, что если время выполнения </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-й программы </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j</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-м специалистом больше Т, то </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j</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-й специалист не может использовать для реализации </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-й программы.</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indent="457200"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После этого матрица М’, содержащая лишь </a:t>
            </a:r>
            <a:r>
              <a:rPr lang="en-US"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ru-RU" sz="2000"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1</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i="1" dirty="0" err="1">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j</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используется для решения задачи (3.1).</a:t>
            </a:r>
            <a:endParaRPr lang="ru-RU"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566563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Задача о назначениях_c_вр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3756" y="1710367"/>
            <a:ext cx="8017565" cy="2147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p:cNvSpPr/>
          <p:nvPr/>
        </p:nvSpPr>
        <p:spPr>
          <a:xfrm>
            <a:off x="582304" y="3946814"/>
            <a:ext cx="11027391" cy="400110"/>
          </a:xfrm>
          <a:prstGeom prst="rect">
            <a:avLst/>
          </a:prstGeom>
        </p:spPr>
        <p:txBody>
          <a:bodyPr wrap="square">
            <a:spAutoFit/>
          </a:bodyPr>
          <a:lstStyle/>
          <a:p>
            <a:pPr indent="450215"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Легко убедиться, что при таких  условиях (3.2) имеет единственное решение:</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4339" name="Picture 3" descr="Задача о назначениях_c_вр_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7946" y="4436307"/>
            <a:ext cx="3182124" cy="199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3BE08163-305C-46A7-8A94-ACAE73BD6FDF}"/>
              </a:ext>
            </a:extLst>
          </p:cNvPr>
          <p:cNvSpPr/>
          <p:nvPr/>
        </p:nvSpPr>
        <p:spPr>
          <a:xfrm>
            <a:off x="582303" y="788945"/>
            <a:ext cx="11027391" cy="707886"/>
          </a:xfrm>
          <a:prstGeom prst="rect">
            <a:avLst/>
          </a:prstGeom>
        </p:spPr>
        <p:txBody>
          <a:bodyPr wrap="square">
            <a:spAutoFit/>
          </a:bodyPr>
          <a:lstStyle/>
          <a:p>
            <a:pPr indent="457200" algn="just">
              <a:spcAft>
                <a:spcPts val="0"/>
              </a:spcAft>
            </a:pPr>
            <a:r>
              <a:rPr lang="ru-RU" sz="2000" b="1" i="1" dirty="0">
                <a:solidFill>
                  <a:srgbClr val="000000"/>
                </a:solidFill>
                <a:latin typeface="Arial" panose="020B0604020202020204" pitchFamily="34" charset="0"/>
                <a:ea typeface="Times New Roman" panose="02020603050405020304" pitchFamily="18" charset="0"/>
                <a:cs typeface="Arial" panose="020B0604020202020204" pitchFamily="34" charset="0"/>
              </a:rPr>
              <a:t>Пример 3.2</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решить задачу (2), если </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 4, в верхней части ячейки </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i="1" dirty="0" err="1">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j</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матрицы М приведены </a:t>
            </a:r>
            <a:r>
              <a:rPr lang="en-US"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ru-RU" sz="2000"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1</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i="1" dirty="0" err="1">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j</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а в нижней – </a:t>
            </a:r>
            <a:r>
              <a:rPr lang="en-US"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ru-RU" sz="2000"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2</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i="1" dirty="0" err="1">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j</a:t>
            </a: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Т = 12.</a:t>
            </a:r>
            <a:endParaRPr lang="ru-RU"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78425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56591" y="479906"/>
            <a:ext cx="11105322" cy="5940088"/>
          </a:xfrm>
          <a:prstGeom prst="rect">
            <a:avLst/>
          </a:prstGeom>
        </p:spPr>
        <p:txBody>
          <a:bodyPr wrap="square">
            <a:spAutoFit/>
          </a:bodyPr>
          <a:lstStyle/>
          <a:p>
            <a:pPr indent="449580" algn="just">
              <a:spcAft>
                <a:spcPts val="0"/>
              </a:spcAft>
            </a:pPr>
            <a:r>
              <a:rPr lang="ru-RU"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Обобщенная постановка задачи </a:t>
            </a:r>
            <a:r>
              <a:rPr lang="ru-RU" sz="2000" b="1" dirty="0">
                <a:latin typeface="Arial" panose="020B0604020202020204" pitchFamily="34" charset="0"/>
                <a:ea typeface="Times New Roman" panose="02020603050405020304" pitchFamily="18" charset="0"/>
                <a:cs typeface="Arial" panose="020B0604020202020204" pitchFamily="34" charset="0"/>
              </a:rPr>
              <a:t>о назначениях. </a:t>
            </a:r>
            <a:r>
              <a:rPr lang="ru-RU" sz="2000" dirty="0">
                <a:latin typeface="Arial" panose="020B0604020202020204" pitchFamily="34" charset="0"/>
                <a:ea typeface="Times New Roman" panose="02020603050405020304" pitchFamily="18" charset="0"/>
                <a:cs typeface="Arial" panose="020B0604020202020204" pitchFamily="34" charset="0"/>
              </a:rPr>
              <a:t>Обозначим через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3</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ru-RU" sz="2000" dirty="0">
                <a:latin typeface="Arial" panose="020B0604020202020204" pitchFamily="34" charset="0"/>
                <a:ea typeface="Times New Roman" panose="02020603050405020304" pitchFamily="18" charset="0"/>
                <a:cs typeface="Arial" panose="020B0604020202020204" pitchFamily="34" charset="0"/>
              </a:rPr>
              <a:t>) – количество продукции (товара), которая может быть получена с помощью </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–й программы реализуемой </a:t>
            </a:r>
            <a:r>
              <a:rPr lang="en-US" sz="2000" dirty="0">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–м специалистом, </a:t>
            </a:r>
            <a:r>
              <a:rPr lang="en-US" sz="2000" dirty="0" err="1">
                <a:latin typeface="Arial" panose="020B0604020202020204" pitchFamily="34" charset="0"/>
                <a:ea typeface="Times New Roman" panose="02020603050405020304" pitchFamily="18" charset="0"/>
                <a:cs typeface="Arial" panose="020B0604020202020204" pitchFamily="34" charset="0"/>
              </a:rPr>
              <a:t>w</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j</a:t>
            </a:r>
            <a:r>
              <a:rPr lang="en-US" sz="2000" baseline="-25000"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 доход, который может быть получен предприятием при работе </a:t>
            </a:r>
            <a:r>
              <a:rPr lang="en-US" sz="2000" dirty="0">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-го специалиста, а через  </a:t>
            </a:r>
            <a:r>
              <a:rPr lang="en-US" sz="2000" dirty="0" err="1">
                <a:latin typeface="Arial" panose="020B0604020202020204" pitchFamily="34" charset="0"/>
                <a:ea typeface="Times New Roman" panose="02020603050405020304" pitchFamily="18" charset="0"/>
                <a:cs typeface="Arial" panose="020B0604020202020204" pitchFamily="34" charset="0"/>
              </a:rPr>
              <a:t>k</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 - коэффициент относительной важности j–</a:t>
            </a:r>
            <a:r>
              <a:rPr lang="ru-RU" sz="2000" dirty="0" err="1">
                <a:latin typeface="Arial" panose="020B0604020202020204" pitchFamily="34" charset="0"/>
                <a:ea typeface="Times New Roman" panose="02020603050405020304" pitchFamily="18" charset="0"/>
                <a:cs typeface="Arial" panose="020B0604020202020204" pitchFamily="34" charset="0"/>
              </a:rPr>
              <a:t>го</a:t>
            </a:r>
            <a:r>
              <a:rPr lang="ru-RU" sz="2000" dirty="0">
                <a:latin typeface="Arial" panose="020B0604020202020204" pitchFamily="34" charset="0"/>
                <a:ea typeface="Times New Roman" panose="02020603050405020304" pitchFamily="18" charset="0"/>
                <a:cs typeface="Arial" panose="020B0604020202020204" pitchFamily="34" charset="0"/>
              </a:rPr>
              <a:t> специалиста. Остальные обозначения совпадают с принятыми для задачи (1). При формулировки задачи может быть множество таких ограничений как :</a:t>
            </a:r>
          </a:p>
          <a:p>
            <a:pPr indent="457200"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а) суммарные затраты на выполнение программ всеми специалистами не должно превышать заданную величину </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C</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  </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r</a:t>
            </a:r>
            <a:r>
              <a:rPr lang="en-US" sz="2000" baseline="-25000" dirty="0">
                <a:latin typeface="Arial" panose="020B0604020202020204" pitchFamily="34" charset="0"/>
                <a:ea typeface="Times New Roman" panose="02020603050405020304" pitchFamily="18" charset="0"/>
                <a:cs typeface="Arial" panose="020B0604020202020204" pitchFamily="34" charset="0"/>
              </a:rPr>
              <a:t>1</a:t>
            </a:r>
            <a:r>
              <a:rPr lang="en-US"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y(</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C</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US" sz="2000"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  x</a:t>
            </a:r>
            <a:r>
              <a:rPr lang="en-US" sz="2000" baseline="-25000" dirty="0">
                <a:latin typeface="Arial" panose="020B0604020202020204" pitchFamily="34" charset="0"/>
                <a:ea typeface="Times New Roman" panose="02020603050405020304" pitchFamily="18" charset="0"/>
                <a:cs typeface="Arial" panose="020B0604020202020204" pitchFamily="34" charset="0"/>
              </a:rPr>
              <a:t>i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X</a:t>
            </a:r>
            <a:r>
              <a:rPr lang="en-US" sz="2000" baseline="-25000" dirty="0">
                <a:latin typeface="Arial" panose="020B0604020202020204" pitchFamily="34" charset="0"/>
                <a:ea typeface="Times New Roman" panose="02020603050405020304" pitchFamily="18" charset="0"/>
                <a:cs typeface="Arial" panose="020B0604020202020204" pitchFamily="34" charset="0"/>
              </a:rPr>
              <a:t>1</a:t>
            </a:r>
            <a:r>
              <a:rPr lang="en-US" sz="2000" dirty="0">
                <a:latin typeface="Arial" panose="020B0604020202020204" pitchFamily="34" charset="0"/>
                <a:ea typeface="Times New Roman" panose="02020603050405020304" pitchFamily="18" charset="0"/>
                <a:cs typeface="Arial" panose="020B0604020202020204" pitchFamily="34" charset="0"/>
              </a:rPr>
              <a:t>  x</a:t>
            </a:r>
            <a:r>
              <a:rPr lang="en-US" sz="2000" baseline="-25000" dirty="0">
                <a:latin typeface="Arial" panose="020B0604020202020204" pitchFamily="34" charset="0"/>
                <a:ea typeface="Times New Roman" panose="02020603050405020304" pitchFamily="18" charset="0"/>
                <a:cs typeface="Arial" panose="020B0604020202020204" pitchFamily="34" charset="0"/>
              </a:rPr>
              <a:t>j</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X</a:t>
            </a:r>
            <a:r>
              <a:rPr lang="en-US" sz="2000" baseline="-25000" dirty="0">
                <a:latin typeface="Arial" panose="020B0604020202020204" pitchFamily="34" charset="0"/>
                <a:ea typeface="Times New Roman" panose="02020603050405020304" pitchFamily="18" charset="0"/>
                <a:cs typeface="Arial" panose="020B0604020202020204" pitchFamily="34" charset="0"/>
              </a:rPr>
              <a:t>2</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indent="457200" algn="just">
              <a:spcAft>
                <a:spcPts val="0"/>
              </a:spcAft>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indent="457200"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б) необходимость включить в работу всех специалистов:</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y</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 = 1,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j</a:t>
            </a:r>
            <a:r>
              <a:rPr lang="en-US" sz="2000" dirty="0" err="1">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ru-RU" sz="2000" baseline="-25000" dirty="0">
                <a:latin typeface="Arial" panose="020B0604020202020204" pitchFamily="34" charset="0"/>
                <a:ea typeface="Times New Roman" panose="02020603050405020304" pitchFamily="18" charset="0"/>
                <a:cs typeface="Arial" panose="020B0604020202020204" pitchFamily="34" charset="0"/>
              </a:rPr>
              <a:t>2</a:t>
            </a:r>
            <a:r>
              <a:rPr lang="ru-RU" sz="2000" dirty="0">
                <a:latin typeface="Arial" panose="020B0604020202020204" pitchFamily="34" charset="0"/>
                <a:ea typeface="Times New Roman" panose="02020603050405020304" pitchFamily="18" charset="0"/>
                <a:cs typeface="Arial" panose="020B0604020202020204" pitchFamily="34" charset="0"/>
              </a:rPr>
              <a:t> ;                                         </a:t>
            </a:r>
          </a:p>
          <a:p>
            <a:pPr indent="45720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x</a:t>
            </a:r>
            <a:r>
              <a:rPr lang="en-US" sz="2000" baseline="-25000" dirty="0">
                <a:latin typeface="Arial" panose="020B0604020202020204" pitchFamily="34" charset="0"/>
                <a:ea typeface="Times New Roman" panose="02020603050405020304" pitchFamily="18" charset="0"/>
                <a:cs typeface="Arial" panose="020B0604020202020204" pitchFamily="34" charset="0"/>
              </a:rPr>
              <a:t>i</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X</a:t>
            </a:r>
            <a:r>
              <a:rPr lang="ru-RU" sz="2000" baseline="-25000"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a:t>
            </a:r>
          </a:p>
          <a:p>
            <a:pPr indent="457200"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в) максимальное время реализации всех работ специалистами не должно превышать заданной величины </a:t>
            </a:r>
            <a:r>
              <a:rPr lang="en-US" sz="2000" dirty="0">
                <a:latin typeface="Arial" panose="020B0604020202020204" pitchFamily="34" charset="0"/>
                <a:ea typeface="Times New Roman" panose="02020603050405020304" pitchFamily="18" charset="0"/>
                <a:cs typeface="Arial" panose="020B0604020202020204" pitchFamily="34" charset="0"/>
              </a:rPr>
              <a:t>T</a:t>
            </a:r>
            <a:r>
              <a:rPr lang="ru-RU" sz="2000" dirty="0">
                <a:latin typeface="Arial" panose="020B0604020202020204" pitchFamily="34" charset="0"/>
                <a:ea typeface="Times New Roman" panose="02020603050405020304" pitchFamily="18" charset="0"/>
                <a:cs typeface="Arial" panose="020B0604020202020204" pitchFamily="34" charset="0"/>
              </a:rPr>
              <a:t>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max   r</a:t>
            </a:r>
            <a:r>
              <a:rPr lang="en-US" sz="2000" baseline="-25000" dirty="0">
                <a:latin typeface="Arial" panose="020B0604020202020204" pitchFamily="34" charset="0"/>
                <a:ea typeface="Times New Roman" panose="02020603050405020304" pitchFamily="18" charset="0"/>
                <a:cs typeface="Arial" panose="020B0604020202020204" pitchFamily="34" charset="0"/>
              </a:rPr>
              <a:t>2</a:t>
            </a:r>
            <a:r>
              <a:rPr lang="en-US"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y(</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T</a:t>
            </a:r>
            <a:r>
              <a:rPr lang="en-US" sz="2000" baseline="-25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x</a:t>
            </a:r>
            <a:r>
              <a:rPr lang="en-US" sz="2000" baseline="-25000" dirty="0">
                <a:latin typeface="Arial" panose="020B0604020202020204" pitchFamily="34" charset="0"/>
                <a:ea typeface="Times New Roman" panose="02020603050405020304" pitchFamily="18" charset="0"/>
                <a:cs typeface="Arial" panose="020B0604020202020204" pitchFamily="34" charset="0"/>
              </a:rPr>
              <a:t>j</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X</a:t>
            </a:r>
            <a:r>
              <a:rPr lang="en-US" sz="2000" baseline="-25000" dirty="0">
                <a:latin typeface="Arial" panose="020B0604020202020204" pitchFamily="34" charset="0"/>
                <a:ea typeface="Times New Roman" panose="02020603050405020304" pitchFamily="18" charset="0"/>
                <a:cs typeface="Arial" panose="020B0604020202020204" pitchFamily="34" charset="0"/>
              </a:rPr>
              <a:t>2</a:t>
            </a:r>
            <a:r>
              <a:rPr lang="en-US" sz="2000" dirty="0">
                <a:latin typeface="Arial" panose="020B0604020202020204" pitchFamily="34" charset="0"/>
                <a:ea typeface="Times New Roman" panose="02020603050405020304" pitchFamily="18" charset="0"/>
                <a:cs typeface="Arial" panose="020B0604020202020204" pitchFamily="34" charset="0"/>
              </a:rPr>
              <a:t> ;                                      </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US" sz="2000"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i</a:t>
            </a:r>
            <a:r>
              <a:rPr lang="en-US" sz="2000" dirty="0" err="1">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ru-RU" sz="2000" baseline="-25000"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a:t>
            </a:r>
          </a:p>
          <a:p>
            <a:pPr indent="457200"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ru-RU"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06634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45911" y="600714"/>
            <a:ext cx="11218459" cy="5940088"/>
          </a:xfrm>
          <a:prstGeom prst="rect">
            <a:avLst/>
          </a:prstGeom>
        </p:spPr>
        <p:txBody>
          <a:bodyPr wrap="square">
            <a:spAutoFit/>
          </a:bodyPr>
          <a:lstStyle/>
          <a:p>
            <a:pPr indent="457200"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г) количество продукции, реализованных каждым специалистом должно быть не менее заданной величины </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a:t>
            </a:r>
            <a:r>
              <a:rPr lang="en-US" sz="2000" baseline="-25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j</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 </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r</a:t>
            </a:r>
            <a:r>
              <a:rPr lang="en-US" sz="2000" baseline="-25000" dirty="0">
                <a:latin typeface="Arial" panose="020B0604020202020204" pitchFamily="34" charset="0"/>
                <a:ea typeface="Times New Roman" panose="02020603050405020304" pitchFamily="18" charset="0"/>
                <a:cs typeface="Arial" panose="020B0604020202020204" pitchFamily="34" charset="0"/>
              </a:rPr>
              <a:t>3</a:t>
            </a:r>
            <a:r>
              <a:rPr lang="en-US"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y(</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err="1">
                <a:latin typeface="Arial" panose="020B0604020202020204" pitchFamily="34" charset="0"/>
                <a:ea typeface="Times New Roman" panose="02020603050405020304" pitchFamily="18" charset="0"/>
                <a:cs typeface="Arial" panose="020B0604020202020204" pitchFamily="34" charset="0"/>
              </a:rPr>
              <a:t>P</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j</a:t>
            </a:r>
            <a:r>
              <a:rPr lang="en-US" sz="2000" baseline="-25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x</a:t>
            </a:r>
            <a:r>
              <a:rPr lang="en-US" sz="2000" baseline="-25000" dirty="0">
                <a:latin typeface="Arial" panose="020B0604020202020204" pitchFamily="34" charset="0"/>
                <a:ea typeface="Times New Roman" panose="02020603050405020304" pitchFamily="18" charset="0"/>
                <a:cs typeface="Arial" panose="020B0604020202020204" pitchFamily="34" charset="0"/>
              </a:rPr>
              <a:t>j</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X</a:t>
            </a:r>
            <a:r>
              <a:rPr lang="en-US" sz="2000" baseline="-25000" dirty="0">
                <a:latin typeface="Arial" panose="020B0604020202020204" pitchFamily="34" charset="0"/>
                <a:ea typeface="Times New Roman" panose="02020603050405020304" pitchFamily="18" charset="0"/>
                <a:cs typeface="Arial" panose="020B0604020202020204" pitchFamily="34" charset="0"/>
              </a:rPr>
              <a:t>2</a:t>
            </a:r>
            <a:r>
              <a:rPr lang="en-US" sz="2000" dirty="0">
                <a:latin typeface="Arial" panose="020B0604020202020204" pitchFamily="34" charset="0"/>
                <a:ea typeface="Times New Roman" panose="02020603050405020304" pitchFamily="18" charset="0"/>
                <a:cs typeface="Arial" panose="020B0604020202020204" pitchFamily="34" charset="0"/>
              </a:rPr>
              <a:t> .                                       </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i</a:t>
            </a:r>
            <a:r>
              <a:rPr lang="en-US" sz="2000" dirty="0" err="1">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ru-RU" sz="2000" baseline="-25000"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p>
          <a:p>
            <a:pPr indent="44958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В качестве целевых функций могут выступать критерии в рассмотренных выше задачах, так и ниже перечисленные:</a:t>
            </a:r>
          </a:p>
          <a:p>
            <a:pPr indent="44958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д) максимизация прибыли, получаемая при производстве товаров на предприятии:</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 </a:t>
            </a:r>
            <a:r>
              <a:rPr lang="en-US" sz="2000" dirty="0" err="1">
                <a:latin typeface="Arial" panose="020B0604020202020204" pitchFamily="34" charset="0"/>
                <a:ea typeface="Times New Roman" panose="02020603050405020304" pitchFamily="18" charset="0"/>
                <a:cs typeface="Arial" panose="020B0604020202020204" pitchFamily="34" charset="0"/>
              </a:rPr>
              <a:t>w</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j</a:t>
            </a:r>
            <a:r>
              <a:rPr lang="en-US" sz="2000" dirty="0">
                <a:latin typeface="Arial" panose="020B0604020202020204" pitchFamily="34" charset="0"/>
                <a:ea typeface="Times New Roman" panose="02020603050405020304" pitchFamily="18" charset="0"/>
                <a:cs typeface="Arial" panose="020B0604020202020204" pitchFamily="34" charset="0"/>
              </a:rPr>
              <a:t> *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r</a:t>
            </a:r>
            <a:r>
              <a:rPr lang="en-US" sz="2000" baseline="-25000" dirty="0">
                <a:latin typeface="Arial" panose="020B0604020202020204" pitchFamily="34" charset="0"/>
                <a:ea typeface="Times New Roman" panose="02020603050405020304" pitchFamily="18" charset="0"/>
                <a:cs typeface="Arial" panose="020B0604020202020204" pitchFamily="34" charset="0"/>
              </a:rPr>
              <a:t>3</a:t>
            </a:r>
            <a:r>
              <a:rPr lang="en-US"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y(</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 r</a:t>
            </a:r>
            <a:r>
              <a:rPr lang="en-US" sz="2000" baseline="-25000" dirty="0">
                <a:latin typeface="Arial" panose="020B0604020202020204" pitchFamily="34" charset="0"/>
                <a:ea typeface="Times New Roman" panose="02020603050405020304" pitchFamily="18" charset="0"/>
                <a:cs typeface="Arial" panose="020B0604020202020204" pitchFamily="34" charset="0"/>
              </a:rPr>
              <a:t>1</a:t>
            </a:r>
            <a:r>
              <a:rPr lang="en-US" sz="2000" dirty="0">
                <a:latin typeface="Arial" panose="020B0604020202020204" pitchFamily="34" charset="0"/>
                <a:ea typeface="Times New Roman" panose="02020603050405020304" pitchFamily="18" charset="0"/>
                <a:cs typeface="Arial" panose="020B0604020202020204" pitchFamily="34" charset="0"/>
              </a:rPr>
              <a:t>(</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y(</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max,                                           </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j</a:t>
            </a:r>
            <a:r>
              <a:rPr lang="en-US" sz="2000" dirty="0" err="1">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ru-RU" sz="2000" baseline="-25000"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j</a:t>
            </a:r>
            <a:r>
              <a:rPr lang="en-US" sz="2000" dirty="0" err="1">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ru-RU" sz="2000" baseline="-25000" dirty="0">
                <a:latin typeface="Arial" panose="020B0604020202020204" pitchFamily="34" charset="0"/>
                <a:ea typeface="Times New Roman" panose="02020603050405020304" pitchFamily="18" charset="0"/>
                <a:cs typeface="Arial" panose="020B0604020202020204" pitchFamily="34" charset="0"/>
              </a:rPr>
              <a:t>2</a:t>
            </a: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j</a:t>
            </a:r>
            <a:r>
              <a:rPr lang="en-US" sz="2000" dirty="0" err="1">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ru-RU" sz="2000" baseline="-25000"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е) максимизировать суммарную важность специалистов, реализующих соответствующие программы: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sign [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w(</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y(</a:t>
            </a:r>
            <a:r>
              <a:rPr lang="en-US" sz="2000" dirty="0" err="1">
                <a:latin typeface="Arial" panose="020B0604020202020204" pitchFamily="34" charset="0"/>
                <a:ea typeface="Times New Roman" panose="02020603050405020304" pitchFamily="18" charset="0"/>
                <a:cs typeface="Arial" panose="020B0604020202020204" pitchFamily="34" charset="0"/>
              </a:rPr>
              <a:t>i,j</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 max,                                           </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i</a:t>
            </a:r>
            <a:r>
              <a:rPr lang="en-US" sz="2000" dirty="0" err="1">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ru-RU" sz="2000" baseline="-25000"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j</a:t>
            </a:r>
            <a:r>
              <a:rPr lang="en-US" sz="2000" dirty="0" err="1">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err="1">
                <a:latin typeface="Arial" panose="020B0604020202020204" pitchFamily="34" charset="0"/>
                <a:ea typeface="Times New Roman" panose="02020603050405020304" pitchFamily="18" charset="0"/>
                <a:cs typeface="Arial" panose="020B0604020202020204" pitchFamily="34" charset="0"/>
              </a:rPr>
              <a:t>X</a:t>
            </a:r>
            <a:r>
              <a:rPr lang="ru-RU" sz="2000" baseline="-25000" dirty="0">
                <a:latin typeface="Arial" panose="020B0604020202020204" pitchFamily="34" charset="0"/>
                <a:ea typeface="Times New Roman" panose="02020603050405020304" pitchFamily="18" charset="0"/>
                <a:cs typeface="Arial" panose="020B0604020202020204" pitchFamily="34" charset="0"/>
              </a:rPr>
              <a:t>2</a:t>
            </a:r>
            <a:r>
              <a:rPr lang="ru-RU" sz="2000" dirty="0">
                <a:latin typeface="Arial" panose="020B0604020202020204" pitchFamily="34" charset="0"/>
                <a:ea typeface="Times New Roman" panose="02020603050405020304" pitchFamily="18" charset="0"/>
                <a:cs typeface="Arial" panose="020B0604020202020204" pitchFamily="34" charset="0"/>
              </a:rPr>
              <a:t>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Предложенный выше подход продемонстрировал возможность выделения класса  двудольных графов с такими граничными условиями, при которых можно  пользоваться методами теории графов.</a:t>
            </a:r>
          </a:p>
        </p:txBody>
      </p:sp>
    </p:spTree>
    <p:extLst>
      <p:ext uri="{BB962C8B-B14F-4D97-AF65-F5344CB8AC3E}">
        <p14:creationId xmlns:p14="http://schemas.microsoft.com/office/powerpoint/2010/main" val="1469412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8E23AB1-F60F-41FB-85B2-1E9F3B9BC1E7}"/>
              </a:ext>
            </a:extLst>
          </p:cNvPr>
          <p:cNvSpPr/>
          <p:nvPr/>
        </p:nvSpPr>
        <p:spPr>
          <a:xfrm>
            <a:off x="736979" y="2164140"/>
            <a:ext cx="10658902" cy="1323439"/>
          </a:xfrm>
          <a:prstGeom prst="rect">
            <a:avLst/>
          </a:prstGeom>
        </p:spPr>
        <p:txBody>
          <a:bodyPr wrap="square">
            <a:spAutoFit/>
          </a:bodyPr>
          <a:lstStyle/>
          <a:p>
            <a:pPr algn="ctr">
              <a:spcAft>
                <a:spcPts val="0"/>
              </a:spcAft>
            </a:pPr>
            <a:r>
              <a:rPr lang="ru-RU" sz="4000" dirty="0">
                <a:latin typeface="Arial" panose="020B0604020202020204" pitchFamily="34" charset="0"/>
                <a:ea typeface="Times New Roman" panose="02020603050405020304" pitchFamily="18" charset="0"/>
              </a:rPr>
              <a:t>Задачи стратегического планирования и </a:t>
            </a:r>
            <a:r>
              <a:rPr lang="ru-RU" sz="4000">
                <a:latin typeface="Arial" panose="020B0604020202020204" pitchFamily="34" charset="0"/>
                <a:ea typeface="Times New Roman" panose="02020603050405020304" pitchFamily="18" charset="0"/>
              </a:rPr>
              <a:t>управления предприятием</a:t>
            </a:r>
            <a:endParaRPr lang="ru-RU" sz="4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459089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F53C034-5228-4CAB-8867-C0398F23CD67}"/>
              </a:ext>
            </a:extLst>
          </p:cNvPr>
          <p:cNvSpPr/>
          <p:nvPr/>
        </p:nvSpPr>
        <p:spPr>
          <a:xfrm>
            <a:off x="626164" y="1228397"/>
            <a:ext cx="11141766" cy="5016758"/>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Центральное место при формулировки стратегии фирмы занимают следующие критерии:</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1. Рыночные цели </a:t>
            </a:r>
            <a:r>
              <a:rPr lang="ru-RU" sz="2000" dirty="0">
                <a:latin typeface="Arial" panose="020B0604020202020204" pitchFamily="34" charset="0"/>
                <a:ea typeface="Times New Roman" panose="02020603050405020304" pitchFamily="18" charset="0"/>
                <a:cs typeface="Arial" panose="020B0604020202020204" pitchFamily="34" charset="0"/>
              </a:rPr>
              <a:t>(критерии: доля рынка, объем продаж, изменение пропорций, приоритеты в продуктовой политики).</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2. Производственные цели </a:t>
            </a:r>
            <a:r>
              <a:rPr lang="ru-RU" sz="2000" dirty="0">
                <a:latin typeface="Arial" panose="020B0604020202020204" pitchFamily="34" charset="0"/>
                <a:ea typeface="Times New Roman" panose="02020603050405020304" pitchFamily="18" charset="0"/>
                <a:cs typeface="Arial" panose="020B0604020202020204" pitchFamily="34" charset="0"/>
              </a:rPr>
              <a:t>(критерии: объем производства, показатели качества).</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3. Финансово-экономические цели </a:t>
            </a:r>
            <a:r>
              <a:rPr lang="ru-RU" sz="2000" dirty="0">
                <a:latin typeface="Arial" panose="020B0604020202020204" pitchFamily="34" charset="0"/>
                <a:ea typeface="Times New Roman" panose="02020603050405020304" pitchFamily="18" charset="0"/>
                <a:cs typeface="Arial" panose="020B0604020202020204" pitchFamily="34" charset="0"/>
              </a:rPr>
              <a:t>(критерии: прибыль, рентабельность, финансовая устойчивость, прирост собственности и др.).</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4. Социальные цели </a:t>
            </a:r>
            <a:r>
              <a:rPr lang="ru-RU" sz="2000" dirty="0">
                <a:latin typeface="Arial" panose="020B0604020202020204" pitchFamily="34" charset="0"/>
                <a:ea typeface="Times New Roman" panose="02020603050405020304" pitchFamily="18" charset="0"/>
                <a:cs typeface="Arial" panose="020B0604020202020204" pitchFamily="34" charset="0"/>
              </a:rPr>
              <a:t>(критерии: уровень жизни работающих, зарплата, социальная защищенность).</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5. </a:t>
            </a:r>
            <a:r>
              <a:rPr lang="ru-RU" sz="2000" b="1" dirty="0">
                <a:latin typeface="Arial" panose="020B0604020202020204" pitchFamily="34" charset="0"/>
                <a:ea typeface="Times New Roman" panose="02020603050405020304" pitchFamily="18" charset="0"/>
                <a:cs typeface="Arial" panose="020B0604020202020204" pitchFamily="34" charset="0"/>
              </a:rPr>
              <a:t>Другие цели</a:t>
            </a:r>
            <a:r>
              <a:rPr lang="ru-RU" sz="2000" dirty="0">
                <a:latin typeface="Arial" panose="020B0604020202020204" pitchFamily="34" charset="0"/>
                <a:ea typeface="Times New Roman" panose="02020603050405020304" pitchFamily="18" charset="0"/>
                <a:cs typeface="Arial" panose="020B0604020202020204" pitchFamily="34" charset="0"/>
              </a:rPr>
              <a:t>, связанные с решением первоочередных проблем. Например:</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 освоение рынка мелкооптового покупателя, при одновременном повышении комплексности поставок продукции «под ключ»;</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 ускоренная разработка и освоение эффективной системы управления финансами при одновременной всеобщей ликвидации финансово-экономического персонала.</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Эти цели затем разбиваются на подцели для определения целей подразделений и служб предприятия.</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p>
        </p:txBody>
      </p:sp>
      <p:sp>
        <p:nvSpPr>
          <p:cNvPr id="3" name="Прямоугольник 2">
            <a:extLst>
              <a:ext uri="{FF2B5EF4-FFF2-40B4-BE49-F238E27FC236}">
                <a16:creationId xmlns:a16="http://schemas.microsoft.com/office/drawing/2014/main" id="{5BF1E3E9-2FF1-4C23-B434-1B9C35F8C850}"/>
              </a:ext>
            </a:extLst>
          </p:cNvPr>
          <p:cNvSpPr/>
          <p:nvPr/>
        </p:nvSpPr>
        <p:spPr>
          <a:xfrm>
            <a:off x="1786397" y="660160"/>
            <a:ext cx="8300477" cy="400110"/>
          </a:xfrm>
          <a:prstGeom prst="rect">
            <a:avLst/>
          </a:prstGeom>
        </p:spPr>
        <p:txBody>
          <a:bodyPr wrap="none">
            <a:spAutoFit/>
          </a:bodyPr>
          <a:lstStyle/>
          <a:p>
            <a:r>
              <a:rPr lang="ru-RU" b="1" dirty="0">
                <a:latin typeface="Arial" panose="020B0604020202020204" pitchFamily="34" charset="0"/>
                <a:ea typeface="Times New Roman" panose="02020603050405020304" pitchFamily="18" charset="0"/>
                <a:cs typeface="Arial" panose="020B0604020202020204" pitchFamily="34" charset="0"/>
              </a:rPr>
              <a:t> </a:t>
            </a:r>
            <a:r>
              <a:rPr lang="ru-RU" sz="2000" b="1" dirty="0">
                <a:latin typeface="Arial" panose="020B0604020202020204" pitchFamily="34" charset="0"/>
                <a:ea typeface="Times New Roman" panose="02020603050405020304" pitchFamily="18" charset="0"/>
                <a:cs typeface="Arial" panose="020B0604020202020204" pitchFamily="34" charset="0"/>
              </a:rPr>
              <a:t>ЦЕЛИ И КРИТЕРИИ СТРАТЕГИЧЕСКОГО УПРАВЛЕНИЯ ФИРМОЙ</a:t>
            </a:r>
            <a:endParaRPr lang="ru-RU" sz="2000" dirty="0"/>
          </a:p>
        </p:txBody>
      </p:sp>
    </p:spTree>
    <p:extLst>
      <p:ext uri="{BB962C8B-B14F-4D97-AF65-F5344CB8AC3E}">
        <p14:creationId xmlns:p14="http://schemas.microsoft.com/office/powerpoint/2010/main" val="2373611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78A7738-9B52-4EE1-A6CD-0F2776010715}"/>
              </a:ext>
            </a:extLst>
          </p:cNvPr>
          <p:cNvSpPr/>
          <p:nvPr/>
        </p:nvSpPr>
        <p:spPr>
          <a:xfrm>
            <a:off x="614149" y="305012"/>
            <a:ext cx="10986449" cy="2246769"/>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rPr>
              <a:t>    Минимальный набор критериев финансово-экономического благополучия фирмы включает:</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 обеспеченность финансами (дефицит наличия);</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 прибыль (маржинальная);     </a:t>
            </a:r>
          </a:p>
          <a:p>
            <a:pPr algn="just">
              <a:spcAft>
                <a:spcPts val="0"/>
              </a:spcAft>
            </a:pPr>
            <a:r>
              <a:rPr lang="ru-RU" sz="2000" dirty="0">
                <a:latin typeface="Arial" panose="020B0604020202020204" pitchFamily="34" charset="0"/>
                <a:ea typeface="Times New Roman" panose="02020603050405020304" pitchFamily="18" charset="0"/>
              </a:rPr>
              <a:t>     - рентабельность (маржинальная);</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 душевой доход (фонд оплаты труда на одного работающего);</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 собственный капитал.</a:t>
            </a:r>
            <a:endParaRPr lang="ru-RU" sz="2000" dirty="0">
              <a:latin typeface="Times New Roman" panose="02020603050405020304" pitchFamily="18" charset="0"/>
              <a:ea typeface="Times New Roman" panose="02020603050405020304" pitchFamily="18" charset="0"/>
            </a:endParaRPr>
          </a:p>
        </p:txBody>
      </p:sp>
      <p:pic>
        <p:nvPicPr>
          <p:cNvPr id="3" name="Рисунок 2">
            <a:extLst>
              <a:ext uri="{FF2B5EF4-FFF2-40B4-BE49-F238E27FC236}">
                <a16:creationId xmlns:a16="http://schemas.microsoft.com/office/drawing/2014/main" id="{C27717F8-5178-4B6B-91B1-A076DED03E1C}"/>
              </a:ext>
            </a:extLst>
          </p:cNvPr>
          <p:cNvPicPr>
            <a:picLocks noChangeAspect="1"/>
          </p:cNvPicPr>
          <p:nvPr/>
        </p:nvPicPr>
        <p:blipFill>
          <a:blip r:embed="rId2"/>
          <a:stretch>
            <a:fillRect/>
          </a:stretch>
        </p:blipFill>
        <p:spPr>
          <a:xfrm>
            <a:off x="614149" y="2811570"/>
            <a:ext cx="5717205" cy="2989300"/>
          </a:xfrm>
          <a:prstGeom prst="rect">
            <a:avLst/>
          </a:prstGeom>
        </p:spPr>
      </p:pic>
      <p:sp>
        <p:nvSpPr>
          <p:cNvPr id="4" name="Прямоугольник 3">
            <a:extLst>
              <a:ext uri="{FF2B5EF4-FFF2-40B4-BE49-F238E27FC236}">
                <a16:creationId xmlns:a16="http://schemas.microsoft.com/office/drawing/2014/main" id="{8D10462F-C327-4EA6-8982-A78AF8BCA485}"/>
              </a:ext>
            </a:extLst>
          </p:cNvPr>
          <p:cNvSpPr/>
          <p:nvPr/>
        </p:nvSpPr>
        <p:spPr>
          <a:xfrm>
            <a:off x="6533321" y="2811570"/>
            <a:ext cx="5260717" cy="2554545"/>
          </a:xfrm>
          <a:prstGeom prst="rect">
            <a:avLst/>
          </a:prstGeom>
        </p:spPr>
        <p:txBody>
          <a:bodyPr wrap="square">
            <a:spAutoFit/>
          </a:bodyPr>
          <a:lstStyle/>
          <a:p>
            <a:pPr algn="just"/>
            <a:r>
              <a:rPr lang="ru-RU" sz="2000" dirty="0">
                <a:latin typeface="Arial" panose="020B0604020202020204" pitchFamily="34" charset="0"/>
                <a:ea typeface="Times New Roman" panose="02020603050405020304" pitchFamily="18" charset="0"/>
              </a:rPr>
              <a:t>    После выбора критериев определяется исходное состояние и  желаемое (целевое) состояние (см. рис. 1а): желательно к концу периода увеличить зарплату на 30%, а прибыль - на 40%.</a:t>
            </a:r>
            <a:r>
              <a:rPr lang="ru-RU" sz="2000" dirty="0">
                <a:latin typeface="Arial" panose="020B0604020202020204" pitchFamily="34" charset="0"/>
                <a:ea typeface="Batang" panose="02030600000101010101" pitchFamily="18" charset="-127"/>
              </a:rPr>
              <a:t> </a:t>
            </a:r>
          </a:p>
          <a:p>
            <a:pPr algn="just"/>
            <a:r>
              <a:rPr lang="ru-RU" sz="2000" dirty="0">
                <a:latin typeface="Arial" panose="020B0604020202020204" pitchFamily="34" charset="0"/>
                <a:ea typeface="Batang" panose="02030600000101010101" pitchFamily="18" charset="-127"/>
              </a:rPr>
              <a:t>    Рис.1а соответствует выбору пространства критериев и идентификации в них исходного и целевого состояния. </a:t>
            </a:r>
            <a:endParaRPr lang="ru-RU" dirty="0"/>
          </a:p>
        </p:txBody>
      </p:sp>
      <p:sp>
        <p:nvSpPr>
          <p:cNvPr id="5" name="Прямоугольник 4">
            <a:extLst>
              <a:ext uri="{FF2B5EF4-FFF2-40B4-BE49-F238E27FC236}">
                <a16:creationId xmlns:a16="http://schemas.microsoft.com/office/drawing/2014/main" id="{F6DF8AFF-95D8-4B97-B12A-915FE2B585C1}"/>
              </a:ext>
            </a:extLst>
          </p:cNvPr>
          <p:cNvSpPr/>
          <p:nvPr/>
        </p:nvSpPr>
        <p:spPr>
          <a:xfrm>
            <a:off x="2696628" y="5800870"/>
            <a:ext cx="1024639"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rPr>
              <a:t>рис. 1а</a:t>
            </a:r>
            <a:endParaRPr lang="ru-RU" sz="2000" dirty="0"/>
          </a:p>
        </p:txBody>
      </p:sp>
    </p:spTree>
    <p:extLst>
      <p:ext uri="{BB962C8B-B14F-4D97-AF65-F5344CB8AC3E}">
        <p14:creationId xmlns:p14="http://schemas.microsoft.com/office/powerpoint/2010/main" val="10644510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97010AA-8765-43FA-8BFC-2BB904D2BEEC}"/>
              </a:ext>
            </a:extLst>
          </p:cNvPr>
          <p:cNvPicPr>
            <a:picLocks noChangeAspect="1"/>
          </p:cNvPicPr>
          <p:nvPr/>
        </p:nvPicPr>
        <p:blipFill>
          <a:blip r:embed="rId2"/>
          <a:stretch>
            <a:fillRect/>
          </a:stretch>
        </p:blipFill>
        <p:spPr>
          <a:xfrm>
            <a:off x="70451" y="3101601"/>
            <a:ext cx="5398054" cy="3281966"/>
          </a:xfrm>
          <a:prstGeom prst="rect">
            <a:avLst/>
          </a:prstGeom>
        </p:spPr>
      </p:pic>
      <p:sp>
        <p:nvSpPr>
          <p:cNvPr id="3" name="Прямоугольник 2">
            <a:extLst>
              <a:ext uri="{FF2B5EF4-FFF2-40B4-BE49-F238E27FC236}">
                <a16:creationId xmlns:a16="http://schemas.microsoft.com/office/drawing/2014/main" id="{A6AFBEA6-ADA1-4C6C-85C2-A46A601113B3}"/>
              </a:ext>
            </a:extLst>
          </p:cNvPr>
          <p:cNvSpPr/>
          <p:nvPr/>
        </p:nvSpPr>
        <p:spPr>
          <a:xfrm>
            <a:off x="543338" y="551252"/>
            <a:ext cx="11184835" cy="2246769"/>
          </a:xfrm>
          <a:prstGeom prst="rect">
            <a:avLst/>
          </a:prstGeom>
        </p:spPr>
        <p:txBody>
          <a:bodyPr wrap="square">
            <a:spAutoFit/>
          </a:bodyPr>
          <a:lstStyle/>
          <a:p>
            <a:pPr algn="just">
              <a:spcAft>
                <a:spcPts val="0"/>
              </a:spcAft>
            </a:pPr>
            <a:r>
              <a:rPr lang="ru-RU" sz="2000" dirty="0">
                <a:latin typeface="Arial" panose="020B0604020202020204" pitchFamily="34" charset="0"/>
                <a:ea typeface="Batang" panose="02030600000101010101" pitchFamily="18" charset="-127"/>
              </a:rPr>
              <a:t>      Рис.1б соответствует различным стратегиям достижения цели: стратегия </a:t>
            </a:r>
          </a:p>
          <a:p>
            <a:pPr algn="just">
              <a:spcAft>
                <a:spcPts val="0"/>
              </a:spcAft>
            </a:pPr>
            <a:r>
              <a:rPr lang="ru-RU" sz="2000" dirty="0">
                <a:latin typeface="Arial" panose="020B0604020202020204" pitchFamily="34" charset="0"/>
                <a:ea typeface="Batang" panose="02030600000101010101" pitchFamily="18" charset="-127"/>
              </a:rPr>
              <a:t>(1) - сначала наращиваем прибыли, а затем увеличиваем зарплаты; </a:t>
            </a:r>
          </a:p>
          <a:p>
            <a:pPr algn="just">
              <a:spcAft>
                <a:spcPts val="0"/>
              </a:spcAft>
            </a:pPr>
            <a:r>
              <a:rPr lang="ru-RU" sz="2000" dirty="0">
                <a:latin typeface="Arial" panose="020B0604020202020204" pitchFamily="34" charset="0"/>
                <a:ea typeface="Batang" panose="02030600000101010101" pitchFamily="18" charset="-127"/>
              </a:rPr>
              <a:t>(2) - обратные приоритеты; </a:t>
            </a:r>
          </a:p>
          <a:p>
            <a:pPr algn="just">
              <a:spcAft>
                <a:spcPts val="0"/>
              </a:spcAft>
            </a:pPr>
            <a:r>
              <a:rPr lang="ru-RU" sz="2000" dirty="0">
                <a:latin typeface="Arial" panose="020B0604020202020204" pitchFamily="34" charset="0"/>
                <a:ea typeface="Batang" panose="02030600000101010101" pitchFamily="18" charset="-127"/>
              </a:rPr>
              <a:t>(3), (4) - то же, что (1), (2), но со сменой приоритетов; стратегия </a:t>
            </a:r>
          </a:p>
          <a:p>
            <a:pPr algn="just">
              <a:spcAft>
                <a:spcPts val="0"/>
              </a:spcAft>
            </a:pPr>
            <a:r>
              <a:rPr lang="ru-RU" sz="2000" dirty="0">
                <a:latin typeface="Arial" panose="020B0604020202020204" pitchFamily="34" charset="0"/>
                <a:ea typeface="Batang" panose="02030600000101010101" pitchFamily="18" charset="-127"/>
              </a:rPr>
              <a:t>(5) - постоянные пропорции изменения критериев (стратегия пропорционального развития). Стратегия (4) - сначала отдаем предпочтение опережающему повышению зарплаты (иначе, квалифицированные кадры </a:t>
            </a:r>
            <a:r>
              <a:rPr lang="ru-RU" sz="2000" spc="-100" dirty="0">
                <a:latin typeface="Arial" panose="020B0604020202020204" pitchFamily="34" charset="0"/>
                <a:ea typeface="Batang" panose="02030600000101010101" pitchFamily="18" charset="-127"/>
              </a:rPr>
              <a:t>уйдут</a:t>
            </a:r>
            <a:r>
              <a:rPr lang="ru-RU" sz="2000" dirty="0">
                <a:latin typeface="Arial" panose="020B0604020202020204" pitchFamily="34" charset="0"/>
                <a:ea typeface="Batang" panose="02030600000101010101" pitchFamily="18" charset="-127"/>
              </a:rPr>
              <a:t>), а затем - преимущественный рост прибыли (см. рис. 1в)</a:t>
            </a:r>
            <a:endParaRPr lang="ru-RU" sz="2000" dirty="0">
              <a:latin typeface="Times New Roman" panose="02020603050405020304" pitchFamily="18" charset="0"/>
              <a:ea typeface="Times New Roman" panose="02020603050405020304" pitchFamily="18" charset="0"/>
            </a:endParaRPr>
          </a:p>
        </p:txBody>
      </p:sp>
      <p:sp>
        <p:nvSpPr>
          <p:cNvPr id="4" name="Прямоугольник 3">
            <a:extLst>
              <a:ext uri="{FF2B5EF4-FFF2-40B4-BE49-F238E27FC236}">
                <a16:creationId xmlns:a16="http://schemas.microsoft.com/office/drawing/2014/main" id="{B820C00C-DC5C-430C-9B9A-C67CB6073FA8}"/>
              </a:ext>
            </a:extLst>
          </p:cNvPr>
          <p:cNvSpPr/>
          <p:nvPr/>
        </p:nvSpPr>
        <p:spPr>
          <a:xfrm>
            <a:off x="2136411" y="6183512"/>
            <a:ext cx="1051891" cy="400110"/>
          </a:xfrm>
          <a:prstGeom prst="rect">
            <a:avLst/>
          </a:prstGeom>
        </p:spPr>
        <p:txBody>
          <a:bodyPr wrap="none">
            <a:spAutoFit/>
          </a:bodyPr>
          <a:lstStyle/>
          <a:p>
            <a:r>
              <a:rPr lang="ru-RU" sz="2000" dirty="0">
                <a:latin typeface="Arial" panose="020B0604020202020204" pitchFamily="34" charset="0"/>
                <a:ea typeface="Batang" panose="02030600000101010101" pitchFamily="18" charset="-127"/>
              </a:rPr>
              <a:t>Рис.1б</a:t>
            </a:r>
            <a:r>
              <a:rPr lang="ru-RU" dirty="0">
                <a:latin typeface="Arial" panose="020B0604020202020204" pitchFamily="34" charset="0"/>
                <a:ea typeface="Batang" panose="02030600000101010101" pitchFamily="18" charset="-127"/>
              </a:rPr>
              <a:t> </a:t>
            </a:r>
            <a:endParaRPr lang="ru-RU" dirty="0"/>
          </a:p>
        </p:txBody>
      </p:sp>
      <p:pic>
        <p:nvPicPr>
          <p:cNvPr id="8" name="Рисунок 7">
            <a:extLst>
              <a:ext uri="{FF2B5EF4-FFF2-40B4-BE49-F238E27FC236}">
                <a16:creationId xmlns:a16="http://schemas.microsoft.com/office/drawing/2014/main" id="{B1B9112F-7E4E-4B32-8E7C-27C2C0974F4D}"/>
              </a:ext>
            </a:extLst>
          </p:cNvPr>
          <p:cNvPicPr>
            <a:picLocks noChangeAspect="1"/>
          </p:cNvPicPr>
          <p:nvPr/>
        </p:nvPicPr>
        <p:blipFill>
          <a:blip r:embed="rId3"/>
          <a:stretch>
            <a:fillRect/>
          </a:stretch>
        </p:blipFill>
        <p:spPr>
          <a:xfrm>
            <a:off x="5677722" y="3215592"/>
            <a:ext cx="5398054" cy="3190431"/>
          </a:xfrm>
          <a:prstGeom prst="rect">
            <a:avLst/>
          </a:prstGeom>
        </p:spPr>
      </p:pic>
      <p:sp>
        <p:nvSpPr>
          <p:cNvPr id="9" name="Прямоугольник 8">
            <a:extLst>
              <a:ext uri="{FF2B5EF4-FFF2-40B4-BE49-F238E27FC236}">
                <a16:creationId xmlns:a16="http://schemas.microsoft.com/office/drawing/2014/main" id="{D18655E5-6C91-4D67-B3AE-B627D0DEAAFE}"/>
              </a:ext>
            </a:extLst>
          </p:cNvPr>
          <p:cNvSpPr/>
          <p:nvPr/>
        </p:nvSpPr>
        <p:spPr>
          <a:xfrm>
            <a:off x="7748708" y="6183512"/>
            <a:ext cx="1051891" cy="400110"/>
          </a:xfrm>
          <a:prstGeom prst="rect">
            <a:avLst/>
          </a:prstGeom>
        </p:spPr>
        <p:txBody>
          <a:bodyPr wrap="none">
            <a:spAutoFit/>
          </a:bodyPr>
          <a:lstStyle/>
          <a:p>
            <a:r>
              <a:rPr lang="ru-RU" sz="2000" dirty="0">
                <a:latin typeface="Arial" panose="020B0604020202020204" pitchFamily="34" charset="0"/>
                <a:ea typeface="Batang" panose="02030600000101010101" pitchFamily="18" charset="-127"/>
              </a:rPr>
              <a:t>Рис.1в</a:t>
            </a:r>
            <a:r>
              <a:rPr lang="ru-RU" dirty="0">
                <a:latin typeface="Arial" panose="020B0604020202020204" pitchFamily="34" charset="0"/>
                <a:ea typeface="Batang" panose="02030600000101010101" pitchFamily="18" charset="-127"/>
              </a:rPr>
              <a:t> </a:t>
            </a:r>
            <a:endParaRPr lang="ru-RU" dirty="0"/>
          </a:p>
        </p:txBody>
      </p:sp>
    </p:spTree>
    <p:extLst>
      <p:ext uri="{BB962C8B-B14F-4D97-AF65-F5344CB8AC3E}">
        <p14:creationId xmlns:p14="http://schemas.microsoft.com/office/powerpoint/2010/main" val="40689115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8379D12-A57B-4930-9C31-EC12667FEDC6}"/>
              </a:ext>
            </a:extLst>
          </p:cNvPr>
          <p:cNvSpPr/>
          <p:nvPr/>
        </p:nvSpPr>
        <p:spPr>
          <a:xfrm>
            <a:off x="439003" y="903258"/>
            <a:ext cx="11313994" cy="400110"/>
          </a:xfrm>
          <a:prstGeom prst="rect">
            <a:avLst/>
          </a:prstGeom>
        </p:spPr>
        <p:txBody>
          <a:bodyPr wrap="square">
            <a:spAutoFit/>
          </a:bodyPr>
          <a:lstStyle/>
          <a:p>
            <a:pPr algn="just">
              <a:spcAft>
                <a:spcPts val="0"/>
              </a:spcAft>
            </a:pPr>
            <a:r>
              <a:rPr lang="ru-RU" sz="2000" dirty="0">
                <a:latin typeface="Arial" panose="020B0604020202020204" pitchFamily="34" charset="0"/>
                <a:ea typeface="Batang" panose="02030600000101010101" pitchFamily="18" charset="-127"/>
              </a:rPr>
              <a:t>     На рис. 1г показан пример ежеквартальной сменой приоритетов (мотивации-развитие)</a:t>
            </a:r>
            <a:endParaRPr lang="ru-RU" sz="2000" dirty="0">
              <a:latin typeface="Times New Roman" panose="02020603050405020304" pitchFamily="18" charset="0"/>
              <a:ea typeface="Times New Roman" panose="02020603050405020304" pitchFamily="18" charset="0"/>
            </a:endParaRPr>
          </a:p>
        </p:txBody>
      </p:sp>
      <p:pic>
        <p:nvPicPr>
          <p:cNvPr id="3" name="Рисунок 2">
            <a:extLst>
              <a:ext uri="{FF2B5EF4-FFF2-40B4-BE49-F238E27FC236}">
                <a16:creationId xmlns:a16="http://schemas.microsoft.com/office/drawing/2014/main" id="{B2F3BAFC-D142-4BC0-8285-5EA4339F139B}"/>
              </a:ext>
            </a:extLst>
          </p:cNvPr>
          <p:cNvPicPr>
            <a:picLocks noChangeAspect="1"/>
          </p:cNvPicPr>
          <p:nvPr/>
        </p:nvPicPr>
        <p:blipFill>
          <a:blip r:embed="rId2"/>
          <a:stretch>
            <a:fillRect/>
          </a:stretch>
        </p:blipFill>
        <p:spPr>
          <a:xfrm>
            <a:off x="689113" y="2516923"/>
            <a:ext cx="4678017" cy="2764865"/>
          </a:xfrm>
          <a:prstGeom prst="rect">
            <a:avLst/>
          </a:prstGeom>
        </p:spPr>
      </p:pic>
      <p:sp>
        <p:nvSpPr>
          <p:cNvPr id="4" name="Прямоугольник 3">
            <a:extLst>
              <a:ext uri="{FF2B5EF4-FFF2-40B4-BE49-F238E27FC236}">
                <a16:creationId xmlns:a16="http://schemas.microsoft.com/office/drawing/2014/main" id="{2075735F-1CF1-46E0-922B-F861F52B428D}"/>
              </a:ext>
            </a:extLst>
          </p:cNvPr>
          <p:cNvSpPr/>
          <p:nvPr/>
        </p:nvSpPr>
        <p:spPr>
          <a:xfrm>
            <a:off x="5367130" y="1841256"/>
            <a:ext cx="6135757" cy="3477875"/>
          </a:xfrm>
          <a:prstGeom prst="rect">
            <a:avLst/>
          </a:prstGeom>
        </p:spPr>
        <p:txBody>
          <a:bodyPr wrap="square">
            <a:spAutoFit/>
          </a:bodyPr>
          <a:lstStyle/>
          <a:p>
            <a:pPr algn="just">
              <a:spcAft>
                <a:spcPts val="0"/>
              </a:spcAft>
            </a:pPr>
            <a:r>
              <a:rPr lang="ru-RU" sz="2000" dirty="0">
                <a:latin typeface="Arial" panose="020B0604020202020204" pitchFamily="34" charset="0"/>
                <a:ea typeface="Batang" panose="02030600000101010101" pitchFamily="18" charset="-127"/>
              </a:rPr>
              <a:t>     </a:t>
            </a:r>
            <a:r>
              <a:rPr lang="ru-RU" sz="2000" b="1" i="1" dirty="0">
                <a:latin typeface="Arial" panose="020B0604020202020204" pitchFamily="34" charset="0"/>
                <a:ea typeface="Batang" panose="02030600000101010101" pitchFamily="18" charset="-127"/>
              </a:rPr>
              <a:t>Обеспечение попадания в целевую точку по траектории, близкой к заданной и есть основной результат комплексного решения задач реализации стратегии.</a:t>
            </a:r>
          </a:p>
          <a:p>
            <a:pPr algn="just"/>
            <a:r>
              <a:rPr lang="ru-RU" sz="2000" dirty="0">
                <a:latin typeface="Arial" panose="020B0604020202020204" pitchFamily="34" charset="0"/>
                <a:ea typeface="Batang" panose="02030600000101010101" pitchFamily="18" charset="-127"/>
                <a:cs typeface="Arial" panose="020B0604020202020204" pitchFamily="34" charset="0"/>
              </a:rPr>
              <a:t>      Для графического представления исходного состояния предприятия или рассматриваемого варианта решения и его соответствия цели в случае более чем двух критериев (в многокритериальном случае) удобно использовать так называемую "розу критериев" (рис. 2а).</a:t>
            </a:r>
            <a:r>
              <a:rPr lang="ru-RU" sz="2000" dirty="0">
                <a:latin typeface="Arial" panose="020B0604020202020204" pitchFamily="34" charset="0"/>
                <a:ea typeface="Batang" panose="02030600000101010101" pitchFamily="18" charset="-127"/>
              </a:rPr>
              <a:t>      </a:t>
            </a:r>
            <a:endParaRPr lang="ru-RU"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472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846A2CA-E991-44F2-86FD-1662D33E0265}"/>
              </a:ext>
            </a:extLst>
          </p:cNvPr>
          <p:cNvSpPr/>
          <p:nvPr/>
        </p:nvSpPr>
        <p:spPr>
          <a:xfrm>
            <a:off x="689112" y="427094"/>
            <a:ext cx="10442713" cy="1631216"/>
          </a:xfrm>
          <a:prstGeom prst="rect">
            <a:avLst/>
          </a:prstGeom>
        </p:spPr>
        <p:txBody>
          <a:bodyPr wrap="square">
            <a:spAutoFit/>
          </a:bodyPr>
          <a:lstStyle/>
          <a:p>
            <a:pPr algn="just"/>
            <a:r>
              <a:rPr lang="ru-RU" sz="2000" dirty="0">
                <a:solidFill>
                  <a:srgbClr val="000000"/>
                </a:solidFill>
                <a:latin typeface="Arial" panose="020B0604020202020204" pitchFamily="34" charset="0"/>
                <a:cs typeface="Arial" panose="020B0604020202020204" pitchFamily="34" charset="0"/>
              </a:rPr>
              <a:t>    В связи с чрезвычайной сложностью решения таких задач в общем виде мы рассмотрим только с</a:t>
            </a:r>
            <a:r>
              <a:rPr lang="ru-RU" sz="2000" dirty="0">
                <a:solidFill>
                  <a:srgbClr val="242424"/>
                </a:solidFill>
                <a:latin typeface="Arial" panose="020B0604020202020204" pitchFamily="34" charset="0"/>
                <a:cs typeface="Arial" panose="020B0604020202020204" pitchFamily="34" charset="0"/>
              </a:rPr>
              <a:t>пециальные модели и методы дискретной оптимизации, которые имеют особое практическое значение.</a:t>
            </a:r>
          </a:p>
          <a:p>
            <a:pPr algn="just"/>
            <a:r>
              <a:rPr lang="ru-RU" sz="2000" dirty="0">
                <a:solidFill>
                  <a:srgbClr val="000000"/>
                </a:solidFill>
                <a:latin typeface="Arial" panose="020B0604020202020204" pitchFamily="34" charset="0"/>
                <a:cs typeface="Arial" panose="020B0604020202020204" pitchFamily="34" charset="0"/>
              </a:rPr>
              <a:t>   Задачей линейного целочисленного программирования (ЛЦП) называют задачу вида</a:t>
            </a:r>
            <a:endParaRPr lang="ru-RU" sz="2000" b="0" i="0" dirty="0">
              <a:solidFill>
                <a:srgbClr val="000000"/>
              </a:solidFill>
              <a:effectLst/>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D6B8B63D-48D9-46F9-88EF-14F99B149A0A}"/>
              </a:ext>
            </a:extLst>
          </p:cNvPr>
          <p:cNvPicPr>
            <a:picLocks noChangeAspect="1"/>
          </p:cNvPicPr>
          <p:nvPr/>
        </p:nvPicPr>
        <p:blipFill>
          <a:blip r:embed="rId2"/>
          <a:stretch>
            <a:fillRect/>
          </a:stretch>
        </p:blipFill>
        <p:spPr>
          <a:xfrm>
            <a:off x="3682154" y="1669934"/>
            <a:ext cx="3378891" cy="2184745"/>
          </a:xfrm>
          <a:prstGeom prst="rect">
            <a:avLst/>
          </a:prstGeom>
        </p:spPr>
      </p:pic>
      <p:sp>
        <p:nvSpPr>
          <p:cNvPr id="4" name="Прямоугольник 3">
            <a:extLst>
              <a:ext uri="{FF2B5EF4-FFF2-40B4-BE49-F238E27FC236}">
                <a16:creationId xmlns:a16="http://schemas.microsoft.com/office/drawing/2014/main" id="{5F58B772-17F6-47BF-8798-F4C48EDE73C2}"/>
              </a:ext>
            </a:extLst>
          </p:cNvPr>
          <p:cNvSpPr/>
          <p:nvPr/>
        </p:nvSpPr>
        <p:spPr>
          <a:xfrm>
            <a:off x="689112" y="3854679"/>
            <a:ext cx="11012558" cy="1631216"/>
          </a:xfrm>
          <a:prstGeom prst="rect">
            <a:avLst/>
          </a:prstGeom>
        </p:spPr>
        <p:txBody>
          <a:bodyPr wrap="square">
            <a:spAutoFit/>
          </a:bodyPr>
          <a:lstStyle/>
          <a:p>
            <a:pPr algn="just"/>
            <a:r>
              <a:rPr lang="ru-RU" sz="2000" dirty="0">
                <a:solidFill>
                  <a:srgbClr val="000000"/>
                </a:solidFill>
                <a:latin typeface="Arial" panose="020B0604020202020204" pitchFamily="34" charset="0"/>
                <a:cs typeface="Arial" panose="020B0604020202020204" pitchFamily="34" charset="0"/>
              </a:rPr>
              <a:t>где </a:t>
            </a:r>
            <a:r>
              <a:rPr lang="ru-RU" sz="2000" i="1" dirty="0">
                <a:solidFill>
                  <a:srgbClr val="000000"/>
                </a:solidFill>
                <a:latin typeface="Arial" panose="020B0604020202020204" pitchFamily="34" charset="0"/>
                <a:cs typeface="Arial" panose="020B0604020202020204" pitchFamily="34" charset="0"/>
              </a:rPr>
              <a:t>Z</a:t>
            </a:r>
            <a:r>
              <a:rPr lang="ru-RU" sz="2000" dirty="0">
                <a:solidFill>
                  <a:srgbClr val="000000"/>
                </a:solidFill>
                <a:latin typeface="Arial" panose="020B0604020202020204" pitchFamily="34" charset="0"/>
                <a:cs typeface="Arial" panose="020B0604020202020204" pitchFamily="34" charset="0"/>
              </a:rPr>
              <a:t> — множество целых чисел.</a:t>
            </a:r>
          </a:p>
          <a:p>
            <a:pPr algn="just"/>
            <a:r>
              <a:rPr lang="ru-RU" sz="2000" dirty="0">
                <a:solidFill>
                  <a:srgbClr val="000000"/>
                </a:solidFill>
                <a:latin typeface="Arial" panose="020B0604020202020204" pitchFamily="34" charset="0"/>
                <a:cs typeface="Arial" panose="020B0604020202020204" pitchFamily="34" charset="0"/>
              </a:rPr>
              <a:t>    Во многих задачах дискретность проявляется при моделировании задачи. Это относится к так называемым булевым переменным. В этом случае переменные принадлежат множеству </a:t>
            </a:r>
            <a:r>
              <a:rPr lang="ru-RU" sz="2000" i="1" dirty="0">
                <a:solidFill>
                  <a:srgbClr val="000000"/>
                </a:solidFill>
                <a:latin typeface="Arial" panose="020B0604020202020204" pitchFamily="34" charset="0"/>
                <a:cs typeface="Arial" panose="020B0604020202020204" pitchFamily="34" charset="0"/>
              </a:rPr>
              <a:t>В</a:t>
            </a:r>
            <a:r>
              <a:rPr lang="ru-RU" sz="2000" dirty="0">
                <a:solidFill>
                  <a:srgbClr val="000000"/>
                </a:solidFill>
                <a:latin typeface="Arial" panose="020B0604020202020204" pitchFamily="34" charset="0"/>
                <a:cs typeface="Arial" panose="020B0604020202020204" pitchFamily="34" charset="0"/>
              </a:rPr>
              <a:t> = (0, 1}. Ограничения также могут иметь логический характер. Таким образом, вместо формулы (6) или в дополнение к ней в модели может присутствовать требование</a:t>
            </a:r>
            <a:endParaRPr lang="ru-RU" sz="2000" b="0" i="0" dirty="0">
              <a:solidFill>
                <a:srgbClr val="000000"/>
              </a:solidFill>
              <a:effectLst/>
              <a:latin typeface="Arial" panose="020B0604020202020204" pitchFamily="34" charset="0"/>
              <a:cs typeface="Arial" panose="020B0604020202020204" pitchFamily="34" charset="0"/>
            </a:endParaRPr>
          </a:p>
        </p:txBody>
      </p:sp>
      <p:pic>
        <p:nvPicPr>
          <p:cNvPr id="5" name="Рисунок 4">
            <a:extLst>
              <a:ext uri="{FF2B5EF4-FFF2-40B4-BE49-F238E27FC236}">
                <a16:creationId xmlns:a16="http://schemas.microsoft.com/office/drawing/2014/main" id="{8E8A1341-C91C-4B22-8E39-5DB022457EE7}"/>
              </a:ext>
            </a:extLst>
          </p:cNvPr>
          <p:cNvPicPr>
            <a:picLocks noChangeAspect="1"/>
          </p:cNvPicPr>
          <p:nvPr/>
        </p:nvPicPr>
        <p:blipFill>
          <a:blip r:embed="rId3"/>
          <a:stretch>
            <a:fillRect/>
          </a:stretch>
        </p:blipFill>
        <p:spPr>
          <a:xfrm>
            <a:off x="3909391" y="5476579"/>
            <a:ext cx="1550506" cy="459410"/>
          </a:xfrm>
          <a:prstGeom prst="rect">
            <a:avLst/>
          </a:prstGeom>
        </p:spPr>
      </p:pic>
      <p:sp>
        <p:nvSpPr>
          <p:cNvPr id="6" name="Прямоугольник 5">
            <a:extLst>
              <a:ext uri="{FF2B5EF4-FFF2-40B4-BE49-F238E27FC236}">
                <a16:creationId xmlns:a16="http://schemas.microsoft.com/office/drawing/2014/main" id="{DBAEBBC1-C70D-461A-AB91-260B865C34F7}"/>
              </a:ext>
            </a:extLst>
          </p:cNvPr>
          <p:cNvSpPr/>
          <p:nvPr/>
        </p:nvSpPr>
        <p:spPr>
          <a:xfrm>
            <a:off x="7822841" y="1858255"/>
            <a:ext cx="497252" cy="400110"/>
          </a:xfrm>
          <a:prstGeom prst="rect">
            <a:avLst/>
          </a:prstGeom>
        </p:spPr>
        <p:txBody>
          <a:bodyPr wrap="none">
            <a:spAutoFit/>
          </a:bodyPr>
          <a:lstStyle/>
          <a:p>
            <a:r>
              <a:rPr lang="ru-RU" sz="2000" dirty="0">
                <a:solidFill>
                  <a:srgbClr val="000000"/>
                </a:solidFill>
                <a:latin typeface="Arial" panose="020B0604020202020204" pitchFamily="34" charset="0"/>
                <a:cs typeface="Arial" panose="020B0604020202020204" pitchFamily="34" charset="0"/>
              </a:rPr>
              <a:t>(4)</a:t>
            </a:r>
            <a:endParaRPr lang="ru-RU" sz="2000" dirty="0"/>
          </a:p>
        </p:txBody>
      </p:sp>
      <p:sp>
        <p:nvSpPr>
          <p:cNvPr id="7" name="Прямоугольник 6">
            <a:extLst>
              <a:ext uri="{FF2B5EF4-FFF2-40B4-BE49-F238E27FC236}">
                <a16:creationId xmlns:a16="http://schemas.microsoft.com/office/drawing/2014/main" id="{44100B09-A9E6-40FB-AAE6-E074F59A4BFA}"/>
              </a:ext>
            </a:extLst>
          </p:cNvPr>
          <p:cNvSpPr/>
          <p:nvPr/>
        </p:nvSpPr>
        <p:spPr>
          <a:xfrm>
            <a:off x="7822841" y="2611141"/>
            <a:ext cx="497252" cy="400110"/>
          </a:xfrm>
          <a:prstGeom prst="rect">
            <a:avLst/>
          </a:prstGeom>
        </p:spPr>
        <p:txBody>
          <a:bodyPr wrap="none">
            <a:spAutoFit/>
          </a:bodyPr>
          <a:lstStyle/>
          <a:p>
            <a:r>
              <a:rPr lang="ru-RU" sz="2000" dirty="0">
                <a:solidFill>
                  <a:srgbClr val="000000"/>
                </a:solidFill>
                <a:latin typeface="Arial" panose="020B0604020202020204" pitchFamily="34" charset="0"/>
                <a:cs typeface="Arial" panose="020B0604020202020204" pitchFamily="34" charset="0"/>
              </a:rPr>
              <a:t>(5)</a:t>
            </a:r>
            <a:endParaRPr lang="ru-RU" sz="2000" dirty="0"/>
          </a:p>
        </p:txBody>
      </p:sp>
      <p:sp>
        <p:nvSpPr>
          <p:cNvPr id="8" name="Прямоугольник 7">
            <a:extLst>
              <a:ext uri="{FF2B5EF4-FFF2-40B4-BE49-F238E27FC236}">
                <a16:creationId xmlns:a16="http://schemas.microsoft.com/office/drawing/2014/main" id="{2099B965-B10B-4DA0-B884-3BCC1162DAEF}"/>
              </a:ext>
            </a:extLst>
          </p:cNvPr>
          <p:cNvSpPr/>
          <p:nvPr/>
        </p:nvSpPr>
        <p:spPr>
          <a:xfrm>
            <a:off x="7834905" y="5450842"/>
            <a:ext cx="497252" cy="400110"/>
          </a:xfrm>
          <a:prstGeom prst="rect">
            <a:avLst/>
          </a:prstGeom>
        </p:spPr>
        <p:txBody>
          <a:bodyPr wrap="none">
            <a:spAutoFit/>
          </a:bodyPr>
          <a:lstStyle/>
          <a:p>
            <a:r>
              <a:rPr lang="ru-RU" sz="2000" dirty="0">
                <a:solidFill>
                  <a:srgbClr val="000000"/>
                </a:solidFill>
                <a:latin typeface="Arial" panose="020B0604020202020204" pitchFamily="34" charset="0"/>
                <a:cs typeface="Arial" panose="020B0604020202020204" pitchFamily="34" charset="0"/>
              </a:rPr>
              <a:t>(7)</a:t>
            </a:r>
            <a:endParaRPr lang="ru-RU" sz="2000" dirty="0"/>
          </a:p>
        </p:txBody>
      </p:sp>
      <p:sp>
        <p:nvSpPr>
          <p:cNvPr id="9" name="Прямоугольник 8">
            <a:extLst>
              <a:ext uri="{FF2B5EF4-FFF2-40B4-BE49-F238E27FC236}">
                <a16:creationId xmlns:a16="http://schemas.microsoft.com/office/drawing/2014/main" id="{3D64035F-75B8-465A-B028-6741E3F205B7}"/>
              </a:ext>
            </a:extLst>
          </p:cNvPr>
          <p:cNvSpPr/>
          <p:nvPr/>
        </p:nvSpPr>
        <p:spPr>
          <a:xfrm>
            <a:off x="7822841" y="3411355"/>
            <a:ext cx="497252" cy="400110"/>
          </a:xfrm>
          <a:prstGeom prst="rect">
            <a:avLst/>
          </a:prstGeom>
        </p:spPr>
        <p:txBody>
          <a:bodyPr wrap="none">
            <a:spAutoFit/>
          </a:bodyPr>
          <a:lstStyle/>
          <a:p>
            <a:r>
              <a:rPr lang="ru-RU" sz="2000" dirty="0">
                <a:solidFill>
                  <a:srgbClr val="000000"/>
                </a:solidFill>
                <a:latin typeface="Arial" panose="020B0604020202020204" pitchFamily="34" charset="0"/>
                <a:cs typeface="Arial" panose="020B0604020202020204" pitchFamily="34" charset="0"/>
              </a:rPr>
              <a:t>(6)</a:t>
            </a:r>
            <a:endParaRPr lang="ru-RU" sz="2000" dirty="0"/>
          </a:p>
        </p:txBody>
      </p:sp>
      <p:sp>
        <p:nvSpPr>
          <p:cNvPr id="10" name="Прямоугольник 9">
            <a:extLst>
              <a:ext uri="{FF2B5EF4-FFF2-40B4-BE49-F238E27FC236}">
                <a16:creationId xmlns:a16="http://schemas.microsoft.com/office/drawing/2014/main" id="{C64CB2DB-E9B9-4A4D-814B-272B2863CAAA}"/>
              </a:ext>
            </a:extLst>
          </p:cNvPr>
          <p:cNvSpPr/>
          <p:nvPr/>
        </p:nvSpPr>
        <p:spPr>
          <a:xfrm>
            <a:off x="689112" y="5983021"/>
            <a:ext cx="11012558" cy="707886"/>
          </a:xfrm>
          <a:prstGeom prst="rect">
            <a:avLst/>
          </a:prstGeom>
        </p:spPr>
        <p:txBody>
          <a:bodyPr wrap="square">
            <a:spAutoFit/>
          </a:bodyPr>
          <a:lstStyle/>
          <a:p>
            <a:pPr algn="just"/>
            <a:r>
              <a:rPr lang="ru-RU" sz="2000" dirty="0">
                <a:solidFill>
                  <a:srgbClr val="000000"/>
                </a:solidFill>
                <a:latin typeface="Arial" panose="020B0604020202020204" pitchFamily="34" charset="0"/>
                <a:cs typeface="Arial" panose="020B0604020202020204" pitchFamily="34" charset="0"/>
              </a:rPr>
              <a:t>Если все переменные булевы. Задача (4),(5),(7) - задача линейного </a:t>
            </a:r>
            <a:r>
              <a:rPr lang="ru-RU" sz="2000" i="1" dirty="0">
                <a:solidFill>
                  <a:srgbClr val="000000"/>
                </a:solidFill>
                <a:latin typeface="Arial" panose="020B0604020202020204" pitchFamily="34" charset="0"/>
                <a:cs typeface="Arial" panose="020B0604020202020204" pitchFamily="34" charset="0"/>
              </a:rPr>
              <a:t>булева программирования</a:t>
            </a:r>
            <a:r>
              <a:rPr lang="ru-RU" sz="2000" dirty="0">
                <a:solidFill>
                  <a:srgbClr val="000000"/>
                </a:solidFill>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83382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C5C7A247-317E-4D8E-8FFF-944F00FDF895}"/>
              </a:ext>
            </a:extLst>
          </p:cNvPr>
          <p:cNvPicPr>
            <a:picLocks noChangeAspect="1"/>
          </p:cNvPicPr>
          <p:nvPr/>
        </p:nvPicPr>
        <p:blipFill>
          <a:blip r:embed="rId2"/>
          <a:stretch>
            <a:fillRect/>
          </a:stretch>
        </p:blipFill>
        <p:spPr>
          <a:xfrm>
            <a:off x="1093799" y="3398196"/>
            <a:ext cx="3836010" cy="3212261"/>
          </a:xfrm>
          <a:prstGeom prst="rect">
            <a:avLst/>
          </a:prstGeom>
        </p:spPr>
      </p:pic>
      <p:sp>
        <p:nvSpPr>
          <p:cNvPr id="5" name="Прямоугольник 4">
            <a:extLst>
              <a:ext uri="{FF2B5EF4-FFF2-40B4-BE49-F238E27FC236}">
                <a16:creationId xmlns:a16="http://schemas.microsoft.com/office/drawing/2014/main" id="{2598DC79-9A93-4D4E-84D2-81FF69DE44E9}"/>
              </a:ext>
            </a:extLst>
          </p:cNvPr>
          <p:cNvSpPr/>
          <p:nvPr/>
        </p:nvSpPr>
        <p:spPr>
          <a:xfrm>
            <a:off x="503583" y="228097"/>
            <a:ext cx="11290852" cy="3170099"/>
          </a:xfrm>
          <a:prstGeom prst="rect">
            <a:avLst/>
          </a:prstGeom>
        </p:spPr>
        <p:txBody>
          <a:bodyPr wrap="square">
            <a:spAutoFit/>
          </a:bodyPr>
          <a:lstStyle/>
          <a:p>
            <a:pPr algn="just"/>
            <a:r>
              <a:rPr lang="ru-RU" dirty="0">
                <a:latin typeface="Arial" panose="020B0604020202020204" pitchFamily="34" charset="0"/>
                <a:ea typeface="Batang" panose="02030600000101010101" pitchFamily="18" charset="-127"/>
                <a:cs typeface="Arial" panose="020B0604020202020204" pitchFamily="34" charset="0"/>
              </a:rPr>
              <a:t>     </a:t>
            </a:r>
            <a:r>
              <a:rPr lang="ru-RU" sz="2000" dirty="0">
                <a:latin typeface="Arial" panose="020B0604020202020204" pitchFamily="34" charset="0"/>
                <a:ea typeface="Batang" panose="02030600000101010101" pitchFamily="18" charset="-127"/>
                <a:cs typeface="Arial" panose="020B0604020202020204" pitchFamily="34" charset="0"/>
              </a:rPr>
              <a:t>Графическое представление исходного состояния предприятия удобно рассматривать в виде «розы критериев» (рис. 2а). «Желаемое состояние» принимается за 100% (стопроцентное достижение цели).</a:t>
            </a:r>
            <a:r>
              <a:rPr lang="ru-RU" sz="2000" dirty="0">
                <a:latin typeface="Arial" panose="020B0604020202020204" pitchFamily="34" charset="0"/>
                <a:ea typeface="Batang" panose="02030600000101010101" pitchFamily="18" charset="-127"/>
              </a:rPr>
              <a:t> Каждому критерию ставится в соответствие луч, исходящий из центра, и на нем откладывается желаемое состояние в % от целевого значения. Соединяя концы радиусов получаем фигуру состояний.</a:t>
            </a:r>
            <a:endParaRPr lang="ru-RU" sz="2000" dirty="0">
              <a:latin typeface="Times New Roman" panose="02020603050405020304" pitchFamily="18" charset="0"/>
              <a:ea typeface="Times New Roman" panose="02020603050405020304" pitchFamily="18" charset="0"/>
            </a:endParaRPr>
          </a:p>
          <a:p>
            <a:pPr algn="just"/>
            <a:r>
              <a:rPr lang="ru-RU" sz="2000" dirty="0">
                <a:latin typeface="Arial" panose="020B0604020202020204" pitchFamily="34" charset="0"/>
                <a:ea typeface="Batang" panose="02030600000101010101" pitchFamily="18" charset="-127"/>
                <a:cs typeface="Arial" panose="020B0604020202020204" pitchFamily="34" charset="0"/>
              </a:rPr>
              <a:t>    Если упорядочить критерии по степени достижения цели и снова нанести их на график, то получим "спираль критериев" (рис. 2б). Это изображение уже более систематизированию выделяет наиболее "узкие места", требующие первоочередного внимания и принятия решении по устранению этих "узких мест". </a:t>
            </a:r>
            <a:endParaRPr lang="ru-RU" sz="2000" dirty="0"/>
          </a:p>
          <a:p>
            <a:pPr algn="just"/>
            <a:endParaRPr lang="ru-RU" sz="2000" dirty="0"/>
          </a:p>
        </p:txBody>
      </p:sp>
      <p:pic>
        <p:nvPicPr>
          <p:cNvPr id="6" name="Рисунок 5">
            <a:extLst>
              <a:ext uri="{FF2B5EF4-FFF2-40B4-BE49-F238E27FC236}">
                <a16:creationId xmlns:a16="http://schemas.microsoft.com/office/drawing/2014/main" id="{5EE5CD49-8B87-4ABB-880E-41E1F8E31C7F}"/>
              </a:ext>
            </a:extLst>
          </p:cNvPr>
          <p:cNvPicPr>
            <a:picLocks noChangeAspect="1"/>
          </p:cNvPicPr>
          <p:nvPr/>
        </p:nvPicPr>
        <p:blipFill>
          <a:blip r:embed="rId3"/>
          <a:stretch>
            <a:fillRect/>
          </a:stretch>
        </p:blipFill>
        <p:spPr>
          <a:xfrm>
            <a:off x="6698477" y="3103626"/>
            <a:ext cx="3631098" cy="3422229"/>
          </a:xfrm>
          <a:prstGeom prst="rect">
            <a:avLst/>
          </a:prstGeom>
        </p:spPr>
      </p:pic>
      <p:sp>
        <p:nvSpPr>
          <p:cNvPr id="7" name="Прямоугольник 6">
            <a:extLst>
              <a:ext uri="{FF2B5EF4-FFF2-40B4-BE49-F238E27FC236}">
                <a16:creationId xmlns:a16="http://schemas.microsoft.com/office/drawing/2014/main" id="{45E950A9-4226-4CCE-B22A-6872287DC114}"/>
              </a:ext>
            </a:extLst>
          </p:cNvPr>
          <p:cNvSpPr/>
          <p:nvPr/>
        </p:nvSpPr>
        <p:spPr>
          <a:xfrm>
            <a:off x="152516" y="4850438"/>
            <a:ext cx="1024639" cy="400110"/>
          </a:xfrm>
          <a:prstGeom prst="rect">
            <a:avLst/>
          </a:prstGeom>
        </p:spPr>
        <p:txBody>
          <a:bodyPr wrap="none">
            <a:spAutoFit/>
          </a:bodyPr>
          <a:lstStyle/>
          <a:p>
            <a:r>
              <a:rPr lang="ru-RU" sz="2000" dirty="0">
                <a:latin typeface="Arial" panose="020B0604020202020204" pitchFamily="34" charset="0"/>
                <a:ea typeface="Batang" panose="02030600000101010101" pitchFamily="18" charset="-127"/>
                <a:cs typeface="Arial" panose="020B0604020202020204" pitchFamily="34" charset="0"/>
              </a:rPr>
              <a:t>рис. 2а</a:t>
            </a:r>
            <a:endParaRPr lang="ru-RU" sz="2000" dirty="0"/>
          </a:p>
        </p:txBody>
      </p:sp>
      <p:sp>
        <p:nvSpPr>
          <p:cNvPr id="8" name="Прямоугольник 7">
            <a:extLst>
              <a:ext uri="{FF2B5EF4-FFF2-40B4-BE49-F238E27FC236}">
                <a16:creationId xmlns:a16="http://schemas.microsoft.com/office/drawing/2014/main" id="{6DD5D9D9-7CB7-46E2-945F-4B7E29C34869}"/>
              </a:ext>
            </a:extLst>
          </p:cNvPr>
          <p:cNvSpPr/>
          <p:nvPr/>
        </p:nvSpPr>
        <p:spPr>
          <a:xfrm>
            <a:off x="10329575" y="4819660"/>
            <a:ext cx="1029449" cy="400110"/>
          </a:xfrm>
          <a:prstGeom prst="rect">
            <a:avLst/>
          </a:prstGeom>
        </p:spPr>
        <p:txBody>
          <a:bodyPr wrap="none">
            <a:spAutoFit/>
          </a:bodyPr>
          <a:lstStyle/>
          <a:p>
            <a:r>
              <a:rPr lang="ru-RU" sz="2000" dirty="0">
                <a:latin typeface="Arial" panose="020B0604020202020204" pitchFamily="34" charset="0"/>
                <a:ea typeface="Batang" panose="02030600000101010101" pitchFamily="18" charset="-127"/>
                <a:cs typeface="Arial" panose="020B0604020202020204" pitchFamily="34" charset="0"/>
              </a:rPr>
              <a:t>рис. 2б</a:t>
            </a:r>
            <a:endParaRPr lang="ru-RU" sz="2000" dirty="0"/>
          </a:p>
        </p:txBody>
      </p:sp>
    </p:spTree>
    <p:extLst>
      <p:ext uri="{BB962C8B-B14F-4D97-AF65-F5344CB8AC3E}">
        <p14:creationId xmlns:p14="http://schemas.microsoft.com/office/powerpoint/2010/main" val="1928143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C6ECD0B3-F5BF-412D-AF03-02FB9D0CF598}"/>
              </a:ext>
            </a:extLst>
          </p:cNvPr>
          <p:cNvSpPr/>
          <p:nvPr/>
        </p:nvSpPr>
        <p:spPr>
          <a:xfrm>
            <a:off x="649357" y="458956"/>
            <a:ext cx="10992677" cy="5632311"/>
          </a:xfrm>
          <a:prstGeom prst="rect">
            <a:avLst/>
          </a:prstGeom>
        </p:spPr>
        <p:txBody>
          <a:bodyPr wrap="square">
            <a:spAutoFit/>
          </a:bodyPr>
          <a:lstStyle/>
          <a:p>
            <a:pPr algn="just"/>
            <a:r>
              <a:rPr lang="ru-RU" sz="2000" b="1" dirty="0">
                <a:latin typeface="Arial" panose="020B0604020202020204" pitchFamily="34" charset="0"/>
                <a:cs typeface="Arial" panose="020B0604020202020204" pitchFamily="34" charset="0"/>
              </a:rPr>
              <a:t>     На верхнем ур</a:t>
            </a:r>
            <a:r>
              <a:rPr lang="ru-RU" sz="2000" dirty="0">
                <a:latin typeface="Arial" panose="020B0604020202020204" pitchFamily="34" charset="0"/>
                <a:cs typeface="Arial" panose="020B0604020202020204" pitchFamily="34" charset="0"/>
              </a:rPr>
              <a:t>овне осуществляется руководство предприятием: выбор стратегии и распределение ресурсов по подразделениям, взятие кредитов, вклады на депозиты и др.</a:t>
            </a:r>
            <a:r>
              <a:rPr lang="ru-RU" sz="2000" b="1" dirty="0">
                <a:latin typeface="Arial" panose="020B0604020202020204" pitchFamily="34" charset="0"/>
                <a:cs typeface="Arial" panose="020B0604020202020204" pitchFamily="34" charset="0"/>
              </a:rPr>
              <a:t> </a:t>
            </a:r>
          </a:p>
          <a:p>
            <a:pPr algn="just"/>
            <a:r>
              <a:rPr lang="ru-RU" sz="2000" b="1" dirty="0">
                <a:latin typeface="Arial" panose="020B0604020202020204" pitchFamily="34" charset="0"/>
                <a:cs typeface="Arial" panose="020B0604020202020204" pitchFamily="34" charset="0"/>
              </a:rPr>
              <a:t>    На втором уровне </a:t>
            </a:r>
            <a:r>
              <a:rPr lang="ru-RU" sz="2000" dirty="0">
                <a:latin typeface="Arial" panose="020B0604020202020204" pitchFamily="34" charset="0"/>
                <a:cs typeface="Arial" panose="020B0604020202020204" pitchFamily="34" charset="0"/>
              </a:rPr>
              <a:t>каждое  подразделение распределяет ресурсы, подает предложения руководству по выделению финансовых и других ресурсов.</a:t>
            </a:r>
            <a:r>
              <a:rPr lang="ru-RU" sz="2000" b="1" dirty="0">
                <a:latin typeface="Arial" panose="020B0604020202020204" pitchFamily="34" charset="0"/>
                <a:cs typeface="Arial" panose="020B0604020202020204" pitchFamily="34" charset="0"/>
              </a:rPr>
              <a:t> </a:t>
            </a:r>
          </a:p>
          <a:p>
            <a:pPr algn="just"/>
            <a:r>
              <a:rPr lang="ru-RU" sz="2000" b="1" dirty="0">
                <a:latin typeface="Arial" panose="020B0604020202020204" pitchFamily="34" charset="0"/>
                <a:cs typeface="Arial" panose="020B0604020202020204" pitchFamily="34" charset="0"/>
              </a:rPr>
              <a:t>    На нижнем уровне </a:t>
            </a:r>
            <a:r>
              <a:rPr lang="ru-RU" sz="2000" dirty="0">
                <a:latin typeface="Arial" panose="020B0604020202020204" pitchFamily="34" charset="0"/>
                <a:cs typeface="Arial" panose="020B0604020202020204" pitchFamily="34" charset="0"/>
              </a:rPr>
              <a:t>идет процесс реализации конкретных видов деятельности (производство и реализация видов продукции, выполнение проектов изменений).</a:t>
            </a:r>
            <a:r>
              <a:rPr lang="ru-RU" sz="2000" dirty="0">
                <a:latin typeface="Arial" panose="020B0604020202020204" pitchFamily="34" charset="0"/>
                <a:ea typeface="Times New Roman" panose="02020603050405020304" pitchFamily="18" charset="0"/>
              </a:rPr>
              <a:t> </a:t>
            </a:r>
          </a:p>
          <a:p>
            <a:pPr algn="just"/>
            <a:r>
              <a:rPr lang="ru-RU" sz="2000" dirty="0">
                <a:latin typeface="Arial" panose="020B0604020202020204" pitchFamily="34" charset="0"/>
                <a:ea typeface="Times New Roman" panose="02020603050405020304" pitchFamily="18" charset="0"/>
              </a:rPr>
              <a:t>    При стратегическом планировании предпочтение отдается предложениям, обеспечивающим максимальный конечный результат (эффект) на единицу затрат (максимальную эффективность по отдаче на рубль затрат). </a:t>
            </a:r>
          </a:p>
          <a:p>
            <a:pPr algn="just"/>
            <a:r>
              <a:rPr lang="ru-RU" sz="2000"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Формулировка задачи. </a:t>
            </a:r>
            <a:r>
              <a:rPr lang="ru-RU" sz="2000" dirty="0">
                <a:latin typeface="Arial" panose="020B0604020202020204" pitchFamily="34" charset="0"/>
                <a:ea typeface="Times New Roman" panose="02020603050405020304" pitchFamily="18" charset="0"/>
              </a:rPr>
              <a:t>Предполагается, что у организации на начало периода имеются собственные средства </a:t>
            </a:r>
            <a:r>
              <a:rPr lang="en-US" sz="2000" dirty="0">
                <a:latin typeface="Arial" panose="020B0604020202020204" pitchFamily="34" charset="0"/>
                <a:ea typeface="Times New Roman" panose="02020603050405020304" pitchFamily="18" charset="0"/>
              </a:rPr>
              <a:t>R</a:t>
            </a:r>
            <a:r>
              <a:rPr lang="ru-RU" sz="2000" baseline="-25000" dirty="0">
                <a:latin typeface="Arial" panose="020B0604020202020204" pitchFamily="34" charset="0"/>
                <a:ea typeface="Times New Roman" panose="02020603050405020304" pitchFamily="18" charset="0"/>
              </a:rPr>
              <a:t>0</a:t>
            </a:r>
            <a:r>
              <a:rPr lang="ru-RU" sz="2000" dirty="0">
                <a:latin typeface="Arial" panose="020B0604020202020204" pitchFamily="34" charset="0"/>
                <a:ea typeface="Times New Roman" panose="02020603050405020304" pitchFamily="18" charset="0"/>
              </a:rPr>
              <a:t>, и руководство может взять дополнительные (заемные) средства или часть собственных средств вложить (инвестировать) в какие-либо внешние проекты. </a:t>
            </a:r>
            <a:r>
              <a:rPr lang="ru-RU" sz="2000" dirty="0">
                <a:latin typeface="Arial" panose="020B0604020202020204" pitchFamily="34" charset="0"/>
                <a:cs typeface="Arial" panose="020B0604020202020204" pitchFamily="34" charset="0"/>
              </a:rPr>
              <a:t>Рассмотрим финансово - экономические критерии: </a:t>
            </a:r>
            <a:r>
              <a:rPr lang="ru-RU" sz="2000" i="1" dirty="0">
                <a:latin typeface="Arial" panose="020B0604020202020204" pitchFamily="34" charset="0"/>
                <a:cs typeface="Arial" panose="020B0604020202020204" pitchFamily="34" charset="0"/>
              </a:rPr>
              <a:t>выручку</a:t>
            </a:r>
            <a:r>
              <a:rPr lang="ru-RU" sz="2000" dirty="0">
                <a:latin typeface="Arial" panose="020B0604020202020204" pitchFamily="34" charset="0"/>
                <a:cs typeface="Arial" panose="020B0604020202020204" pitchFamily="34" charset="0"/>
              </a:rPr>
              <a:t>, </a:t>
            </a:r>
            <a:r>
              <a:rPr lang="ru-RU" sz="2000" i="1" dirty="0">
                <a:latin typeface="Arial" panose="020B0604020202020204" pitchFamily="34" charset="0"/>
                <a:cs typeface="Arial" panose="020B0604020202020204" pitchFamily="34" charset="0"/>
              </a:rPr>
              <a:t>прибыль и </a:t>
            </a:r>
            <a:r>
              <a:rPr lang="ru-RU" sz="2000" dirty="0">
                <a:latin typeface="Arial" panose="020B0604020202020204" pitchFamily="34" charset="0"/>
                <a:cs typeface="Arial" panose="020B0604020202020204" pitchFamily="34" charset="0"/>
              </a:rPr>
              <a:t> </a:t>
            </a:r>
            <a:r>
              <a:rPr lang="ru-RU" sz="2000" i="1" dirty="0">
                <a:latin typeface="Arial" panose="020B0604020202020204" pitchFamily="34" charset="0"/>
                <a:cs typeface="Arial" panose="020B0604020202020204" pitchFamily="34" charset="0"/>
              </a:rPr>
              <a:t>рентабельности организации</a:t>
            </a:r>
            <a:r>
              <a:rPr lang="ru-RU" sz="2000" dirty="0">
                <a:latin typeface="Arial" panose="020B0604020202020204" pitchFamily="34" charset="0"/>
                <a:cs typeface="Arial" panose="020B0604020202020204" pitchFamily="34" charset="0"/>
              </a:rPr>
              <a:t>.</a:t>
            </a:r>
          </a:p>
          <a:p>
            <a:pPr algn="just">
              <a:spcAft>
                <a:spcPts val="0"/>
              </a:spcAft>
            </a:pPr>
            <a:r>
              <a:rPr lang="ru-RU" sz="2000" dirty="0">
                <a:latin typeface="Arial" panose="020B0604020202020204" pitchFamily="34" charset="0"/>
                <a:ea typeface="Times New Roman" panose="02020603050405020304" pitchFamily="18" charset="0"/>
              </a:rPr>
              <a:t>     Д</a:t>
            </a:r>
            <a:r>
              <a:rPr lang="ru-RU" sz="2000" dirty="0">
                <a:latin typeface="Arial" panose="020B0604020202020204" pitchFamily="34" charset="0"/>
                <a:ea typeface="Times New Roman" panose="02020603050405020304" pitchFamily="18" charset="0"/>
                <a:cs typeface="Arial" panose="020B0604020202020204" pitchFamily="34" charset="0"/>
              </a:rPr>
              <a:t>ля примера ограничимся одним критерием - прибылью и одним видом деятельности - проектами, считая, что каждый из них характеризуется затратами r и прибылью p.</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Сформулируем следующие задачи.</a:t>
            </a:r>
          </a:p>
          <a:p>
            <a:pPr algn="just"/>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51355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8AE33413-7F5C-4771-86D4-7F18F9B914FC}"/>
              </a:ext>
            </a:extLst>
          </p:cNvPr>
          <p:cNvSpPr/>
          <p:nvPr/>
        </p:nvSpPr>
        <p:spPr>
          <a:xfrm>
            <a:off x="649357" y="518323"/>
            <a:ext cx="10919791" cy="5693866"/>
          </a:xfrm>
          <a:prstGeom prst="rect">
            <a:avLst/>
          </a:prstGeom>
        </p:spPr>
        <p:txBody>
          <a:bodyPr wrap="square">
            <a:spAutoFit/>
          </a:bodyPr>
          <a:lstStyle/>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Задача 1А. </a:t>
            </a:r>
            <a:r>
              <a:rPr lang="ru-RU" sz="2000" dirty="0">
                <a:latin typeface="Arial" panose="020B0604020202020204" pitchFamily="34" charset="0"/>
                <a:ea typeface="Times New Roman" panose="02020603050405020304" pitchFamily="18" charset="0"/>
                <a:cs typeface="Arial" panose="020B0604020202020204" pitchFamily="34" charset="0"/>
              </a:rPr>
              <a:t>Оценить потенциал организации по каждому из критериев и определить</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а) достаточен ли потенциал для достижения поставленной цели;</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б) необходимые для его реализации ресурсы.</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Задача 1Е</a:t>
            </a:r>
            <a:r>
              <a:rPr lang="ru-RU" sz="2000" dirty="0">
                <a:latin typeface="Arial" panose="020B0604020202020204" pitchFamily="34" charset="0"/>
                <a:ea typeface="Times New Roman" panose="02020603050405020304" pitchFamily="18" charset="0"/>
                <a:cs typeface="Arial" panose="020B0604020202020204" pitchFamily="34" charset="0"/>
              </a:rPr>
              <a:t>. Выбрать стратегию достижения цели, т.е. выбрать одно из предложенных направлений деятельности или смесь их частей.</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Задача 2</a:t>
            </a:r>
            <a:r>
              <a:rPr lang="ru-RU" sz="2000" dirty="0">
                <a:latin typeface="Arial" panose="020B0604020202020204" pitchFamily="34" charset="0"/>
                <a:ea typeface="Times New Roman" panose="02020603050405020304" pitchFamily="18" charset="0"/>
                <a:cs typeface="Arial" panose="020B0604020202020204" pitchFamily="34" charset="0"/>
              </a:rPr>
              <a:t>. Выбрать объем финансов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400" i="1" baseline="30000" dirty="0">
                <a:latin typeface="Arial" panose="020B0604020202020204" pitchFamily="34" charset="0"/>
                <a:ea typeface="Times New Roman" panose="02020603050405020304" pitchFamily="18" charset="0"/>
                <a:cs typeface="Arial" panose="020B0604020202020204" pitchFamily="34" charset="0"/>
              </a:rPr>
              <a:t>*</a:t>
            </a:r>
            <a:r>
              <a:rPr lang="ru-RU" sz="2400" i="1"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 необходимых организации для получения максимальной прибыли,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30000"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0</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i="1"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 где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i="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 минимально необходимые заемные средства (если </a:t>
            </a:r>
            <a:r>
              <a:rPr lang="ru-RU"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cs typeface="Arial" panose="020B0604020202020204" pitchFamily="34" charset="0"/>
              </a:rPr>
              <a:t>R положительно), или вклад своих средств во вне (если </a:t>
            </a:r>
            <a:r>
              <a:rPr lang="en-US"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dirty="0">
                <a:latin typeface="Arial" panose="020B0604020202020204" pitchFamily="34" charset="0"/>
                <a:ea typeface="Times New Roman" panose="02020603050405020304" pitchFamily="18" charset="0"/>
                <a:cs typeface="Arial" panose="020B0604020202020204" pitchFamily="34" charset="0"/>
              </a:rPr>
              <a:t> отрицательно), или обойтись своими средствами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0</a:t>
            </a:r>
            <a:r>
              <a:rPr lang="ru-RU" sz="2000" dirty="0">
                <a:latin typeface="Arial" panose="020B0604020202020204" pitchFamily="34" charset="0"/>
                <a:ea typeface="Times New Roman" panose="02020603050405020304" pitchFamily="18" charset="0"/>
                <a:cs typeface="Arial" panose="020B0604020202020204" pitchFamily="34" charset="0"/>
              </a:rPr>
              <a:t>), что соответствует выбору кредитной и внешней инвестиционной политики.</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Задача 3.</a:t>
            </a:r>
            <a:r>
              <a:rPr lang="ru-RU" sz="2000" dirty="0">
                <a:latin typeface="Arial" panose="020B0604020202020204" pitchFamily="34" charset="0"/>
                <a:ea typeface="Times New Roman" panose="02020603050405020304" pitchFamily="18" charset="0"/>
                <a:cs typeface="Arial" panose="020B0604020202020204" pitchFamily="34" charset="0"/>
              </a:rPr>
              <a:t> Распределить эти финансы между подразделениями (направлениями деятельности),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1</a:t>
            </a:r>
            <a:r>
              <a:rPr lang="ru-RU" sz="2000" baseline="30000"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 </a:t>
            </a:r>
            <a:r>
              <a:rPr lang="ru-RU" sz="2000" i="1"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2</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3</a:t>
            </a:r>
            <a:r>
              <a:rPr lang="ru-RU" sz="2000" dirty="0">
                <a:latin typeface="Arial" panose="020B0604020202020204" pitchFamily="34" charset="0"/>
                <a:ea typeface="Times New Roman" panose="02020603050405020304" pitchFamily="18" charset="0"/>
                <a:cs typeface="Arial" panose="020B0604020202020204" pitchFamily="34" charset="0"/>
              </a:rPr>
              <a:t>*, где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1</a:t>
            </a:r>
            <a:r>
              <a:rPr lang="ru-RU" sz="2000" baseline="30000"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2</a:t>
            </a:r>
            <a:r>
              <a:rPr lang="ru-RU" sz="2000" baseline="30000"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 ,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3</a:t>
            </a:r>
            <a:r>
              <a:rPr lang="ru-RU" sz="2000" dirty="0">
                <a:latin typeface="Arial" panose="020B0604020202020204" pitchFamily="34" charset="0"/>
                <a:ea typeface="Times New Roman" panose="02020603050405020304" pitchFamily="18" charset="0"/>
                <a:cs typeface="Arial" panose="020B0604020202020204" pitchFamily="34" charset="0"/>
              </a:rPr>
              <a:t>* ,…, средства (бюджет), выделяемые каждому из подразделений (направлений), что соответствует выбору бюджетной политики.</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Задача 4</a:t>
            </a:r>
            <a:r>
              <a:rPr lang="ru-RU" sz="2000" dirty="0">
                <a:latin typeface="Arial" panose="020B0604020202020204" pitchFamily="34" charset="0"/>
                <a:ea typeface="Times New Roman" panose="02020603050405020304" pitchFamily="18" charset="0"/>
                <a:cs typeface="Arial" panose="020B0604020202020204" pitchFamily="34" charset="0"/>
              </a:rPr>
              <a:t>. Принять решение о выборе из перечня предлагаемых проектов их части, обеспечивающей максимальную прибыль, что соответствует определению внутренней инвестиционной политики.     </a:t>
            </a:r>
          </a:p>
          <a:p>
            <a:pPr algn="just">
              <a:spcAft>
                <a:spcPts val="0"/>
              </a:spcAft>
            </a:pPr>
            <a:r>
              <a:rPr lang="ru-RU"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05701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1A078B7-2CDE-49EE-AF8B-6D0EFC85E302}"/>
              </a:ext>
            </a:extLst>
          </p:cNvPr>
          <p:cNvSpPr/>
          <p:nvPr/>
        </p:nvSpPr>
        <p:spPr>
          <a:xfrm>
            <a:off x="423081" y="373250"/>
            <a:ext cx="11146067" cy="5632311"/>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Исходные данные: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1) имеется перечень из n проектов;</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2) для каждого проекта с номером </a:t>
            </a:r>
            <a:r>
              <a:rPr lang="en-US" sz="2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 = 1,n известны затраты </a:t>
            </a:r>
            <a:r>
              <a:rPr lang="en-US" sz="2000" dirty="0" err="1">
                <a:latin typeface="Arial" panose="020B0604020202020204" pitchFamily="34" charset="0"/>
                <a:ea typeface="Times New Roman" panose="02020603050405020304" pitchFamily="18" charset="0"/>
                <a:cs typeface="Arial" panose="020B0604020202020204" pitchFamily="34" charset="0"/>
              </a:rPr>
              <a:t>r</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  и прибыль </a:t>
            </a:r>
            <a:r>
              <a:rPr lang="ru-RU" sz="2000" baseline="-25000" dirty="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p</a:t>
            </a:r>
            <a:r>
              <a:rPr lang="en-US" sz="2000" baseline="-25000" dirty="0">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3) у организации имеется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0</a:t>
            </a:r>
            <a:r>
              <a:rPr lang="ru-RU" sz="2000" dirty="0">
                <a:latin typeface="Arial" panose="020B0604020202020204" pitchFamily="34" charset="0"/>
                <a:ea typeface="Times New Roman" panose="02020603050405020304" pitchFamily="18" charset="0"/>
                <a:cs typeface="Arial" panose="020B0604020202020204" pitchFamily="34" charset="0"/>
              </a:rPr>
              <a:t> собственных средств, она может взять кредит с кредитным процентом </a:t>
            </a:r>
            <a:r>
              <a:rPr lang="en-US" sz="2000" dirty="0">
                <a:latin typeface="Arial" panose="020B0604020202020204" pitchFamily="34" charset="0"/>
                <a:ea typeface="Times New Roman" panose="02020603050405020304" pitchFamily="18" charset="0"/>
                <a:cs typeface="Arial" panose="020B0604020202020204" pitchFamily="34" charset="0"/>
              </a:rPr>
              <a:t>k</a:t>
            </a:r>
            <a:r>
              <a:rPr lang="ru-RU" sz="2000" dirty="0">
                <a:latin typeface="Arial" panose="020B0604020202020204" pitchFamily="34" charset="0"/>
                <a:ea typeface="Times New Roman" panose="02020603050405020304" pitchFamily="18" charset="0"/>
                <a:cs typeface="Arial" panose="020B0604020202020204" pitchFamily="34" charset="0"/>
              </a:rPr>
              <a:t> или положить часть своих денег на депозит с депозитным процентом </a:t>
            </a:r>
            <a:r>
              <a:rPr lang="en-US" sz="2000" dirty="0">
                <a:latin typeface="Arial" panose="020B0604020202020204" pitchFamily="34" charset="0"/>
                <a:ea typeface="Times New Roman" panose="02020603050405020304" pitchFamily="18" charset="0"/>
                <a:cs typeface="Arial" panose="020B0604020202020204" pitchFamily="34" charset="0"/>
              </a:rPr>
              <a:t>d</a:t>
            </a:r>
            <a:r>
              <a:rPr lang="ru-RU" sz="2000" dirty="0">
                <a:latin typeface="Arial" panose="020B0604020202020204" pitchFamily="34" charset="0"/>
                <a:ea typeface="Times New Roman" panose="02020603050405020304" pitchFamily="18" charset="0"/>
                <a:cs typeface="Arial" panose="020B0604020202020204" pitchFamily="34" charset="0"/>
              </a:rPr>
              <a:t>;</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4) задан желаемый объем прибыли </a:t>
            </a:r>
            <a:r>
              <a:rPr lang="ru-RU" sz="2000" dirty="0" err="1">
                <a:latin typeface="Arial" panose="020B0604020202020204" pitchFamily="34" charset="0"/>
                <a:ea typeface="Times New Roman" panose="02020603050405020304" pitchFamily="18" charset="0"/>
                <a:cs typeface="Arial" panose="020B0604020202020204" pitchFamily="34" charset="0"/>
              </a:rPr>
              <a:t>р</a:t>
            </a:r>
            <a:r>
              <a:rPr lang="ru-RU" sz="2000" baseline="-25000" dirty="0" err="1">
                <a:latin typeface="Arial" panose="020B0604020202020204" pitchFamily="34" charset="0"/>
                <a:ea typeface="Times New Roman" panose="02020603050405020304" pitchFamily="18" charset="0"/>
                <a:cs typeface="Arial" panose="020B0604020202020204" pitchFamily="34" charset="0"/>
              </a:rPr>
              <a:t>ж</a:t>
            </a:r>
            <a:r>
              <a:rPr lang="ru-RU" sz="2000" dirty="0">
                <a:latin typeface="Arial" panose="020B0604020202020204" pitchFamily="34" charset="0"/>
                <a:ea typeface="Times New Roman" panose="02020603050405020304" pitchFamily="18" charset="0"/>
                <a:cs typeface="Arial" panose="020B0604020202020204" pitchFamily="34" charset="0"/>
              </a:rPr>
              <a:t> (цель).</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Рассмотрим следующие комплекс взаимосвязанных задач и технологию их согласованного решения.</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US" sz="2000"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Технология 1. Построения зависимости “затраты - эффект”.  </a:t>
            </a:r>
            <a:r>
              <a:rPr lang="ru-RU" sz="2000" dirty="0">
                <a:latin typeface="Arial" panose="020B0604020202020204" pitchFamily="34" charset="0"/>
                <a:ea typeface="Times New Roman" panose="02020603050405020304" pitchFamily="18" charset="0"/>
              </a:rPr>
              <a:t>Потенциал организации определяется ее перечнем возможных видов деятельности и ограничениями на ресурсы.  Оценка возможных результатов производится по значениям установленного перечня критериев, характеризующих степень достижения цели.</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На начальном этапе целесообразно использовать параметрическую зависимость возможного результата (эффекта) по каждому критерию от располагаемого объема ресурсов (финансов). При этом для аналитика и руководителя желательно, чтобы при данном уровне ресурса (затрат) давалась бы оценка возможного наилучшего результата (максимальной отдачи на вкладываемые ресурсы). </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48759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662E5F3-C996-4A44-A21A-33CB85CF22D6}"/>
              </a:ext>
            </a:extLst>
          </p:cNvPr>
          <p:cNvSpPr/>
          <p:nvPr/>
        </p:nvSpPr>
        <p:spPr>
          <a:xfrm>
            <a:off x="368491" y="475356"/>
            <a:ext cx="11423176" cy="2554545"/>
          </a:xfrm>
          <a:prstGeom prst="rect">
            <a:avLst/>
          </a:prstGeom>
        </p:spPr>
        <p:txBody>
          <a:bodyPr wrap="square">
            <a:spAutoFit/>
          </a:bodyPr>
          <a:lstStyle/>
          <a:p>
            <a:pPr algn="just"/>
            <a:r>
              <a:rPr lang="ru-RU" sz="2000" dirty="0">
                <a:latin typeface="Arial" panose="020B0604020202020204" pitchFamily="34" charset="0"/>
                <a:ea typeface="Times New Roman" panose="02020603050405020304" pitchFamily="18" charset="0"/>
              </a:rPr>
              <a:t>         Для рассматриваемого случая (один ресурс и один критерий) простое решение </a:t>
            </a:r>
            <a:r>
              <a:rPr lang="ru-RU" sz="2000" i="1" dirty="0">
                <a:latin typeface="Arial" panose="020B0604020202020204" pitchFamily="34" charset="0"/>
                <a:ea typeface="Times New Roman" panose="02020603050405020304" pitchFamily="18" charset="0"/>
              </a:rPr>
              <a:t>задачи 1</a:t>
            </a:r>
            <a:r>
              <a:rPr lang="ru-RU" sz="2000" dirty="0">
                <a:latin typeface="Arial" panose="020B0604020202020204" pitchFamily="34" charset="0"/>
                <a:ea typeface="Times New Roman" panose="02020603050405020304" pitchFamily="18" charset="0"/>
              </a:rPr>
              <a:t> возможно получить при использовании метода анализа «затраты – эффективность».</a:t>
            </a:r>
            <a:r>
              <a:rPr lang="ru-RU" sz="2000" dirty="0">
                <a:latin typeface="Arial" panose="020B0604020202020204" pitchFamily="34" charset="0"/>
                <a:ea typeface="Times New Roman" panose="02020603050405020304" pitchFamily="18" charset="0"/>
                <a:cs typeface="Arial" panose="020B0604020202020204" pitchFamily="34" charset="0"/>
              </a:rPr>
              <a:t> Для каждого проекта оценивается его эффективность по отдаче (эффекту) на единицу затрат. Затем все проекты упорядочиваются по мере убывания их эффективности (геометрически это соответствует на рис.5а углу наклона кривой). На рис. 5а из пяти проектов самым эффективным является проект №2 и т.д. Полученная зависимость (рис.5б) результата (нарастающим итогом) от затрат (нарастающим итогом) является зависимостью "затраты - эффект". </a:t>
            </a:r>
            <a:endParaRPr lang="ru-RU" sz="2000" dirty="0"/>
          </a:p>
        </p:txBody>
      </p:sp>
      <p:pic>
        <p:nvPicPr>
          <p:cNvPr id="3" name="Рисунок 2">
            <a:extLst>
              <a:ext uri="{FF2B5EF4-FFF2-40B4-BE49-F238E27FC236}">
                <a16:creationId xmlns:a16="http://schemas.microsoft.com/office/drawing/2014/main" id="{895B7227-DEE9-48B0-BD86-298010E78E62}"/>
              </a:ext>
            </a:extLst>
          </p:cNvPr>
          <p:cNvPicPr>
            <a:picLocks noChangeAspect="1"/>
          </p:cNvPicPr>
          <p:nvPr/>
        </p:nvPicPr>
        <p:blipFill>
          <a:blip r:embed="rId2"/>
          <a:stretch>
            <a:fillRect/>
          </a:stretch>
        </p:blipFill>
        <p:spPr>
          <a:xfrm>
            <a:off x="1645895" y="2714196"/>
            <a:ext cx="4450107" cy="3468393"/>
          </a:xfrm>
          <a:prstGeom prst="rect">
            <a:avLst/>
          </a:prstGeom>
        </p:spPr>
      </p:pic>
      <p:pic>
        <p:nvPicPr>
          <p:cNvPr id="4" name="Рисунок 3">
            <a:extLst>
              <a:ext uri="{FF2B5EF4-FFF2-40B4-BE49-F238E27FC236}">
                <a16:creationId xmlns:a16="http://schemas.microsoft.com/office/drawing/2014/main" id="{794E7983-F695-4374-89E2-A457EB2CE076}"/>
              </a:ext>
            </a:extLst>
          </p:cNvPr>
          <p:cNvPicPr>
            <a:picLocks noChangeAspect="1"/>
          </p:cNvPicPr>
          <p:nvPr/>
        </p:nvPicPr>
        <p:blipFill>
          <a:blip r:embed="rId3"/>
          <a:stretch>
            <a:fillRect/>
          </a:stretch>
        </p:blipFill>
        <p:spPr>
          <a:xfrm>
            <a:off x="6835453" y="3083876"/>
            <a:ext cx="3965069" cy="3041858"/>
          </a:xfrm>
          <a:prstGeom prst="rect">
            <a:avLst/>
          </a:prstGeom>
        </p:spPr>
      </p:pic>
      <p:sp>
        <p:nvSpPr>
          <p:cNvPr id="5" name="Прямоугольник 4">
            <a:extLst>
              <a:ext uri="{FF2B5EF4-FFF2-40B4-BE49-F238E27FC236}">
                <a16:creationId xmlns:a16="http://schemas.microsoft.com/office/drawing/2014/main" id="{0B30691D-B74C-45D7-82BA-909849238D54}"/>
              </a:ext>
            </a:extLst>
          </p:cNvPr>
          <p:cNvSpPr/>
          <p:nvPr/>
        </p:nvSpPr>
        <p:spPr>
          <a:xfrm>
            <a:off x="7092537" y="6125734"/>
            <a:ext cx="1058303"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rPr>
              <a:t>Рис. 5б</a:t>
            </a:r>
            <a:endParaRPr lang="ru-RU" sz="2000" dirty="0"/>
          </a:p>
        </p:txBody>
      </p:sp>
      <p:sp>
        <p:nvSpPr>
          <p:cNvPr id="6" name="Прямоугольник 5">
            <a:extLst>
              <a:ext uri="{FF2B5EF4-FFF2-40B4-BE49-F238E27FC236}">
                <a16:creationId xmlns:a16="http://schemas.microsoft.com/office/drawing/2014/main" id="{29CA2573-81DE-41DA-843D-C21EBA87A79E}"/>
              </a:ext>
            </a:extLst>
          </p:cNvPr>
          <p:cNvSpPr/>
          <p:nvPr/>
        </p:nvSpPr>
        <p:spPr>
          <a:xfrm>
            <a:off x="1645895" y="6182589"/>
            <a:ext cx="1053494"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rPr>
              <a:t>Рис. 5а</a:t>
            </a:r>
            <a:endParaRPr lang="ru-RU" sz="2000" dirty="0"/>
          </a:p>
        </p:txBody>
      </p:sp>
    </p:spTree>
    <p:extLst>
      <p:ext uri="{BB962C8B-B14F-4D97-AF65-F5344CB8AC3E}">
        <p14:creationId xmlns:p14="http://schemas.microsoft.com/office/powerpoint/2010/main" val="25930150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5C9ECAE-DB40-4735-A0E2-FA5B8165C524}"/>
              </a:ext>
            </a:extLst>
          </p:cNvPr>
          <p:cNvSpPr/>
          <p:nvPr/>
        </p:nvSpPr>
        <p:spPr>
          <a:xfrm>
            <a:off x="409432" y="516299"/>
            <a:ext cx="11354938" cy="3785652"/>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Построенная зависимость "затраты - эффект" обладает рядом свойств:</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 при возрастании уровня ресурса прирост эффекта на единицу дополнительного ресурса снижается, поэтому эта кривая - всегда “с насыщением”, (нулевая эффективность);</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 уровень результата, достигаемый в любой точке перелома (например, 3 на рис.5б)    достигается за счет реализации совокупности проектов №2, №4 и №3;</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 для заданного уровня ресурса кривая обеспечивает максимальный результат (эффект), при заданном уровне эффекта - достижение его минимальными затратами;</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 при любом значении уровня ресурса обеспечивается также максимальная общая рентабельность, т. е. конкурентоспособность.</a:t>
            </a:r>
          </a:p>
          <a:p>
            <a:pPr algn="just"/>
            <a:r>
              <a:rPr lang="ru-RU" sz="2000" dirty="0">
                <a:latin typeface="Arial" panose="020B0604020202020204" pitchFamily="34" charset="0"/>
                <a:ea typeface="Times New Roman" panose="02020603050405020304" pitchFamily="18" charset="0"/>
                <a:cs typeface="Arial" panose="020B0604020202020204" pitchFamily="34" charset="0"/>
              </a:rPr>
              <a:t>      Вид кривой “затраты - эффект” дает возможность увидеть целесообразность концентрации ресурсов на проектах 2,4,3, которые дают основной вклад в общие результаты.     </a:t>
            </a:r>
          </a:p>
          <a:p>
            <a:pPr algn="just"/>
            <a:r>
              <a:rPr lang="ru-RU" sz="2000" dirty="0">
                <a:latin typeface="Arial" panose="020B0604020202020204" pitchFamily="34" charset="0"/>
                <a:ea typeface="Times New Roman" panose="02020603050405020304" pitchFamily="18" charset="0"/>
                <a:cs typeface="Arial" panose="020B0604020202020204" pitchFamily="34" charset="0"/>
              </a:rPr>
              <a:t>     Для оценок и вычислений удобно использовать следующие таблицы. </a:t>
            </a:r>
            <a:endParaRPr lang="ru-RU" sz="2000" dirty="0">
              <a:effectLst/>
              <a:latin typeface="Times New Roman" panose="02020603050405020304" pitchFamily="18" charset="0"/>
              <a:ea typeface="Times New Roman" panose="02020603050405020304" pitchFamily="18" charset="0"/>
            </a:endParaRPr>
          </a:p>
        </p:txBody>
      </p:sp>
      <p:graphicFrame>
        <p:nvGraphicFramePr>
          <p:cNvPr id="4" name="Таблица 3">
            <a:extLst>
              <a:ext uri="{FF2B5EF4-FFF2-40B4-BE49-F238E27FC236}">
                <a16:creationId xmlns:a16="http://schemas.microsoft.com/office/drawing/2014/main" id="{3F2917CB-520C-4C32-A671-E0E95093515A}"/>
              </a:ext>
            </a:extLst>
          </p:cNvPr>
          <p:cNvGraphicFramePr>
            <a:graphicFrameLocks noGrp="1"/>
          </p:cNvGraphicFramePr>
          <p:nvPr>
            <p:extLst>
              <p:ext uri="{D42A27DB-BD31-4B8C-83A1-F6EECF244321}">
                <p14:modId xmlns:p14="http://schemas.microsoft.com/office/powerpoint/2010/main" val="1120204996"/>
              </p:ext>
            </p:extLst>
          </p:nvPr>
        </p:nvGraphicFramePr>
        <p:xfrm>
          <a:off x="1422400" y="4443527"/>
          <a:ext cx="8344453" cy="1752600"/>
        </p:xfrm>
        <a:graphic>
          <a:graphicData uri="http://schemas.openxmlformats.org/drawingml/2006/table">
            <a:tbl>
              <a:tblPr firstRow="1" bandRow="1">
                <a:tableStyleId>{5C22544A-7EE6-4342-B048-85BDC9FD1C3A}</a:tableStyleId>
              </a:tblPr>
              <a:tblGrid>
                <a:gridCol w="1244129">
                  <a:extLst>
                    <a:ext uri="{9D8B030D-6E8A-4147-A177-3AD203B41FA5}">
                      <a16:colId xmlns:a16="http://schemas.microsoft.com/office/drawing/2014/main" val="1948580654"/>
                    </a:ext>
                  </a:extLst>
                </a:gridCol>
                <a:gridCol w="1244129">
                  <a:extLst>
                    <a:ext uri="{9D8B030D-6E8A-4147-A177-3AD203B41FA5}">
                      <a16:colId xmlns:a16="http://schemas.microsoft.com/office/drawing/2014/main" val="1138318157"/>
                    </a:ext>
                  </a:extLst>
                </a:gridCol>
                <a:gridCol w="1244129">
                  <a:extLst>
                    <a:ext uri="{9D8B030D-6E8A-4147-A177-3AD203B41FA5}">
                      <a16:colId xmlns:a16="http://schemas.microsoft.com/office/drawing/2014/main" val="3905739776"/>
                    </a:ext>
                  </a:extLst>
                </a:gridCol>
                <a:gridCol w="1244129">
                  <a:extLst>
                    <a:ext uri="{9D8B030D-6E8A-4147-A177-3AD203B41FA5}">
                      <a16:colId xmlns:a16="http://schemas.microsoft.com/office/drawing/2014/main" val="3965994036"/>
                    </a:ext>
                  </a:extLst>
                </a:gridCol>
                <a:gridCol w="2004804">
                  <a:extLst>
                    <a:ext uri="{9D8B030D-6E8A-4147-A177-3AD203B41FA5}">
                      <a16:colId xmlns:a16="http://schemas.microsoft.com/office/drawing/2014/main" val="21978997"/>
                    </a:ext>
                  </a:extLst>
                </a:gridCol>
                <a:gridCol w="1363133">
                  <a:extLst>
                    <a:ext uri="{9D8B030D-6E8A-4147-A177-3AD203B41FA5}">
                      <a16:colId xmlns:a16="http://schemas.microsoft.com/office/drawing/2014/main" val="2248057393"/>
                    </a:ext>
                  </a:extLst>
                </a:gridCol>
              </a:tblGrid>
              <a:tr h="370840">
                <a:tc>
                  <a:txBody>
                    <a:bodyPr/>
                    <a:lstStyle/>
                    <a:p>
                      <a:pPr algn="ctr"/>
                      <a:r>
                        <a:rPr lang="ru-RU" dirty="0"/>
                        <a:t>Номер проекта</a:t>
                      </a:r>
                    </a:p>
                  </a:txBody>
                  <a:tcPr/>
                </a:tc>
                <a:tc>
                  <a:txBody>
                    <a:bodyPr/>
                    <a:lstStyle/>
                    <a:p>
                      <a:pPr algn="ctr"/>
                      <a:r>
                        <a:rPr lang="ru-RU" dirty="0"/>
                        <a:t>Название проектов</a:t>
                      </a:r>
                    </a:p>
                  </a:txBody>
                  <a:tcPr/>
                </a:tc>
                <a:tc>
                  <a:txBody>
                    <a:bodyPr/>
                    <a:lstStyle/>
                    <a:p>
                      <a:pPr algn="ctr"/>
                      <a:r>
                        <a:rPr lang="ru-RU" dirty="0"/>
                        <a:t>Затраты на проект</a:t>
                      </a:r>
                    </a:p>
                  </a:txBody>
                  <a:tcPr/>
                </a:tc>
                <a:tc>
                  <a:txBody>
                    <a:bodyPr/>
                    <a:lstStyle/>
                    <a:p>
                      <a:pPr algn="ctr"/>
                      <a:r>
                        <a:rPr lang="ru-RU" dirty="0"/>
                        <a:t>Эффект от проекта</a:t>
                      </a:r>
                    </a:p>
                  </a:txBody>
                  <a:tcPr/>
                </a:tc>
                <a:tc>
                  <a:txBody>
                    <a:bodyPr/>
                    <a:lstStyle/>
                    <a:p>
                      <a:pPr algn="ctr"/>
                      <a:r>
                        <a:rPr lang="ru-RU" dirty="0"/>
                        <a:t>Эффективность проекта</a:t>
                      </a:r>
                    </a:p>
                  </a:txBody>
                  <a:tcPr/>
                </a:tc>
                <a:tc>
                  <a:txBody>
                    <a:bodyPr/>
                    <a:lstStyle/>
                    <a:p>
                      <a:pPr algn="ctr"/>
                      <a:r>
                        <a:rPr lang="ru-RU" dirty="0"/>
                        <a:t>Приоритет</a:t>
                      </a:r>
                    </a:p>
                  </a:txBody>
                  <a:tcPr/>
                </a:tc>
                <a:extLst>
                  <a:ext uri="{0D108BD9-81ED-4DB2-BD59-A6C34878D82A}">
                    <a16:rowId xmlns:a16="http://schemas.microsoft.com/office/drawing/2014/main" val="2287689006"/>
                  </a:ext>
                </a:extLst>
              </a:tr>
              <a:tr h="370840">
                <a:tc>
                  <a:txBody>
                    <a:bodyPr/>
                    <a:lstStyle/>
                    <a:p>
                      <a:pPr algn="ctr"/>
                      <a:r>
                        <a:rPr lang="ru-RU" dirty="0">
                          <a:solidFill>
                            <a:schemeClr val="tx1"/>
                          </a:solidFill>
                        </a:rPr>
                        <a:t>1</a:t>
                      </a:r>
                    </a:p>
                  </a:txBody>
                  <a:tcPr/>
                </a:tc>
                <a:tc>
                  <a:txBody>
                    <a:bodyPr/>
                    <a:lstStyle/>
                    <a:p>
                      <a:pPr algn="ctr"/>
                      <a:r>
                        <a:rPr lang="ru-RU" dirty="0">
                          <a:solidFill>
                            <a:schemeClr val="tx1"/>
                          </a:solidFill>
                        </a:rPr>
                        <a:t>2</a:t>
                      </a:r>
                    </a:p>
                  </a:txBody>
                  <a:tcPr/>
                </a:tc>
                <a:tc>
                  <a:txBody>
                    <a:bodyPr/>
                    <a:lstStyle/>
                    <a:p>
                      <a:pPr algn="ctr"/>
                      <a:r>
                        <a:rPr lang="ru-RU" dirty="0">
                          <a:solidFill>
                            <a:schemeClr val="tx1"/>
                          </a:solidFill>
                        </a:rPr>
                        <a:t>3</a:t>
                      </a:r>
                    </a:p>
                  </a:txBody>
                  <a:tcPr/>
                </a:tc>
                <a:tc>
                  <a:txBody>
                    <a:bodyPr/>
                    <a:lstStyle/>
                    <a:p>
                      <a:pPr algn="ctr"/>
                      <a:r>
                        <a:rPr lang="ru-RU" dirty="0">
                          <a:solidFill>
                            <a:schemeClr val="tx1"/>
                          </a:solidFill>
                        </a:rPr>
                        <a:t>4</a:t>
                      </a:r>
                    </a:p>
                  </a:txBody>
                  <a:tcPr/>
                </a:tc>
                <a:tc>
                  <a:txBody>
                    <a:bodyPr/>
                    <a:lstStyle/>
                    <a:p>
                      <a:pPr algn="ctr"/>
                      <a:r>
                        <a:rPr lang="ru-RU" dirty="0">
                          <a:solidFill>
                            <a:schemeClr val="tx1"/>
                          </a:solidFill>
                        </a:rPr>
                        <a:t>5</a:t>
                      </a:r>
                    </a:p>
                  </a:txBody>
                  <a:tcPr/>
                </a:tc>
                <a:tc>
                  <a:txBody>
                    <a:bodyPr/>
                    <a:lstStyle/>
                    <a:p>
                      <a:pPr algn="ctr"/>
                      <a:r>
                        <a:rPr lang="ru-RU" dirty="0">
                          <a:solidFill>
                            <a:schemeClr val="tx1"/>
                          </a:solidFill>
                        </a:rPr>
                        <a:t>6</a:t>
                      </a:r>
                    </a:p>
                  </a:txBody>
                  <a:tcPr/>
                </a:tc>
                <a:extLst>
                  <a:ext uri="{0D108BD9-81ED-4DB2-BD59-A6C34878D82A}">
                    <a16:rowId xmlns:a16="http://schemas.microsoft.com/office/drawing/2014/main" val="916430906"/>
                  </a:ext>
                </a:extLst>
              </a:tr>
              <a:tr h="370840">
                <a:tc>
                  <a:txBody>
                    <a:bodyPr/>
                    <a:lstStyle/>
                    <a:p>
                      <a:pPr algn="ctr"/>
                      <a:r>
                        <a:rPr lang="ru-RU" dirty="0">
                          <a:solidFill>
                            <a:schemeClr val="tx1"/>
                          </a:solidFill>
                        </a:rPr>
                        <a:t>1</a:t>
                      </a:r>
                    </a:p>
                  </a:txBody>
                  <a:tcPr/>
                </a:tc>
                <a:tc>
                  <a:txBody>
                    <a:bodyPr/>
                    <a:lstStyle/>
                    <a:p>
                      <a:pPr algn="ctr"/>
                      <a:endParaRPr lang="ru-RU" dirty="0">
                        <a:solidFill>
                          <a:schemeClr val="tx1"/>
                        </a:solidFill>
                      </a:endParaRPr>
                    </a:p>
                  </a:txBody>
                  <a:tcPr/>
                </a:tc>
                <a:tc>
                  <a:txBody>
                    <a:bodyPr/>
                    <a:lstStyle/>
                    <a:p>
                      <a:pPr algn="ctr"/>
                      <a:endParaRPr lang="ru-RU" dirty="0">
                        <a:solidFill>
                          <a:schemeClr val="tx1"/>
                        </a:solidFill>
                      </a:endParaRPr>
                    </a:p>
                  </a:txBody>
                  <a:tcPr/>
                </a:tc>
                <a:tc>
                  <a:txBody>
                    <a:bodyPr/>
                    <a:lstStyle/>
                    <a:p>
                      <a:pPr algn="ctr"/>
                      <a:endParaRPr lang="ru-RU" dirty="0">
                        <a:solidFill>
                          <a:schemeClr val="tx1"/>
                        </a:solidFill>
                      </a:endParaRPr>
                    </a:p>
                  </a:txBody>
                  <a:tcPr/>
                </a:tc>
                <a:tc>
                  <a:txBody>
                    <a:bodyPr/>
                    <a:lstStyle/>
                    <a:p>
                      <a:pPr algn="ctr"/>
                      <a:endParaRPr lang="ru-RU" dirty="0">
                        <a:solidFill>
                          <a:schemeClr val="tx1"/>
                        </a:solidFill>
                      </a:endParaRPr>
                    </a:p>
                  </a:txBody>
                  <a:tcPr/>
                </a:tc>
                <a:tc>
                  <a:txBody>
                    <a:bodyPr/>
                    <a:lstStyle/>
                    <a:p>
                      <a:pPr algn="ctr"/>
                      <a:endParaRPr lang="ru-RU" dirty="0">
                        <a:solidFill>
                          <a:schemeClr val="tx1"/>
                        </a:solidFill>
                      </a:endParaRPr>
                    </a:p>
                  </a:txBody>
                  <a:tcPr/>
                </a:tc>
                <a:extLst>
                  <a:ext uri="{0D108BD9-81ED-4DB2-BD59-A6C34878D82A}">
                    <a16:rowId xmlns:a16="http://schemas.microsoft.com/office/drawing/2014/main" val="2739330613"/>
                  </a:ext>
                </a:extLst>
              </a:tr>
              <a:tr h="370840">
                <a:tc>
                  <a:txBody>
                    <a:bodyPr/>
                    <a:lstStyle/>
                    <a:p>
                      <a:pPr algn="ctr"/>
                      <a:r>
                        <a:rPr lang="ru-RU" dirty="0">
                          <a:solidFill>
                            <a:schemeClr val="tx1"/>
                          </a:solidFill>
                        </a:rPr>
                        <a:t>2</a:t>
                      </a:r>
                    </a:p>
                  </a:txBody>
                  <a:tcPr/>
                </a:tc>
                <a:tc>
                  <a:txBody>
                    <a:bodyPr/>
                    <a:lstStyle/>
                    <a:p>
                      <a:pPr algn="ctr"/>
                      <a:endParaRPr lang="ru-RU">
                        <a:solidFill>
                          <a:schemeClr val="tx1"/>
                        </a:solidFill>
                      </a:endParaRPr>
                    </a:p>
                  </a:txBody>
                  <a:tcPr/>
                </a:tc>
                <a:tc>
                  <a:txBody>
                    <a:bodyPr/>
                    <a:lstStyle/>
                    <a:p>
                      <a:pPr algn="ctr"/>
                      <a:endParaRPr lang="ru-RU">
                        <a:solidFill>
                          <a:schemeClr val="tx1"/>
                        </a:solidFill>
                      </a:endParaRPr>
                    </a:p>
                  </a:txBody>
                  <a:tcPr/>
                </a:tc>
                <a:tc>
                  <a:txBody>
                    <a:bodyPr/>
                    <a:lstStyle/>
                    <a:p>
                      <a:pPr algn="ctr"/>
                      <a:endParaRPr lang="ru-RU">
                        <a:solidFill>
                          <a:schemeClr val="tx1"/>
                        </a:solidFill>
                      </a:endParaRPr>
                    </a:p>
                  </a:txBody>
                  <a:tcPr/>
                </a:tc>
                <a:tc>
                  <a:txBody>
                    <a:bodyPr/>
                    <a:lstStyle/>
                    <a:p>
                      <a:pPr algn="ctr"/>
                      <a:endParaRPr lang="ru-RU">
                        <a:solidFill>
                          <a:schemeClr val="tx1"/>
                        </a:solidFill>
                      </a:endParaRPr>
                    </a:p>
                  </a:txBody>
                  <a:tcPr/>
                </a:tc>
                <a:tc>
                  <a:txBody>
                    <a:bodyPr/>
                    <a:lstStyle/>
                    <a:p>
                      <a:pPr algn="ctr"/>
                      <a:endParaRPr lang="ru-RU" dirty="0">
                        <a:solidFill>
                          <a:schemeClr val="tx1"/>
                        </a:solidFill>
                      </a:endParaRPr>
                    </a:p>
                  </a:txBody>
                  <a:tcPr/>
                </a:tc>
                <a:extLst>
                  <a:ext uri="{0D108BD9-81ED-4DB2-BD59-A6C34878D82A}">
                    <a16:rowId xmlns:a16="http://schemas.microsoft.com/office/drawing/2014/main" val="3373238141"/>
                  </a:ext>
                </a:extLst>
              </a:tr>
            </a:tbl>
          </a:graphicData>
        </a:graphic>
      </p:graphicFrame>
    </p:spTree>
    <p:extLst>
      <p:ext uri="{BB962C8B-B14F-4D97-AF65-F5344CB8AC3E}">
        <p14:creationId xmlns:p14="http://schemas.microsoft.com/office/powerpoint/2010/main" val="30108838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2CB2EF5-C4A5-4803-B14F-9A0BF7DD48EE}"/>
              </a:ext>
            </a:extLst>
          </p:cNvPr>
          <p:cNvSpPr/>
          <p:nvPr/>
        </p:nvSpPr>
        <p:spPr>
          <a:xfrm>
            <a:off x="648268" y="205433"/>
            <a:ext cx="11000394" cy="2246769"/>
          </a:xfrm>
          <a:prstGeom prst="rect">
            <a:avLst/>
          </a:prstGeom>
        </p:spPr>
        <p:txBody>
          <a:bodyPr wrap="square">
            <a:spAutoFit/>
          </a:bodyPr>
          <a:lstStyle/>
          <a:p>
            <a:pPr algn="just">
              <a:spcAft>
                <a:spcPts val="0"/>
              </a:spcAft>
            </a:pPr>
            <a:r>
              <a:rPr lang="ru-RU" sz="2000" b="1" dirty="0">
                <a:latin typeface="Arial" panose="020B0604020202020204" pitchFamily="34" charset="0"/>
                <a:ea typeface="Times New Roman" panose="02020603050405020304" pitchFamily="18" charset="0"/>
              </a:rPr>
              <a:t>      Пример использования технологии 1. </a:t>
            </a:r>
            <a:r>
              <a:rPr lang="ru-RU" sz="2000" dirty="0">
                <a:latin typeface="Arial" panose="020B0604020202020204" pitchFamily="34" charset="0"/>
                <a:ea typeface="Times New Roman" panose="02020603050405020304" pitchFamily="18" charset="0"/>
              </a:rPr>
              <a:t>Фирма приняла решение о проведении  исследований рекламной компании.  Для определения мест размещения рекламы было проведено маркетинговое исследование. На рекламу выделено 10000 у.е. в месяц. В ходе маркетингового исследования было получено следующие:</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1. Определен печень новых продуктов  и  продуктов улучшенного качества (1-7).</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2. Провести эксперимент по выбору продуктов, с максимальной прибылью предприятию.</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3. Результаты приведены в таблице 3. </a:t>
            </a:r>
            <a:endParaRPr lang="ru-RU" sz="2000" dirty="0">
              <a:latin typeface="Times New Roman" panose="02020603050405020304" pitchFamily="18" charset="0"/>
              <a:ea typeface="Times New Roman" panose="02020603050405020304" pitchFamily="18" charset="0"/>
            </a:endParaRPr>
          </a:p>
        </p:txBody>
      </p:sp>
      <p:sp>
        <p:nvSpPr>
          <p:cNvPr id="4" name="Прямоугольник 3">
            <a:extLst>
              <a:ext uri="{FF2B5EF4-FFF2-40B4-BE49-F238E27FC236}">
                <a16:creationId xmlns:a16="http://schemas.microsoft.com/office/drawing/2014/main" id="{1669AB11-E81E-43FC-B08E-086726B349A5}"/>
              </a:ext>
            </a:extLst>
          </p:cNvPr>
          <p:cNvSpPr/>
          <p:nvPr/>
        </p:nvSpPr>
        <p:spPr>
          <a:xfrm>
            <a:off x="8983040" y="2387709"/>
            <a:ext cx="1369606"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rPr>
              <a:t>таблица 3</a:t>
            </a:r>
            <a:endParaRPr lang="ru-RU" sz="2000" dirty="0"/>
          </a:p>
        </p:txBody>
      </p:sp>
      <p:graphicFrame>
        <p:nvGraphicFramePr>
          <p:cNvPr id="5" name="Таблица 4">
            <a:extLst>
              <a:ext uri="{FF2B5EF4-FFF2-40B4-BE49-F238E27FC236}">
                <a16:creationId xmlns:a16="http://schemas.microsoft.com/office/drawing/2014/main" id="{3063845B-A2BD-4DB8-B236-54671891083C}"/>
              </a:ext>
            </a:extLst>
          </p:cNvPr>
          <p:cNvGraphicFramePr>
            <a:graphicFrameLocks noGrp="1"/>
          </p:cNvGraphicFramePr>
          <p:nvPr>
            <p:extLst>
              <p:ext uri="{D42A27DB-BD31-4B8C-83A1-F6EECF244321}">
                <p14:modId xmlns:p14="http://schemas.microsoft.com/office/powerpoint/2010/main" val="855925235"/>
              </p:ext>
            </p:extLst>
          </p:nvPr>
        </p:nvGraphicFramePr>
        <p:xfrm>
          <a:off x="1409146" y="2787819"/>
          <a:ext cx="9099828" cy="3505200"/>
        </p:xfrm>
        <a:graphic>
          <a:graphicData uri="http://schemas.openxmlformats.org/drawingml/2006/table">
            <a:tbl>
              <a:tblPr firstRow="1" bandRow="1">
                <a:tableStyleId>{5C22544A-7EE6-4342-B048-85BDC9FD1C3A}</a:tableStyleId>
              </a:tblPr>
              <a:tblGrid>
                <a:gridCol w="2752037">
                  <a:extLst>
                    <a:ext uri="{9D8B030D-6E8A-4147-A177-3AD203B41FA5}">
                      <a16:colId xmlns:a16="http://schemas.microsoft.com/office/drawing/2014/main" val="1138318157"/>
                    </a:ext>
                  </a:extLst>
                </a:gridCol>
                <a:gridCol w="3114260">
                  <a:extLst>
                    <a:ext uri="{9D8B030D-6E8A-4147-A177-3AD203B41FA5}">
                      <a16:colId xmlns:a16="http://schemas.microsoft.com/office/drawing/2014/main" val="3965994036"/>
                    </a:ext>
                  </a:extLst>
                </a:gridCol>
                <a:gridCol w="3233531">
                  <a:extLst>
                    <a:ext uri="{9D8B030D-6E8A-4147-A177-3AD203B41FA5}">
                      <a16:colId xmlns:a16="http://schemas.microsoft.com/office/drawing/2014/main" val="21978997"/>
                    </a:ext>
                  </a:extLst>
                </a:gridCol>
              </a:tblGrid>
              <a:tr h="370840">
                <a:tc>
                  <a:txBody>
                    <a:bodyPr/>
                    <a:lstStyle/>
                    <a:p>
                      <a:pPr algn="ctr"/>
                      <a:r>
                        <a:rPr lang="ru-RU" dirty="0">
                          <a:latin typeface="Arial" panose="020B0604020202020204" pitchFamily="34" charset="0"/>
                          <a:cs typeface="Arial" panose="020B0604020202020204" pitchFamily="34" charset="0"/>
                        </a:rPr>
                        <a:t>Рекламоноситель</a:t>
                      </a:r>
                    </a:p>
                  </a:txBody>
                  <a:tcPr/>
                </a:tc>
                <a:tc>
                  <a:txBody>
                    <a:bodyPr/>
                    <a:lstStyle/>
                    <a:p>
                      <a:pPr algn="ctr"/>
                      <a:r>
                        <a:rPr lang="ru-RU" dirty="0">
                          <a:latin typeface="Arial" panose="020B0604020202020204" pitchFamily="34" charset="0"/>
                          <a:cs typeface="Arial" panose="020B0604020202020204" pitchFamily="34" charset="0"/>
                        </a:rPr>
                        <a:t>Эффект (количество обращений в месяц)</a:t>
                      </a:r>
                    </a:p>
                  </a:txBody>
                  <a:tcPr/>
                </a:tc>
                <a:tc>
                  <a:txBody>
                    <a:bodyPr/>
                    <a:lstStyle/>
                    <a:p>
                      <a:pPr algn="ctr"/>
                      <a:r>
                        <a:rPr lang="ru-RU" dirty="0">
                          <a:latin typeface="Arial" panose="020B0604020202020204" pitchFamily="34" charset="0"/>
                          <a:cs typeface="Arial" panose="020B0604020202020204" pitchFamily="34" charset="0"/>
                        </a:rPr>
                        <a:t>Стоимость рекламы</a:t>
                      </a:r>
                    </a:p>
                  </a:txBody>
                  <a:tcPr/>
                </a:tc>
                <a:extLst>
                  <a:ext uri="{0D108BD9-81ED-4DB2-BD59-A6C34878D82A}">
                    <a16:rowId xmlns:a16="http://schemas.microsoft.com/office/drawing/2014/main" val="2287689006"/>
                  </a:ext>
                </a:extLst>
              </a:tr>
              <a:tr h="370840">
                <a:tc>
                  <a:txBody>
                    <a:bodyPr/>
                    <a:lstStyle/>
                    <a:p>
                      <a:pPr algn="ctr"/>
                      <a:r>
                        <a:rPr lang="ru-RU" sz="1800" dirty="0">
                          <a:solidFill>
                            <a:schemeClr val="tx1"/>
                          </a:solidFill>
                          <a:latin typeface="Arial" panose="020B0604020202020204" pitchFamily="34" charset="0"/>
                          <a:cs typeface="Arial" panose="020B0604020202020204" pitchFamily="34" charset="0"/>
                        </a:rPr>
                        <a:t>Телевидение</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100</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7000</a:t>
                      </a:r>
                    </a:p>
                  </a:txBody>
                  <a:tcPr/>
                </a:tc>
                <a:extLst>
                  <a:ext uri="{0D108BD9-81ED-4DB2-BD59-A6C34878D82A}">
                    <a16:rowId xmlns:a16="http://schemas.microsoft.com/office/drawing/2014/main" val="916430906"/>
                  </a:ext>
                </a:extLst>
              </a:tr>
              <a:tr h="370840">
                <a:tc>
                  <a:txBody>
                    <a:bodyPr/>
                    <a:lstStyle/>
                    <a:p>
                      <a:pPr algn="ctr"/>
                      <a:r>
                        <a:rPr lang="ru-RU" sz="1800" dirty="0">
                          <a:solidFill>
                            <a:schemeClr val="tx1"/>
                          </a:solidFill>
                          <a:latin typeface="Arial" panose="020B0604020202020204" pitchFamily="34" charset="0"/>
                          <a:cs typeface="Arial" panose="020B0604020202020204" pitchFamily="34" charset="0"/>
                        </a:rPr>
                        <a:t>Рассылка писем</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5</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100</a:t>
                      </a:r>
                    </a:p>
                  </a:txBody>
                  <a:tcPr/>
                </a:tc>
                <a:extLst>
                  <a:ext uri="{0D108BD9-81ED-4DB2-BD59-A6C34878D82A}">
                    <a16:rowId xmlns:a16="http://schemas.microsoft.com/office/drawing/2014/main" val="2739330613"/>
                  </a:ext>
                </a:extLst>
              </a:tr>
              <a:tr h="370840">
                <a:tc>
                  <a:txBody>
                    <a:bodyPr/>
                    <a:lstStyle/>
                    <a:p>
                      <a:pPr algn="ctr"/>
                      <a:r>
                        <a:rPr lang="ru-RU" sz="1800" dirty="0">
                          <a:solidFill>
                            <a:schemeClr val="tx1"/>
                          </a:solidFill>
                          <a:latin typeface="Arial" panose="020B0604020202020204" pitchFamily="34" charset="0"/>
                          <a:cs typeface="Arial" panose="020B0604020202020204" pitchFamily="34" charset="0"/>
                        </a:rPr>
                        <a:t>Радио</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80</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2000</a:t>
                      </a:r>
                    </a:p>
                  </a:txBody>
                  <a:tcPr/>
                </a:tc>
                <a:extLst>
                  <a:ext uri="{0D108BD9-81ED-4DB2-BD59-A6C34878D82A}">
                    <a16:rowId xmlns:a16="http://schemas.microsoft.com/office/drawing/2014/main" val="3373238141"/>
                  </a:ext>
                </a:extLst>
              </a:tr>
              <a:tr h="370840">
                <a:tc>
                  <a:txBody>
                    <a:bodyPr/>
                    <a:lstStyle/>
                    <a:p>
                      <a:pPr algn="ctr"/>
                      <a:r>
                        <a:rPr lang="ru-RU" sz="1800" dirty="0">
                          <a:solidFill>
                            <a:schemeClr val="tx1"/>
                          </a:solidFill>
                          <a:latin typeface="Arial" panose="020B0604020202020204" pitchFamily="34" charset="0"/>
                          <a:cs typeface="Arial" panose="020B0604020202020204" pitchFamily="34" charset="0"/>
                        </a:rPr>
                        <a:t>Рекламные стенды</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30</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12000</a:t>
                      </a:r>
                    </a:p>
                  </a:txBody>
                  <a:tcPr/>
                </a:tc>
                <a:extLst>
                  <a:ext uri="{0D108BD9-81ED-4DB2-BD59-A6C34878D82A}">
                    <a16:rowId xmlns:a16="http://schemas.microsoft.com/office/drawing/2014/main" val="3147279475"/>
                  </a:ext>
                </a:extLst>
              </a:tr>
              <a:tr h="370840">
                <a:tc>
                  <a:txBody>
                    <a:bodyPr/>
                    <a:lstStyle/>
                    <a:p>
                      <a:pPr algn="ctr"/>
                      <a:r>
                        <a:rPr lang="ru-RU" sz="1800" dirty="0">
                          <a:solidFill>
                            <a:schemeClr val="tx1"/>
                          </a:solidFill>
                          <a:latin typeface="Arial" panose="020B0604020202020204" pitchFamily="34" charset="0"/>
                          <a:cs typeface="Arial" panose="020B0604020202020204" pitchFamily="34" charset="0"/>
                        </a:rPr>
                        <a:t>Журналы для оптовиков</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120</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300</a:t>
                      </a:r>
                    </a:p>
                  </a:txBody>
                  <a:tcPr/>
                </a:tc>
                <a:extLst>
                  <a:ext uri="{0D108BD9-81ED-4DB2-BD59-A6C34878D82A}">
                    <a16:rowId xmlns:a16="http://schemas.microsoft.com/office/drawing/2014/main" val="2055187749"/>
                  </a:ext>
                </a:extLst>
              </a:tr>
              <a:tr h="370840">
                <a:tc>
                  <a:txBody>
                    <a:bodyPr/>
                    <a:lstStyle/>
                    <a:p>
                      <a:pPr algn="ctr"/>
                      <a:r>
                        <a:rPr lang="ru-RU" sz="1800" dirty="0">
                          <a:solidFill>
                            <a:schemeClr val="tx1"/>
                          </a:solidFill>
                          <a:latin typeface="Arial" panose="020B0604020202020204" pitchFamily="34" charset="0"/>
                          <a:cs typeface="Arial" panose="020B0604020202020204" pitchFamily="34" charset="0"/>
                        </a:rPr>
                        <a:t>Газеты </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40</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500</a:t>
                      </a:r>
                    </a:p>
                  </a:txBody>
                  <a:tcPr/>
                </a:tc>
                <a:extLst>
                  <a:ext uri="{0D108BD9-81ED-4DB2-BD59-A6C34878D82A}">
                    <a16:rowId xmlns:a16="http://schemas.microsoft.com/office/drawing/2014/main" val="2709148822"/>
                  </a:ext>
                </a:extLst>
              </a:tr>
              <a:tr h="370840">
                <a:tc>
                  <a:txBody>
                    <a:bodyPr/>
                    <a:lstStyle/>
                    <a:p>
                      <a:pPr algn="ctr"/>
                      <a:r>
                        <a:rPr lang="ru-RU" sz="1800" dirty="0">
                          <a:solidFill>
                            <a:schemeClr val="tx1"/>
                          </a:solidFill>
                          <a:latin typeface="Arial" panose="020B0604020202020204" pitchFamily="34" charset="0"/>
                          <a:cs typeface="Arial" panose="020B0604020202020204" pitchFamily="34" charset="0"/>
                        </a:rPr>
                        <a:t>Выставки</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50</a:t>
                      </a:r>
                    </a:p>
                  </a:txBody>
                  <a:tcPr/>
                </a:tc>
                <a:tc>
                  <a:txBody>
                    <a:bodyPr/>
                    <a:lstStyle/>
                    <a:p>
                      <a:pPr algn="ctr"/>
                      <a:r>
                        <a:rPr lang="ru-RU" sz="1800" dirty="0">
                          <a:solidFill>
                            <a:schemeClr val="tx1"/>
                          </a:solidFill>
                          <a:latin typeface="Arial" panose="020B0604020202020204" pitchFamily="34" charset="0"/>
                          <a:cs typeface="Arial" panose="020B0604020202020204" pitchFamily="34" charset="0"/>
                        </a:rPr>
                        <a:t>6000</a:t>
                      </a:r>
                    </a:p>
                  </a:txBody>
                  <a:tcPr/>
                </a:tc>
                <a:extLst>
                  <a:ext uri="{0D108BD9-81ED-4DB2-BD59-A6C34878D82A}">
                    <a16:rowId xmlns:a16="http://schemas.microsoft.com/office/drawing/2014/main" val="1720901070"/>
                  </a:ext>
                </a:extLst>
              </a:tr>
            </a:tbl>
          </a:graphicData>
        </a:graphic>
      </p:graphicFrame>
    </p:spTree>
    <p:extLst>
      <p:ext uri="{BB962C8B-B14F-4D97-AF65-F5344CB8AC3E}">
        <p14:creationId xmlns:p14="http://schemas.microsoft.com/office/powerpoint/2010/main" val="315937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85171" y="701371"/>
            <a:ext cx="11021657" cy="1938992"/>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Шаг 1.</a:t>
            </a:r>
            <a:r>
              <a:rPr lang="ru-RU" sz="2000" dirty="0">
                <a:latin typeface="Arial" panose="020B0604020202020204" pitchFamily="34" charset="0"/>
                <a:ea typeface="Times New Roman" panose="02020603050405020304" pitchFamily="18" charset="0"/>
              </a:rPr>
              <a:t> Сбор исходных данных: список предлагаемых проектов; затраты  и ожидаемый результат (эффект) для каждого проекта. Исходные данные приведены в таблице 3. </a:t>
            </a:r>
          </a:p>
          <a:p>
            <a:pPr algn="just">
              <a:spcAft>
                <a:spcPts val="0"/>
              </a:spcAft>
            </a:pPr>
            <a:r>
              <a:rPr lang="ru-RU" sz="2000" b="1" dirty="0">
                <a:latin typeface="Arial" panose="020B0604020202020204" pitchFamily="34" charset="0"/>
                <a:ea typeface="Times New Roman" panose="02020603050405020304" pitchFamily="18" charset="0"/>
              </a:rPr>
              <a:t>     Шаг 2.</a:t>
            </a:r>
            <a:r>
              <a:rPr lang="ru-RU" sz="2000" dirty="0">
                <a:latin typeface="Arial" panose="020B0604020202020204" pitchFamily="34" charset="0"/>
                <a:ea typeface="Times New Roman" panose="02020603050405020304" pitchFamily="18" charset="0"/>
              </a:rPr>
              <a:t> Для каждого проекта вычисляется его эффективность, т.е. отношение эффекта (результата) к затратам. Результат вводится в столбец 5. </a:t>
            </a:r>
          </a:p>
          <a:p>
            <a:pPr algn="just"/>
            <a:r>
              <a:rPr lang="ru-RU" sz="2000" b="1" dirty="0">
                <a:latin typeface="Arial" panose="020B0604020202020204" pitchFamily="34" charset="0"/>
                <a:ea typeface="Times New Roman" panose="02020603050405020304" pitchFamily="18" charset="0"/>
              </a:rPr>
              <a:t>    Шаг З</a:t>
            </a:r>
            <a:r>
              <a:rPr lang="ru-RU" sz="2000" dirty="0">
                <a:latin typeface="Arial" panose="020B0604020202020204" pitchFamily="34" charset="0"/>
                <a:ea typeface="Times New Roman" panose="02020603050405020304" pitchFamily="18" charset="0"/>
              </a:rPr>
              <a:t>. Продукты ранжируются (сортируются) по убыванию их эффективности, результат (новые номера, соответствующие рангу проекта) вносится в столбец 6.</a:t>
            </a:r>
            <a:endParaRPr lang="ru-RU" sz="2000" dirty="0">
              <a:latin typeface="Times New Roman" panose="02020603050405020304" pitchFamily="18" charset="0"/>
              <a:ea typeface="Times New Roman" panose="02020603050405020304" pitchFamily="18" charset="0"/>
            </a:endParaRPr>
          </a:p>
        </p:txBody>
      </p:sp>
      <p:sp>
        <p:nvSpPr>
          <p:cNvPr id="2" name="Прямоугольник 1">
            <a:extLst>
              <a:ext uri="{FF2B5EF4-FFF2-40B4-BE49-F238E27FC236}">
                <a16:creationId xmlns:a16="http://schemas.microsoft.com/office/drawing/2014/main" id="{DF271B77-1B37-4FEA-8DFB-B9D576E75E46}"/>
              </a:ext>
            </a:extLst>
          </p:cNvPr>
          <p:cNvSpPr/>
          <p:nvPr/>
        </p:nvSpPr>
        <p:spPr>
          <a:xfrm>
            <a:off x="1007164" y="301261"/>
            <a:ext cx="10033875" cy="400110"/>
          </a:xfrm>
          <a:prstGeom prst="rect">
            <a:avLst/>
          </a:prstGeom>
        </p:spPr>
        <p:txBody>
          <a:bodyPr wrap="square">
            <a:spAutoFit/>
          </a:bodyPr>
          <a:lstStyle/>
          <a:p>
            <a:pPr algn="ctr">
              <a:spcAft>
                <a:spcPts val="0"/>
              </a:spcAft>
            </a:pPr>
            <a:r>
              <a:rPr lang="ru-RU" sz="2000" b="1" dirty="0">
                <a:latin typeface="Arial" panose="020B0604020202020204" pitchFamily="34" charset="0"/>
                <a:ea typeface="Times New Roman" panose="02020603050405020304" pitchFamily="18" charset="0"/>
              </a:rPr>
              <a:t>Технологии 1.  Построение зависимости "затраты - эффект".</a:t>
            </a:r>
            <a:endParaRPr lang="ru-RU" sz="2000" b="1" dirty="0">
              <a:latin typeface="Times New Roman" panose="02020603050405020304" pitchFamily="18" charset="0"/>
              <a:ea typeface="Times New Roman" panose="02020603050405020304" pitchFamily="18" charset="0"/>
            </a:endParaRPr>
          </a:p>
        </p:txBody>
      </p:sp>
      <p:graphicFrame>
        <p:nvGraphicFramePr>
          <p:cNvPr id="10" name="Таблица 9">
            <a:extLst>
              <a:ext uri="{FF2B5EF4-FFF2-40B4-BE49-F238E27FC236}">
                <a16:creationId xmlns:a16="http://schemas.microsoft.com/office/drawing/2014/main" id="{99961457-12E5-4162-89AC-8D9F60D3CD61}"/>
              </a:ext>
            </a:extLst>
          </p:cNvPr>
          <p:cNvGraphicFramePr>
            <a:graphicFrameLocks noGrp="1"/>
          </p:cNvGraphicFramePr>
          <p:nvPr>
            <p:extLst>
              <p:ext uri="{D42A27DB-BD31-4B8C-83A1-F6EECF244321}">
                <p14:modId xmlns:p14="http://schemas.microsoft.com/office/powerpoint/2010/main" val="2848707818"/>
              </p:ext>
            </p:extLst>
          </p:nvPr>
        </p:nvGraphicFramePr>
        <p:xfrm>
          <a:off x="1409146" y="2787819"/>
          <a:ext cx="9722680" cy="3754120"/>
        </p:xfrm>
        <a:graphic>
          <a:graphicData uri="http://schemas.openxmlformats.org/drawingml/2006/table">
            <a:tbl>
              <a:tblPr firstRow="1" bandRow="1">
                <a:tableStyleId>{5C22544A-7EE6-4342-B048-85BDC9FD1C3A}</a:tableStyleId>
              </a:tblPr>
              <a:tblGrid>
                <a:gridCol w="499167">
                  <a:extLst>
                    <a:ext uri="{9D8B030D-6E8A-4147-A177-3AD203B41FA5}">
                      <a16:colId xmlns:a16="http://schemas.microsoft.com/office/drawing/2014/main" val="1595916382"/>
                    </a:ext>
                  </a:extLst>
                </a:gridCol>
                <a:gridCol w="2234951">
                  <a:extLst>
                    <a:ext uri="{9D8B030D-6E8A-4147-A177-3AD203B41FA5}">
                      <a16:colId xmlns:a16="http://schemas.microsoft.com/office/drawing/2014/main" val="1138318157"/>
                    </a:ext>
                  </a:extLst>
                </a:gridCol>
                <a:gridCol w="1546992">
                  <a:extLst>
                    <a:ext uri="{9D8B030D-6E8A-4147-A177-3AD203B41FA5}">
                      <a16:colId xmlns:a16="http://schemas.microsoft.com/office/drawing/2014/main" val="3965994036"/>
                    </a:ext>
                  </a:extLst>
                </a:gridCol>
                <a:gridCol w="1606238">
                  <a:extLst>
                    <a:ext uri="{9D8B030D-6E8A-4147-A177-3AD203B41FA5}">
                      <a16:colId xmlns:a16="http://schemas.microsoft.com/office/drawing/2014/main" val="21978997"/>
                    </a:ext>
                  </a:extLst>
                </a:gridCol>
                <a:gridCol w="1940271">
                  <a:extLst>
                    <a:ext uri="{9D8B030D-6E8A-4147-A177-3AD203B41FA5}">
                      <a16:colId xmlns:a16="http://schemas.microsoft.com/office/drawing/2014/main" val="1169089541"/>
                    </a:ext>
                  </a:extLst>
                </a:gridCol>
                <a:gridCol w="1895061">
                  <a:extLst>
                    <a:ext uri="{9D8B030D-6E8A-4147-A177-3AD203B41FA5}">
                      <a16:colId xmlns:a16="http://schemas.microsoft.com/office/drawing/2014/main" val="385177634"/>
                    </a:ext>
                  </a:extLst>
                </a:gridCol>
              </a:tblGrid>
              <a:tr h="370840">
                <a:tc>
                  <a:txBody>
                    <a:bodyPr/>
                    <a:lstStyle/>
                    <a:p>
                      <a:pPr algn="ctr"/>
                      <a:r>
                        <a:rPr lang="ru-RU" sz="1600" dirty="0">
                          <a:solidFill>
                            <a:schemeClr val="tx1"/>
                          </a:solidFill>
                          <a:latin typeface="Arial" panose="020B0604020202020204" pitchFamily="34" charset="0"/>
                          <a:cs typeface="Arial" panose="020B0604020202020204" pitchFamily="34" charset="0"/>
                        </a:rPr>
                        <a:t>№</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Вид проекта</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Затраты на проект</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Эффект от  проекта</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Эффективность проекта</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Приоритет</a:t>
                      </a:r>
                    </a:p>
                  </a:txBody>
                  <a:tcPr/>
                </a:tc>
                <a:extLst>
                  <a:ext uri="{0D108BD9-81ED-4DB2-BD59-A6C34878D82A}">
                    <a16:rowId xmlns:a16="http://schemas.microsoft.com/office/drawing/2014/main" val="2287689006"/>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1</a:t>
                      </a:r>
                    </a:p>
                  </a:txBody>
                  <a:tcPr/>
                </a:tc>
                <a:tc>
                  <a:txBody>
                    <a:bodyPr/>
                    <a:lstStyle/>
                    <a:p>
                      <a:pPr algn="ctr"/>
                      <a:r>
                        <a:rPr lang="ru-RU" sz="1600" b="1" dirty="0">
                          <a:solidFill>
                            <a:schemeClr val="tx1"/>
                          </a:solidFill>
                          <a:latin typeface="Arial" panose="020B0604020202020204" pitchFamily="34" charset="0"/>
                          <a:cs typeface="Arial" panose="020B0604020202020204" pitchFamily="34" charset="0"/>
                        </a:rPr>
                        <a:t>2</a:t>
                      </a:r>
                    </a:p>
                  </a:txBody>
                  <a:tcPr/>
                </a:tc>
                <a:tc>
                  <a:txBody>
                    <a:bodyPr/>
                    <a:lstStyle/>
                    <a:p>
                      <a:pPr algn="ctr"/>
                      <a:r>
                        <a:rPr lang="ru-RU" sz="1600" b="1" dirty="0">
                          <a:solidFill>
                            <a:schemeClr val="tx1"/>
                          </a:solidFill>
                          <a:latin typeface="Arial" panose="020B0604020202020204" pitchFamily="34" charset="0"/>
                          <a:cs typeface="Arial" panose="020B0604020202020204" pitchFamily="34" charset="0"/>
                        </a:rPr>
                        <a:t>3</a:t>
                      </a:r>
                    </a:p>
                  </a:txBody>
                  <a:tcPr/>
                </a:tc>
                <a:tc>
                  <a:txBody>
                    <a:bodyPr/>
                    <a:lstStyle/>
                    <a:p>
                      <a:pPr algn="ctr"/>
                      <a:r>
                        <a:rPr lang="ru-RU" sz="1600" b="1" dirty="0">
                          <a:solidFill>
                            <a:schemeClr val="tx1"/>
                          </a:solidFill>
                          <a:latin typeface="Arial" panose="020B0604020202020204" pitchFamily="34" charset="0"/>
                          <a:cs typeface="Arial" panose="020B0604020202020204" pitchFamily="34" charset="0"/>
                        </a:rPr>
                        <a:t>4</a:t>
                      </a:r>
                    </a:p>
                  </a:txBody>
                  <a:tcPr/>
                </a:tc>
                <a:tc>
                  <a:txBody>
                    <a:bodyPr/>
                    <a:lstStyle/>
                    <a:p>
                      <a:pPr algn="ctr"/>
                      <a:r>
                        <a:rPr lang="ru-RU" sz="1600" b="1" dirty="0">
                          <a:solidFill>
                            <a:schemeClr val="tx1"/>
                          </a:solidFill>
                          <a:latin typeface="Arial" panose="020B0604020202020204" pitchFamily="34" charset="0"/>
                          <a:cs typeface="Arial" panose="020B0604020202020204" pitchFamily="34" charset="0"/>
                        </a:rPr>
                        <a:t>5</a:t>
                      </a:r>
                    </a:p>
                  </a:txBody>
                  <a:tcPr/>
                </a:tc>
                <a:tc>
                  <a:txBody>
                    <a:bodyPr/>
                    <a:lstStyle/>
                    <a:p>
                      <a:pPr algn="ctr"/>
                      <a:r>
                        <a:rPr lang="ru-RU" sz="1600" b="1" dirty="0">
                          <a:solidFill>
                            <a:schemeClr val="tx1"/>
                          </a:solidFill>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2954284699"/>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1</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Телевидение</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7000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100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0,014</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val="916430906"/>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2</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Рассылка писем</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5</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0,050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2739330613"/>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3</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Радио</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2000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80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0,040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3373238141"/>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4</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Рекламные стенды</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12000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30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0,003</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7</a:t>
                      </a:r>
                    </a:p>
                  </a:txBody>
                  <a:tcPr/>
                </a:tc>
                <a:extLst>
                  <a:ext uri="{0D108BD9-81ED-4DB2-BD59-A6C34878D82A}">
                    <a16:rowId xmlns:a16="http://schemas.microsoft.com/office/drawing/2014/main" val="3147279475"/>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5</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Журналы для оптовиков</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300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120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0,400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055187749"/>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6</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Газеты </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500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40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0,080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2709148822"/>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7</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Выставки</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6000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50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0,008</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1720901070"/>
                  </a:ext>
                </a:extLst>
              </a:tr>
            </a:tbl>
          </a:graphicData>
        </a:graphic>
      </p:graphicFrame>
    </p:spTree>
    <p:extLst>
      <p:ext uri="{BB962C8B-B14F-4D97-AF65-F5344CB8AC3E}">
        <p14:creationId xmlns:p14="http://schemas.microsoft.com/office/powerpoint/2010/main" val="17787887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642954C-4FE5-4685-AFFC-6D156B3F61CA}"/>
              </a:ext>
            </a:extLst>
          </p:cNvPr>
          <p:cNvSpPr/>
          <p:nvPr/>
        </p:nvSpPr>
        <p:spPr>
          <a:xfrm>
            <a:off x="327546" y="327253"/>
            <a:ext cx="11559654" cy="1631216"/>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Шаг 4</a:t>
            </a:r>
            <a:r>
              <a:rPr lang="ru-RU" sz="2000" dirty="0">
                <a:latin typeface="Arial" panose="020B0604020202020204" pitchFamily="34" charset="0"/>
                <a:ea typeface="Times New Roman" panose="02020603050405020304" pitchFamily="18" charset="0"/>
              </a:rPr>
              <a:t>. Заполняются столбцы № 1,2,3,4,5 таблицы, в которой продукты пронумерованы в порядке их рангов (приоритетов) по убыванию их эффективности.</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Шаг 5</a:t>
            </a:r>
            <a:r>
              <a:rPr lang="ru-RU" sz="2000" dirty="0">
                <a:latin typeface="Arial" panose="020B0604020202020204" pitchFamily="34" charset="0"/>
                <a:ea typeface="Times New Roman" panose="02020603050405020304" pitchFamily="18" charset="0"/>
              </a:rPr>
              <a:t>.  Для групп продуктов вычисляются суммарные затраты (нарастающим итогом), и результат помещается в столбец 6. </a:t>
            </a:r>
          </a:p>
          <a:p>
            <a:pPr algn="just">
              <a:spcAft>
                <a:spcPts val="0"/>
              </a:spcAft>
            </a:pPr>
            <a:r>
              <a:rPr lang="ru-RU" sz="2000"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Шаг 6</a:t>
            </a:r>
            <a:r>
              <a:rPr lang="ru-RU" sz="2000" dirty="0">
                <a:latin typeface="Arial" panose="020B0604020202020204" pitchFamily="34" charset="0"/>
                <a:ea typeface="Times New Roman" panose="02020603050405020304" pitchFamily="18" charset="0"/>
              </a:rPr>
              <a:t>. Аналогично определяется суммарный эффект (столбец 7) (таблица 5).      </a:t>
            </a:r>
            <a:endParaRPr lang="ru-RU" sz="2000" dirty="0">
              <a:latin typeface="Times New Roman" panose="02020603050405020304" pitchFamily="18" charset="0"/>
              <a:ea typeface="Times New Roman" panose="02020603050405020304" pitchFamily="18" charset="0"/>
            </a:endParaRPr>
          </a:p>
        </p:txBody>
      </p:sp>
      <p:graphicFrame>
        <p:nvGraphicFramePr>
          <p:cNvPr id="3" name="Таблица 2">
            <a:extLst>
              <a:ext uri="{FF2B5EF4-FFF2-40B4-BE49-F238E27FC236}">
                <a16:creationId xmlns:a16="http://schemas.microsoft.com/office/drawing/2014/main" id="{941793F6-C6B4-4062-98C3-CE776BB2DE72}"/>
              </a:ext>
            </a:extLst>
          </p:cNvPr>
          <p:cNvGraphicFramePr>
            <a:graphicFrameLocks noGrp="1"/>
          </p:cNvGraphicFramePr>
          <p:nvPr>
            <p:extLst>
              <p:ext uri="{D42A27DB-BD31-4B8C-83A1-F6EECF244321}">
                <p14:modId xmlns:p14="http://schemas.microsoft.com/office/powerpoint/2010/main" val="93417251"/>
              </p:ext>
            </p:extLst>
          </p:nvPr>
        </p:nvGraphicFramePr>
        <p:xfrm>
          <a:off x="841841" y="2158524"/>
          <a:ext cx="10531063" cy="4622800"/>
        </p:xfrm>
        <a:graphic>
          <a:graphicData uri="http://schemas.openxmlformats.org/drawingml/2006/table">
            <a:tbl>
              <a:tblPr firstRow="1" bandRow="1">
                <a:tableStyleId>{5C22544A-7EE6-4342-B048-85BDC9FD1C3A}</a:tableStyleId>
              </a:tblPr>
              <a:tblGrid>
                <a:gridCol w="1384524">
                  <a:extLst>
                    <a:ext uri="{9D8B030D-6E8A-4147-A177-3AD203B41FA5}">
                      <a16:colId xmlns:a16="http://schemas.microsoft.com/office/drawing/2014/main" val="1595916382"/>
                    </a:ext>
                  </a:extLst>
                </a:gridCol>
                <a:gridCol w="1457739">
                  <a:extLst>
                    <a:ext uri="{9D8B030D-6E8A-4147-A177-3AD203B41FA5}">
                      <a16:colId xmlns:a16="http://schemas.microsoft.com/office/drawing/2014/main" val="231455973"/>
                    </a:ext>
                  </a:extLst>
                </a:gridCol>
                <a:gridCol w="1444487">
                  <a:extLst>
                    <a:ext uri="{9D8B030D-6E8A-4147-A177-3AD203B41FA5}">
                      <a16:colId xmlns:a16="http://schemas.microsoft.com/office/drawing/2014/main" val="3965994036"/>
                    </a:ext>
                  </a:extLst>
                </a:gridCol>
                <a:gridCol w="1378226">
                  <a:extLst>
                    <a:ext uri="{9D8B030D-6E8A-4147-A177-3AD203B41FA5}">
                      <a16:colId xmlns:a16="http://schemas.microsoft.com/office/drawing/2014/main" val="21978997"/>
                    </a:ext>
                  </a:extLst>
                </a:gridCol>
                <a:gridCol w="1855305">
                  <a:extLst>
                    <a:ext uri="{9D8B030D-6E8A-4147-A177-3AD203B41FA5}">
                      <a16:colId xmlns:a16="http://schemas.microsoft.com/office/drawing/2014/main" val="1169089541"/>
                    </a:ext>
                  </a:extLst>
                </a:gridCol>
                <a:gridCol w="1510748">
                  <a:extLst>
                    <a:ext uri="{9D8B030D-6E8A-4147-A177-3AD203B41FA5}">
                      <a16:colId xmlns:a16="http://schemas.microsoft.com/office/drawing/2014/main" val="385177634"/>
                    </a:ext>
                  </a:extLst>
                </a:gridCol>
                <a:gridCol w="1500034">
                  <a:extLst>
                    <a:ext uri="{9D8B030D-6E8A-4147-A177-3AD203B41FA5}">
                      <a16:colId xmlns:a16="http://schemas.microsoft.com/office/drawing/2014/main" val="1394035405"/>
                    </a:ext>
                  </a:extLst>
                </a:gridCol>
              </a:tblGrid>
              <a:tr h="370840">
                <a:tc>
                  <a:txBody>
                    <a:bodyPr/>
                    <a:lstStyle/>
                    <a:p>
                      <a:pPr algn="ctr"/>
                      <a:r>
                        <a:rPr lang="ru-RU" sz="1600" dirty="0">
                          <a:solidFill>
                            <a:schemeClr val="tx1"/>
                          </a:solidFill>
                          <a:latin typeface="Arial" panose="020B0604020202020204" pitchFamily="34" charset="0"/>
                          <a:cs typeface="Arial" panose="020B0604020202020204" pitchFamily="34" charset="0"/>
                        </a:rPr>
                        <a:t>№ Приоритета</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Вид проекта</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Затраты на проект</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Эффект от  проекта</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Эффективность проекта</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Суммарные затраты</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Суммарный эффект</a:t>
                      </a:r>
                    </a:p>
                  </a:txBody>
                  <a:tcPr/>
                </a:tc>
                <a:extLst>
                  <a:ext uri="{0D108BD9-81ED-4DB2-BD59-A6C34878D82A}">
                    <a16:rowId xmlns:a16="http://schemas.microsoft.com/office/drawing/2014/main" val="2287689006"/>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1</a:t>
                      </a:r>
                    </a:p>
                  </a:txBody>
                  <a:tcPr/>
                </a:tc>
                <a:tc>
                  <a:txBody>
                    <a:bodyPr/>
                    <a:lstStyle/>
                    <a:p>
                      <a:pPr algn="ctr"/>
                      <a:r>
                        <a:rPr lang="ru-RU" sz="1600" b="1" dirty="0">
                          <a:solidFill>
                            <a:schemeClr val="tx1"/>
                          </a:solidFill>
                          <a:latin typeface="Arial" panose="020B0604020202020204" pitchFamily="34" charset="0"/>
                          <a:cs typeface="Arial" panose="020B0604020202020204" pitchFamily="34" charset="0"/>
                        </a:rPr>
                        <a:t>2</a:t>
                      </a:r>
                    </a:p>
                  </a:txBody>
                  <a:tcPr/>
                </a:tc>
                <a:tc>
                  <a:txBody>
                    <a:bodyPr/>
                    <a:lstStyle/>
                    <a:p>
                      <a:pPr algn="ctr"/>
                      <a:r>
                        <a:rPr lang="ru-RU" sz="1600" b="1" dirty="0">
                          <a:solidFill>
                            <a:schemeClr val="tx1"/>
                          </a:solidFill>
                          <a:latin typeface="Arial" panose="020B0604020202020204" pitchFamily="34" charset="0"/>
                          <a:cs typeface="Arial" panose="020B0604020202020204" pitchFamily="34" charset="0"/>
                        </a:rPr>
                        <a:t>3</a:t>
                      </a:r>
                    </a:p>
                  </a:txBody>
                  <a:tcPr/>
                </a:tc>
                <a:tc>
                  <a:txBody>
                    <a:bodyPr/>
                    <a:lstStyle/>
                    <a:p>
                      <a:pPr algn="ctr"/>
                      <a:r>
                        <a:rPr lang="ru-RU" sz="1600" b="1" dirty="0">
                          <a:solidFill>
                            <a:schemeClr val="tx1"/>
                          </a:solidFill>
                          <a:latin typeface="Arial" panose="020B0604020202020204" pitchFamily="34" charset="0"/>
                          <a:cs typeface="Arial" panose="020B0604020202020204" pitchFamily="34" charset="0"/>
                        </a:rPr>
                        <a:t>4</a:t>
                      </a:r>
                    </a:p>
                  </a:txBody>
                  <a:tcPr/>
                </a:tc>
                <a:tc>
                  <a:txBody>
                    <a:bodyPr/>
                    <a:lstStyle/>
                    <a:p>
                      <a:pPr algn="ctr"/>
                      <a:r>
                        <a:rPr lang="ru-RU" sz="1600" b="1" dirty="0">
                          <a:solidFill>
                            <a:schemeClr val="tx1"/>
                          </a:solidFill>
                          <a:latin typeface="Arial" panose="020B0604020202020204" pitchFamily="34" charset="0"/>
                          <a:cs typeface="Arial" panose="020B0604020202020204" pitchFamily="34" charset="0"/>
                        </a:rPr>
                        <a:t>5</a:t>
                      </a:r>
                    </a:p>
                  </a:txBody>
                  <a:tcPr/>
                </a:tc>
                <a:tc>
                  <a:txBody>
                    <a:bodyPr/>
                    <a:lstStyle/>
                    <a:p>
                      <a:pPr algn="ctr"/>
                      <a:r>
                        <a:rPr lang="ru-RU" sz="1600" b="1" dirty="0">
                          <a:solidFill>
                            <a:schemeClr val="tx1"/>
                          </a:solidFill>
                          <a:latin typeface="Arial" panose="020B0604020202020204" pitchFamily="34" charset="0"/>
                          <a:cs typeface="Arial" panose="020B0604020202020204" pitchFamily="34" charset="0"/>
                        </a:rPr>
                        <a:t>6</a:t>
                      </a:r>
                    </a:p>
                  </a:txBody>
                  <a:tcPr/>
                </a:tc>
                <a:tc>
                  <a:txBody>
                    <a:bodyPr/>
                    <a:lstStyle/>
                    <a:p>
                      <a:pPr algn="ctr"/>
                      <a:r>
                        <a:rPr lang="ru-RU" sz="1600" b="1" dirty="0">
                          <a:solidFill>
                            <a:schemeClr val="tx1"/>
                          </a:solidFill>
                          <a:latin typeface="Arial" panose="020B0604020202020204" pitchFamily="34" charset="0"/>
                          <a:cs typeface="Arial" panose="020B0604020202020204" pitchFamily="34" charset="0"/>
                        </a:rPr>
                        <a:t>7</a:t>
                      </a:r>
                    </a:p>
                  </a:txBody>
                  <a:tcPr/>
                </a:tc>
                <a:extLst>
                  <a:ext uri="{0D108BD9-81ED-4DB2-BD59-A6C34878D82A}">
                    <a16:rowId xmlns:a16="http://schemas.microsoft.com/office/drawing/2014/main" val="2954284699"/>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solidFill>
                            <a:schemeClr val="tx1"/>
                          </a:solidFill>
                          <a:latin typeface="Arial" panose="020B0604020202020204" pitchFamily="34" charset="0"/>
                          <a:cs typeface="Arial" panose="020B0604020202020204" pitchFamily="34" charset="0"/>
                        </a:rPr>
                        <a:t>Журналы для оптовиков</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300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120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0,400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300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120</a:t>
                      </a:r>
                    </a:p>
                  </a:txBody>
                  <a:tcPr/>
                </a:tc>
                <a:extLst>
                  <a:ext uri="{0D108BD9-81ED-4DB2-BD59-A6C34878D82A}">
                    <a16:rowId xmlns:a16="http://schemas.microsoft.com/office/drawing/2014/main" val="916430906"/>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solidFill>
                            <a:schemeClr val="tx1"/>
                          </a:solidFill>
                          <a:latin typeface="Arial" panose="020B0604020202020204" pitchFamily="34" charset="0"/>
                          <a:cs typeface="Arial" panose="020B0604020202020204" pitchFamily="34" charset="0"/>
                        </a:rPr>
                        <a:t>Газеты </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500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40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0,080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800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160</a:t>
                      </a:r>
                    </a:p>
                  </a:txBody>
                  <a:tcPr/>
                </a:tc>
                <a:extLst>
                  <a:ext uri="{0D108BD9-81ED-4DB2-BD59-A6C34878D82A}">
                    <a16:rowId xmlns:a16="http://schemas.microsoft.com/office/drawing/2014/main" val="2739330613"/>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solidFill>
                            <a:schemeClr val="tx1"/>
                          </a:solidFill>
                          <a:latin typeface="Arial" panose="020B0604020202020204" pitchFamily="34" charset="0"/>
                          <a:cs typeface="Arial" panose="020B0604020202020204" pitchFamily="34" charset="0"/>
                        </a:rPr>
                        <a:t>Рассылка писем</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5</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0,050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900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165</a:t>
                      </a:r>
                    </a:p>
                  </a:txBody>
                  <a:tcPr/>
                </a:tc>
                <a:extLst>
                  <a:ext uri="{0D108BD9-81ED-4DB2-BD59-A6C34878D82A}">
                    <a16:rowId xmlns:a16="http://schemas.microsoft.com/office/drawing/2014/main" val="3373238141"/>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solidFill>
                            <a:schemeClr val="tx1"/>
                          </a:solidFill>
                          <a:latin typeface="Arial" panose="020B0604020202020204" pitchFamily="34" charset="0"/>
                          <a:cs typeface="Arial" panose="020B0604020202020204" pitchFamily="34" charset="0"/>
                        </a:rPr>
                        <a:t>Радио</a:t>
                      </a:r>
                    </a:p>
                    <a:p>
                      <a:pPr algn="ctr"/>
                      <a:endParaRPr lang="ru-RU" sz="16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2000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80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0,040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2900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245</a:t>
                      </a:r>
                    </a:p>
                  </a:txBody>
                  <a:tcPr/>
                </a:tc>
                <a:extLst>
                  <a:ext uri="{0D108BD9-81ED-4DB2-BD59-A6C34878D82A}">
                    <a16:rowId xmlns:a16="http://schemas.microsoft.com/office/drawing/2014/main" val="3147279475"/>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solidFill>
                            <a:schemeClr val="tx1"/>
                          </a:solidFill>
                          <a:latin typeface="Arial" panose="020B0604020202020204" pitchFamily="34" charset="0"/>
                          <a:cs typeface="Arial" panose="020B0604020202020204" pitchFamily="34" charset="0"/>
                        </a:rPr>
                        <a:t>Телевидение</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7000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100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0,140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9900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345</a:t>
                      </a:r>
                    </a:p>
                  </a:txBody>
                  <a:tcPr/>
                </a:tc>
                <a:extLst>
                  <a:ext uri="{0D108BD9-81ED-4DB2-BD59-A6C34878D82A}">
                    <a16:rowId xmlns:a16="http://schemas.microsoft.com/office/drawing/2014/main" val="2055187749"/>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solidFill>
                            <a:schemeClr val="tx1"/>
                          </a:solidFill>
                          <a:latin typeface="Arial" panose="020B0604020202020204" pitchFamily="34" charset="0"/>
                          <a:cs typeface="Arial" panose="020B0604020202020204" pitchFamily="34" charset="0"/>
                        </a:rPr>
                        <a:t>Выставки</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6000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50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0,008</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15900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395</a:t>
                      </a:r>
                    </a:p>
                  </a:txBody>
                  <a:tcPr/>
                </a:tc>
                <a:extLst>
                  <a:ext uri="{0D108BD9-81ED-4DB2-BD59-A6C34878D82A}">
                    <a16:rowId xmlns:a16="http://schemas.microsoft.com/office/drawing/2014/main" val="2709148822"/>
                  </a:ext>
                </a:extLst>
              </a:tr>
              <a:tr h="370840">
                <a:tc>
                  <a:txBody>
                    <a:bodyPr/>
                    <a:lstStyle/>
                    <a:p>
                      <a:pPr algn="ctr"/>
                      <a:r>
                        <a:rPr lang="ru-RU" sz="1600" b="1" dirty="0">
                          <a:solidFill>
                            <a:schemeClr val="tx1"/>
                          </a:solidFill>
                          <a:latin typeface="Arial" panose="020B0604020202020204" pitchFamily="34" charset="0"/>
                          <a:cs typeface="Arial" panose="020B0604020202020204" pitchFamily="34" charset="0"/>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solidFill>
                            <a:schemeClr val="tx1"/>
                          </a:solidFill>
                          <a:latin typeface="Arial" panose="020B0604020202020204" pitchFamily="34" charset="0"/>
                          <a:cs typeface="Arial" panose="020B0604020202020204" pitchFamily="34" charset="0"/>
                        </a:rPr>
                        <a:t>Рекламные стенды</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12000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30</a:t>
                      </a:r>
                    </a:p>
                  </a:txBody>
                  <a:tcPr/>
                </a:tc>
                <a:tc>
                  <a:txBody>
                    <a:bodyPr/>
                    <a:lstStyle/>
                    <a:p>
                      <a:pPr algn="ctr"/>
                      <a:r>
                        <a:rPr lang="ru-RU" dirty="0">
                          <a:solidFill>
                            <a:schemeClr val="tx1"/>
                          </a:solidFill>
                          <a:latin typeface="Arial" panose="020B0604020202020204" pitchFamily="34" charset="0"/>
                          <a:cs typeface="Arial" panose="020B0604020202020204" pitchFamily="34" charset="0"/>
                        </a:rPr>
                        <a:t>0,003</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27900</a:t>
                      </a:r>
                    </a:p>
                  </a:txBody>
                  <a:tcPr/>
                </a:tc>
                <a:tc>
                  <a:txBody>
                    <a:bodyPr/>
                    <a:lstStyle/>
                    <a:p>
                      <a:pPr algn="ctr"/>
                      <a:r>
                        <a:rPr lang="ru-RU" sz="1600" dirty="0">
                          <a:solidFill>
                            <a:schemeClr val="tx1"/>
                          </a:solidFill>
                          <a:latin typeface="Arial" panose="020B0604020202020204" pitchFamily="34" charset="0"/>
                          <a:cs typeface="Arial" panose="020B0604020202020204" pitchFamily="34" charset="0"/>
                        </a:rPr>
                        <a:t>425</a:t>
                      </a:r>
                    </a:p>
                  </a:txBody>
                  <a:tcPr/>
                </a:tc>
                <a:extLst>
                  <a:ext uri="{0D108BD9-81ED-4DB2-BD59-A6C34878D82A}">
                    <a16:rowId xmlns:a16="http://schemas.microsoft.com/office/drawing/2014/main" val="1720901070"/>
                  </a:ext>
                </a:extLst>
              </a:tr>
            </a:tbl>
          </a:graphicData>
        </a:graphic>
      </p:graphicFrame>
      <p:sp>
        <p:nvSpPr>
          <p:cNvPr id="4" name="Прямоугольник 3">
            <a:extLst>
              <a:ext uri="{FF2B5EF4-FFF2-40B4-BE49-F238E27FC236}">
                <a16:creationId xmlns:a16="http://schemas.microsoft.com/office/drawing/2014/main" id="{D509E2A4-67DF-4297-B223-F82CA70950C6}"/>
              </a:ext>
            </a:extLst>
          </p:cNvPr>
          <p:cNvSpPr/>
          <p:nvPr/>
        </p:nvSpPr>
        <p:spPr>
          <a:xfrm>
            <a:off x="10094940" y="1758414"/>
            <a:ext cx="1372492"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rPr>
              <a:t>таблица 5</a:t>
            </a:r>
            <a:endParaRPr lang="ru-RU" sz="2000" dirty="0"/>
          </a:p>
        </p:txBody>
      </p:sp>
    </p:spTree>
    <p:extLst>
      <p:ext uri="{BB962C8B-B14F-4D97-AF65-F5344CB8AC3E}">
        <p14:creationId xmlns:p14="http://schemas.microsoft.com/office/powerpoint/2010/main" val="21087308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4841" y="360612"/>
            <a:ext cx="11313994" cy="707886"/>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Шаг 7.</a:t>
            </a:r>
            <a:r>
              <a:rPr lang="ru-RU" sz="2000" dirty="0">
                <a:latin typeface="Arial" panose="020B0604020202020204" pitchFamily="34" charset="0"/>
                <a:ea typeface="Times New Roman" panose="02020603050405020304" pitchFamily="18" charset="0"/>
              </a:rPr>
              <a:t> Строится график зависимости суммарного эффекта (столбец 7) от суммарных затрат (столбец 6). Эта зависимость носит название "затраты - эффект"</a:t>
            </a:r>
            <a:r>
              <a:rPr lang="ru-RU" dirty="0">
                <a:latin typeface="Arial" panose="020B0604020202020204" pitchFamily="34" charset="0"/>
                <a:ea typeface="Times New Roman" panose="02020603050405020304" pitchFamily="18" charset="0"/>
              </a:rPr>
              <a:t>. </a:t>
            </a:r>
            <a:endParaRPr lang="ru-RU" dirty="0">
              <a:latin typeface="Times New Roman" panose="02020603050405020304" pitchFamily="18" charset="0"/>
              <a:ea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641943" y="1203490"/>
            <a:ext cx="10194379" cy="5477800"/>
          </a:xfrm>
          <a:prstGeom prst="rect">
            <a:avLst/>
          </a:prstGeom>
        </p:spPr>
      </p:pic>
    </p:spTree>
    <p:extLst>
      <p:ext uri="{BB962C8B-B14F-4D97-AF65-F5344CB8AC3E}">
        <p14:creationId xmlns:p14="http://schemas.microsoft.com/office/powerpoint/2010/main" val="274772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D841E47-ADDE-4ACF-BD89-C8BC5943CD57}"/>
              </a:ext>
            </a:extLst>
          </p:cNvPr>
          <p:cNvSpPr/>
          <p:nvPr/>
        </p:nvSpPr>
        <p:spPr>
          <a:xfrm>
            <a:off x="735495" y="1074077"/>
            <a:ext cx="10866783" cy="5016758"/>
          </a:xfrm>
          <a:prstGeom prst="rect">
            <a:avLst/>
          </a:prstGeom>
        </p:spPr>
        <p:txBody>
          <a:bodyPr wrap="square">
            <a:spAutoFit/>
          </a:bodyPr>
          <a:lstStyle/>
          <a:p>
            <a:pPr algn="just"/>
            <a:r>
              <a:rPr lang="ru-RU" sz="2000" b="0" i="0" dirty="0">
                <a:solidFill>
                  <a:srgbClr val="000000"/>
                </a:solidFill>
                <a:effectLst/>
                <a:latin typeface="Arial" panose="020B0604020202020204" pitchFamily="34" charset="0"/>
                <a:cs typeface="Arial" panose="020B0604020202020204" pitchFamily="34" charset="0"/>
              </a:rPr>
              <a:t>     Принцип моделирования:</a:t>
            </a:r>
          </a:p>
          <a:p>
            <a:pPr algn="just"/>
            <a:r>
              <a:rPr lang="ru-RU" sz="2000" b="0" i="0" dirty="0">
                <a:solidFill>
                  <a:srgbClr val="242424"/>
                </a:solidFill>
                <a:effectLst/>
                <a:latin typeface="Arial" panose="020B0604020202020204" pitchFamily="34" charset="0"/>
                <a:cs typeface="Arial" panose="020B0604020202020204" pitchFamily="34" charset="0"/>
              </a:rPr>
              <a:t>1. Решить вопрос о размерности модели, т.е. число переменных по возможности стараются в разумных пределах уменьшить, оставляя главные, существенные. </a:t>
            </a:r>
          </a:p>
          <a:p>
            <a:pPr algn="just"/>
            <a:r>
              <a:rPr lang="ru-RU" sz="2000" b="0" i="0" dirty="0">
                <a:solidFill>
                  <a:srgbClr val="242424"/>
                </a:solidFill>
                <a:effectLst/>
                <a:latin typeface="Arial" panose="020B0604020202020204" pitchFamily="34" charset="0"/>
                <a:cs typeface="Arial" panose="020B0604020202020204" pitchFamily="34" charset="0"/>
              </a:rPr>
              <a:t>2. Определить необходимую точность решения.</a:t>
            </a:r>
          </a:p>
          <a:p>
            <a:pPr algn="just"/>
            <a:r>
              <a:rPr lang="ru-RU" sz="2000" b="0" i="0" dirty="0">
                <a:solidFill>
                  <a:srgbClr val="242424"/>
                </a:solidFill>
                <a:effectLst/>
                <a:latin typeface="Arial" panose="020B0604020202020204" pitchFamily="34" charset="0"/>
                <a:cs typeface="Arial" panose="020B0604020202020204" pitchFamily="34" charset="0"/>
              </a:rPr>
              <a:t>3. Определить достоверность исходных данных.</a:t>
            </a:r>
          </a:p>
          <a:p>
            <a:pPr algn="just"/>
            <a:r>
              <a:rPr lang="ru-RU" sz="2000" b="0" i="0" dirty="0">
                <a:solidFill>
                  <a:srgbClr val="242424"/>
                </a:solidFill>
                <a:effectLst/>
                <a:latin typeface="Arial" panose="020B0604020202020204" pitchFamily="34" charset="0"/>
                <a:cs typeface="Arial" panose="020B0604020202020204" pitchFamily="34" charset="0"/>
              </a:rPr>
              <a:t>4. Подход к построению модели может быть двояким:</a:t>
            </a:r>
          </a:p>
          <a:p>
            <a:pPr algn="just"/>
            <a:r>
              <a:rPr lang="ru-RU" sz="2000" dirty="0">
                <a:latin typeface="Arial" panose="020B0604020202020204" pitchFamily="34" charset="0"/>
                <a:cs typeface="Arial" panose="020B0604020202020204" pitchFamily="34" charset="0"/>
              </a:rPr>
              <a:t>    4.1. Создание новой модели. Преимущество: свежий взгляд, нет чужих ошибок. Но это может быть дороже и потребует много времени.</a:t>
            </a:r>
          </a:p>
          <a:p>
            <a:r>
              <a:rPr lang="ru-RU" sz="2000" dirty="0">
                <a:latin typeface="Arial" panose="020B0604020202020204" pitchFamily="34" charset="0"/>
                <a:cs typeface="Arial" panose="020B0604020202020204" pitchFamily="34" charset="0"/>
              </a:rPr>
              <a:t>    4.2. Использование типовых моделей для моделирования конкретных задач (линейное программирования; динамического программирования; игровые модели; модель массового обслуживания; модель систем управления запасами и многие другие).</a:t>
            </a:r>
          </a:p>
          <a:p>
            <a:pPr algn="just"/>
            <a:r>
              <a:rPr lang="ru-RU" sz="2000" dirty="0">
                <a:latin typeface="Arial" panose="020B0604020202020204" pitchFamily="34" charset="0"/>
                <a:cs typeface="Arial" panose="020B0604020202020204" pitchFamily="34" charset="0"/>
              </a:rPr>
              <a:t>     Такой подход наиболее эффективен, так как дает инструмент для математического моделирования реальных систем в их предметной области.</a:t>
            </a:r>
          </a:p>
          <a:p>
            <a:pPr algn="just"/>
            <a:r>
              <a:rPr lang="ru-RU" sz="2000" dirty="0">
                <a:latin typeface="Arial" panose="020B0604020202020204" pitchFamily="34" charset="0"/>
                <a:cs typeface="Arial" panose="020B0604020202020204" pitchFamily="34" charset="0"/>
              </a:rPr>
              <a:t>     С помощью булевых переменных решаются разнообразные по содержанию так называемые комбинаторные задачи, связанные, например, с процессами выбора различных вариантов методами дискретного программирования. </a:t>
            </a:r>
            <a:endParaRPr lang="ru-RU" sz="2000" b="0" i="0" dirty="0">
              <a:solidFill>
                <a:srgbClr val="242424"/>
              </a:solidFill>
              <a:effectLst/>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BAFCCF34-7AF5-4DAC-B6D7-D4F303DDF86A}"/>
              </a:ext>
            </a:extLst>
          </p:cNvPr>
          <p:cNvSpPr/>
          <p:nvPr/>
        </p:nvSpPr>
        <p:spPr>
          <a:xfrm>
            <a:off x="1046921" y="356347"/>
            <a:ext cx="10866783" cy="400110"/>
          </a:xfrm>
          <a:prstGeom prst="rect">
            <a:avLst/>
          </a:prstGeom>
        </p:spPr>
        <p:txBody>
          <a:bodyPr wrap="square">
            <a:spAutoFit/>
          </a:bodyPr>
          <a:lstStyle/>
          <a:p>
            <a:r>
              <a:rPr lang="ru-RU" sz="2000" b="1" dirty="0">
                <a:latin typeface="Arial" panose="020B0604020202020204" pitchFamily="34" charset="0"/>
                <a:cs typeface="Arial" panose="020B0604020202020204" pitchFamily="34" charset="0"/>
              </a:rPr>
              <a:t>1.3. ОСОБЕННОСТИ МАТЕМАТИЧЕСКОГО МОДЕЛИРОВАНИЯ ОПЕРАЦИЙ</a:t>
            </a:r>
          </a:p>
        </p:txBody>
      </p:sp>
    </p:spTree>
    <p:extLst>
      <p:ext uri="{BB962C8B-B14F-4D97-AF65-F5344CB8AC3E}">
        <p14:creationId xmlns:p14="http://schemas.microsoft.com/office/powerpoint/2010/main" val="20023857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0087" y="342922"/>
            <a:ext cx="11105322" cy="2554545"/>
          </a:xfrm>
          <a:prstGeom prst="rect">
            <a:avLst/>
          </a:prstGeom>
        </p:spPr>
        <p:txBody>
          <a:bodyPr wrap="square">
            <a:spAutoFit/>
          </a:bodyPr>
          <a:lstStyle/>
          <a:p>
            <a:pPr algn="just"/>
            <a:r>
              <a:rPr lang="ru-RU"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Технология 2. Метод параметрической оценки потенциала предприятия по выбранному критерию. </a:t>
            </a:r>
            <a:r>
              <a:rPr lang="ru-RU" sz="2000" dirty="0">
                <a:latin typeface="Arial" panose="020B0604020202020204" pitchFamily="34" charset="0"/>
                <a:ea typeface="Times New Roman" panose="02020603050405020304" pitchFamily="18" charset="0"/>
              </a:rPr>
              <a:t>Оценки потенциала предприятия сводится к построению зависимости “затраты - эффект” и </a:t>
            </a:r>
            <a:r>
              <a:rPr lang="ru-RU" sz="2000" dirty="0">
                <a:latin typeface="Arial" panose="020B0604020202020204" pitchFamily="34" charset="0"/>
                <a:ea typeface="Times New Roman" panose="02020603050405020304" pitchFamily="18" charset="0"/>
                <a:cs typeface="Arial" panose="020B0604020202020204" pitchFamily="34" charset="0"/>
              </a:rPr>
              <a:t>сопоставлению ее уровня с требуемым целевым уровнем, что ведет или к увеличению потенциала, или к снижению целевой установки. </a:t>
            </a:r>
          </a:p>
          <a:p>
            <a:pPr algn="just"/>
            <a:r>
              <a:rPr lang="ru-RU" sz="2000" dirty="0">
                <a:latin typeface="Arial" panose="020B0604020202020204" pitchFamily="34" charset="0"/>
                <a:ea typeface="Times New Roman" panose="02020603050405020304" pitchFamily="18" charset="0"/>
                <a:cs typeface="Arial" panose="020B0604020202020204" pitchFamily="34" charset="0"/>
              </a:rPr>
              <a:t>      Если потенциал соответствует цели (рис.6а - горизонтальная прямая), то кривая пересекает эту прямую и точка пересечения дает оценку достижения цели, т.е. затрат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ц</a:t>
            </a:r>
            <a:r>
              <a:rPr lang="ru-RU" sz="2000" dirty="0">
                <a:latin typeface="Arial" panose="020B0604020202020204" pitchFamily="34" charset="0"/>
                <a:ea typeface="Times New Roman" panose="02020603050405020304" pitchFamily="18" charset="0"/>
                <a:cs typeface="Arial" panose="020B0604020202020204" pitchFamily="34" charset="0"/>
              </a:rPr>
              <a:t>), в противном случае </a:t>
            </a:r>
            <a:r>
              <a:rPr lang="ru-RU" sz="2000" dirty="0">
                <a:latin typeface="Arial" panose="020B0604020202020204" pitchFamily="34" charset="0"/>
                <a:ea typeface="Times New Roman" panose="02020603050405020304" pitchFamily="18" charset="0"/>
              </a:rPr>
              <a:t>необходимо  снизить  уровень  целевых  требований,  (прямая 2 на рис. 6б).</a:t>
            </a:r>
            <a:endParaRPr lang="ru-RU" dirty="0"/>
          </a:p>
        </p:txBody>
      </p:sp>
      <p:pic>
        <p:nvPicPr>
          <p:cNvPr id="4" name="Рисунок 3"/>
          <p:cNvPicPr>
            <a:picLocks noChangeAspect="1"/>
          </p:cNvPicPr>
          <p:nvPr/>
        </p:nvPicPr>
        <p:blipFill>
          <a:blip r:embed="rId2"/>
          <a:stretch>
            <a:fillRect/>
          </a:stretch>
        </p:blipFill>
        <p:spPr>
          <a:xfrm>
            <a:off x="252022" y="2897467"/>
            <a:ext cx="4521562" cy="3423936"/>
          </a:xfrm>
          <a:prstGeom prst="rect">
            <a:avLst/>
          </a:prstGeom>
        </p:spPr>
      </p:pic>
      <p:sp>
        <p:nvSpPr>
          <p:cNvPr id="6" name="Прямоугольник 5"/>
          <p:cNvSpPr/>
          <p:nvPr/>
        </p:nvSpPr>
        <p:spPr>
          <a:xfrm>
            <a:off x="2618820" y="6382560"/>
            <a:ext cx="954107"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rPr>
              <a:t>рис.6а</a:t>
            </a:r>
            <a:endParaRPr lang="ru-RU" sz="2000" dirty="0"/>
          </a:p>
        </p:txBody>
      </p:sp>
      <p:pic>
        <p:nvPicPr>
          <p:cNvPr id="7" name="Рисунок 6">
            <a:extLst>
              <a:ext uri="{FF2B5EF4-FFF2-40B4-BE49-F238E27FC236}">
                <a16:creationId xmlns:a16="http://schemas.microsoft.com/office/drawing/2014/main" id="{9AB5A5BC-001B-402F-AB70-E5930E972C70}"/>
              </a:ext>
            </a:extLst>
          </p:cNvPr>
          <p:cNvPicPr>
            <a:picLocks noChangeAspect="1"/>
          </p:cNvPicPr>
          <p:nvPr/>
        </p:nvPicPr>
        <p:blipFill>
          <a:blip r:embed="rId3"/>
          <a:stretch>
            <a:fillRect/>
          </a:stretch>
        </p:blipFill>
        <p:spPr>
          <a:xfrm>
            <a:off x="6218682" y="2891087"/>
            <a:ext cx="4800786" cy="3623991"/>
          </a:xfrm>
          <a:prstGeom prst="rect">
            <a:avLst/>
          </a:prstGeom>
        </p:spPr>
      </p:pic>
      <p:sp>
        <p:nvSpPr>
          <p:cNvPr id="8" name="Прямоугольник 7">
            <a:extLst>
              <a:ext uri="{FF2B5EF4-FFF2-40B4-BE49-F238E27FC236}">
                <a16:creationId xmlns:a16="http://schemas.microsoft.com/office/drawing/2014/main" id="{15F8E939-0BDA-4C6E-ACF9-79EE5502CCF5}"/>
              </a:ext>
            </a:extLst>
          </p:cNvPr>
          <p:cNvSpPr/>
          <p:nvPr/>
        </p:nvSpPr>
        <p:spPr>
          <a:xfrm>
            <a:off x="7860054" y="6309673"/>
            <a:ext cx="958917"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rPr>
              <a:t>рис.6б</a:t>
            </a:r>
            <a:endParaRPr lang="ru-RU" sz="2000" dirty="0"/>
          </a:p>
        </p:txBody>
      </p:sp>
    </p:spTree>
    <p:extLst>
      <p:ext uri="{BB962C8B-B14F-4D97-AF65-F5344CB8AC3E}">
        <p14:creationId xmlns:p14="http://schemas.microsoft.com/office/powerpoint/2010/main" val="33579129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EA27E72E-BF94-48E6-996E-24A8527F5782}"/>
              </a:ext>
            </a:extLst>
          </p:cNvPr>
          <p:cNvPicPr>
            <a:picLocks noChangeAspect="1"/>
          </p:cNvPicPr>
          <p:nvPr/>
        </p:nvPicPr>
        <p:blipFill>
          <a:blip r:embed="rId2"/>
          <a:stretch>
            <a:fillRect/>
          </a:stretch>
        </p:blipFill>
        <p:spPr>
          <a:xfrm>
            <a:off x="1484243" y="728870"/>
            <a:ext cx="9044495" cy="2350176"/>
          </a:xfrm>
          <a:prstGeom prst="rect">
            <a:avLst/>
          </a:prstGeom>
        </p:spPr>
      </p:pic>
      <p:sp>
        <p:nvSpPr>
          <p:cNvPr id="3" name="Прямоугольник 2">
            <a:extLst>
              <a:ext uri="{FF2B5EF4-FFF2-40B4-BE49-F238E27FC236}">
                <a16:creationId xmlns:a16="http://schemas.microsoft.com/office/drawing/2014/main" id="{AF6076C7-F253-4680-B4B0-CF6D072A5FBB}"/>
              </a:ext>
            </a:extLst>
          </p:cNvPr>
          <p:cNvSpPr/>
          <p:nvPr/>
        </p:nvSpPr>
        <p:spPr>
          <a:xfrm>
            <a:off x="927651" y="3429000"/>
            <a:ext cx="10508975" cy="3170099"/>
          </a:xfrm>
          <a:prstGeom prst="rect">
            <a:avLst/>
          </a:prstGeom>
        </p:spPr>
        <p:txBody>
          <a:bodyPr wrap="square">
            <a:spAutoFit/>
          </a:bodyPr>
          <a:lstStyle/>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Выбирается критерий, по которому оценивается потенциала предприятия.</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2.</a:t>
            </a:r>
            <a:r>
              <a:rPr lang="ru-RU" sz="2000" dirty="0">
                <a:latin typeface="Arial" panose="020B0604020202020204" pitchFamily="34" charset="0"/>
                <a:ea typeface="Times New Roman" panose="02020603050405020304" pitchFamily="18" charset="0"/>
                <a:cs typeface="Arial" panose="020B0604020202020204" pitchFamily="34" charset="0"/>
              </a:rPr>
              <a:t> Формируется целевая установка (желаемое значение) критерия.</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3.</a:t>
            </a:r>
            <a:r>
              <a:rPr lang="ru-RU" sz="2000" dirty="0">
                <a:latin typeface="Arial" panose="020B0604020202020204" pitchFamily="34" charset="0"/>
                <a:ea typeface="Times New Roman" panose="02020603050405020304" pitchFamily="18" charset="0"/>
                <a:cs typeface="Arial" panose="020B0604020202020204" pitchFamily="34" charset="0"/>
              </a:rPr>
              <a:t> Под эту целевую установку формируется перечень проектов.</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4.</a:t>
            </a:r>
            <a:r>
              <a:rPr lang="ru-RU" sz="2000" dirty="0">
                <a:latin typeface="Arial" panose="020B0604020202020204" pitchFamily="34" charset="0"/>
                <a:ea typeface="Times New Roman" panose="02020603050405020304" pitchFamily="18" charset="0"/>
                <a:cs typeface="Arial" panose="020B0604020202020204" pitchFamily="34" charset="0"/>
              </a:rPr>
              <a:t>   Строится   зависимость   "затраты - эффект"   (технология 1). </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5.</a:t>
            </a:r>
            <a:r>
              <a:rPr lang="ru-RU" sz="2000" dirty="0">
                <a:latin typeface="Arial" panose="020B0604020202020204" pitchFamily="34" charset="0"/>
                <a:ea typeface="Times New Roman" panose="02020603050405020304" pitchFamily="18" charset="0"/>
                <a:cs typeface="Arial" panose="020B0604020202020204" pitchFamily="34" charset="0"/>
              </a:rPr>
              <a:t> Вычисляется потенциал предприятия по выбранному критерию.</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6.</a:t>
            </a:r>
            <a:r>
              <a:rPr lang="ru-RU" sz="2000" dirty="0">
                <a:latin typeface="Arial" panose="020B0604020202020204" pitchFamily="34" charset="0"/>
                <a:ea typeface="Times New Roman" panose="02020603050405020304" pitchFamily="18" charset="0"/>
                <a:cs typeface="Arial" panose="020B0604020202020204" pitchFamily="34" charset="0"/>
              </a:rPr>
              <a:t> Потенциал предприятия сравнивается с целевой установкой. </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7</a:t>
            </a:r>
            <a:r>
              <a:rPr lang="ru-RU" sz="2000" dirty="0">
                <a:latin typeface="Arial" panose="020B0604020202020204" pitchFamily="34" charset="0"/>
                <a:ea typeface="Times New Roman" panose="02020603050405020304" pitchFamily="18" charset="0"/>
                <a:cs typeface="Arial" panose="020B0604020202020204" pitchFamily="34" charset="0"/>
              </a:rPr>
              <a:t>. Если есть возможность дополнить перечень проектов, то переход на 3, в противном случае снижается уровень целевой установки (переход к 2).</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8.</a:t>
            </a:r>
            <a:r>
              <a:rPr lang="ru-RU" sz="2000" dirty="0">
                <a:latin typeface="Arial" panose="020B0604020202020204" pitchFamily="34" charset="0"/>
                <a:ea typeface="Times New Roman" panose="02020603050405020304" pitchFamily="18" charset="0"/>
                <a:cs typeface="Arial" panose="020B0604020202020204" pitchFamily="34" charset="0"/>
              </a:rPr>
              <a:t> Проводится сравнение достигаемого уровня с критическим значением критерия. Если результат ниже, то рекомендуется стратегия начала процесса банкротства.</a:t>
            </a:r>
            <a:endParaRPr lang="ru-RU" sz="2000"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6C7BF062-44A0-41D9-8992-B7609FA6BB95}"/>
              </a:ext>
            </a:extLst>
          </p:cNvPr>
          <p:cNvSpPr/>
          <p:nvPr/>
        </p:nvSpPr>
        <p:spPr>
          <a:xfrm>
            <a:off x="8610830" y="2678936"/>
            <a:ext cx="2330253" cy="707886"/>
          </a:xfrm>
          <a:prstGeom prst="rect">
            <a:avLst/>
          </a:prstGeom>
        </p:spPr>
        <p:txBody>
          <a:bodyPr wrap="none">
            <a:spAutoFit/>
          </a:bodyPr>
          <a:lstStyle/>
          <a:p>
            <a:pPr algn="ctr"/>
            <a:r>
              <a:rPr lang="ru-RU" sz="2000" dirty="0">
                <a:latin typeface="Arial" panose="020B0604020202020204" pitchFamily="34" charset="0"/>
                <a:ea typeface="Times New Roman" panose="02020603050405020304" pitchFamily="18" charset="0"/>
                <a:cs typeface="Arial" panose="020B0604020202020204" pitchFamily="34" charset="0"/>
              </a:rPr>
              <a:t>Начало процесса </a:t>
            </a:r>
          </a:p>
          <a:p>
            <a:pPr algn="ctr"/>
            <a:r>
              <a:rPr lang="ru-RU" sz="2000" dirty="0">
                <a:latin typeface="Arial" panose="020B0604020202020204" pitchFamily="34" charset="0"/>
                <a:ea typeface="Times New Roman" panose="02020603050405020304" pitchFamily="18" charset="0"/>
                <a:cs typeface="Arial" panose="020B0604020202020204" pitchFamily="34" charset="0"/>
              </a:rPr>
              <a:t>банкротства</a:t>
            </a:r>
            <a:endParaRPr lang="ru-RU" sz="2000" dirty="0"/>
          </a:p>
        </p:txBody>
      </p:sp>
    </p:spTree>
    <p:extLst>
      <p:ext uri="{BB962C8B-B14F-4D97-AF65-F5344CB8AC3E}">
        <p14:creationId xmlns:p14="http://schemas.microsoft.com/office/powerpoint/2010/main" val="40595637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532263" y="852438"/>
            <a:ext cx="11341290" cy="4708981"/>
          </a:xfrm>
          <a:prstGeom prst="rect">
            <a:avLst/>
          </a:prstGeom>
        </p:spPr>
        <p:txBody>
          <a:bodyPr wrap="square">
            <a:spAutoFit/>
          </a:bodyPr>
          <a:lstStyle/>
          <a:p>
            <a:pPr algn="just">
              <a:spcAft>
                <a:spcPts val="0"/>
              </a:spcAft>
            </a:pPr>
            <a:r>
              <a:rPr lang="ru-RU" dirty="0">
                <a:latin typeface="Arial" panose="020B0604020202020204" pitchFamily="34"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rPr>
              <a:t>Технология 3. Метод выбор ассортиментной политики.  </a:t>
            </a:r>
          </a:p>
          <a:p>
            <a:pPr algn="just">
              <a:spcAft>
                <a:spcPts val="0"/>
              </a:spcAft>
            </a:pPr>
            <a:r>
              <a:rPr lang="ru-RU" sz="2000" b="1"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Исходные данные:</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1. Имеется перечень из n продуктов, которые предприятие потенциально может выпускать, и известен максимальный объем выпуска каждого продукта. </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2.Выбирается критерий, по которому производится отбор продуктов для выпуска (например, прибыль от производства, рентабельность).</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3.  Для каждого продукта с номером 1,2,...,</a:t>
            </a:r>
            <a:r>
              <a:rPr lang="en-US" sz="2000" dirty="0">
                <a:latin typeface="Arial" panose="020B0604020202020204" pitchFamily="34" charset="0"/>
                <a:ea typeface="Times New Roman" panose="02020603050405020304" pitchFamily="18" charset="0"/>
              </a:rPr>
              <a:t>n</a:t>
            </a:r>
            <a:r>
              <a:rPr lang="ru-RU" sz="2000" dirty="0">
                <a:latin typeface="Arial" panose="020B0604020202020204" pitchFamily="34" charset="0"/>
                <a:ea typeface="Times New Roman" panose="02020603050405020304" pitchFamily="18" charset="0"/>
              </a:rPr>
              <a:t> известны затраты </a:t>
            </a:r>
            <a:r>
              <a:rPr lang="en-US" sz="2000" dirty="0">
                <a:latin typeface="Arial" panose="020B0604020202020204" pitchFamily="34" charset="0"/>
                <a:ea typeface="Times New Roman" panose="02020603050405020304" pitchFamily="18" charset="0"/>
              </a:rPr>
              <a:t>r</a:t>
            </a:r>
            <a:r>
              <a:rPr lang="ru-RU" sz="2000" baseline="-25000" dirty="0">
                <a:latin typeface="Arial" panose="020B0604020202020204" pitchFamily="34" charset="0"/>
                <a:ea typeface="Times New Roman" panose="02020603050405020304" pitchFamily="18" charset="0"/>
              </a:rPr>
              <a:t>1</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r</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r</a:t>
            </a:r>
            <a:r>
              <a:rPr lang="en-US" sz="2000" baseline="-25000" dirty="0" err="1">
                <a:latin typeface="Arial" panose="020B0604020202020204" pitchFamily="34" charset="0"/>
                <a:ea typeface="Times New Roman" panose="02020603050405020304" pitchFamily="18" charset="0"/>
              </a:rPr>
              <a:t>n</a:t>
            </a:r>
            <a:r>
              <a:rPr lang="ru-RU" sz="2000" dirty="0">
                <a:latin typeface="Arial" panose="020B0604020202020204" pitchFamily="34" charset="0"/>
                <a:ea typeface="Times New Roman" panose="02020603050405020304" pitchFamily="18" charset="0"/>
              </a:rPr>
              <a:t> необходимые для его реализации, и вклад каждого продукта в увеличение значения выбранного критерия р</a:t>
            </a:r>
            <a:r>
              <a:rPr lang="ru-RU" sz="2000" baseline="-25000" dirty="0">
                <a:latin typeface="Arial" panose="020B0604020202020204" pitchFamily="34" charset="0"/>
                <a:ea typeface="Times New Roman" panose="02020603050405020304" pitchFamily="18" charset="0"/>
              </a:rPr>
              <a:t>1</a:t>
            </a:r>
            <a:r>
              <a:rPr lang="ru-RU" sz="2000" dirty="0">
                <a:latin typeface="Arial" panose="020B0604020202020204" pitchFamily="34" charset="0"/>
                <a:ea typeface="Times New Roman" panose="02020603050405020304" pitchFamily="18" charset="0"/>
              </a:rPr>
              <a:t>,р</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,...,р</a:t>
            </a:r>
            <a:r>
              <a:rPr lang="en-US" sz="2000" baseline="-25000" dirty="0">
                <a:latin typeface="Arial" panose="020B0604020202020204" pitchFamily="34" charset="0"/>
                <a:ea typeface="Times New Roman" panose="02020603050405020304" pitchFamily="18" charset="0"/>
              </a:rPr>
              <a:t>n</a:t>
            </a:r>
            <a:r>
              <a:rPr lang="ru-RU" sz="2000" dirty="0">
                <a:latin typeface="Arial" panose="020B0604020202020204" pitchFamily="34" charset="0"/>
                <a:ea typeface="Times New Roman" panose="02020603050405020304" pitchFamily="18" charset="0"/>
              </a:rPr>
              <a:t>.</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4. У предприятия имеется R</a:t>
            </a:r>
            <a:r>
              <a:rPr lang="ru-RU" sz="2000" baseline="-25000" dirty="0">
                <a:latin typeface="Arial" panose="020B0604020202020204" pitchFamily="34" charset="0"/>
                <a:ea typeface="Times New Roman" panose="02020603050405020304" pitchFamily="18" charset="0"/>
              </a:rPr>
              <a:t>0</a:t>
            </a:r>
            <a:r>
              <a:rPr lang="ru-RU" sz="2000" dirty="0">
                <a:latin typeface="Arial" panose="020B0604020202020204" pitchFamily="34" charset="0"/>
                <a:ea typeface="Times New Roman" panose="02020603050405020304" pitchFamily="18" charset="0"/>
              </a:rPr>
              <a:t> собственных средств. Их объем недостаточен для реализации всех продуктов, т.е. R</a:t>
            </a:r>
            <a:r>
              <a:rPr lang="ru-RU" sz="2000" baseline="-25000" dirty="0">
                <a:latin typeface="Arial" panose="020B0604020202020204" pitchFamily="34" charset="0"/>
                <a:ea typeface="Times New Roman" panose="02020603050405020304" pitchFamily="18" charset="0"/>
              </a:rPr>
              <a:t>0</a:t>
            </a:r>
            <a:r>
              <a:rPr lang="ru-RU" sz="2000" dirty="0">
                <a:latin typeface="Arial" panose="020B0604020202020204" pitchFamily="34" charset="0"/>
                <a:ea typeface="Times New Roman" panose="02020603050405020304" pitchFamily="18" charset="0"/>
              </a:rPr>
              <a:t>&lt;</a:t>
            </a:r>
            <a:r>
              <a:rPr lang="en-US" sz="2000" dirty="0">
                <a:latin typeface="Arial" panose="020B0604020202020204" pitchFamily="34" charset="0"/>
                <a:ea typeface="Times New Roman" panose="02020603050405020304" pitchFamily="18" charset="0"/>
              </a:rPr>
              <a:t>r</a:t>
            </a:r>
            <a:r>
              <a:rPr lang="ru-RU" sz="2000" baseline="-25000" dirty="0">
                <a:latin typeface="Arial" panose="020B0604020202020204" pitchFamily="34" charset="0"/>
                <a:ea typeface="Times New Roman" panose="02020603050405020304" pitchFamily="18" charset="0"/>
              </a:rPr>
              <a:t>1</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r</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a:t>
            </a:r>
            <a:r>
              <a:rPr lang="en-US" sz="2000" dirty="0" err="1">
                <a:latin typeface="Arial" panose="020B0604020202020204" pitchFamily="34" charset="0"/>
                <a:ea typeface="Times New Roman" panose="02020603050405020304" pitchFamily="18" charset="0"/>
              </a:rPr>
              <a:t>r</a:t>
            </a:r>
            <a:r>
              <a:rPr lang="en-US" sz="2000" baseline="-25000" dirty="0" err="1">
                <a:latin typeface="Arial" panose="020B0604020202020204" pitchFamily="34" charset="0"/>
                <a:ea typeface="Times New Roman" panose="02020603050405020304" pitchFamily="18" charset="0"/>
              </a:rPr>
              <a:t>n</a:t>
            </a:r>
            <a:r>
              <a:rPr lang="ru-RU" sz="2000" dirty="0">
                <a:latin typeface="Arial" panose="020B0604020202020204" pitchFamily="34" charset="0"/>
                <a:ea typeface="Times New Roman" panose="02020603050405020304" pitchFamily="18" charset="0"/>
              </a:rPr>
              <a:t>.</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Требуется определить, какие из продуктов (проектов) следует выпускать и в каком объеме, чтобы обеспечить максимальное значение выбранного критерия.</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Считается, что объем выпуска продукции пропорционален уровню выделяемого на проект ресурса.</a:t>
            </a:r>
            <a:endParaRPr lang="ru-RU" sz="2000" dirty="0"/>
          </a:p>
        </p:txBody>
      </p:sp>
    </p:spTree>
    <p:extLst>
      <p:ext uri="{BB962C8B-B14F-4D97-AF65-F5344CB8AC3E}">
        <p14:creationId xmlns:p14="http://schemas.microsoft.com/office/powerpoint/2010/main" val="19377409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720510"/>
            <a:ext cx="7001302" cy="4897284"/>
          </a:xfrm>
          <a:prstGeom prst="rect">
            <a:avLst/>
          </a:prstGeom>
        </p:spPr>
      </p:pic>
      <p:sp>
        <p:nvSpPr>
          <p:cNvPr id="4" name="Прямоугольник 3"/>
          <p:cNvSpPr/>
          <p:nvPr/>
        </p:nvSpPr>
        <p:spPr>
          <a:xfrm>
            <a:off x="6155139" y="870636"/>
            <a:ext cx="5691117" cy="4093428"/>
          </a:xfrm>
          <a:prstGeom prst="rect">
            <a:avLst/>
          </a:prstGeom>
        </p:spPr>
        <p:txBody>
          <a:bodyPr wrap="square">
            <a:spAutoFit/>
          </a:bodyPr>
          <a:lstStyle/>
          <a:p>
            <a:pPr algn="ctr">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Алгоритм</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Шаг 1</a:t>
            </a:r>
            <a:r>
              <a:rPr lang="ru-RU" sz="2000" dirty="0">
                <a:latin typeface="Arial" panose="020B0604020202020204" pitchFamily="34" charset="0"/>
                <a:ea typeface="Times New Roman" panose="02020603050405020304" pitchFamily="18" charset="0"/>
                <a:cs typeface="Arial" panose="020B0604020202020204" pitchFamily="34" charset="0"/>
              </a:rPr>
              <a:t>. Строится график зависимости суммарного эффекта от суммарных затрат.</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Шаг 2.</a:t>
            </a:r>
            <a:r>
              <a:rPr lang="ru-RU" sz="2000" dirty="0">
                <a:latin typeface="Arial" panose="020B0604020202020204" pitchFamily="34" charset="0"/>
                <a:ea typeface="Times New Roman" panose="02020603050405020304" pitchFamily="18" charset="0"/>
                <a:cs typeface="Arial" panose="020B0604020202020204" pitchFamily="34" charset="0"/>
              </a:rPr>
              <a:t> На графике проводится перпендикуляр к оси затрат в точке ограничения средств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0</a:t>
            </a:r>
            <a:r>
              <a:rPr lang="ru-RU" sz="2000" dirty="0">
                <a:latin typeface="Arial" panose="020B0604020202020204" pitchFamily="34" charset="0"/>
                <a:ea typeface="Times New Roman" panose="02020603050405020304" pitchFamily="18" charset="0"/>
                <a:cs typeface="Arial" panose="020B0604020202020204" pitchFamily="34" charset="0"/>
              </a:rPr>
              <a:t>.</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ru-RU" sz="2000" b="1" dirty="0">
                <a:latin typeface="Arial" panose="020B0604020202020204" pitchFamily="34" charset="0"/>
                <a:ea typeface="Times New Roman" panose="02020603050405020304" pitchFamily="18" charset="0"/>
                <a:cs typeface="Arial" panose="020B0604020202020204" pitchFamily="34" charset="0"/>
              </a:rPr>
              <a:t>Шаг 3.</a:t>
            </a:r>
            <a:r>
              <a:rPr lang="ru-RU" sz="2000" dirty="0">
                <a:latin typeface="Arial" panose="020B0604020202020204" pitchFamily="34" charset="0"/>
                <a:ea typeface="Times New Roman" panose="02020603050405020304" pitchFamily="18" charset="0"/>
                <a:cs typeface="Arial" panose="020B0604020202020204" pitchFamily="34" charset="0"/>
              </a:rPr>
              <a:t> Отбрасываются (не реализуются) те проекты (или часть проекта), чьи участки на графике справа от точки пересечения кривой "затраты - эффект" и перпендикуляра (рис. 7). В таблице 2 этому соответствуют проекты или их часть, требующие суммарных затрат превышающих R</a:t>
            </a:r>
            <a:r>
              <a:rPr lang="ru-RU" sz="2000" baseline="-25000" dirty="0">
                <a:latin typeface="Arial" panose="020B0604020202020204" pitchFamily="34" charset="0"/>
                <a:ea typeface="Times New Roman" panose="02020603050405020304" pitchFamily="18" charset="0"/>
                <a:cs typeface="Arial" panose="020B0604020202020204" pitchFamily="34" charset="0"/>
              </a:rPr>
              <a:t>0</a:t>
            </a:r>
            <a:r>
              <a:rPr lang="ru-RU" sz="2000" dirty="0">
                <a:latin typeface="Arial" panose="020B0604020202020204" pitchFamily="34" charset="0"/>
                <a:ea typeface="Times New Roman" panose="02020603050405020304" pitchFamily="18" charset="0"/>
                <a:cs typeface="Arial" panose="020B0604020202020204" pitchFamily="34" charset="0"/>
              </a:rPr>
              <a:t>.</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Прямоугольник 4"/>
          <p:cNvSpPr/>
          <p:nvPr/>
        </p:nvSpPr>
        <p:spPr>
          <a:xfrm>
            <a:off x="2327364" y="5973887"/>
            <a:ext cx="811441"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rPr>
              <a:t>рис.7</a:t>
            </a:r>
            <a:endParaRPr lang="ru-RU" sz="2000" dirty="0"/>
          </a:p>
        </p:txBody>
      </p:sp>
    </p:spTree>
    <p:extLst>
      <p:ext uri="{BB962C8B-B14F-4D97-AF65-F5344CB8AC3E}">
        <p14:creationId xmlns:p14="http://schemas.microsoft.com/office/powerpoint/2010/main" val="3313434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212839" y="1273974"/>
            <a:ext cx="5804452" cy="4310051"/>
          </a:xfrm>
          <a:prstGeom prst="rect">
            <a:avLst/>
          </a:prstGeom>
        </p:spPr>
      </p:pic>
      <p:sp>
        <p:nvSpPr>
          <p:cNvPr id="5" name="Прямоугольник 4"/>
          <p:cNvSpPr/>
          <p:nvPr/>
        </p:nvSpPr>
        <p:spPr>
          <a:xfrm>
            <a:off x="370764" y="484003"/>
            <a:ext cx="11450471" cy="400110"/>
          </a:xfrm>
          <a:prstGeom prst="rect">
            <a:avLst/>
          </a:prstGeom>
        </p:spPr>
        <p:txBody>
          <a:bodyPr wrap="square">
            <a:spAutoFit/>
          </a:bodyPr>
          <a:lstStyle/>
          <a:p>
            <a:pPr algn="just">
              <a:spcAft>
                <a:spcPts val="0"/>
              </a:spcAft>
            </a:pPr>
            <a:r>
              <a:rPr lang="ru-RU" sz="2000" b="1" dirty="0">
                <a:latin typeface="Arial" panose="020B0604020202020204" pitchFamily="34" charset="0"/>
                <a:ea typeface="Times New Roman" panose="02020603050405020304" pitchFamily="18" charset="0"/>
              </a:rPr>
              <a:t>      Технология 4. Метод  выбор кредитной и внешней инвестиционной политики. </a:t>
            </a:r>
            <a:endParaRPr lang="ru-RU" sz="2000" dirty="0">
              <a:latin typeface="Times New Roman" panose="02020603050405020304" pitchFamily="18" charset="0"/>
              <a:ea typeface="Times New Roman" panose="02020603050405020304" pitchFamily="18" charset="0"/>
            </a:endParaRPr>
          </a:p>
        </p:txBody>
      </p:sp>
      <p:sp>
        <p:nvSpPr>
          <p:cNvPr id="6" name="Прямоугольник 5"/>
          <p:cNvSpPr/>
          <p:nvPr/>
        </p:nvSpPr>
        <p:spPr>
          <a:xfrm>
            <a:off x="6174710" y="1606097"/>
            <a:ext cx="5685194" cy="3170099"/>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rPr>
              <a:t>Пусть имеется кривая “затраты - эффективность” для всей организации (рис.8а) и известна эффективность вложения денег во внешние проекты, например, депозитный процент </a:t>
            </a:r>
            <a:r>
              <a:rPr lang="en-US" sz="2000" dirty="0">
                <a:latin typeface="Arial" panose="020B0604020202020204" pitchFamily="34" charset="0"/>
                <a:ea typeface="Times New Roman" panose="02020603050405020304" pitchFamily="18" charset="0"/>
              </a:rPr>
              <a:t>d</a:t>
            </a:r>
            <a:r>
              <a:rPr lang="ru-RU" sz="2000" dirty="0">
                <a:latin typeface="Arial" panose="020B0604020202020204" pitchFamily="34" charset="0"/>
                <a:ea typeface="Times New Roman" panose="02020603050405020304" pitchFamily="18" charset="0"/>
              </a:rPr>
              <a:t>. Тогда вложение на депозит можно рассматривать как еще один проект с эффективностью d  и неограниченным объемом вклада (ему соответствует на рис.8а прямая d зависимости эффекта от затрат).</a:t>
            </a:r>
            <a:endParaRPr lang="ru-RU" sz="2000" dirty="0">
              <a:latin typeface="Times New Roman" panose="02020603050405020304" pitchFamily="18" charset="0"/>
              <a:ea typeface="Times New Roman" panose="02020603050405020304" pitchFamily="18" charset="0"/>
            </a:endParaRPr>
          </a:p>
        </p:txBody>
      </p:sp>
      <p:sp>
        <p:nvSpPr>
          <p:cNvPr id="7" name="Прямоугольник 6"/>
          <p:cNvSpPr/>
          <p:nvPr/>
        </p:nvSpPr>
        <p:spPr>
          <a:xfrm>
            <a:off x="2327364" y="5973887"/>
            <a:ext cx="954107"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rPr>
              <a:t>рис.8а</a:t>
            </a:r>
            <a:endParaRPr lang="ru-RU" sz="2000" dirty="0"/>
          </a:p>
        </p:txBody>
      </p:sp>
    </p:spTree>
    <p:extLst>
      <p:ext uri="{BB962C8B-B14F-4D97-AF65-F5344CB8AC3E}">
        <p14:creationId xmlns:p14="http://schemas.microsoft.com/office/powerpoint/2010/main" val="19398938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04716" y="1501254"/>
            <a:ext cx="5864563" cy="4401247"/>
          </a:xfrm>
          <a:prstGeom prst="rect">
            <a:avLst/>
          </a:prstGeom>
        </p:spPr>
      </p:pic>
      <p:sp>
        <p:nvSpPr>
          <p:cNvPr id="3" name="Прямоугольник 2"/>
          <p:cNvSpPr/>
          <p:nvPr/>
        </p:nvSpPr>
        <p:spPr>
          <a:xfrm>
            <a:off x="6032309" y="1080853"/>
            <a:ext cx="5868537" cy="5016758"/>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В результате получим то, что (рис.8б) все проекты, у которых эффективность (т.е. угол наклона) меньше, чем у депозита, будут невыгодны и должны быть исключены из рассмотрения (на рис.8б - все проекты правее точки касания прямой, соответствующей депозиту к кривой “затрата - эффективность”).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Отсюда следует, что на собственные проекты целесообразно затратить только сумму R</a:t>
            </a:r>
            <a:r>
              <a:rPr lang="ru-RU" sz="2000" baseline="-25000" dirty="0">
                <a:latin typeface="Arial" panose="020B0604020202020204" pitchFamily="34" charset="0"/>
                <a:ea typeface="Times New Roman" panose="02020603050405020304" pitchFamily="18" charset="0"/>
                <a:cs typeface="Arial" panose="020B0604020202020204" pitchFamily="34" charset="0"/>
              </a:rPr>
              <a:t>(</a:t>
            </a:r>
            <a:r>
              <a:rPr lang="en-US" sz="2000" baseline="-25000" dirty="0" err="1">
                <a:latin typeface="Arial" panose="020B0604020202020204" pitchFamily="34" charset="0"/>
                <a:ea typeface="Times New Roman" panose="02020603050405020304" pitchFamily="18" charset="0"/>
                <a:cs typeface="Arial" panose="020B0604020202020204" pitchFamily="34" charset="0"/>
              </a:rPr>
              <a:t>i</a:t>
            </a:r>
            <a:r>
              <a:rPr lang="ru-RU" sz="2000" baseline="-25000" dirty="0">
                <a:latin typeface="Arial" panose="020B0604020202020204" pitchFamily="34" charset="0"/>
                <a:ea typeface="Times New Roman" panose="02020603050405020304" pitchFamily="18" charset="0"/>
                <a:cs typeface="Arial" panose="020B0604020202020204" pitchFamily="34" charset="0"/>
              </a:rPr>
              <a:t>)</a:t>
            </a:r>
            <a:r>
              <a:rPr lang="ru-RU" sz="2000" cap="small"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(до точки, в которой выгоднее депозит). Если эта величина R</a:t>
            </a:r>
            <a:r>
              <a:rPr lang="ru-RU" sz="2000" baseline="-25000"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меньше, чем собственные средства R</a:t>
            </a:r>
            <a:r>
              <a:rPr lang="ru-RU" sz="2000" baseline="-25000" dirty="0">
                <a:latin typeface="Arial" panose="020B0604020202020204" pitchFamily="34" charset="0"/>
                <a:ea typeface="Times New Roman" panose="02020603050405020304" pitchFamily="18" charset="0"/>
                <a:cs typeface="Arial" panose="020B0604020202020204" pitchFamily="34" charset="0"/>
              </a:rPr>
              <a:t>(0) </a:t>
            </a:r>
            <a:r>
              <a:rPr lang="ru-RU" sz="2000" dirty="0">
                <a:latin typeface="Arial" panose="020B0604020202020204" pitchFamily="34" charset="0"/>
                <a:ea typeface="Times New Roman" panose="02020603050405020304" pitchFamily="18" charset="0"/>
                <a:cs typeface="Arial" panose="020B0604020202020204" pitchFamily="34" charset="0"/>
              </a:rPr>
              <a:t>, то часть собственных средств </a:t>
            </a:r>
            <a:r>
              <a:rPr lang="ru-RU"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(0)</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целесообразно положить на депозит, а остальные  направить на выполнение своих проектов.  Тогда задача 2 решена и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30000"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(1) .</a:t>
            </a:r>
            <a:endParaRPr lang="ru-RU" sz="2000" dirty="0">
              <a:latin typeface="Arial" panose="020B0604020202020204" pitchFamily="34" charset="0"/>
              <a:ea typeface="Times New Roman" panose="02020603050405020304" pitchFamily="18" charset="0"/>
              <a:cs typeface="Arial" panose="020B0604020202020204" pitchFamily="34" charset="0"/>
            </a:endParaRPr>
          </a:p>
        </p:txBody>
      </p:sp>
      <p:sp>
        <p:nvSpPr>
          <p:cNvPr id="4" name="Прямоугольник 3"/>
          <p:cNvSpPr/>
          <p:nvPr/>
        </p:nvSpPr>
        <p:spPr>
          <a:xfrm>
            <a:off x="313899" y="276705"/>
            <a:ext cx="11586948" cy="1015663"/>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Поэтому возможно действовать, как и предыдущем случае, используя технологию 1, т.е. технология 4 будет в своей основе использовать технологию 1, учитывая зависимость депозитного процента.</a:t>
            </a:r>
          </a:p>
        </p:txBody>
      </p:sp>
      <p:sp>
        <p:nvSpPr>
          <p:cNvPr id="5" name="Прямоугольник 4"/>
          <p:cNvSpPr/>
          <p:nvPr/>
        </p:nvSpPr>
        <p:spPr>
          <a:xfrm>
            <a:off x="2327364" y="5973887"/>
            <a:ext cx="958917"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rPr>
              <a:t>рис.8б</a:t>
            </a:r>
            <a:endParaRPr lang="ru-RU" sz="2000" dirty="0"/>
          </a:p>
        </p:txBody>
      </p:sp>
    </p:spTree>
    <p:extLst>
      <p:ext uri="{BB962C8B-B14F-4D97-AF65-F5344CB8AC3E}">
        <p14:creationId xmlns:p14="http://schemas.microsoft.com/office/powerpoint/2010/main" val="32403042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352761" y="674358"/>
            <a:ext cx="5513695" cy="5632311"/>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В случае, если величина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больше величины собственных средств </a:t>
            </a:r>
            <a:r>
              <a:rPr lang="en-US" sz="2000" dirty="0">
                <a:latin typeface="Arial" panose="020B0604020202020204" pitchFamily="34" charset="0"/>
                <a:ea typeface="Times New Roman" panose="02020603050405020304" pitchFamily="18" charset="0"/>
                <a:cs typeface="Arial" panose="020B0604020202020204" pitchFamily="34" charset="0"/>
              </a:rPr>
              <a:t>R</a:t>
            </a:r>
            <a:r>
              <a:rPr lang="ru-RU" sz="2000" baseline="-25000" dirty="0">
                <a:latin typeface="Arial" panose="020B0604020202020204" pitchFamily="34" charset="0"/>
                <a:ea typeface="Times New Roman" panose="02020603050405020304" pitchFamily="18" charset="0"/>
                <a:cs typeface="Arial" panose="020B0604020202020204" pitchFamily="34" charset="0"/>
              </a:rPr>
              <a:t>(0)</a:t>
            </a:r>
            <a:r>
              <a:rPr lang="ru-RU" sz="2000" dirty="0">
                <a:latin typeface="Arial" panose="020B0604020202020204" pitchFamily="34" charset="0"/>
                <a:ea typeface="Times New Roman" panose="02020603050405020304" pitchFamily="18" charset="0"/>
                <a:cs typeface="Arial" panose="020B0604020202020204" pitchFamily="34" charset="0"/>
              </a:rPr>
              <a:t> , то возникает вопрос о целесообразности привлечения заемных средств (в данном случае кредита  </a:t>
            </a:r>
            <a:r>
              <a:rPr lang="en-US" sz="2000" dirty="0">
                <a:latin typeface="Arial" panose="020B0604020202020204" pitchFamily="34" charset="0"/>
                <a:ea typeface="Times New Roman" panose="02020603050405020304" pitchFamily="18" charset="0"/>
                <a:cs typeface="Arial" panose="020B0604020202020204" pitchFamily="34" charset="0"/>
              </a:rPr>
              <a:t>k</a:t>
            </a:r>
            <a:r>
              <a:rPr lang="ru-RU" sz="2000" dirty="0">
                <a:latin typeface="Arial" panose="020B0604020202020204" pitchFamily="34" charset="0"/>
                <a:ea typeface="Times New Roman" panose="02020603050405020304" pitchFamily="18" charset="0"/>
                <a:cs typeface="Arial" panose="020B0604020202020204" pitchFamily="34" charset="0"/>
              </a:rPr>
              <a:t>).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И этот случай можно свести к задаче 1</a:t>
            </a:r>
            <a:r>
              <a:rPr lang="ru-RU" sz="2000" i="1"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 если скорректировать в проектах затраты и эффект. Действительно, </a:t>
            </a:r>
            <a:r>
              <a:rPr lang="ru-RU" sz="2000" i="1" dirty="0">
                <a:latin typeface="Arial" panose="020B0604020202020204" pitchFamily="34" charset="0"/>
                <a:ea typeface="Times New Roman" panose="02020603050405020304" pitchFamily="18" charset="0"/>
                <a:cs typeface="Arial" panose="020B0604020202020204" pitchFamily="34" charset="0"/>
              </a:rPr>
              <a:t>если на выполнение какого-либо проекта мы возьмем кредит, то прибыли от реализации этого проекта должно хватить для того, чтобы вернуть и кредит, и проценты по нему, иначе проект будет убыточным.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ru-RU" sz="2000" i="1" dirty="0">
                <a:latin typeface="Arial" panose="020B0604020202020204" pitchFamily="34" charset="0"/>
                <a:ea typeface="Times New Roman" panose="02020603050405020304" pitchFamily="18" charset="0"/>
                <a:cs typeface="Arial" panose="020B0604020202020204" pitchFamily="34" charset="0"/>
              </a:rPr>
              <a:t>Отсюда следует, что кредит целесообразно брать только в случае, если эффективность проекта выше кредитного процента.</a:t>
            </a:r>
          </a:p>
        </p:txBody>
      </p:sp>
      <p:pic>
        <p:nvPicPr>
          <p:cNvPr id="5" name="Рисунок 4"/>
          <p:cNvPicPr>
            <a:picLocks noChangeAspect="1"/>
          </p:cNvPicPr>
          <p:nvPr/>
        </p:nvPicPr>
        <p:blipFill>
          <a:blip r:embed="rId2"/>
          <a:stretch>
            <a:fillRect/>
          </a:stretch>
        </p:blipFill>
        <p:spPr>
          <a:xfrm>
            <a:off x="97303" y="900752"/>
            <a:ext cx="6255458" cy="4790364"/>
          </a:xfrm>
          <a:prstGeom prst="rect">
            <a:avLst/>
          </a:prstGeom>
        </p:spPr>
      </p:pic>
      <p:sp>
        <p:nvSpPr>
          <p:cNvPr id="6" name="Прямоугольник 5"/>
          <p:cNvSpPr/>
          <p:nvPr/>
        </p:nvSpPr>
        <p:spPr>
          <a:xfrm>
            <a:off x="2327364" y="5973887"/>
            <a:ext cx="947695"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rPr>
              <a:t>рис.8в</a:t>
            </a:r>
            <a:endParaRPr lang="ru-RU" sz="2000" dirty="0"/>
          </a:p>
        </p:txBody>
      </p:sp>
    </p:spTree>
    <p:extLst>
      <p:ext uri="{BB962C8B-B14F-4D97-AF65-F5344CB8AC3E}">
        <p14:creationId xmlns:p14="http://schemas.microsoft.com/office/powerpoint/2010/main" val="5801319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9113" y="585548"/>
            <a:ext cx="10575236" cy="3170099"/>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rPr>
              <a:t>       Тогда в случае, если требуемый объем ресурсов R</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на проекты с эффективностью, превышающей кредитный процент, выше, чем имеется собственных средств, то взятие кредита целесообразно в объеме </a:t>
            </a:r>
            <a:r>
              <a:rPr lang="ru-RU"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dirty="0">
                <a:latin typeface="Arial" panose="020B0604020202020204" pitchFamily="34" charset="0"/>
                <a:ea typeface="Times New Roman" panose="02020603050405020304" pitchFamily="18" charset="0"/>
              </a:rPr>
              <a:t>R</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R</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R</a:t>
            </a:r>
            <a:r>
              <a:rPr lang="ru-RU" sz="2000" baseline="-25000" dirty="0">
                <a:latin typeface="Arial" panose="020B0604020202020204" pitchFamily="34" charset="0"/>
                <a:ea typeface="Times New Roman" panose="02020603050405020304" pitchFamily="18" charset="0"/>
              </a:rPr>
              <a:t>(0)</a:t>
            </a:r>
            <a:r>
              <a:rPr lang="ru-RU" sz="2000" dirty="0">
                <a:latin typeface="Arial" panose="020B0604020202020204" pitchFamily="34" charset="0"/>
                <a:ea typeface="Times New Roman" panose="02020603050405020304" pitchFamily="18" charset="0"/>
              </a:rPr>
              <a:t>  (на рис. 8в этому объему R</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соответствует точка касания кривой “затраты - эффективность” и прямой выплат за кредит). Тогда R</a:t>
            </a:r>
            <a:r>
              <a:rPr lang="ru-RU" sz="2000" baseline="30000" dirty="0">
                <a:latin typeface="Arial" panose="020B0604020202020204" pitchFamily="34" charset="0"/>
                <a:ea typeface="Times New Roman" panose="02020603050405020304" pitchFamily="18" charset="0"/>
              </a:rPr>
              <a:t>*</a:t>
            </a:r>
            <a:r>
              <a:rPr lang="ru-RU" sz="2000" dirty="0">
                <a:latin typeface="Arial" panose="020B0604020202020204" pitchFamily="34" charset="0"/>
                <a:ea typeface="Times New Roman" panose="02020603050405020304" pitchFamily="18" charset="0"/>
              </a:rPr>
              <a:t>=R</a:t>
            </a:r>
            <a:r>
              <a:rPr lang="ru-RU" sz="2000" baseline="-25000" dirty="0">
                <a:latin typeface="Arial" panose="020B0604020202020204" pitchFamily="34" charset="0"/>
                <a:ea typeface="Times New Roman" panose="02020603050405020304" pitchFamily="18" charset="0"/>
              </a:rPr>
              <a:t>(0)</a:t>
            </a:r>
            <a:r>
              <a:rPr lang="ru-RU" sz="2000" dirty="0">
                <a:latin typeface="Arial" panose="020B0604020202020204" pitchFamily="34" charset="0"/>
                <a:ea typeface="Times New Roman" panose="02020603050405020304" pitchFamily="18" charset="0"/>
              </a:rPr>
              <a:t>+</a:t>
            </a:r>
            <a:r>
              <a:rPr lang="ru-RU" sz="2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rPr>
              <a:t>R=R</a:t>
            </a:r>
            <a:r>
              <a:rPr lang="ru-RU" sz="2000" baseline="-25000" dirty="0">
                <a:latin typeface="Arial" panose="020B0604020202020204" pitchFamily="34" charset="0"/>
                <a:ea typeface="Times New Roman" panose="02020603050405020304" pitchFamily="18" charset="0"/>
              </a:rPr>
              <a:t>(2).</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В случае, если наличные средства R</a:t>
            </a:r>
            <a:r>
              <a:rPr lang="ru-RU" sz="2000" baseline="-25000" dirty="0">
                <a:latin typeface="Arial" panose="020B0604020202020204" pitchFamily="34" charset="0"/>
                <a:ea typeface="Times New Roman" panose="02020603050405020304" pitchFamily="18" charset="0"/>
              </a:rPr>
              <a:t>(0)</a:t>
            </a:r>
            <a:r>
              <a:rPr lang="ru-RU" sz="2000" dirty="0">
                <a:latin typeface="Arial" panose="020B0604020202020204" pitchFamily="34" charset="0"/>
                <a:ea typeface="Times New Roman" panose="02020603050405020304" pitchFamily="18" charset="0"/>
              </a:rPr>
              <a:t> меньше R</a:t>
            </a:r>
            <a:r>
              <a:rPr lang="ru-RU" sz="2000" baseline="-25000" dirty="0">
                <a:latin typeface="Arial" panose="020B0604020202020204" pitchFamily="34" charset="0"/>
                <a:ea typeface="Times New Roman" panose="02020603050405020304" pitchFamily="18" charset="0"/>
              </a:rPr>
              <a:t>(1),</a:t>
            </a:r>
            <a:r>
              <a:rPr lang="ru-RU" sz="2000" cap="small" dirty="0">
                <a:latin typeface="Arial" panose="020B0604020202020204" pitchFamily="34"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rPr>
              <a:t>но больше R</a:t>
            </a:r>
            <a:r>
              <a:rPr lang="ru-RU" sz="2000" baseline="-25000" dirty="0">
                <a:latin typeface="Arial" panose="020B0604020202020204" pitchFamily="34" charset="0"/>
                <a:ea typeface="Times New Roman" panose="02020603050405020304" pitchFamily="18" charset="0"/>
              </a:rPr>
              <a:t>(2)</a:t>
            </a:r>
            <a:r>
              <a:rPr lang="ru-RU" sz="2000" dirty="0">
                <a:latin typeface="Arial" panose="020B0604020202020204" pitchFamily="34" charset="0"/>
                <a:ea typeface="Times New Roman" panose="02020603050405020304" pitchFamily="18" charset="0"/>
              </a:rPr>
              <a:t> , то целесообразно использование только собственных средств </a:t>
            </a:r>
            <a:r>
              <a:rPr lang="en-US" sz="2000" dirty="0">
                <a:latin typeface="Arial" panose="020B0604020202020204" pitchFamily="34" charset="0"/>
                <a:ea typeface="Times New Roman" panose="02020603050405020304" pitchFamily="18" charset="0"/>
              </a:rPr>
              <a:t>R</a:t>
            </a:r>
            <a:r>
              <a:rPr lang="ru-RU" sz="2000" baseline="30000" dirty="0">
                <a:latin typeface="Arial" panose="020B0604020202020204" pitchFamily="34" charset="0"/>
                <a:ea typeface="Times New Roman" panose="02020603050405020304" pitchFamily="18" charset="0"/>
              </a:rPr>
              <a:t>*</a:t>
            </a:r>
            <a:r>
              <a:rPr lang="ru-RU" sz="2000" dirty="0">
                <a:latin typeface="Arial" panose="020B0604020202020204" pitchFamily="34" charset="0"/>
                <a:ea typeface="Times New Roman" panose="02020603050405020304" pitchFamily="18" charset="0"/>
              </a:rPr>
              <a:t>=</a:t>
            </a:r>
            <a:r>
              <a:rPr lang="en-US" sz="2000" dirty="0">
                <a:latin typeface="Arial" panose="020B0604020202020204" pitchFamily="34" charset="0"/>
                <a:ea typeface="Times New Roman" panose="02020603050405020304" pitchFamily="18" charset="0"/>
              </a:rPr>
              <a:t>R</a:t>
            </a:r>
            <a:r>
              <a:rPr lang="ru-RU" sz="2000" baseline="-25000" dirty="0">
                <a:latin typeface="Arial" panose="020B0604020202020204" pitchFamily="34" charset="0"/>
                <a:ea typeface="Times New Roman" panose="02020603050405020304" pitchFamily="18" charset="0"/>
              </a:rPr>
              <a:t>(0) . </a:t>
            </a:r>
            <a:endParaRPr lang="ru-RU" sz="2000" dirty="0">
              <a:latin typeface="Times New Roman" panose="02020603050405020304" pitchFamily="18" charset="0"/>
              <a:ea typeface="Times New Roman" panose="02020603050405020304" pitchFamily="18" charset="0"/>
            </a:endParaRPr>
          </a:p>
          <a:p>
            <a:pPr algn="just">
              <a:spcAft>
                <a:spcPts val="0"/>
              </a:spcAft>
            </a:pPr>
            <a:r>
              <a:rPr lang="ru-RU" sz="2000" dirty="0">
                <a:latin typeface="Arial" panose="020B0604020202020204" pitchFamily="34" charset="0"/>
                <a:ea typeface="Times New Roman" panose="02020603050405020304" pitchFamily="18" charset="0"/>
              </a:rPr>
              <a:t>      </a:t>
            </a:r>
            <a:r>
              <a:rPr lang="ru-RU" sz="2000" i="1" dirty="0">
                <a:latin typeface="Arial" panose="020B0604020202020204" pitchFamily="34" charset="0"/>
                <a:ea typeface="Times New Roman" panose="02020603050405020304" pitchFamily="18" charset="0"/>
              </a:rPr>
              <a:t>Таким образом, использование этого инструментария дает возможность сориентироваться в одной из важных частей выбора стратегии - финансовой политике в части  кредитно-инвестиционной политики.</a:t>
            </a:r>
            <a:r>
              <a:rPr lang="ru-RU" sz="2000" i="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     </a:t>
            </a:r>
            <a:endParaRPr lang="ru-RU" sz="2000" dirty="0"/>
          </a:p>
        </p:txBody>
      </p:sp>
    </p:spTree>
    <p:extLst>
      <p:ext uri="{BB962C8B-B14F-4D97-AF65-F5344CB8AC3E}">
        <p14:creationId xmlns:p14="http://schemas.microsoft.com/office/powerpoint/2010/main" val="329347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11AFD17-9E99-4C85-A173-882D20B6EEAA}"/>
              </a:ext>
            </a:extLst>
          </p:cNvPr>
          <p:cNvSpPr/>
          <p:nvPr/>
        </p:nvSpPr>
        <p:spPr>
          <a:xfrm>
            <a:off x="619539" y="596615"/>
            <a:ext cx="10952922" cy="5632311"/>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     Повышенный интерес, проявляемый  к задачам комбинаторного программирования, объясняется широким кругом прикладных задач, сводимых к комбинаторным моделям:  </a:t>
            </a:r>
          </a:p>
          <a:p>
            <a:pPr algn="just"/>
            <a:r>
              <a:rPr lang="ru-RU" sz="2000" b="1" dirty="0">
                <a:latin typeface="Arial" panose="020B0604020202020204" pitchFamily="34" charset="0"/>
                <a:cs typeface="Arial" panose="020B0604020202020204" pitchFamily="34" charset="0"/>
              </a:rPr>
              <a:t>    </a:t>
            </a:r>
            <a:r>
              <a:rPr lang="ru-RU" sz="2000" i="1" u="sng" dirty="0">
                <a:latin typeface="Arial" panose="020B0604020202020204" pitchFamily="34" charset="0"/>
              </a:rPr>
              <a:t>Производственное планирование</a:t>
            </a:r>
            <a:r>
              <a:rPr lang="ru-RU" sz="2000" b="1" dirty="0">
                <a:latin typeface="Arial" panose="020B0604020202020204" pitchFamily="34" charset="0"/>
              </a:rPr>
              <a:t>. </a:t>
            </a:r>
            <a:r>
              <a:rPr lang="ru-RU" sz="2000" dirty="0">
                <a:latin typeface="Arial" panose="020B0604020202020204" pitchFamily="34" charset="0"/>
              </a:rPr>
              <a:t>Производственное планирование в сельском хозяйстве для максимизация дохода при заданных ресурсах на посевную площадь, расходы, семена, удобрения и т.д.  </a:t>
            </a:r>
          </a:p>
          <a:p>
            <a:pPr algn="just"/>
            <a:r>
              <a:rPr lang="ru-RU" sz="2000" i="1" dirty="0">
                <a:latin typeface="Arial" panose="020B0604020202020204" pitchFamily="34" charset="0"/>
              </a:rPr>
              <a:t>     </a:t>
            </a:r>
            <a:r>
              <a:rPr lang="ru-RU" sz="2000" i="1" u="sng" dirty="0">
                <a:latin typeface="Arial" panose="020B0604020202020204" pitchFamily="34" charset="0"/>
              </a:rPr>
              <a:t>Планирование</a:t>
            </a:r>
            <a:r>
              <a:rPr lang="ru-RU" sz="2000" b="1" dirty="0">
                <a:latin typeface="Arial" panose="020B0604020202020204" pitchFamily="34" charset="0"/>
              </a:rPr>
              <a:t>. </a:t>
            </a:r>
            <a:r>
              <a:rPr lang="ru-RU" sz="2000" dirty="0">
                <a:latin typeface="Arial" panose="020B0604020202020204" pitchFamily="34" charset="0"/>
              </a:rPr>
              <a:t>В этих задачах нужно обеспечить обслуживание и расписание работы транспортной сети. Переменные определяют, назначен ли автобус или поезд на маршрут, и назначен ли водитель на конкретный автобус/поезд.</a:t>
            </a:r>
          </a:p>
          <a:p>
            <a:pPr algn="just"/>
            <a:r>
              <a:rPr lang="ru-RU" sz="2000" i="1" dirty="0">
                <a:latin typeface="Arial" panose="020B0604020202020204" pitchFamily="34" charset="0"/>
              </a:rPr>
              <a:t>     </a:t>
            </a:r>
            <a:r>
              <a:rPr lang="ru-RU" sz="2000" i="1" u="sng" dirty="0">
                <a:latin typeface="Arial" panose="020B0604020202020204" pitchFamily="34" charset="0"/>
              </a:rPr>
              <a:t>Сети передачи данных</a:t>
            </a:r>
            <a:r>
              <a:rPr lang="ru-RU" sz="2000" b="1" dirty="0">
                <a:latin typeface="Arial" panose="020B0604020202020204" pitchFamily="34" charset="0"/>
              </a:rPr>
              <a:t>. </a:t>
            </a:r>
            <a:r>
              <a:rPr lang="ru-RU" sz="2000" dirty="0">
                <a:latin typeface="Arial" panose="020B0604020202020204" pitchFamily="34" charset="0"/>
              </a:rPr>
              <a:t>Целью этой задачи является построение сети передачи данных так, чтобы обеспечить предопределённые требования за минимальную цену.      </a:t>
            </a:r>
          </a:p>
          <a:p>
            <a:pPr algn="just"/>
            <a:r>
              <a:rPr lang="ru-RU" sz="2000" i="1" dirty="0">
                <a:latin typeface="Arial" panose="020B0604020202020204" pitchFamily="34" charset="0"/>
              </a:rPr>
              <a:t>    </a:t>
            </a:r>
            <a:r>
              <a:rPr lang="ru-RU" sz="2000" i="1" u="sng" dirty="0">
                <a:latin typeface="Arial" panose="020B0604020202020204" pitchFamily="34" charset="0"/>
              </a:rPr>
              <a:t>Сотовые сети</a:t>
            </a:r>
            <a:r>
              <a:rPr lang="ru-RU" sz="2000" i="1" dirty="0">
                <a:latin typeface="Arial" panose="020B0604020202020204" pitchFamily="34" charset="0"/>
              </a:rPr>
              <a:t>. </a:t>
            </a:r>
            <a:r>
              <a:rPr lang="ru-RU" sz="2000" dirty="0">
                <a:latin typeface="Arial" panose="020B0604020202020204" pitchFamily="34" charset="0"/>
              </a:rPr>
              <a:t>требуется оптимизация как топологии сети, так и пропускной возможности элементов сети. Задача планирования частот в мобильных сетях требует распределение допустимых частот по антеннам, чтобы минимизировать интерференцию (</a:t>
            </a:r>
            <a:r>
              <a:rPr lang="ru-RU" sz="2000" i="1" dirty="0">
                <a:latin typeface="Arial" panose="020B0604020202020204" pitchFamily="34" charset="0"/>
              </a:rPr>
              <a:t>взаимодействие</a:t>
            </a:r>
            <a:r>
              <a:rPr lang="ru-RU" sz="2000" dirty="0">
                <a:latin typeface="Arial" panose="020B0604020202020204" pitchFamily="34" charset="0"/>
              </a:rPr>
              <a:t>) между антеннами. </a:t>
            </a:r>
          </a:p>
          <a:p>
            <a:pPr algn="just"/>
            <a:r>
              <a:rPr lang="ru-RU" sz="2000" dirty="0">
                <a:latin typeface="Arial" panose="020B0604020202020204" pitchFamily="34" charset="0"/>
                <a:cs typeface="Arial" panose="020B0604020202020204" pitchFamily="34" charset="0"/>
              </a:rPr>
              <a:t>     Многие комбинаторные задачи формулируются просто, однако их решение, как правило, связано с  вычислительными трудностями. Чаще всего при решении этого типа задач используются различные переборные процедуры (методы типа ветвей и границ, рандомизированные подходы, алгоритм Балаша, динамическое программирование и т.д.).</a:t>
            </a:r>
            <a:endParaRPr lang="ru-RU" sz="2000" b="0" i="0" dirty="0">
              <a:effectLst/>
              <a:latin typeface="Arial" panose="020B0604020202020204" pitchFamily="34" charset="0"/>
            </a:endParaRPr>
          </a:p>
        </p:txBody>
      </p:sp>
    </p:spTree>
    <p:extLst>
      <p:ext uri="{BB962C8B-B14F-4D97-AF65-F5344CB8AC3E}">
        <p14:creationId xmlns:p14="http://schemas.microsoft.com/office/powerpoint/2010/main" val="142137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36746C5-76D2-4C8B-86EA-E0ED5AE38248}"/>
              </a:ext>
            </a:extLst>
          </p:cNvPr>
          <p:cNvSpPr/>
          <p:nvPr/>
        </p:nvSpPr>
        <p:spPr>
          <a:xfrm>
            <a:off x="569843" y="620634"/>
            <a:ext cx="11052314" cy="1938992"/>
          </a:xfrm>
          <a:prstGeom prst="rect">
            <a:avLst/>
          </a:prstGeom>
        </p:spPr>
        <p:txBody>
          <a:bodyPr wrap="square">
            <a:spAutoFit/>
          </a:bodyPr>
          <a:lstStyle/>
          <a:p>
            <a:pPr algn="just"/>
            <a:r>
              <a:rPr lang="ru-RU" sz="2000" b="1" dirty="0">
                <a:latin typeface="Arial" panose="020B0604020202020204" pitchFamily="34" charset="0"/>
                <a:cs typeface="Arial" panose="020B0604020202020204" pitchFamily="34" charset="0"/>
              </a:rPr>
              <a:t>	Экстремальные комбинаторные задачи </a:t>
            </a:r>
          </a:p>
          <a:p>
            <a:pPr algn="just"/>
            <a:r>
              <a:rPr lang="ru-RU" sz="2000" dirty="0">
                <a:latin typeface="Arial" panose="020B0604020202020204" pitchFamily="34" charset="0"/>
                <a:cs typeface="Arial" panose="020B0604020202020204" pitchFamily="34" charset="0"/>
              </a:rPr>
              <a:t>     Задачи данного класса, называемые также задачами выбора, состоит в отыскании среди конечного множества альтернатив одной, которой отвечает экстремальное значение принятой целевой функции.</a:t>
            </a:r>
          </a:p>
          <a:p>
            <a:pPr algn="just"/>
            <a:r>
              <a:rPr lang="ru-RU" sz="2000" b="1" dirty="0">
                <a:latin typeface="Arial" panose="020B0604020202020204" pitchFamily="34" charset="0"/>
                <a:cs typeface="Arial" panose="020B0604020202020204" pitchFamily="34" charset="0"/>
              </a:rPr>
              <a:t>     Задачи выбора вариантов. </a:t>
            </a:r>
            <a:r>
              <a:rPr lang="ru-RU" sz="2000" dirty="0">
                <a:latin typeface="Arial" panose="020B0604020202020204" pitchFamily="34" charset="0"/>
                <a:cs typeface="Arial" panose="020B0604020202020204" pitchFamily="34" charset="0"/>
              </a:rPr>
              <a:t>В общем случае математическая модель задачи выбора вариантов записывается следующим образом:</a:t>
            </a:r>
            <a:endParaRPr lang="ru-RU" sz="2000" b="0" i="0" dirty="0">
              <a:effectLst/>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A9D91EFF-B66A-446C-A28A-9709EB47C577}"/>
              </a:ext>
            </a:extLst>
          </p:cNvPr>
          <p:cNvPicPr>
            <a:picLocks noChangeAspect="1"/>
          </p:cNvPicPr>
          <p:nvPr/>
        </p:nvPicPr>
        <p:blipFill>
          <a:blip r:embed="rId2"/>
          <a:stretch>
            <a:fillRect/>
          </a:stretch>
        </p:blipFill>
        <p:spPr>
          <a:xfrm>
            <a:off x="993914" y="2765222"/>
            <a:ext cx="3273286" cy="3163127"/>
          </a:xfrm>
          <a:prstGeom prst="rect">
            <a:avLst/>
          </a:prstGeom>
        </p:spPr>
      </p:pic>
      <p:pic>
        <p:nvPicPr>
          <p:cNvPr id="5" name="Рисунок 4">
            <a:extLst>
              <a:ext uri="{FF2B5EF4-FFF2-40B4-BE49-F238E27FC236}">
                <a16:creationId xmlns:a16="http://schemas.microsoft.com/office/drawing/2014/main" id="{D0695551-BD84-46F4-B2AF-DDD3FFA21D83}"/>
              </a:ext>
            </a:extLst>
          </p:cNvPr>
          <p:cNvPicPr>
            <a:picLocks noChangeAspect="1"/>
          </p:cNvPicPr>
          <p:nvPr/>
        </p:nvPicPr>
        <p:blipFill>
          <a:blip r:embed="rId3"/>
          <a:stretch>
            <a:fillRect/>
          </a:stretch>
        </p:blipFill>
        <p:spPr>
          <a:xfrm>
            <a:off x="5709792" y="2568396"/>
            <a:ext cx="4125219" cy="918335"/>
          </a:xfrm>
          <a:prstGeom prst="rect">
            <a:avLst/>
          </a:prstGeom>
        </p:spPr>
      </p:pic>
      <p:pic>
        <p:nvPicPr>
          <p:cNvPr id="6" name="Рисунок 5">
            <a:extLst>
              <a:ext uri="{FF2B5EF4-FFF2-40B4-BE49-F238E27FC236}">
                <a16:creationId xmlns:a16="http://schemas.microsoft.com/office/drawing/2014/main" id="{03F4C4F4-7358-4E70-B235-C13C5653FF0A}"/>
              </a:ext>
            </a:extLst>
          </p:cNvPr>
          <p:cNvPicPr>
            <a:picLocks noChangeAspect="1"/>
          </p:cNvPicPr>
          <p:nvPr/>
        </p:nvPicPr>
        <p:blipFill>
          <a:blip r:embed="rId4"/>
          <a:stretch>
            <a:fillRect/>
          </a:stretch>
        </p:blipFill>
        <p:spPr>
          <a:xfrm>
            <a:off x="5709792" y="3650614"/>
            <a:ext cx="5109794" cy="2153838"/>
          </a:xfrm>
          <a:prstGeom prst="rect">
            <a:avLst/>
          </a:prstGeom>
        </p:spPr>
      </p:pic>
    </p:spTree>
    <p:extLst>
      <p:ext uri="{BB962C8B-B14F-4D97-AF65-F5344CB8AC3E}">
        <p14:creationId xmlns:p14="http://schemas.microsoft.com/office/powerpoint/2010/main" val="2514314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53627</TotalTime>
  <Words>8879</Words>
  <Application>Microsoft Office PowerPoint</Application>
  <PresentationFormat>Широкоэкранный</PresentationFormat>
  <Paragraphs>1398</Paragraphs>
  <Slides>77</Slides>
  <Notes>0</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1</vt:i4>
      </vt:variant>
      <vt:variant>
        <vt:lpstr>Заголовки слайдов</vt:lpstr>
      </vt:variant>
      <vt:variant>
        <vt:i4>77</vt:i4>
      </vt:variant>
    </vt:vector>
  </HeadingPairs>
  <TitlesOfParts>
    <vt:vector size="85" baseType="lpstr">
      <vt:lpstr>Arial</vt:lpstr>
      <vt:lpstr>Arial Black</vt:lpstr>
      <vt:lpstr>Calibri</vt:lpstr>
      <vt:lpstr>Calibri Light</vt:lpstr>
      <vt:lpstr>Tahoma</vt:lpstr>
      <vt:lpstr>Times New Roman</vt:lpstr>
      <vt:lpstr>Тема Office</vt:lpstr>
      <vt:lpstr>Уравнение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Росс</dc:creator>
  <cp:lastModifiedBy>Росс</cp:lastModifiedBy>
  <cp:revision>308</cp:revision>
  <dcterms:created xsi:type="dcterms:W3CDTF">2017-09-23T13:55:27Z</dcterms:created>
  <dcterms:modified xsi:type="dcterms:W3CDTF">2020-04-24T10:22:33Z</dcterms:modified>
</cp:coreProperties>
</file>