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g+qIpO0HvC9fWDnD+uSFrZMQX0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03D7FAC-7104-4093-B94B-2A1D7649FAD7}">
  <a:tblStyle styleId="{203D7FAC-7104-4093-B94B-2A1D7649FAD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4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4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4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4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6F9FC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Korablev-y-a@yandex.r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10" Type="http://schemas.openxmlformats.org/officeDocument/2006/relationships/image" Target="../media/image15.png"/><Relationship Id="rId9" Type="http://schemas.openxmlformats.org/officeDocument/2006/relationships/image" Target="../media/image49.png"/><Relationship Id="rId5" Type="http://schemas.openxmlformats.org/officeDocument/2006/relationships/image" Target="../media/image35.png"/><Relationship Id="rId6" Type="http://schemas.openxmlformats.org/officeDocument/2006/relationships/image" Target="../media/image22.png"/><Relationship Id="rId7" Type="http://schemas.openxmlformats.org/officeDocument/2006/relationships/image" Target="../media/image48.png"/><Relationship Id="rId8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4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38.png"/><Relationship Id="rId5" Type="http://schemas.openxmlformats.org/officeDocument/2006/relationships/image" Target="../media/image27.png"/><Relationship Id="rId6" Type="http://schemas.openxmlformats.org/officeDocument/2006/relationships/image" Target="../media/image32.png"/><Relationship Id="rId7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50.png"/><Relationship Id="rId10" Type="http://schemas.openxmlformats.org/officeDocument/2006/relationships/image" Target="../media/image45.png"/><Relationship Id="rId13" Type="http://schemas.openxmlformats.org/officeDocument/2006/relationships/image" Target="../media/image54.png"/><Relationship Id="rId1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43.png"/><Relationship Id="rId9" Type="http://schemas.openxmlformats.org/officeDocument/2006/relationships/image" Target="../media/image52.png"/><Relationship Id="rId5" Type="http://schemas.openxmlformats.org/officeDocument/2006/relationships/image" Target="../media/image44.png"/><Relationship Id="rId6" Type="http://schemas.openxmlformats.org/officeDocument/2006/relationships/image" Target="../media/image40.png"/><Relationship Id="rId7" Type="http://schemas.openxmlformats.org/officeDocument/2006/relationships/image" Target="../media/image37.png"/><Relationship Id="rId8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7.png"/><Relationship Id="rId4" Type="http://schemas.openxmlformats.org/officeDocument/2006/relationships/image" Target="../media/image5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Relationship Id="rId9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>
            <p:ph type="ctrTitle"/>
          </p:nvPr>
        </p:nvSpPr>
        <p:spPr>
          <a:xfrm>
            <a:off x="509155" y="841664"/>
            <a:ext cx="11242963" cy="16625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/>
              <a:t>Математическое и имитационное моделирование</a:t>
            </a:r>
            <a:endParaRPr sz="5400"/>
          </a:p>
        </p:txBody>
      </p:sp>
      <p:sp>
        <p:nvSpPr>
          <p:cNvPr id="164" name="Google Shape;164;p1"/>
          <p:cNvSpPr txBox="1"/>
          <p:nvPr>
            <p:ph idx="1" type="subTitle"/>
          </p:nvPr>
        </p:nvSpPr>
        <p:spPr>
          <a:xfrm>
            <a:off x="1482436" y="3054928"/>
            <a:ext cx="9144000" cy="1726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None/>
            </a:pPr>
            <a:r>
              <a:rPr lang="ru-RU" sz="5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 2: Потоки событий</a:t>
            </a:r>
            <a:endParaRPr/>
          </a:p>
        </p:txBody>
      </p:sp>
      <p:sp>
        <p:nvSpPr>
          <p:cNvPr id="165" name="Google Shape;165;p1"/>
          <p:cNvSpPr/>
          <p:nvPr/>
        </p:nvSpPr>
        <p:spPr>
          <a:xfrm>
            <a:off x="2464842" y="5715000"/>
            <a:ext cx="861277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Кораблев Юрий Александрович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-RU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Korablev-y-a@yandex.ru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Кафедра – Системный анализ в экономике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Потоки событий</a:t>
            </a:r>
            <a:endParaRPr/>
          </a:p>
        </p:txBody>
      </p:sp>
      <p:sp>
        <p:nvSpPr>
          <p:cNvPr id="333" name="Google Shape;333;p10"/>
          <p:cNvSpPr txBox="1"/>
          <p:nvPr>
            <p:ph idx="1" type="body"/>
          </p:nvPr>
        </p:nvSpPr>
        <p:spPr>
          <a:xfrm>
            <a:off x="838200" y="1274164"/>
            <a:ext cx="10515600" cy="55838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-1158" t="-174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334" name="Google Shape;33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Потоки с ограниченным последействием</a:t>
            </a:r>
            <a:endParaRPr/>
          </a:p>
        </p:txBody>
      </p:sp>
      <p:sp>
        <p:nvSpPr>
          <p:cNvPr id="340" name="Google Shape;340;p11"/>
          <p:cNvSpPr txBox="1"/>
          <p:nvPr>
            <p:ph idx="1" type="body"/>
          </p:nvPr>
        </p:nvSpPr>
        <p:spPr>
          <a:xfrm>
            <a:off x="838200" y="1274164"/>
            <a:ext cx="10515600" cy="55838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27" r="-98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341" name="Google Shape;341;p11"/>
          <p:cNvGrpSpPr/>
          <p:nvPr/>
        </p:nvGrpSpPr>
        <p:grpSpPr>
          <a:xfrm>
            <a:off x="3974438" y="1037724"/>
            <a:ext cx="5574819" cy="1077125"/>
            <a:chOff x="3326294" y="1449310"/>
            <a:chExt cx="5574819" cy="1077125"/>
          </a:xfrm>
        </p:grpSpPr>
        <p:grpSp>
          <p:nvGrpSpPr>
            <p:cNvPr id="342" name="Google Shape;342;p11"/>
            <p:cNvGrpSpPr/>
            <p:nvPr/>
          </p:nvGrpSpPr>
          <p:grpSpPr>
            <a:xfrm>
              <a:off x="3326294" y="1449310"/>
              <a:ext cx="5574819" cy="1077125"/>
              <a:chOff x="2990538" y="1260464"/>
              <a:chExt cx="5574819" cy="1077125"/>
            </a:xfrm>
          </p:grpSpPr>
          <p:cxnSp>
            <p:nvCxnSpPr>
              <p:cNvPr id="343" name="Google Shape;343;p11"/>
              <p:cNvCxnSpPr/>
              <p:nvPr/>
            </p:nvCxnSpPr>
            <p:spPr>
              <a:xfrm>
                <a:off x="2990538" y="1881266"/>
                <a:ext cx="5574819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44" name="Google Shape;344;p11"/>
              <p:cNvCxnSpPr/>
              <p:nvPr/>
            </p:nvCxnSpPr>
            <p:spPr>
              <a:xfrm>
                <a:off x="3220345" y="1825053"/>
                <a:ext cx="0" cy="11242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5" name="Google Shape;345;p11"/>
              <p:cNvCxnSpPr/>
              <p:nvPr/>
            </p:nvCxnSpPr>
            <p:spPr>
              <a:xfrm>
                <a:off x="4551305" y="1825053"/>
                <a:ext cx="0" cy="11242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46" name="Google Shape;346;p11"/>
              <p:cNvSpPr txBox="1"/>
              <p:nvPr/>
            </p:nvSpPr>
            <p:spPr>
              <a:xfrm>
                <a:off x="2990538" y="1937479"/>
                <a:ext cx="455295" cy="40011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347" name="Google Shape;347;p11"/>
              <p:cNvSpPr txBox="1"/>
              <p:nvPr/>
            </p:nvSpPr>
            <p:spPr>
              <a:xfrm>
                <a:off x="4085255" y="1907980"/>
                <a:ext cx="961762" cy="400110"/>
              </a:xfrm>
              <a:prstGeom prst="rect">
                <a:avLst/>
              </a:prstGeom>
              <a:blipFill rotWithShape="1">
                <a:blip r:embed="rId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>
                <a:off x="3346788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>
                <a:off x="3549430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>
                <a:off x="3974167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11"/>
              <p:cNvSpPr/>
              <p:nvPr/>
            </p:nvSpPr>
            <p:spPr>
              <a:xfrm>
                <a:off x="4266475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4785778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1"/>
              <p:cNvSpPr/>
              <p:nvPr/>
            </p:nvSpPr>
            <p:spPr>
              <a:xfrm>
                <a:off x="5043961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11"/>
              <p:cNvSpPr/>
              <p:nvPr/>
            </p:nvSpPr>
            <p:spPr>
              <a:xfrm>
                <a:off x="5491628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11"/>
              <p:cNvSpPr/>
              <p:nvPr/>
            </p:nvSpPr>
            <p:spPr>
              <a:xfrm>
                <a:off x="5316533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11"/>
              <p:cNvSpPr/>
              <p:nvPr/>
            </p:nvSpPr>
            <p:spPr>
              <a:xfrm>
                <a:off x="6070705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11"/>
              <p:cNvSpPr/>
              <p:nvPr/>
            </p:nvSpPr>
            <p:spPr>
              <a:xfrm>
                <a:off x="6289936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11"/>
              <p:cNvSpPr/>
              <p:nvPr/>
            </p:nvSpPr>
            <p:spPr>
              <a:xfrm>
                <a:off x="6649782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11"/>
              <p:cNvSpPr/>
              <p:nvPr/>
            </p:nvSpPr>
            <p:spPr>
              <a:xfrm>
                <a:off x="6746885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11"/>
              <p:cNvSpPr/>
              <p:nvPr/>
            </p:nvSpPr>
            <p:spPr>
              <a:xfrm>
                <a:off x="7286121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1" name="Google Shape;361;p11"/>
              <p:cNvCxnSpPr/>
              <p:nvPr/>
            </p:nvCxnSpPr>
            <p:spPr>
              <a:xfrm>
                <a:off x="5237105" y="1825053"/>
                <a:ext cx="0" cy="11242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2" name="Google Shape;362;p11"/>
              <p:cNvCxnSpPr/>
              <p:nvPr/>
            </p:nvCxnSpPr>
            <p:spPr>
              <a:xfrm>
                <a:off x="7068445" y="1825053"/>
                <a:ext cx="0" cy="11242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63" name="Google Shape;363;p11"/>
              <p:cNvSpPr txBox="1"/>
              <p:nvPr/>
            </p:nvSpPr>
            <p:spPr>
              <a:xfrm>
                <a:off x="5049246" y="1907980"/>
                <a:ext cx="961762" cy="400110"/>
              </a:xfrm>
              <a:prstGeom prst="rect">
                <a:avLst/>
              </a:prstGeom>
              <a:blipFill rotWithShape="1">
                <a:blip r:embed="rId6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364" name="Google Shape;364;p11"/>
              <p:cNvSpPr txBox="1"/>
              <p:nvPr/>
            </p:nvSpPr>
            <p:spPr>
              <a:xfrm>
                <a:off x="6587564" y="1907980"/>
                <a:ext cx="961762" cy="400110"/>
              </a:xfrm>
              <a:prstGeom prst="rect">
                <a:avLst/>
              </a:prstGeom>
              <a:blipFill rotWithShape="1">
                <a:blip r:embed="rId7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365" name="Google Shape;365;p11"/>
              <p:cNvSpPr txBox="1"/>
              <p:nvPr/>
            </p:nvSpPr>
            <p:spPr>
              <a:xfrm>
                <a:off x="3445181" y="1280830"/>
                <a:ext cx="961762" cy="400110"/>
              </a:xfrm>
              <a:prstGeom prst="rect">
                <a:avLst/>
              </a:prstGeom>
              <a:blipFill rotWithShape="1">
                <a:blip r:embed="rId8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366" name="Google Shape;366;p11"/>
              <p:cNvSpPr txBox="1"/>
              <p:nvPr/>
            </p:nvSpPr>
            <p:spPr>
              <a:xfrm>
                <a:off x="5688020" y="1260464"/>
                <a:ext cx="961762" cy="400110"/>
              </a:xfrm>
              <a:prstGeom prst="rect">
                <a:avLst/>
              </a:prstGeom>
              <a:blipFill rotWithShape="1">
                <a:blip r:embed="rId9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  <p:sp>
          <p:nvSpPr>
            <p:cNvPr id="367" name="Google Shape;367;p11"/>
            <p:cNvSpPr/>
            <p:nvPr/>
          </p:nvSpPr>
          <p:spPr>
            <a:xfrm>
              <a:off x="3553941" y="1567477"/>
              <a:ext cx="1320357" cy="411498"/>
            </a:xfrm>
            <a:custGeom>
              <a:rect b="b" l="l" r="r" t="t"/>
              <a:pathLst>
                <a:path extrusionOk="0" h="411498" w="1410044">
                  <a:moveTo>
                    <a:pt x="2" y="396258"/>
                  </a:moveTo>
                  <a:cubicBezTo>
                    <a:pt x="-741" y="266930"/>
                    <a:pt x="281749" y="-2522"/>
                    <a:pt x="724244" y="18"/>
                  </a:cubicBezTo>
                  <a:cubicBezTo>
                    <a:pt x="1166739" y="2558"/>
                    <a:pt x="1408096" y="271798"/>
                    <a:pt x="1410044" y="411498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5572861" y="1546189"/>
              <a:ext cx="1831340" cy="411498"/>
            </a:xfrm>
            <a:custGeom>
              <a:rect b="b" l="l" r="r" t="t"/>
              <a:pathLst>
                <a:path extrusionOk="0" h="411498" w="1410044">
                  <a:moveTo>
                    <a:pt x="2" y="396258"/>
                  </a:moveTo>
                  <a:cubicBezTo>
                    <a:pt x="-741" y="266930"/>
                    <a:pt x="281749" y="-2522"/>
                    <a:pt x="724244" y="18"/>
                  </a:cubicBezTo>
                  <a:cubicBezTo>
                    <a:pt x="1166739" y="2558"/>
                    <a:pt x="1408096" y="271798"/>
                    <a:pt x="1410044" y="411498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9" name="Google Shape;369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312913" y="3577447"/>
            <a:ext cx="5816183" cy="1089173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2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Поток Пальма</a:t>
            </a:r>
            <a:endParaRPr/>
          </a:p>
        </p:txBody>
      </p:sp>
      <p:sp>
        <p:nvSpPr>
          <p:cNvPr id="376" name="Google Shape;376;p12"/>
          <p:cNvSpPr txBox="1"/>
          <p:nvPr>
            <p:ph idx="1" type="body"/>
          </p:nvPr>
        </p:nvSpPr>
        <p:spPr>
          <a:xfrm>
            <a:off x="838200" y="1274164"/>
            <a:ext cx="10515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35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ru-RU" sz="2600">
                <a:solidFill>
                  <a:srgbClr val="000000"/>
                </a:solidFill>
              </a:rPr>
              <a:t>Стационарный поток с ограниченным последействием.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ru-RU" sz="2600">
                <a:solidFill>
                  <a:srgbClr val="000000"/>
                </a:solidFill>
              </a:rPr>
              <a:t>Любой поток, у которого время между событиями является независимыми случайными величинами, но при этом характеристики которого не меняются со временем.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ru-RU" sz="2600">
                <a:solidFill>
                  <a:srgbClr val="000000"/>
                </a:solidFill>
              </a:rPr>
              <a:t>Простейший поток (стационарный пуассоновский) также является потоком Пальма, так как он стационарен и интервалы времени между событиями являются независимыми случайными величинами с экспоненциальным распределением.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ru-RU" sz="2600">
                <a:solidFill>
                  <a:srgbClr val="000000"/>
                </a:solidFill>
              </a:rPr>
              <a:t>Поток Пальма, отличный от пуассоновского – поток, у которого время между событиями заданы любым другим законом распределения, кроме экспоненциального, параметры которого не меняются. </a:t>
            </a:r>
            <a:endParaRPr sz="2600">
              <a:solidFill>
                <a:srgbClr val="000000"/>
              </a:solidFill>
            </a:endParaRPr>
          </a:p>
          <a:p>
            <a:pPr indent="-635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  <a:p>
            <a:pPr indent="-635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77" name="Google Shape;3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3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Свойства потоков Пальма</a:t>
            </a:r>
            <a:endParaRPr/>
          </a:p>
        </p:txBody>
      </p:sp>
      <p:sp>
        <p:nvSpPr>
          <p:cNvPr id="383" name="Google Shape;383;p13"/>
          <p:cNvSpPr txBox="1"/>
          <p:nvPr>
            <p:ph idx="1" type="body"/>
          </p:nvPr>
        </p:nvSpPr>
        <p:spPr>
          <a:xfrm>
            <a:off x="838200" y="1274164"/>
            <a:ext cx="10515600" cy="55838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00" r="-98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384" name="Google Shape;3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4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17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390" name="Google Shape;390;p14"/>
          <p:cNvSpPr txBox="1"/>
          <p:nvPr>
            <p:ph idx="1" type="body"/>
          </p:nvPr>
        </p:nvSpPr>
        <p:spPr>
          <a:xfrm>
            <a:off x="838200" y="1274164"/>
            <a:ext cx="10515600" cy="56552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41" r="-985" t="-16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aphicFrame>
        <p:nvGraphicFramePr>
          <p:cNvPr id="391" name="Google Shape;391;p14"/>
          <p:cNvGraphicFramePr/>
          <p:nvPr/>
        </p:nvGraphicFramePr>
        <p:xfrm>
          <a:off x="2031998" y="26983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{203D7FAC-7104-4093-B94B-2A1D7649FAD7}</a:tableStyleId>
              </a:tblPr>
              <a:tblGrid>
                <a:gridCol w="2709325"/>
                <a:gridCol w="2709325"/>
                <a:gridCol w="270932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1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9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0.5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0.5</a:t>
                      </a:r>
                      <a:endParaRPr sz="2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92" name="Google Shape;392;p14"/>
          <p:cNvGraphicFramePr/>
          <p:nvPr/>
        </p:nvGraphicFramePr>
        <p:xfrm>
          <a:off x="2031997" y="56589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{203D7FAC-7104-4093-B94B-2A1D7649FAD7}</a:tableStyleId>
              </a:tblPr>
              <a:tblGrid>
                <a:gridCol w="2709325"/>
                <a:gridCol w="2709325"/>
                <a:gridCol w="270932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1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9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0.1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0.9</a:t>
                      </a:r>
                      <a:endParaRPr sz="2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93" name="Google Shape;39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5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17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399" name="Google Shape;399;p15"/>
          <p:cNvSpPr txBox="1"/>
          <p:nvPr>
            <p:ph idx="1" type="body"/>
          </p:nvPr>
        </p:nvSpPr>
        <p:spPr>
          <a:xfrm>
            <a:off x="838200" y="1274164"/>
            <a:ext cx="10515600" cy="56552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262" l="-1041" r="-985" t="-16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400" name="Google Shape;40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6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17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406" name="Google Shape;406;p16"/>
          <p:cNvSpPr txBox="1"/>
          <p:nvPr>
            <p:ph idx="1" type="body"/>
          </p:nvPr>
        </p:nvSpPr>
        <p:spPr>
          <a:xfrm>
            <a:off x="382248" y="1274163"/>
            <a:ext cx="11556167" cy="580119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842" r="-842" t="-157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407" name="Google Shape;40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7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17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413" name="Google Shape;413;p17"/>
          <p:cNvSpPr txBox="1"/>
          <p:nvPr>
            <p:ph idx="1" type="body"/>
          </p:nvPr>
        </p:nvSpPr>
        <p:spPr>
          <a:xfrm>
            <a:off x="838200" y="1274164"/>
            <a:ext cx="10515600" cy="55163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832" l="-927" r="-984" t="-16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414" name="Google Shape;414;p17"/>
          <p:cNvGrpSpPr/>
          <p:nvPr/>
        </p:nvGrpSpPr>
        <p:grpSpPr>
          <a:xfrm>
            <a:off x="4850988" y="2531448"/>
            <a:ext cx="2639472" cy="1027650"/>
            <a:chOff x="3326294" y="1449310"/>
            <a:chExt cx="2639472" cy="1027650"/>
          </a:xfrm>
        </p:grpSpPr>
        <p:grpSp>
          <p:nvGrpSpPr>
            <p:cNvPr id="415" name="Google Shape;415;p17"/>
            <p:cNvGrpSpPr/>
            <p:nvPr/>
          </p:nvGrpSpPr>
          <p:grpSpPr>
            <a:xfrm>
              <a:off x="3326294" y="1449310"/>
              <a:ext cx="2639472" cy="1027650"/>
              <a:chOff x="2990538" y="1260464"/>
              <a:chExt cx="2639472" cy="1027650"/>
            </a:xfrm>
          </p:grpSpPr>
          <p:cxnSp>
            <p:nvCxnSpPr>
              <p:cNvPr id="416" name="Google Shape;416;p17"/>
              <p:cNvCxnSpPr/>
              <p:nvPr/>
            </p:nvCxnSpPr>
            <p:spPr>
              <a:xfrm flipH="1" rot="10800000">
                <a:off x="2990538" y="1878091"/>
                <a:ext cx="2639472" cy="317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17" name="Google Shape;417;p17"/>
              <p:cNvCxnSpPr/>
              <p:nvPr/>
            </p:nvCxnSpPr>
            <p:spPr>
              <a:xfrm>
                <a:off x="3220345" y="1825053"/>
                <a:ext cx="0" cy="11242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18" name="Google Shape;418;p17"/>
              <p:cNvSpPr txBox="1"/>
              <p:nvPr/>
            </p:nvSpPr>
            <p:spPr>
              <a:xfrm>
                <a:off x="3619050" y="1870542"/>
                <a:ext cx="437315" cy="400110"/>
              </a:xfrm>
              <a:prstGeom prst="rect">
                <a:avLst/>
              </a:prstGeom>
              <a:blipFill rotWithShape="1">
                <a:blip r:embed="rId5">
                  <a:alphaModFix/>
                </a:blip>
                <a:stretch>
                  <a:fillRect b="-909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419" name="Google Shape;419;p17"/>
              <p:cNvSpPr/>
              <p:nvPr/>
            </p:nvSpPr>
            <p:spPr>
              <a:xfrm>
                <a:off x="3178641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7"/>
              <p:cNvSpPr/>
              <p:nvPr/>
            </p:nvSpPr>
            <p:spPr>
              <a:xfrm>
                <a:off x="5199005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21" name="Google Shape;421;p17"/>
              <p:cNvCxnSpPr/>
              <p:nvPr/>
            </p:nvCxnSpPr>
            <p:spPr>
              <a:xfrm>
                <a:off x="5237105" y="1825053"/>
                <a:ext cx="0" cy="11242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2" name="Google Shape;422;p17"/>
              <p:cNvCxnSpPr/>
              <p:nvPr/>
            </p:nvCxnSpPr>
            <p:spPr>
              <a:xfrm>
                <a:off x="4442085" y="1825053"/>
                <a:ext cx="0" cy="11242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23" name="Google Shape;423;p17"/>
              <p:cNvSpPr txBox="1"/>
              <p:nvPr/>
            </p:nvSpPr>
            <p:spPr>
              <a:xfrm>
                <a:off x="4641438" y="1888004"/>
                <a:ext cx="419892" cy="400110"/>
              </a:xfrm>
              <a:prstGeom prst="rect">
                <a:avLst/>
              </a:prstGeom>
              <a:blipFill rotWithShape="1">
                <a:blip r:embed="rId6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424" name="Google Shape;424;p17"/>
              <p:cNvSpPr txBox="1"/>
              <p:nvPr/>
            </p:nvSpPr>
            <p:spPr>
              <a:xfrm>
                <a:off x="4019326" y="1260464"/>
                <a:ext cx="493084" cy="400110"/>
              </a:xfrm>
              <a:prstGeom prst="rect">
                <a:avLst/>
              </a:prstGeom>
              <a:blipFill rotWithShape="1">
                <a:blip r:embed="rId7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  <p:sp>
          <p:nvSpPr>
            <p:cNvPr id="425" name="Google Shape;425;p17"/>
            <p:cNvSpPr/>
            <p:nvPr/>
          </p:nvSpPr>
          <p:spPr>
            <a:xfrm>
              <a:off x="3556101" y="1449310"/>
              <a:ext cx="1993105" cy="508377"/>
            </a:xfrm>
            <a:custGeom>
              <a:rect b="b" l="l" r="r" t="t"/>
              <a:pathLst>
                <a:path extrusionOk="0" h="411498" w="1410044">
                  <a:moveTo>
                    <a:pt x="2" y="396258"/>
                  </a:moveTo>
                  <a:cubicBezTo>
                    <a:pt x="-741" y="266930"/>
                    <a:pt x="281749" y="-2522"/>
                    <a:pt x="724244" y="18"/>
                  </a:cubicBezTo>
                  <a:cubicBezTo>
                    <a:pt x="1166739" y="2558"/>
                    <a:pt x="1408096" y="271798"/>
                    <a:pt x="1410044" y="411498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7"/>
            <p:cNvSpPr/>
            <p:nvPr/>
          </p:nvSpPr>
          <p:spPr>
            <a:xfrm rot="10800000">
              <a:off x="3560062" y="2105037"/>
              <a:ext cx="1217778" cy="362010"/>
            </a:xfrm>
            <a:custGeom>
              <a:rect b="b" l="l" r="r" t="t"/>
              <a:pathLst>
                <a:path extrusionOk="0" h="411498" w="1410044">
                  <a:moveTo>
                    <a:pt x="2" y="396258"/>
                  </a:moveTo>
                  <a:cubicBezTo>
                    <a:pt x="-741" y="266930"/>
                    <a:pt x="281749" y="-2522"/>
                    <a:pt x="724244" y="18"/>
                  </a:cubicBezTo>
                  <a:cubicBezTo>
                    <a:pt x="1166739" y="2558"/>
                    <a:pt x="1408096" y="271798"/>
                    <a:pt x="1410044" y="411498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7"/>
            <p:cNvSpPr/>
            <p:nvPr/>
          </p:nvSpPr>
          <p:spPr>
            <a:xfrm rot="10800000">
              <a:off x="4790825" y="2066936"/>
              <a:ext cx="820136" cy="392561"/>
            </a:xfrm>
            <a:custGeom>
              <a:rect b="b" l="l" r="r" t="t"/>
              <a:pathLst>
                <a:path extrusionOk="0" h="411498" w="1410044">
                  <a:moveTo>
                    <a:pt x="2" y="396258"/>
                  </a:moveTo>
                  <a:cubicBezTo>
                    <a:pt x="-741" y="266930"/>
                    <a:pt x="281749" y="-2522"/>
                    <a:pt x="724244" y="18"/>
                  </a:cubicBezTo>
                  <a:cubicBezTo>
                    <a:pt x="1166739" y="2558"/>
                    <a:pt x="1408096" y="271798"/>
                    <a:pt x="1410044" y="411498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8" name="Google Shape;4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8"/>
          <p:cNvSpPr txBox="1"/>
          <p:nvPr>
            <p:ph type="title"/>
          </p:nvPr>
        </p:nvSpPr>
        <p:spPr>
          <a:xfrm>
            <a:off x="253583" y="1"/>
            <a:ext cx="11684833" cy="7772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186" l="-1617" r="0" t="-703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434" name="Google Shape;434;p18"/>
          <p:cNvSpPr txBox="1"/>
          <p:nvPr>
            <p:ph idx="1" type="body"/>
          </p:nvPr>
        </p:nvSpPr>
        <p:spPr>
          <a:xfrm>
            <a:off x="182004" y="845821"/>
            <a:ext cx="11918556" cy="60121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613" r="-510" t="-172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435" name="Google Shape;435;p18"/>
          <p:cNvGrpSpPr/>
          <p:nvPr/>
        </p:nvGrpSpPr>
        <p:grpSpPr>
          <a:xfrm>
            <a:off x="640080" y="1493520"/>
            <a:ext cx="2127572" cy="1375172"/>
            <a:chOff x="640080" y="2103120"/>
            <a:chExt cx="2127572" cy="1375172"/>
          </a:xfrm>
        </p:grpSpPr>
        <p:cxnSp>
          <p:nvCxnSpPr>
            <p:cNvPr id="436" name="Google Shape;436;p18"/>
            <p:cNvCxnSpPr/>
            <p:nvPr/>
          </p:nvCxnSpPr>
          <p:spPr>
            <a:xfrm>
              <a:off x="647700" y="3108960"/>
              <a:ext cx="208026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37" name="Google Shape;437;p18"/>
            <p:cNvCxnSpPr/>
            <p:nvPr/>
          </p:nvCxnSpPr>
          <p:spPr>
            <a:xfrm rot="10800000">
              <a:off x="640080" y="2103120"/>
              <a:ext cx="0" cy="10210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38" name="Google Shape;438;p18"/>
            <p:cNvCxnSpPr/>
            <p:nvPr/>
          </p:nvCxnSpPr>
          <p:spPr>
            <a:xfrm>
              <a:off x="1051560" y="2750820"/>
              <a:ext cx="8763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9" name="Google Shape;439;p18"/>
            <p:cNvCxnSpPr/>
            <p:nvPr/>
          </p:nvCxnSpPr>
          <p:spPr>
            <a:xfrm>
              <a:off x="1036320" y="2758440"/>
              <a:ext cx="0" cy="36576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0" name="Google Shape;440;p18"/>
            <p:cNvCxnSpPr/>
            <p:nvPr/>
          </p:nvCxnSpPr>
          <p:spPr>
            <a:xfrm>
              <a:off x="1912620" y="2758440"/>
              <a:ext cx="0" cy="36576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441" name="Google Shape;441;p18"/>
            <p:cNvSpPr txBox="1"/>
            <p:nvPr/>
          </p:nvSpPr>
          <p:spPr>
            <a:xfrm>
              <a:off x="908903" y="3108960"/>
              <a:ext cx="333157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42" name="Google Shape;442;p18"/>
            <p:cNvSpPr txBox="1"/>
            <p:nvPr/>
          </p:nvSpPr>
          <p:spPr>
            <a:xfrm>
              <a:off x="1746041" y="3108960"/>
              <a:ext cx="333157" cy="3693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43" name="Google Shape;443;p18"/>
            <p:cNvSpPr txBox="1"/>
            <p:nvPr/>
          </p:nvSpPr>
          <p:spPr>
            <a:xfrm>
              <a:off x="2434495" y="2758440"/>
              <a:ext cx="333157" cy="3693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647700" y="2196823"/>
              <a:ext cx="607478" cy="36933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13113" l="-2998" r="-6999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445" name="Google Shape;445;p18"/>
          <p:cNvGrpSpPr/>
          <p:nvPr/>
        </p:nvGrpSpPr>
        <p:grpSpPr>
          <a:xfrm>
            <a:off x="9403611" y="1355529"/>
            <a:ext cx="2420505" cy="1513163"/>
            <a:chOff x="347147" y="1965129"/>
            <a:chExt cx="2420505" cy="1513163"/>
          </a:xfrm>
        </p:grpSpPr>
        <p:cxnSp>
          <p:nvCxnSpPr>
            <p:cNvPr id="446" name="Google Shape;446;p18"/>
            <p:cNvCxnSpPr/>
            <p:nvPr/>
          </p:nvCxnSpPr>
          <p:spPr>
            <a:xfrm>
              <a:off x="647700" y="3108960"/>
              <a:ext cx="208026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47" name="Google Shape;447;p18"/>
            <p:cNvCxnSpPr/>
            <p:nvPr/>
          </p:nvCxnSpPr>
          <p:spPr>
            <a:xfrm rot="10800000">
              <a:off x="640080" y="2103120"/>
              <a:ext cx="0" cy="10210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48" name="Google Shape;448;p18"/>
            <p:cNvCxnSpPr>
              <a:stCxn id="449" idx="0"/>
            </p:cNvCxnSpPr>
            <p:nvPr/>
          </p:nvCxnSpPr>
          <p:spPr>
            <a:xfrm flipH="1" rot="10800000">
              <a:off x="1075482" y="2391960"/>
              <a:ext cx="837000" cy="71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0" name="Google Shape;450;p18"/>
            <p:cNvCxnSpPr/>
            <p:nvPr/>
          </p:nvCxnSpPr>
          <p:spPr>
            <a:xfrm>
              <a:off x="1912620" y="2381489"/>
              <a:ext cx="0" cy="74271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449" name="Google Shape;449;p18"/>
            <p:cNvSpPr txBox="1"/>
            <p:nvPr/>
          </p:nvSpPr>
          <p:spPr>
            <a:xfrm>
              <a:off x="908903" y="3108960"/>
              <a:ext cx="333157" cy="36933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51" name="Google Shape;451;p18"/>
            <p:cNvSpPr txBox="1"/>
            <p:nvPr/>
          </p:nvSpPr>
          <p:spPr>
            <a:xfrm>
              <a:off x="1746041" y="3108960"/>
              <a:ext cx="333157" cy="36933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52" name="Google Shape;452;p18"/>
            <p:cNvSpPr txBox="1"/>
            <p:nvPr/>
          </p:nvSpPr>
          <p:spPr>
            <a:xfrm>
              <a:off x="2434495" y="2758440"/>
              <a:ext cx="333157" cy="36933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53" name="Google Shape;453;p18"/>
            <p:cNvSpPr txBox="1"/>
            <p:nvPr/>
          </p:nvSpPr>
          <p:spPr>
            <a:xfrm>
              <a:off x="771742" y="1965129"/>
              <a:ext cx="607478" cy="36933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13113" l="0" r="-9998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454" name="Google Shape;454;p18"/>
            <p:cNvCxnSpPr/>
            <p:nvPr/>
          </p:nvCxnSpPr>
          <p:spPr>
            <a:xfrm>
              <a:off x="1912619" y="2392183"/>
              <a:ext cx="462072" cy="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5" name="Google Shape;455;p18"/>
            <p:cNvCxnSpPr/>
            <p:nvPr/>
          </p:nvCxnSpPr>
          <p:spPr>
            <a:xfrm flipH="1">
              <a:off x="594360" y="2403040"/>
              <a:ext cx="1278039" cy="3041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456" name="Google Shape;456;p18"/>
            <p:cNvSpPr txBox="1"/>
            <p:nvPr/>
          </p:nvSpPr>
          <p:spPr>
            <a:xfrm>
              <a:off x="347147" y="2196822"/>
              <a:ext cx="333157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457" name="Google Shape;4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9"/>
          <p:cNvSpPr txBox="1"/>
          <p:nvPr>
            <p:ph type="title"/>
          </p:nvPr>
        </p:nvSpPr>
        <p:spPr>
          <a:xfrm>
            <a:off x="253583" y="1"/>
            <a:ext cx="11684833" cy="990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906" l="-1617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463" name="Google Shape;463;p19"/>
          <p:cNvSpPr txBox="1"/>
          <p:nvPr>
            <p:ph idx="1" type="body"/>
          </p:nvPr>
        </p:nvSpPr>
        <p:spPr>
          <a:xfrm>
            <a:off x="403860" y="914400"/>
            <a:ext cx="11475720" cy="60150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-901" t="-11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464" name="Google Shape;4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Потоки событий</a:t>
            </a:r>
            <a:endParaRPr/>
          </a:p>
        </p:txBody>
      </p:sp>
      <p:sp>
        <p:nvSpPr>
          <p:cNvPr id="172" name="Google Shape;172;p2"/>
          <p:cNvSpPr txBox="1"/>
          <p:nvPr>
            <p:ph idx="1" type="body"/>
          </p:nvPr>
        </p:nvSpPr>
        <p:spPr>
          <a:xfrm>
            <a:off x="838200" y="1274164"/>
            <a:ext cx="10515600" cy="5583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Поток событий – последовательность событий, появляющихся одно за другим в случайные моменты времени.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Однородные события – если события не различимы.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Неоднородные события – события различимы (пример: в потоке автомобилей выделяют легковые и грузовые автомобили).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Ординарный поток – события возникают по одиночке, а не «пачками», т.е. можно пренебречь возможностью появления двух и более событий.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Неординарный поток – события могу появляться «пачками», например прибытие посетителей на лифте.</a:t>
            </a:r>
            <a:endParaRPr/>
          </a:p>
        </p:txBody>
      </p:sp>
      <p:pic>
        <p:nvPicPr>
          <p:cNvPr id="173" name="Google Shape;1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7856" y="2105806"/>
            <a:ext cx="5816183" cy="1089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0"/>
          <p:cNvSpPr txBox="1"/>
          <p:nvPr>
            <p:ph type="title"/>
          </p:nvPr>
        </p:nvSpPr>
        <p:spPr>
          <a:xfrm>
            <a:off x="253583" y="1"/>
            <a:ext cx="11684833" cy="7772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186" l="-1617" r="0" t="-703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470" name="Google Shape;470;p20"/>
          <p:cNvSpPr txBox="1"/>
          <p:nvPr>
            <p:ph idx="1" type="body"/>
          </p:nvPr>
        </p:nvSpPr>
        <p:spPr>
          <a:xfrm>
            <a:off x="182004" y="845821"/>
            <a:ext cx="11918556" cy="60121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817" r="-766" t="-15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471" name="Google Shape;4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1"/>
          <p:cNvSpPr txBox="1"/>
          <p:nvPr>
            <p:ph type="title"/>
          </p:nvPr>
        </p:nvSpPr>
        <p:spPr>
          <a:xfrm>
            <a:off x="253583" y="1"/>
            <a:ext cx="11684833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ru-RU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Задание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1"/>
          <p:cNvSpPr txBox="1"/>
          <p:nvPr>
            <p:ph idx="1" type="body"/>
          </p:nvPr>
        </p:nvSpPr>
        <p:spPr>
          <a:xfrm>
            <a:off x="182004" y="845821"/>
            <a:ext cx="11918556" cy="60121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73" r="-1021" t="-172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478" name="Google Shape;47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2"/>
          <p:cNvSpPr txBox="1"/>
          <p:nvPr>
            <p:ph type="title"/>
          </p:nvPr>
        </p:nvSpPr>
        <p:spPr>
          <a:xfrm>
            <a:off x="253583" y="1"/>
            <a:ext cx="11684833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ru-RU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Предельные теоремы теории потоков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22"/>
          <p:cNvSpPr txBox="1"/>
          <p:nvPr>
            <p:ph idx="1" type="body"/>
          </p:nvPr>
        </p:nvSpPr>
        <p:spPr>
          <a:xfrm>
            <a:off x="617220" y="1074420"/>
            <a:ext cx="10934700" cy="54559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35" r="-1002" t="-223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485" name="Google Shape;48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Интенсивность потока</a:t>
            </a:r>
            <a:endParaRPr/>
          </a:p>
        </p:txBody>
      </p:sp>
      <p:sp>
        <p:nvSpPr>
          <p:cNvPr id="180" name="Google Shape;180;p3"/>
          <p:cNvSpPr txBox="1"/>
          <p:nvPr>
            <p:ph idx="1" type="body"/>
          </p:nvPr>
        </p:nvSpPr>
        <p:spPr>
          <a:xfrm>
            <a:off x="585788" y="1274163"/>
            <a:ext cx="10765631" cy="54264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18" r="-1018" t="-168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181" name="Google Shape;181;p3"/>
          <p:cNvGrpSpPr/>
          <p:nvPr/>
        </p:nvGrpSpPr>
        <p:grpSpPr>
          <a:xfrm>
            <a:off x="8598382" y="665357"/>
            <a:ext cx="2585803" cy="1446740"/>
            <a:chOff x="2990538" y="890849"/>
            <a:chExt cx="2585803" cy="1446740"/>
          </a:xfrm>
        </p:grpSpPr>
        <p:cxnSp>
          <p:nvCxnSpPr>
            <p:cNvPr id="182" name="Google Shape;182;p3"/>
            <p:cNvCxnSpPr/>
            <p:nvPr/>
          </p:nvCxnSpPr>
          <p:spPr>
            <a:xfrm>
              <a:off x="2990538" y="1881266"/>
              <a:ext cx="258580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83" name="Google Shape;183;p3"/>
            <p:cNvCxnSpPr/>
            <p:nvPr/>
          </p:nvCxnSpPr>
          <p:spPr>
            <a:xfrm>
              <a:off x="3220345" y="1825053"/>
              <a:ext cx="0" cy="11242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3"/>
            <p:cNvCxnSpPr/>
            <p:nvPr/>
          </p:nvCxnSpPr>
          <p:spPr>
            <a:xfrm>
              <a:off x="4551305" y="1825053"/>
              <a:ext cx="0" cy="11242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5" name="Google Shape;185;p3"/>
            <p:cNvSpPr txBox="1"/>
            <p:nvPr/>
          </p:nvSpPr>
          <p:spPr>
            <a:xfrm>
              <a:off x="2990538" y="1937479"/>
              <a:ext cx="455295" cy="40011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800" u="none" cap="none" strike="noStrike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86" name="Google Shape;186;p3"/>
            <p:cNvSpPr txBox="1"/>
            <p:nvPr/>
          </p:nvSpPr>
          <p:spPr>
            <a:xfrm>
              <a:off x="4146019" y="1937479"/>
              <a:ext cx="961762" cy="40011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346788" y="1839991"/>
              <a:ext cx="76200" cy="762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549430" y="1839991"/>
              <a:ext cx="76200" cy="762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974167" y="1839991"/>
              <a:ext cx="76200" cy="762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266475" y="1839991"/>
              <a:ext cx="76200" cy="762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 rot="5400000">
              <a:off x="3765166" y="803804"/>
              <a:ext cx="223105" cy="1349173"/>
            </a:xfrm>
            <a:prstGeom prst="leftBrace">
              <a:avLst>
                <a:gd fmla="val 95142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 txBox="1"/>
            <p:nvPr/>
          </p:nvSpPr>
          <p:spPr>
            <a:xfrm>
              <a:off x="3071812" y="890849"/>
              <a:ext cx="1514797" cy="40011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15151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193" name="Google Shape;19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Отсутствие последействия</a:t>
            </a:r>
            <a:endParaRPr/>
          </a:p>
        </p:txBody>
      </p:sp>
      <p:sp>
        <p:nvSpPr>
          <p:cNvPr id="199" name="Google Shape;199;p4"/>
          <p:cNvSpPr txBox="1"/>
          <p:nvPr>
            <p:ph idx="1" type="body"/>
          </p:nvPr>
        </p:nvSpPr>
        <p:spPr>
          <a:xfrm>
            <a:off x="440839" y="1746038"/>
            <a:ext cx="10765631" cy="50370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537" l="-848" r="-1017" t="-18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200" name="Google Shape;200;p4"/>
          <p:cNvGrpSpPr/>
          <p:nvPr/>
        </p:nvGrpSpPr>
        <p:grpSpPr>
          <a:xfrm>
            <a:off x="6519518" y="662781"/>
            <a:ext cx="5574819" cy="1077125"/>
            <a:chOff x="3326294" y="1449310"/>
            <a:chExt cx="5574819" cy="1077125"/>
          </a:xfrm>
        </p:grpSpPr>
        <p:grpSp>
          <p:nvGrpSpPr>
            <p:cNvPr id="201" name="Google Shape;201;p4"/>
            <p:cNvGrpSpPr/>
            <p:nvPr/>
          </p:nvGrpSpPr>
          <p:grpSpPr>
            <a:xfrm>
              <a:off x="3326294" y="1449310"/>
              <a:ext cx="5574819" cy="1077125"/>
              <a:chOff x="2990538" y="1260464"/>
              <a:chExt cx="5574819" cy="1077125"/>
            </a:xfrm>
          </p:grpSpPr>
          <p:cxnSp>
            <p:nvCxnSpPr>
              <p:cNvPr id="202" name="Google Shape;202;p4"/>
              <p:cNvCxnSpPr/>
              <p:nvPr/>
            </p:nvCxnSpPr>
            <p:spPr>
              <a:xfrm>
                <a:off x="2990538" y="1881266"/>
                <a:ext cx="5574819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03" name="Google Shape;203;p4"/>
              <p:cNvCxnSpPr/>
              <p:nvPr/>
            </p:nvCxnSpPr>
            <p:spPr>
              <a:xfrm>
                <a:off x="3220345" y="1825053"/>
                <a:ext cx="0" cy="11242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4" name="Google Shape;204;p4"/>
              <p:cNvCxnSpPr/>
              <p:nvPr/>
            </p:nvCxnSpPr>
            <p:spPr>
              <a:xfrm>
                <a:off x="4551305" y="1825053"/>
                <a:ext cx="0" cy="11242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05" name="Google Shape;205;p4"/>
              <p:cNvSpPr txBox="1"/>
              <p:nvPr/>
            </p:nvSpPr>
            <p:spPr>
              <a:xfrm>
                <a:off x="2990538" y="1937479"/>
                <a:ext cx="455295" cy="40011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206" name="Google Shape;206;p4"/>
              <p:cNvSpPr txBox="1"/>
              <p:nvPr/>
            </p:nvSpPr>
            <p:spPr>
              <a:xfrm>
                <a:off x="4085255" y="1907980"/>
                <a:ext cx="961762" cy="400110"/>
              </a:xfrm>
              <a:prstGeom prst="rect">
                <a:avLst/>
              </a:prstGeom>
              <a:blipFill rotWithShape="1">
                <a:blip r:embed="rId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3346788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3549430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3974167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4266475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4785778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5043961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5491628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5316533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6070705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6289936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6649782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6746885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7286121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0" name="Google Shape;220;p4"/>
              <p:cNvCxnSpPr/>
              <p:nvPr/>
            </p:nvCxnSpPr>
            <p:spPr>
              <a:xfrm>
                <a:off x="5237105" y="1825053"/>
                <a:ext cx="0" cy="11242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1" name="Google Shape;221;p4"/>
              <p:cNvCxnSpPr/>
              <p:nvPr/>
            </p:nvCxnSpPr>
            <p:spPr>
              <a:xfrm>
                <a:off x="7068445" y="1825053"/>
                <a:ext cx="0" cy="11242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22" name="Google Shape;222;p4"/>
              <p:cNvSpPr txBox="1"/>
              <p:nvPr/>
            </p:nvSpPr>
            <p:spPr>
              <a:xfrm>
                <a:off x="5049246" y="1907980"/>
                <a:ext cx="961762" cy="400110"/>
              </a:xfrm>
              <a:prstGeom prst="rect">
                <a:avLst/>
              </a:prstGeom>
              <a:blipFill rotWithShape="1">
                <a:blip r:embed="rId6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223" name="Google Shape;223;p4"/>
              <p:cNvSpPr txBox="1"/>
              <p:nvPr/>
            </p:nvSpPr>
            <p:spPr>
              <a:xfrm>
                <a:off x="6587564" y="1907980"/>
                <a:ext cx="961762" cy="400110"/>
              </a:xfrm>
              <a:prstGeom prst="rect">
                <a:avLst/>
              </a:prstGeom>
              <a:blipFill rotWithShape="1">
                <a:blip r:embed="rId7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224" name="Google Shape;224;p4"/>
              <p:cNvSpPr txBox="1"/>
              <p:nvPr/>
            </p:nvSpPr>
            <p:spPr>
              <a:xfrm>
                <a:off x="3445181" y="1280830"/>
                <a:ext cx="961762" cy="400110"/>
              </a:xfrm>
              <a:prstGeom prst="rect">
                <a:avLst/>
              </a:prstGeom>
              <a:blipFill rotWithShape="1">
                <a:blip r:embed="rId8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225" name="Google Shape;225;p4"/>
              <p:cNvSpPr txBox="1"/>
              <p:nvPr/>
            </p:nvSpPr>
            <p:spPr>
              <a:xfrm>
                <a:off x="5688020" y="1260464"/>
                <a:ext cx="961762" cy="400110"/>
              </a:xfrm>
              <a:prstGeom prst="rect">
                <a:avLst/>
              </a:prstGeom>
              <a:blipFill rotWithShape="1">
                <a:blip r:embed="rId9">
                  <a:alphaModFix/>
                </a:blip>
                <a:stretch>
                  <a:fillRect b="-1537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  <p:sp>
          <p:nvSpPr>
            <p:cNvPr id="226" name="Google Shape;226;p4"/>
            <p:cNvSpPr/>
            <p:nvPr/>
          </p:nvSpPr>
          <p:spPr>
            <a:xfrm>
              <a:off x="3553941" y="1567477"/>
              <a:ext cx="1320357" cy="411498"/>
            </a:xfrm>
            <a:custGeom>
              <a:rect b="b" l="l" r="r" t="t"/>
              <a:pathLst>
                <a:path extrusionOk="0" h="411498" w="1410044">
                  <a:moveTo>
                    <a:pt x="2" y="396258"/>
                  </a:moveTo>
                  <a:cubicBezTo>
                    <a:pt x="-741" y="266930"/>
                    <a:pt x="281749" y="-2522"/>
                    <a:pt x="724244" y="18"/>
                  </a:cubicBezTo>
                  <a:cubicBezTo>
                    <a:pt x="1166739" y="2558"/>
                    <a:pt x="1408096" y="271798"/>
                    <a:pt x="1410044" y="411498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5572861" y="1546189"/>
              <a:ext cx="1831340" cy="411498"/>
            </a:xfrm>
            <a:custGeom>
              <a:rect b="b" l="l" r="r" t="t"/>
              <a:pathLst>
                <a:path extrusionOk="0" h="411498" w="1410044">
                  <a:moveTo>
                    <a:pt x="2" y="396258"/>
                  </a:moveTo>
                  <a:cubicBezTo>
                    <a:pt x="-741" y="266930"/>
                    <a:pt x="281749" y="-2522"/>
                    <a:pt x="724244" y="18"/>
                  </a:cubicBezTo>
                  <a:cubicBezTo>
                    <a:pt x="1166739" y="2558"/>
                    <a:pt x="1408096" y="271798"/>
                    <a:pt x="1410044" y="411498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Распределение Пуассона</a:t>
            </a:r>
            <a:endParaRPr/>
          </a:p>
        </p:txBody>
      </p:sp>
      <p:sp>
        <p:nvSpPr>
          <p:cNvPr id="234" name="Google Shape;234;p5"/>
          <p:cNvSpPr txBox="1"/>
          <p:nvPr>
            <p:ph idx="1" type="body"/>
          </p:nvPr>
        </p:nvSpPr>
        <p:spPr>
          <a:xfrm>
            <a:off x="440839" y="1161738"/>
            <a:ext cx="10765631" cy="54714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18" r="-1018" t="-17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235" name="Google Shape;235;p5"/>
          <p:cNvGrpSpPr/>
          <p:nvPr/>
        </p:nvGrpSpPr>
        <p:grpSpPr>
          <a:xfrm>
            <a:off x="3592464" y="3314991"/>
            <a:ext cx="5574819" cy="937475"/>
            <a:chOff x="3308589" y="3030178"/>
            <a:chExt cx="5574819" cy="937475"/>
          </a:xfrm>
        </p:grpSpPr>
        <p:grpSp>
          <p:nvGrpSpPr>
            <p:cNvPr id="236" name="Google Shape;236;p5"/>
            <p:cNvGrpSpPr/>
            <p:nvPr/>
          </p:nvGrpSpPr>
          <p:grpSpPr>
            <a:xfrm>
              <a:off x="3308589" y="3030178"/>
              <a:ext cx="5574819" cy="937475"/>
              <a:chOff x="2990538" y="1825053"/>
              <a:chExt cx="5574819" cy="937475"/>
            </a:xfrm>
          </p:grpSpPr>
          <p:cxnSp>
            <p:nvCxnSpPr>
              <p:cNvPr id="237" name="Google Shape;237;p5"/>
              <p:cNvCxnSpPr/>
              <p:nvPr/>
            </p:nvCxnSpPr>
            <p:spPr>
              <a:xfrm>
                <a:off x="2990538" y="1881266"/>
                <a:ext cx="5574819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8" name="Google Shape;238;p5"/>
              <p:cNvCxnSpPr/>
              <p:nvPr/>
            </p:nvCxnSpPr>
            <p:spPr>
              <a:xfrm>
                <a:off x="3220345" y="1825053"/>
                <a:ext cx="0" cy="11242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39" name="Google Shape;239;p5"/>
              <p:cNvSpPr txBox="1"/>
              <p:nvPr/>
            </p:nvSpPr>
            <p:spPr>
              <a:xfrm>
                <a:off x="5165085" y="2362418"/>
                <a:ext cx="455295" cy="40011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3346788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3549430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3974167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>
                <a:off x="4266475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>
                <a:off x="4785778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>
                <a:off x="5043961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5491628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5316533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5"/>
              <p:cNvSpPr/>
              <p:nvPr/>
            </p:nvSpPr>
            <p:spPr>
              <a:xfrm>
                <a:off x="6070705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5"/>
              <p:cNvSpPr/>
              <p:nvPr/>
            </p:nvSpPr>
            <p:spPr>
              <a:xfrm>
                <a:off x="6289936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6649782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6746885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7286121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3" name="Google Shape;253;p5"/>
              <p:cNvCxnSpPr/>
              <p:nvPr/>
            </p:nvCxnSpPr>
            <p:spPr>
              <a:xfrm>
                <a:off x="7068445" y="1825053"/>
                <a:ext cx="0" cy="11242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54" name="Google Shape;254;p5"/>
            <p:cNvSpPr/>
            <p:nvPr/>
          </p:nvSpPr>
          <p:spPr>
            <a:xfrm rot="5400000">
              <a:off x="5214507" y="1592396"/>
              <a:ext cx="530936" cy="3813041"/>
            </a:xfrm>
            <a:prstGeom prst="rightBrace">
              <a:avLst>
                <a:gd fmla="val 5915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5" name="Google Shape;255;p5"/>
          <p:cNvGrpSpPr/>
          <p:nvPr/>
        </p:nvGrpSpPr>
        <p:grpSpPr>
          <a:xfrm>
            <a:off x="3660545" y="5650230"/>
            <a:ext cx="5574819" cy="750269"/>
            <a:chOff x="3308589" y="2907280"/>
            <a:chExt cx="5574819" cy="750269"/>
          </a:xfrm>
        </p:grpSpPr>
        <p:grpSp>
          <p:nvGrpSpPr>
            <p:cNvPr id="256" name="Google Shape;256;p5"/>
            <p:cNvGrpSpPr/>
            <p:nvPr/>
          </p:nvGrpSpPr>
          <p:grpSpPr>
            <a:xfrm>
              <a:off x="3308589" y="2907280"/>
              <a:ext cx="5574819" cy="750269"/>
              <a:chOff x="2990538" y="1702155"/>
              <a:chExt cx="5574819" cy="750269"/>
            </a:xfrm>
          </p:grpSpPr>
          <p:cxnSp>
            <p:nvCxnSpPr>
              <p:cNvPr id="257" name="Google Shape;257;p5"/>
              <p:cNvCxnSpPr/>
              <p:nvPr/>
            </p:nvCxnSpPr>
            <p:spPr>
              <a:xfrm>
                <a:off x="2990538" y="1881266"/>
                <a:ext cx="5574819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8" name="Google Shape;258;p5"/>
              <p:cNvCxnSpPr/>
              <p:nvPr/>
            </p:nvCxnSpPr>
            <p:spPr>
              <a:xfrm>
                <a:off x="3220345" y="1702155"/>
                <a:ext cx="0" cy="35015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59" name="Google Shape;259;p5"/>
              <p:cNvSpPr txBox="1"/>
              <p:nvPr/>
            </p:nvSpPr>
            <p:spPr>
              <a:xfrm>
                <a:off x="4892513" y="2052314"/>
                <a:ext cx="733658" cy="400110"/>
              </a:xfrm>
              <a:prstGeom prst="rect">
                <a:avLst/>
              </a:prstGeom>
              <a:blipFill rotWithShape="1">
                <a:blip r:embed="rId5">
                  <a:alphaModFix/>
                </a:blip>
                <a:stretch>
                  <a:fillRect b="-13635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260" name="Google Shape;260;p5"/>
              <p:cNvSpPr/>
              <p:nvPr/>
            </p:nvSpPr>
            <p:spPr>
              <a:xfrm>
                <a:off x="3346788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3549430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3974167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4266475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4785778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5043961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5491628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5316533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6070705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6289936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6649782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6746885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286121" y="1839991"/>
                <a:ext cx="76200" cy="762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73" name="Google Shape;273;p5"/>
              <p:cNvCxnSpPr/>
              <p:nvPr/>
            </p:nvCxnSpPr>
            <p:spPr>
              <a:xfrm>
                <a:off x="7068445" y="1702155"/>
                <a:ext cx="0" cy="35015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4" name="Google Shape;274;p5"/>
              <p:cNvCxnSpPr/>
              <p:nvPr/>
            </p:nvCxnSpPr>
            <p:spPr>
              <a:xfrm>
                <a:off x="3460375" y="1821878"/>
                <a:ext cx="0" cy="11242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5" name="Google Shape;275;p5"/>
              <p:cNvCxnSpPr/>
              <p:nvPr/>
            </p:nvCxnSpPr>
            <p:spPr>
              <a:xfrm>
                <a:off x="3702310" y="1821878"/>
                <a:ext cx="0" cy="11242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6" name="Google Shape;276;p5"/>
              <p:cNvCxnSpPr/>
              <p:nvPr/>
            </p:nvCxnSpPr>
            <p:spPr>
              <a:xfrm>
                <a:off x="3940435" y="1821878"/>
                <a:ext cx="0" cy="11242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7" name="Google Shape;277;p5"/>
              <p:cNvCxnSpPr/>
              <p:nvPr/>
            </p:nvCxnSpPr>
            <p:spPr>
              <a:xfrm>
                <a:off x="4184216" y="1821878"/>
                <a:ext cx="0" cy="11242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8" name="Google Shape;278;p5"/>
              <p:cNvCxnSpPr/>
              <p:nvPr/>
            </p:nvCxnSpPr>
            <p:spPr>
              <a:xfrm>
                <a:off x="4426151" y="1821878"/>
                <a:ext cx="0" cy="11242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5"/>
              <p:cNvCxnSpPr/>
              <p:nvPr/>
            </p:nvCxnSpPr>
            <p:spPr>
              <a:xfrm>
                <a:off x="4666181" y="1821878"/>
                <a:ext cx="0" cy="11242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5"/>
              <p:cNvCxnSpPr/>
              <p:nvPr/>
            </p:nvCxnSpPr>
            <p:spPr>
              <a:xfrm>
                <a:off x="4906211" y="1821878"/>
                <a:ext cx="0" cy="11242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5"/>
              <p:cNvCxnSpPr/>
              <p:nvPr/>
            </p:nvCxnSpPr>
            <p:spPr>
              <a:xfrm>
                <a:off x="5146684" y="1821878"/>
                <a:ext cx="0" cy="11242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5"/>
              <p:cNvCxnSpPr/>
              <p:nvPr/>
            </p:nvCxnSpPr>
            <p:spPr>
              <a:xfrm>
                <a:off x="5385112" y="1821878"/>
                <a:ext cx="0" cy="11242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3" name="Google Shape;283;p5"/>
              <p:cNvCxnSpPr/>
              <p:nvPr/>
            </p:nvCxnSpPr>
            <p:spPr>
              <a:xfrm>
                <a:off x="5626171" y="1821878"/>
                <a:ext cx="0" cy="11242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4" name="Google Shape;284;p5"/>
              <p:cNvCxnSpPr/>
              <p:nvPr/>
            </p:nvCxnSpPr>
            <p:spPr>
              <a:xfrm>
                <a:off x="5866201" y="1821878"/>
                <a:ext cx="0" cy="11242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5" name="Google Shape;285;p5"/>
              <p:cNvCxnSpPr/>
              <p:nvPr/>
            </p:nvCxnSpPr>
            <p:spPr>
              <a:xfrm>
                <a:off x="6105148" y="1821878"/>
                <a:ext cx="0" cy="11242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6" name="Google Shape;286;p5"/>
              <p:cNvCxnSpPr/>
              <p:nvPr/>
            </p:nvCxnSpPr>
            <p:spPr>
              <a:xfrm>
                <a:off x="6348835" y="1821878"/>
                <a:ext cx="0" cy="11242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7" name="Google Shape;287;p5"/>
              <p:cNvCxnSpPr/>
              <p:nvPr/>
            </p:nvCxnSpPr>
            <p:spPr>
              <a:xfrm>
                <a:off x="6591748" y="1821878"/>
                <a:ext cx="0" cy="11242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8" name="Google Shape;288;p5"/>
              <p:cNvCxnSpPr/>
              <p:nvPr/>
            </p:nvCxnSpPr>
            <p:spPr>
              <a:xfrm>
                <a:off x="6833683" y="1821878"/>
                <a:ext cx="0" cy="11242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89" name="Google Shape;289;p5"/>
            <p:cNvSpPr/>
            <p:nvPr/>
          </p:nvSpPr>
          <p:spPr>
            <a:xfrm rot="5400000">
              <a:off x="5281567" y="3117333"/>
              <a:ext cx="106941" cy="233683"/>
            </a:xfrm>
            <a:prstGeom prst="rightBrace">
              <a:avLst>
                <a:gd fmla="val 22565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0" name="Google Shape;29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Распределение Пуассона</a:t>
            </a:r>
            <a:endParaRPr/>
          </a:p>
        </p:txBody>
      </p:sp>
      <p:sp>
        <p:nvSpPr>
          <p:cNvPr id="296" name="Google Shape;296;p6"/>
          <p:cNvSpPr txBox="1"/>
          <p:nvPr>
            <p:ph idx="1" type="body"/>
          </p:nvPr>
        </p:nvSpPr>
        <p:spPr>
          <a:xfrm>
            <a:off x="440839" y="1161738"/>
            <a:ext cx="11393021" cy="557634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6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297" name="Google Shape;29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Распределение Пуассона</a:t>
            </a:r>
            <a:endParaRPr/>
          </a:p>
        </p:txBody>
      </p:sp>
      <p:sp>
        <p:nvSpPr>
          <p:cNvPr id="303" name="Google Shape;303;p7"/>
          <p:cNvSpPr txBox="1"/>
          <p:nvPr>
            <p:ph idx="1" type="body"/>
          </p:nvPr>
        </p:nvSpPr>
        <p:spPr>
          <a:xfrm>
            <a:off x="440839" y="1161738"/>
            <a:ext cx="11393021" cy="56363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23" l="-962" r="-96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304" name="Google Shape;304;p7"/>
          <p:cNvSpPr/>
          <p:nvPr/>
        </p:nvSpPr>
        <p:spPr>
          <a:xfrm>
            <a:off x="8071056" y="1635532"/>
            <a:ext cx="1227266" cy="408441"/>
          </a:xfrm>
          <a:custGeom>
            <a:rect b="b" l="l" r="r" t="t"/>
            <a:pathLst>
              <a:path extrusionOk="0" h="427549" w="1227266">
                <a:moveTo>
                  <a:pt x="610495" y="416061"/>
                </a:moveTo>
                <a:cubicBezTo>
                  <a:pt x="456825" y="405901"/>
                  <a:pt x="209175" y="384311"/>
                  <a:pt x="107575" y="347481"/>
                </a:cubicBezTo>
                <a:cubicBezTo>
                  <a:pt x="5975" y="310651"/>
                  <a:pt x="-375" y="250961"/>
                  <a:pt x="895" y="195081"/>
                </a:cubicBezTo>
                <a:cubicBezTo>
                  <a:pt x="2165" y="139201"/>
                  <a:pt x="-21965" y="41411"/>
                  <a:pt x="115195" y="12201"/>
                </a:cubicBezTo>
                <a:cubicBezTo>
                  <a:pt x="252355" y="-17009"/>
                  <a:pt x="651135" y="14741"/>
                  <a:pt x="823855" y="19821"/>
                </a:cubicBezTo>
                <a:cubicBezTo>
                  <a:pt x="996575" y="24901"/>
                  <a:pt x="1085475" y="7121"/>
                  <a:pt x="1151515" y="42681"/>
                </a:cubicBezTo>
                <a:cubicBezTo>
                  <a:pt x="1217555" y="78241"/>
                  <a:pt x="1240415" y="172221"/>
                  <a:pt x="1220095" y="233181"/>
                </a:cubicBezTo>
                <a:cubicBezTo>
                  <a:pt x="1199775" y="294141"/>
                  <a:pt x="1131195" y="377961"/>
                  <a:pt x="1029595" y="408441"/>
                </a:cubicBezTo>
                <a:cubicBezTo>
                  <a:pt x="927995" y="438921"/>
                  <a:pt x="764165" y="426221"/>
                  <a:pt x="610495" y="416061"/>
                </a:cubicBezTo>
                <a:close/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p7"/>
          <p:cNvCxnSpPr/>
          <p:nvPr/>
        </p:nvCxnSpPr>
        <p:spPr>
          <a:xfrm>
            <a:off x="8849191" y="2036353"/>
            <a:ext cx="106680" cy="14478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6" name="Google Shape;306;p7"/>
          <p:cNvSpPr txBox="1"/>
          <p:nvPr/>
        </p:nvSpPr>
        <p:spPr>
          <a:xfrm>
            <a:off x="8941568" y="1996467"/>
            <a:ext cx="356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7"/>
          <p:cNvSpPr/>
          <p:nvPr/>
        </p:nvSpPr>
        <p:spPr>
          <a:xfrm>
            <a:off x="4031250" y="1161738"/>
            <a:ext cx="3926401" cy="892234"/>
          </a:xfrm>
          <a:custGeom>
            <a:rect b="b" l="l" r="r" t="t"/>
            <a:pathLst>
              <a:path extrusionOk="0" h="892234" w="3926401">
                <a:moveTo>
                  <a:pt x="946981" y="13555"/>
                </a:moveTo>
                <a:cubicBezTo>
                  <a:pt x="417391" y="12285"/>
                  <a:pt x="348811" y="-20735"/>
                  <a:pt x="192601" y="21175"/>
                </a:cubicBezTo>
                <a:cubicBezTo>
                  <a:pt x="36391" y="63085"/>
                  <a:pt x="-25839" y="206595"/>
                  <a:pt x="9721" y="265015"/>
                </a:cubicBezTo>
                <a:cubicBezTo>
                  <a:pt x="45281" y="323435"/>
                  <a:pt x="-76639" y="353915"/>
                  <a:pt x="405961" y="371695"/>
                </a:cubicBezTo>
                <a:cubicBezTo>
                  <a:pt x="888561" y="389475"/>
                  <a:pt x="2413831" y="296765"/>
                  <a:pt x="2905321" y="371695"/>
                </a:cubicBezTo>
                <a:cubicBezTo>
                  <a:pt x="3396811" y="446625"/>
                  <a:pt x="3213931" y="738725"/>
                  <a:pt x="3354901" y="821275"/>
                </a:cubicBezTo>
                <a:cubicBezTo>
                  <a:pt x="3495871" y="903825"/>
                  <a:pt x="3655891" y="907635"/>
                  <a:pt x="3751141" y="866995"/>
                </a:cubicBezTo>
                <a:cubicBezTo>
                  <a:pt x="3846391" y="826355"/>
                  <a:pt x="3926401" y="659985"/>
                  <a:pt x="3926401" y="577435"/>
                </a:cubicBezTo>
                <a:cubicBezTo>
                  <a:pt x="3926401" y="494885"/>
                  <a:pt x="3841311" y="407255"/>
                  <a:pt x="3751141" y="371695"/>
                </a:cubicBezTo>
                <a:cubicBezTo>
                  <a:pt x="3660971" y="336135"/>
                  <a:pt x="3448881" y="421225"/>
                  <a:pt x="3385381" y="364075"/>
                </a:cubicBezTo>
                <a:cubicBezTo>
                  <a:pt x="3321881" y="306925"/>
                  <a:pt x="3547941" y="71975"/>
                  <a:pt x="3370141" y="28795"/>
                </a:cubicBezTo>
                <a:cubicBezTo>
                  <a:pt x="3192341" y="-14385"/>
                  <a:pt x="1476571" y="14825"/>
                  <a:pt x="946981" y="13555"/>
                </a:cubicBezTo>
                <a:close/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Google Shape;308;p7"/>
          <p:cNvCxnSpPr/>
          <p:nvPr/>
        </p:nvCxnSpPr>
        <p:spPr>
          <a:xfrm flipH="1">
            <a:off x="6962638" y="1660920"/>
            <a:ext cx="213360" cy="184666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9" name="Google Shape;309;p7"/>
          <p:cNvSpPr txBox="1"/>
          <p:nvPr/>
        </p:nvSpPr>
        <p:spPr>
          <a:xfrm>
            <a:off x="6679705" y="1794775"/>
            <a:ext cx="356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Распределение Пуассона</a:t>
            </a:r>
            <a:endParaRPr/>
          </a:p>
        </p:txBody>
      </p:sp>
      <p:sp>
        <p:nvSpPr>
          <p:cNvPr id="316" name="Google Shape;316;p8"/>
          <p:cNvSpPr txBox="1"/>
          <p:nvPr>
            <p:ph idx="1" type="body"/>
          </p:nvPr>
        </p:nvSpPr>
        <p:spPr>
          <a:xfrm>
            <a:off x="440839" y="1325563"/>
            <a:ext cx="11393021" cy="54200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62" r="-96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pic>
        <p:nvPicPr>
          <p:cNvPr id="317" name="Google Shape;31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31061" y="110490"/>
            <a:ext cx="2956114" cy="184023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9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Экспоненциальный закон распределения</a:t>
            </a:r>
            <a:endParaRPr/>
          </a:p>
        </p:txBody>
      </p:sp>
      <p:sp>
        <p:nvSpPr>
          <p:cNvPr id="324" name="Google Shape;324;p9"/>
          <p:cNvSpPr txBox="1"/>
          <p:nvPr>
            <p:ph idx="1" type="body"/>
          </p:nvPr>
        </p:nvSpPr>
        <p:spPr>
          <a:xfrm>
            <a:off x="253583" y="1554481"/>
            <a:ext cx="11393021" cy="52060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62" r="-962" t="-187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pic>
        <p:nvPicPr>
          <p:cNvPr id="325" name="Google Shape;32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52608" y="5234941"/>
            <a:ext cx="2439392" cy="162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21467" y="5234941"/>
            <a:ext cx="2531141" cy="162306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2020-01-06T14:21:52Z</dcterms:created>
  <dc:creator>Пользователь Windows</dc:creator>
</cp:coreProperties>
</file>