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12192000"/>
  <p:notesSz cx="6858000" cy="9144000"/>
  <p:embeddedFontLst>
    <p:embeddedFont>
      <p:font typeface="Open Sans SemiBold"/>
      <p:regular r:id="rId36"/>
      <p:bold r:id="rId37"/>
      <p:italic r:id="rId38"/>
      <p:boldItalic r:id="rId39"/>
    </p:embeddedFont>
    <p:embeddedFont>
      <p:font typeface="Open Sans ExtraBold"/>
      <p:bold r:id="rId40"/>
      <p:boldItalic r:id="rId41"/>
    </p:embeddedFont>
    <p:embeddedFont>
      <p:font typeface="Open Sans Light"/>
      <p:regular r:id="rId42"/>
      <p:bold r:id="rId43"/>
      <p:italic r:id="rId44"/>
      <p:boldItalic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93604C0-7F62-45D5-A420-45A2AC691FD7}">
  <a:tblStyle styleId="{793604C0-7F62-45D5-A420-45A2AC691FD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6624A74-140B-416D-9F64-16A7DF532EA2}"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ExtraBold-bold.fntdata"/><Relationship Id="rId42" Type="http://schemas.openxmlformats.org/officeDocument/2006/relationships/font" Target="fonts/OpenSansLight-regular.fntdata"/><Relationship Id="rId41" Type="http://schemas.openxmlformats.org/officeDocument/2006/relationships/font" Target="fonts/OpenSansExtraBold-boldItalic.fntdata"/><Relationship Id="rId44" Type="http://schemas.openxmlformats.org/officeDocument/2006/relationships/font" Target="fonts/OpenSansLight-italic.fntdata"/><Relationship Id="rId43" Type="http://schemas.openxmlformats.org/officeDocument/2006/relationships/font" Target="fonts/OpenSansLight-bold.fntdata"/><Relationship Id="rId46" Type="http://schemas.openxmlformats.org/officeDocument/2006/relationships/font" Target="fonts/OpenSans-regular.fntdata"/><Relationship Id="rId45" Type="http://schemas.openxmlformats.org/officeDocument/2006/relationships/font" Target="fonts/OpenSansLigh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OpenSansSemiBold-bold.fntdata"/><Relationship Id="rId36" Type="http://schemas.openxmlformats.org/officeDocument/2006/relationships/font" Target="fonts/OpenSansSemiBold-regular.fntdata"/><Relationship Id="rId39" Type="http://schemas.openxmlformats.org/officeDocument/2006/relationships/font" Target="fonts/OpenSansSemiBold-boldItalic.fntdata"/><Relationship Id="rId38" Type="http://schemas.openxmlformats.org/officeDocument/2006/relationships/font" Target="fonts/OpenSansSemi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109" name="Google Shape;10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2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181" name="Google Shape;18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2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189" name="Google Shape;18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2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197" name="Google Shape;19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81cd42f1f_0_4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206" name="Google Shape;206;g481cd42f1f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edd7fc25c_0_14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214" name="Google Shape;214;g4edd7fc25c_0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2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222" name="Google Shape;22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3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231" name="Google Shape;231;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039f63c24_1_20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239" name="Google Shape;239;g5039f63c24_1_2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5039f63c24_1_2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246" name="Google Shape;246;g5039f63c24_1_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039f63c24_1_2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252" name="Google Shape;252;g5039f63c24_1_2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115" name="Google Shape;11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039f63c24_1_2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258" name="Google Shape;258;g5039f63c24_1_2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edd7fc25c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edd7fc25c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3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270" name="Google Shape;270;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4edd7fc25c_0_34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277" name="Google Shape;277;g4edd7fc25c_0_3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f77b6e2fc_0_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287" name="Google Shape;287;g4f77b6e2fc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f77b6e2fc_0_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294" name="Google Shape;294;g4f77b6e2fc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4f77b6e2fc_0_5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304" name="Google Shape;304;g4f77b6e2fc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4edd7fc25c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edd7fc25c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4edd7fc25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4edd7fc25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4edd7fc25c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4edd7fc25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edd7fc25c_0_6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122" name="Google Shape;122;g4edd7fc25c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132" name="Google Shape;13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81cd42f1f_0_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140" name="Google Shape;140;g481cd42f1f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148" name="Google Shape;14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1b2c8ad36b_0_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156" name="Google Shape;156;g1b2c8ad36b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1b2c8ad36b_0_4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164" name="Google Shape;164;g1b2c8ad36b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173" name="Google Shape;17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p:spPr>
        <p:txBody>
          <a:bodyPr anchorCtr="0" anchor="b" bIns="121900" lIns="121900" spcFirstLastPara="1" rIns="121900" wrap="square" tIns="121900"/>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p2"/>
          <p:cNvSpPr txBox="1"/>
          <p:nvPr>
            <p:ph idx="1" type="subTitle"/>
          </p:nvPr>
        </p:nvSpPr>
        <p:spPr>
          <a:xfrm>
            <a:off x="415600" y="3778833"/>
            <a:ext cx="11360700" cy="10569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p:nvPr>
            <p:ph idx="1" type="body"/>
          </p:nvPr>
        </p:nvSpPr>
        <p:spPr>
          <a:xfrm>
            <a:off x="415600" y="4202967"/>
            <a:ext cx="11360700" cy="1734300"/>
          </a:xfrm>
          <a:prstGeom prst="rect">
            <a:avLst/>
          </a:prstGeom>
        </p:spPr>
        <p:txBody>
          <a:bodyPr anchorCtr="0" anchor="t" bIns="121900" lIns="121900" spcFirstLastPara="1" rIns="121900" wrap="square" tIns="121900"/>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47" name="Google Shape;4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77334" y="609600"/>
            <a:ext cx="8596800" cy="1320900"/>
          </a:xfrm>
          <a:prstGeom prst="rect">
            <a:avLst/>
          </a:prstGeom>
          <a:noFill/>
          <a:ln>
            <a:noFill/>
          </a:ln>
        </p:spPr>
        <p:txBody>
          <a:bodyPr anchorCtr="0" anchor="t" bIns="121900" lIns="121900" spcFirstLastPara="1" rIns="121900" wrap="square" tIns="121900"/>
          <a:lstStyle>
            <a:lvl1pPr indent="0" lvl="0" marL="0" marR="0" rtl="0" algn="l">
              <a:spcBef>
                <a:spcPts val="0"/>
              </a:spcBef>
              <a:spcAft>
                <a:spcPts val="0"/>
              </a:spcAft>
              <a:buClr>
                <a:schemeClr val="accent1"/>
              </a:buClr>
              <a:buSzPts val="3700"/>
              <a:buNone/>
              <a:defRPr i="0" sz="3600" u="none" cap="none" strike="noStrike">
                <a:solidFill>
                  <a:schemeClr val="accent1"/>
                </a:solidFill>
              </a:defRPr>
            </a:lvl1pPr>
            <a:lvl2pPr indent="0" lvl="1" marL="0" marR="0" rtl="0" algn="l">
              <a:spcBef>
                <a:spcPts val="0"/>
              </a:spcBef>
              <a:spcAft>
                <a:spcPts val="0"/>
              </a:spcAft>
              <a:buSzPts val="3700"/>
              <a:buNone/>
              <a:defRPr b="0" i="0" sz="1800" u="none" cap="none" strike="noStrike">
                <a:solidFill>
                  <a:schemeClr val="dk2"/>
                </a:solidFill>
              </a:defRPr>
            </a:lvl2pPr>
            <a:lvl3pPr indent="0" lvl="2" marL="0" marR="0" rtl="0" algn="l">
              <a:spcBef>
                <a:spcPts val="0"/>
              </a:spcBef>
              <a:spcAft>
                <a:spcPts val="0"/>
              </a:spcAft>
              <a:buSzPts val="3700"/>
              <a:buNone/>
              <a:defRPr b="0" i="0" sz="1800" u="none" cap="none" strike="noStrike">
                <a:solidFill>
                  <a:schemeClr val="dk2"/>
                </a:solidFill>
              </a:defRPr>
            </a:lvl3pPr>
            <a:lvl4pPr indent="0" lvl="3" marL="0" marR="0" rtl="0" algn="l">
              <a:spcBef>
                <a:spcPts val="0"/>
              </a:spcBef>
              <a:spcAft>
                <a:spcPts val="0"/>
              </a:spcAft>
              <a:buSzPts val="3700"/>
              <a:buNone/>
              <a:defRPr b="0" i="0" sz="1800" u="none" cap="none" strike="noStrike">
                <a:solidFill>
                  <a:schemeClr val="dk2"/>
                </a:solidFill>
              </a:defRPr>
            </a:lvl4pPr>
            <a:lvl5pPr indent="0" lvl="4" marL="0" marR="0" rtl="0" algn="l">
              <a:spcBef>
                <a:spcPts val="0"/>
              </a:spcBef>
              <a:spcAft>
                <a:spcPts val="0"/>
              </a:spcAft>
              <a:buSzPts val="3700"/>
              <a:buNone/>
              <a:defRPr b="0" i="0" sz="1800" u="none" cap="none" strike="noStrike">
                <a:solidFill>
                  <a:schemeClr val="dk2"/>
                </a:solidFill>
              </a:defRPr>
            </a:lvl5pPr>
            <a:lvl6pPr indent="0" lvl="5" marL="0" marR="0" rtl="0" algn="l">
              <a:spcBef>
                <a:spcPts val="0"/>
              </a:spcBef>
              <a:spcAft>
                <a:spcPts val="0"/>
              </a:spcAft>
              <a:buSzPts val="3700"/>
              <a:buNone/>
              <a:defRPr b="0" i="0" sz="1800" u="none" cap="none" strike="noStrike">
                <a:solidFill>
                  <a:schemeClr val="dk2"/>
                </a:solidFill>
              </a:defRPr>
            </a:lvl6pPr>
            <a:lvl7pPr indent="0" lvl="6" marL="0" marR="0" rtl="0" algn="l">
              <a:spcBef>
                <a:spcPts val="0"/>
              </a:spcBef>
              <a:spcAft>
                <a:spcPts val="0"/>
              </a:spcAft>
              <a:buSzPts val="3700"/>
              <a:buNone/>
              <a:defRPr b="0" i="0" sz="1800" u="none" cap="none" strike="noStrike">
                <a:solidFill>
                  <a:schemeClr val="dk2"/>
                </a:solidFill>
              </a:defRPr>
            </a:lvl7pPr>
            <a:lvl8pPr indent="0" lvl="7" marL="0" marR="0" rtl="0" algn="l">
              <a:spcBef>
                <a:spcPts val="0"/>
              </a:spcBef>
              <a:spcAft>
                <a:spcPts val="0"/>
              </a:spcAft>
              <a:buSzPts val="3700"/>
              <a:buNone/>
              <a:defRPr b="0" i="0" sz="1800" u="none" cap="none" strike="noStrike">
                <a:solidFill>
                  <a:schemeClr val="dk2"/>
                </a:solidFill>
              </a:defRPr>
            </a:lvl8pPr>
            <a:lvl9pPr indent="0" lvl="8" marL="0" marR="0" rtl="0" algn="l">
              <a:spcBef>
                <a:spcPts val="0"/>
              </a:spcBef>
              <a:spcAft>
                <a:spcPts val="0"/>
              </a:spcAft>
              <a:buSzPts val="3700"/>
              <a:buNone/>
              <a:defRPr b="0" i="0" sz="1800" u="none" cap="none" strike="noStrike">
                <a:solidFill>
                  <a:schemeClr val="dk2"/>
                </a:solidFill>
              </a:defRPr>
            </a:lvl9pPr>
          </a:lstStyle>
          <a:p/>
        </p:txBody>
      </p:sp>
      <p:sp>
        <p:nvSpPr>
          <p:cNvPr id="52" name="Google Shape;52;p13"/>
          <p:cNvSpPr txBox="1"/>
          <p:nvPr>
            <p:ph idx="1" type="body"/>
          </p:nvPr>
        </p:nvSpPr>
        <p:spPr>
          <a:xfrm>
            <a:off x="677334" y="2160589"/>
            <a:ext cx="8596800" cy="3880800"/>
          </a:xfrm>
          <a:prstGeom prst="rect">
            <a:avLst/>
          </a:prstGeom>
          <a:noFill/>
          <a:ln>
            <a:noFill/>
          </a:ln>
        </p:spPr>
        <p:txBody>
          <a:bodyPr anchorCtr="0" anchor="t" bIns="121900" lIns="121900" spcFirstLastPara="1" rIns="121900" wrap="square" tIns="121900"/>
          <a:lstStyle>
            <a:lvl1pPr indent="-320040" lvl="0" marL="457200" marR="0" rtl="0" algn="l">
              <a:spcBef>
                <a:spcPts val="1000"/>
              </a:spcBef>
              <a:spcAft>
                <a:spcPts val="0"/>
              </a:spcAft>
              <a:buClr>
                <a:schemeClr val="accent1"/>
              </a:buClr>
              <a:buSzPts val="1440"/>
              <a:buChar char="▶"/>
              <a:defRPr i="0" sz="1800" u="none" cap="none" strike="noStrike">
                <a:solidFill>
                  <a:srgbClr val="3F3F3F"/>
                </a:solidFill>
              </a:defRPr>
            </a:lvl1pPr>
            <a:lvl2pPr indent="-309880" lvl="1" marL="914400" marR="0" rtl="0" algn="l">
              <a:spcBef>
                <a:spcPts val="1000"/>
              </a:spcBef>
              <a:spcAft>
                <a:spcPts val="0"/>
              </a:spcAft>
              <a:buClr>
                <a:schemeClr val="accent1"/>
              </a:buClr>
              <a:buSzPts val="1280"/>
              <a:buChar char="▶"/>
              <a:defRPr i="0" sz="1600" u="none" cap="none" strike="noStrike">
                <a:solidFill>
                  <a:srgbClr val="3F3F3F"/>
                </a:solidFill>
              </a:defRPr>
            </a:lvl2pPr>
            <a:lvl3pPr indent="-299719" lvl="2" marL="1371600" marR="0" rtl="0" algn="l">
              <a:spcBef>
                <a:spcPts val="1000"/>
              </a:spcBef>
              <a:spcAft>
                <a:spcPts val="0"/>
              </a:spcAft>
              <a:buClr>
                <a:schemeClr val="accent1"/>
              </a:buClr>
              <a:buSzPts val="1120"/>
              <a:buChar char="▶"/>
              <a:defRPr i="0" sz="1400" u="none" cap="none" strike="noStrike">
                <a:solidFill>
                  <a:srgbClr val="3F3F3F"/>
                </a:solidFill>
              </a:defRPr>
            </a:lvl3pPr>
            <a:lvl4pPr indent="-289560" lvl="3" marL="1828800" marR="0" rtl="0" algn="l">
              <a:spcBef>
                <a:spcPts val="1000"/>
              </a:spcBef>
              <a:spcAft>
                <a:spcPts val="0"/>
              </a:spcAft>
              <a:buClr>
                <a:schemeClr val="accent1"/>
              </a:buClr>
              <a:buSzPts val="960"/>
              <a:buChar char="▶"/>
              <a:defRPr i="0" sz="1200" u="none" cap="none" strike="noStrike">
                <a:solidFill>
                  <a:srgbClr val="3F3F3F"/>
                </a:solidFill>
              </a:defRPr>
            </a:lvl4pPr>
            <a:lvl5pPr indent="-289560" lvl="4" marL="2286000" marR="0" rtl="0" algn="l">
              <a:spcBef>
                <a:spcPts val="1000"/>
              </a:spcBef>
              <a:spcAft>
                <a:spcPts val="0"/>
              </a:spcAft>
              <a:buClr>
                <a:schemeClr val="accent1"/>
              </a:buClr>
              <a:buSzPts val="960"/>
              <a:buChar char="▶"/>
              <a:defRPr i="0" sz="1200" u="none" cap="none" strike="noStrike">
                <a:solidFill>
                  <a:srgbClr val="3F3F3F"/>
                </a:solidFill>
              </a:defRPr>
            </a:lvl5pPr>
            <a:lvl6pPr indent="-289560" lvl="5" marL="2743200" marR="0" rtl="0" algn="l">
              <a:spcBef>
                <a:spcPts val="1000"/>
              </a:spcBef>
              <a:spcAft>
                <a:spcPts val="0"/>
              </a:spcAft>
              <a:buClr>
                <a:schemeClr val="accent1"/>
              </a:buClr>
              <a:buSzPts val="960"/>
              <a:buChar char="▶"/>
              <a:defRPr i="0" sz="1200" u="none" cap="none" strike="noStrike">
                <a:solidFill>
                  <a:srgbClr val="3F3F3F"/>
                </a:solidFill>
              </a:defRPr>
            </a:lvl6pPr>
            <a:lvl7pPr indent="-289560" lvl="6" marL="3200400" marR="0" rtl="0" algn="l">
              <a:spcBef>
                <a:spcPts val="1000"/>
              </a:spcBef>
              <a:spcAft>
                <a:spcPts val="0"/>
              </a:spcAft>
              <a:buClr>
                <a:schemeClr val="accent1"/>
              </a:buClr>
              <a:buSzPts val="960"/>
              <a:buChar char="▶"/>
              <a:defRPr i="0" sz="1200" u="none" cap="none" strike="noStrike">
                <a:solidFill>
                  <a:srgbClr val="3F3F3F"/>
                </a:solidFill>
              </a:defRPr>
            </a:lvl7pPr>
            <a:lvl8pPr indent="-289559" lvl="7" marL="3657600" marR="0" rtl="0" algn="l">
              <a:spcBef>
                <a:spcPts val="1000"/>
              </a:spcBef>
              <a:spcAft>
                <a:spcPts val="0"/>
              </a:spcAft>
              <a:buClr>
                <a:schemeClr val="accent1"/>
              </a:buClr>
              <a:buSzPts val="960"/>
              <a:buChar char="▶"/>
              <a:defRPr i="0" sz="1200" u="none" cap="none" strike="noStrike">
                <a:solidFill>
                  <a:srgbClr val="3F3F3F"/>
                </a:solidFill>
              </a:defRPr>
            </a:lvl8pPr>
            <a:lvl9pPr indent="-289559" lvl="8" marL="4114800" marR="0" rtl="0" algn="l">
              <a:spcBef>
                <a:spcPts val="1000"/>
              </a:spcBef>
              <a:spcAft>
                <a:spcPts val="0"/>
              </a:spcAft>
              <a:buClr>
                <a:schemeClr val="accent1"/>
              </a:buClr>
              <a:buSzPts val="960"/>
              <a:buChar char="▶"/>
              <a:defRPr i="0" sz="1200" u="none" cap="none" strike="noStrike">
                <a:solidFill>
                  <a:srgbClr val="3F3F3F"/>
                </a:solidFill>
              </a:defRPr>
            </a:lvl9pPr>
          </a:lstStyle>
          <a:p/>
        </p:txBody>
      </p:sp>
      <p:sp>
        <p:nvSpPr>
          <p:cNvPr id="53" name="Google Shape;53;p13"/>
          <p:cNvSpPr txBox="1"/>
          <p:nvPr>
            <p:ph idx="10" type="dt"/>
          </p:nvPr>
        </p:nvSpPr>
        <p:spPr>
          <a:xfrm>
            <a:off x="7205133" y="6041362"/>
            <a:ext cx="912000" cy="365100"/>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677334" y="6041362"/>
            <a:ext cx="6297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0" marR="0" rtl="0" algn="r">
              <a:spcBef>
                <a:spcPts val="0"/>
              </a:spcBef>
              <a:buClr>
                <a:srgbClr val="888888"/>
              </a:buClr>
              <a:buFont typeface="Calibri"/>
              <a:buNone/>
              <a:defRPr b="0" i="0" sz="1200" u="none" cap="none" strike="noStrike">
                <a:solidFill>
                  <a:srgbClr val="888888"/>
                </a:solidFill>
                <a:latin typeface="Calibri"/>
                <a:ea typeface="Calibri"/>
                <a:cs typeface="Calibri"/>
                <a:sym typeface="Calibri"/>
              </a:defRPr>
            </a:lvl2pPr>
            <a:lvl3pPr indent="0" lvl="2" marL="0" marR="0" rtl="0" algn="r">
              <a:spcBef>
                <a:spcPts val="0"/>
              </a:spcBef>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0" marR="0" rtl="0" algn="r">
              <a:spcBef>
                <a:spcPts val="0"/>
              </a:spcBef>
              <a:buClr>
                <a:srgbClr val="888888"/>
              </a:buClr>
              <a:buFont typeface="Calibri"/>
              <a:buNone/>
              <a:defRPr b="0" i="0" sz="1200" u="none" cap="none" strike="noStrike">
                <a:solidFill>
                  <a:srgbClr val="888888"/>
                </a:solidFill>
                <a:latin typeface="Calibri"/>
                <a:ea typeface="Calibri"/>
                <a:cs typeface="Calibri"/>
                <a:sym typeface="Calibri"/>
              </a:defRPr>
            </a:lvl4pPr>
            <a:lvl5pPr indent="0" lvl="4" marL="0" marR="0" rtl="0" algn="r">
              <a:spcBef>
                <a:spcPts val="0"/>
              </a:spcBef>
              <a:buClr>
                <a:srgbClr val="888888"/>
              </a:buClr>
              <a:buFont typeface="Calibri"/>
              <a:buNone/>
              <a:defRPr b="0" i="0" sz="1200" u="none" cap="none" strike="noStrike">
                <a:solidFill>
                  <a:srgbClr val="888888"/>
                </a:solidFill>
                <a:latin typeface="Calibri"/>
                <a:ea typeface="Calibri"/>
                <a:cs typeface="Calibri"/>
                <a:sym typeface="Calibri"/>
              </a:defRPr>
            </a:lvl5pPr>
            <a:lvl6pPr indent="0" lvl="5" marL="0" marR="0" rtl="0" algn="r">
              <a:spcBef>
                <a:spcPts val="0"/>
              </a:spcBef>
              <a:buClr>
                <a:srgbClr val="888888"/>
              </a:buClr>
              <a:buFont typeface="Calibri"/>
              <a:buNone/>
              <a:defRPr b="0" i="0" sz="1200" u="none" cap="none" strike="noStrike">
                <a:solidFill>
                  <a:srgbClr val="888888"/>
                </a:solidFill>
                <a:latin typeface="Calibri"/>
                <a:ea typeface="Calibri"/>
                <a:cs typeface="Calibri"/>
                <a:sym typeface="Calibri"/>
              </a:defRPr>
            </a:lvl6pPr>
            <a:lvl7pPr indent="0" lvl="6" marL="0" marR="0" rtl="0" algn="r">
              <a:spcBef>
                <a:spcPts val="0"/>
              </a:spcBef>
              <a:buClr>
                <a:srgbClr val="888888"/>
              </a:buClr>
              <a:buFont typeface="Calibri"/>
              <a:buNone/>
              <a:defRPr b="0" i="0" sz="1200" u="none" cap="none" strike="noStrike">
                <a:solidFill>
                  <a:srgbClr val="888888"/>
                </a:solidFill>
                <a:latin typeface="Calibri"/>
                <a:ea typeface="Calibri"/>
                <a:cs typeface="Calibri"/>
                <a:sym typeface="Calibri"/>
              </a:defRPr>
            </a:lvl7pPr>
            <a:lvl8pPr indent="0" lvl="7" marL="0" marR="0" rtl="0" algn="r">
              <a:spcBef>
                <a:spcPts val="0"/>
              </a:spcBef>
              <a:buClr>
                <a:srgbClr val="888888"/>
              </a:buClr>
              <a:buFont typeface="Calibri"/>
              <a:buNone/>
              <a:defRPr b="0" i="0" sz="1200" u="none" cap="none" strike="noStrike">
                <a:solidFill>
                  <a:srgbClr val="888888"/>
                </a:solidFill>
                <a:latin typeface="Calibri"/>
                <a:ea typeface="Calibri"/>
                <a:cs typeface="Calibri"/>
                <a:sym typeface="Calibri"/>
              </a:defRPr>
            </a:lvl8pPr>
            <a:lvl9pPr indent="0" lvl="8" marL="0" marR="0" rtl="0" algn="r">
              <a:spcBef>
                <a:spcPts val="0"/>
              </a:spcBef>
              <a:buClr>
                <a:srgbClr val="888888"/>
              </a:buClr>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415611" y="992767"/>
            <a:ext cx="11360700" cy="2736900"/>
          </a:xfrm>
          <a:prstGeom prst="rect">
            <a:avLst/>
          </a:prstGeom>
        </p:spPr>
        <p:txBody>
          <a:bodyPr anchorCtr="0" anchor="b" bIns="121900" lIns="121900" spcFirstLastPara="1" rIns="121900" wrap="square" tIns="121900"/>
          <a:lstStyle>
            <a:lvl1pPr lvl="0" rtl="0" algn="ctr">
              <a:spcBef>
                <a:spcPts val="0"/>
              </a:spcBef>
              <a:spcAft>
                <a:spcPts val="0"/>
              </a:spcAft>
              <a:buSzPts val="6900"/>
              <a:buNone/>
              <a:defRPr sz="6900"/>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62" name="Google Shape;62;p15"/>
          <p:cNvSpPr txBox="1"/>
          <p:nvPr>
            <p:ph idx="1" type="subTitle"/>
          </p:nvPr>
        </p:nvSpPr>
        <p:spPr>
          <a:xfrm>
            <a:off x="415600" y="3778833"/>
            <a:ext cx="11360700" cy="1056900"/>
          </a:xfrm>
          <a:prstGeom prst="rect">
            <a:avLst/>
          </a:prstGeom>
        </p:spPr>
        <p:txBody>
          <a:bodyPr anchorCtr="0" anchor="t" bIns="121900" lIns="121900" spcFirstLastPara="1" rIns="121900" wrap="square" tIns="121900"/>
          <a:lstStyle>
            <a:lvl1pPr lvl="0" rtl="0" algn="ctr">
              <a:lnSpc>
                <a:spcPct val="100000"/>
              </a:lnSpc>
              <a:spcBef>
                <a:spcPts val="0"/>
              </a:spcBef>
              <a:spcAft>
                <a:spcPts val="0"/>
              </a:spcAft>
              <a:buSzPts val="3700"/>
              <a:buNone/>
              <a:defRPr sz="37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63" name="Google Shape;63;p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4" name="Shape 64"/>
        <p:cNvGrpSpPr/>
        <p:nvPr/>
      </p:nvGrpSpPr>
      <p:grpSpPr>
        <a:xfrm>
          <a:off x="0" y="0"/>
          <a:ext cx="0" cy="0"/>
          <a:chOff x="0" y="0"/>
          <a:chExt cx="0" cy="0"/>
        </a:xfrm>
      </p:grpSpPr>
      <p:sp>
        <p:nvSpPr>
          <p:cNvPr id="65" name="Google Shape;65;p16"/>
          <p:cNvSpPr txBox="1"/>
          <p:nvPr>
            <p:ph type="title"/>
          </p:nvPr>
        </p:nvSpPr>
        <p:spPr>
          <a:xfrm>
            <a:off x="415600" y="2867800"/>
            <a:ext cx="11360700" cy="1122300"/>
          </a:xfrm>
          <a:prstGeom prst="rect">
            <a:avLst/>
          </a:prstGeom>
        </p:spPr>
        <p:txBody>
          <a:bodyPr anchorCtr="0" anchor="ctr" bIns="121900" lIns="121900" spcFirstLastPara="1" rIns="121900" wrap="square" tIns="121900"/>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6" name="Google Shape;66;p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7" name="Shape 67"/>
        <p:cNvGrpSpPr/>
        <p:nvPr/>
      </p:nvGrpSpPr>
      <p:grpSpPr>
        <a:xfrm>
          <a:off x="0" y="0"/>
          <a:ext cx="0" cy="0"/>
          <a:chOff x="0" y="0"/>
          <a:chExt cx="0" cy="0"/>
        </a:xfrm>
      </p:grpSpPr>
      <p:sp>
        <p:nvSpPr>
          <p:cNvPr id="68" name="Google Shape;68;p17"/>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69" name="Google Shape;69;p17"/>
          <p:cNvSpPr txBox="1"/>
          <p:nvPr>
            <p:ph idx="1" type="body"/>
          </p:nvPr>
        </p:nvSpPr>
        <p:spPr>
          <a:xfrm>
            <a:off x="415600" y="1536633"/>
            <a:ext cx="11360700" cy="4555200"/>
          </a:xfrm>
          <a:prstGeom prst="rect">
            <a:avLst/>
          </a:prstGeom>
        </p:spPr>
        <p:txBody>
          <a:bodyPr anchorCtr="0" anchor="t" bIns="121900" lIns="121900" spcFirstLastPara="1" rIns="121900" wrap="square" tIns="121900"/>
          <a:lstStyle>
            <a:lvl1pPr indent="-381000" lvl="0" marL="457200" rtl="0">
              <a:spcBef>
                <a:spcPts val="0"/>
              </a:spcBef>
              <a:spcAft>
                <a:spcPts val="0"/>
              </a:spcAft>
              <a:buSzPts val="24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70" name="Google Shape;70;p1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1" name="Shape 71"/>
        <p:cNvGrpSpPr/>
        <p:nvPr/>
      </p:nvGrpSpPr>
      <p:grpSpPr>
        <a:xfrm>
          <a:off x="0" y="0"/>
          <a:ext cx="0" cy="0"/>
          <a:chOff x="0" y="0"/>
          <a:chExt cx="0" cy="0"/>
        </a:xfrm>
      </p:grpSpPr>
      <p:sp>
        <p:nvSpPr>
          <p:cNvPr id="72" name="Google Shape;72;p18"/>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73" name="Google Shape;73;p18"/>
          <p:cNvSpPr txBox="1"/>
          <p:nvPr>
            <p:ph idx="1" type="body"/>
          </p:nvPr>
        </p:nvSpPr>
        <p:spPr>
          <a:xfrm>
            <a:off x="415600" y="1536633"/>
            <a:ext cx="5333100" cy="4555200"/>
          </a:xfrm>
          <a:prstGeom prst="rect">
            <a:avLst/>
          </a:prstGeom>
        </p:spPr>
        <p:txBody>
          <a:bodyPr anchorCtr="0" anchor="t" bIns="121900" lIns="121900" spcFirstLastPara="1" rIns="121900" wrap="square" tIns="121900"/>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74" name="Google Shape;74;p18"/>
          <p:cNvSpPr txBox="1"/>
          <p:nvPr>
            <p:ph idx="2" type="body"/>
          </p:nvPr>
        </p:nvSpPr>
        <p:spPr>
          <a:xfrm>
            <a:off x="6443200" y="1536633"/>
            <a:ext cx="5333100" cy="4555200"/>
          </a:xfrm>
          <a:prstGeom prst="rect">
            <a:avLst/>
          </a:prstGeom>
        </p:spPr>
        <p:txBody>
          <a:bodyPr anchorCtr="0" anchor="t" bIns="121900" lIns="121900" spcFirstLastPara="1" rIns="121900" wrap="square" tIns="121900"/>
          <a:lstStyle>
            <a:lvl1pPr indent="-349250" lvl="0" marL="457200" rtl="0">
              <a:spcBef>
                <a:spcPts val="0"/>
              </a:spcBef>
              <a:spcAft>
                <a:spcPts val="0"/>
              </a:spcAft>
              <a:buSzPts val="1900"/>
              <a:buChar char="●"/>
              <a:defRPr sz="19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75" name="Google Shape;75;p1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6" name="Shape 76"/>
        <p:cNvGrpSpPr/>
        <p:nvPr/>
      </p:nvGrpSpPr>
      <p:grpSpPr>
        <a:xfrm>
          <a:off x="0" y="0"/>
          <a:ext cx="0" cy="0"/>
          <a:chOff x="0" y="0"/>
          <a:chExt cx="0" cy="0"/>
        </a:xfrm>
      </p:grpSpPr>
      <p:sp>
        <p:nvSpPr>
          <p:cNvPr id="77" name="Google Shape;77;p19"/>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78" name="Google Shape;78;p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9" name="Shape 79"/>
        <p:cNvGrpSpPr/>
        <p:nvPr/>
      </p:nvGrpSpPr>
      <p:grpSpPr>
        <a:xfrm>
          <a:off x="0" y="0"/>
          <a:ext cx="0" cy="0"/>
          <a:chOff x="0" y="0"/>
          <a:chExt cx="0" cy="0"/>
        </a:xfrm>
      </p:grpSpPr>
      <p:sp>
        <p:nvSpPr>
          <p:cNvPr id="80" name="Google Shape;80;p20"/>
          <p:cNvSpPr txBox="1"/>
          <p:nvPr>
            <p:ph type="title"/>
          </p:nvPr>
        </p:nvSpPr>
        <p:spPr>
          <a:xfrm>
            <a:off x="415600" y="740800"/>
            <a:ext cx="3744000" cy="1007700"/>
          </a:xfrm>
          <a:prstGeom prst="rect">
            <a:avLst/>
          </a:prstGeom>
        </p:spPr>
        <p:txBody>
          <a:bodyPr anchorCtr="0" anchor="b" bIns="121900" lIns="121900" spcFirstLastPara="1" rIns="121900" wrap="square" tIns="121900"/>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81" name="Google Shape;81;p20"/>
          <p:cNvSpPr txBox="1"/>
          <p:nvPr>
            <p:ph idx="1" type="body"/>
          </p:nvPr>
        </p:nvSpPr>
        <p:spPr>
          <a:xfrm>
            <a:off x="415600" y="1852800"/>
            <a:ext cx="3744000" cy="4239300"/>
          </a:xfrm>
          <a:prstGeom prst="rect">
            <a:avLst/>
          </a:prstGeom>
        </p:spPr>
        <p:txBody>
          <a:bodyPr anchorCtr="0" anchor="t" bIns="121900" lIns="121900" spcFirstLastPara="1" rIns="121900" wrap="square" tIns="121900"/>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82" name="Google Shape;82;p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3" name="Shape 83"/>
        <p:cNvGrpSpPr/>
        <p:nvPr/>
      </p:nvGrpSpPr>
      <p:grpSpPr>
        <a:xfrm>
          <a:off x="0" y="0"/>
          <a:ext cx="0" cy="0"/>
          <a:chOff x="0" y="0"/>
          <a:chExt cx="0" cy="0"/>
        </a:xfrm>
      </p:grpSpPr>
      <p:sp>
        <p:nvSpPr>
          <p:cNvPr id="84" name="Google Shape;84;p21"/>
          <p:cNvSpPr txBox="1"/>
          <p:nvPr>
            <p:ph type="title"/>
          </p:nvPr>
        </p:nvSpPr>
        <p:spPr>
          <a:xfrm>
            <a:off x="653667" y="600200"/>
            <a:ext cx="8490300" cy="5454300"/>
          </a:xfrm>
          <a:prstGeom prst="rect">
            <a:avLst/>
          </a:prstGeom>
        </p:spPr>
        <p:txBody>
          <a:bodyPr anchorCtr="0" anchor="ctr" bIns="121900" lIns="121900" spcFirstLastPara="1" rIns="121900" wrap="square" tIns="121900"/>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85" name="Google Shape;85;p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p:spPr>
        <p:txBody>
          <a:bodyPr anchorCtr="0" anchor="ctr" bIns="121900" lIns="121900" spcFirstLastPara="1" rIns="121900" wrap="square" tIns="12190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2"/>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p22"/>
          <p:cNvSpPr txBox="1"/>
          <p:nvPr>
            <p:ph type="title"/>
          </p:nvPr>
        </p:nvSpPr>
        <p:spPr>
          <a:xfrm>
            <a:off x="354000" y="1644233"/>
            <a:ext cx="5393700" cy="1976400"/>
          </a:xfrm>
          <a:prstGeom prst="rect">
            <a:avLst/>
          </a:prstGeom>
        </p:spPr>
        <p:txBody>
          <a:bodyPr anchorCtr="0" anchor="b" bIns="121900" lIns="121900" spcFirstLastPara="1" rIns="121900" wrap="square" tIns="121900"/>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89" name="Google Shape;89;p22"/>
          <p:cNvSpPr txBox="1"/>
          <p:nvPr>
            <p:ph idx="1" type="subTitle"/>
          </p:nvPr>
        </p:nvSpPr>
        <p:spPr>
          <a:xfrm>
            <a:off x="354000" y="3737433"/>
            <a:ext cx="5393700" cy="1646700"/>
          </a:xfrm>
          <a:prstGeom prst="rect">
            <a:avLst/>
          </a:prstGeom>
        </p:spPr>
        <p:txBody>
          <a:bodyPr anchorCtr="0" anchor="t" bIns="121900" lIns="121900" spcFirstLastPara="1" rIns="121900" wrap="square" tIns="121900"/>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0" name="Google Shape;90;p22"/>
          <p:cNvSpPr txBox="1"/>
          <p:nvPr>
            <p:ph idx="2" type="body"/>
          </p:nvPr>
        </p:nvSpPr>
        <p:spPr>
          <a:xfrm>
            <a:off x="6586000" y="965433"/>
            <a:ext cx="5115900" cy="4926900"/>
          </a:xfrm>
          <a:prstGeom prst="rect">
            <a:avLst/>
          </a:prstGeom>
        </p:spPr>
        <p:txBody>
          <a:bodyPr anchorCtr="0" anchor="ctr" bIns="121900" lIns="121900" spcFirstLastPara="1" rIns="121900" wrap="square" tIns="121900"/>
          <a:lstStyle>
            <a:lvl1pPr indent="-381000" lvl="0" marL="457200" rtl="0">
              <a:spcBef>
                <a:spcPts val="0"/>
              </a:spcBef>
              <a:spcAft>
                <a:spcPts val="0"/>
              </a:spcAft>
              <a:buSzPts val="24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91" name="Google Shape;91;p2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2" name="Shape 92"/>
        <p:cNvGrpSpPr/>
        <p:nvPr/>
      </p:nvGrpSpPr>
      <p:grpSpPr>
        <a:xfrm>
          <a:off x="0" y="0"/>
          <a:ext cx="0" cy="0"/>
          <a:chOff x="0" y="0"/>
          <a:chExt cx="0" cy="0"/>
        </a:xfrm>
      </p:grpSpPr>
      <p:sp>
        <p:nvSpPr>
          <p:cNvPr id="93" name="Google Shape;93;p23"/>
          <p:cNvSpPr txBox="1"/>
          <p:nvPr>
            <p:ph idx="1" type="body"/>
          </p:nvPr>
        </p:nvSpPr>
        <p:spPr>
          <a:xfrm>
            <a:off x="415600" y="5640767"/>
            <a:ext cx="7998300" cy="806700"/>
          </a:xfrm>
          <a:prstGeom prst="rect">
            <a:avLst/>
          </a:prstGeom>
        </p:spPr>
        <p:txBody>
          <a:bodyPr anchorCtr="0" anchor="ctr" bIns="121900" lIns="121900" spcFirstLastPara="1" rIns="121900" wrap="square" tIns="121900"/>
          <a:lstStyle>
            <a:lvl1pPr indent="-228600" lvl="0" marL="457200" rtl="0">
              <a:lnSpc>
                <a:spcPct val="100000"/>
              </a:lnSpc>
              <a:spcBef>
                <a:spcPts val="0"/>
              </a:spcBef>
              <a:spcAft>
                <a:spcPts val="0"/>
              </a:spcAft>
              <a:buSzPts val="2400"/>
              <a:buNone/>
              <a:defRPr/>
            </a:lvl1pPr>
          </a:lstStyle>
          <a:p/>
        </p:txBody>
      </p:sp>
      <p:sp>
        <p:nvSpPr>
          <p:cNvPr id="94" name="Google Shape;94;p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5" name="Shape 95"/>
        <p:cNvGrpSpPr/>
        <p:nvPr/>
      </p:nvGrpSpPr>
      <p:grpSpPr>
        <a:xfrm>
          <a:off x="0" y="0"/>
          <a:ext cx="0" cy="0"/>
          <a:chOff x="0" y="0"/>
          <a:chExt cx="0" cy="0"/>
        </a:xfrm>
      </p:grpSpPr>
      <p:sp>
        <p:nvSpPr>
          <p:cNvPr id="96" name="Google Shape;96;p24"/>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lstStyle>
            <a:lvl1pPr lvl="0" rtl="0" algn="ctr">
              <a:spcBef>
                <a:spcPts val="0"/>
              </a:spcBef>
              <a:spcAft>
                <a:spcPts val="0"/>
              </a:spcAft>
              <a:buSzPts val="16000"/>
              <a:buNone/>
              <a:defRPr sz="16000"/>
            </a:lvl1pPr>
            <a:lvl2pPr lvl="1" rtl="0" algn="ctr">
              <a:spcBef>
                <a:spcPts val="0"/>
              </a:spcBef>
              <a:spcAft>
                <a:spcPts val="0"/>
              </a:spcAft>
              <a:buSzPts val="16000"/>
              <a:buNone/>
              <a:defRPr sz="16000"/>
            </a:lvl2pPr>
            <a:lvl3pPr lvl="2" rtl="0" algn="ctr">
              <a:spcBef>
                <a:spcPts val="0"/>
              </a:spcBef>
              <a:spcAft>
                <a:spcPts val="0"/>
              </a:spcAft>
              <a:buSzPts val="16000"/>
              <a:buNone/>
              <a:defRPr sz="16000"/>
            </a:lvl3pPr>
            <a:lvl4pPr lvl="3" rtl="0" algn="ctr">
              <a:spcBef>
                <a:spcPts val="0"/>
              </a:spcBef>
              <a:spcAft>
                <a:spcPts val="0"/>
              </a:spcAft>
              <a:buSzPts val="16000"/>
              <a:buNone/>
              <a:defRPr sz="16000"/>
            </a:lvl4pPr>
            <a:lvl5pPr lvl="4" rtl="0" algn="ctr">
              <a:spcBef>
                <a:spcPts val="0"/>
              </a:spcBef>
              <a:spcAft>
                <a:spcPts val="0"/>
              </a:spcAft>
              <a:buSzPts val="16000"/>
              <a:buNone/>
              <a:defRPr sz="16000"/>
            </a:lvl5pPr>
            <a:lvl6pPr lvl="5" rtl="0" algn="ctr">
              <a:spcBef>
                <a:spcPts val="0"/>
              </a:spcBef>
              <a:spcAft>
                <a:spcPts val="0"/>
              </a:spcAft>
              <a:buSzPts val="16000"/>
              <a:buNone/>
              <a:defRPr sz="16000"/>
            </a:lvl6pPr>
            <a:lvl7pPr lvl="6" rtl="0" algn="ctr">
              <a:spcBef>
                <a:spcPts val="0"/>
              </a:spcBef>
              <a:spcAft>
                <a:spcPts val="0"/>
              </a:spcAft>
              <a:buSzPts val="16000"/>
              <a:buNone/>
              <a:defRPr sz="16000"/>
            </a:lvl7pPr>
            <a:lvl8pPr lvl="7" rtl="0" algn="ctr">
              <a:spcBef>
                <a:spcPts val="0"/>
              </a:spcBef>
              <a:spcAft>
                <a:spcPts val="0"/>
              </a:spcAft>
              <a:buSzPts val="16000"/>
              <a:buNone/>
              <a:defRPr sz="16000"/>
            </a:lvl8pPr>
            <a:lvl9pPr lvl="8" rtl="0" algn="ctr">
              <a:spcBef>
                <a:spcPts val="0"/>
              </a:spcBef>
              <a:spcAft>
                <a:spcPts val="0"/>
              </a:spcAft>
              <a:buSzPts val="16000"/>
              <a:buNone/>
              <a:defRPr sz="16000"/>
            </a:lvl9pPr>
          </a:lstStyle>
          <a:p>
            <a:r>
              <a:t>xx%</a:t>
            </a:r>
          </a:p>
        </p:txBody>
      </p:sp>
      <p:sp>
        <p:nvSpPr>
          <p:cNvPr id="97" name="Google Shape;97;p24"/>
          <p:cNvSpPr txBox="1"/>
          <p:nvPr>
            <p:ph idx="1" type="body"/>
          </p:nvPr>
        </p:nvSpPr>
        <p:spPr>
          <a:xfrm>
            <a:off x="415600" y="4202967"/>
            <a:ext cx="11360700" cy="1734300"/>
          </a:xfrm>
          <a:prstGeom prst="rect">
            <a:avLst/>
          </a:prstGeom>
        </p:spPr>
        <p:txBody>
          <a:bodyPr anchorCtr="0" anchor="t" bIns="121900" lIns="121900" spcFirstLastPara="1" rIns="121900" wrap="square" tIns="121900"/>
          <a:lstStyle>
            <a:lvl1pPr indent="-381000" lvl="0" marL="457200" rtl="0" algn="ctr">
              <a:spcBef>
                <a:spcPts val="0"/>
              </a:spcBef>
              <a:spcAft>
                <a:spcPts val="0"/>
              </a:spcAft>
              <a:buSzPts val="2400"/>
              <a:buChar char="●"/>
              <a:defRPr/>
            </a:lvl1pPr>
            <a:lvl2pPr indent="-349250" lvl="1" marL="914400" rtl="0" algn="ctr">
              <a:spcBef>
                <a:spcPts val="2100"/>
              </a:spcBef>
              <a:spcAft>
                <a:spcPts val="0"/>
              </a:spcAft>
              <a:buSzPts val="1900"/>
              <a:buChar char="○"/>
              <a:defRPr/>
            </a:lvl2pPr>
            <a:lvl3pPr indent="-349250" lvl="2" marL="1371600" rtl="0" algn="ctr">
              <a:spcBef>
                <a:spcPts val="2100"/>
              </a:spcBef>
              <a:spcAft>
                <a:spcPts val="0"/>
              </a:spcAft>
              <a:buSzPts val="1900"/>
              <a:buChar char="■"/>
              <a:defRPr/>
            </a:lvl3pPr>
            <a:lvl4pPr indent="-349250" lvl="3" marL="1828800" rtl="0" algn="ctr">
              <a:spcBef>
                <a:spcPts val="2100"/>
              </a:spcBef>
              <a:spcAft>
                <a:spcPts val="0"/>
              </a:spcAft>
              <a:buSzPts val="1900"/>
              <a:buChar char="●"/>
              <a:defRPr/>
            </a:lvl4pPr>
            <a:lvl5pPr indent="-349250" lvl="4" marL="2286000" rtl="0" algn="ctr">
              <a:spcBef>
                <a:spcPts val="2100"/>
              </a:spcBef>
              <a:spcAft>
                <a:spcPts val="0"/>
              </a:spcAft>
              <a:buSzPts val="1900"/>
              <a:buChar char="○"/>
              <a:defRPr/>
            </a:lvl5pPr>
            <a:lvl6pPr indent="-349250" lvl="5" marL="2743200" rtl="0" algn="ctr">
              <a:spcBef>
                <a:spcPts val="2100"/>
              </a:spcBef>
              <a:spcAft>
                <a:spcPts val="0"/>
              </a:spcAft>
              <a:buSzPts val="1900"/>
              <a:buChar char="■"/>
              <a:defRPr/>
            </a:lvl6pPr>
            <a:lvl7pPr indent="-349250" lvl="6" marL="3200400" rtl="0" algn="ctr">
              <a:spcBef>
                <a:spcPts val="2100"/>
              </a:spcBef>
              <a:spcAft>
                <a:spcPts val="0"/>
              </a:spcAft>
              <a:buSzPts val="1900"/>
              <a:buChar char="●"/>
              <a:defRPr/>
            </a:lvl7pPr>
            <a:lvl8pPr indent="-349250" lvl="7" marL="3657600" rtl="0" algn="ctr">
              <a:spcBef>
                <a:spcPts val="2100"/>
              </a:spcBef>
              <a:spcAft>
                <a:spcPts val="0"/>
              </a:spcAft>
              <a:buSzPts val="1900"/>
              <a:buChar char="○"/>
              <a:defRPr/>
            </a:lvl8pPr>
            <a:lvl9pPr indent="-349250" lvl="8" marL="4114800" rtl="0" algn="ctr">
              <a:spcBef>
                <a:spcPts val="2100"/>
              </a:spcBef>
              <a:spcAft>
                <a:spcPts val="2100"/>
              </a:spcAft>
              <a:buSzPts val="1900"/>
              <a:buChar char="■"/>
              <a:defRPr/>
            </a:lvl9pPr>
          </a:lstStyle>
          <a:p/>
        </p:txBody>
      </p:sp>
      <p:sp>
        <p:nvSpPr>
          <p:cNvPr id="98" name="Google Shape;98;p2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9" name="Shape 99"/>
        <p:cNvGrpSpPr/>
        <p:nvPr/>
      </p:nvGrpSpPr>
      <p:grpSpPr>
        <a:xfrm>
          <a:off x="0" y="0"/>
          <a:ext cx="0" cy="0"/>
          <a:chOff x="0" y="0"/>
          <a:chExt cx="0" cy="0"/>
        </a:xfrm>
      </p:grpSpPr>
      <p:sp>
        <p:nvSpPr>
          <p:cNvPr id="100" name="Google Shape;100;p2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01" name="Shape 101"/>
        <p:cNvGrpSpPr/>
        <p:nvPr/>
      </p:nvGrpSpPr>
      <p:grpSpPr>
        <a:xfrm>
          <a:off x="0" y="0"/>
          <a:ext cx="0" cy="0"/>
          <a:chOff x="0" y="0"/>
          <a:chExt cx="0" cy="0"/>
        </a:xfrm>
      </p:grpSpPr>
      <p:sp>
        <p:nvSpPr>
          <p:cNvPr id="102" name="Google Shape;102;p26"/>
          <p:cNvSpPr txBox="1"/>
          <p:nvPr>
            <p:ph type="title"/>
          </p:nvPr>
        </p:nvSpPr>
        <p:spPr>
          <a:xfrm>
            <a:off x="677334" y="609600"/>
            <a:ext cx="8596800" cy="1320900"/>
          </a:xfrm>
          <a:prstGeom prst="rect">
            <a:avLst/>
          </a:prstGeom>
          <a:noFill/>
          <a:ln>
            <a:noFill/>
          </a:ln>
        </p:spPr>
        <p:txBody>
          <a:bodyPr anchorCtr="0" anchor="t" bIns="121900" lIns="121900" spcFirstLastPara="1" rIns="121900" wrap="square" tIns="121900"/>
          <a:lstStyle>
            <a:lvl1pPr indent="0" lvl="0" marL="0" marR="0" rtl="0" algn="l">
              <a:spcBef>
                <a:spcPts val="0"/>
              </a:spcBef>
              <a:spcAft>
                <a:spcPts val="0"/>
              </a:spcAft>
              <a:buClr>
                <a:schemeClr val="accent1"/>
              </a:buClr>
              <a:buSzPts val="3700"/>
              <a:buNone/>
              <a:defRPr i="0" sz="3600" u="none" cap="none" strike="noStrike">
                <a:solidFill>
                  <a:schemeClr val="accent1"/>
                </a:solidFill>
              </a:defRPr>
            </a:lvl1pPr>
            <a:lvl2pPr indent="0" lvl="1" marL="0" marR="0" rtl="0" algn="l">
              <a:spcBef>
                <a:spcPts val="0"/>
              </a:spcBef>
              <a:spcAft>
                <a:spcPts val="0"/>
              </a:spcAft>
              <a:buSzPts val="3700"/>
              <a:buNone/>
              <a:defRPr b="0" i="0" sz="1900" u="none" cap="none" strike="noStrike">
                <a:solidFill>
                  <a:schemeClr val="dk2"/>
                </a:solidFill>
              </a:defRPr>
            </a:lvl2pPr>
            <a:lvl3pPr indent="0" lvl="2" marL="0" marR="0" rtl="0" algn="l">
              <a:spcBef>
                <a:spcPts val="0"/>
              </a:spcBef>
              <a:spcAft>
                <a:spcPts val="0"/>
              </a:spcAft>
              <a:buSzPts val="3700"/>
              <a:buNone/>
              <a:defRPr b="0" i="0" sz="1900" u="none" cap="none" strike="noStrike">
                <a:solidFill>
                  <a:schemeClr val="dk2"/>
                </a:solidFill>
              </a:defRPr>
            </a:lvl3pPr>
            <a:lvl4pPr indent="0" lvl="3" marL="0" marR="0" rtl="0" algn="l">
              <a:spcBef>
                <a:spcPts val="0"/>
              </a:spcBef>
              <a:spcAft>
                <a:spcPts val="0"/>
              </a:spcAft>
              <a:buSzPts val="3700"/>
              <a:buNone/>
              <a:defRPr b="0" i="0" sz="1900" u="none" cap="none" strike="noStrike">
                <a:solidFill>
                  <a:schemeClr val="dk2"/>
                </a:solidFill>
              </a:defRPr>
            </a:lvl4pPr>
            <a:lvl5pPr indent="0" lvl="4" marL="0" marR="0" rtl="0" algn="l">
              <a:spcBef>
                <a:spcPts val="0"/>
              </a:spcBef>
              <a:spcAft>
                <a:spcPts val="0"/>
              </a:spcAft>
              <a:buSzPts val="3700"/>
              <a:buNone/>
              <a:defRPr b="0" i="0" sz="1900" u="none" cap="none" strike="noStrike">
                <a:solidFill>
                  <a:schemeClr val="dk2"/>
                </a:solidFill>
              </a:defRPr>
            </a:lvl5pPr>
            <a:lvl6pPr indent="0" lvl="5" marL="0" marR="0" rtl="0" algn="l">
              <a:spcBef>
                <a:spcPts val="0"/>
              </a:spcBef>
              <a:spcAft>
                <a:spcPts val="0"/>
              </a:spcAft>
              <a:buSzPts val="3700"/>
              <a:buNone/>
              <a:defRPr b="0" i="0" sz="1900" u="none" cap="none" strike="noStrike">
                <a:solidFill>
                  <a:schemeClr val="dk2"/>
                </a:solidFill>
              </a:defRPr>
            </a:lvl6pPr>
            <a:lvl7pPr indent="0" lvl="6" marL="0" marR="0" rtl="0" algn="l">
              <a:spcBef>
                <a:spcPts val="0"/>
              </a:spcBef>
              <a:spcAft>
                <a:spcPts val="0"/>
              </a:spcAft>
              <a:buSzPts val="3700"/>
              <a:buNone/>
              <a:defRPr b="0" i="0" sz="1900" u="none" cap="none" strike="noStrike">
                <a:solidFill>
                  <a:schemeClr val="dk2"/>
                </a:solidFill>
              </a:defRPr>
            </a:lvl7pPr>
            <a:lvl8pPr indent="0" lvl="7" marL="0" marR="0" rtl="0" algn="l">
              <a:spcBef>
                <a:spcPts val="0"/>
              </a:spcBef>
              <a:spcAft>
                <a:spcPts val="0"/>
              </a:spcAft>
              <a:buSzPts val="3700"/>
              <a:buNone/>
              <a:defRPr b="0" i="0" sz="1900" u="none" cap="none" strike="noStrike">
                <a:solidFill>
                  <a:schemeClr val="dk2"/>
                </a:solidFill>
              </a:defRPr>
            </a:lvl8pPr>
            <a:lvl9pPr indent="0" lvl="8" marL="0" marR="0" rtl="0" algn="l">
              <a:spcBef>
                <a:spcPts val="0"/>
              </a:spcBef>
              <a:spcAft>
                <a:spcPts val="0"/>
              </a:spcAft>
              <a:buSzPts val="3700"/>
              <a:buNone/>
              <a:defRPr b="0" i="0" sz="1900" u="none" cap="none" strike="noStrike">
                <a:solidFill>
                  <a:schemeClr val="dk2"/>
                </a:solidFill>
              </a:defRPr>
            </a:lvl9pPr>
          </a:lstStyle>
          <a:p/>
        </p:txBody>
      </p:sp>
      <p:sp>
        <p:nvSpPr>
          <p:cNvPr id="103" name="Google Shape;103;p26"/>
          <p:cNvSpPr txBox="1"/>
          <p:nvPr>
            <p:ph idx="1" type="body"/>
          </p:nvPr>
        </p:nvSpPr>
        <p:spPr>
          <a:xfrm>
            <a:off x="677334" y="2160589"/>
            <a:ext cx="8596800" cy="3880800"/>
          </a:xfrm>
          <a:prstGeom prst="rect">
            <a:avLst/>
          </a:prstGeom>
          <a:noFill/>
          <a:ln>
            <a:noFill/>
          </a:ln>
        </p:spPr>
        <p:txBody>
          <a:bodyPr anchorCtr="0" anchor="t" bIns="121900" lIns="121900" spcFirstLastPara="1" rIns="121900" wrap="square" tIns="121900"/>
          <a:lstStyle>
            <a:lvl1pPr indent="-323850" lvl="0" marL="457200" marR="0" rtl="0" algn="l">
              <a:spcBef>
                <a:spcPts val="1100"/>
              </a:spcBef>
              <a:spcAft>
                <a:spcPts val="0"/>
              </a:spcAft>
              <a:buClr>
                <a:schemeClr val="accent1"/>
              </a:buClr>
              <a:buSzPts val="1500"/>
              <a:buChar char="▶"/>
              <a:defRPr i="0" sz="1900" u="none" cap="none" strike="noStrike">
                <a:solidFill>
                  <a:srgbClr val="3F3F3F"/>
                </a:solidFill>
              </a:defRPr>
            </a:lvl1pPr>
            <a:lvl2pPr indent="-311150" lvl="1" marL="914400" marR="0" rtl="0" algn="l">
              <a:spcBef>
                <a:spcPts val="1100"/>
              </a:spcBef>
              <a:spcAft>
                <a:spcPts val="0"/>
              </a:spcAft>
              <a:buClr>
                <a:schemeClr val="accent1"/>
              </a:buClr>
              <a:buSzPts val="1300"/>
              <a:buChar char="▶"/>
              <a:defRPr i="0" sz="1600" u="none" cap="none" strike="noStrike">
                <a:solidFill>
                  <a:srgbClr val="3F3F3F"/>
                </a:solidFill>
              </a:defRPr>
            </a:lvl2pPr>
            <a:lvl3pPr indent="-298450" lvl="2" marL="1371600" marR="0" rtl="0" algn="l">
              <a:spcBef>
                <a:spcPts val="1100"/>
              </a:spcBef>
              <a:spcAft>
                <a:spcPts val="0"/>
              </a:spcAft>
              <a:buClr>
                <a:schemeClr val="accent1"/>
              </a:buClr>
              <a:buSzPts val="1100"/>
              <a:buChar char="▶"/>
              <a:defRPr i="0" sz="1500" u="none" cap="none" strike="noStrike">
                <a:solidFill>
                  <a:srgbClr val="3F3F3F"/>
                </a:solidFill>
              </a:defRPr>
            </a:lvl3pPr>
            <a:lvl4pPr indent="-285750" lvl="3" marL="1828800" marR="0" rtl="0" algn="l">
              <a:spcBef>
                <a:spcPts val="1100"/>
              </a:spcBef>
              <a:spcAft>
                <a:spcPts val="0"/>
              </a:spcAft>
              <a:buClr>
                <a:schemeClr val="accent1"/>
              </a:buClr>
              <a:buSzPts val="900"/>
              <a:buChar char="▶"/>
              <a:defRPr i="0" sz="1200" u="none" cap="none" strike="noStrike">
                <a:solidFill>
                  <a:srgbClr val="3F3F3F"/>
                </a:solidFill>
              </a:defRPr>
            </a:lvl4pPr>
            <a:lvl5pPr indent="-285750" lvl="4" marL="2286000" marR="0" rtl="0" algn="l">
              <a:spcBef>
                <a:spcPts val="1100"/>
              </a:spcBef>
              <a:spcAft>
                <a:spcPts val="0"/>
              </a:spcAft>
              <a:buClr>
                <a:schemeClr val="accent1"/>
              </a:buClr>
              <a:buSzPts val="900"/>
              <a:buChar char="▶"/>
              <a:defRPr i="0" sz="1200" u="none" cap="none" strike="noStrike">
                <a:solidFill>
                  <a:srgbClr val="3F3F3F"/>
                </a:solidFill>
              </a:defRPr>
            </a:lvl5pPr>
            <a:lvl6pPr indent="-285750" lvl="5" marL="2743200" marR="0" rtl="0" algn="l">
              <a:spcBef>
                <a:spcPts val="1100"/>
              </a:spcBef>
              <a:spcAft>
                <a:spcPts val="0"/>
              </a:spcAft>
              <a:buClr>
                <a:schemeClr val="accent1"/>
              </a:buClr>
              <a:buSzPts val="900"/>
              <a:buChar char="▶"/>
              <a:defRPr i="0" sz="1200" u="none" cap="none" strike="noStrike">
                <a:solidFill>
                  <a:srgbClr val="3F3F3F"/>
                </a:solidFill>
              </a:defRPr>
            </a:lvl6pPr>
            <a:lvl7pPr indent="-285750" lvl="6" marL="3200400" marR="0" rtl="0" algn="l">
              <a:spcBef>
                <a:spcPts val="1100"/>
              </a:spcBef>
              <a:spcAft>
                <a:spcPts val="0"/>
              </a:spcAft>
              <a:buClr>
                <a:schemeClr val="accent1"/>
              </a:buClr>
              <a:buSzPts val="900"/>
              <a:buChar char="▶"/>
              <a:defRPr i="0" sz="1200" u="none" cap="none" strike="noStrike">
                <a:solidFill>
                  <a:srgbClr val="3F3F3F"/>
                </a:solidFill>
              </a:defRPr>
            </a:lvl7pPr>
            <a:lvl8pPr indent="-285750" lvl="7" marL="3657600" marR="0" rtl="0" algn="l">
              <a:spcBef>
                <a:spcPts val="1100"/>
              </a:spcBef>
              <a:spcAft>
                <a:spcPts val="0"/>
              </a:spcAft>
              <a:buClr>
                <a:schemeClr val="accent1"/>
              </a:buClr>
              <a:buSzPts val="900"/>
              <a:buChar char="▶"/>
              <a:defRPr i="0" sz="1200" u="none" cap="none" strike="noStrike">
                <a:solidFill>
                  <a:srgbClr val="3F3F3F"/>
                </a:solidFill>
              </a:defRPr>
            </a:lvl8pPr>
            <a:lvl9pPr indent="-285750" lvl="8" marL="4114800" marR="0" rtl="0" algn="l">
              <a:spcBef>
                <a:spcPts val="1100"/>
              </a:spcBef>
              <a:spcAft>
                <a:spcPts val="0"/>
              </a:spcAft>
              <a:buClr>
                <a:schemeClr val="accent1"/>
              </a:buClr>
              <a:buSzPts val="900"/>
              <a:buChar char="▶"/>
              <a:defRPr i="0" sz="1200" u="none" cap="none" strike="noStrike">
                <a:solidFill>
                  <a:srgbClr val="3F3F3F"/>
                </a:solidFill>
              </a:defRPr>
            </a:lvl9pPr>
          </a:lstStyle>
          <a:p/>
        </p:txBody>
      </p:sp>
      <p:sp>
        <p:nvSpPr>
          <p:cNvPr id="104" name="Google Shape;104;p26"/>
          <p:cNvSpPr txBox="1"/>
          <p:nvPr>
            <p:ph idx="10" type="dt"/>
          </p:nvPr>
        </p:nvSpPr>
        <p:spPr>
          <a:xfrm>
            <a:off x="7205133" y="6041362"/>
            <a:ext cx="912000" cy="365100"/>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500"/>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105" name="Google Shape;105;p26"/>
          <p:cNvSpPr txBox="1"/>
          <p:nvPr>
            <p:ph idx="11" type="ftr"/>
          </p:nvPr>
        </p:nvSpPr>
        <p:spPr>
          <a:xfrm>
            <a:off x="677334" y="6041362"/>
            <a:ext cx="6297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500"/>
              <a:buNone/>
              <a:defRPr b="0" i="0" sz="9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106" name="Google Shape;106;p26"/>
          <p:cNvSpPr txBox="1"/>
          <p:nvPr>
            <p:ph idx="12" type="sldNum"/>
          </p:nvPr>
        </p:nvSpPr>
        <p:spPr>
          <a:xfrm>
            <a:off x="8590663" y="6041362"/>
            <a:ext cx="6837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0" marR="0" rtl="0" algn="r">
              <a:spcBef>
                <a:spcPts val="0"/>
              </a:spcBef>
              <a:buClr>
                <a:srgbClr val="888888"/>
              </a:buClr>
              <a:buFont typeface="Calibri"/>
              <a:buNone/>
              <a:defRPr b="0" i="0" sz="1200" u="none" cap="none" strike="noStrike">
                <a:solidFill>
                  <a:srgbClr val="888888"/>
                </a:solidFill>
                <a:latin typeface="Calibri"/>
                <a:ea typeface="Calibri"/>
                <a:cs typeface="Calibri"/>
                <a:sym typeface="Calibri"/>
              </a:defRPr>
            </a:lvl2pPr>
            <a:lvl3pPr indent="0" lvl="2" marL="0" marR="0" rtl="0" algn="r">
              <a:spcBef>
                <a:spcPts val="0"/>
              </a:spcBef>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0" marR="0" rtl="0" algn="r">
              <a:spcBef>
                <a:spcPts val="0"/>
              </a:spcBef>
              <a:buClr>
                <a:srgbClr val="888888"/>
              </a:buClr>
              <a:buFont typeface="Calibri"/>
              <a:buNone/>
              <a:defRPr b="0" i="0" sz="1200" u="none" cap="none" strike="noStrike">
                <a:solidFill>
                  <a:srgbClr val="888888"/>
                </a:solidFill>
                <a:latin typeface="Calibri"/>
                <a:ea typeface="Calibri"/>
                <a:cs typeface="Calibri"/>
                <a:sym typeface="Calibri"/>
              </a:defRPr>
            </a:lvl4pPr>
            <a:lvl5pPr indent="0" lvl="4" marL="0" marR="0" rtl="0" algn="r">
              <a:spcBef>
                <a:spcPts val="0"/>
              </a:spcBef>
              <a:buClr>
                <a:srgbClr val="888888"/>
              </a:buClr>
              <a:buFont typeface="Calibri"/>
              <a:buNone/>
              <a:defRPr b="0" i="0" sz="1200" u="none" cap="none" strike="noStrike">
                <a:solidFill>
                  <a:srgbClr val="888888"/>
                </a:solidFill>
                <a:latin typeface="Calibri"/>
                <a:ea typeface="Calibri"/>
                <a:cs typeface="Calibri"/>
                <a:sym typeface="Calibri"/>
              </a:defRPr>
            </a:lvl5pPr>
            <a:lvl6pPr indent="0" lvl="5" marL="0" marR="0" rtl="0" algn="r">
              <a:spcBef>
                <a:spcPts val="0"/>
              </a:spcBef>
              <a:buClr>
                <a:srgbClr val="888888"/>
              </a:buClr>
              <a:buFont typeface="Calibri"/>
              <a:buNone/>
              <a:defRPr b="0" i="0" sz="1200" u="none" cap="none" strike="noStrike">
                <a:solidFill>
                  <a:srgbClr val="888888"/>
                </a:solidFill>
                <a:latin typeface="Calibri"/>
                <a:ea typeface="Calibri"/>
                <a:cs typeface="Calibri"/>
                <a:sym typeface="Calibri"/>
              </a:defRPr>
            </a:lvl6pPr>
            <a:lvl7pPr indent="0" lvl="6" marL="0" marR="0" rtl="0" algn="r">
              <a:spcBef>
                <a:spcPts val="0"/>
              </a:spcBef>
              <a:buClr>
                <a:srgbClr val="888888"/>
              </a:buClr>
              <a:buFont typeface="Calibri"/>
              <a:buNone/>
              <a:defRPr b="0" i="0" sz="1200" u="none" cap="none" strike="noStrike">
                <a:solidFill>
                  <a:srgbClr val="888888"/>
                </a:solidFill>
                <a:latin typeface="Calibri"/>
                <a:ea typeface="Calibri"/>
                <a:cs typeface="Calibri"/>
                <a:sym typeface="Calibri"/>
              </a:defRPr>
            </a:lvl7pPr>
            <a:lvl8pPr indent="0" lvl="7" marL="0" marR="0" rtl="0" algn="r">
              <a:spcBef>
                <a:spcPts val="0"/>
              </a:spcBef>
              <a:buClr>
                <a:srgbClr val="888888"/>
              </a:buClr>
              <a:buFont typeface="Calibri"/>
              <a:buNone/>
              <a:defRPr b="0" i="0" sz="1200" u="none" cap="none" strike="noStrike">
                <a:solidFill>
                  <a:srgbClr val="888888"/>
                </a:solidFill>
                <a:latin typeface="Calibri"/>
                <a:ea typeface="Calibri"/>
                <a:cs typeface="Calibri"/>
                <a:sym typeface="Calibri"/>
              </a:defRPr>
            </a:lvl8pPr>
            <a:lvl9pPr indent="0" lvl="8" marL="0" marR="0" rtl="0" algn="r">
              <a:spcBef>
                <a:spcPts val="0"/>
              </a:spcBef>
              <a:buClr>
                <a:srgbClr val="888888"/>
              </a:buClr>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p4"/>
          <p:cNvSpPr txBox="1"/>
          <p:nvPr>
            <p:ph idx="1" type="body"/>
          </p:nvPr>
        </p:nvSpPr>
        <p:spPr>
          <a:xfrm>
            <a:off x="415600" y="1536633"/>
            <a:ext cx="11360700" cy="4555200"/>
          </a:xfrm>
          <a:prstGeom prst="rect">
            <a:avLst/>
          </a:prstGeom>
        </p:spPr>
        <p:txBody>
          <a:bodyPr anchorCtr="0" anchor="t" bIns="121900" lIns="121900" spcFirstLastPara="1" rIns="121900" wrap="square" tIns="121900"/>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9" name="Google Shape;1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5"/>
          <p:cNvSpPr txBox="1"/>
          <p:nvPr>
            <p:ph idx="1" type="body"/>
          </p:nvPr>
        </p:nvSpPr>
        <p:spPr>
          <a:xfrm>
            <a:off x="415600" y="1536633"/>
            <a:ext cx="5333100" cy="45552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3" name="Google Shape;23;p5"/>
          <p:cNvSpPr txBox="1"/>
          <p:nvPr>
            <p:ph idx="2" type="body"/>
          </p:nvPr>
        </p:nvSpPr>
        <p:spPr>
          <a:xfrm>
            <a:off x="6443200" y="1536633"/>
            <a:ext cx="5333100" cy="45552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4" name="Google Shape;24;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600" y="740800"/>
            <a:ext cx="3744000" cy="1007700"/>
          </a:xfrm>
          <a:prstGeom prst="rect">
            <a:avLst/>
          </a:prstGeom>
        </p:spPr>
        <p:txBody>
          <a:bodyPr anchorCtr="0" anchor="b" bIns="121900" lIns="121900" spcFirstLastPara="1" rIns="121900" wrap="square" tIns="12190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p7"/>
          <p:cNvSpPr txBox="1"/>
          <p:nvPr>
            <p:ph idx="1" type="body"/>
          </p:nvPr>
        </p:nvSpPr>
        <p:spPr>
          <a:xfrm>
            <a:off x="415600" y="1852800"/>
            <a:ext cx="3744000" cy="4239300"/>
          </a:xfrm>
          <a:prstGeom prst="rect">
            <a:avLst/>
          </a:prstGeom>
        </p:spPr>
        <p:txBody>
          <a:bodyPr anchorCtr="0" anchor="t" bIns="121900" lIns="121900" spcFirstLastPara="1" rIns="121900" wrap="square" tIns="121900"/>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1" name="Google Shape;31;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667" y="600200"/>
            <a:ext cx="8490300" cy="5454300"/>
          </a:xfrm>
          <a:prstGeom prst="rect">
            <a:avLst/>
          </a:prstGeom>
        </p:spPr>
        <p:txBody>
          <a:bodyPr anchorCtr="0" anchor="ctr" bIns="121900" lIns="121900" spcFirstLastPara="1" rIns="121900" wrap="square" tIns="121900"/>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54000" y="1644233"/>
            <a:ext cx="5393700" cy="1976400"/>
          </a:xfrm>
          <a:prstGeom prst="rect">
            <a:avLst/>
          </a:prstGeom>
        </p:spPr>
        <p:txBody>
          <a:bodyPr anchorCtr="0" anchor="b" bIns="121900" lIns="121900" spcFirstLastPara="1" rIns="121900" wrap="square" tIns="121900"/>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p9"/>
          <p:cNvSpPr txBox="1"/>
          <p:nvPr>
            <p:ph idx="1" type="subTitle"/>
          </p:nvPr>
        </p:nvSpPr>
        <p:spPr>
          <a:xfrm>
            <a:off x="354000" y="3737433"/>
            <a:ext cx="5393700" cy="16467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p9"/>
          <p:cNvSpPr txBox="1"/>
          <p:nvPr>
            <p:ph idx="2" type="body"/>
          </p:nvPr>
        </p:nvSpPr>
        <p:spPr>
          <a:xfrm>
            <a:off x="6586000" y="965433"/>
            <a:ext cx="5115900" cy="4926900"/>
          </a:xfrm>
          <a:prstGeom prst="rect">
            <a:avLst/>
          </a:prstGeom>
        </p:spPr>
        <p:txBody>
          <a:bodyPr anchorCtr="0" anchor="ctr" bIns="121900" lIns="121900" spcFirstLastPara="1" rIns="121900" wrap="square" tIns="121900"/>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40" name="Google Shape;40;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15600" y="5640767"/>
            <a:ext cx="7998300" cy="806700"/>
          </a:xfrm>
          <a:prstGeom prst="rect">
            <a:avLst/>
          </a:prstGeom>
        </p:spPr>
        <p:txBody>
          <a:bodyPr anchorCtr="0" anchor="ctr" bIns="121900" lIns="121900" spcFirstLastPara="1" rIns="121900" wrap="square" tIns="121900"/>
          <a:lstStyle>
            <a:lvl1pPr indent="-228600" lvl="0" marL="457200">
              <a:lnSpc>
                <a:spcPct val="100000"/>
              </a:lnSpc>
              <a:spcBef>
                <a:spcPts val="0"/>
              </a:spcBef>
              <a:spcAft>
                <a:spcPts val="0"/>
              </a:spcAft>
              <a:buSzPts val="2400"/>
              <a:buNone/>
              <a:defRPr/>
            </a:lvl1pPr>
          </a:lstStyle>
          <a:p/>
        </p:txBody>
      </p:sp>
      <p:sp>
        <p:nvSpPr>
          <p:cNvPr id="43" name="Google Shape;43;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a:spcBef>
                <a:spcPts val="0"/>
              </a:spcBef>
              <a:spcAft>
                <a:spcPts val="0"/>
              </a:spcAft>
              <a:buClr>
                <a:schemeClr val="dk1"/>
              </a:buClr>
              <a:buSzPts val="3700"/>
              <a:buFont typeface="Open Sans"/>
              <a:buNone/>
              <a:defRPr sz="3700">
                <a:solidFill>
                  <a:schemeClr val="dk1"/>
                </a:solidFill>
                <a:latin typeface="Open Sans"/>
                <a:ea typeface="Open Sans"/>
                <a:cs typeface="Open Sans"/>
                <a:sym typeface="Open Sans"/>
              </a:defRPr>
            </a:lvl1pPr>
            <a:lvl2pPr lvl="1">
              <a:spcBef>
                <a:spcPts val="0"/>
              </a:spcBef>
              <a:spcAft>
                <a:spcPts val="0"/>
              </a:spcAft>
              <a:buClr>
                <a:schemeClr val="dk1"/>
              </a:buClr>
              <a:buSzPts val="3700"/>
              <a:buFont typeface="Open Sans"/>
              <a:buNone/>
              <a:defRPr sz="3700">
                <a:solidFill>
                  <a:schemeClr val="dk1"/>
                </a:solidFill>
                <a:latin typeface="Open Sans"/>
                <a:ea typeface="Open Sans"/>
                <a:cs typeface="Open Sans"/>
                <a:sym typeface="Open Sans"/>
              </a:defRPr>
            </a:lvl2pPr>
            <a:lvl3pPr lvl="2">
              <a:spcBef>
                <a:spcPts val="0"/>
              </a:spcBef>
              <a:spcAft>
                <a:spcPts val="0"/>
              </a:spcAft>
              <a:buClr>
                <a:schemeClr val="dk1"/>
              </a:buClr>
              <a:buSzPts val="3700"/>
              <a:buFont typeface="Open Sans"/>
              <a:buNone/>
              <a:defRPr sz="3700">
                <a:solidFill>
                  <a:schemeClr val="dk1"/>
                </a:solidFill>
                <a:latin typeface="Open Sans"/>
                <a:ea typeface="Open Sans"/>
                <a:cs typeface="Open Sans"/>
                <a:sym typeface="Open Sans"/>
              </a:defRPr>
            </a:lvl3pPr>
            <a:lvl4pPr lvl="3">
              <a:spcBef>
                <a:spcPts val="0"/>
              </a:spcBef>
              <a:spcAft>
                <a:spcPts val="0"/>
              </a:spcAft>
              <a:buClr>
                <a:schemeClr val="dk1"/>
              </a:buClr>
              <a:buSzPts val="3700"/>
              <a:buFont typeface="Open Sans"/>
              <a:buNone/>
              <a:defRPr sz="3700">
                <a:solidFill>
                  <a:schemeClr val="dk1"/>
                </a:solidFill>
                <a:latin typeface="Open Sans"/>
                <a:ea typeface="Open Sans"/>
                <a:cs typeface="Open Sans"/>
                <a:sym typeface="Open Sans"/>
              </a:defRPr>
            </a:lvl4pPr>
            <a:lvl5pPr lvl="4">
              <a:spcBef>
                <a:spcPts val="0"/>
              </a:spcBef>
              <a:spcAft>
                <a:spcPts val="0"/>
              </a:spcAft>
              <a:buClr>
                <a:schemeClr val="dk1"/>
              </a:buClr>
              <a:buSzPts val="3700"/>
              <a:buFont typeface="Open Sans"/>
              <a:buNone/>
              <a:defRPr sz="3700">
                <a:solidFill>
                  <a:schemeClr val="dk1"/>
                </a:solidFill>
                <a:latin typeface="Open Sans"/>
                <a:ea typeface="Open Sans"/>
                <a:cs typeface="Open Sans"/>
                <a:sym typeface="Open Sans"/>
              </a:defRPr>
            </a:lvl5pPr>
            <a:lvl6pPr lvl="5">
              <a:spcBef>
                <a:spcPts val="0"/>
              </a:spcBef>
              <a:spcAft>
                <a:spcPts val="0"/>
              </a:spcAft>
              <a:buClr>
                <a:schemeClr val="dk1"/>
              </a:buClr>
              <a:buSzPts val="3700"/>
              <a:buFont typeface="Open Sans"/>
              <a:buNone/>
              <a:defRPr sz="3700">
                <a:solidFill>
                  <a:schemeClr val="dk1"/>
                </a:solidFill>
                <a:latin typeface="Open Sans"/>
                <a:ea typeface="Open Sans"/>
                <a:cs typeface="Open Sans"/>
                <a:sym typeface="Open Sans"/>
              </a:defRPr>
            </a:lvl6pPr>
            <a:lvl7pPr lvl="6">
              <a:spcBef>
                <a:spcPts val="0"/>
              </a:spcBef>
              <a:spcAft>
                <a:spcPts val="0"/>
              </a:spcAft>
              <a:buClr>
                <a:schemeClr val="dk1"/>
              </a:buClr>
              <a:buSzPts val="3700"/>
              <a:buFont typeface="Open Sans"/>
              <a:buNone/>
              <a:defRPr sz="3700">
                <a:solidFill>
                  <a:schemeClr val="dk1"/>
                </a:solidFill>
                <a:latin typeface="Open Sans"/>
                <a:ea typeface="Open Sans"/>
                <a:cs typeface="Open Sans"/>
                <a:sym typeface="Open Sans"/>
              </a:defRPr>
            </a:lvl7pPr>
            <a:lvl8pPr lvl="7">
              <a:spcBef>
                <a:spcPts val="0"/>
              </a:spcBef>
              <a:spcAft>
                <a:spcPts val="0"/>
              </a:spcAft>
              <a:buClr>
                <a:schemeClr val="dk1"/>
              </a:buClr>
              <a:buSzPts val="3700"/>
              <a:buFont typeface="Open Sans"/>
              <a:buNone/>
              <a:defRPr sz="3700">
                <a:solidFill>
                  <a:schemeClr val="dk1"/>
                </a:solidFill>
                <a:latin typeface="Open Sans"/>
                <a:ea typeface="Open Sans"/>
                <a:cs typeface="Open Sans"/>
                <a:sym typeface="Open Sans"/>
              </a:defRPr>
            </a:lvl8pPr>
            <a:lvl9pPr lvl="8">
              <a:spcBef>
                <a:spcPts val="0"/>
              </a:spcBef>
              <a:spcAft>
                <a:spcPts val="0"/>
              </a:spcAft>
              <a:buClr>
                <a:schemeClr val="dk1"/>
              </a:buClr>
              <a:buSzPts val="3700"/>
              <a:buFont typeface="Open Sans"/>
              <a:buNone/>
              <a:defRPr sz="3700">
                <a:solidFill>
                  <a:schemeClr val="dk1"/>
                </a:solidFill>
                <a:latin typeface="Open Sans"/>
                <a:ea typeface="Open Sans"/>
                <a:cs typeface="Open Sans"/>
                <a:sym typeface="Open Sans"/>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81000" lvl="0" marL="457200">
              <a:lnSpc>
                <a:spcPct val="115000"/>
              </a:lnSpc>
              <a:spcBef>
                <a:spcPts val="0"/>
              </a:spcBef>
              <a:spcAft>
                <a:spcPts val="0"/>
              </a:spcAft>
              <a:buClr>
                <a:schemeClr val="dk2"/>
              </a:buClr>
              <a:buSzPts val="2400"/>
              <a:buFont typeface="Open Sans"/>
              <a:buChar char="●"/>
              <a:defRPr sz="2400">
                <a:solidFill>
                  <a:schemeClr val="dk2"/>
                </a:solidFill>
                <a:latin typeface="Open Sans"/>
                <a:ea typeface="Open Sans"/>
                <a:cs typeface="Open Sans"/>
                <a:sym typeface="Open Sans"/>
              </a:defRPr>
            </a:lvl1pPr>
            <a:lvl2pPr indent="-349250" lvl="1" marL="9144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indent="-349250" lvl="2" marL="13716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indent="-349250" lvl="3" marL="18288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indent="-349250" lvl="4" marL="22860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indent="-349250" lvl="5" marL="27432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indent="-349250" lvl="6" marL="32004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indent="-349250" lvl="7" marL="36576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indent="-349250" lvl="8" marL="4114800">
              <a:lnSpc>
                <a:spcPct val="115000"/>
              </a:lnSpc>
              <a:spcBef>
                <a:spcPts val="2100"/>
              </a:spcBef>
              <a:spcAft>
                <a:spcPts val="2100"/>
              </a:spcAft>
              <a:buClr>
                <a:schemeClr val="dk2"/>
              </a:buClr>
              <a:buSzPts val="1900"/>
              <a:buFont typeface="Open Sans"/>
              <a:buChar char="■"/>
              <a:defRPr sz="1900">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rtl="0">
              <a:spcBef>
                <a:spcPts val="0"/>
              </a:spcBef>
              <a:spcAft>
                <a:spcPts val="0"/>
              </a:spcAft>
              <a:buClr>
                <a:schemeClr val="dk1"/>
              </a:buClr>
              <a:buSzPts val="3700"/>
              <a:buFont typeface="Open Sans"/>
              <a:buNone/>
              <a:defRPr sz="3700">
                <a:solidFill>
                  <a:schemeClr val="dk1"/>
                </a:solidFill>
                <a:latin typeface="Open Sans"/>
                <a:ea typeface="Open Sans"/>
                <a:cs typeface="Open Sans"/>
                <a:sym typeface="Open Sans"/>
              </a:defRPr>
            </a:lvl1pPr>
            <a:lvl2pPr lvl="1" rtl="0">
              <a:spcBef>
                <a:spcPts val="0"/>
              </a:spcBef>
              <a:spcAft>
                <a:spcPts val="0"/>
              </a:spcAft>
              <a:buClr>
                <a:schemeClr val="dk1"/>
              </a:buClr>
              <a:buSzPts val="3700"/>
              <a:buFont typeface="Open Sans"/>
              <a:buNone/>
              <a:defRPr sz="3700">
                <a:solidFill>
                  <a:schemeClr val="dk1"/>
                </a:solidFill>
                <a:latin typeface="Open Sans"/>
                <a:ea typeface="Open Sans"/>
                <a:cs typeface="Open Sans"/>
                <a:sym typeface="Open Sans"/>
              </a:defRPr>
            </a:lvl2pPr>
            <a:lvl3pPr lvl="2" rtl="0">
              <a:spcBef>
                <a:spcPts val="0"/>
              </a:spcBef>
              <a:spcAft>
                <a:spcPts val="0"/>
              </a:spcAft>
              <a:buClr>
                <a:schemeClr val="dk1"/>
              </a:buClr>
              <a:buSzPts val="3700"/>
              <a:buFont typeface="Open Sans"/>
              <a:buNone/>
              <a:defRPr sz="3700">
                <a:solidFill>
                  <a:schemeClr val="dk1"/>
                </a:solidFill>
                <a:latin typeface="Open Sans"/>
                <a:ea typeface="Open Sans"/>
                <a:cs typeface="Open Sans"/>
                <a:sym typeface="Open Sans"/>
              </a:defRPr>
            </a:lvl3pPr>
            <a:lvl4pPr lvl="3" rtl="0">
              <a:spcBef>
                <a:spcPts val="0"/>
              </a:spcBef>
              <a:spcAft>
                <a:spcPts val="0"/>
              </a:spcAft>
              <a:buClr>
                <a:schemeClr val="dk1"/>
              </a:buClr>
              <a:buSzPts val="3700"/>
              <a:buFont typeface="Open Sans"/>
              <a:buNone/>
              <a:defRPr sz="3700">
                <a:solidFill>
                  <a:schemeClr val="dk1"/>
                </a:solidFill>
                <a:latin typeface="Open Sans"/>
                <a:ea typeface="Open Sans"/>
                <a:cs typeface="Open Sans"/>
                <a:sym typeface="Open Sans"/>
              </a:defRPr>
            </a:lvl4pPr>
            <a:lvl5pPr lvl="4" rtl="0">
              <a:spcBef>
                <a:spcPts val="0"/>
              </a:spcBef>
              <a:spcAft>
                <a:spcPts val="0"/>
              </a:spcAft>
              <a:buClr>
                <a:schemeClr val="dk1"/>
              </a:buClr>
              <a:buSzPts val="3700"/>
              <a:buFont typeface="Open Sans"/>
              <a:buNone/>
              <a:defRPr sz="3700">
                <a:solidFill>
                  <a:schemeClr val="dk1"/>
                </a:solidFill>
                <a:latin typeface="Open Sans"/>
                <a:ea typeface="Open Sans"/>
                <a:cs typeface="Open Sans"/>
                <a:sym typeface="Open Sans"/>
              </a:defRPr>
            </a:lvl5pPr>
            <a:lvl6pPr lvl="5" rtl="0">
              <a:spcBef>
                <a:spcPts val="0"/>
              </a:spcBef>
              <a:spcAft>
                <a:spcPts val="0"/>
              </a:spcAft>
              <a:buClr>
                <a:schemeClr val="dk1"/>
              </a:buClr>
              <a:buSzPts val="3700"/>
              <a:buFont typeface="Open Sans"/>
              <a:buNone/>
              <a:defRPr sz="3700">
                <a:solidFill>
                  <a:schemeClr val="dk1"/>
                </a:solidFill>
                <a:latin typeface="Open Sans"/>
                <a:ea typeface="Open Sans"/>
                <a:cs typeface="Open Sans"/>
                <a:sym typeface="Open Sans"/>
              </a:defRPr>
            </a:lvl6pPr>
            <a:lvl7pPr lvl="6" rtl="0">
              <a:spcBef>
                <a:spcPts val="0"/>
              </a:spcBef>
              <a:spcAft>
                <a:spcPts val="0"/>
              </a:spcAft>
              <a:buClr>
                <a:schemeClr val="dk1"/>
              </a:buClr>
              <a:buSzPts val="3700"/>
              <a:buFont typeface="Open Sans"/>
              <a:buNone/>
              <a:defRPr sz="3700">
                <a:solidFill>
                  <a:schemeClr val="dk1"/>
                </a:solidFill>
                <a:latin typeface="Open Sans"/>
                <a:ea typeface="Open Sans"/>
                <a:cs typeface="Open Sans"/>
                <a:sym typeface="Open Sans"/>
              </a:defRPr>
            </a:lvl7pPr>
            <a:lvl8pPr lvl="7" rtl="0">
              <a:spcBef>
                <a:spcPts val="0"/>
              </a:spcBef>
              <a:spcAft>
                <a:spcPts val="0"/>
              </a:spcAft>
              <a:buClr>
                <a:schemeClr val="dk1"/>
              </a:buClr>
              <a:buSzPts val="3700"/>
              <a:buFont typeface="Open Sans"/>
              <a:buNone/>
              <a:defRPr sz="3700">
                <a:solidFill>
                  <a:schemeClr val="dk1"/>
                </a:solidFill>
                <a:latin typeface="Open Sans"/>
                <a:ea typeface="Open Sans"/>
                <a:cs typeface="Open Sans"/>
                <a:sym typeface="Open Sans"/>
              </a:defRPr>
            </a:lvl8pPr>
            <a:lvl9pPr lvl="8" rtl="0">
              <a:spcBef>
                <a:spcPts val="0"/>
              </a:spcBef>
              <a:spcAft>
                <a:spcPts val="0"/>
              </a:spcAft>
              <a:buClr>
                <a:schemeClr val="dk1"/>
              </a:buClr>
              <a:buSzPts val="3700"/>
              <a:buFont typeface="Open Sans"/>
              <a:buNone/>
              <a:defRPr sz="3700">
                <a:solidFill>
                  <a:schemeClr val="dk1"/>
                </a:solidFill>
                <a:latin typeface="Open Sans"/>
                <a:ea typeface="Open Sans"/>
                <a:cs typeface="Open Sans"/>
                <a:sym typeface="Open Sans"/>
              </a:defRPr>
            </a:lvl9pPr>
          </a:lstStyle>
          <a:p/>
        </p:txBody>
      </p:sp>
      <p:sp>
        <p:nvSpPr>
          <p:cNvPr id="58" name="Google Shape;58;p1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81000" lvl="0" marL="457200" rtl="0">
              <a:lnSpc>
                <a:spcPct val="115000"/>
              </a:lnSpc>
              <a:spcBef>
                <a:spcPts val="0"/>
              </a:spcBef>
              <a:spcAft>
                <a:spcPts val="0"/>
              </a:spcAft>
              <a:buClr>
                <a:schemeClr val="dk2"/>
              </a:buClr>
              <a:buSzPts val="2400"/>
              <a:buFont typeface="Open Sans"/>
              <a:buChar char="●"/>
              <a:defRPr sz="2400">
                <a:solidFill>
                  <a:schemeClr val="dk2"/>
                </a:solidFill>
                <a:latin typeface="Open Sans"/>
                <a:ea typeface="Open Sans"/>
                <a:cs typeface="Open Sans"/>
                <a:sym typeface="Open Sans"/>
              </a:defRPr>
            </a:lvl1pPr>
            <a:lvl2pPr indent="-349250" lvl="1" marL="914400" rtl="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indent="-349250" lvl="2" marL="1371600" rtl="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indent="-349250" lvl="3" marL="1828800" rtl="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indent="-349250" lvl="4" marL="2286000" rtl="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indent="-349250" lvl="5" marL="2743200" rtl="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indent="-349250" lvl="6" marL="3200400" rtl="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indent="-349250" lvl="7" marL="3657600" rtl="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indent="-349250" lvl="8" marL="4114800" rtl="0">
              <a:lnSpc>
                <a:spcPct val="115000"/>
              </a:lnSpc>
              <a:spcBef>
                <a:spcPts val="2100"/>
              </a:spcBef>
              <a:spcAft>
                <a:spcPts val="2100"/>
              </a:spcAft>
              <a:buClr>
                <a:schemeClr val="dk2"/>
              </a:buClr>
              <a:buSzPts val="1900"/>
              <a:buFont typeface="Open Sans"/>
              <a:buChar char="■"/>
              <a:defRPr sz="1900">
                <a:solidFill>
                  <a:schemeClr val="dk2"/>
                </a:solidFill>
                <a:latin typeface="Open Sans"/>
                <a:ea typeface="Open Sans"/>
                <a:cs typeface="Open Sans"/>
                <a:sym typeface="Open Sans"/>
              </a:defRPr>
            </a:lvl9pPr>
          </a:lstStyle>
          <a:p/>
        </p:txBody>
      </p:sp>
      <p:sp>
        <p:nvSpPr>
          <p:cNvPr id="59" name="Google Shape;59;p1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7"/>
          <p:cNvSpPr txBox="1"/>
          <p:nvPr>
            <p:ph idx="1" type="subTitle"/>
          </p:nvPr>
        </p:nvSpPr>
        <p:spPr>
          <a:xfrm>
            <a:off x="2212500" y="3800394"/>
            <a:ext cx="7767000" cy="5181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Arial"/>
              <a:buNone/>
            </a:pPr>
            <a:r>
              <a:rPr lang="en-US" sz="2400">
                <a:solidFill>
                  <a:srgbClr val="000000"/>
                </a:solidFill>
                <a:latin typeface="Open Sans Light"/>
                <a:ea typeface="Open Sans Light"/>
                <a:cs typeface="Open Sans Light"/>
                <a:sym typeface="Open Sans Light"/>
              </a:rPr>
              <a:t>Spreadsheet Documentation</a:t>
            </a:r>
            <a:endParaRPr sz="2400">
              <a:solidFill>
                <a:srgbClr val="000000"/>
              </a:solidFill>
              <a:latin typeface="Open Sans Light"/>
              <a:ea typeface="Open Sans Light"/>
              <a:cs typeface="Open Sans Light"/>
              <a:sym typeface="Open Sans Light"/>
            </a:endParaRPr>
          </a:p>
          <a:p>
            <a:pPr indent="0" lvl="0" marL="0" marR="0" rtl="0" algn="l">
              <a:lnSpc>
                <a:spcPct val="90000"/>
              </a:lnSpc>
              <a:spcBef>
                <a:spcPts val="0"/>
              </a:spcBef>
              <a:spcAft>
                <a:spcPts val="0"/>
              </a:spcAft>
              <a:buClr>
                <a:schemeClr val="dk1"/>
              </a:buClr>
              <a:buFont typeface="Arial"/>
              <a:buNone/>
            </a:pPr>
            <a:r>
              <a:t/>
            </a:r>
            <a:endParaRPr b="1" i="0" sz="2400" u="none" cap="none" strike="noStrike">
              <a:solidFill>
                <a:schemeClr val="dk1"/>
              </a:solidFill>
            </a:endParaRPr>
          </a:p>
        </p:txBody>
      </p:sp>
      <p:sp>
        <p:nvSpPr>
          <p:cNvPr id="112" name="Google Shape;112;p27"/>
          <p:cNvSpPr txBox="1"/>
          <p:nvPr>
            <p:ph type="ctrTitle"/>
          </p:nvPr>
        </p:nvSpPr>
        <p:spPr>
          <a:xfrm>
            <a:off x="415650" y="2905195"/>
            <a:ext cx="11360700" cy="104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lang="en-US" sz="6000">
                <a:solidFill>
                  <a:srgbClr val="E06666"/>
                </a:solidFill>
                <a:latin typeface="Open Sans ExtraBold"/>
                <a:ea typeface="Open Sans ExtraBold"/>
                <a:cs typeface="Open Sans ExtraBold"/>
                <a:sym typeface="Open Sans ExtraBold"/>
              </a:rPr>
              <a:t>HIV CALCULATION</a:t>
            </a:r>
            <a:endParaRPr>
              <a:solidFill>
                <a:srgbClr val="E06666"/>
              </a:solidFill>
              <a:latin typeface="Open Sans ExtraBold"/>
              <a:ea typeface="Open Sans ExtraBold"/>
              <a:cs typeface="Open Sans ExtraBold"/>
              <a:sym typeface="Open Sans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6"/>
          <p:cNvSpPr/>
          <p:nvPr/>
        </p:nvSpPr>
        <p:spPr>
          <a:xfrm>
            <a:off x="0" y="1"/>
            <a:ext cx="4636008" cy="6857997"/>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184" name="Google Shape;184;p36"/>
          <p:cNvSpPr txBox="1"/>
          <p:nvPr>
            <p:ph idx="1" type="body"/>
          </p:nvPr>
        </p:nvSpPr>
        <p:spPr>
          <a:xfrm>
            <a:off x="448730" y="2084400"/>
            <a:ext cx="3630300" cy="38808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80000"/>
              </a:lnSpc>
              <a:spcBef>
                <a:spcPts val="0"/>
              </a:spcBef>
              <a:spcAft>
                <a:spcPts val="0"/>
              </a:spcAft>
              <a:buClr>
                <a:schemeClr val="lt1"/>
              </a:buClr>
              <a:buSzPts val="2400"/>
              <a:buFont typeface="Open Sans Light"/>
              <a:buChar char="•"/>
            </a:pPr>
            <a:r>
              <a:rPr i="0" lang="en-US" sz="2400" u="none" cap="none" strike="noStrike">
                <a:solidFill>
                  <a:schemeClr val="lt1"/>
                </a:solidFill>
                <a:latin typeface="Open Sans Light"/>
                <a:ea typeface="Open Sans Light"/>
                <a:cs typeface="Open Sans Light"/>
                <a:sym typeface="Open Sans Light"/>
              </a:rPr>
              <a:t>Column </a:t>
            </a:r>
            <a:r>
              <a:rPr lang="en-US" sz="2400">
                <a:solidFill>
                  <a:schemeClr val="lt1"/>
                </a:solidFill>
                <a:latin typeface="Open Sans Light"/>
                <a:ea typeface="Open Sans Light"/>
                <a:cs typeface="Open Sans Light"/>
                <a:sym typeface="Open Sans Light"/>
              </a:rPr>
              <a:t>AM</a:t>
            </a:r>
            <a:r>
              <a:rPr i="0" lang="en-US" sz="2400" u="none" cap="none" strike="noStrike">
                <a:solidFill>
                  <a:schemeClr val="lt1"/>
                </a:solidFill>
                <a:latin typeface="Open Sans Light"/>
                <a:ea typeface="Open Sans Light"/>
                <a:cs typeface="Open Sans Light"/>
                <a:sym typeface="Open Sans Light"/>
              </a:rPr>
              <a:t>: List of Group A Countries</a:t>
            </a:r>
            <a:endParaRPr>
              <a:latin typeface="Open Sans Light"/>
              <a:ea typeface="Open Sans Light"/>
              <a:cs typeface="Open Sans Light"/>
              <a:sym typeface="Open Sans Light"/>
            </a:endParaRPr>
          </a:p>
          <a:p>
            <a:pPr indent="-228600" lvl="1" marL="685800" marR="0" rtl="0" algn="l">
              <a:lnSpc>
                <a:spcPct val="80000"/>
              </a:lnSpc>
              <a:spcBef>
                <a:spcPts val="500"/>
              </a:spcBef>
              <a:spcAft>
                <a:spcPts val="0"/>
              </a:spcAft>
              <a:buClr>
                <a:schemeClr val="lt1"/>
              </a:buClr>
              <a:buSzPts val="2000"/>
              <a:buFont typeface="Open Sans Light"/>
              <a:buChar char="•"/>
            </a:pPr>
            <a:r>
              <a:rPr i="0" lang="en-US" sz="2000" u="none" cap="none" strike="noStrike">
                <a:solidFill>
                  <a:schemeClr val="lt1"/>
                </a:solidFill>
                <a:latin typeface="Open Sans Light"/>
                <a:ea typeface="Open Sans Light"/>
                <a:cs typeface="Open Sans Light"/>
                <a:sym typeface="Open Sans Light"/>
              </a:rPr>
              <a:t>Outside the Americas (AFR, EMR, EUR, SEA, WPR )</a:t>
            </a:r>
            <a:endParaRPr i="0" sz="2400" u="none" cap="none" strike="noStrike">
              <a:solidFill>
                <a:schemeClr val="lt1"/>
              </a:solidFill>
              <a:latin typeface="Open Sans Light"/>
              <a:ea typeface="Open Sans Light"/>
              <a:cs typeface="Open Sans Light"/>
              <a:sym typeface="Open Sans Light"/>
            </a:endParaRPr>
          </a:p>
          <a:p>
            <a:pPr indent="-228600" lvl="0" marL="228600" marR="0" rtl="0" algn="l">
              <a:lnSpc>
                <a:spcPct val="80000"/>
              </a:lnSpc>
              <a:spcBef>
                <a:spcPts val="1000"/>
              </a:spcBef>
              <a:spcAft>
                <a:spcPts val="0"/>
              </a:spcAft>
              <a:buClr>
                <a:schemeClr val="lt1"/>
              </a:buClr>
              <a:buSzPts val="2400"/>
              <a:buFont typeface="Open Sans Light"/>
              <a:buChar char="•"/>
            </a:pPr>
            <a:r>
              <a:rPr i="0" lang="en-US" sz="2400" u="none" cap="none" strike="noStrike">
                <a:solidFill>
                  <a:schemeClr val="lt1"/>
                </a:solidFill>
                <a:latin typeface="Open Sans Light"/>
                <a:ea typeface="Open Sans Light"/>
                <a:cs typeface="Open Sans Light"/>
                <a:sym typeface="Open Sans Light"/>
              </a:rPr>
              <a:t>Column A</a:t>
            </a:r>
            <a:r>
              <a:rPr lang="en-US" sz="2400">
                <a:solidFill>
                  <a:schemeClr val="lt1"/>
                </a:solidFill>
                <a:latin typeface="Open Sans Light"/>
                <a:ea typeface="Open Sans Light"/>
                <a:cs typeface="Open Sans Light"/>
                <a:sym typeface="Open Sans Light"/>
              </a:rPr>
              <a:t>N</a:t>
            </a:r>
            <a:r>
              <a:rPr i="0" lang="en-US" sz="2400" u="none" cap="none" strike="noStrike">
                <a:solidFill>
                  <a:schemeClr val="lt1"/>
                </a:solidFill>
                <a:latin typeface="Open Sans Light"/>
                <a:ea typeface="Open Sans Light"/>
                <a:cs typeface="Open Sans Light"/>
                <a:sym typeface="Open Sans Light"/>
              </a:rPr>
              <a:t>: List of Group B Countries</a:t>
            </a:r>
            <a:endParaRPr>
              <a:latin typeface="Open Sans Light"/>
              <a:ea typeface="Open Sans Light"/>
              <a:cs typeface="Open Sans Light"/>
              <a:sym typeface="Open Sans Light"/>
            </a:endParaRPr>
          </a:p>
          <a:p>
            <a:pPr indent="-228600" lvl="1" marL="685800" marR="0" rtl="0" algn="l">
              <a:lnSpc>
                <a:spcPct val="80000"/>
              </a:lnSpc>
              <a:spcBef>
                <a:spcPts val="500"/>
              </a:spcBef>
              <a:spcAft>
                <a:spcPts val="0"/>
              </a:spcAft>
              <a:buClr>
                <a:schemeClr val="lt1"/>
              </a:buClr>
              <a:buSzPts val="2000"/>
              <a:buFont typeface="Open Sans Light"/>
              <a:buChar char="•"/>
            </a:pPr>
            <a:r>
              <a:rPr i="0" lang="en-US" sz="2000" u="none" cap="none" strike="noStrike">
                <a:solidFill>
                  <a:schemeClr val="lt1"/>
                </a:solidFill>
                <a:latin typeface="Open Sans Light"/>
                <a:ea typeface="Open Sans Light"/>
                <a:cs typeface="Open Sans Light"/>
                <a:sym typeface="Open Sans Light"/>
              </a:rPr>
              <a:t>Within the Americas (AMR)</a:t>
            </a:r>
            <a:endParaRPr>
              <a:latin typeface="Open Sans Light"/>
              <a:ea typeface="Open Sans Light"/>
              <a:cs typeface="Open Sans Light"/>
              <a:sym typeface="Open Sans Light"/>
            </a:endParaRPr>
          </a:p>
        </p:txBody>
      </p:sp>
      <p:sp>
        <p:nvSpPr>
          <p:cNvPr id="185" name="Google Shape;185;p36"/>
          <p:cNvSpPr txBox="1"/>
          <p:nvPr>
            <p:ph type="title"/>
          </p:nvPr>
        </p:nvSpPr>
        <p:spPr>
          <a:xfrm>
            <a:off x="373225" y="609600"/>
            <a:ext cx="3934500" cy="1320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lang="en-US" sz="4400">
                <a:solidFill>
                  <a:srgbClr val="E06666"/>
                </a:solidFill>
                <a:latin typeface="Open Sans ExtraBold"/>
                <a:ea typeface="Open Sans ExtraBold"/>
                <a:cs typeface="Open Sans ExtraBold"/>
                <a:sym typeface="Open Sans ExtraBold"/>
              </a:rPr>
              <a:t>WHO Group Data</a:t>
            </a:r>
            <a:endParaRPr sz="4400">
              <a:solidFill>
                <a:srgbClr val="E06666"/>
              </a:solidFill>
              <a:latin typeface="Open Sans ExtraBold"/>
              <a:ea typeface="Open Sans ExtraBold"/>
              <a:cs typeface="Open Sans ExtraBold"/>
              <a:sym typeface="Open Sans ExtraBold"/>
            </a:endParaRPr>
          </a:p>
        </p:txBody>
      </p:sp>
      <p:pic>
        <p:nvPicPr>
          <p:cNvPr id="186" name="Google Shape;186;p36"/>
          <p:cNvPicPr preferRelativeResize="0"/>
          <p:nvPr/>
        </p:nvPicPr>
        <p:blipFill>
          <a:blip r:embed="rId3">
            <a:alphaModFix/>
          </a:blip>
          <a:stretch>
            <a:fillRect/>
          </a:stretch>
        </p:blipFill>
        <p:spPr>
          <a:xfrm>
            <a:off x="6011517" y="568563"/>
            <a:ext cx="4818200" cy="5720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7"/>
          <p:cNvSpPr/>
          <p:nvPr/>
        </p:nvSpPr>
        <p:spPr>
          <a:xfrm>
            <a:off x="0" y="1"/>
            <a:ext cx="4635900" cy="68580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192" name="Google Shape;192;p37"/>
          <p:cNvSpPr txBox="1"/>
          <p:nvPr>
            <p:ph idx="1" type="body"/>
          </p:nvPr>
        </p:nvSpPr>
        <p:spPr>
          <a:xfrm>
            <a:off x="373225" y="2313000"/>
            <a:ext cx="3888000" cy="3880800"/>
          </a:xfrm>
          <a:prstGeom prst="rect">
            <a:avLst/>
          </a:prstGeom>
          <a:noFill/>
          <a:ln>
            <a:noFill/>
          </a:ln>
        </p:spPr>
        <p:txBody>
          <a:bodyPr anchorCtr="0" anchor="t" bIns="45700" lIns="91425" spcFirstLastPara="1" rIns="91425" wrap="square" tIns="45700">
            <a:noAutofit/>
          </a:bodyPr>
          <a:lstStyle/>
          <a:p>
            <a:pPr indent="-190500" lvl="0" marL="228600" marR="0" rtl="0" algn="l">
              <a:lnSpc>
                <a:spcPct val="80000"/>
              </a:lnSpc>
              <a:spcBef>
                <a:spcPts val="0"/>
              </a:spcBef>
              <a:spcAft>
                <a:spcPts val="0"/>
              </a:spcAft>
              <a:buClr>
                <a:schemeClr val="lt1"/>
              </a:buClr>
              <a:buSzPts val="1400"/>
              <a:buFont typeface="Open Sans Light"/>
              <a:buChar char="•"/>
            </a:pPr>
            <a:r>
              <a:rPr i="0" lang="en-US" sz="1400" u="none" cap="none" strike="noStrike">
                <a:solidFill>
                  <a:schemeClr val="lt1"/>
                </a:solidFill>
                <a:latin typeface="Open Sans Light"/>
                <a:ea typeface="Open Sans Light"/>
                <a:cs typeface="Open Sans Light"/>
                <a:sym typeface="Open Sans Light"/>
              </a:rPr>
              <a:t>Column A</a:t>
            </a:r>
            <a:r>
              <a:rPr lang="en-US" sz="1400">
                <a:solidFill>
                  <a:schemeClr val="lt1"/>
                </a:solidFill>
                <a:latin typeface="Open Sans Light"/>
                <a:ea typeface="Open Sans Light"/>
                <a:cs typeface="Open Sans Light"/>
                <a:sym typeface="Open Sans Light"/>
              </a:rPr>
              <a:t>P</a:t>
            </a:r>
            <a:r>
              <a:rPr i="0" lang="en-US" sz="1400" u="none" cap="none" strike="noStrike">
                <a:solidFill>
                  <a:schemeClr val="lt1"/>
                </a:solidFill>
                <a:latin typeface="Open Sans Light"/>
                <a:ea typeface="Open Sans Light"/>
                <a:cs typeface="Open Sans Light"/>
                <a:sym typeface="Open Sans Light"/>
              </a:rPr>
              <a:t>: Regimen</a:t>
            </a:r>
            <a:r>
              <a:rPr lang="en-US" sz="1400">
                <a:solidFill>
                  <a:schemeClr val="lt1"/>
                </a:solidFill>
                <a:latin typeface="Open Sans Light"/>
                <a:ea typeface="Open Sans Light"/>
                <a:cs typeface="Open Sans Light"/>
                <a:sym typeface="Open Sans Light"/>
              </a:rPr>
              <a:t>s</a:t>
            </a:r>
            <a:r>
              <a:rPr i="0" lang="en-US" sz="1400" u="none" cap="none" strike="noStrike">
                <a:solidFill>
                  <a:schemeClr val="lt1"/>
                </a:solidFill>
                <a:latin typeface="Open Sans Light"/>
                <a:ea typeface="Open Sans Light"/>
                <a:cs typeface="Open Sans Light"/>
                <a:sym typeface="Open Sans Light"/>
              </a:rPr>
              <a:t> for </a:t>
            </a:r>
            <a:r>
              <a:rPr lang="en-US" sz="1400">
                <a:solidFill>
                  <a:schemeClr val="lt1"/>
                </a:solidFill>
                <a:latin typeface="Open Sans Light"/>
                <a:ea typeface="Open Sans Light"/>
                <a:cs typeface="Open Sans Light"/>
                <a:sym typeface="Open Sans Light"/>
              </a:rPr>
              <a:t>a</a:t>
            </a:r>
            <a:r>
              <a:rPr i="0" lang="en-US" sz="1400" u="none" cap="none" strike="noStrike">
                <a:solidFill>
                  <a:schemeClr val="lt1"/>
                </a:solidFill>
                <a:latin typeface="Open Sans Light"/>
                <a:ea typeface="Open Sans Light"/>
                <a:cs typeface="Open Sans Light"/>
                <a:sym typeface="Open Sans Light"/>
              </a:rPr>
              <a:t>dults or </a:t>
            </a:r>
            <a:r>
              <a:rPr lang="en-US" sz="1400">
                <a:solidFill>
                  <a:schemeClr val="lt1"/>
                </a:solidFill>
                <a:latin typeface="Open Sans Light"/>
                <a:ea typeface="Open Sans Light"/>
                <a:cs typeface="Open Sans Light"/>
                <a:sym typeface="Open Sans Light"/>
              </a:rPr>
              <a:t>c</a:t>
            </a:r>
            <a:r>
              <a:rPr i="0" lang="en-US" sz="1400" u="none" cap="none" strike="noStrike">
                <a:solidFill>
                  <a:schemeClr val="lt1"/>
                </a:solidFill>
                <a:latin typeface="Open Sans Light"/>
                <a:ea typeface="Open Sans Light"/>
                <a:cs typeface="Open Sans Light"/>
                <a:sym typeface="Open Sans Light"/>
              </a:rPr>
              <a:t>hildren</a:t>
            </a:r>
            <a:r>
              <a:rPr lang="en-US" sz="1400">
                <a:latin typeface="Open Sans Light"/>
                <a:ea typeface="Open Sans Light"/>
                <a:cs typeface="Open Sans Light"/>
                <a:sym typeface="Open Sans Light"/>
              </a:rPr>
              <a:t> </a:t>
            </a:r>
            <a:r>
              <a:rPr lang="en-US" sz="1400">
                <a:solidFill>
                  <a:srgbClr val="FFFFFF"/>
                </a:solidFill>
                <a:latin typeface="Open Sans Light"/>
                <a:ea typeface="Open Sans Light"/>
                <a:cs typeface="Open Sans Light"/>
                <a:sym typeface="Open Sans Light"/>
              </a:rPr>
              <a:t>(</a:t>
            </a:r>
            <a:r>
              <a:rPr i="0" lang="en-US" sz="1400" u="none" cap="none" strike="noStrike">
                <a:solidFill>
                  <a:schemeClr val="lt1"/>
                </a:solidFill>
                <a:latin typeface="Open Sans Light"/>
                <a:ea typeface="Open Sans Light"/>
                <a:cs typeface="Open Sans Light"/>
                <a:sym typeface="Open Sans Light"/>
              </a:rPr>
              <a:t>1</a:t>
            </a:r>
            <a:r>
              <a:rPr baseline="30000" i="0" lang="en-US" sz="1400" u="none" cap="none" strike="noStrike">
                <a:solidFill>
                  <a:schemeClr val="lt1"/>
                </a:solidFill>
                <a:latin typeface="Open Sans Light"/>
                <a:ea typeface="Open Sans Light"/>
                <a:cs typeface="Open Sans Light"/>
                <a:sym typeface="Open Sans Light"/>
              </a:rPr>
              <a:t>st</a:t>
            </a:r>
            <a:r>
              <a:rPr i="0" lang="en-US" sz="1400" u="none" cap="none" strike="noStrike">
                <a:solidFill>
                  <a:schemeClr val="lt1"/>
                </a:solidFill>
                <a:latin typeface="Open Sans Light"/>
                <a:ea typeface="Open Sans Light"/>
                <a:cs typeface="Open Sans Light"/>
                <a:sym typeface="Open Sans Light"/>
              </a:rPr>
              <a:t>, 2</a:t>
            </a:r>
            <a:r>
              <a:rPr baseline="30000" i="0" lang="en-US" sz="1400" u="none" cap="none" strike="noStrike">
                <a:solidFill>
                  <a:schemeClr val="lt1"/>
                </a:solidFill>
                <a:latin typeface="Open Sans Light"/>
                <a:ea typeface="Open Sans Light"/>
                <a:cs typeface="Open Sans Light"/>
                <a:sym typeface="Open Sans Light"/>
              </a:rPr>
              <a:t>nd</a:t>
            </a:r>
            <a:r>
              <a:rPr i="0" lang="en-US" sz="1400" u="none" cap="none" strike="noStrike">
                <a:solidFill>
                  <a:schemeClr val="lt1"/>
                </a:solidFill>
                <a:latin typeface="Open Sans Light"/>
                <a:ea typeface="Open Sans Light"/>
                <a:cs typeface="Open Sans Light"/>
                <a:sym typeface="Open Sans Light"/>
              </a:rPr>
              <a:t> or 3rd)</a:t>
            </a:r>
            <a:endParaRPr sz="1400">
              <a:latin typeface="Open Sans Light"/>
              <a:ea typeface="Open Sans Light"/>
              <a:cs typeface="Open Sans Light"/>
              <a:sym typeface="Open Sans Light"/>
            </a:endParaRPr>
          </a:p>
          <a:p>
            <a:pPr indent="-190500" lvl="0" marL="228600" marR="0" rtl="0" algn="l">
              <a:lnSpc>
                <a:spcPct val="80000"/>
              </a:lnSpc>
              <a:spcBef>
                <a:spcPts val="1000"/>
              </a:spcBef>
              <a:spcAft>
                <a:spcPts val="0"/>
              </a:spcAft>
              <a:buClr>
                <a:schemeClr val="lt1"/>
              </a:buClr>
              <a:buSzPts val="1400"/>
              <a:buFont typeface="Open Sans Light"/>
              <a:buChar char="•"/>
            </a:pPr>
            <a:r>
              <a:rPr i="0" lang="en-US" sz="1400" u="none" cap="none" strike="noStrike">
                <a:solidFill>
                  <a:schemeClr val="lt1"/>
                </a:solidFill>
                <a:latin typeface="Open Sans Light"/>
                <a:ea typeface="Open Sans Light"/>
                <a:cs typeface="Open Sans Light"/>
                <a:sym typeface="Open Sans Light"/>
              </a:rPr>
              <a:t>Column A</a:t>
            </a:r>
            <a:r>
              <a:rPr lang="en-US" sz="1400">
                <a:solidFill>
                  <a:schemeClr val="lt1"/>
                </a:solidFill>
                <a:latin typeface="Open Sans Light"/>
                <a:ea typeface="Open Sans Light"/>
                <a:cs typeface="Open Sans Light"/>
                <a:sym typeface="Open Sans Light"/>
              </a:rPr>
              <a:t>Q</a:t>
            </a:r>
            <a:r>
              <a:rPr i="0" lang="en-US" sz="1400" u="none" cap="none" strike="noStrike">
                <a:solidFill>
                  <a:schemeClr val="lt1"/>
                </a:solidFill>
                <a:latin typeface="Open Sans Light"/>
                <a:ea typeface="Open Sans Light"/>
                <a:cs typeface="Open Sans Light"/>
                <a:sym typeface="Open Sans Light"/>
              </a:rPr>
              <a:t>: Percentage of </a:t>
            </a:r>
            <a:r>
              <a:rPr lang="en-US" sz="1400">
                <a:solidFill>
                  <a:schemeClr val="lt1"/>
                </a:solidFill>
                <a:latin typeface="Open Sans Light"/>
                <a:ea typeface="Open Sans Light"/>
                <a:cs typeface="Open Sans Light"/>
                <a:sym typeface="Open Sans Light"/>
              </a:rPr>
              <a:t>a</a:t>
            </a:r>
            <a:r>
              <a:rPr i="0" lang="en-US" sz="1400" u="none" cap="none" strike="noStrike">
                <a:solidFill>
                  <a:schemeClr val="lt1"/>
                </a:solidFill>
                <a:latin typeface="Open Sans Light"/>
                <a:ea typeface="Open Sans Light"/>
                <a:cs typeface="Open Sans Light"/>
                <a:sym typeface="Open Sans Light"/>
              </a:rPr>
              <a:t>dults/</a:t>
            </a:r>
            <a:r>
              <a:rPr lang="en-US" sz="1400">
                <a:solidFill>
                  <a:schemeClr val="lt1"/>
                </a:solidFill>
                <a:latin typeface="Open Sans Light"/>
                <a:ea typeface="Open Sans Light"/>
                <a:cs typeface="Open Sans Light"/>
                <a:sym typeface="Open Sans Light"/>
              </a:rPr>
              <a:t>c</a:t>
            </a:r>
            <a:r>
              <a:rPr i="0" lang="en-US" sz="1400" u="none" cap="none" strike="noStrike">
                <a:solidFill>
                  <a:schemeClr val="lt1"/>
                </a:solidFill>
                <a:latin typeface="Open Sans Light"/>
                <a:ea typeface="Open Sans Light"/>
                <a:cs typeface="Open Sans Light"/>
                <a:sym typeface="Open Sans Light"/>
              </a:rPr>
              <a:t>hildren </a:t>
            </a:r>
            <a:r>
              <a:rPr lang="en-US" sz="1400">
                <a:solidFill>
                  <a:schemeClr val="lt1"/>
                </a:solidFill>
                <a:latin typeface="Open Sans Light"/>
                <a:ea typeface="Open Sans Light"/>
                <a:cs typeface="Open Sans Light"/>
                <a:sym typeface="Open Sans Light"/>
              </a:rPr>
              <a:t>r</a:t>
            </a:r>
            <a:r>
              <a:rPr i="0" lang="en-US" sz="1400" u="none" cap="none" strike="noStrike">
                <a:solidFill>
                  <a:schemeClr val="lt1"/>
                </a:solidFill>
                <a:latin typeface="Open Sans Light"/>
                <a:ea typeface="Open Sans Light"/>
                <a:cs typeface="Open Sans Light"/>
                <a:sym typeface="Open Sans Light"/>
              </a:rPr>
              <a:t>eceiving that </a:t>
            </a:r>
            <a:r>
              <a:rPr lang="en-US" sz="1400">
                <a:solidFill>
                  <a:schemeClr val="lt1"/>
                </a:solidFill>
                <a:latin typeface="Open Sans Light"/>
                <a:ea typeface="Open Sans Light"/>
                <a:cs typeface="Open Sans Light"/>
                <a:sym typeface="Open Sans Light"/>
              </a:rPr>
              <a:t>l</a:t>
            </a:r>
            <a:r>
              <a:rPr i="0" lang="en-US" sz="1400" u="none" cap="none" strike="noStrike">
                <a:solidFill>
                  <a:schemeClr val="lt1"/>
                </a:solidFill>
                <a:latin typeface="Open Sans Light"/>
                <a:ea typeface="Open Sans Light"/>
                <a:cs typeface="Open Sans Light"/>
                <a:sym typeface="Open Sans Light"/>
              </a:rPr>
              <a:t>ine of </a:t>
            </a:r>
            <a:r>
              <a:rPr lang="en-US" sz="1400">
                <a:solidFill>
                  <a:schemeClr val="lt1"/>
                </a:solidFill>
                <a:latin typeface="Open Sans Light"/>
                <a:ea typeface="Open Sans Light"/>
                <a:cs typeface="Open Sans Light"/>
                <a:sym typeface="Open Sans Light"/>
              </a:rPr>
              <a:t>t</a:t>
            </a:r>
            <a:r>
              <a:rPr i="0" lang="en-US" sz="1400" u="none" cap="none" strike="noStrike">
                <a:solidFill>
                  <a:schemeClr val="lt1"/>
                </a:solidFill>
                <a:latin typeface="Open Sans Light"/>
                <a:ea typeface="Open Sans Light"/>
                <a:cs typeface="Open Sans Light"/>
                <a:sym typeface="Open Sans Light"/>
              </a:rPr>
              <a:t>reatment in Group A countries</a:t>
            </a:r>
            <a:endParaRPr sz="1400">
              <a:latin typeface="Open Sans Light"/>
              <a:ea typeface="Open Sans Light"/>
              <a:cs typeface="Open Sans Light"/>
              <a:sym typeface="Open Sans Light"/>
            </a:endParaRPr>
          </a:p>
          <a:p>
            <a:pPr indent="-190500" lvl="0" marL="228600" marR="0" rtl="0" algn="l">
              <a:lnSpc>
                <a:spcPct val="80000"/>
              </a:lnSpc>
              <a:spcBef>
                <a:spcPts val="1000"/>
              </a:spcBef>
              <a:spcAft>
                <a:spcPts val="0"/>
              </a:spcAft>
              <a:buClr>
                <a:schemeClr val="lt1"/>
              </a:buClr>
              <a:buSzPts val="1400"/>
              <a:buFont typeface="Open Sans Light"/>
              <a:buChar char="•"/>
            </a:pPr>
            <a:r>
              <a:rPr i="0" lang="en-US" sz="1400" u="none" cap="none" strike="noStrike">
                <a:solidFill>
                  <a:schemeClr val="lt1"/>
                </a:solidFill>
                <a:latin typeface="Open Sans Light"/>
                <a:ea typeface="Open Sans Light"/>
                <a:cs typeface="Open Sans Light"/>
                <a:sym typeface="Open Sans Light"/>
              </a:rPr>
              <a:t>Column A</a:t>
            </a:r>
            <a:r>
              <a:rPr lang="en-US" sz="1400">
                <a:solidFill>
                  <a:schemeClr val="lt1"/>
                </a:solidFill>
                <a:latin typeface="Open Sans Light"/>
                <a:ea typeface="Open Sans Light"/>
                <a:cs typeface="Open Sans Light"/>
                <a:sym typeface="Open Sans Light"/>
              </a:rPr>
              <a:t>R</a:t>
            </a:r>
            <a:r>
              <a:rPr i="0" lang="en-US" sz="1400" u="none" cap="none" strike="noStrike">
                <a:solidFill>
                  <a:schemeClr val="lt1"/>
                </a:solidFill>
                <a:latin typeface="Open Sans Light"/>
                <a:ea typeface="Open Sans Light"/>
                <a:cs typeface="Open Sans Light"/>
                <a:sym typeface="Open Sans Light"/>
              </a:rPr>
              <a:t>: Percentage of </a:t>
            </a:r>
            <a:r>
              <a:rPr lang="en-US" sz="1400">
                <a:solidFill>
                  <a:schemeClr val="lt1"/>
                </a:solidFill>
                <a:latin typeface="Open Sans Light"/>
                <a:ea typeface="Open Sans Light"/>
                <a:cs typeface="Open Sans Light"/>
                <a:sym typeface="Open Sans Light"/>
              </a:rPr>
              <a:t>a</a:t>
            </a:r>
            <a:r>
              <a:rPr i="0" lang="en-US" sz="1400" u="none" cap="none" strike="noStrike">
                <a:solidFill>
                  <a:schemeClr val="lt1"/>
                </a:solidFill>
                <a:latin typeface="Open Sans Light"/>
                <a:ea typeface="Open Sans Light"/>
                <a:cs typeface="Open Sans Light"/>
                <a:sym typeface="Open Sans Light"/>
              </a:rPr>
              <a:t>dults/</a:t>
            </a:r>
            <a:r>
              <a:rPr lang="en-US" sz="1400">
                <a:solidFill>
                  <a:schemeClr val="lt1"/>
                </a:solidFill>
                <a:latin typeface="Open Sans Light"/>
                <a:ea typeface="Open Sans Light"/>
                <a:cs typeface="Open Sans Light"/>
                <a:sym typeface="Open Sans Light"/>
              </a:rPr>
              <a:t>c</a:t>
            </a:r>
            <a:r>
              <a:rPr i="0" lang="en-US" sz="1400" u="none" cap="none" strike="noStrike">
                <a:solidFill>
                  <a:schemeClr val="lt1"/>
                </a:solidFill>
                <a:latin typeface="Open Sans Light"/>
                <a:ea typeface="Open Sans Light"/>
                <a:cs typeface="Open Sans Light"/>
                <a:sym typeface="Open Sans Light"/>
              </a:rPr>
              <a:t>hildren </a:t>
            </a:r>
            <a:r>
              <a:rPr lang="en-US" sz="1400">
                <a:solidFill>
                  <a:schemeClr val="lt1"/>
                </a:solidFill>
                <a:latin typeface="Open Sans Light"/>
                <a:ea typeface="Open Sans Light"/>
                <a:cs typeface="Open Sans Light"/>
                <a:sym typeface="Open Sans Light"/>
              </a:rPr>
              <a:t>r</a:t>
            </a:r>
            <a:r>
              <a:rPr i="0" lang="en-US" sz="1400" u="none" cap="none" strike="noStrike">
                <a:solidFill>
                  <a:schemeClr val="lt1"/>
                </a:solidFill>
                <a:latin typeface="Open Sans Light"/>
                <a:ea typeface="Open Sans Light"/>
                <a:cs typeface="Open Sans Light"/>
                <a:sym typeface="Open Sans Light"/>
              </a:rPr>
              <a:t>eceiving that </a:t>
            </a:r>
            <a:r>
              <a:rPr lang="en-US" sz="1400">
                <a:solidFill>
                  <a:schemeClr val="lt1"/>
                </a:solidFill>
                <a:latin typeface="Open Sans Light"/>
                <a:ea typeface="Open Sans Light"/>
                <a:cs typeface="Open Sans Light"/>
                <a:sym typeface="Open Sans Light"/>
              </a:rPr>
              <a:t>l</a:t>
            </a:r>
            <a:r>
              <a:rPr i="0" lang="en-US" sz="1400" u="none" cap="none" strike="noStrike">
                <a:solidFill>
                  <a:schemeClr val="lt1"/>
                </a:solidFill>
                <a:latin typeface="Open Sans Light"/>
                <a:ea typeface="Open Sans Light"/>
                <a:cs typeface="Open Sans Light"/>
                <a:sym typeface="Open Sans Light"/>
              </a:rPr>
              <a:t>ine of </a:t>
            </a:r>
            <a:r>
              <a:rPr lang="en-US" sz="1400">
                <a:solidFill>
                  <a:schemeClr val="lt1"/>
                </a:solidFill>
                <a:latin typeface="Open Sans Light"/>
                <a:ea typeface="Open Sans Light"/>
                <a:cs typeface="Open Sans Light"/>
                <a:sym typeface="Open Sans Light"/>
              </a:rPr>
              <a:t>t</a:t>
            </a:r>
            <a:r>
              <a:rPr i="0" lang="en-US" sz="1400" u="none" cap="none" strike="noStrike">
                <a:solidFill>
                  <a:schemeClr val="lt1"/>
                </a:solidFill>
                <a:latin typeface="Open Sans Light"/>
                <a:ea typeface="Open Sans Light"/>
                <a:cs typeface="Open Sans Light"/>
                <a:sym typeface="Open Sans Light"/>
              </a:rPr>
              <a:t>reatment in Group B countries</a:t>
            </a:r>
            <a:endParaRPr sz="1400">
              <a:latin typeface="Open Sans Light"/>
              <a:ea typeface="Open Sans Light"/>
              <a:cs typeface="Open Sans Light"/>
              <a:sym typeface="Open Sans Light"/>
            </a:endParaRPr>
          </a:p>
          <a:p>
            <a:pPr indent="-190500" lvl="0" marL="228600" marR="0" rtl="0" algn="l">
              <a:lnSpc>
                <a:spcPct val="80000"/>
              </a:lnSpc>
              <a:spcBef>
                <a:spcPts val="1000"/>
              </a:spcBef>
              <a:spcAft>
                <a:spcPts val="0"/>
              </a:spcAft>
              <a:buClr>
                <a:schemeClr val="lt1"/>
              </a:buClr>
              <a:buSzPts val="1400"/>
              <a:buFont typeface="Open Sans Light"/>
              <a:buChar char="•"/>
            </a:pPr>
            <a:r>
              <a:rPr lang="en-US" sz="1400">
                <a:solidFill>
                  <a:schemeClr val="lt1"/>
                </a:solidFill>
                <a:latin typeface="Open Sans Light"/>
                <a:ea typeface="Open Sans Light"/>
                <a:cs typeface="Open Sans Light"/>
                <a:sym typeface="Open Sans Light"/>
              </a:rPr>
              <a:t>E.g: Of all the people in Group A countries receiving HIV treatment, 93% are adults and 7% are children. Of the adults receiving treatment, 97.1% are using 1st line regimens, 2.9% are using 2nd line, and 0.05% are using 3rd line. </a:t>
            </a:r>
            <a:endParaRPr i="0" sz="1400" u="none" cap="none" strike="noStrike">
              <a:solidFill>
                <a:schemeClr val="lt1"/>
              </a:solidFill>
              <a:latin typeface="Open Sans Light"/>
              <a:ea typeface="Open Sans Light"/>
              <a:cs typeface="Open Sans Light"/>
              <a:sym typeface="Open Sans Light"/>
            </a:endParaRPr>
          </a:p>
        </p:txBody>
      </p:sp>
      <p:sp>
        <p:nvSpPr>
          <p:cNvPr id="193" name="Google Shape;193;p37"/>
          <p:cNvSpPr txBox="1"/>
          <p:nvPr>
            <p:ph type="title"/>
          </p:nvPr>
        </p:nvSpPr>
        <p:spPr>
          <a:xfrm>
            <a:off x="373225" y="609600"/>
            <a:ext cx="4262700" cy="1320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lang="en-US" sz="4400">
                <a:solidFill>
                  <a:srgbClr val="E06666"/>
                </a:solidFill>
                <a:latin typeface="Open Sans ExtraBold"/>
                <a:ea typeface="Open Sans ExtraBold"/>
                <a:cs typeface="Open Sans ExtraBold"/>
                <a:sym typeface="Open Sans ExtraBold"/>
              </a:rPr>
              <a:t>Antiretroviral Treatment Breakdown</a:t>
            </a:r>
            <a:endParaRPr sz="4400">
              <a:solidFill>
                <a:srgbClr val="E06666"/>
              </a:solidFill>
              <a:latin typeface="Open Sans ExtraBold"/>
              <a:ea typeface="Open Sans ExtraBold"/>
              <a:cs typeface="Open Sans ExtraBold"/>
              <a:sym typeface="Open Sans ExtraBold"/>
            </a:endParaRPr>
          </a:p>
        </p:txBody>
      </p:sp>
      <p:pic>
        <p:nvPicPr>
          <p:cNvPr id="194" name="Google Shape;194;p37"/>
          <p:cNvPicPr preferRelativeResize="0"/>
          <p:nvPr/>
        </p:nvPicPr>
        <p:blipFill>
          <a:blip r:embed="rId3">
            <a:alphaModFix/>
          </a:blip>
          <a:stretch>
            <a:fillRect/>
          </a:stretch>
        </p:blipFill>
        <p:spPr>
          <a:xfrm>
            <a:off x="5570525" y="447675"/>
            <a:ext cx="5715000" cy="5962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8"/>
          <p:cNvSpPr/>
          <p:nvPr/>
        </p:nvSpPr>
        <p:spPr>
          <a:xfrm>
            <a:off x="0" y="1"/>
            <a:ext cx="4636008" cy="6857997"/>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200" name="Google Shape;200;p38"/>
          <p:cNvSpPr txBox="1"/>
          <p:nvPr>
            <p:ph idx="1" type="body"/>
          </p:nvPr>
        </p:nvSpPr>
        <p:spPr>
          <a:xfrm>
            <a:off x="372525" y="2160600"/>
            <a:ext cx="3934500" cy="43554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1"/>
              </a:buClr>
              <a:buSzPts val="1600"/>
              <a:buFont typeface="Open Sans Light"/>
              <a:buChar char="•"/>
            </a:pPr>
            <a:r>
              <a:rPr i="0" lang="en-US" sz="1600" u="none" cap="none" strike="noStrike">
                <a:solidFill>
                  <a:schemeClr val="lt1"/>
                </a:solidFill>
                <a:latin typeface="Open Sans Light"/>
                <a:ea typeface="Open Sans Light"/>
                <a:cs typeface="Open Sans Light"/>
                <a:sym typeface="Open Sans Light"/>
              </a:rPr>
              <a:t>Column A</a:t>
            </a:r>
            <a:r>
              <a:rPr lang="en-US" sz="1600">
                <a:solidFill>
                  <a:schemeClr val="lt1"/>
                </a:solidFill>
                <a:latin typeface="Open Sans Light"/>
                <a:ea typeface="Open Sans Light"/>
                <a:cs typeface="Open Sans Light"/>
                <a:sym typeface="Open Sans Light"/>
              </a:rPr>
              <a:t>T</a:t>
            </a:r>
            <a:r>
              <a:rPr i="0" lang="en-US" sz="1600" u="none" cap="none" strike="noStrike">
                <a:solidFill>
                  <a:schemeClr val="lt1"/>
                </a:solidFill>
                <a:latin typeface="Open Sans Light"/>
                <a:ea typeface="Open Sans Light"/>
                <a:cs typeface="Open Sans Light"/>
                <a:sym typeface="Open Sans Light"/>
              </a:rPr>
              <a:t>:  1</a:t>
            </a:r>
            <a:r>
              <a:rPr baseline="30000" i="0" lang="en-US" sz="1600" u="none" cap="none" strike="noStrike">
                <a:solidFill>
                  <a:schemeClr val="lt1"/>
                </a:solidFill>
                <a:latin typeface="Open Sans Light"/>
                <a:ea typeface="Open Sans Light"/>
                <a:cs typeface="Open Sans Light"/>
                <a:sym typeface="Open Sans Light"/>
              </a:rPr>
              <a:t>st</a:t>
            </a:r>
            <a:r>
              <a:rPr i="0" lang="en-US" sz="1600" u="none" cap="none" strike="noStrike">
                <a:solidFill>
                  <a:schemeClr val="lt1"/>
                </a:solidFill>
                <a:latin typeface="Open Sans Light"/>
                <a:ea typeface="Open Sans Light"/>
                <a:cs typeface="Open Sans Light"/>
                <a:sym typeface="Open Sans Light"/>
              </a:rPr>
              <a:t> and 2</a:t>
            </a:r>
            <a:r>
              <a:rPr baseline="30000" i="0" lang="en-US" sz="1600" u="none" cap="none" strike="noStrike">
                <a:solidFill>
                  <a:schemeClr val="lt1"/>
                </a:solidFill>
                <a:latin typeface="Open Sans Light"/>
                <a:ea typeface="Open Sans Light"/>
                <a:cs typeface="Open Sans Light"/>
                <a:sym typeface="Open Sans Light"/>
              </a:rPr>
              <a:t>nd</a:t>
            </a:r>
            <a:r>
              <a:rPr i="0" lang="en-US" sz="1600" u="none" cap="none" strike="noStrike">
                <a:solidFill>
                  <a:schemeClr val="lt1"/>
                </a:solidFill>
                <a:latin typeface="Open Sans Light"/>
                <a:ea typeface="Open Sans Light"/>
                <a:cs typeface="Open Sans Light"/>
                <a:sym typeface="Open Sans Light"/>
              </a:rPr>
              <a:t> line adult and children regiments for Group A countries</a:t>
            </a:r>
            <a:endParaRPr>
              <a:latin typeface="Open Sans Light"/>
              <a:ea typeface="Open Sans Light"/>
              <a:cs typeface="Open Sans Light"/>
              <a:sym typeface="Open Sans Light"/>
            </a:endParaRPr>
          </a:p>
          <a:p>
            <a:pPr indent="-228600" lvl="0" marL="228600" marR="0" rtl="0" algn="l">
              <a:lnSpc>
                <a:spcPct val="90000"/>
              </a:lnSpc>
              <a:spcBef>
                <a:spcPts val="1000"/>
              </a:spcBef>
              <a:spcAft>
                <a:spcPts val="0"/>
              </a:spcAft>
              <a:buClr>
                <a:schemeClr val="lt1"/>
              </a:buClr>
              <a:buSzPts val="1600"/>
              <a:buFont typeface="Open Sans Light"/>
              <a:buChar char="•"/>
            </a:pPr>
            <a:r>
              <a:rPr i="0" lang="en-US" sz="1600" u="none" cap="none" strike="noStrike">
                <a:solidFill>
                  <a:schemeClr val="lt1"/>
                </a:solidFill>
                <a:latin typeface="Open Sans Light"/>
                <a:ea typeface="Open Sans Light"/>
                <a:cs typeface="Open Sans Light"/>
                <a:sym typeface="Open Sans Light"/>
              </a:rPr>
              <a:t>Column A</a:t>
            </a:r>
            <a:r>
              <a:rPr lang="en-US" sz="1600">
                <a:solidFill>
                  <a:schemeClr val="lt1"/>
                </a:solidFill>
                <a:latin typeface="Open Sans Light"/>
                <a:ea typeface="Open Sans Light"/>
                <a:cs typeface="Open Sans Light"/>
                <a:sym typeface="Open Sans Light"/>
              </a:rPr>
              <a:t>U</a:t>
            </a:r>
            <a:r>
              <a:rPr i="0" lang="en-US" sz="1600" u="none" cap="none" strike="noStrike">
                <a:solidFill>
                  <a:schemeClr val="lt1"/>
                </a:solidFill>
                <a:latin typeface="Open Sans Light"/>
                <a:ea typeface="Open Sans Light"/>
                <a:cs typeface="Open Sans Light"/>
                <a:sym typeface="Open Sans Light"/>
              </a:rPr>
              <a:t>: proportion using specific regiment out of all 1</a:t>
            </a:r>
            <a:r>
              <a:rPr baseline="30000" i="0" lang="en-US" sz="1600" u="none" cap="none" strike="noStrike">
                <a:solidFill>
                  <a:schemeClr val="lt1"/>
                </a:solidFill>
                <a:latin typeface="Open Sans Light"/>
                <a:ea typeface="Open Sans Light"/>
                <a:cs typeface="Open Sans Light"/>
                <a:sym typeface="Open Sans Light"/>
              </a:rPr>
              <a:t>st</a:t>
            </a:r>
            <a:r>
              <a:rPr i="0" lang="en-US" sz="1600" u="none" cap="none" strike="noStrike">
                <a:solidFill>
                  <a:schemeClr val="lt1"/>
                </a:solidFill>
                <a:latin typeface="Open Sans Light"/>
                <a:ea typeface="Open Sans Light"/>
                <a:cs typeface="Open Sans Light"/>
                <a:sym typeface="Open Sans Light"/>
              </a:rPr>
              <a:t>/2</a:t>
            </a:r>
            <a:r>
              <a:rPr baseline="30000" i="0" lang="en-US" sz="1600" u="none" cap="none" strike="noStrike">
                <a:solidFill>
                  <a:schemeClr val="lt1"/>
                </a:solidFill>
                <a:latin typeface="Open Sans Light"/>
                <a:ea typeface="Open Sans Light"/>
                <a:cs typeface="Open Sans Light"/>
                <a:sym typeface="Open Sans Light"/>
              </a:rPr>
              <a:t>nd</a:t>
            </a:r>
            <a:r>
              <a:rPr i="0" lang="en-US" sz="1600" u="none" cap="none" strike="noStrike">
                <a:solidFill>
                  <a:schemeClr val="lt1"/>
                </a:solidFill>
                <a:latin typeface="Open Sans Light"/>
                <a:ea typeface="Open Sans Light"/>
                <a:cs typeface="Open Sans Light"/>
                <a:sym typeface="Open Sans Light"/>
              </a:rPr>
              <a:t> adult and children regiments</a:t>
            </a:r>
            <a:endParaRPr>
              <a:latin typeface="Open Sans Light"/>
              <a:ea typeface="Open Sans Light"/>
              <a:cs typeface="Open Sans Light"/>
              <a:sym typeface="Open Sans Light"/>
            </a:endParaRPr>
          </a:p>
          <a:p>
            <a:pPr indent="-228600" lvl="0" marL="228600" marR="0" rtl="0" algn="l">
              <a:lnSpc>
                <a:spcPct val="90000"/>
              </a:lnSpc>
              <a:spcBef>
                <a:spcPts val="1000"/>
              </a:spcBef>
              <a:spcAft>
                <a:spcPts val="0"/>
              </a:spcAft>
              <a:buClr>
                <a:schemeClr val="lt1"/>
              </a:buClr>
              <a:buSzPts val="1600"/>
              <a:buFont typeface="Open Sans Light"/>
              <a:buChar char="•"/>
            </a:pPr>
            <a:r>
              <a:rPr i="0" lang="en-US" sz="1600" u="none" cap="none" strike="noStrike">
                <a:solidFill>
                  <a:schemeClr val="lt1"/>
                </a:solidFill>
                <a:latin typeface="Open Sans Light"/>
                <a:ea typeface="Open Sans Light"/>
                <a:cs typeface="Open Sans Light"/>
                <a:sym typeface="Open Sans Light"/>
              </a:rPr>
              <a:t>Column A</a:t>
            </a:r>
            <a:r>
              <a:rPr lang="en-US" sz="1600">
                <a:solidFill>
                  <a:schemeClr val="lt1"/>
                </a:solidFill>
                <a:latin typeface="Open Sans Light"/>
                <a:ea typeface="Open Sans Light"/>
                <a:cs typeface="Open Sans Light"/>
                <a:sym typeface="Open Sans Light"/>
              </a:rPr>
              <a:t>V</a:t>
            </a:r>
            <a:r>
              <a:rPr i="0" lang="en-US" sz="1600" u="none" cap="none" strike="noStrike">
                <a:solidFill>
                  <a:schemeClr val="lt1"/>
                </a:solidFill>
                <a:latin typeface="Open Sans Light"/>
                <a:ea typeface="Open Sans Light"/>
                <a:cs typeface="Open Sans Light"/>
                <a:sym typeface="Open Sans Light"/>
              </a:rPr>
              <a:t>: Efficacy of regimen</a:t>
            </a:r>
            <a:endParaRPr>
              <a:latin typeface="Open Sans Light"/>
              <a:ea typeface="Open Sans Light"/>
              <a:cs typeface="Open Sans Light"/>
              <a:sym typeface="Open Sans Light"/>
            </a:endParaRPr>
          </a:p>
          <a:p>
            <a:pPr indent="-228600" lvl="0" marL="228600" marR="0" rtl="0" algn="l">
              <a:lnSpc>
                <a:spcPct val="90000"/>
              </a:lnSpc>
              <a:spcBef>
                <a:spcPts val="1000"/>
              </a:spcBef>
              <a:spcAft>
                <a:spcPts val="0"/>
              </a:spcAft>
              <a:buClr>
                <a:schemeClr val="lt1"/>
              </a:buClr>
              <a:buSzPts val="1600"/>
              <a:buFont typeface="Open Sans Light"/>
              <a:buChar char="•"/>
            </a:pPr>
            <a:r>
              <a:rPr i="0" lang="en-US" sz="1600" u="none" cap="none" strike="noStrike">
                <a:solidFill>
                  <a:schemeClr val="lt1"/>
                </a:solidFill>
                <a:latin typeface="Open Sans Light"/>
                <a:ea typeface="Open Sans Light"/>
                <a:cs typeface="Open Sans Light"/>
                <a:sym typeface="Open Sans Light"/>
              </a:rPr>
              <a:t>Column A</a:t>
            </a:r>
            <a:r>
              <a:rPr lang="en-US" sz="1600">
                <a:solidFill>
                  <a:schemeClr val="lt1"/>
                </a:solidFill>
                <a:latin typeface="Open Sans Light"/>
                <a:ea typeface="Open Sans Light"/>
                <a:cs typeface="Open Sans Light"/>
                <a:sym typeface="Open Sans Light"/>
              </a:rPr>
              <a:t>W</a:t>
            </a:r>
            <a:r>
              <a:rPr i="0" lang="en-US" sz="1600" u="none" cap="none" strike="noStrike">
                <a:solidFill>
                  <a:schemeClr val="lt1"/>
                </a:solidFill>
                <a:latin typeface="Open Sans Light"/>
                <a:ea typeface="Open Sans Light"/>
                <a:cs typeface="Open Sans Light"/>
                <a:sym typeface="Open Sans Light"/>
              </a:rPr>
              <a:t>-</a:t>
            </a:r>
            <a:r>
              <a:rPr lang="en-US" sz="1600">
                <a:solidFill>
                  <a:schemeClr val="lt1"/>
                </a:solidFill>
                <a:latin typeface="Open Sans Light"/>
                <a:ea typeface="Open Sans Light"/>
                <a:cs typeface="Open Sans Light"/>
                <a:sym typeface="Open Sans Light"/>
              </a:rPr>
              <a:t>AY</a:t>
            </a:r>
            <a:r>
              <a:rPr i="0" lang="en-US" sz="1600" u="none" cap="none" strike="noStrike">
                <a:solidFill>
                  <a:schemeClr val="lt1"/>
                </a:solidFill>
                <a:latin typeface="Open Sans Light"/>
                <a:ea typeface="Open Sans Light"/>
                <a:cs typeface="Open Sans Light"/>
                <a:sym typeface="Open Sans Light"/>
              </a:rPr>
              <a:t>: Same as A</a:t>
            </a:r>
            <a:r>
              <a:rPr lang="en-US" sz="1600">
                <a:solidFill>
                  <a:schemeClr val="lt1"/>
                </a:solidFill>
                <a:latin typeface="Open Sans Light"/>
                <a:ea typeface="Open Sans Light"/>
                <a:cs typeface="Open Sans Light"/>
                <a:sym typeface="Open Sans Light"/>
              </a:rPr>
              <a:t>T</a:t>
            </a:r>
            <a:r>
              <a:rPr i="0" lang="en-US" sz="1600" u="none" cap="none" strike="noStrike">
                <a:solidFill>
                  <a:schemeClr val="lt1"/>
                </a:solidFill>
                <a:latin typeface="Open Sans Light"/>
                <a:ea typeface="Open Sans Light"/>
                <a:cs typeface="Open Sans Light"/>
                <a:sym typeface="Open Sans Light"/>
              </a:rPr>
              <a:t>-A</a:t>
            </a:r>
            <a:r>
              <a:rPr lang="en-US" sz="1600">
                <a:solidFill>
                  <a:schemeClr val="lt1"/>
                </a:solidFill>
                <a:latin typeface="Open Sans Light"/>
                <a:ea typeface="Open Sans Light"/>
                <a:cs typeface="Open Sans Light"/>
                <a:sym typeface="Open Sans Light"/>
              </a:rPr>
              <a:t>V</a:t>
            </a:r>
            <a:r>
              <a:rPr i="0" lang="en-US" sz="1600" u="none" cap="none" strike="noStrike">
                <a:solidFill>
                  <a:schemeClr val="lt1"/>
                </a:solidFill>
                <a:latin typeface="Open Sans Light"/>
                <a:ea typeface="Open Sans Light"/>
                <a:cs typeface="Open Sans Light"/>
                <a:sym typeface="Open Sans Light"/>
              </a:rPr>
              <a:t> for Group B countries</a:t>
            </a:r>
            <a:endParaRPr sz="1600">
              <a:solidFill>
                <a:schemeClr val="lt1"/>
              </a:solidFill>
              <a:latin typeface="Open Sans Light"/>
              <a:ea typeface="Open Sans Light"/>
              <a:cs typeface="Open Sans Light"/>
              <a:sym typeface="Open Sans Light"/>
            </a:endParaRPr>
          </a:p>
          <a:p>
            <a:pPr indent="-228600" lvl="0" marL="228600" marR="0" rtl="0" algn="l">
              <a:lnSpc>
                <a:spcPct val="90000"/>
              </a:lnSpc>
              <a:spcBef>
                <a:spcPts val="1000"/>
              </a:spcBef>
              <a:spcAft>
                <a:spcPts val="0"/>
              </a:spcAft>
              <a:buClr>
                <a:schemeClr val="lt1"/>
              </a:buClr>
              <a:buSzPts val="1600"/>
              <a:buFont typeface="Open Sans Light"/>
              <a:buChar char="•"/>
            </a:pPr>
            <a:r>
              <a:rPr lang="en-US" sz="1600">
                <a:solidFill>
                  <a:schemeClr val="lt1"/>
                </a:solidFill>
                <a:latin typeface="Open Sans Light"/>
                <a:ea typeface="Open Sans Light"/>
                <a:cs typeface="Open Sans Light"/>
                <a:sym typeface="Open Sans Light"/>
              </a:rPr>
              <a:t>E.g: Recall that 97.1% of adults in Group A countries use first-line regimens. 27.7% of those first-line regimens are d4T + 3TC + NVP. This regimen has an estimated efficacy of 72.01%</a:t>
            </a:r>
            <a:endParaRPr>
              <a:latin typeface="Open Sans Light"/>
              <a:ea typeface="Open Sans Light"/>
              <a:cs typeface="Open Sans Light"/>
              <a:sym typeface="Open Sans Light"/>
            </a:endParaRPr>
          </a:p>
          <a:p>
            <a:pPr indent="-228600" lvl="0" marL="228600" marR="0" rtl="0" algn="l">
              <a:lnSpc>
                <a:spcPct val="90000"/>
              </a:lnSpc>
              <a:spcBef>
                <a:spcPts val="1000"/>
              </a:spcBef>
              <a:spcAft>
                <a:spcPts val="0"/>
              </a:spcAft>
              <a:buClr>
                <a:schemeClr val="dk1"/>
              </a:buClr>
              <a:buFont typeface="Arial"/>
              <a:buNone/>
            </a:pPr>
            <a:r>
              <a:t/>
            </a:r>
            <a:endParaRPr i="0" sz="1600" u="none" cap="none" strike="noStrike">
              <a:solidFill>
                <a:schemeClr val="lt1"/>
              </a:solidFill>
              <a:latin typeface="Open Sans Light"/>
              <a:ea typeface="Open Sans Light"/>
              <a:cs typeface="Open Sans Light"/>
              <a:sym typeface="Open Sans Light"/>
            </a:endParaRPr>
          </a:p>
        </p:txBody>
      </p:sp>
      <p:sp>
        <p:nvSpPr>
          <p:cNvPr id="201" name="Google Shape;201;p38"/>
          <p:cNvSpPr txBox="1"/>
          <p:nvPr>
            <p:ph type="title"/>
          </p:nvPr>
        </p:nvSpPr>
        <p:spPr>
          <a:xfrm>
            <a:off x="373225" y="609600"/>
            <a:ext cx="3934500" cy="1320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lang="en-US" sz="4400">
                <a:solidFill>
                  <a:srgbClr val="E06666"/>
                </a:solidFill>
                <a:latin typeface="Open Sans ExtraBold"/>
                <a:ea typeface="Open Sans ExtraBold"/>
                <a:cs typeface="Open Sans ExtraBold"/>
                <a:sym typeface="Open Sans ExtraBold"/>
              </a:rPr>
              <a:t>HIV Efficacy Data</a:t>
            </a:r>
            <a:endParaRPr sz="4400">
              <a:solidFill>
                <a:srgbClr val="E06666"/>
              </a:solidFill>
              <a:latin typeface="Open Sans ExtraBold"/>
              <a:ea typeface="Open Sans ExtraBold"/>
              <a:cs typeface="Open Sans ExtraBold"/>
              <a:sym typeface="Open Sans ExtraBold"/>
            </a:endParaRPr>
          </a:p>
        </p:txBody>
      </p:sp>
      <p:pic>
        <p:nvPicPr>
          <p:cNvPr id="202" name="Google Shape;202;p38"/>
          <p:cNvPicPr preferRelativeResize="0"/>
          <p:nvPr/>
        </p:nvPicPr>
        <p:blipFill>
          <a:blip r:embed="rId3">
            <a:alphaModFix/>
          </a:blip>
          <a:stretch>
            <a:fillRect/>
          </a:stretch>
        </p:blipFill>
        <p:spPr>
          <a:xfrm>
            <a:off x="6152325" y="262825"/>
            <a:ext cx="4798699" cy="3533201"/>
          </a:xfrm>
          <a:prstGeom prst="rect">
            <a:avLst/>
          </a:prstGeom>
          <a:noFill/>
          <a:ln>
            <a:noFill/>
          </a:ln>
        </p:spPr>
      </p:pic>
      <p:pic>
        <p:nvPicPr>
          <p:cNvPr id="203" name="Google Shape;203;p38"/>
          <p:cNvPicPr preferRelativeResize="0"/>
          <p:nvPr/>
        </p:nvPicPr>
        <p:blipFill>
          <a:blip r:embed="rId4">
            <a:alphaModFix/>
          </a:blip>
          <a:stretch>
            <a:fillRect/>
          </a:stretch>
        </p:blipFill>
        <p:spPr>
          <a:xfrm>
            <a:off x="6152322" y="3796025"/>
            <a:ext cx="4798702" cy="27919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9"/>
          <p:cNvSpPr/>
          <p:nvPr/>
        </p:nvSpPr>
        <p:spPr>
          <a:xfrm>
            <a:off x="0" y="1"/>
            <a:ext cx="4635900" cy="68580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209" name="Google Shape;209;p39"/>
          <p:cNvSpPr txBox="1"/>
          <p:nvPr>
            <p:ph idx="1" type="body"/>
          </p:nvPr>
        </p:nvSpPr>
        <p:spPr>
          <a:xfrm>
            <a:off x="372525" y="2160600"/>
            <a:ext cx="3934500" cy="41688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1000"/>
              </a:spcBef>
              <a:spcAft>
                <a:spcPts val="0"/>
              </a:spcAft>
              <a:buClr>
                <a:srgbClr val="FFFFFF"/>
              </a:buClr>
              <a:buSzPts val="1600"/>
              <a:buFont typeface="Open Sans Light"/>
              <a:buChar char="•"/>
            </a:pPr>
            <a:r>
              <a:rPr lang="en-US">
                <a:solidFill>
                  <a:srgbClr val="FFFFFF"/>
                </a:solidFill>
                <a:latin typeface="Open Sans Light"/>
                <a:ea typeface="Open Sans Light"/>
                <a:cs typeface="Open Sans Light"/>
                <a:sym typeface="Open Sans Light"/>
              </a:rPr>
              <a:t>Efficacy data is color coded in cases where data can not be found.</a:t>
            </a:r>
            <a:endParaRPr>
              <a:solidFill>
                <a:srgbClr val="FFFFFF"/>
              </a:solidFill>
              <a:latin typeface="Open Sans Light"/>
              <a:ea typeface="Open Sans Light"/>
              <a:cs typeface="Open Sans Light"/>
              <a:sym typeface="Open Sans Light"/>
            </a:endParaRPr>
          </a:p>
          <a:p>
            <a:pPr indent="-228600" lvl="0" marL="228600" marR="0" rtl="0" algn="l">
              <a:lnSpc>
                <a:spcPct val="90000"/>
              </a:lnSpc>
              <a:spcBef>
                <a:spcPts val="1000"/>
              </a:spcBef>
              <a:spcAft>
                <a:spcPts val="0"/>
              </a:spcAft>
              <a:buClr>
                <a:srgbClr val="FFFFFF"/>
              </a:buClr>
              <a:buSzPts val="1600"/>
              <a:buFont typeface="Open Sans Light"/>
              <a:buChar char="•"/>
            </a:pPr>
            <a:r>
              <a:rPr lang="en-US">
                <a:solidFill>
                  <a:srgbClr val="FFFFFF"/>
                </a:solidFill>
                <a:latin typeface="Open Sans Light"/>
                <a:ea typeface="Open Sans Light"/>
                <a:cs typeface="Open Sans Light"/>
                <a:sym typeface="Open Sans Light"/>
              </a:rPr>
              <a:t>There are cases where no suitable fallback data is available. These regimens are disregarded in the calculation of the final impact score.</a:t>
            </a:r>
            <a:endParaRPr>
              <a:solidFill>
                <a:srgbClr val="FFFFFF"/>
              </a:solidFill>
              <a:latin typeface="Open Sans Light"/>
              <a:ea typeface="Open Sans Light"/>
              <a:cs typeface="Open Sans Light"/>
              <a:sym typeface="Open Sans Light"/>
            </a:endParaRPr>
          </a:p>
          <a:p>
            <a:pPr indent="-228600" lvl="0" marL="228600" marR="0" rtl="0" algn="l">
              <a:lnSpc>
                <a:spcPct val="90000"/>
              </a:lnSpc>
              <a:spcBef>
                <a:spcPts val="1000"/>
              </a:spcBef>
              <a:spcAft>
                <a:spcPts val="0"/>
              </a:spcAft>
              <a:buClr>
                <a:schemeClr val="dk1"/>
              </a:buClr>
              <a:buFont typeface="Arial"/>
              <a:buNone/>
            </a:pPr>
            <a:r>
              <a:t/>
            </a:r>
            <a:endParaRPr i="0" sz="1600" u="none" cap="none" strike="noStrike">
              <a:solidFill>
                <a:schemeClr val="lt1"/>
              </a:solidFill>
              <a:latin typeface="Open Sans Light"/>
              <a:ea typeface="Open Sans Light"/>
              <a:cs typeface="Open Sans Light"/>
              <a:sym typeface="Open Sans Light"/>
            </a:endParaRPr>
          </a:p>
        </p:txBody>
      </p:sp>
      <p:sp>
        <p:nvSpPr>
          <p:cNvPr id="210" name="Google Shape;210;p39"/>
          <p:cNvSpPr txBox="1"/>
          <p:nvPr>
            <p:ph type="title"/>
          </p:nvPr>
        </p:nvSpPr>
        <p:spPr>
          <a:xfrm>
            <a:off x="373225" y="609600"/>
            <a:ext cx="3934500" cy="1320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lang="en-US" sz="4400">
                <a:solidFill>
                  <a:srgbClr val="E06666"/>
                </a:solidFill>
                <a:latin typeface="Open Sans ExtraBold"/>
                <a:ea typeface="Open Sans ExtraBold"/>
                <a:cs typeface="Open Sans ExtraBold"/>
                <a:sym typeface="Open Sans ExtraBold"/>
              </a:rPr>
              <a:t>HIV Efficacy Data</a:t>
            </a:r>
            <a:endParaRPr sz="4400">
              <a:solidFill>
                <a:srgbClr val="E06666"/>
              </a:solidFill>
              <a:latin typeface="Open Sans ExtraBold"/>
              <a:ea typeface="Open Sans ExtraBold"/>
              <a:cs typeface="Open Sans ExtraBold"/>
              <a:sym typeface="Open Sans ExtraBold"/>
            </a:endParaRPr>
          </a:p>
        </p:txBody>
      </p:sp>
      <p:pic>
        <p:nvPicPr>
          <p:cNvPr id="211" name="Google Shape;211;p39"/>
          <p:cNvPicPr preferRelativeResize="0"/>
          <p:nvPr/>
        </p:nvPicPr>
        <p:blipFill>
          <a:blip r:embed="rId3">
            <a:alphaModFix/>
          </a:blip>
          <a:stretch>
            <a:fillRect/>
          </a:stretch>
        </p:blipFill>
        <p:spPr>
          <a:xfrm>
            <a:off x="4788300" y="2173663"/>
            <a:ext cx="7251301" cy="251066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40"/>
          <p:cNvSpPr/>
          <p:nvPr/>
        </p:nvSpPr>
        <p:spPr>
          <a:xfrm>
            <a:off x="0" y="1"/>
            <a:ext cx="4635900" cy="68580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217" name="Google Shape;217;p40"/>
          <p:cNvSpPr txBox="1"/>
          <p:nvPr>
            <p:ph idx="1" type="body"/>
          </p:nvPr>
        </p:nvSpPr>
        <p:spPr>
          <a:xfrm>
            <a:off x="372525" y="2160600"/>
            <a:ext cx="3934500" cy="41688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1000"/>
              </a:spcBef>
              <a:spcAft>
                <a:spcPts val="0"/>
              </a:spcAft>
              <a:buClr>
                <a:srgbClr val="FFFFFF"/>
              </a:buClr>
              <a:buSzPts val="1600"/>
              <a:buFont typeface="Open Sans Light"/>
              <a:buChar char="•"/>
            </a:pPr>
            <a:r>
              <a:rPr lang="en-US">
                <a:solidFill>
                  <a:srgbClr val="FFFFFF"/>
                </a:solidFill>
                <a:latin typeface="Open Sans Light"/>
                <a:ea typeface="Open Sans Light"/>
                <a:cs typeface="Open Sans Light"/>
                <a:sym typeface="Open Sans Light"/>
              </a:rPr>
              <a:t>Treatment length is calculated using the formula: </a:t>
            </a:r>
            <a:r>
              <a:rPr b="1" lang="en-US">
                <a:solidFill>
                  <a:srgbClr val="FFFFFF"/>
                </a:solidFill>
              </a:rPr>
              <a:t>(100/(100-x))</a:t>
            </a:r>
            <a:r>
              <a:rPr lang="en-US">
                <a:solidFill>
                  <a:srgbClr val="FFFFFF"/>
                </a:solidFill>
                <a:latin typeface="Open Sans Light"/>
                <a:ea typeface="Open Sans Light"/>
                <a:cs typeface="Open Sans Light"/>
                <a:sym typeface="Open Sans Light"/>
              </a:rPr>
              <a:t>, where x is retention rate</a:t>
            </a:r>
            <a:endParaRPr>
              <a:solidFill>
                <a:srgbClr val="FFFFFF"/>
              </a:solidFill>
              <a:latin typeface="Open Sans Light"/>
              <a:ea typeface="Open Sans Light"/>
              <a:cs typeface="Open Sans Light"/>
              <a:sym typeface="Open Sans Light"/>
            </a:endParaRPr>
          </a:p>
          <a:p>
            <a:pPr indent="-228600" lvl="0" marL="228600" marR="0" rtl="0" algn="l">
              <a:lnSpc>
                <a:spcPct val="90000"/>
              </a:lnSpc>
              <a:spcBef>
                <a:spcPts val="1000"/>
              </a:spcBef>
              <a:spcAft>
                <a:spcPts val="0"/>
              </a:spcAft>
              <a:buClr>
                <a:srgbClr val="FFFFFF"/>
              </a:buClr>
              <a:buSzPts val="1600"/>
              <a:buFont typeface="Open Sans Light"/>
              <a:buChar char="•"/>
            </a:pPr>
            <a:r>
              <a:rPr lang="en-US">
                <a:solidFill>
                  <a:srgbClr val="FFFFFF"/>
                </a:solidFill>
                <a:latin typeface="Open Sans Light"/>
                <a:ea typeface="Open Sans Light"/>
                <a:cs typeface="Open Sans Light"/>
                <a:sym typeface="Open Sans Light"/>
              </a:rPr>
              <a:t>Retention rate is set at a maximum of 97.14 because antiretrovirals are calculated to extend life expectancy by 35 years. A retention rate of above 97.14 will cause treatment length to be greater than our assumed maximum threshold of 35 years.</a:t>
            </a:r>
            <a:endParaRPr i="0" sz="1600" u="none" cap="none" strike="noStrike">
              <a:solidFill>
                <a:schemeClr val="lt1"/>
              </a:solidFill>
              <a:latin typeface="Open Sans Light"/>
              <a:ea typeface="Open Sans Light"/>
              <a:cs typeface="Open Sans Light"/>
              <a:sym typeface="Open Sans Light"/>
            </a:endParaRPr>
          </a:p>
        </p:txBody>
      </p:sp>
      <p:sp>
        <p:nvSpPr>
          <p:cNvPr id="218" name="Google Shape;218;p40"/>
          <p:cNvSpPr txBox="1"/>
          <p:nvPr>
            <p:ph type="title"/>
          </p:nvPr>
        </p:nvSpPr>
        <p:spPr>
          <a:xfrm>
            <a:off x="373225" y="609600"/>
            <a:ext cx="3934500" cy="1320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lang="en-US" sz="4400">
                <a:solidFill>
                  <a:srgbClr val="E06666"/>
                </a:solidFill>
                <a:latin typeface="Open Sans ExtraBold"/>
                <a:ea typeface="Open Sans ExtraBold"/>
                <a:cs typeface="Open Sans ExtraBold"/>
                <a:sym typeface="Open Sans ExtraBold"/>
              </a:rPr>
              <a:t>Treatment Length</a:t>
            </a:r>
            <a:endParaRPr sz="4400">
              <a:solidFill>
                <a:srgbClr val="E06666"/>
              </a:solidFill>
              <a:latin typeface="Open Sans ExtraBold"/>
              <a:ea typeface="Open Sans ExtraBold"/>
              <a:cs typeface="Open Sans ExtraBold"/>
              <a:sym typeface="Open Sans ExtraBold"/>
            </a:endParaRPr>
          </a:p>
        </p:txBody>
      </p:sp>
      <p:pic>
        <p:nvPicPr>
          <p:cNvPr id="219" name="Google Shape;219;p40"/>
          <p:cNvPicPr preferRelativeResize="0"/>
          <p:nvPr/>
        </p:nvPicPr>
        <p:blipFill>
          <a:blip r:embed="rId3">
            <a:alphaModFix/>
          </a:blip>
          <a:stretch>
            <a:fillRect/>
          </a:stretch>
        </p:blipFill>
        <p:spPr>
          <a:xfrm>
            <a:off x="7845300" y="514350"/>
            <a:ext cx="1752600" cy="5829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1"/>
          <p:cNvSpPr/>
          <p:nvPr/>
        </p:nvSpPr>
        <p:spPr>
          <a:xfrm>
            <a:off x="0" y="3637500"/>
            <a:ext cx="12192000" cy="32205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225" name="Google Shape;225;p41"/>
          <p:cNvSpPr txBox="1"/>
          <p:nvPr/>
        </p:nvSpPr>
        <p:spPr>
          <a:xfrm>
            <a:off x="6205625" y="3789900"/>
            <a:ext cx="5628600" cy="2839500"/>
          </a:xfrm>
          <a:prstGeom prst="rect">
            <a:avLst/>
          </a:prstGeom>
          <a:noFill/>
          <a:ln>
            <a:noFill/>
          </a:ln>
        </p:spPr>
        <p:txBody>
          <a:bodyPr anchorCtr="0" anchor="t" bIns="91425" lIns="91425" spcFirstLastPara="1" rIns="91425" wrap="square" tIns="91425">
            <a:noAutofit/>
          </a:bodyPr>
          <a:lstStyle/>
          <a:p>
            <a:pPr indent="-254000" lvl="0" marL="228600" rtl="0" algn="l">
              <a:lnSpc>
                <a:spcPct val="90000"/>
              </a:lnSpc>
              <a:spcBef>
                <a:spcPts val="1000"/>
              </a:spcBef>
              <a:spcAft>
                <a:spcPts val="0"/>
              </a:spcAft>
              <a:buClr>
                <a:schemeClr val="lt1"/>
              </a:buClr>
              <a:buSzPts val="1800"/>
              <a:buFont typeface="Open Sans Light"/>
              <a:buChar char="•"/>
            </a:pPr>
            <a:r>
              <a:rPr lang="en-US" sz="1800">
                <a:solidFill>
                  <a:schemeClr val="lt1"/>
                </a:solidFill>
                <a:latin typeface="Open Sans Light"/>
                <a:ea typeface="Open Sans Light"/>
                <a:cs typeface="Open Sans Light"/>
                <a:sym typeface="Open Sans Light"/>
              </a:rPr>
              <a:t>In addition, we must multiply three variables:</a:t>
            </a:r>
            <a:endParaRPr sz="1800">
              <a:solidFill>
                <a:srgbClr val="3F3F3F"/>
              </a:solidFill>
              <a:latin typeface="Open Sans Light"/>
              <a:ea typeface="Open Sans Light"/>
              <a:cs typeface="Open Sans Light"/>
              <a:sym typeface="Open Sans Light"/>
            </a:endParaRPr>
          </a:p>
          <a:p>
            <a:pPr indent="-254000" lvl="1" marL="685800" rtl="0" algn="l">
              <a:lnSpc>
                <a:spcPct val="90000"/>
              </a:lnSpc>
              <a:spcBef>
                <a:spcPts val="500"/>
              </a:spcBef>
              <a:spcAft>
                <a:spcPts val="0"/>
              </a:spcAft>
              <a:buClr>
                <a:schemeClr val="lt1"/>
              </a:buClr>
              <a:buSzPts val="1800"/>
              <a:buFont typeface="Open Sans Light"/>
              <a:buChar char="•"/>
            </a:pPr>
            <a:r>
              <a:rPr lang="en-US" sz="1800">
                <a:solidFill>
                  <a:schemeClr val="lt1"/>
                </a:solidFill>
                <a:latin typeface="Open Sans Light"/>
                <a:ea typeface="Open Sans Light"/>
                <a:cs typeface="Open Sans Light"/>
                <a:sym typeface="Open Sans Light"/>
              </a:rPr>
              <a:t>Percentage of adult/children using 1</a:t>
            </a:r>
            <a:r>
              <a:rPr baseline="30000" lang="en-US" sz="1800">
                <a:solidFill>
                  <a:schemeClr val="lt1"/>
                </a:solidFill>
                <a:latin typeface="Open Sans Light"/>
                <a:ea typeface="Open Sans Light"/>
                <a:cs typeface="Open Sans Light"/>
                <a:sym typeface="Open Sans Light"/>
              </a:rPr>
              <a:t>st</a:t>
            </a:r>
            <a:r>
              <a:rPr lang="en-US" sz="1800">
                <a:solidFill>
                  <a:schemeClr val="lt1"/>
                </a:solidFill>
                <a:latin typeface="Open Sans Light"/>
                <a:ea typeface="Open Sans Light"/>
                <a:cs typeface="Open Sans Light"/>
                <a:sym typeface="Open Sans Light"/>
              </a:rPr>
              <a:t>,2</a:t>
            </a:r>
            <a:r>
              <a:rPr baseline="30000" lang="en-US" sz="1800">
                <a:solidFill>
                  <a:schemeClr val="lt1"/>
                </a:solidFill>
                <a:latin typeface="Open Sans Light"/>
                <a:ea typeface="Open Sans Light"/>
                <a:cs typeface="Open Sans Light"/>
                <a:sym typeface="Open Sans Light"/>
              </a:rPr>
              <a:t>nd</a:t>
            </a:r>
            <a:r>
              <a:rPr lang="en-US" sz="1800">
                <a:solidFill>
                  <a:schemeClr val="lt1"/>
                </a:solidFill>
                <a:latin typeface="Open Sans Light"/>
                <a:ea typeface="Open Sans Light"/>
                <a:cs typeface="Open Sans Light"/>
                <a:sym typeface="Open Sans Light"/>
              </a:rPr>
              <a:t> or 3</a:t>
            </a:r>
            <a:r>
              <a:rPr baseline="30000" lang="en-US" sz="1800">
                <a:solidFill>
                  <a:schemeClr val="lt1"/>
                </a:solidFill>
                <a:latin typeface="Open Sans Light"/>
                <a:ea typeface="Open Sans Light"/>
                <a:cs typeface="Open Sans Light"/>
                <a:sym typeface="Open Sans Light"/>
              </a:rPr>
              <a:t>rd</a:t>
            </a:r>
            <a:r>
              <a:rPr lang="en-US" sz="1800">
                <a:solidFill>
                  <a:schemeClr val="lt1"/>
                </a:solidFill>
                <a:latin typeface="Open Sans Light"/>
                <a:ea typeface="Open Sans Light"/>
                <a:cs typeface="Open Sans Light"/>
                <a:sym typeface="Open Sans Light"/>
              </a:rPr>
              <a:t> line regiment (Columns AQ-AR)</a:t>
            </a:r>
            <a:endParaRPr sz="1800">
              <a:solidFill>
                <a:srgbClr val="3F3F3F"/>
              </a:solidFill>
              <a:latin typeface="Open Sans Light"/>
              <a:ea typeface="Open Sans Light"/>
              <a:cs typeface="Open Sans Light"/>
              <a:sym typeface="Open Sans Light"/>
            </a:endParaRPr>
          </a:p>
          <a:p>
            <a:pPr indent="-254000" lvl="1" marL="685800" rtl="0" algn="l">
              <a:lnSpc>
                <a:spcPct val="90000"/>
              </a:lnSpc>
              <a:spcBef>
                <a:spcPts val="500"/>
              </a:spcBef>
              <a:spcAft>
                <a:spcPts val="0"/>
              </a:spcAft>
              <a:buClr>
                <a:schemeClr val="lt1"/>
              </a:buClr>
              <a:buSzPts val="1800"/>
              <a:buFont typeface="Open Sans Light"/>
              <a:buChar char="•"/>
            </a:pPr>
            <a:r>
              <a:rPr lang="en-US" sz="1800">
                <a:solidFill>
                  <a:schemeClr val="lt1"/>
                </a:solidFill>
                <a:latin typeface="Open Sans Light"/>
                <a:ea typeface="Open Sans Light"/>
                <a:cs typeface="Open Sans Light"/>
                <a:sym typeface="Open Sans Light"/>
              </a:rPr>
              <a:t>Proportion of adults/children using regimen Y that includes drug X (Column AU/AX depending on group)</a:t>
            </a:r>
            <a:endParaRPr sz="1800">
              <a:solidFill>
                <a:srgbClr val="3F3F3F"/>
              </a:solidFill>
              <a:latin typeface="Open Sans Light"/>
              <a:ea typeface="Open Sans Light"/>
              <a:cs typeface="Open Sans Light"/>
              <a:sym typeface="Open Sans Light"/>
            </a:endParaRPr>
          </a:p>
          <a:p>
            <a:pPr indent="-254000" lvl="1" marL="685800" rtl="0" algn="l">
              <a:lnSpc>
                <a:spcPct val="90000"/>
              </a:lnSpc>
              <a:spcBef>
                <a:spcPts val="500"/>
              </a:spcBef>
              <a:spcAft>
                <a:spcPts val="0"/>
              </a:spcAft>
              <a:buClr>
                <a:schemeClr val="lt1"/>
              </a:buClr>
              <a:buSzPts val="1800"/>
              <a:buFont typeface="Open Sans Light"/>
              <a:buChar char="•"/>
            </a:pPr>
            <a:r>
              <a:rPr lang="en-US" sz="1800">
                <a:solidFill>
                  <a:schemeClr val="lt1"/>
                </a:solidFill>
                <a:latin typeface="Open Sans Light"/>
                <a:ea typeface="Open Sans Light"/>
                <a:cs typeface="Open Sans Light"/>
                <a:sym typeface="Open Sans Light"/>
              </a:rPr>
              <a:t>Efficacy of regimen Y that includes drug X (Column AV/AY depending on group)</a:t>
            </a:r>
            <a:endParaRPr sz="1800">
              <a:latin typeface="Open Sans Light"/>
              <a:ea typeface="Open Sans Light"/>
              <a:cs typeface="Open Sans Light"/>
              <a:sym typeface="Open Sans Light"/>
            </a:endParaRPr>
          </a:p>
        </p:txBody>
      </p:sp>
      <p:sp>
        <p:nvSpPr>
          <p:cNvPr id="226" name="Google Shape;226;p41"/>
          <p:cNvSpPr txBox="1"/>
          <p:nvPr>
            <p:ph idx="1" type="body"/>
          </p:nvPr>
        </p:nvSpPr>
        <p:spPr>
          <a:xfrm>
            <a:off x="304800" y="4018500"/>
            <a:ext cx="5823000" cy="25359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1"/>
              </a:buClr>
              <a:buSzPts val="1800"/>
              <a:buFont typeface="Open Sans Light"/>
              <a:buChar char="•"/>
            </a:pPr>
            <a:r>
              <a:rPr i="0" lang="en-US" u="none" cap="none" strike="noStrike">
                <a:solidFill>
                  <a:schemeClr val="lt1"/>
                </a:solidFill>
                <a:latin typeface="Open Sans Light"/>
                <a:ea typeface="Open Sans Light"/>
                <a:cs typeface="Open Sans Light"/>
                <a:sym typeface="Open Sans Light"/>
              </a:rPr>
              <a:t>Column </a:t>
            </a:r>
            <a:r>
              <a:rPr lang="en-US">
                <a:solidFill>
                  <a:schemeClr val="lt1"/>
                </a:solidFill>
                <a:latin typeface="Open Sans Light"/>
                <a:ea typeface="Open Sans Light"/>
                <a:cs typeface="Open Sans Light"/>
                <a:sym typeface="Open Sans Light"/>
              </a:rPr>
              <a:t>Y</a:t>
            </a:r>
            <a:r>
              <a:rPr i="0" lang="en-US" u="none" cap="none" strike="noStrike">
                <a:solidFill>
                  <a:schemeClr val="lt1"/>
                </a:solidFill>
                <a:latin typeface="Open Sans Light"/>
                <a:ea typeface="Open Sans Light"/>
                <a:cs typeface="Open Sans Light"/>
                <a:sym typeface="Open Sans Light"/>
              </a:rPr>
              <a:t>-</a:t>
            </a:r>
            <a:r>
              <a:rPr lang="en-US">
                <a:solidFill>
                  <a:schemeClr val="lt1"/>
                </a:solidFill>
                <a:latin typeface="Open Sans Light"/>
                <a:ea typeface="Open Sans Light"/>
                <a:cs typeface="Open Sans Light"/>
                <a:sym typeface="Open Sans Light"/>
              </a:rPr>
              <a:t>AJ</a:t>
            </a:r>
            <a:r>
              <a:rPr i="0" lang="en-US" u="none" cap="none" strike="noStrike">
                <a:solidFill>
                  <a:schemeClr val="lt1"/>
                </a:solidFill>
                <a:latin typeface="Open Sans Light"/>
                <a:ea typeface="Open Sans Light"/>
                <a:cs typeface="Open Sans Light"/>
                <a:sym typeface="Open Sans Light"/>
              </a:rPr>
              <a:t>: Impact Score per Drug </a:t>
            </a:r>
            <a:endParaRPr>
              <a:latin typeface="Open Sans Light"/>
              <a:ea typeface="Open Sans Light"/>
              <a:cs typeface="Open Sans Light"/>
              <a:sym typeface="Open Sans Light"/>
            </a:endParaRPr>
          </a:p>
          <a:p>
            <a:pPr indent="-254000" lvl="1" marL="685800" marR="0" rtl="0" algn="l">
              <a:lnSpc>
                <a:spcPct val="90000"/>
              </a:lnSpc>
              <a:spcBef>
                <a:spcPts val="500"/>
              </a:spcBef>
              <a:spcAft>
                <a:spcPts val="0"/>
              </a:spcAft>
              <a:buClr>
                <a:schemeClr val="lt1"/>
              </a:buClr>
              <a:buSzPts val="1800"/>
              <a:buFont typeface="Open Sans Light"/>
              <a:buChar char="•"/>
            </a:pPr>
            <a:r>
              <a:rPr i="0" lang="en-US" sz="1800" u="none" cap="none" strike="noStrike">
                <a:solidFill>
                  <a:schemeClr val="lt1"/>
                </a:solidFill>
                <a:latin typeface="Open Sans Light"/>
                <a:ea typeface="Open Sans Light"/>
                <a:cs typeface="Open Sans Light"/>
                <a:sym typeface="Open Sans Light"/>
              </a:rPr>
              <a:t>Row 4: Total Impact Sum</a:t>
            </a:r>
            <a:endParaRPr sz="1800">
              <a:latin typeface="Open Sans Light"/>
              <a:ea typeface="Open Sans Light"/>
              <a:cs typeface="Open Sans Light"/>
              <a:sym typeface="Open Sans Light"/>
            </a:endParaRPr>
          </a:p>
          <a:p>
            <a:pPr indent="-228600" lvl="0" marL="228600" marR="0" rtl="0" algn="l">
              <a:lnSpc>
                <a:spcPct val="90000"/>
              </a:lnSpc>
              <a:spcBef>
                <a:spcPts val="1000"/>
              </a:spcBef>
              <a:spcAft>
                <a:spcPts val="0"/>
              </a:spcAft>
              <a:buClr>
                <a:schemeClr val="lt1"/>
              </a:buClr>
              <a:buSzPts val="1800"/>
              <a:buFont typeface="Open Sans Light"/>
              <a:buChar char="•"/>
            </a:pPr>
            <a:r>
              <a:rPr i="0" lang="en-US" u="none" cap="none" strike="noStrike">
                <a:solidFill>
                  <a:schemeClr val="lt1"/>
                </a:solidFill>
                <a:latin typeface="Open Sans Light"/>
                <a:ea typeface="Open Sans Light"/>
                <a:cs typeface="Open Sans Light"/>
                <a:sym typeface="Open Sans Light"/>
              </a:rPr>
              <a:t>Column A</a:t>
            </a:r>
            <a:r>
              <a:rPr lang="en-US">
                <a:solidFill>
                  <a:schemeClr val="lt1"/>
                </a:solidFill>
                <a:latin typeface="Open Sans Light"/>
                <a:ea typeface="Open Sans Light"/>
                <a:cs typeface="Open Sans Light"/>
                <a:sym typeface="Open Sans Light"/>
              </a:rPr>
              <a:t>K</a:t>
            </a:r>
            <a:r>
              <a:rPr i="0" lang="en-US" u="none" cap="none" strike="noStrike">
                <a:solidFill>
                  <a:schemeClr val="lt1"/>
                </a:solidFill>
                <a:latin typeface="Open Sans Light"/>
                <a:ea typeface="Open Sans Light"/>
                <a:cs typeface="Open Sans Light"/>
                <a:sym typeface="Open Sans Light"/>
              </a:rPr>
              <a:t>: Overall </a:t>
            </a:r>
            <a:r>
              <a:rPr lang="en-US">
                <a:solidFill>
                  <a:schemeClr val="lt1"/>
                </a:solidFill>
                <a:latin typeface="Open Sans Light"/>
                <a:ea typeface="Open Sans Light"/>
                <a:cs typeface="Open Sans Light"/>
                <a:sym typeface="Open Sans Light"/>
              </a:rPr>
              <a:t>t</a:t>
            </a:r>
            <a:r>
              <a:rPr i="0" lang="en-US" u="none" cap="none" strike="noStrike">
                <a:solidFill>
                  <a:schemeClr val="lt1"/>
                </a:solidFill>
                <a:latin typeface="Open Sans Light"/>
                <a:ea typeface="Open Sans Light"/>
                <a:cs typeface="Open Sans Light"/>
                <a:sym typeface="Open Sans Light"/>
              </a:rPr>
              <a:t>reatment </a:t>
            </a:r>
            <a:r>
              <a:rPr lang="en-US">
                <a:solidFill>
                  <a:schemeClr val="lt1"/>
                </a:solidFill>
                <a:latin typeface="Open Sans Light"/>
                <a:ea typeface="Open Sans Light"/>
                <a:cs typeface="Open Sans Light"/>
                <a:sym typeface="Open Sans Light"/>
              </a:rPr>
              <a:t>i</a:t>
            </a:r>
            <a:r>
              <a:rPr i="0" lang="en-US" u="none" cap="none" strike="noStrike">
                <a:solidFill>
                  <a:schemeClr val="lt1"/>
                </a:solidFill>
                <a:latin typeface="Open Sans Light"/>
                <a:ea typeface="Open Sans Light"/>
                <a:cs typeface="Open Sans Light"/>
                <a:sym typeface="Open Sans Light"/>
              </a:rPr>
              <a:t>mpact per Country</a:t>
            </a:r>
            <a:endParaRPr>
              <a:latin typeface="Open Sans Light"/>
              <a:ea typeface="Open Sans Light"/>
              <a:cs typeface="Open Sans Light"/>
              <a:sym typeface="Open Sans Light"/>
            </a:endParaRPr>
          </a:p>
          <a:p>
            <a:pPr indent="-228600" lvl="1" marL="685800" marR="0" rtl="0" algn="l">
              <a:lnSpc>
                <a:spcPct val="90000"/>
              </a:lnSpc>
              <a:spcBef>
                <a:spcPts val="500"/>
              </a:spcBef>
              <a:spcAft>
                <a:spcPts val="0"/>
              </a:spcAft>
              <a:buClr>
                <a:schemeClr val="dk1"/>
              </a:buClr>
              <a:buFont typeface="Arial"/>
              <a:buNone/>
            </a:pPr>
            <a:r>
              <a:t/>
            </a:r>
            <a:endParaRPr i="0" sz="1800" u="none" cap="none" strike="noStrike">
              <a:solidFill>
                <a:schemeClr val="lt1"/>
              </a:solidFill>
              <a:latin typeface="Open Sans Light"/>
              <a:ea typeface="Open Sans Light"/>
              <a:cs typeface="Open Sans Light"/>
              <a:sym typeface="Open Sans Light"/>
            </a:endParaRPr>
          </a:p>
          <a:p>
            <a:pPr indent="-228600" lvl="1" marL="685800" marR="0" rtl="0" algn="l">
              <a:lnSpc>
                <a:spcPct val="90000"/>
              </a:lnSpc>
              <a:spcBef>
                <a:spcPts val="500"/>
              </a:spcBef>
              <a:spcAft>
                <a:spcPts val="0"/>
              </a:spcAft>
              <a:buClr>
                <a:schemeClr val="dk1"/>
              </a:buClr>
              <a:buFont typeface="Arial"/>
              <a:buNone/>
            </a:pPr>
            <a:r>
              <a:t/>
            </a:r>
            <a:endParaRPr i="0" sz="1800" u="none" cap="none" strike="noStrike">
              <a:solidFill>
                <a:schemeClr val="lt1"/>
              </a:solidFill>
              <a:latin typeface="Open Sans Light"/>
              <a:ea typeface="Open Sans Light"/>
              <a:cs typeface="Open Sans Light"/>
              <a:sym typeface="Open Sans Light"/>
            </a:endParaRPr>
          </a:p>
        </p:txBody>
      </p:sp>
      <p:sp>
        <p:nvSpPr>
          <p:cNvPr id="227" name="Google Shape;227;p41"/>
          <p:cNvSpPr txBox="1"/>
          <p:nvPr>
            <p:ph type="title"/>
          </p:nvPr>
        </p:nvSpPr>
        <p:spPr>
          <a:xfrm>
            <a:off x="373225" y="609600"/>
            <a:ext cx="3770400" cy="1320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lang="en-US" sz="4400">
                <a:solidFill>
                  <a:srgbClr val="E06666"/>
                </a:solidFill>
                <a:latin typeface="Open Sans ExtraBold"/>
                <a:ea typeface="Open Sans ExtraBold"/>
                <a:cs typeface="Open Sans ExtraBold"/>
                <a:sym typeface="Open Sans ExtraBold"/>
              </a:rPr>
              <a:t>Impact Score Calculation</a:t>
            </a:r>
            <a:endParaRPr sz="4400">
              <a:solidFill>
                <a:srgbClr val="E06666"/>
              </a:solidFill>
              <a:latin typeface="Open Sans ExtraBold"/>
              <a:ea typeface="Open Sans ExtraBold"/>
              <a:cs typeface="Open Sans ExtraBold"/>
              <a:sym typeface="Open Sans ExtraBold"/>
            </a:endParaRPr>
          </a:p>
        </p:txBody>
      </p:sp>
      <p:pic>
        <p:nvPicPr>
          <p:cNvPr id="228" name="Google Shape;228;p41"/>
          <p:cNvPicPr preferRelativeResize="0"/>
          <p:nvPr/>
        </p:nvPicPr>
        <p:blipFill>
          <a:blip r:embed="rId3">
            <a:alphaModFix/>
          </a:blip>
          <a:stretch>
            <a:fillRect/>
          </a:stretch>
        </p:blipFill>
        <p:spPr>
          <a:xfrm>
            <a:off x="3965987" y="0"/>
            <a:ext cx="8226013" cy="3637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2"/>
          <p:cNvSpPr/>
          <p:nvPr/>
        </p:nvSpPr>
        <p:spPr>
          <a:xfrm>
            <a:off x="0" y="1"/>
            <a:ext cx="4635900" cy="68580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234" name="Google Shape;234;p42"/>
          <p:cNvSpPr txBox="1"/>
          <p:nvPr>
            <p:ph idx="1" type="body"/>
          </p:nvPr>
        </p:nvSpPr>
        <p:spPr>
          <a:xfrm>
            <a:off x="448725" y="2617800"/>
            <a:ext cx="3630300" cy="3967800"/>
          </a:xfrm>
          <a:prstGeom prst="rect">
            <a:avLst/>
          </a:prstGeom>
          <a:noFill/>
          <a:ln>
            <a:noFill/>
          </a:ln>
        </p:spPr>
        <p:txBody>
          <a:bodyPr anchorCtr="0" anchor="t" bIns="45700" lIns="91425" spcFirstLastPara="1" rIns="91425" wrap="square" tIns="45700">
            <a:noAutofit/>
          </a:bodyPr>
          <a:lstStyle/>
          <a:p>
            <a:pPr indent="-215900" lvl="0" marL="228600" marR="0" rtl="0" algn="l">
              <a:lnSpc>
                <a:spcPct val="90000"/>
              </a:lnSpc>
              <a:spcBef>
                <a:spcPts val="0"/>
              </a:spcBef>
              <a:spcAft>
                <a:spcPts val="0"/>
              </a:spcAft>
              <a:buClr>
                <a:schemeClr val="lt1"/>
              </a:buClr>
              <a:buSzPts val="1600"/>
              <a:buFont typeface="Open Sans Light"/>
              <a:buChar char="•"/>
            </a:pPr>
            <a:r>
              <a:rPr i="0" lang="en-US" sz="1600" u="none" cap="none" strike="noStrike">
                <a:solidFill>
                  <a:schemeClr val="lt1"/>
                </a:solidFill>
                <a:latin typeface="Open Sans Light"/>
                <a:ea typeface="Open Sans Light"/>
                <a:cs typeface="Open Sans Light"/>
                <a:sym typeface="Open Sans Light"/>
              </a:rPr>
              <a:t>Column B</a:t>
            </a:r>
            <a:r>
              <a:rPr lang="en-US" sz="1600">
                <a:solidFill>
                  <a:schemeClr val="lt1"/>
                </a:solidFill>
                <a:latin typeface="Open Sans Light"/>
                <a:ea typeface="Open Sans Light"/>
                <a:cs typeface="Open Sans Light"/>
                <a:sym typeface="Open Sans Light"/>
              </a:rPr>
              <a:t>B</a:t>
            </a:r>
            <a:r>
              <a:rPr i="0" lang="en-US" sz="1600" u="none" cap="none" strike="noStrike">
                <a:solidFill>
                  <a:schemeClr val="lt1"/>
                </a:solidFill>
                <a:latin typeface="Open Sans Light"/>
                <a:ea typeface="Open Sans Light"/>
                <a:cs typeface="Open Sans Light"/>
                <a:sym typeface="Open Sans Light"/>
              </a:rPr>
              <a:t>: Originator Company</a:t>
            </a:r>
            <a:endParaRPr sz="1600">
              <a:latin typeface="Open Sans Light"/>
              <a:ea typeface="Open Sans Light"/>
              <a:cs typeface="Open Sans Light"/>
              <a:sym typeface="Open Sans Light"/>
            </a:endParaRPr>
          </a:p>
          <a:p>
            <a:pPr indent="-215900" lvl="0" marL="228600" marR="0" rtl="0" algn="l">
              <a:lnSpc>
                <a:spcPct val="90000"/>
              </a:lnSpc>
              <a:spcBef>
                <a:spcPts val="1000"/>
              </a:spcBef>
              <a:spcAft>
                <a:spcPts val="0"/>
              </a:spcAft>
              <a:buClr>
                <a:schemeClr val="lt1"/>
              </a:buClr>
              <a:buSzPts val="1600"/>
              <a:buFont typeface="Open Sans Light"/>
              <a:buChar char="•"/>
            </a:pPr>
            <a:r>
              <a:rPr i="0" lang="en-US" sz="1600" u="none" cap="none" strike="noStrike">
                <a:solidFill>
                  <a:schemeClr val="lt1"/>
                </a:solidFill>
                <a:latin typeface="Open Sans Light"/>
                <a:ea typeface="Open Sans Light"/>
                <a:cs typeface="Open Sans Light"/>
                <a:sym typeface="Open Sans Light"/>
              </a:rPr>
              <a:t>Column B</a:t>
            </a:r>
            <a:r>
              <a:rPr lang="en-US" sz="1600">
                <a:solidFill>
                  <a:schemeClr val="lt1"/>
                </a:solidFill>
                <a:latin typeface="Open Sans Light"/>
                <a:ea typeface="Open Sans Light"/>
                <a:cs typeface="Open Sans Light"/>
                <a:sym typeface="Open Sans Light"/>
              </a:rPr>
              <a:t>C</a:t>
            </a:r>
            <a:r>
              <a:rPr i="0" lang="en-US" sz="1600" u="none" cap="none" strike="noStrike">
                <a:solidFill>
                  <a:schemeClr val="lt1"/>
                </a:solidFill>
                <a:latin typeface="Open Sans Light"/>
                <a:ea typeface="Open Sans Light"/>
                <a:cs typeface="Open Sans Light"/>
                <a:sym typeface="Open Sans Light"/>
              </a:rPr>
              <a:t>: Drug(s) </a:t>
            </a:r>
            <a:r>
              <a:rPr lang="en-US" sz="1600">
                <a:solidFill>
                  <a:schemeClr val="lt1"/>
                </a:solidFill>
                <a:latin typeface="Open Sans Light"/>
                <a:ea typeface="Open Sans Light"/>
                <a:cs typeface="Open Sans Light"/>
                <a:sym typeface="Open Sans Light"/>
              </a:rPr>
              <a:t>p</a:t>
            </a:r>
            <a:r>
              <a:rPr i="0" lang="en-US" sz="1600" u="none" cap="none" strike="noStrike">
                <a:solidFill>
                  <a:schemeClr val="lt1"/>
                </a:solidFill>
                <a:latin typeface="Open Sans Light"/>
                <a:ea typeface="Open Sans Light"/>
                <a:cs typeface="Open Sans Light"/>
                <a:sym typeface="Open Sans Light"/>
              </a:rPr>
              <a:t>atented by </a:t>
            </a:r>
            <a:r>
              <a:rPr lang="en-US" sz="1600">
                <a:solidFill>
                  <a:schemeClr val="lt1"/>
                </a:solidFill>
                <a:latin typeface="Open Sans Light"/>
                <a:ea typeface="Open Sans Light"/>
                <a:cs typeface="Open Sans Light"/>
                <a:sym typeface="Open Sans Light"/>
              </a:rPr>
              <a:t>c</a:t>
            </a:r>
            <a:r>
              <a:rPr i="0" lang="en-US" sz="1600" u="none" cap="none" strike="noStrike">
                <a:solidFill>
                  <a:schemeClr val="lt1"/>
                </a:solidFill>
                <a:latin typeface="Open Sans Light"/>
                <a:ea typeface="Open Sans Light"/>
                <a:cs typeface="Open Sans Light"/>
                <a:sym typeface="Open Sans Light"/>
              </a:rPr>
              <a:t>ompany</a:t>
            </a:r>
            <a:endParaRPr sz="1600">
              <a:latin typeface="Open Sans Light"/>
              <a:ea typeface="Open Sans Light"/>
              <a:cs typeface="Open Sans Light"/>
              <a:sym typeface="Open Sans Light"/>
            </a:endParaRPr>
          </a:p>
          <a:p>
            <a:pPr indent="-215900" lvl="0" marL="228600" marR="0" rtl="0" algn="l">
              <a:lnSpc>
                <a:spcPct val="90000"/>
              </a:lnSpc>
              <a:spcBef>
                <a:spcPts val="1000"/>
              </a:spcBef>
              <a:spcAft>
                <a:spcPts val="0"/>
              </a:spcAft>
              <a:buClr>
                <a:schemeClr val="lt1"/>
              </a:buClr>
              <a:buSzPts val="1600"/>
              <a:buFont typeface="Open Sans Light"/>
              <a:buChar char="•"/>
            </a:pPr>
            <a:r>
              <a:rPr i="0" lang="en-US" sz="1600" u="none" cap="none" strike="noStrike">
                <a:solidFill>
                  <a:schemeClr val="lt1"/>
                </a:solidFill>
                <a:latin typeface="Open Sans Light"/>
                <a:ea typeface="Open Sans Light"/>
                <a:cs typeface="Open Sans Light"/>
                <a:sym typeface="Open Sans Light"/>
              </a:rPr>
              <a:t>Column B</a:t>
            </a:r>
            <a:r>
              <a:rPr lang="en-US" sz="1600">
                <a:solidFill>
                  <a:schemeClr val="lt1"/>
                </a:solidFill>
                <a:latin typeface="Open Sans Light"/>
                <a:ea typeface="Open Sans Light"/>
                <a:cs typeface="Open Sans Light"/>
                <a:sym typeface="Open Sans Light"/>
              </a:rPr>
              <a:t>D</a:t>
            </a:r>
            <a:r>
              <a:rPr i="0" lang="en-US" sz="1600" u="none" cap="none" strike="noStrike">
                <a:solidFill>
                  <a:schemeClr val="lt1"/>
                </a:solidFill>
                <a:latin typeface="Open Sans Light"/>
                <a:ea typeface="Open Sans Light"/>
                <a:cs typeface="Open Sans Light"/>
                <a:sym typeface="Open Sans Light"/>
              </a:rPr>
              <a:t>: Final </a:t>
            </a:r>
            <a:r>
              <a:rPr lang="en-US" sz="1600">
                <a:solidFill>
                  <a:schemeClr val="lt1"/>
                </a:solidFill>
                <a:latin typeface="Open Sans Light"/>
                <a:ea typeface="Open Sans Light"/>
                <a:cs typeface="Open Sans Light"/>
                <a:sym typeface="Open Sans Light"/>
              </a:rPr>
              <a:t>i</a:t>
            </a:r>
            <a:r>
              <a:rPr i="0" lang="en-US" sz="1600" u="none" cap="none" strike="noStrike">
                <a:solidFill>
                  <a:schemeClr val="lt1"/>
                </a:solidFill>
                <a:latin typeface="Open Sans Light"/>
                <a:ea typeface="Open Sans Light"/>
                <a:cs typeface="Open Sans Light"/>
                <a:sym typeface="Open Sans Light"/>
              </a:rPr>
              <a:t>mpact of </a:t>
            </a:r>
            <a:r>
              <a:rPr lang="en-US" sz="1600">
                <a:solidFill>
                  <a:schemeClr val="lt1"/>
                </a:solidFill>
                <a:latin typeface="Open Sans Light"/>
                <a:ea typeface="Open Sans Light"/>
                <a:cs typeface="Open Sans Light"/>
                <a:sym typeface="Open Sans Light"/>
              </a:rPr>
              <a:t>c</a:t>
            </a:r>
            <a:r>
              <a:rPr i="0" lang="en-US" sz="1600" u="none" cap="none" strike="noStrike">
                <a:solidFill>
                  <a:schemeClr val="lt1"/>
                </a:solidFill>
                <a:latin typeface="Open Sans Light"/>
                <a:ea typeface="Open Sans Light"/>
                <a:cs typeface="Open Sans Light"/>
                <a:sym typeface="Open Sans Light"/>
              </a:rPr>
              <a:t>ompany</a:t>
            </a:r>
            <a:endParaRPr i="0" sz="1600" u="none" cap="none" strike="noStrike">
              <a:solidFill>
                <a:schemeClr val="lt1"/>
              </a:solidFill>
              <a:latin typeface="Open Sans Light"/>
              <a:ea typeface="Open Sans Light"/>
              <a:cs typeface="Open Sans Light"/>
              <a:sym typeface="Open Sans Light"/>
            </a:endParaRPr>
          </a:p>
          <a:p>
            <a:pPr indent="0" lvl="0" marL="0" marR="0" rtl="0" algn="l">
              <a:lnSpc>
                <a:spcPct val="90000"/>
              </a:lnSpc>
              <a:spcBef>
                <a:spcPts val="1000"/>
              </a:spcBef>
              <a:spcAft>
                <a:spcPts val="0"/>
              </a:spcAft>
              <a:buNone/>
            </a:pPr>
            <a:r>
              <a:rPr lang="en-US" sz="1600">
                <a:solidFill>
                  <a:schemeClr val="lt1"/>
                </a:solidFill>
                <a:latin typeface="Open Sans Light"/>
                <a:ea typeface="Open Sans Light"/>
                <a:cs typeface="Open Sans Light"/>
                <a:sym typeface="Open Sans Light"/>
              </a:rPr>
              <a:t>Example: GlaxoSmithKline (GSK) produced the drugs ABC and AZT. The sum of the impacts of those specific drugs (</a:t>
            </a:r>
            <a:r>
              <a:rPr lang="en-US" sz="1600">
                <a:solidFill>
                  <a:schemeClr val="dk1"/>
                </a:solidFill>
                <a:highlight>
                  <a:srgbClr val="FFFFFF"/>
                </a:highlight>
                <a:latin typeface="Open Sans Light"/>
                <a:ea typeface="Open Sans Light"/>
                <a:cs typeface="Open Sans Light"/>
                <a:sym typeface="Open Sans Light"/>
              </a:rPr>
              <a:t>=</a:t>
            </a:r>
            <a:r>
              <a:rPr lang="en-US" sz="1600">
                <a:solidFill>
                  <a:srgbClr val="F7981D"/>
                </a:solidFill>
                <a:highlight>
                  <a:srgbClr val="FFFFFF"/>
                </a:highlight>
                <a:latin typeface="Open Sans Light"/>
                <a:ea typeface="Open Sans Light"/>
                <a:cs typeface="Open Sans Light"/>
                <a:sym typeface="Open Sans Light"/>
              </a:rPr>
              <a:t>$Z$4</a:t>
            </a:r>
            <a:r>
              <a:rPr lang="en-US" sz="1600">
                <a:solidFill>
                  <a:schemeClr val="dk1"/>
                </a:solidFill>
                <a:highlight>
                  <a:srgbClr val="FFFFFF"/>
                </a:highlight>
                <a:latin typeface="Open Sans Light"/>
                <a:ea typeface="Open Sans Light"/>
                <a:cs typeface="Open Sans Light"/>
                <a:sym typeface="Open Sans Light"/>
              </a:rPr>
              <a:t>+</a:t>
            </a:r>
            <a:r>
              <a:rPr lang="en-US" sz="1600">
                <a:solidFill>
                  <a:srgbClr val="7E3794"/>
                </a:solidFill>
                <a:highlight>
                  <a:srgbClr val="FFFFFF"/>
                </a:highlight>
                <a:latin typeface="Open Sans Light"/>
                <a:ea typeface="Open Sans Light"/>
                <a:cs typeface="Open Sans Light"/>
                <a:sym typeface="Open Sans Light"/>
              </a:rPr>
              <a:t>$AA$4)</a:t>
            </a:r>
            <a:r>
              <a:rPr lang="en-US" sz="1600">
                <a:solidFill>
                  <a:schemeClr val="lt1"/>
                </a:solidFill>
                <a:latin typeface="Open Sans Light"/>
                <a:ea typeface="Open Sans Light"/>
                <a:cs typeface="Open Sans Light"/>
                <a:sym typeface="Open Sans Light"/>
              </a:rPr>
              <a:t>, is the impact that GSK has on global HIV drug treatment. According to the model, GSK saves 517,532.04 years of life with its patented drugs, and ranks fourth on the list.</a:t>
            </a:r>
            <a:endParaRPr sz="1600">
              <a:solidFill>
                <a:schemeClr val="lt1"/>
              </a:solidFill>
              <a:latin typeface="Open Sans Light"/>
              <a:ea typeface="Open Sans Light"/>
              <a:cs typeface="Open Sans Light"/>
              <a:sym typeface="Open Sans Light"/>
            </a:endParaRPr>
          </a:p>
        </p:txBody>
      </p:sp>
      <p:sp>
        <p:nvSpPr>
          <p:cNvPr id="235" name="Google Shape;235;p42"/>
          <p:cNvSpPr txBox="1"/>
          <p:nvPr>
            <p:ph type="title"/>
          </p:nvPr>
        </p:nvSpPr>
        <p:spPr>
          <a:xfrm>
            <a:off x="373225" y="299950"/>
            <a:ext cx="3934500" cy="2127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lang="en-US" sz="4400">
                <a:solidFill>
                  <a:srgbClr val="E06666"/>
                </a:solidFill>
                <a:latin typeface="Open Sans ExtraBold"/>
                <a:ea typeface="Open Sans ExtraBold"/>
                <a:cs typeface="Open Sans ExtraBold"/>
                <a:sym typeface="Open Sans ExtraBold"/>
              </a:rPr>
              <a:t>Patent Holder Rankings</a:t>
            </a:r>
            <a:endParaRPr sz="4400">
              <a:solidFill>
                <a:srgbClr val="E06666"/>
              </a:solidFill>
              <a:latin typeface="Open Sans ExtraBold"/>
              <a:ea typeface="Open Sans ExtraBold"/>
              <a:cs typeface="Open Sans ExtraBold"/>
              <a:sym typeface="Open Sans ExtraBold"/>
            </a:endParaRPr>
          </a:p>
        </p:txBody>
      </p:sp>
      <p:pic>
        <p:nvPicPr>
          <p:cNvPr id="236" name="Google Shape;236;p42"/>
          <p:cNvPicPr preferRelativeResize="0"/>
          <p:nvPr/>
        </p:nvPicPr>
        <p:blipFill>
          <a:blip r:embed="rId3">
            <a:alphaModFix/>
          </a:blip>
          <a:stretch>
            <a:fillRect/>
          </a:stretch>
        </p:blipFill>
        <p:spPr>
          <a:xfrm>
            <a:off x="5705825" y="1445037"/>
            <a:ext cx="5693100" cy="3967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3"/>
          <p:cNvSpPr txBox="1"/>
          <p:nvPr>
            <p:ph type="title"/>
          </p:nvPr>
        </p:nvSpPr>
        <p:spPr>
          <a:xfrm>
            <a:off x="829725" y="838200"/>
            <a:ext cx="7746300" cy="651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Arial"/>
              <a:buNone/>
            </a:pPr>
            <a:r>
              <a:rPr lang="en-US" sz="4400">
                <a:solidFill>
                  <a:srgbClr val="E06666"/>
                </a:solidFill>
                <a:latin typeface="Open Sans ExtraBold"/>
                <a:ea typeface="Open Sans ExtraBold"/>
                <a:cs typeface="Open Sans ExtraBold"/>
                <a:sym typeface="Open Sans ExtraBold"/>
              </a:rPr>
              <a:t>Manufacturer Rankings</a:t>
            </a:r>
            <a:endParaRPr sz="4400">
              <a:solidFill>
                <a:srgbClr val="E06666"/>
              </a:solidFill>
              <a:latin typeface="Open Sans ExtraBold"/>
              <a:ea typeface="Open Sans ExtraBold"/>
              <a:cs typeface="Open Sans ExtraBold"/>
              <a:sym typeface="Open Sans ExtraBold"/>
            </a:endParaRPr>
          </a:p>
        </p:txBody>
      </p:sp>
      <p:sp>
        <p:nvSpPr>
          <p:cNvPr id="242" name="Google Shape;242;p43"/>
          <p:cNvSpPr txBox="1"/>
          <p:nvPr>
            <p:ph idx="1" type="body"/>
          </p:nvPr>
        </p:nvSpPr>
        <p:spPr>
          <a:xfrm>
            <a:off x="829725" y="1578650"/>
            <a:ext cx="10826100" cy="43239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1100"/>
              </a:spcBef>
              <a:spcAft>
                <a:spcPts val="0"/>
              </a:spcAft>
              <a:buNone/>
            </a:pPr>
            <a:r>
              <a:rPr lang="en-US" sz="2000">
                <a:solidFill>
                  <a:schemeClr val="dk1"/>
                </a:solidFill>
                <a:latin typeface="Open Sans Light"/>
                <a:ea typeface="Open Sans Light"/>
                <a:cs typeface="Open Sans Light"/>
                <a:sym typeface="Open Sans Light"/>
              </a:rPr>
              <a:t>Our impact scores can be used to assess the performance of companies involved in the manufacturing sector of the pharmaceutical industry. Manufacturing and distribution data provided by the WHO provides important information such as cost, drug strength, and the total number of units (TNU) of each drug that are involved in shipments of a variety of medicines. </a:t>
            </a:r>
            <a:endParaRPr sz="2000">
              <a:solidFill>
                <a:schemeClr val="dk1"/>
              </a:solidFill>
              <a:latin typeface="Open Sans Light"/>
              <a:ea typeface="Open Sans Light"/>
              <a:cs typeface="Open Sans Light"/>
              <a:sym typeface="Open Sans Light"/>
            </a:endParaRPr>
          </a:p>
          <a:p>
            <a:pPr indent="0" lvl="0" marL="0" marR="0" rtl="0" algn="l">
              <a:lnSpc>
                <a:spcPct val="70000"/>
              </a:lnSpc>
              <a:spcBef>
                <a:spcPts val="1100"/>
              </a:spcBef>
              <a:spcAft>
                <a:spcPts val="0"/>
              </a:spcAft>
              <a:buNone/>
            </a:pPr>
            <a:r>
              <a:t/>
            </a:r>
            <a:endParaRPr sz="2000">
              <a:solidFill>
                <a:schemeClr val="dk1"/>
              </a:solidFill>
              <a:latin typeface="Open Sans Light"/>
              <a:ea typeface="Open Sans Light"/>
              <a:cs typeface="Open Sans Light"/>
              <a:sym typeface="Open Sans Light"/>
            </a:endParaRPr>
          </a:p>
          <a:p>
            <a:pPr indent="0" lvl="0" marL="0" marR="0" rtl="0" algn="l">
              <a:lnSpc>
                <a:spcPct val="70000"/>
              </a:lnSpc>
              <a:spcBef>
                <a:spcPts val="1100"/>
              </a:spcBef>
              <a:spcAft>
                <a:spcPts val="0"/>
              </a:spcAft>
              <a:buNone/>
            </a:pPr>
            <a:r>
              <a:rPr b="1" lang="en-US" sz="2000">
                <a:solidFill>
                  <a:schemeClr val="dk1"/>
                </a:solidFill>
              </a:rPr>
              <a:t>This data can be used to determine the proportion of certain classes of drugs that each manufacturer in the database is responsible for shipping.</a:t>
            </a:r>
            <a:endParaRPr b="1" sz="2000">
              <a:solidFill>
                <a:schemeClr val="dk1"/>
              </a:solidFill>
            </a:endParaRPr>
          </a:p>
        </p:txBody>
      </p:sp>
      <p:sp>
        <p:nvSpPr>
          <p:cNvPr id="243" name="Google Shape;243;p43"/>
          <p:cNvSpPr txBox="1"/>
          <p:nvPr/>
        </p:nvSpPr>
        <p:spPr>
          <a:xfrm>
            <a:off x="0" y="6498600"/>
            <a:ext cx="8957100" cy="3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aseline="30000" lang="en-US" sz="1200">
                <a:latin typeface="Open Sans"/>
                <a:ea typeface="Open Sans"/>
                <a:cs typeface="Open Sans"/>
                <a:sym typeface="Open Sans"/>
              </a:rPr>
              <a:t>2</a:t>
            </a:r>
            <a:r>
              <a:rPr i="1" lang="en-US" sz="1200">
                <a:latin typeface="Open Sans"/>
                <a:ea typeface="Open Sans"/>
                <a:cs typeface="Open Sans"/>
                <a:sym typeface="Open Sans"/>
              </a:rPr>
              <a:t>https://www.who.int/hiv/amds/gprm/en/</a:t>
            </a:r>
            <a:endParaRPr i="1" sz="1200">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4"/>
          <p:cNvSpPr txBox="1"/>
          <p:nvPr>
            <p:ph type="title"/>
          </p:nvPr>
        </p:nvSpPr>
        <p:spPr>
          <a:xfrm>
            <a:off x="829725" y="838200"/>
            <a:ext cx="7746300" cy="651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Arial"/>
              <a:buNone/>
            </a:pPr>
            <a:r>
              <a:rPr lang="en-US" sz="4400">
                <a:solidFill>
                  <a:srgbClr val="E06666"/>
                </a:solidFill>
                <a:latin typeface="Open Sans ExtraBold"/>
                <a:ea typeface="Open Sans ExtraBold"/>
                <a:cs typeface="Open Sans ExtraBold"/>
                <a:sym typeface="Open Sans ExtraBold"/>
              </a:rPr>
              <a:t>Manufacturer Rankings</a:t>
            </a:r>
            <a:endParaRPr sz="4400">
              <a:solidFill>
                <a:srgbClr val="E06666"/>
              </a:solidFill>
              <a:latin typeface="Open Sans ExtraBold"/>
              <a:ea typeface="Open Sans ExtraBold"/>
              <a:cs typeface="Open Sans ExtraBold"/>
              <a:sym typeface="Open Sans ExtraBold"/>
            </a:endParaRPr>
          </a:p>
        </p:txBody>
      </p:sp>
      <p:sp>
        <p:nvSpPr>
          <p:cNvPr id="249" name="Google Shape;249;p44"/>
          <p:cNvSpPr txBox="1"/>
          <p:nvPr>
            <p:ph idx="1" type="body"/>
          </p:nvPr>
        </p:nvSpPr>
        <p:spPr>
          <a:xfrm>
            <a:off x="829725" y="1578650"/>
            <a:ext cx="10826100" cy="49389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100"/>
              </a:spcBef>
              <a:spcAft>
                <a:spcPts val="0"/>
              </a:spcAft>
              <a:buNone/>
            </a:pPr>
            <a:r>
              <a:rPr lang="en-US" sz="2000">
                <a:solidFill>
                  <a:schemeClr val="dk1"/>
                </a:solidFill>
                <a:latin typeface="Open Sans Light"/>
                <a:ea typeface="Open Sans Light"/>
                <a:cs typeface="Open Sans Light"/>
                <a:sym typeface="Open Sans Light"/>
              </a:rPr>
              <a:t>We are able to calculate the lives saved from individual shipments of drugs so that the total number of lives saved by manufacturer can be determined. The calculation that is used is:</a:t>
            </a:r>
            <a:endParaRPr sz="2000">
              <a:solidFill>
                <a:schemeClr val="dk1"/>
              </a:solidFill>
              <a:latin typeface="Open Sans Light"/>
              <a:ea typeface="Open Sans Light"/>
              <a:cs typeface="Open Sans Light"/>
              <a:sym typeface="Open Sans Light"/>
            </a:endParaRPr>
          </a:p>
          <a:p>
            <a:pPr indent="0" lvl="0" marL="0" rtl="0" algn="l">
              <a:lnSpc>
                <a:spcPct val="70000"/>
              </a:lnSpc>
              <a:spcBef>
                <a:spcPts val="1100"/>
              </a:spcBef>
              <a:spcAft>
                <a:spcPts val="0"/>
              </a:spcAft>
              <a:buNone/>
            </a:pPr>
            <a:r>
              <a:t/>
            </a:r>
            <a:endParaRPr sz="2000">
              <a:solidFill>
                <a:schemeClr val="dk1"/>
              </a:solidFill>
              <a:latin typeface="Open Sans Light"/>
              <a:ea typeface="Open Sans Light"/>
              <a:cs typeface="Open Sans Light"/>
              <a:sym typeface="Open Sans Light"/>
            </a:endParaRPr>
          </a:p>
          <a:p>
            <a:pPr indent="0" lvl="0" marL="0" rtl="0" algn="ctr">
              <a:lnSpc>
                <a:spcPct val="70000"/>
              </a:lnSpc>
              <a:spcBef>
                <a:spcPts val="1100"/>
              </a:spcBef>
              <a:spcAft>
                <a:spcPts val="0"/>
              </a:spcAft>
              <a:buNone/>
            </a:pPr>
            <a:r>
              <a:rPr b="1" lang="en-US" sz="2000">
                <a:solidFill>
                  <a:schemeClr val="dk1"/>
                </a:solidFill>
              </a:rPr>
              <a:t>TNU / (365 * DD)</a:t>
            </a:r>
            <a:endParaRPr b="1" sz="2000">
              <a:solidFill>
                <a:schemeClr val="dk1"/>
              </a:solidFill>
            </a:endParaRPr>
          </a:p>
          <a:p>
            <a:pPr indent="-342900" lvl="0" marL="457200" rtl="0" algn="l">
              <a:lnSpc>
                <a:spcPct val="70000"/>
              </a:lnSpc>
              <a:spcBef>
                <a:spcPts val="1100"/>
              </a:spcBef>
              <a:spcAft>
                <a:spcPts val="0"/>
              </a:spcAft>
              <a:buClr>
                <a:schemeClr val="dk1"/>
              </a:buClr>
              <a:buSzPts val="2000"/>
              <a:buFont typeface="Open Sans Light"/>
              <a:buChar char="●"/>
            </a:pPr>
            <a:r>
              <a:rPr lang="en-US" sz="2000">
                <a:solidFill>
                  <a:schemeClr val="dk1"/>
                </a:solidFill>
                <a:latin typeface="Open Sans Light"/>
                <a:ea typeface="Open Sans Light"/>
                <a:cs typeface="Open Sans Light"/>
                <a:sym typeface="Open Sans Light"/>
              </a:rPr>
              <a:t>Where:</a:t>
            </a:r>
            <a:endParaRPr sz="2000">
              <a:solidFill>
                <a:schemeClr val="dk1"/>
              </a:solidFill>
              <a:latin typeface="Open Sans Light"/>
              <a:ea typeface="Open Sans Light"/>
              <a:cs typeface="Open Sans Light"/>
              <a:sym typeface="Open Sans Light"/>
            </a:endParaRPr>
          </a:p>
          <a:p>
            <a:pPr indent="-342900" lvl="1" marL="914400" rtl="0" algn="l">
              <a:lnSpc>
                <a:spcPct val="70000"/>
              </a:lnSpc>
              <a:spcBef>
                <a:spcPts val="0"/>
              </a:spcBef>
              <a:spcAft>
                <a:spcPts val="0"/>
              </a:spcAft>
              <a:buClr>
                <a:schemeClr val="dk1"/>
              </a:buClr>
              <a:buSzPts val="2000"/>
              <a:buFont typeface="Open Sans Light"/>
              <a:buChar char="○"/>
            </a:pPr>
            <a:r>
              <a:rPr lang="en-US" sz="2000">
                <a:solidFill>
                  <a:schemeClr val="dk1"/>
                </a:solidFill>
                <a:latin typeface="Open Sans Light"/>
                <a:ea typeface="Open Sans Light"/>
                <a:cs typeface="Open Sans Light"/>
                <a:sym typeface="Open Sans Light"/>
              </a:rPr>
              <a:t>TNU = total number of units, or, number of pills sent in a specific order</a:t>
            </a:r>
            <a:endParaRPr sz="2000">
              <a:solidFill>
                <a:schemeClr val="dk1"/>
              </a:solidFill>
              <a:latin typeface="Open Sans Light"/>
              <a:ea typeface="Open Sans Light"/>
              <a:cs typeface="Open Sans Light"/>
              <a:sym typeface="Open Sans Light"/>
            </a:endParaRPr>
          </a:p>
          <a:p>
            <a:pPr indent="-342900" lvl="1" marL="914400" rtl="0" algn="l">
              <a:lnSpc>
                <a:spcPct val="70000"/>
              </a:lnSpc>
              <a:spcBef>
                <a:spcPts val="0"/>
              </a:spcBef>
              <a:spcAft>
                <a:spcPts val="0"/>
              </a:spcAft>
              <a:buClr>
                <a:schemeClr val="dk1"/>
              </a:buClr>
              <a:buSzPts val="2000"/>
              <a:buFont typeface="Open Sans Light"/>
              <a:buChar char="○"/>
            </a:pPr>
            <a:r>
              <a:rPr lang="en-US" sz="2000">
                <a:solidFill>
                  <a:schemeClr val="dk1"/>
                </a:solidFill>
                <a:latin typeface="Open Sans Light"/>
                <a:ea typeface="Open Sans Light"/>
                <a:cs typeface="Open Sans Light"/>
                <a:sym typeface="Open Sans Light"/>
              </a:rPr>
              <a:t>DD = the daily dose, or the assumed average maintenance dose per day for a drug</a:t>
            </a:r>
            <a:endParaRPr sz="2000">
              <a:solidFill>
                <a:schemeClr val="dk1"/>
              </a:solidFill>
              <a:latin typeface="Open Sans Light"/>
              <a:ea typeface="Open Sans Light"/>
              <a:cs typeface="Open Sans Light"/>
              <a:sym typeface="Open Sans Light"/>
            </a:endParaRPr>
          </a:p>
          <a:p>
            <a:pPr indent="0" lvl="0" marL="0" rtl="0" algn="l">
              <a:lnSpc>
                <a:spcPct val="70000"/>
              </a:lnSpc>
              <a:spcBef>
                <a:spcPts val="1100"/>
              </a:spcBef>
              <a:spcAft>
                <a:spcPts val="0"/>
              </a:spcAft>
              <a:buNone/>
            </a:pPr>
            <a:r>
              <a:t/>
            </a:r>
            <a:endParaRPr sz="2000">
              <a:solidFill>
                <a:schemeClr val="dk1"/>
              </a:solidFill>
              <a:latin typeface="Open Sans Light"/>
              <a:ea typeface="Open Sans Light"/>
              <a:cs typeface="Open Sans Light"/>
              <a:sym typeface="Open Sans Light"/>
            </a:endParaRPr>
          </a:p>
          <a:p>
            <a:pPr indent="0" lvl="0" marL="0" rtl="0" algn="l">
              <a:lnSpc>
                <a:spcPct val="70000"/>
              </a:lnSpc>
              <a:spcBef>
                <a:spcPts val="1100"/>
              </a:spcBef>
              <a:spcAft>
                <a:spcPts val="0"/>
              </a:spcAft>
              <a:buNone/>
            </a:pPr>
            <a:r>
              <a:rPr lang="en-US" sz="2000">
                <a:solidFill>
                  <a:schemeClr val="dk1"/>
                </a:solidFill>
                <a:latin typeface="Open Sans Light"/>
                <a:ea typeface="Open Sans Light"/>
                <a:cs typeface="Open Sans Light"/>
                <a:sym typeface="Open Sans Light"/>
              </a:rPr>
              <a:t>This allows us to calculate the total lives saved due to a single drug or the total lives saved for that drug due to an individual manufacturer. We can use the proportion of total lives saved by a manufacturer to estimate the proportion of the total impact that will be attributed to that company in terms of DALYs.</a:t>
            </a:r>
            <a:endParaRPr sz="2000">
              <a:solidFill>
                <a:schemeClr val="dk1"/>
              </a:solidFill>
              <a:latin typeface="Open Sans Light"/>
              <a:ea typeface="Open Sans Light"/>
              <a:cs typeface="Open Sans Light"/>
              <a:sym typeface="Open Sans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5"/>
          <p:cNvSpPr txBox="1"/>
          <p:nvPr>
            <p:ph type="title"/>
          </p:nvPr>
        </p:nvSpPr>
        <p:spPr>
          <a:xfrm>
            <a:off x="829725" y="838200"/>
            <a:ext cx="7746300" cy="651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Arial"/>
              <a:buNone/>
            </a:pPr>
            <a:r>
              <a:rPr lang="en-US" sz="4400">
                <a:solidFill>
                  <a:srgbClr val="E06666"/>
                </a:solidFill>
                <a:latin typeface="Open Sans ExtraBold"/>
                <a:ea typeface="Open Sans ExtraBold"/>
                <a:cs typeface="Open Sans ExtraBold"/>
                <a:sym typeface="Open Sans ExtraBold"/>
              </a:rPr>
              <a:t>Manufacturer Rankings</a:t>
            </a:r>
            <a:endParaRPr sz="4400">
              <a:solidFill>
                <a:srgbClr val="E06666"/>
              </a:solidFill>
              <a:latin typeface="Open Sans ExtraBold"/>
              <a:ea typeface="Open Sans ExtraBold"/>
              <a:cs typeface="Open Sans ExtraBold"/>
              <a:sym typeface="Open Sans ExtraBold"/>
            </a:endParaRPr>
          </a:p>
        </p:txBody>
      </p:sp>
      <p:sp>
        <p:nvSpPr>
          <p:cNvPr id="255" name="Google Shape;255;p45"/>
          <p:cNvSpPr txBox="1"/>
          <p:nvPr>
            <p:ph idx="1" type="body"/>
          </p:nvPr>
        </p:nvSpPr>
        <p:spPr>
          <a:xfrm>
            <a:off x="829725" y="1578650"/>
            <a:ext cx="10826100" cy="49389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100"/>
              </a:spcBef>
              <a:spcAft>
                <a:spcPts val="0"/>
              </a:spcAft>
              <a:buNone/>
            </a:pPr>
            <a:r>
              <a:rPr lang="en-US" sz="2000">
                <a:solidFill>
                  <a:schemeClr val="dk1"/>
                </a:solidFill>
                <a:latin typeface="Open Sans Light"/>
                <a:ea typeface="Open Sans Light"/>
                <a:cs typeface="Open Sans Light"/>
                <a:sym typeface="Open Sans Light"/>
              </a:rPr>
              <a:t>The WHO's Global Price Reporting Mechanism allows us to track 23 manufacturers of drugs that target HIV. We track five HIV drugs that Aspen Pharamcare manufactures: </a:t>
            </a:r>
            <a:r>
              <a:rPr lang="en-US" sz="2000">
                <a:solidFill>
                  <a:schemeClr val="dk1"/>
                </a:solidFill>
                <a:latin typeface="Open Sans Light"/>
                <a:ea typeface="Open Sans Light"/>
                <a:cs typeface="Open Sans Light"/>
                <a:sym typeface="Open Sans Light"/>
              </a:rPr>
              <a:t>Lamivudine (3TC), Nevirapine (NVP), Stavudine, (d4t), Tenofovir (TDF), and Zidovudine (AZT). </a:t>
            </a:r>
            <a:r>
              <a:rPr lang="en-US" sz="2000">
                <a:solidFill>
                  <a:schemeClr val="dk1"/>
                </a:solidFill>
                <a:latin typeface="Open Sans Light"/>
                <a:ea typeface="Open Sans Light"/>
                <a:cs typeface="Open Sans Light"/>
                <a:sym typeface="Open Sans Light"/>
              </a:rPr>
              <a:t>Let's calculate the DALYs saved by 3TC:</a:t>
            </a:r>
            <a:endParaRPr sz="2000">
              <a:solidFill>
                <a:schemeClr val="dk1"/>
              </a:solidFill>
              <a:latin typeface="Open Sans Light"/>
              <a:ea typeface="Open Sans Light"/>
              <a:cs typeface="Open Sans Light"/>
              <a:sym typeface="Open Sans Light"/>
            </a:endParaRPr>
          </a:p>
          <a:p>
            <a:pPr indent="0" lvl="0" marL="0" rtl="0" algn="l">
              <a:lnSpc>
                <a:spcPct val="70000"/>
              </a:lnSpc>
              <a:spcBef>
                <a:spcPts val="1100"/>
              </a:spcBef>
              <a:spcAft>
                <a:spcPts val="0"/>
              </a:spcAft>
              <a:buNone/>
            </a:pPr>
            <a:r>
              <a:rPr lang="en-US" sz="2000">
                <a:solidFill>
                  <a:schemeClr val="dk1"/>
                </a:solidFill>
                <a:latin typeface="Open Sans Light"/>
                <a:ea typeface="Open Sans Light"/>
                <a:cs typeface="Open Sans Light"/>
                <a:sym typeface="Open Sans Light"/>
              </a:rPr>
              <a:t>Using our formula we find that, in 2013, </a:t>
            </a:r>
            <a:r>
              <a:rPr lang="en-US" sz="2000">
                <a:solidFill>
                  <a:schemeClr val="dk1"/>
                </a:solidFill>
                <a:latin typeface="Open Sans Light"/>
                <a:ea typeface="Open Sans Light"/>
                <a:cs typeface="Open Sans Light"/>
                <a:sym typeface="Open Sans Light"/>
              </a:rPr>
              <a:t>3TC</a:t>
            </a:r>
            <a:r>
              <a:rPr lang="en-US" sz="2000">
                <a:solidFill>
                  <a:schemeClr val="dk1"/>
                </a:solidFill>
                <a:latin typeface="Open Sans Light"/>
                <a:ea typeface="Open Sans Light"/>
                <a:cs typeface="Open Sans Light"/>
                <a:sym typeface="Open Sans Light"/>
              </a:rPr>
              <a:t> alone saved a total of </a:t>
            </a:r>
            <a:r>
              <a:rPr lang="en-US" sz="2000">
                <a:solidFill>
                  <a:schemeClr val="dk1"/>
                </a:solidFill>
                <a:latin typeface="Open Sans Light"/>
                <a:ea typeface="Open Sans Light"/>
                <a:cs typeface="Open Sans Light"/>
                <a:sym typeface="Open Sans Light"/>
              </a:rPr>
              <a:t>428,959.86 </a:t>
            </a:r>
            <a:r>
              <a:rPr lang="en-US" sz="2000">
                <a:solidFill>
                  <a:schemeClr val="dk1"/>
                </a:solidFill>
                <a:latin typeface="Open Sans Light"/>
                <a:ea typeface="Open Sans Light"/>
                <a:cs typeface="Open Sans Light"/>
                <a:sym typeface="Open Sans Light"/>
              </a:rPr>
              <a:t>lives. If we sum the lives saved by all regimens containing 3TC we get 9,075,145.47. We can also see that all regimens containing 3TC produced by </a:t>
            </a:r>
            <a:r>
              <a:rPr lang="en-US" sz="2000">
                <a:solidFill>
                  <a:schemeClr val="dk1"/>
                </a:solidFill>
                <a:latin typeface="Open Sans Light"/>
                <a:ea typeface="Open Sans Light"/>
                <a:cs typeface="Open Sans Light"/>
                <a:sym typeface="Open Sans Light"/>
              </a:rPr>
              <a:t>Aspen Pharamcare</a:t>
            </a:r>
            <a:r>
              <a:rPr lang="en-US" sz="2000">
                <a:solidFill>
                  <a:schemeClr val="dk1"/>
                </a:solidFill>
                <a:latin typeface="Open Sans Light"/>
                <a:ea typeface="Open Sans Light"/>
                <a:cs typeface="Open Sans Light"/>
                <a:sym typeface="Open Sans Light"/>
              </a:rPr>
              <a:t> were calculated to have saved </a:t>
            </a:r>
            <a:r>
              <a:rPr lang="en-US" sz="2000">
                <a:solidFill>
                  <a:schemeClr val="dk1"/>
                </a:solidFill>
                <a:latin typeface="Open Sans Light"/>
                <a:ea typeface="Open Sans Light"/>
                <a:cs typeface="Open Sans Light"/>
                <a:sym typeface="Open Sans Light"/>
              </a:rPr>
              <a:t>  265,368.82 </a:t>
            </a:r>
            <a:r>
              <a:rPr lang="en-US" sz="2000">
                <a:solidFill>
                  <a:schemeClr val="dk1"/>
                </a:solidFill>
                <a:latin typeface="Open Sans Light"/>
                <a:ea typeface="Open Sans Light"/>
                <a:cs typeface="Open Sans Light"/>
                <a:sym typeface="Open Sans Light"/>
              </a:rPr>
              <a:t>lives. This means that </a:t>
            </a:r>
            <a:r>
              <a:rPr lang="en-US" sz="2000">
                <a:solidFill>
                  <a:schemeClr val="dk1"/>
                </a:solidFill>
                <a:latin typeface="Open Sans Light"/>
                <a:ea typeface="Open Sans Light"/>
                <a:cs typeface="Open Sans Light"/>
                <a:sym typeface="Open Sans Light"/>
              </a:rPr>
              <a:t>Aspen Pharamcare's 3TC</a:t>
            </a:r>
            <a:r>
              <a:rPr lang="en-US" sz="2000">
                <a:solidFill>
                  <a:schemeClr val="dk1"/>
                </a:solidFill>
                <a:latin typeface="Open Sans Light"/>
                <a:ea typeface="Open Sans Light"/>
                <a:cs typeface="Open Sans Light"/>
                <a:sym typeface="Open Sans Light"/>
              </a:rPr>
              <a:t> contributed </a:t>
            </a:r>
            <a:r>
              <a:rPr lang="en-US" sz="2000">
                <a:solidFill>
                  <a:schemeClr val="dk1"/>
                </a:solidFill>
                <a:latin typeface="Open Sans Light"/>
                <a:ea typeface="Open Sans Light"/>
                <a:cs typeface="Open Sans Light"/>
                <a:sym typeface="Open Sans Light"/>
              </a:rPr>
              <a:t>2.92%</a:t>
            </a:r>
            <a:r>
              <a:rPr lang="en-US" sz="2000">
                <a:solidFill>
                  <a:schemeClr val="dk1"/>
                </a:solidFill>
                <a:latin typeface="Open Sans Light"/>
                <a:ea typeface="Open Sans Light"/>
                <a:cs typeface="Open Sans Light"/>
                <a:sym typeface="Open Sans Light"/>
              </a:rPr>
              <a:t> of all lives saved by </a:t>
            </a:r>
            <a:r>
              <a:rPr lang="en-US" sz="2000">
                <a:solidFill>
                  <a:schemeClr val="dk1"/>
                </a:solidFill>
                <a:latin typeface="Open Sans Light"/>
                <a:ea typeface="Open Sans Light"/>
                <a:cs typeface="Open Sans Light"/>
                <a:sym typeface="Open Sans Light"/>
              </a:rPr>
              <a:t>3TC</a:t>
            </a:r>
            <a:r>
              <a:rPr lang="en-US" sz="2000">
                <a:solidFill>
                  <a:schemeClr val="dk1"/>
                </a:solidFill>
                <a:latin typeface="Open Sans Light"/>
                <a:ea typeface="Open Sans Light"/>
                <a:cs typeface="Open Sans Light"/>
                <a:sym typeface="Open Sans Light"/>
              </a:rPr>
              <a:t>.</a:t>
            </a:r>
            <a:endParaRPr sz="2000">
              <a:solidFill>
                <a:schemeClr val="dk1"/>
              </a:solidFill>
              <a:latin typeface="Open Sans Light"/>
              <a:ea typeface="Open Sans Light"/>
              <a:cs typeface="Open Sans Light"/>
              <a:sym typeface="Open Sans Light"/>
            </a:endParaRPr>
          </a:p>
          <a:p>
            <a:pPr indent="0" lvl="0" marL="0" rtl="0" algn="l">
              <a:lnSpc>
                <a:spcPct val="70000"/>
              </a:lnSpc>
              <a:spcBef>
                <a:spcPts val="1100"/>
              </a:spcBef>
              <a:spcAft>
                <a:spcPts val="0"/>
              </a:spcAft>
              <a:buNone/>
            </a:pPr>
            <a:r>
              <a:rPr lang="en-US" sz="2000">
                <a:solidFill>
                  <a:schemeClr val="dk1"/>
                </a:solidFill>
                <a:latin typeface="Open Sans Light"/>
                <a:ea typeface="Open Sans Light"/>
                <a:cs typeface="Open Sans Light"/>
                <a:sym typeface="Open Sans Light"/>
              </a:rPr>
              <a:t>We also know from our previous calculations that </a:t>
            </a:r>
            <a:r>
              <a:rPr lang="en-US" sz="2000">
                <a:solidFill>
                  <a:schemeClr val="dk1"/>
                </a:solidFill>
                <a:latin typeface="Open Sans Light"/>
                <a:ea typeface="Open Sans Light"/>
                <a:cs typeface="Open Sans Light"/>
                <a:sym typeface="Open Sans Light"/>
              </a:rPr>
              <a:t>3TC</a:t>
            </a:r>
            <a:r>
              <a:rPr lang="en-US" sz="2000">
                <a:solidFill>
                  <a:schemeClr val="dk1"/>
                </a:solidFill>
                <a:latin typeface="Open Sans Light"/>
                <a:ea typeface="Open Sans Light"/>
                <a:cs typeface="Open Sans Light"/>
                <a:sym typeface="Open Sans Light"/>
              </a:rPr>
              <a:t> alleviates </a:t>
            </a:r>
            <a:r>
              <a:rPr lang="en-US" sz="2000">
                <a:solidFill>
                  <a:schemeClr val="dk1"/>
                </a:solidFill>
                <a:latin typeface="Open Sans Light"/>
                <a:ea typeface="Open Sans Light"/>
                <a:cs typeface="Open Sans Light"/>
                <a:sym typeface="Open Sans Light"/>
              </a:rPr>
              <a:t>1,657,585.18 </a:t>
            </a:r>
            <a:r>
              <a:rPr lang="en-US" sz="2000">
                <a:solidFill>
                  <a:schemeClr val="dk1"/>
                </a:solidFill>
                <a:latin typeface="Open Sans Light"/>
                <a:ea typeface="Open Sans Light"/>
                <a:cs typeface="Open Sans Light"/>
                <a:sym typeface="Open Sans Light"/>
              </a:rPr>
              <a:t>DALYs globally. Therefore, we can state that </a:t>
            </a:r>
            <a:r>
              <a:rPr b="1" lang="en-US" sz="2000">
                <a:solidFill>
                  <a:schemeClr val="dk1"/>
                </a:solidFill>
              </a:rPr>
              <a:t>3TC</a:t>
            </a:r>
            <a:r>
              <a:rPr b="1" lang="en-US" sz="2000">
                <a:solidFill>
                  <a:schemeClr val="dk1"/>
                </a:solidFill>
              </a:rPr>
              <a:t> produced by </a:t>
            </a:r>
            <a:r>
              <a:rPr b="1" lang="en-US" sz="2000">
                <a:solidFill>
                  <a:schemeClr val="dk1"/>
                </a:solidFill>
              </a:rPr>
              <a:t>Aspen Pharamcare</a:t>
            </a:r>
            <a:r>
              <a:rPr b="1" lang="en-US" sz="2000">
                <a:solidFill>
                  <a:schemeClr val="dk1"/>
                </a:solidFill>
              </a:rPr>
              <a:t> alleviates </a:t>
            </a:r>
            <a:r>
              <a:rPr b="1" lang="en-US" sz="2000">
                <a:solidFill>
                  <a:schemeClr val="dk1"/>
                </a:solidFill>
              </a:rPr>
              <a:t>48,469.90 </a:t>
            </a:r>
            <a:r>
              <a:rPr b="1" lang="en-US" sz="2000">
                <a:solidFill>
                  <a:schemeClr val="dk1"/>
                </a:solidFill>
              </a:rPr>
              <a:t> DALYs.</a:t>
            </a:r>
            <a:endParaRPr b="1" sz="2000">
              <a:solidFill>
                <a:schemeClr val="dk1"/>
              </a:solidFill>
            </a:endParaRPr>
          </a:p>
          <a:p>
            <a:pPr indent="0" lvl="0" marL="0" rtl="0" algn="l">
              <a:lnSpc>
                <a:spcPct val="70000"/>
              </a:lnSpc>
              <a:spcBef>
                <a:spcPts val="1100"/>
              </a:spcBef>
              <a:spcAft>
                <a:spcPts val="0"/>
              </a:spcAft>
              <a:buNone/>
            </a:pPr>
            <a:r>
              <a:t/>
            </a:r>
            <a:endParaRPr sz="2000">
              <a:solidFill>
                <a:schemeClr val="dk1"/>
              </a:solidFill>
              <a:latin typeface="Open Sans Light"/>
              <a:ea typeface="Open Sans Light"/>
              <a:cs typeface="Open Sans Light"/>
              <a:sym typeface="Open Sans Light"/>
            </a:endParaRPr>
          </a:p>
          <a:p>
            <a:pPr indent="0" lvl="0" marL="0" rtl="0" algn="l">
              <a:lnSpc>
                <a:spcPct val="70000"/>
              </a:lnSpc>
              <a:spcBef>
                <a:spcPts val="1100"/>
              </a:spcBef>
              <a:spcAft>
                <a:spcPts val="0"/>
              </a:spcAft>
              <a:buNone/>
            </a:pPr>
            <a:r>
              <a:t/>
            </a:r>
            <a:endParaRPr sz="2000">
              <a:solidFill>
                <a:schemeClr val="dk1"/>
              </a:solidFill>
              <a:latin typeface="Open Sans Light"/>
              <a:ea typeface="Open Sans Light"/>
              <a:cs typeface="Open Sans Light"/>
              <a:sym typeface="Open San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8"/>
          <p:cNvSpPr txBox="1"/>
          <p:nvPr/>
        </p:nvSpPr>
        <p:spPr>
          <a:xfrm>
            <a:off x="0" y="6498600"/>
            <a:ext cx="8957400" cy="3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aseline="30000" lang="en-US" sz="1200">
                <a:latin typeface="Open Sans"/>
                <a:ea typeface="Open Sans"/>
                <a:cs typeface="Open Sans"/>
                <a:sym typeface="Open Sans"/>
              </a:rPr>
              <a:t>1</a:t>
            </a:r>
            <a:r>
              <a:rPr i="1" lang="en-US" sz="1200">
                <a:latin typeface="Open Sans"/>
                <a:ea typeface="Open Sans"/>
                <a:cs typeface="Open Sans"/>
                <a:sym typeface="Open Sans"/>
              </a:rPr>
              <a:t>http://www.who.int/neglected_diseases/preventive_chemotherapy/sch/en/</a:t>
            </a:r>
            <a:endParaRPr i="1" sz="1200">
              <a:latin typeface="Open Sans"/>
              <a:ea typeface="Open Sans"/>
              <a:cs typeface="Open Sans"/>
              <a:sym typeface="Open Sans"/>
            </a:endParaRPr>
          </a:p>
        </p:txBody>
      </p:sp>
      <p:sp>
        <p:nvSpPr>
          <p:cNvPr id="118" name="Google Shape;118;p28"/>
          <p:cNvSpPr txBox="1"/>
          <p:nvPr>
            <p:ph type="title"/>
          </p:nvPr>
        </p:nvSpPr>
        <p:spPr>
          <a:xfrm>
            <a:off x="829725" y="838200"/>
            <a:ext cx="6212700" cy="651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Arial"/>
              <a:buNone/>
            </a:pPr>
            <a:r>
              <a:rPr lang="en-US" sz="4400">
                <a:solidFill>
                  <a:srgbClr val="E06666"/>
                </a:solidFill>
                <a:latin typeface="Open Sans ExtraBold"/>
                <a:ea typeface="Open Sans ExtraBold"/>
                <a:cs typeface="Open Sans ExtraBold"/>
                <a:sym typeface="Open Sans ExtraBold"/>
              </a:rPr>
              <a:t>Definitions</a:t>
            </a:r>
            <a:endParaRPr sz="4400">
              <a:solidFill>
                <a:srgbClr val="E06666"/>
              </a:solidFill>
              <a:latin typeface="Open Sans ExtraBold"/>
              <a:ea typeface="Open Sans ExtraBold"/>
              <a:cs typeface="Open Sans ExtraBold"/>
              <a:sym typeface="Open Sans ExtraBold"/>
            </a:endParaRPr>
          </a:p>
        </p:txBody>
      </p:sp>
      <p:sp>
        <p:nvSpPr>
          <p:cNvPr id="119" name="Google Shape;119;p28"/>
          <p:cNvSpPr txBox="1"/>
          <p:nvPr>
            <p:ph idx="1" type="body"/>
          </p:nvPr>
        </p:nvSpPr>
        <p:spPr>
          <a:xfrm>
            <a:off x="829725" y="1578650"/>
            <a:ext cx="10826100" cy="4323900"/>
          </a:xfrm>
          <a:prstGeom prst="rect">
            <a:avLst/>
          </a:prstGeom>
          <a:noFill/>
          <a:ln>
            <a:noFill/>
          </a:ln>
        </p:spPr>
        <p:txBody>
          <a:bodyPr anchorCtr="0" anchor="t" bIns="45700" lIns="91425" spcFirstLastPara="1" rIns="91425" wrap="square" tIns="45700">
            <a:noAutofit/>
          </a:bodyPr>
          <a:lstStyle/>
          <a:p>
            <a:pPr indent="-205729" lvl="0" marL="228600" marR="0" rtl="0" algn="l">
              <a:lnSpc>
                <a:spcPct val="70000"/>
              </a:lnSpc>
              <a:spcBef>
                <a:spcPts val="1000"/>
              </a:spcBef>
              <a:spcAft>
                <a:spcPts val="0"/>
              </a:spcAft>
              <a:buClr>
                <a:schemeClr val="dk1"/>
              </a:buClr>
              <a:buSzPts val="2000"/>
              <a:buFont typeface="Open Sans Light"/>
              <a:buChar char="●"/>
            </a:pPr>
            <a:r>
              <a:rPr lang="en-US" sz="2000">
                <a:solidFill>
                  <a:schemeClr val="dk1"/>
                </a:solidFill>
                <a:latin typeface="Open Sans Light"/>
                <a:ea typeface="Open Sans Light"/>
                <a:cs typeface="Open Sans Light"/>
                <a:sym typeface="Open Sans Light"/>
              </a:rPr>
              <a:t>WHO region: designated regions provided by the World Health Organization</a:t>
            </a:r>
            <a:r>
              <a:rPr baseline="30000" lang="en-US" sz="2000">
                <a:solidFill>
                  <a:schemeClr val="dk1"/>
                </a:solidFill>
                <a:latin typeface="Open Sans Light"/>
                <a:ea typeface="Open Sans Light"/>
                <a:cs typeface="Open Sans Light"/>
                <a:sym typeface="Open Sans Light"/>
              </a:rPr>
              <a:t>1</a:t>
            </a:r>
            <a:endParaRPr baseline="30000" sz="2000">
              <a:solidFill>
                <a:schemeClr val="dk1"/>
              </a:solidFill>
              <a:latin typeface="Open Sans Light"/>
              <a:ea typeface="Open Sans Light"/>
              <a:cs typeface="Open Sans Light"/>
              <a:sym typeface="Open Sans Light"/>
            </a:endParaRPr>
          </a:p>
          <a:p>
            <a:pPr indent="-205729" lvl="0" marL="228600" marR="0" rtl="0" algn="l">
              <a:lnSpc>
                <a:spcPct val="70000"/>
              </a:lnSpc>
              <a:spcBef>
                <a:spcPts val="1000"/>
              </a:spcBef>
              <a:spcAft>
                <a:spcPts val="0"/>
              </a:spcAft>
              <a:buClr>
                <a:schemeClr val="dk1"/>
              </a:buClr>
              <a:buSzPts val="2000"/>
              <a:buFont typeface="Open Sans Light"/>
              <a:buChar char="●"/>
            </a:pPr>
            <a:r>
              <a:rPr lang="en-US" sz="2000">
                <a:solidFill>
                  <a:schemeClr val="dk1"/>
                </a:solidFill>
                <a:latin typeface="Open Sans Light"/>
                <a:ea typeface="Open Sans Light"/>
                <a:cs typeface="Open Sans Light"/>
                <a:sym typeface="Open Sans Light"/>
              </a:rPr>
              <a:t>DALY: Disability-Adjusted Life Years (D)</a:t>
            </a:r>
            <a:endParaRPr sz="2000">
              <a:solidFill>
                <a:schemeClr val="dk1"/>
              </a:solidFill>
              <a:latin typeface="Open Sans Light"/>
              <a:ea typeface="Open Sans Light"/>
              <a:cs typeface="Open Sans Light"/>
              <a:sym typeface="Open Sans Light"/>
            </a:endParaRPr>
          </a:p>
          <a:p>
            <a:pPr indent="-331469" lvl="1" marL="742950" marR="0" rtl="0" algn="l">
              <a:lnSpc>
                <a:spcPct val="70000"/>
              </a:lnSpc>
              <a:spcBef>
                <a:spcPts val="1000"/>
              </a:spcBef>
              <a:spcAft>
                <a:spcPts val="0"/>
              </a:spcAft>
              <a:buSzPts val="2000"/>
              <a:buFont typeface="Open Sans Light"/>
              <a:buChar char="○"/>
            </a:pPr>
            <a:r>
              <a:rPr lang="en-US" sz="2000">
                <a:solidFill>
                  <a:schemeClr val="dk1"/>
                </a:solidFill>
                <a:latin typeface="Open Sans Light"/>
                <a:ea typeface="Open Sans Light"/>
                <a:cs typeface="Open Sans Light"/>
                <a:sym typeface="Open Sans Light"/>
              </a:rPr>
              <a:t>Years of life taken by disease from population if it was in a healthy state free from disease</a:t>
            </a:r>
            <a:endParaRPr sz="2000">
              <a:solidFill>
                <a:schemeClr val="dk1"/>
              </a:solidFill>
              <a:latin typeface="Open Sans Light"/>
              <a:ea typeface="Open Sans Light"/>
              <a:cs typeface="Open Sans Light"/>
              <a:sym typeface="Open Sans Light"/>
            </a:endParaRPr>
          </a:p>
          <a:p>
            <a:pPr indent="-205729" lvl="0" marL="228600" marR="0" rtl="0" algn="l">
              <a:lnSpc>
                <a:spcPct val="70000"/>
              </a:lnSpc>
              <a:spcBef>
                <a:spcPts val="1000"/>
              </a:spcBef>
              <a:spcAft>
                <a:spcPts val="0"/>
              </a:spcAft>
              <a:buClr>
                <a:schemeClr val="dk1"/>
              </a:buClr>
              <a:buSzPts val="2000"/>
              <a:buFont typeface="Open Sans Light"/>
              <a:buChar char="●"/>
            </a:pPr>
            <a:r>
              <a:rPr lang="en-US" sz="2000">
                <a:solidFill>
                  <a:schemeClr val="dk1"/>
                </a:solidFill>
                <a:latin typeface="Open Sans Light"/>
                <a:ea typeface="Open Sans Light"/>
                <a:cs typeface="Open Sans Light"/>
                <a:sym typeface="Open Sans Light"/>
              </a:rPr>
              <a:t>Treatment Coverage (θ): </a:t>
            </a:r>
            <a:endParaRPr sz="2000">
              <a:solidFill>
                <a:schemeClr val="dk1"/>
              </a:solidFill>
              <a:latin typeface="Open Sans Light"/>
              <a:ea typeface="Open Sans Light"/>
              <a:cs typeface="Open Sans Light"/>
              <a:sym typeface="Open Sans Light"/>
            </a:endParaRPr>
          </a:p>
          <a:p>
            <a:pPr indent="-331469" lvl="1" marL="742950" marR="0" rtl="0" algn="l">
              <a:lnSpc>
                <a:spcPct val="70000"/>
              </a:lnSpc>
              <a:spcBef>
                <a:spcPts val="1000"/>
              </a:spcBef>
              <a:spcAft>
                <a:spcPts val="0"/>
              </a:spcAft>
              <a:buSzPts val="2000"/>
              <a:buFont typeface="Open Sans Light"/>
              <a:buChar char="○"/>
            </a:pPr>
            <a:r>
              <a:rPr lang="en-US" sz="2000">
                <a:solidFill>
                  <a:schemeClr val="dk1"/>
                </a:solidFill>
                <a:latin typeface="Open Sans Light"/>
                <a:ea typeface="Open Sans Light"/>
                <a:cs typeface="Open Sans Light"/>
                <a:sym typeface="Open Sans Light"/>
              </a:rPr>
              <a:t>Ratio between number of people receiving treatment to the estimated number of people needing treatment</a:t>
            </a:r>
            <a:endParaRPr sz="2000">
              <a:solidFill>
                <a:schemeClr val="dk1"/>
              </a:solidFill>
              <a:latin typeface="Open Sans Light"/>
              <a:ea typeface="Open Sans Light"/>
              <a:cs typeface="Open Sans Light"/>
              <a:sym typeface="Open Sans Light"/>
            </a:endParaRPr>
          </a:p>
          <a:p>
            <a:pPr indent="-205729" lvl="0" marL="228600" marR="0" rtl="0" algn="l">
              <a:lnSpc>
                <a:spcPct val="70000"/>
              </a:lnSpc>
              <a:spcBef>
                <a:spcPts val="1000"/>
              </a:spcBef>
              <a:spcAft>
                <a:spcPts val="0"/>
              </a:spcAft>
              <a:buClr>
                <a:schemeClr val="dk1"/>
              </a:buClr>
              <a:buSzPts val="2000"/>
              <a:buFont typeface="Open Sans Light"/>
              <a:buChar char="●"/>
            </a:pPr>
            <a:r>
              <a:rPr lang="en-US" sz="2000">
                <a:solidFill>
                  <a:schemeClr val="dk1"/>
                </a:solidFill>
                <a:latin typeface="Open Sans Light"/>
                <a:ea typeface="Open Sans Light"/>
                <a:cs typeface="Open Sans Light"/>
                <a:sym typeface="Open Sans Light"/>
              </a:rPr>
              <a:t>Efficacy (e):</a:t>
            </a:r>
            <a:endParaRPr sz="2000">
              <a:solidFill>
                <a:schemeClr val="dk1"/>
              </a:solidFill>
              <a:latin typeface="Open Sans Light"/>
              <a:ea typeface="Open Sans Light"/>
              <a:cs typeface="Open Sans Light"/>
              <a:sym typeface="Open Sans Light"/>
            </a:endParaRPr>
          </a:p>
          <a:p>
            <a:pPr indent="-331469" lvl="1" marL="742950" marR="0" rtl="0" algn="l">
              <a:lnSpc>
                <a:spcPct val="70000"/>
              </a:lnSpc>
              <a:spcBef>
                <a:spcPts val="1000"/>
              </a:spcBef>
              <a:spcAft>
                <a:spcPts val="0"/>
              </a:spcAft>
              <a:buSzPts val="2000"/>
              <a:buFont typeface="Open Sans Light"/>
              <a:buChar char="○"/>
            </a:pPr>
            <a:r>
              <a:rPr lang="en-US" sz="2000">
                <a:solidFill>
                  <a:schemeClr val="dk1"/>
                </a:solidFill>
                <a:latin typeface="Open Sans Light"/>
                <a:ea typeface="Open Sans Light"/>
                <a:cs typeface="Open Sans Light"/>
                <a:sym typeface="Open Sans Light"/>
              </a:rPr>
              <a:t>Percentage of population receiving treatment that were actually cured</a:t>
            </a:r>
            <a:endParaRPr sz="2000">
              <a:solidFill>
                <a:schemeClr val="dk1"/>
              </a:solidFill>
              <a:latin typeface="Open Sans Light"/>
              <a:ea typeface="Open Sans Light"/>
              <a:cs typeface="Open Sans Light"/>
              <a:sym typeface="Open Sans Light"/>
            </a:endParaRPr>
          </a:p>
          <a:p>
            <a:pPr indent="-205729" lvl="0" marL="228600" marR="0" rtl="0" algn="l">
              <a:lnSpc>
                <a:spcPct val="70000"/>
              </a:lnSpc>
              <a:spcBef>
                <a:spcPts val="1000"/>
              </a:spcBef>
              <a:spcAft>
                <a:spcPts val="0"/>
              </a:spcAft>
              <a:buClr>
                <a:schemeClr val="dk1"/>
              </a:buClr>
              <a:buSzPts val="2000"/>
              <a:buFont typeface="Open Sans Light"/>
              <a:buChar char="●"/>
            </a:pPr>
            <a:r>
              <a:rPr lang="en-US" sz="2000">
                <a:solidFill>
                  <a:schemeClr val="dk1"/>
                </a:solidFill>
                <a:latin typeface="Open Sans Light"/>
                <a:ea typeface="Open Sans Light"/>
                <a:cs typeface="Open Sans Light"/>
                <a:sym typeface="Open Sans Light"/>
              </a:rPr>
              <a:t>Data generated from WHO, UNAID database</a:t>
            </a:r>
            <a:endParaRPr sz="2000">
              <a:solidFill>
                <a:schemeClr val="dk1"/>
              </a:solidFill>
              <a:latin typeface="Open Sans Light"/>
              <a:ea typeface="Open Sans Light"/>
              <a:cs typeface="Open Sans Light"/>
              <a:sym typeface="Open Sans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6"/>
          <p:cNvSpPr txBox="1"/>
          <p:nvPr>
            <p:ph type="title"/>
          </p:nvPr>
        </p:nvSpPr>
        <p:spPr>
          <a:xfrm>
            <a:off x="829725" y="838200"/>
            <a:ext cx="7746300" cy="651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Arial"/>
              <a:buNone/>
            </a:pPr>
            <a:r>
              <a:rPr lang="en-US" sz="4400">
                <a:solidFill>
                  <a:srgbClr val="E06666"/>
                </a:solidFill>
                <a:latin typeface="Open Sans ExtraBold"/>
                <a:ea typeface="Open Sans ExtraBold"/>
                <a:cs typeface="Open Sans ExtraBold"/>
                <a:sym typeface="Open Sans ExtraBold"/>
              </a:rPr>
              <a:t>Manufacturer Rankings</a:t>
            </a:r>
            <a:endParaRPr sz="4400">
              <a:solidFill>
                <a:srgbClr val="E06666"/>
              </a:solidFill>
              <a:latin typeface="Open Sans ExtraBold"/>
              <a:ea typeface="Open Sans ExtraBold"/>
              <a:cs typeface="Open Sans ExtraBold"/>
              <a:sym typeface="Open Sans ExtraBold"/>
            </a:endParaRPr>
          </a:p>
        </p:txBody>
      </p:sp>
      <p:sp>
        <p:nvSpPr>
          <p:cNvPr id="261" name="Google Shape;261;p46"/>
          <p:cNvSpPr txBox="1"/>
          <p:nvPr>
            <p:ph idx="1" type="body"/>
          </p:nvPr>
        </p:nvSpPr>
        <p:spPr>
          <a:xfrm>
            <a:off x="829725" y="1578650"/>
            <a:ext cx="10826100" cy="49389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100"/>
              </a:spcBef>
              <a:spcAft>
                <a:spcPts val="0"/>
              </a:spcAft>
              <a:buNone/>
            </a:pPr>
            <a:r>
              <a:rPr lang="en-US" sz="2000">
                <a:solidFill>
                  <a:schemeClr val="dk1"/>
                </a:solidFill>
                <a:latin typeface="Open Sans Light"/>
                <a:ea typeface="Open Sans Light"/>
                <a:cs typeface="Open Sans Light"/>
                <a:sym typeface="Open Sans Light"/>
              </a:rPr>
              <a:t>The same process can be repeated for the drugs </a:t>
            </a:r>
            <a:r>
              <a:rPr lang="en-US" sz="2000">
                <a:solidFill>
                  <a:schemeClr val="dk1"/>
                </a:solidFill>
                <a:latin typeface="Open Sans Light"/>
                <a:ea typeface="Open Sans Light"/>
                <a:cs typeface="Open Sans Light"/>
                <a:sym typeface="Open Sans Light"/>
              </a:rPr>
              <a:t>NVP, d4T, TDF, and AZT.</a:t>
            </a:r>
            <a:endParaRPr sz="2000">
              <a:solidFill>
                <a:schemeClr val="dk1"/>
              </a:solidFill>
              <a:latin typeface="Open Sans Light"/>
              <a:ea typeface="Open Sans Light"/>
              <a:cs typeface="Open Sans Light"/>
              <a:sym typeface="Open Sans Light"/>
            </a:endParaRPr>
          </a:p>
          <a:p>
            <a:pPr indent="0" lvl="0" marL="457200" rtl="0" algn="l">
              <a:lnSpc>
                <a:spcPct val="70000"/>
              </a:lnSpc>
              <a:spcBef>
                <a:spcPts val="1100"/>
              </a:spcBef>
              <a:spcAft>
                <a:spcPts val="0"/>
              </a:spcAft>
              <a:buClr>
                <a:schemeClr val="dk1"/>
              </a:buClr>
              <a:buSzPts val="1100"/>
              <a:buFont typeface="Arial"/>
              <a:buNone/>
            </a:pPr>
            <a:r>
              <a:rPr i="1" lang="en-US" sz="2000">
                <a:solidFill>
                  <a:schemeClr val="dk1"/>
                </a:solidFill>
                <a:latin typeface="Open Sans Light"/>
                <a:ea typeface="Open Sans Light"/>
                <a:cs typeface="Open Sans Light"/>
                <a:sym typeface="Open Sans Light"/>
              </a:rPr>
              <a:t>NVP: 400.29 DALYs alleviated</a:t>
            </a:r>
            <a:endParaRPr i="1" sz="2000">
              <a:solidFill>
                <a:schemeClr val="dk1"/>
              </a:solidFill>
              <a:latin typeface="Open Sans Light"/>
              <a:ea typeface="Open Sans Light"/>
              <a:cs typeface="Open Sans Light"/>
              <a:sym typeface="Open Sans Light"/>
            </a:endParaRPr>
          </a:p>
          <a:p>
            <a:pPr indent="0" lvl="0" marL="457200" rtl="0" algn="l">
              <a:lnSpc>
                <a:spcPct val="70000"/>
              </a:lnSpc>
              <a:spcBef>
                <a:spcPts val="1100"/>
              </a:spcBef>
              <a:spcAft>
                <a:spcPts val="0"/>
              </a:spcAft>
              <a:buClr>
                <a:schemeClr val="dk1"/>
              </a:buClr>
              <a:buSzPts val="1100"/>
              <a:buFont typeface="Arial"/>
              <a:buNone/>
            </a:pPr>
            <a:r>
              <a:rPr i="1" lang="en-US" sz="2000">
                <a:solidFill>
                  <a:schemeClr val="dk1"/>
                </a:solidFill>
                <a:latin typeface="Open Sans Light"/>
                <a:ea typeface="Open Sans Light"/>
                <a:cs typeface="Open Sans Light"/>
                <a:sym typeface="Open Sans Light"/>
              </a:rPr>
              <a:t>d4T: 9,559.60 DALYs alleviated</a:t>
            </a:r>
            <a:endParaRPr i="1" sz="2000">
              <a:solidFill>
                <a:schemeClr val="dk1"/>
              </a:solidFill>
              <a:latin typeface="Open Sans Light"/>
              <a:ea typeface="Open Sans Light"/>
              <a:cs typeface="Open Sans Light"/>
              <a:sym typeface="Open Sans Light"/>
            </a:endParaRPr>
          </a:p>
          <a:p>
            <a:pPr indent="0" lvl="0" marL="457200" rtl="0" algn="l">
              <a:lnSpc>
                <a:spcPct val="70000"/>
              </a:lnSpc>
              <a:spcBef>
                <a:spcPts val="1100"/>
              </a:spcBef>
              <a:spcAft>
                <a:spcPts val="0"/>
              </a:spcAft>
              <a:buClr>
                <a:schemeClr val="dk1"/>
              </a:buClr>
              <a:buSzPts val="1100"/>
              <a:buFont typeface="Arial"/>
              <a:buNone/>
            </a:pPr>
            <a:r>
              <a:rPr i="1" lang="en-US" sz="2000">
                <a:solidFill>
                  <a:schemeClr val="dk1"/>
                </a:solidFill>
                <a:latin typeface="Open Sans Light"/>
                <a:ea typeface="Open Sans Light"/>
                <a:cs typeface="Open Sans Light"/>
                <a:sym typeface="Open Sans Light"/>
              </a:rPr>
              <a:t>TDF: 359.31 DALYs alleviated</a:t>
            </a:r>
            <a:endParaRPr i="1" sz="2000">
              <a:solidFill>
                <a:schemeClr val="dk1"/>
              </a:solidFill>
              <a:latin typeface="Open Sans Light"/>
              <a:ea typeface="Open Sans Light"/>
              <a:cs typeface="Open Sans Light"/>
              <a:sym typeface="Open Sans Light"/>
            </a:endParaRPr>
          </a:p>
          <a:p>
            <a:pPr indent="0" lvl="0" marL="457200" rtl="0" algn="l">
              <a:lnSpc>
                <a:spcPct val="70000"/>
              </a:lnSpc>
              <a:spcBef>
                <a:spcPts val="1100"/>
              </a:spcBef>
              <a:spcAft>
                <a:spcPts val="0"/>
              </a:spcAft>
              <a:buNone/>
            </a:pPr>
            <a:r>
              <a:rPr i="1" lang="en-US" sz="2000">
                <a:solidFill>
                  <a:schemeClr val="dk1"/>
                </a:solidFill>
                <a:latin typeface="Open Sans Light"/>
                <a:ea typeface="Open Sans Light"/>
                <a:cs typeface="Open Sans Light"/>
                <a:sym typeface="Open Sans Light"/>
              </a:rPr>
              <a:t>AZT: 1,067.81 DALYs alleviated</a:t>
            </a:r>
            <a:endParaRPr i="1" sz="2000">
              <a:solidFill>
                <a:schemeClr val="dk1"/>
              </a:solidFill>
              <a:latin typeface="Open Sans Light"/>
              <a:ea typeface="Open Sans Light"/>
              <a:cs typeface="Open Sans Light"/>
              <a:sym typeface="Open Sans Light"/>
            </a:endParaRPr>
          </a:p>
          <a:p>
            <a:pPr indent="0" lvl="0" marL="0" rtl="0" algn="l">
              <a:lnSpc>
                <a:spcPct val="70000"/>
              </a:lnSpc>
              <a:spcBef>
                <a:spcPts val="1100"/>
              </a:spcBef>
              <a:spcAft>
                <a:spcPts val="0"/>
              </a:spcAft>
              <a:buNone/>
            </a:pPr>
            <a:r>
              <a:rPr lang="en-US" sz="2000">
                <a:solidFill>
                  <a:schemeClr val="dk1"/>
                </a:solidFill>
                <a:latin typeface="Open Sans Light"/>
                <a:ea typeface="Open Sans Light"/>
                <a:cs typeface="Open Sans Light"/>
                <a:sym typeface="Open Sans Light"/>
              </a:rPr>
              <a:t>Summing the DALYs alleviated by all five drugs yields </a:t>
            </a:r>
            <a:r>
              <a:rPr b="1" lang="en-US" sz="2000">
                <a:solidFill>
                  <a:schemeClr val="dk1"/>
                </a:solidFill>
              </a:rPr>
              <a:t>59,856.91</a:t>
            </a:r>
            <a:r>
              <a:rPr b="1" lang="en-US" sz="2000">
                <a:solidFill>
                  <a:schemeClr val="dk1"/>
                </a:solidFill>
              </a:rPr>
              <a:t>, which can be considered </a:t>
            </a:r>
            <a:r>
              <a:rPr b="1" lang="en-US" sz="2000">
                <a:solidFill>
                  <a:schemeClr val="dk1"/>
                </a:solidFill>
              </a:rPr>
              <a:t>Aspen Pharamcare's</a:t>
            </a:r>
            <a:r>
              <a:rPr b="1" lang="en-US" sz="2000">
                <a:solidFill>
                  <a:schemeClr val="dk1"/>
                </a:solidFill>
              </a:rPr>
              <a:t> global impact on HIV in 2013.</a:t>
            </a:r>
            <a:endParaRPr b="1" sz="20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7"/>
          <p:cNvSpPr txBox="1"/>
          <p:nvPr>
            <p:ph type="title"/>
          </p:nvPr>
        </p:nvSpPr>
        <p:spPr>
          <a:xfrm>
            <a:off x="677334" y="609600"/>
            <a:ext cx="8596800" cy="1320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4400">
                <a:latin typeface="Open Sans ExtraBold"/>
                <a:ea typeface="Open Sans ExtraBold"/>
                <a:cs typeface="Open Sans ExtraBold"/>
                <a:sym typeface="Open Sans ExtraBold"/>
              </a:rPr>
              <a:t>Example: Drug Score</a:t>
            </a:r>
            <a:endParaRPr sz="4400">
              <a:latin typeface="Open Sans ExtraBold"/>
              <a:ea typeface="Open Sans ExtraBold"/>
              <a:cs typeface="Open Sans ExtraBold"/>
              <a:sym typeface="Open Sans ExtraBold"/>
            </a:endParaRPr>
          </a:p>
          <a:p>
            <a:pPr indent="0" lvl="0" marL="0" rtl="0" algn="l">
              <a:spcBef>
                <a:spcPts val="0"/>
              </a:spcBef>
              <a:spcAft>
                <a:spcPts val="0"/>
              </a:spcAft>
              <a:buNone/>
            </a:pPr>
            <a:r>
              <a:rPr i="1" lang="en-US" sz="2400">
                <a:latin typeface="Open Sans SemiBold"/>
                <a:ea typeface="Open Sans SemiBold"/>
                <a:cs typeface="Open Sans SemiBold"/>
                <a:sym typeface="Open Sans SemiBold"/>
              </a:rPr>
              <a:t>Impact of AZT in Benin in 2013</a:t>
            </a:r>
            <a:endParaRPr i="1" sz="2400">
              <a:latin typeface="Open Sans SemiBold"/>
              <a:ea typeface="Open Sans SemiBold"/>
              <a:cs typeface="Open Sans SemiBold"/>
              <a:sym typeface="Open Sans SemiBold"/>
            </a:endParaRPr>
          </a:p>
        </p:txBody>
      </p:sp>
      <p:sp>
        <p:nvSpPr>
          <p:cNvPr id="267" name="Google Shape;267;p47"/>
          <p:cNvSpPr txBox="1"/>
          <p:nvPr>
            <p:ph idx="1" type="body"/>
          </p:nvPr>
        </p:nvSpPr>
        <p:spPr>
          <a:xfrm>
            <a:off x="677325" y="1932000"/>
            <a:ext cx="10337400" cy="4650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None/>
            </a:pPr>
            <a:r>
              <a:rPr lang="en-US" sz="1800">
                <a:solidFill>
                  <a:schemeClr val="dk1"/>
                </a:solidFill>
                <a:latin typeface="Open Sans Light"/>
                <a:ea typeface="Open Sans Light"/>
                <a:cs typeface="Open Sans Light"/>
                <a:sym typeface="Open Sans Light"/>
              </a:rPr>
              <a:t>Let's calculate the impact of the drug AZT in Benin in 2013. Recall that Benin is labeled as a Group A country in the EMR region. We will first retrieve Benin's DALY and treatment coverage data for adults and children.</a:t>
            </a:r>
            <a:endParaRPr sz="1800">
              <a:solidFill>
                <a:schemeClr val="dk1"/>
              </a:solidFill>
              <a:latin typeface="Open Sans Light"/>
              <a:ea typeface="Open Sans Light"/>
              <a:cs typeface="Open Sans Light"/>
              <a:sym typeface="Open Sans Light"/>
            </a:endParaRPr>
          </a:p>
          <a:p>
            <a:pPr indent="-165100" lvl="0" marL="228600" marR="0" rtl="0" algn="l">
              <a:lnSpc>
                <a:spcPct val="90000"/>
              </a:lnSpc>
              <a:spcBef>
                <a:spcPts val="1000"/>
              </a:spcBef>
              <a:spcAft>
                <a:spcPts val="0"/>
              </a:spcAft>
              <a:buClr>
                <a:schemeClr val="dk1"/>
              </a:buClr>
              <a:buSzPts val="1800"/>
              <a:buFont typeface="Open Sans Light"/>
              <a:buChar char="•"/>
            </a:pPr>
            <a:r>
              <a:rPr i="0" lang="en-US" sz="1800" u="none" cap="none" strike="noStrike">
                <a:solidFill>
                  <a:schemeClr val="dk1"/>
                </a:solidFill>
                <a:latin typeface="Open Sans Light"/>
                <a:ea typeface="Open Sans Light"/>
                <a:cs typeface="Open Sans Light"/>
                <a:sym typeface="Open Sans Light"/>
              </a:rPr>
              <a:t>Adult DALYs</a:t>
            </a:r>
            <a:endParaRPr sz="1800">
              <a:latin typeface="Open Sans Light"/>
              <a:ea typeface="Open Sans Light"/>
              <a:cs typeface="Open Sans Light"/>
              <a:sym typeface="Open Sans Light"/>
            </a:endParaRPr>
          </a:p>
          <a:p>
            <a:pPr indent="-190500" lvl="1" marL="685800" marR="0" rtl="0" algn="l">
              <a:lnSpc>
                <a:spcPct val="90000"/>
              </a:lnSpc>
              <a:spcBef>
                <a:spcPts val="500"/>
              </a:spcBef>
              <a:spcAft>
                <a:spcPts val="0"/>
              </a:spcAft>
              <a:buClr>
                <a:schemeClr val="dk1"/>
              </a:buClr>
              <a:buSzPts val="1800"/>
              <a:buFont typeface="Open Sans"/>
              <a:buChar char="•"/>
            </a:pPr>
            <a:r>
              <a:rPr b="1" lang="en-US" sz="1800">
                <a:solidFill>
                  <a:schemeClr val="dk1"/>
                </a:solidFill>
              </a:rPr>
              <a:t>106,998.33</a:t>
            </a:r>
            <a:endParaRPr b="1" sz="1800"/>
          </a:p>
          <a:p>
            <a:pPr indent="-279400" lvl="0" marL="342900" marR="0" rtl="0" algn="l">
              <a:spcBef>
                <a:spcPts val="1000"/>
              </a:spcBef>
              <a:spcAft>
                <a:spcPts val="0"/>
              </a:spcAft>
              <a:buClr>
                <a:schemeClr val="dk1"/>
              </a:buClr>
              <a:buSzPts val="1800"/>
              <a:buFont typeface="Open Sans Light"/>
              <a:buChar char="•"/>
            </a:pPr>
            <a:r>
              <a:rPr i="0" lang="en-US" sz="1800" u="none" cap="none" strike="noStrike">
                <a:solidFill>
                  <a:srgbClr val="3F3F3F"/>
                </a:solidFill>
                <a:latin typeface="Open Sans Light"/>
                <a:ea typeface="Open Sans Light"/>
                <a:cs typeface="Open Sans Light"/>
                <a:sym typeface="Open Sans Light"/>
              </a:rPr>
              <a:t>Adult Treatment Coverage</a:t>
            </a:r>
            <a:endParaRPr sz="1800">
              <a:latin typeface="Open Sans Light"/>
              <a:ea typeface="Open Sans Light"/>
              <a:cs typeface="Open Sans Light"/>
              <a:sym typeface="Open Sans Light"/>
            </a:endParaRPr>
          </a:p>
          <a:p>
            <a:pPr indent="-247650" lvl="1" marL="742950" marR="0" rtl="0" algn="l">
              <a:spcBef>
                <a:spcPts val="0"/>
              </a:spcBef>
              <a:spcAft>
                <a:spcPts val="0"/>
              </a:spcAft>
              <a:buClr>
                <a:srgbClr val="000000"/>
              </a:buClr>
              <a:buSzPts val="1800"/>
              <a:buFont typeface="Open Sans"/>
              <a:buChar char="•"/>
            </a:pPr>
            <a:r>
              <a:rPr b="1" lang="en-US" sz="1800">
                <a:solidFill>
                  <a:srgbClr val="000000"/>
                </a:solidFill>
              </a:rPr>
              <a:t>38.82%</a:t>
            </a:r>
            <a:endParaRPr b="1" sz="1800">
              <a:solidFill>
                <a:srgbClr val="000000"/>
              </a:solidFill>
            </a:endParaRPr>
          </a:p>
          <a:p>
            <a:pPr indent="-165100" lvl="0" marL="228600" marR="0" rtl="0" algn="l">
              <a:lnSpc>
                <a:spcPct val="90000"/>
              </a:lnSpc>
              <a:spcBef>
                <a:spcPts val="1000"/>
              </a:spcBef>
              <a:spcAft>
                <a:spcPts val="0"/>
              </a:spcAft>
              <a:buClr>
                <a:schemeClr val="dk1"/>
              </a:buClr>
              <a:buSzPts val="1800"/>
              <a:buFont typeface="Open Sans Light"/>
              <a:buChar char="•"/>
            </a:pPr>
            <a:r>
              <a:rPr i="0" lang="en-US" sz="1800" u="none" cap="none" strike="noStrike">
                <a:solidFill>
                  <a:schemeClr val="dk1"/>
                </a:solidFill>
                <a:latin typeface="Open Sans Light"/>
                <a:ea typeface="Open Sans Light"/>
                <a:cs typeface="Open Sans Light"/>
                <a:sym typeface="Open Sans Light"/>
              </a:rPr>
              <a:t>Children DALYs</a:t>
            </a:r>
            <a:endParaRPr sz="1800">
              <a:latin typeface="Open Sans Light"/>
              <a:ea typeface="Open Sans Light"/>
              <a:cs typeface="Open Sans Light"/>
              <a:sym typeface="Open Sans Light"/>
            </a:endParaRPr>
          </a:p>
          <a:p>
            <a:pPr indent="-190500" lvl="1" marL="685800" marR="0" rtl="0" algn="l">
              <a:lnSpc>
                <a:spcPct val="90000"/>
              </a:lnSpc>
              <a:spcBef>
                <a:spcPts val="500"/>
              </a:spcBef>
              <a:spcAft>
                <a:spcPts val="0"/>
              </a:spcAft>
              <a:buClr>
                <a:schemeClr val="dk1"/>
              </a:buClr>
              <a:buSzPts val="1800"/>
              <a:buFont typeface="Open Sans"/>
              <a:buChar char="•"/>
            </a:pPr>
            <a:r>
              <a:rPr b="1" lang="en-US" sz="1800">
                <a:solidFill>
                  <a:schemeClr val="dk1"/>
                </a:solidFill>
              </a:rPr>
              <a:t>40,703.47</a:t>
            </a:r>
            <a:endParaRPr b="1" sz="1800"/>
          </a:p>
          <a:p>
            <a:pPr indent="-165100" lvl="0" marL="228600" marR="0" rtl="0" algn="l">
              <a:lnSpc>
                <a:spcPct val="90000"/>
              </a:lnSpc>
              <a:spcBef>
                <a:spcPts val="1000"/>
              </a:spcBef>
              <a:spcAft>
                <a:spcPts val="0"/>
              </a:spcAft>
              <a:buClr>
                <a:schemeClr val="dk1"/>
              </a:buClr>
              <a:buSzPts val="1800"/>
              <a:buFont typeface="Open Sans Light"/>
              <a:buChar char="•"/>
            </a:pPr>
            <a:r>
              <a:rPr i="0" lang="en-US" sz="1800" u="none" cap="none" strike="noStrike">
                <a:solidFill>
                  <a:schemeClr val="dk1"/>
                </a:solidFill>
                <a:latin typeface="Open Sans Light"/>
                <a:ea typeface="Open Sans Light"/>
                <a:cs typeface="Open Sans Light"/>
                <a:sym typeface="Open Sans Light"/>
              </a:rPr>
              <a:t>Child Treatment Coverage</a:t>
            </a:r>
            <a:endParaRPr sz="1800">
              <a:latin typeface="Open Sans Light"/>
              <a:ea typeface="Open Sans Light"/>
              <a:cs typeface="Open Sans Light"/>
              <a:sym typeface="Open Sans Light"/>
            </a:endParaRPr>
          </a:p>
          <a:p>
            <a:pPr indent="-190500" lvl="1" marL="685800" marR="0" rtl="0" algn="l">
              <a:lnSpc>
                <a:spcPct val="90000"/>
              </a:lnSpc>
              <a:spcBef>
                <a:spcPts val="500"/>
              </a:spcBef>
              <a:spcAft>
                <a:spcPts val="0"/>
              </a:spcAft>
              <a:buClr>
                <a:schemeClr val="dk1"/>
              </a:buClr>
              <a:buSzPts val="1800"/>
              <a:buFont typeface="Open Sans"/>
              <a:buChar char="•"/>
            </a:pPr>
            <a:r>
              <a:rPr b="1" lang="en-US" sz="1800">
                <a:solidFill>
                  <a:schemeClr val="dk1"/>
                </a:solidFill>
              </a:rPr>
              <a:t>21%</a:t>
            </a:r>
            <a:endParaRPr b="1" sz="1800"/>
          </a:p>
          <a:p>
            <a:pPr indent="-228600" lvl="0" marL="228600" marR="0" rtl="0" algn="l">
              <a:lnSpc>
                <a:spcPct val="90000"/>
              </a:lnSpc>
              <a:spcBef>
                <a:spcPts val="1000"/>
              </a:spcBef>
              <a:spcAft>
                <a:spcPts val="0"/>
              </a:spcAft>
              <a:buClr>
                <a:schemeClr val="dk1"/>
              </a:buClr>
              <a:buFont typeface="Arial"/>
              <a:buNone/>
            </a:pPr>
            <a:r>
              <a:t/>
            </a:r>
            <a:endParaRPr i="0" sz="1800" u="none" cap="none" strike="noStrike">
              <a:solidFill>
                <a:schemeClr val="dk1"/>
              </a:solidFill>
              <a:latin typeface="Open Sans Light"/>
              <a:ea typeface="Open Sans Light"/>
              <a:cs typeface="Open Sans Light"/>
              <a:sym typeface="Open Sans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graphicFrame>
        <p:nvGraphicFramePr>
          <p:cNvPr id="272" name="Google Shape;272;p48"/>
          <p:cNvGraphicFramePr/>
          <p:nvPr/>
        </p:nvGraphicFramePr>
        <p:xfrm>
          <a:off x="856575" y="1431305"/>
          <a:ext cx="3000000" cy="3000000"/>
        </p:xfrm>
        <a:graphic>
          <a:graphicData uri="http://schemas.openxmlformats.org/drawingml/2006/table">
            <a:tbl>
              <a:tblPr>
                <a:noFill/>
                <a:tableStyleId>{793604C0-7F62-45D5-A420-45A2AC691FD7}</a:tableStyleId>
              </a:tblPr>
              <a:tblGrid>
                <a:gridCol w="1726025"/>
                <a:gridCol w="2579800"/>
                <a:gridCol w="2023150"/>
                <a:gridCol w="1338425"/>
              </a:tblGrid>
              <a:tr h="315725">
                <a:tc>
                  <a:txBody>
                    <a:bodyPr>
                      <a:noAutofit/>
                    </a:bodyPr>
                    <a:lstStyle/>
                    <a:p>
                      <a:pPr indent="0" lvl="0" marL="0" marR="0" rtl="0" algn="l">
                        <a:spcBef>
                          <a:spcPts val="0"/>
                        </a:spcBef>
                        <a:spcAft>
                          <a:spcPts val="0"/>
                        </a:spcAft>
                        <a:buClr>
                          <a:srgbClr val="000000"/>
                        </a:buClr>
                        <a:buFont typeface="Georgia"/>
                        <a:buNone/>
                      </a:pPr>
                      <a:r>
                        <a:rPr b="1" i="0" lang="en-US" sz="1200" u="none" cap="none" strike="noStrike">
                          <a:solidFill>
                            <a:srgbClr val="000000"/>
                          </a:solidFill>
                          <a:latin typeface="Open Sans"/>
                          <a:ea typeface="Open Sans"/>
                          <a:cs typeface="Open Sans"/>
                          <a:sym typeface="Open Sans"/>
                        </a:rPr>
                        <a:t>ADULTS</a:t>
                      </a:r>
                      <a:endParaRPr b="1" sz="1200">
                        <a:latin typeface="Open Sans"/>
                        <a:ea typeface="Open Sans"/>
                        <a:cs typeface="Open Sans"/>
                        <a:sym typeface="Open Sans"/>
                      </a:endParaRPr>
                    </a:p>
                  </a:txBody>
                  <a:tcPr marT="63100" marB="63100" marR="112350" marL="1123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Clr>
                          <a:srgbClr val="000000"/>
                        </a:buClr>
                        <a:buFont typeface="Georgia"/>
                        <a:buNone/>
                      </a:pPr>
                      <a:r>
                        <a:rPr b="1" lang="en-US" sz="1200">
                          <a:latin typeface="Open Sans"/>
                          <a:ea typeface="Open Sans"/>
                          <a:cs typeface="Open Sans"/>
                          <a:sym typeface="Open Sans"/>
                        </a:rPr>
                        <a:t>Regimen</a:t>
                      </a:r>
                      <a:endParaRPr b="1" sz="1200">
                        <a:latin typeface="Open Sans"/>
                        <a:ea typeface="Open Sans"/>
                        <a:cs typeface="Open Sans"/>
                        <a:sym typeface="Open Sans"/>
                      </a:endParaRPr>
                    </a:p>
                  </a:txBody>
                  <a:tcPr marT="63100" marB="63100" marR="112350" marL="1123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Clr>
                          <a:srgbClr val="000000"/>
                        </a:buClr>
                        <a:buFont typeface="Georgia"/>
                        <a:buNone/>
                      </a:pPr>
                      <a:r>
                        <a:rPr b="1" lang="en-US" sz="1200">
                          <a:latin typeface="Open Sans"/>
                          <a:ea typeface="Open Sans"/>
                          <a:cs typeface="Open Sans"/>
                          <a:sym typeface="Open Sans"/>
                        </a:rPr>
                        <a:t>Proportion</a:t>
                      </a:r>
                      <a:endParaRPr b="1" sz="1200">
                        <a:latin typeface="Open Sans"/>
                        <a:ea typeface="Open Sans"/>
                        <a:cs typeface="Open Sans"/>
                        <a:sym typeface="Open Sans"/>
                      </a:endParaRPr>
                    </a:p>
                  </a:txBody>
                  <a:tcPr marT="63100" marB="63100" marR="112350" marL="1123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Clr>
                          <a:srgbClr val="000000"/>
                        </a:buClr>
                        <a:buFont typeface="Georgia"/>
                        <a:buNone/>
                      </a:pPr>
                      <a:r>
                        <a:rPr b="1" lang="en-US" sz="1200">
                          <a:latin typeface="Open Sans"/>
                          <a:ea typeface="Open Sans"/>
                          <a:cs typeface="Open Sans"/>
                          <a:sym typeface="Open Sans"/>
                        </a:rPr>
                        <a:t>Efficacy</a:t>
                      </a:r>
                      <a:endParaRPr b="1" sz="1200">
                        <a:latin typeface="Open Sans"/>
                        <a:ea typeface="Open Sans"/>
                        <a:cs typeface="Open Sans"/>
                        <a:sym typeface="Open Sans"/>
                      </a:endParaRPr>
                    </a:p>
                  </a:txBody>
                  <a:tcPr marT="63100" marB="63100" marR="112350" marL="1123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725">
                <a:tc rowSpan="2">
                  <a:txBody>
                    <a:bodyPr>
                      <a:noAutofit/>
                    </a:bodyPr>
                    <a:lstStyle/>
                    <a:p>
                      <a:pPr indent="0" lvl="0" marL="0" rtl="0" algn="l">
                        <a:spcBef>
                          <a:spcPts val="0"/>
                        </a:spcBef>
                        <a:spcAft>
                          <a:spcPts val="0"/>
                        </a:spcAft>
                        <a:buNone/>
                      </a:pPr>
                      <a:r>
                        <a:rPr lang="en-US" sz="1200">
                          <a:latin typeface="Open Sans"/>
                          <a:ea typeface="Open Sans"/>
                          <a:cs typeface="Open Sans"/>
                          <a:sym typeface="Open Sans"/>
                        </a:rPr>
                        <a:t>First-line (85.43%)</a:t>
                      </a:r>
                      <a:endParaRPr sz="1200">
                        <a:latin typeface="Open Sans"/>
                        <a:ea typeface="Open Sans"/>
                        <a:cs typeface="Open Sans"/>
                        <a:sym typeface="Open Sans"/>
                      </a:endParaRPr>
                    </a:p>
                    <a:p>
                      <a:pPr indent="0" lvl="0" marL="0" rtl="0" algn="l">
                        <a:spcBef>
                          <a:spcPts val="0"/>
                        </a:spcBef>
                        <a:spcAft>
                          <a:spcPts val="0"/>
                        </a:spcAft>
                        <a:buNone/>
                      </a:pPr>
                      <a:br>
                        <a:rPr lang="en-US" sz="1200">
                          <a:latin typeface="Open Sans"/>
                          <a:ea typeface="Open Sans"/>
                          <a:cs typeface="Open Sans"/>
                          <a:sym typeface="Open Sans"/>
                        </a:rPr>
                      </a:br>
                      <a:endParaRPr sz="1200">
                        <a:latin typeface="Open Sans"/>
                        <a:ea typeface="Open Sans"/>
                        <a:cs typeface="Open Sans"/>
                        <a:sym typeface="Open Sans"/>
                      </a:endParaRPr>
                    </a:p>
                  </a:txBody>
                  <a:tcPr marT="63100" marB="63100" marR="112350" marL="112350">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AZT + 3TC + NVP</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32.00%</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81.93%</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4525">
                <a:tc vMerge="1"/>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AZT + 3TC + EFV</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11.40%</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75.75%</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7700">
                <a:tc rowSpan="5">
                  <a:txBody>
                    <a:bodyPr>
                      <a:noAutofit/>
                    </a:bodyPr>
                    <a:lstStyle/>
                    <a:p>
                      <a:pPr indent="0" lvl="0" marL="0" rtl="0" algn="l">
                        <a:spcBef>
                          <a:spcPts val="0"/>
                        </a:spcBef>
                        <a:spcAft>
                          <a:spcPts val="0"/>
                        </a:spcAft>
                        <a:buNone/>
                      </a:pPr>
                      <a:r>
                        <a:rPr lang="en-US" sz="1200">
                          <a:latin typeface="Open Sans"/>
                          <a:ea typeface="Open Sans"/>
                          <a:cs typeface="Open Sans"/>
                          <a:sym typeface="Open Sans"/>
                        </a:rPr>
                        <a:t>Second-line (14.57%)</a:t>
                      </a:r>
                      <a:endParaRPr sz="1200">
                        <a:latin typeface="Open Sans"/>
                        <a:ea typeface="Open Sans"/>
                        <a:cs typeface="Open Sans"/>
                        <a:sym typeface="Open Sans"/>
                      </a:endParaRPr>
                    </a:p>
                  </a:txBody>
                  <a:tcPr marT="63100" marB="63100" marR="112350" marL="112350">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AZT + 3TC + LPV/r</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19.40%</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50.00%</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7700">
                <a:tc vMerge="1"/>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AZT + ABC + 3TC + LPV/r</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US" sz="1200">
                          <a:latin typeface="Open Sans"/>
                          <a:ea typeface="Open Sans"/>
                          <a:cs typeface="Open Sans"/>
                          <a:sym typeface="Open Sans"/>
                        </a:rPr>
                        <a:t>N/A</a:t>
                      </a:r>
                      <a:endParaRPr i="0" sz="1200" u="none" cap="none" strike="noStrike">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74.18%</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7700">
                <a:tc vMerge="1"/>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AZT + ddl + LPV/r</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Clr>
                          <a:schemeClr val="dk1"/>
                        </a:buClr>
                        <a:buSzPts val="1100"/>
                        <a:buFont typeface="Arial"/>
                        <a:buNone/>
                      </a:pPr>
                      <a:r>
                        <a:rPr lang="en-US" sz="1200">
                          <a:solidFill>
                            <a:schemeClr val="dk1"/>
                          </a:solidFill>
                          <a:latin typeface="Open Sans"/>
                          <a:ea typeface="Open Sans"/>
                          <a:cs typeface="Open Sans"/>
                          <a:sym typeface="Open Sans"/>
                        </a:rPr>
                        <a:t>N/A</a:t>
                      </a:r>
                      <a:endParaRPr i="0" sz="1200" u="none" cap="none" strike="noStrike">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74.18%</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7700">
                <a:tc vMerge="1"/>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AZT + 3TC + TDF + LPV/r</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5.80%</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74.18%</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7700">
                <a:tc vMerge="1"/>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TDF + AZT + LPV/r</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2.30%</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74.18%</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725">
                <a:tc>
                  <a:txBody>
                    <a:bodyPr>
                      <a:noAutofit/>
                    </a:bodyPr>
                    <a:lstStyle/>
                    <a:p>
                      <a:pPr indent="0" lvl="0" marL="0" marR="0" rtl="0" algn="l">
                        <a:spcBef>
                          <a:spcPts val="0"/>
                        </a:spcBef>
                        <a:spcAft>
                          <a:spcPts val="0"/>
                        </a:spcAft>
                        <a:buClr>
                          <a:srgbClr val="000000"/>
                        </a:buClr>
                        <a:buFont typeface="Georgia"/>
                        <a:buNone/>
                      </a:pPr>
                      <a:r>
                        <a:rPr b="1" lang="en-US" sz="1200">
                          <a:latin typeface="Open Sans"/>
                          <a:ea typeface="Open Sans"/>
                          <a:cs typeface="Open Sans"/>
                          <a:sym typeface="Open Sans"/>
                        </a:rPr>
                        <a:t>Children</a:t>
                      </a:r>
                      <a:endParaRPr b="1" sz="1200">
                        <a:latin typeface="Open Sans"/>
                        <a:ea typeface="Open Sans"/>
                        <a:cs typeface="Open Sans"/>
                        <a:sym typeface="Open Sans"/>
                      </a:endParaRPr>
                    </a:p>
                  </a:txBody>
                  <a:tcPr marT="63100" marB="63100" marR="112350" marL="112350">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US" sz="1200">
                          <a:latin typeface="Open Sans"/>
                          <a:ea typeface="Open Sans"/>
                          <a:cs typeface="Open Sans"/>
                          <a:sym typeface="Open Sans"/>
                        </a:rPr>
                        <a:t>Regimen</a:t>
                      </a:r>
                      <a:endParaRPr b="1"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US" sz="1200">
                          <a:latin typeface="Open Sans"/>
                          <a:ea typeface="Open Sans"/>
                          <a:cs typeface="Open Sans"/>
                          <a:sym typeface="Open Sans"/>
                        </a:rPr>
                        <a:t>Proportion</a:t>
                      </a:r>
                      <a:endParaRPr b="1"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US" sz="1200">
                          <a:latin typeface="Open Sans"/>
                          <a:ea typeface="Open Sans"/>
                          <a:cs typeface="Open Sans"/>
                          <a:sym typeface="Open Sans"/>
                        </a:rPr>
                        <a:t>Efficacy</a:t>
                      </a:r>
                      <a:endParaRPr b="1"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5725">
                <a:tc rowSpan="2">
                  <a:txBody>
                    <a:bodyPr>
                      <a:noAutofit/>
                    </a:bodyPr>
                    <a:lstStyle/>
                    <a:p>
                      <a:pPr indent="0" lvl="0" marL="0" rtl="0" algn="l">
                        <a:spcBef>
                          <a:spcPts val="0"/>
                        </a:spcBef>
                        <a:spcAft>
                          <a:spcPts val="0"/>
                        </a:spcAft>
                        <a:buNone/>
                      </a:pPr>
                      <a:r>
                        <a:rPr lang="en-US" sz="1200">
                          <a:latin typeface="Open Sans"/>
                          <a:ea typeface="Open Sans"/>
                          <a:cs typeface="Open Sans"/>
                          <a:sym typeface="Open Sans"/>
                        </a:rPr>
                        <a:t>First-line (82.10%)</a:t>
                      </a:r>
                      <a:endParaRPr sz="1200">
                        <a:latin typeface="Open Sans"/>
                        <a:ea typeface="Open Sans"/>
                        <a:cs typeface="Open Sans"/>
                        <a:sym typeface="Open Sans"/>
                      </a:endParaRPr>
                    </a:p>
                    <a:p>
                      <a:pPr indent="0" lvl="0" marL="0" rtl="0" algn="l">
                        <a:spcBef>
                          <a:spcPts val="0"/>
                        </a:spcBef>
                        <a:spcAft>
                          <a:spcPts val="0"/>
                        </a:spcAft>
                        <a:buNone/>
                      </a:pPr>
                      <a:br>
                        <a:rPr lang="en-US" sz="1200">
                          <a:latin typeface="Open Sans"/>
                          <a:ea typeface="Open Sans"/>
                          <a:cs typeface="Open Sans"/>
                          <a:sym typeface="Open Sans"/>
                        </a:rPr>
                      </a:br>
                      <a:endParaRPr sz="1200">
                        <a:latin typeface="Open Sans"/>
                        <a:ea typeface="Open Sans"/>
                        <a:cs typeface="Open Sans"/>
                        <a:sym typeface="Open Sans"/>
                      </a:endParaRPr>
                    </a:p>
                  </a:txBody>
                  <a:tcPr marT="63100" marB="63100" marR="112350" marL="112350">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AZT + 3TC + NVP</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48.80%</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81.93%</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4525">
                <a:tc vMerge="1"/>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AZT + 3TC + EFV</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10.40%</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70.67%</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4525">
                <a:tc rowSpan="5">
                  <a:txBody>
                    <a:bodyPr>
                      <a:noAutofit/>
                    </a:bodyPr>
                    <a:lstStyle/>
                    <a:p>
                      <a:pPr indent="0" lvl="0" marL="0" rtl="0" algn="l">
                        <a:spcBef>
                          <a:spcPts val="0"/>
                        </a:spcBef>
                        <a:spcAft>
                          <a:spcPts val="0"/>
                        </a:spcAft>
                        <a:buNone/>
                      </a:pPr>
                      <a:r>
                        <a:rPr lang="en-US" sz="1200">
                          <a:latin typeface="Open Sans"/>
                          <a:ea typeface="Open Sans"/>
                          <a:cs typeface="Open Sans"/>
                          <a:sym typeface="Open Sans"/>
                        </a:rPr>
                        <a:t>Second-line (17.90%)</a:t>
                      </a:r>
                      <a:br>
                        <a:rPr lang="en-US" sz="1200">
                          <a:latin typeface="Open Sans"/>
                          <a:ea typeface="Open Sans"/>
                          <a:cs typeface="Open Sans"/>
                          <a:sym typeface="Open Sans"/>
                        </a:rPr>
                      </a:br>
                      <a:endParaRPr sz="1200">
                        <a:latin typeface="Open Sans"/>
                        <a:ea typeface="Open Sans"/>
                        <a:cs typeface="Open Sans"/>
                        <a:sym typeface="Open Sans"/>
                      </a:endParaRPr>
                    </a:p>
                    <a:p>
                      <a:pPr indent="0" lvl="0" marL="0" rtl="0" algn="l">
                        <a:spcBef>
                          <a:spcPts val="0"/>
                        </a:spcBef>
                        <a:spcAft>
                          <a:spcPts val="0"/>
                        </a:spcAft>
                        <a:buNone/>
                      </a:pPr>
                      <a:br>
                        <a:rPr lang="en-US" sz="1200">
                          <a:latin typeface="Open Sans"/>
                          <a:ea typeface="Open Sans"/>
                          <a:cs typeface="Open Sans"/>
                          <a:sym typeface="Open Sans"/>
                        </a:rPr>
                      </a:br>
                      <a:endParaRPr sz="1200">
                        <a:latin typeface="Open Sans"/>
                        <a:ea typeface="Open Sans"/>
                        <a:cs typeface="Open Sans"/>
                        <a:sym typeface="Open Sans"/>
                      </a:endParaRPr>
                    </a:p>
                  </a:txBody>
                  <a:tcPr marT="63100" marB="63100" marR="112350" marL="112350">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AZT + 3TC + LPV/r</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18.30%</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50.00%</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7700">
                <a:tc vMerge="1"/>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AZT + ABC + 3TC + LPV/r</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3.90%</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83.40%</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0075">
                <a:tc vMerge="1"/>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AZT + ddl + LPV/r</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3.70%</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83.40%</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750">
                <a:tc vMerge="1"/>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AZT + 3TC + TDF + LPV/r</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Clr>
                          <a:schemeClr val="dk1"/>
                        </a:buClr>
                        <a:buSzPts val="1100"/>
                        <a:buFont typeface="Arial"/>
                        <a:buNone/>
                      </a:pPr>
                      <a:r>
                        <a:rPr lang="en-US" sz="1200">
                          <a:solidFill>
                            <a:schemeClr val="dk1"/>
                          </a:solidFill>
                          <a:latin typeface="Open Sans"/>
                          <a:ea typeface="Open Sans"/>
                          <a:cs typeface="Open Sans"/>
                          <a:sym typeface="Open Sans"/>
                        </a:rPr>
                        <a:t>N/A</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83.40%</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0075">
                <a:tc vMerge="1"/>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TDF + AZT + LPV/r</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Clr>
                          <a:schemeClr val="dk1"/>
                        </a:buClr>
                        <a:buSzPts val="1100"/>
                        <a:buFont typeface="Arial"/>
                        <a:buNone/>
                      </a:pPr>
                      <a:r>
                        <a:rPr lang="en-US" sz="1200">
                          <a:solidFill>
                            <a:schemeClr val="dk1"/>
                          </a:solidFill>
                          <a:latin typeface="Open Sans"/>
                          <a:ea typeface="Open Sans"/>
                          <a:cs typeface="Open Sans"/>
                          <a:sym typeface="Open Sans"/>
                        </a:rPr>
                        <a:t>N/A</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83.40%</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73" name="Google Shape;273;p48"/>
          <p:cNvSpPr txBox="1"/>
          <p:nvPr/>
        </p:nvSpPr>
        <p:spPr>
          <a:xfrm>
            <a:off x="8782125" y="1278900"/>
            <a:ext cx="3282000" cy="52146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800"/>
              </a:spcBef>
              <a:spcAft>
                <a:spcPts val="0"/>
              </a:spcAft>
              <a:buNone/>
            </a:pPr>
            <a:r>
              <a:rPr lang="en-US" sz="1800">
                <a:latin typeface="Open Sans Light"/>
                <a:ea typeface="Open Sans Light"/>
                <a:cs typeface="Open Sans Light"/>
                <a:sym typeface="Open Sans Light"/>
              </a:rPr>
              <a:t>The next step is to retrieve efficacy data. Recall that to accurately measure efficacy for a drug regimen we must multiply by it by the proportion of individuals receiving the respective type of regimen (1st, 2nd, or 3rd) and the proportion of individuals receiving the respective regimen. This table is displaying regimens that include d4t in Group A countries.</a:t>
            </a:r>
            <a:endParaRPr sz="1800">
              <a:latin typeface="Open Sans Light"/>
              <a:ea typeface="Open Sans Light"/>
              <a:cs typeface="Open Sans Light"/>
              <a:sym typeface="Open Sans Light"/>
            </a:endParaRPr>
          </a:p>
        </p:txBody>
      </p:sp>
      <p:sp>
        <p:nvSpPr>
          <p:cNvPr id="274" name="Google Shape;274;p48"/>
          <p:cNvSpPr txBox="1"/>
          <p:nvPr>
            <p:ph type="title"/>
          </p:nvPr>
        </p:nvSpPr>
        <p:spPr>
          <a:xfrm>
            <a:off x="677325" y="457200"/>
            <a:ext cx="10412400" cy="971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4400">
                <a:latin typeface="Open Sans ExtraBold"/>
                <a:ea typeface="Open Sans ExtraBold"/>
                <a:cs typeface="Open Sans ExtraBold"/>
                <a:sym typeface="Open Sans ExtraBold"/>
              </a:rPr>
              <a:t>Example: Drug Score </a:t>
            </a:r>
            <a:r>
              <a:rPr i="1" lang="en-US" sz="4400"/>
              <a:t>(continued)</a:t>
            </a:r>
            <a:endParaRPr i="1" sz="2400">
              <a:latin typeface="Open Sans SemiBold"/>
              <a:ea typeface="Open Sans SemiBold"/>
              <a:cs typeface="Open Sans SemiBold"/>
              <a:sym typeface="Open Sans SemiBo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9"/>
          <p:cNvSpPr txBox="1"/>
          <p:nvPr>
            <p:ph type="title"/>
          </p:nvPr>
        </p:nvSpPr>
        <p:spPr>
          <a:xfrm>
            <a:off x="677322" y="609600"/>
            <a:ext cx="11081400" cy="1320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4400">
                <a:latin typeface="Open Sans ExtraBold"/>
                <a:ea typeface="Open Sans ExtraBold"/>
                <a:cs typeface="Open Sans ExtraBold"/>
                <a:sym typeface="Open Sans ExtraBold"/>
              </a:rPr>
              <a:t>Example: Drug Score </a:t>
            </a:r>
            <a:r>
              <a:rPr i="1" lang="en-US" sz="4400"/>
              <a:t>(continued)</a:t>
            </a:r>
            <a:endParaRPr i="1" sz="4400"/>
          </a:p>
          <a:p>
            <a:pPr indent="0" lvl="0" marL="0" rtl="0" algn="l">
              <a:spcBef>
                <a:spcPts val="0"/>
              </a:spcBef>
              <a:spcAft>
                <a:spcPts val="0"/>
              </a:spcAft>
              <a:buNone/>
            </a:pPr>
            <a:r>
              <a:rPr i="1" lang="en-US" sz="2400">
                <a:latin typeface="Open Sans SemiBold"/>
                <a:ea typeface="Open Sans SemiBold"/>
                <a:cs typeface="Open Sans SemiBold"/>
                <a:sym typeface="Open Sans SemiBold"/>
              </a:rPr>
              <a:t>Impact of AZT in Benin in 2013</a:t>
            </a:r>
            <a:endParaRPr i="1" sz="2400">
              <a:latin typeface="Open Sans SemiBold"/>
              <a:ea typeface="Open Sans SemiBold"/>
              <a:cs typeface="Open Sans SemiBold"/>
              <a:sym typeface="Open Sans SemiBold"/>
            </a:endParaRPr>
          </a:p>
          <a:p>
            <a:pPr indent="0" lvl="0" marL="0" rtl="0" algn="l">
              <a:spcBef>
                <a:spcPts val="0"/>
              </a:spcBef>
              <a:spcAft>
                <a:spcPts val="0"/>
              </a:spcAft>
              <a:buNone/>
            </a:pPr>
            <a:r>
              <a:t/>
            </a:r>
            <a:endParaRPr i="1" sz="2400">
              <a:latin typeface="Open Sans SemiBold"/>
              <a:ea typeface="Open Sans SemiBold"/>
              <a:cs typeface="Open Sans SemiBold"/>
              <a:sym typeface="Open Sans SemiBold"/>
            </a:endParaRPr>
          </a:p>
          <a:p>
            <a:pPr indent="0" lvl="0" marL="0" rtl="0" algn="l">
              <a:spcBef>
                <a:spcPts val="0"/>
              </a:spcBef>
              <a:spcAft>
                <a:spcPts val="0"/>
              </a:spcAft>
              <a:buNone/>
            </a:pPr>
            <a:r>
              <a:t/>
            </a:r>
            <a:endParaRPr i="1" sz="2400">
              <a:latin typeface="Open Sans SemiBold"/>
              <a:ea typeface="Open Sans SemiBold"/>
              <a:cs typeface="Open Sans SemiBold"/>
              <a:sym typeface="Open Sans SemiBold"/>
            </a:endParaRPr>
          </a:p>
        </p:txBody>
      </p:sp>
      <p:sp>
        <p:nvSpPr>
          <p:cNvPr id="280" name="Google Shape;280;p49"/>
          <p:cNvSpPr txBox="1"/>
          <p:nvPr/>
        </p:nvSpPr>
        <p:spPr>
          <a:xfrm>
            <a:off x="848750" y="1930500"/>
            <a:ext cx="10457100" cy="22263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800"/>
              </a:spcBef>
              <a:spcAft>
                <a:spcPts val="0"/>
              </a:spcAft>
              <a:buNone/>
            </a:pPr>
            <a:r>
              <a:rPr lang="en-US" sz="2200">
                <a:latin typeface="Open Sans Light"/>
                <a:ea typeface="Open Sans Light"/>
                <a:cs typeface="Open Sans Light"/>
                <a:sym typeface="Open Sans Light"/>
              </a:rPr>
              <a:t>We will calculate the impact of the first Group A regimen that contains d4t: </a:t>
            </a:r>
            <a:r>
              <a:rPr b="1" lang="en-US" sz="2200">
                <a:latin typeface="Open Sans"/>
                <a:ea typeface="Open Sans"/>
                <a:cs typeface="Open Sans"/>
                <a:sym typeface="Open Sans"/>
              </a:rPr>
              <a:t>AZT + 3TC + NVP</a:t>
            </a:r>
            <a:r>
              <a:rPr lang="en-US" sz="2200">
                <a:latin typeface="Open Sans Light"/>
                <a:ea typeface="Open Sans Light"/>
                <a:cs typeface="Open Sans Light"/>
                <a:sym typeface="Open Sans Light"/>
              </a:rPr>
              <a:t>. This regimen targets adults so we will plug in adult DALYs, treatment coverage, and efficacy. We are dividing by 3 because there are three drugs in this regimen.</a:t>
            </a:r>
            <a:endParaRPr sz="2200">
              <a:solidFill>
                <a:srgbClr val="000000"/>
              </a:solidFill>
              <a:latin typeface="Open Sans Light"/>
              <a:ea typeface="Open Sans Light"/>
              <a:cs typeface="Open Sans Light"/>
              <a:sym typeface="Open Sans Light"/>
            </a:endParaRPr>
          </a:p>
        </p:txBody>
      </p:sp>
      <p:sp>
        <p:nvSpPr>
          <p:cNvPr id="281" name="Google Shape;281;p49"/>
          <p:cNvSpPr txBox="1"/>
          <p:nvPr/>
        </p:nvSpPr>
        <p:spPr>
          <a:xfrm>
            <a:off x="3231800" y="4301975"/>
            <a:ext cx="8985300" cy="74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US" sz="1800">
                <a:latin typeface="Times New Roman"/>
                <a:ea typeface="Times New Roman"/>
                <a:cs typeface="Times New Roman"/>
                <a:sym typeface="Times New Roman"/>
              </a:rPr>
              <a:t>I</a:t>
            </a:r>
            <a:r>
              <a:rPr lang="en-US" sz="1800">
                <a:latin typeface="Times New Roman"/>
                <a:ea typeface="Times New Roman"/>
                <a:cs typeface="Times New Roman"/>
                <a:sym typeface="Times New Roman"/>
              </a:rPr>
              <a:t> =                                                                                   / </a:t>
            </a:r>
            <a:r>
              <a:rPr i="1" lang="en-US" sz="1800">
                <a:latin typeface="Times New Roman"/>
                <a:ea typeface="Times New Roman"/>
                <a:cs typeface="Times New Roman"/>
                <a:sym typeface="Times New Roman"/>
              </a:rPr>
              <a:t>3</a:t>
            </a:r>
            <a:endParaRPr i="1" sz="1800">
              <a:latin typeface="Times New Roman"/>
              <a:ea typeface="Times New Roman"/>
              <a:cs typeface="Times New Roman"/>
              <a:sym typeface="Times New Roman"/>
            </a:endParaRPr>
          </a:p>
        </p:txBody>
      </p:sp>
      <p:sp>
        <p:nvSpPr>
          <p:cNvPr id="282" name="Google Shape;282;p49"/>
          <p:cNvSpPr txBox="1"/>
          <p:nvPr/>
        </p:nvSpPr>
        <p:spPr>
          <a:xfrm>
            <a:off x="2857950" y="4301975"/>
            <a:ext cx="6171300" cy="74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sz="1800">
                <a:latin typeface="Times New Roman"/>
                <a:ea typeface="Times New Roman"/>
                <a:cs typeface="Times New Roman"/>
                <a:sym typeface="Times New Roman"/>
              </a:rPr>
              <a:t>106,998.33 * 38.82% * 96.24% * 32% * 81.93%</a:t>
            </a:r>
            <a:endParaRPr i="1" sz="1800">
              <a:latin typeface="Times New Roman"/>
              <a:ea typeface="Times New Roman"/>
              <a:cs typeface="Times New Roman"/>
              <a:sym typeface="Times New Roman"/>
            </a:endParaRPr>
          </a:p>
          <a:p>
            <a:pPr indent="0" lvl="0" marL="0" rtl="0" algn="ctr">
              <a:spcBef>
                <a:spcPts val="0"/>
              </a:spcBef>
              <a:spcAft>
                <a:spcPts val="0"/>
              </a:spcAft>
              <a:buNone/>
            </a:pPr>
            <a:r>
              <a:rPr i="1" lang="en-US" sz="1800">
                <a:latin typeface="Times New Roman"/>
                <a:ea typeface="Times New Roman"/>
                <a:cs typeface="Times New Roman"/>
                <a:sym typeface="Times New Roman"/>
              </a:rPr>
              <a:t>1 - 38.82% * 96.24% * 32% * 81.93%</a:t>
            </a:r>
            <a:endParaRPr i="1" sz="1800">
              <a:latin typeface="Times New Roman"/>
              <a:ea typeface="Times New Roman"/>
              <a:cs typeface="Times New Roman"/>
              <a:sym typeface="Times New Roman"/>
            </a:endParaRPr>
          </a:p>
        </p:txBody>
      </p:sp>
      <p:cxnSp>
        <p:nvCxnSpPr>
          <p:cNvPr id="283" name="Google Shape;283;p49"/>
          <p:cNvCxnSpPr/>
          <p:nvPr/>
        </p:nvCxnSpPr>
        <p:spPr>
          <a:xfrm>
            <a:off x="3696900" y="4672025"/>
            <a:ext cx="4517700" cy="0"/>
          </a:xfrm>
          <a:prstGeom prst="straightConnector1">
            <a:avLst/>
          </a:prstGeom>
          <a:noFill/>
          <a:ln cap="flat" cmpd="sng" w="9525">
            <a:solidFill>
              <a:srgbClr val="595959"/>
            </a:solidFill>
            <a:prstDash val="solid"/>
            <a:round/>
            <a:headEnd len="med" w="med" type="none"/>
            <a:tailEnd len="med" w="med" type="none"/>
          </a:ln>
        </p:spPr>
      </p:cxnSp>
      <p:sp>
        <p:nvSpPr>
          <p:cNvPr id="284" name="Google Shape;284;p49"/>
          <p:cNvSpPr txBox="1"/>
          <p:nvPr/>
        </p:nvSpPr>
        <p:spPr>
          <a:xfrm>
            <a:off x="4918775" y="5263450"/>
            <a:ext cx="1704300" cy="50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1800">
                <a:latin typeface="Times New Roman"/>
                <a:ea typeface="Times New Roman"/>
                <a:cs typeface="Times New Roman"/>
                <a:sym typeface="Times New Roman"/>
              </a:rPr>
              <a:t>I = 3,873</a:t>
            </a:r>
            <a:endParaRPr b="1" i="1" sz="18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50"/>
          <p:cNvSpPr txBox="1"/>
          <p:nvPr>
            <p:ph type="title"/>
          </p:nvPr>
        </p:nvSpPr>
        <p:spPr>
          <a:xfrm>
            <a:off x="677325" y="76200"/>
            <a:ext cx="11081400" cy="857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4400">
                <a:latin typeface="Open Sans ExtraBold"/>
                <a:ea typeface="Open Sans ExtraBold"/>
                <a:cs typeface="Open Sans ExtraBold"/>
                <a:sym typeface="Open Sans ExtraBold"/>
              </a:rPr>
              <a:t>Example: Drug Score </a:t>
            </a:r>
            <a:r>
              <a:rPr i="1" lang="en-US" sz="4400"/>
              <a:t>(continued)</a:t>
            </a:r>
            <a:endParaRPr i="1" sz="4400"/>
          </a:p>
          <a:p>
            <a:pPr indent="0" lvl="0" marL="0" rtl="0" algn="l">
              <a:spcBef>
                <a:spcPts val="0"/>
              </a:spcBef>
              <a:spcAft>
                <a:spcPts val="0"/>
              </a:spcAft>
              <a:buNone/>
            </a:pPr>
            <a:r>
              <a:t/>
            </a:r>
            <a:endParaRPr i="1" sz="2400">
              <a:latin typeface="Open Sans SemiBold"/>
              <a:ea typeface="Open Sans SemiBold"/>
              <a:cs typeface="Open Sans SemiBold"/>
              <a:sym typeface="Open Sans SemiBold"/>
            </a:endParaRPr>
          </a:p>
        </p:txBody>
      </p:sp>
      <p:sp>
        <p:nvSpPr>
          <p:cNvPr id="290" name="Google Shape;290;p50"/>
          <p:cNvSpPr txBox="1"/>
          <p:nvPr/>
        </p:nvSpPr>
        <p:spPr>
          <a:xfrm>
            <a:off x="7280650" y="1041400"/>
            <a:ext cx="4144800" cy="54243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800"/>
              </a:spcBef>
              <a:spcAft>
                <a:spcPts val="0"/>
              </a:spcAft>
              <a:buNone/>
            </a:pPr>
            <a:r>
              <a:rPr lang="en-US" sz="1800">
                <a:latin typeface="Open Sans Light"/>
                <a:ea typeface="Open Sans Light"/>
                <a:cs typeface="Open Sans Light"/>
                <a:sym typeface="Open Sans Light"/>
              </a:rPr>
              <a:t>This calculation is repeated for each regimen that includes AZT and that is classified as regimens used in Group A countries. This includes all subgroups such as 1st or 2nd line treatments that are used to treat adults, or used to treat children.</a:t>
            </a:r>
            <a:endParaRPr sz="1800">
              <a:solidFill>
                <a:srgbClr val="000000"/>
              </a:solidFill>
              <a:latin typeface="Open Sans Light"/>
              <a:ea typeface="Open Sans Light"/>
              <a:cs typeface="Open Sans Light"/>
              <a:sym typeface="Open Sans Light"/>
            </a:endParaRPr>
          </a:p>
        </p:txBody>
      </p:sp>
      <p:graphicFrame>
        <p:nvGraphicFramePr>
          <p:cNvPr id="291" name="Google Shape;291;p50"/>
          <p:cNvGraphicFramePr/>
          <p:nvPr/>
        </p:nvGraphicFramePr>
        <p:xfrm>
          <a:off x="829725" y="1041400"/>
          <a:ext cx="3000000" cy="3000000"/>
        </p:xfrm>
        <a:graphic>
          <a:graphicData uri="http://schemas.openxmlformats.org/drawingml/2006/table">
            <a:tbl>
              <a:tblPr>
                <a:noFill/>
                <a:tableStyleId>{26624A74-140B-416D-9F64-16A7DF532EA2}</a:tableStyleId>
              </a:tblPr>
              <a:tblGrid>
                <a:gridCol w="1376625"/>
                <a:gridCol w="2335100"/>
                <a:gridCol w="2335100"/>
              </a:tblGrid>
              <a:tr h="310350">
                <a:tc>
                  <a:txBody>
                    <a:bodyPr>
                      <a:noAutofit/>
                    </a:bodyPr>
                    <a:lstStyle/>
                    <a:p>
                      <a:pPr indent="0" lvl="0" marL="0" marR="0" rtl="0" algn="l">
                        <a:spcBef>
                          <a:spcPts val="0"/>
                        </a:spcBef>
                        <a:spcAft>
                          <a:spcPts val="0"/>
                        </a:spcAft>
                        <a:buClr>
                          <a:srgbClr val="000000"/>
                        </a:buClr>
                        <a:buFont typeface="Georgia"/>
                        <a:buNone/>
                      </a:pPr>
                      <a:r>
                        <a:rPr b="1" i="0" lang="en-US" sz="1200" u="none" cap="none" strike="noStrike">
                          <a:solidFill>
                            <a:srgbClr val="000000"/>
                          </a:solidFill>
                          <a:latin typeface="Open Sans"/>
                          <a:ea typeface="Open Sans"/>
                          <a:cs typeface="Open Sans"/>
                          <a:sym typeface="Open Sans"/>
                        </a:rPr>
                        <a:t>ADULTS</a:t>
                      </a:r>
                      <a:endParaRPr b="1" sz="1200">
                        <a:latin typeface="Open Sans"/>
                        <a:ea typeface="Open Sans"/>
                        <a:cs typeface="Open Sans"/>
                        <a:sym typeface="Open Sans"/>
                      </a:endParaRPr>
                    </a:p>
                  </a:txBody>
                  <a:tcPr marT="63100" marB="63100" marR="112350" marL="1123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Clr>
                          <a:srgbClr val="000000"/>
                        </a:buClr>
                        <a:buFont typeface="Georgia"/>
                        <a:buNone/>
                      </a:pPr>
                      <a:r>
                        <a:rPr b="1" lang="en-US" sz="1200">
                          <a:latin typeface="Open Sans"/>
                          <a:ea typeface="Open Sans"/>
                          <a:cs typeface="Open Sans"/>
                          <a:sym typeface="Open Sans"/>
                        </a:rPr>
                        <a:t>Regimen</a:t>
                      </a:r>
                      <a:endParaRPr b="1" sz="1200">
                        <a:latin typeface="Open Sans"/>
                        <a:ea typeface="Open Sans"/>
                        <a:cs typeface="Open Sans"/>
                        <a:sym typeface="Open Sans"/>
                      </a:endParaRPr>
                    </a:p>
                  </a:txBody>
                  <a:tcPr marT="63100" marB="63100" marR="112350" marL="1123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lang="en-US" sz="1200">
                          <a:latin typeface="Open Sans"/>
                          <a:ea typeface="Open Sans"/>
                          <a:cs typeface="Open Sans"/>
                          <a:sym typeface="Open Sans"/>
                        </a:rPr>
                        <a:t>Impact</a:t>
                      </a:r>
                      <a:endParaRPr b="1" sz="1200">
                        <a:latin typeface="Open Sans"/>
                        <a:ea typeface="Open Sans"/>
                        <a:cs typeface="Open Sans"/>
                        <a:sym typeface="Open Sans"/>
                      </a:endParaRPr>
                    </a:p>
                  </a:txBody>
                  <a:tcPr marT="63100" marB="63100" marR="112350" marL="1123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350">
                <a:tc rowSpan="2">
                  <a:txBody>
                    <a:bodyPr>
                      <a:noAutofit/>
                    </a:bodyPr>
                    <a:lstStyle/>
                    <a:p>
                      <a:pPr indent="0" lvl="0" marL="0" rtl="0" algn="l">
                        <a:spcBef>
                          <a:spcPts val="0"/>
                        </a:spcBef>
                        <a:spcAft>
                          <a:spcPts val="0"/>
                        </a:spcAft>
                        <a:buNone/>
                      </a:pPr>
                      <a:r>
                        <a:rPr lang="en-US" sz="1200">
                          <a:latin typeface="Open Sans"/>
                          <a:ea typeface="Open Sans"/>
                          <a:cs typeface="Open Sans"/>
                          <a:sym typeface="Open Sans"/>
                        </a:rPr>
                        <a:t>First-line (85.43%)</a:t>
                      </a:r>
                      <a:endParaRPr sz="1200">
                        <a:latin typeface="Open Sans"/>
                        <a:ea typeface="Open Sans"/>
                        <a:cs typeface="Open Sans"/>
                        <a:sym typeface="Open Sans"/>
                      </a:endParaRPr>
                    </a:p>
                    <a:p>
                      <a:pPr indent="0" lvl="0" marL="0" rtl="0" algn="l">
                        <a:spcBef>
                          <a:spcPts val="0"/>
                        </a:spcBef>
                        <a:spcAft>
                          <a:spcPts val="0"/>
                        </a:spcAft>
                        <a:buNone/>
                      </a:pPr>
                      <a:br>
                        <a:rPr lang="en-US" sz="1200">
                          <a:latin typeface="Open Sans"/>
                          <a:ea typeface="Open Sans"/>
                          <a:cs typeface="Open Sans"/>
                          <a:sym typeface="Open Sans"/>
                        </a:rPr>
                      </a:br>
                      <a:endParaRPr sz="1200">
                        <a:latin typeface="Open Sans"/>
                        <a:ea typeface="Open Sans"/>
                        <a:cs typeface="Open Sans"/>
                        <a:sym typeface="Open Sans"/>
                      </a:endParaRPr>
                    </a:p>
                  </a:txBody>
                  <a:tcPr marT="63100" marB="63100" marR="112350" marL="112350">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AZT + 3TC + NVP</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Open Sans"/>
                          <a:ea typeface="Open Sans"/>
                          <a:cs typeface="Open Sans"/>
                          <a:sym typeface="Open Sans"/>
                        </a:rPr>
                        <a:t>3,873</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350">
                <a:tc vMerge="1"/>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AZT + 3TC + EFV</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Open Sans"/>
                          <a:ea typeface="Open Sans"/>
                          <a:cs typeface="Open Sans"/>
                          <a:sym typeface="Open Sans"/>
                        </a:rPr>
                        <a:t>1,189</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350">
                <a:tc rowSpan="5">
                  <a:txBody>
                    <a:bodyPr>
                      <a:noAutofit/>
                    </a:bodyPr>
                    <a:lstStyle/>
                    <a:p>
                      <a:pPr indent="0" lvl="0" marL="0" rtl="0" algn="l">
                        <a:spcBef>
                          <a:spcPts val="0"/>
                        </a:spcBef>
                        <a:spcAft>
                          <a:spcPts val="0"/>
                        </a:spcAft>
                        <a:buNone/>
                      </a:pPr>
                      <a:r>
                        <a:rPr lang="en-US" sz="1200">
                          <a:latin typeface="Open Sans"/>
                          <a:ea typeface="Open Sans"/>
                          <a:cs typeface="Open Sans"/>
                          <a:sym typeface="Open Sans"/>
                        </a:rPr>
                        <a:t>Second-line (14.57%)</a:t>
                      </a:r>
                      <a:endParaRPr sz="1200">
                        <a:latin typeface="Open Sans"/>
                        <a:ea typeface="Open Sans"/>
                        <a:cs typeface="Open Sans"/>
                        <a:sym typeface="Open Sans"/>
                      </a:endParaRPr>
                    </a:p>
                  </a:txBody>
                  <a:tcPr marT="63100" marB="63100" marR="112350" marL="112350">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AZT + 3TC + LPV/r</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Open Sans"/>
                          <a:ea typeface="Open Sans"/>
                          <a:cs typeface="Open Sans"/>
                          <a:sym typeface="Open Sans"/>
                        </a:rPr>
                        <a:t>8.85</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350">
                <a:tc vMerge="1"/>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AZT + ABC + 3TC + LPV/r</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Open Sans"/>
                          <a:ea typeface="Open Sans"/>
                          <a:cs typeface="Open Sans"/>
                          <a:sym typeface="Open Sans"/>
                        </a:rPr>
                        <a:t>37.93</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350">
                <a:tc vMerge="1"/>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AZT + ddl + LPV/r</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Open Sans"/>
                          <a:ea typeface="Open Sans"/>
                          <a:cs typeface="Open Sans"/>
                          <a:sym typeface="Open Sans"/>
                        </a:rPr>
                        <a:t>N/A</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350">
                <a:tc vMerge="1"/>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AZT + 3TC + TDF + LPV/r</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Open Sans"/>
                          <a:ea typeface="Open Sans"/>
                          <a:cs typeface="Open Sans"/>
                          <a:sym typeface="Open Sans"/>
                        </a:rPr>
                        <a:t>16.81</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350">
                <a:tc vMerge="1"/>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TDF + AZT + LPV/r</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Open Sans"/>
                          <a:ea typeface="Open Sans"/>
                          <a:cs typeface="Open Sans"/>
                          <a:sym typeface="Open Sans"/>
                        </a:rPr>
                        <a:t>8.88</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350">
                <a:tc>
                  <a:txBody>
                    <a:bodyPr>
                      <a:noAutofit/>
                    </a:bodyPr>
                    <a:lstStyle/>
                    <a:p>
                      <a:pPr indent="0" lvl="0" marL="0" marR="0" rtl="0" algn="l">
                        <a:spcBef>
                          <a:spcPts val="0"/>
                        </a:spcBef>
                        <a:spcAft>
                          <a:spcPts val="0"/>
                        </a:spcAft>
                        <a:buClr>
                          <a:srgbClr val="000000"/>
                        </a:buClr>
                        <a:buFont typeface="Georgia"/>
                        <a:buNone/>
                      </a:pPr>
                      <a:r>
                        <a:rPr b="1" lang="en-US" sz="1200">
                          <a:latin typeface="Open Sans"/>
                          <a:ea typeface="Open Sans"/>
                          <a:cs typeface="Open Sans"/>
                          <a:sym typeface="Open Sans"/>
                        </a:rPr>
                        <a:t>Children</a:t>
                      </a:r>
                      <a:endParaRPr b="1" sz="1200">
                        <a:latin typeface="Open Sans"/>
                        <a:ea typeface="Open Sans"/>
                        <a:cs typeface="Open Sans"/>
                        <a:sym typeface="Open Sans"/>
                      </a:endParaRPr>
                    </a:p>
                  </a:txBody>
                  <a:tcPr marT="63100" marB="63100" marR="112350" marL="112350">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US" sz="1200">
                          <a:latin typeface="Open Sans"/>
                          <a:ea typeface="Open Sans"/>
                          <a:cs typeface="Open Sans"/>
                          <a:sym typeface="Open Sans"/>
                        </a:rPr>
                        <a:t>Regimen</a:t>
                      </a:r>
                      <a:endParaRPr b="1"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US" sz="1200">
                          <a:latin typeface="Open Sans"/>
                          <a:ea typeface="Open Sans"/>
                          <a:cs typeface="Open Sans"/>
                          <a:sym typeface="Open Sans"/>
                        </a:rPr>
                        <a:t>Impact</a:t>
                      </a:r>
                      <a:endParaRPr b="1"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350">
                <a:tc rowSpan="2">
                  <a:txBody>
                    <a:bodyPr>
                      <a:noAutofit/>
                    </a:bodyPr>
                    <a:lstStyle/>
                    <a:p>
                      <a:pPr indent="0" lvl="0" marL="0" rtl="0" algn="l">
                        <a:spcBef>
                          <a:spcPts val="0"/>
                        </a:spcBef>
                        <a:spcAft>
                          <a:spcPts val="0"/>
                        </a:spcAft>
                        <a:buNone/>
                      </a:pPr>
                      <a:r>
                        <a:rPr lang="en-US" sz="1200">
                          <a:latin typeface="Open Sans"/>
                          <a:ea typeface="Open Sans"/>
                          <a:cs typeface="Open Sans"/>
                          <a:sym typeface="Open Sans"/>
                        </a:rPr>
                        <a:t>First-line (82.10%)</a:t>
                      </a:r>
                      <a:endParaRPr sz="1200">
                        <a:latin typeface="Open Sans"/>
                        <a:ea typeface="Open Sans"/>
                        <a:cs typeface="Open Sans"/>
                        <a:sym typeface="Open Sans"/>
                      </a:endParaRPr>
                    </a:p>
                    <a:p>
                      <a:pPr indent="0" lvl="0" marL="0" rtl="0" algn="l">
                        <a:spcBef>
                          <a:spcPts val="0"/>
                        </a:spcBef>
                        <a:spcAft>
                          <a:spcPts val="0"/>
                        </a:spcAft>
                        <a:buNone/>
                      </a:pPr>
                      <a:br>
                        <a:rPr lang="en-US" sz="1200">
                          <a:latin typeface="Open Sans"/>
                          <a:ea typeface="Open Sans"/>
                          <a:cs typeface="Open Sans"/>
                          <a:sym typeface="Open Sans"/>
                        </a:rPr>
                      </a:br>
                      <a:endParaRPr sz="1200">
                        <a:latin typeface="Open Sans"/>
                        <a:ea typeface="Open Sans"/>
                        <a:cs typeface="Open Sans"/>
                        <a:sym typeface="Open Sans"/>
                      </a:endParaRPr>
                    </a:p>
                  </a:txBody>
                  <a:tcPr marT="63100" marB="63100" marR="112350" marL="112350">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AZT + 3TC + NVP</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1,197</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350">
                <a:tc vMerge="1"/>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AZT + 3TC + EFV</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205.2</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350">
                <a:tc rowSpan="5">
                  <a:txBody>
                    <a:bodyPr>
                      <a:noAutofit/>
                    </a:bodyPr>
                    <a:lstStyle/>
                    <a:p>
                      <a:pPr indent="0" lvl="0" marL="0" rtl="0" algn="l">
                        <a:spcBef>
                          <a:spcPts val="0"/>
                        </a:spcBef>
                        <a:spcAft>
                          <a:spcPts val="0"/>
                        </a:spcAft>
                        <a:buNone/>
                      </a:pPr>
                      <a:r>
                        <a:rPr lang="en-US" sz="1200">
                          <a:latin typeface="Open Sans"/>
                          <a:ea typeface="Open Sans"/>
                          <a:cs typeface="Open Sans"/>
                          <a:sym typeface="Open Sans"/>
                        </a:rPr>
                        <a:t>Second-line (17.90%)</a:t>
                      </a:r>
                      <a:br>
                        <a:rPr lang="en-US" sz="1200">
                          <a:latin typeface="Open Sans"/>
                          <a:ea typeface="Open Sans"/>
                          <a:cs typeface="Open Sans"/>
                          <a:sym typeface="Open Sans"/>
                        </a:rPr>
                      </a:br>
                      <a:endParaRPr sz="1200">
                        <a:latin typeface="Open Sans"/>
                        <a:ea typeface="Open Sans"/>
                        <a:cs typeface="Open Sans"/>
                        <a:sym typeface="Open Sans"/>
                      </a:endParaRPr>
                    </a:p>
                    <a:p>
                      <a:pPr indent="0" lvl="0" marL="0" rtl="0" algn="l">
                        <a:spcBef>
                          <a:spcPts val="0"/>
                        </a:spcBef>
                        <a:spcAft>
                          <a:spcPts val="0"/>
                        </a:spcAft>
                        <a:buNone/>
                      </a:pPr>
                      <a:br>
                        <a:rPr lang="en-US" sz="1200">
                          <a:latin typeface="Open Sans"/>
                          <a:ea typeface="Open Sans"/>
                          <a:cs typeface="Open Sans"/>
                          <a:sym typeface="Open Sans"/>
                        </a:rPr>
                      </a:br>
                      <a:endParaRPr sz="1200">
                        <a:latin typeface="Open Sans"/>
                        <a:ea typeface="Open Sans"/>
                        <a:cs typeface="Open Sans"/>
                        <a:sym typeface="Open Sans"/>
                      </a:endParaRPr>
                    </a:p>
                  </a:txBody>
                  <a:tcPr marT="63100" marB="63100" marR="112350" marL="112350">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AZT + 3TC + LPV/r</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9</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350">
                <a:tc vMerge="1"/>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AZT + ABC + 3TC + LPV/r</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11.43</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350">
                <a:tc vMerge="1"/>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AZT + ddl + LPV/r</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14.46</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350">
                <a:tc vMerge="1"/>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AZT + 3TC + TDF + LPV/r</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Open Sans"/>
                          <a:ea typeface="Open Sans"/>
                          <a:cs typeface="Open Sans"/>
                          <a:sym typeface="Open Sans"/>
                        </a:rPr>
                        <a:t>N/A</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350">
                <a:tc vMerge="1"/>
                <a:tc>
                  <a:txBody>
                    <a:bodyPr>
                      <a:noAutofit/>
                    </a:bodyPr>
                    <a:lstStyle/>
                    <a:p>
                      <a:pPr indent="0" lvl="0" marL="0" rtl="0" algn="l">
                        <a:lnSpc>
                          <a:spcPct val="115000"/>
                        </a:lnSpc>
                        <a:spcBef>
                          <a:spcPts val="0"/>
                        </a:spcBef>
                        <a:spcAft>
                          <a:spcPts val="0"/>
                        </a:spcAft>
                        <a:buNone/>
                      </a:pPr>
                      <a:r>
                        <a:rPr lang="en-US" sz="1200">
                          <a:latin typeface="Open Sans"/>
                          <a:ea typeface="Open Sans"/>
                          <a:cs typeface="Open Sans"/>
                          <a:sym typeface="Open Sans"/>
                        </a:rPr>
                        <a:t>TDF + AZT + LPV/r</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Open Sans"/>
                          <a:ea typeface="Open Sans"/>
                          <a:cs typeface="Open Sans"/>
                          <a:sym typeface="Open Sans"/>
                        </a:rPr>
                        <a:t>N/A</a:t>
                      </a:r>
                      <a:endParaRPr sz="1200">
                        <a:latin typeface="Open Sans"/>
                        <a:ea typeface="Open Sans"/>
                        <a:cs typeface="Open Sans"/>
                        <a:sym typeface="Open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51"/>
          <p:cNvSpPr txBox="1"/>
          <p:nvPr>
            <p:ph type="title"/>
          </p:nvPr>
        </p:nvSpPr>
        <p:spPr>
          <a:xfrm>
            <a:off x="677322" y="609600"/>
            <a:ext cx="11081400" cy="1320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4400">
                <a:latin typeface="Open Sans ExtraBold"/>
                <a:ea typeface="Open Sans ExtraBold"/>
                <a:cs typeface="Open Sans ExtraBold"/>
                <a:sym typeface="Open Sans ExtraBold"/>
              </a:rPr>
              <a:t>Example: Drug Score </a:t>
            </a:r>
            <a:r>
              <a:rPr i="1" lang="en-US" sz="4400"/>
              <a:t>(continued)</a:t>
            </a:r>
            <a:endParaRPr i="1" sz="4400"/>
          </a:p>
          <a:p>
            <a:pPr indent="0" lvl="0" marL="0" rtl="0" algn="l">
              <a:spcBef>
                <a:spcPts val="0"/>
              </a:spcBef>
              <a:spcAft>
                <a:spcPts val="0"/>
              </a:spcAft>
              <a:buNone/>
            </a:pPr>
            <a:r>
              <a:rPr i="1" lang="en-US" sz="2400">
                <a:latin typeface="Open Sans SemiBold"/>
                <a:ea typeface="Open Sans SemiBold"/>
                <a:cs typeface="Open Sans SemiBold"/>
                <a:sym typeface="Open Sans SemiBold"/>
              </a:rPr>
              <a:t>Impact of AZT in Benin in 2013</a:t>
            </a:r>
            <a:endParaRPr i="1" sz="2400">
              <a:latin typeface="Open Sans SemiBold"/>
              <a:ea typeface="Open Sans SemiBold"/>
              <a:cs typeface="Open Sans SemiBold"/>
              <a:sym typeface="Open Sans SemiBold"/>
            </a:endParaRPr>
          </a:p>
          <a:p>
            <a:pPr indent="0" lvl="0" marL="0" rtl="0" algn="l">
              <a:spcBef>
                <a:spcPts val="0"/>
              </a:spcBef>
              <a:spcAft>
                <a:spcPts val="0"/>
              </a:spcAft>
              <a:buNone/>
            </a:pPr>
            <a:r>
              <a:t/>
            </a:r>
            <a:endParaRPr i="1" sz="2400">
              <a:latin typeface="Open Sans SemiBold"/>
              <a:ea typeface="Open Sans SemiBold"/>
              <a:cs typeface="Open Sans SemiBold"/>
              <a:sym typeface="Open Sans SemiBold"/>
            </a:endParaRPr>
          </a:p>
          <a:p>
            <a:pPr indent="0" lvl="0" marL="0" rtl="0" algn="l">
              <a:spcBef>
                <a:spcPts val="0"/>
              </a:spcBef>
              <a:spcAft>
                <a:spcPts val="0"/>
              </a:spcAft>
              <a:buNone/>
            </a:pPr>
            <a:r>
              <a:t/>
            </a:r>
            <a:endParaRPr i="1" sz="2400">
              <a:latin typeface="Open Sans SemiBold"/>
              <a:ea typeface="Open Sans SemiBold"/>
              <a:cs typeface="Open Sans SemiBold"/>
              <a:sym typeface="Open Sans SemiBold"/>
            </a:endParaRPr>
          </a:p>
        </p:txBody>
      </p:sp>
      <p:sp>
        <p:nvSpPr>
          <p:cNvPr id="297" name="Google Shape;297;p51"/>
          <p:cNvSpPr txBox="1"/>
          <p:nvPr/>
        </p:nvSpPr>
        <p:spPr>
          <a:xfrm>
            <a:off x="848750" y="1930500"/>
            <a:ext cx="10457100" cy="22263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800"/>
              </a:spcBef>
              <a:spcAft>
                <a:spcPts val="0"/>
              </a:spcAft>
              <a:buNone/>
            </a:pPr>
            <a:r>
              <a:rPr lang="en-US" sz="2200">
                <a:latin typeface="Open Sans Light"/>
                <a:ea typeface="Open Sans Light"/>
                <a:cs typeface="Open Sans Light"/>
                <a:sym typeface="Open Sans Light"/>
              </a:rPr>
              <a:t>We will calculate the impact of the first Group A regimen that contains d4t: </a:t>
            </a:r>
            <a:r>
              <a:rPr b="1" lang="en-US" sz="2200">
                <a:latin typeface="Open Sans"/>
                <a:ea typeface="Open Sans"/>
                <a:cs typeface="Open Sans"/>
                <a:sym typeface="Open Sans"/>
              </a:rPr>
              <a:t>AZT + 3TC + NVP</a:t>
            </a:r>
            <a:r>
              <a:rPr lang="en-US" sz="2200">
                <a:latin typeface="Open Sans Light"/>
                <a:ea typeface="Open Sans Light"/>
                <a:cs typeface="Open Sans Light"/>
                <a:sym typeface="Open Sans Light"/>
              </a:rPr>
              <a:t>. This regimen targets adults so we will plug in adult DALYs, treatment coverage, and efficacy. We are dividing by 3 because there are three drugs in this regimen.</a:t>
            </a:r>
            <a:endParaRPr sz="2200">
              <a:solidFill>
                <a:srgbClr val="000000"/>
              </a:solidFill>
              <a:latin typeface="Open Sans Light"/>
              <a:ea typeface="Open Sans Light"/>
              <a:cs typeface="Open Sans Light"/>
              <a:sym typeface="Open Sans Light"/>
            </a:endParaRPr>
          </a:p>
        </p:txBody>
      </p:sp>
      <p:sp>
        <p:nvSpPr>
          <p:cNvPr id="298" name="Google Shape;298;p51"/>
          <p:cNvSpPr txBox="1"/>
          <p:nvPr/>
        </p:nvSpPr>
        <p:spPr>
          <a:xfrm>
            <a:off x="3231800" y="4301975"/>
            <a:ext cx="8985300" cy="74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US" sz="1800">
                <a:latin typeface="Times New Roman"/>
                <a:ea typeface="Times New Roman"/>
                <a:cs typeface="Times New Roman"/>
                <a:sym typeface="Times New Roman"/>
              </a:rPr>
              <a:t>I</a:t>
            </a:r>
            <a:r>
              <a:rPr lang="en-US" sz="1800">
                <a:latin typeface="Times New Roman"/>
                <a:ea typeface="Times New Roman"/>
                <a:cs typeface="Times New Roman"/>
                <a:sym typeface="Times New Roman"/>
              </a:rPr>
              <a:t> =                                                                                   / </a:t>
            </a:r>
            <a:r>
              <a:rPr i="1" lang="en-US" sz="1800">
                <a:latin typeface="Times New Roman"/>
                <a:ea typeface="Times New Roman"/>
                <a:cs typeface="Times New Roman"/>
                <a:sym typeface="Times New Roman"/>
              </a:rPr>
              <a:t>3</a:t>
            </a:r>
            <a:endParaRPr i="1" sz="1800">
              <a:latin typeface="Times New Roman"/>
              <a:ea typeface="Times New Roman"/>
              <a:cs typeface="Times New Roman"/>
              <a:sym typeface="Times New Roman"/>
            </a:endParaRPr>
          </a:p>
        </p:txBody>
      </p:sp>
      <p:sp>
        <p:nvSpPr>
          <p:cNvPr id="299" name="Google Shape;299;p51"/>
          <p:cNvSpPr txBox="1"/>
          <p:nvPr/>
        </p:nvSpPr>
        <p:spPr>
          <a:xfrm>
            <a:off x="2857950" y="4301975"/>
            <a:ext cx="6171300" cy="74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sz="1800">
                <a:latin typeface="Times New Roman"/>
                <a:ea typeface="Times New Roman"/>
                <a:cs typeface="Times New Roman"/>
                <a:sym typeface="Times New Roman"/>
              </a:rPr>
              <a:t>106,998.33 * 38.82% * 96.24% * 32% * 81.93%</a:t>
            </a:r>
            <a:endParaRPr i="1" sz="1800">
              <a:latin typeface="Times New Roman"/>
              <a:ea typeface="Times New Roman"/>
              <a:cs typeface="Times New Roman"/>
              <a:sym typeface="Times New Roman"/>
            </a:endParaRPr>
          </a:p>
          <a:p>
            <a:pPr indent="0" lvl="0" marL="0" rtl="0" algn="ctr">
              <a:spcBef>
                <a:spcPts val="0"/>
              </a:spcBef>
              <a:spcAft>
                <a:spcPts val="0"/>
              </a:spcAft>
              <a:buNone/>
            </a:pPr>
            <a:r>
              <a:rPr i="1" lang="en-US" sz="1800">
                <a:latin typeface="Times New Roman"/>
                <a:ea typeface="Times New Roman"/>
                <a:cs typeface="Times New Roman"/>
                <a:sym typeface="Times New Roman"/>
              </a:rPr>
              <a:t>1 - 38.82% * 96.24% * 32% * 81.93%</a:t>
            </a:r>
            <a:endParaRPr i="1" sz="1800">
              <a:latin typeface="Times New Roman"/>
              <a:ea typeface="Times New Roman"/>
              <a:cs typeface="Times New Roman"/>
              <a:sym typeface="Times New Roman"/>
            </a:endParaRPr>
          </a:p>
        </p:txBody>
      </p:sp>
      <p:cxnSp>
        <p:nvCxnSpPr>
          <p:cNvPr id="300" name="Google Shape;300;p51"/>
          <p:cNvCxnSpPr/>
          <p:nvPr/>
        </p:nvCxnSpPr>
        <p:spPr>
          <a:xfrm>
            <a:off x="3696900" y="4672025"/>
            <a:ext cx="4517700" cy="0"/>
          </a:xfrm>
          <a:prstGeom prst="straightConnector1">
            <a:avLst/>
          </a:prstGeom>
          <a:noFill/>
          <a:ln cap="flat" cmpd="sng" w="9525">
            <a:solidFill>
              <a:srgbClr val="595959"/>
            </a:solidFill>
            <a:prstDash val="solid"/>
            <a:round/>
            <a:headEnd len="med" w="med" type="none"/>
            <a:tailEnd len="med" w="med" type="none"/>
          </a:ln>
        </p:spPr>
      </p:cxnSp>
      <p:sp>
        <p:nvSpPr>
          <p:cNvPr id="301" name="Google Shape;301;p51"/>
          <p:cNvSpPr txBox="1"/>
          <p:nvPr/>
        </p:nvSpPr>
        <p:spPr>
          <a:xfrm>
            <a:off x="4918775" y="5263450"/>
            <a:ext cx="1704300" cy="50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1800">
                <a:latin typeface="Times New Roman"/>
                <a:ea typeface="Times New Roman"/>
                <a:cs typeface="Times New Roman"/>
                <a:sym typeface="Times New Roman"/>
              </a:rPr>
              <a:t>I = 3,873</a:t>
            </a:r>
            <a:endParaRPr b="1" i="1" sz="18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52"/>
          <p:cNvSpPr txBox="1"/>
          <p:nvPr>
            <p:ph type="title"/>
          </p:nvPr>
        </p:nvSpPr>
        <p:spPr>
          <a:xfrm>
            <a:off x="677322" y="609600"/>
            <a:ext cx="11081400" cy="1320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4400">
                <a:latin typeface="Open Sans ExtraBold"/>
                <a:ea typeface="Open Sans ExtraBold"/>
                <a:cs typeface="Open Sans ExtraBold"/>
                <a:sym typeface="Open Sans ExtraBold"/>
              </a:rPr>
              <a:t>Example: Drug Score </a:t>
            </a:r>
            <a:r>
              <a:rPr i="1" lang="en-US" sz="4400"/>
              <a:t>(continued)</a:t>
            </a:r>
            <a:endParaRPr i="1" sz="4400"/>
          </a:p>
          <a:p>
            <a:pPr indent="0" lvl="0" marL="0" rtl="0" algn="l">
              <a:spcBef>
                <a:spcPts val="0"/>
              </a:spcBef>
              <a:spcAft>
                <a:spcPts val="0"/>
              </a:spcAft>
              <a:buNone/>
            </a:pPr>
            <a:r>
              <a:rPr i="1" lang="en-US" sz="2400">
                <a:latin typeface="Open Sans SemiBold"/>
                <a:ea typeface="Open Sans SemiBold"/>
                <a:cs typeface="Open Sans SemiBold"/>
                <a:sym typeface="Open Sans SemiBold"/>
              </a:rPr>
              <a:t>Impact of AZT in Benin in 2013</a:t>
            </a:r>
            <a:endParaRPr i="1" sz="2400">
              <a:latin typeface="Open Sans SemiBold"/>
              <a:ea typeface="Open Sans SemiBold"/>
              <a:cs typeface="Open Sans SemiBold"/>
              <a:sym typeface="Open Sans SemiBold"/>
            </a:endParaRPr>
          </a:p>
          <a:p>
            <a:pPr indent="0" lvl="0" marL="0" rtl="0" algn="l">
              <a:spcBef>
                <a:spcPts val="0"/>
              </a:spcBef>
              <a:spcAft>
                <a:spcPts val="0"/>
              </a:spcAft>
              <a:buNone/>
            </a:pPr>
            <a:r>
              <a:t/>
            </a:r>
            <a:endParaRPr i="1" sz="2400">
              <a:latin typeface="Open Sans SemiBold"/>
              <a:ea typeface="Open Sans SemiBold"/>
              <a:cs typeface="Open Sans SemiBold"/>
              <a:sym typeface="Open Sans SemiBold"/>
            </a:endParaRPr>
          </a:p>
          <a:p>
            <a:pPr indent="0" lvl="0" marL="0" rtl="0" algn="l">
              <a:spcBef>
                <a:spcPts val="0"/>
              </a:spcBef>
              <a:spcAft>
                <a:spcPts val="0"/>
              </a:spcAft>
              <a:buNone/>
            </a:pPr>
            <a:r>
              <a:t/>
            </a:r>
            <a:endParaRPr i="1" sz="2400">
              <a:latin typeface="Open Sans SemiBold"/>
              <a:ea typeface="Open Sans SemiBold"/>
              <a:cs typeface="Open Sans SemiBold"/>
              <a:sym typeface="Open Sans SemiBold"/>
            </a:endParaRPr>
          </a:p>
        </p:txBody>
      </p:sp>
      <p:sp>
        <p:nvSpPr>
          <p:cNvPr id="307" name="Google Shape;307;p52"/>
          <p:cNvSpPr txBox="1"/>
          <p:nvPr/>
        </p:nvSpPr>
        <p:spPr>
          <a:xfrm>
            <a:off x="848750" y="1930500"/>
            <a:ext cx="10457100" cy="22263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800"/>
              </a:spcBef>
              <a:spcAft>
                <a:spcPts val="0"/>
              </a:spcAft>
              <a:buNone/>
            </a:pPr>
            <a:r>
              <a:rPr lang="en-US" sz="2200">
                <a:latin typeface="Open Sans Light"/>
                <a:ea typeface="Open Sans Light"/>
                <a:cs typeface="Open Sans Light"/>
                <a:sym typeface="Open Sans Light"/>
              </a:rPr>
              <a:t>This process is repeated for all regimens, including the variations in data for adults and children. We can now sum the impact of AZT in each regimen for all patient and country groups. This yields </a:t>
            </a:r>
            <a:r>
              <a:rPr b="1" lang="en-US" sz="2200">
                <a:latin typeface="Open Sans"/>
                <a:ea typeface="Open Sans"/>
                <a:cs typeface="Open Sans"/>
                <a:sym typeface="Open Sans"/>
              </a:rPr>
              <a:t>6,571.56</a:t>
            </a:r>
            <a:r>
              <a:rPr lang="en-US" sz="2200">
                <a:latin typeface="Open Sans Light"/>
                <a:ea typeface="Open Sans Light"/>
                <a:cs typeface="Open Sans Light"/>
                <a:sym typeface="Open Sans Light"/>
              </a:rPr>
              <a:t>. The next step is to divide this sum by the Benin's converted retention rate.</a:t>
            </a:r>
            <a:endParaRPr sz="2200">
              <a:solidFill>
                <a:srgbClr val="000000"/>
              </a:solidFill>
              <a:latin typeface="Open Sans Light"/>
              <a:ea typeface="Open Sans Light"/>
              <a:cs typeface="Open Sans Light"/>
              <a:sym typeface="Open Sans Light"/>
            </a:endParaRPr>
          </a:p>
        </p:txBody>
      </p:sp>
      <p:sp>
        <p:nvSpPr>
          <p:cNvPr id="308" name="Google Shape;308;p52"/>
          <p:cNvSpPr txBox="1"/>
          <p:nvPr/>
        </p:nvSpPr>
        <p:spPr>
          <a:xfrm>
            <a:off x="4281125" y="4309200"/>
            <a:ext cx="3640500" cy="46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sz="1800">
                <a:latin typeface="Times New Roman"/>
                <a:ea typeface="Times New Roman"/>
                <a:cs typeface="Times New Roman"/>
                <a:sym typeface="Times New Roman"/>
              </a:rPr>
              <a:t>( 100 / 100 - 97.14 ) = 35</a:t>
            </a:r>
            <a:endParaRPr i="1" sz="1800">
              <a:latin typeface="Times New Roman"/>
              <a:ea typeface="Times New Roman"/>
              <a:cs typeface="Times New Roman"/>
              <a:sym typeface="Times New Roman"/>
            </a:endParaRPr>
          </a:p>
        </p:txBody>
      </p:sp>
      <p:sp>
        <p:nvSpPr>
          <p:cNvPr id="309" name="Google Shape;309;p52"/>
          <p:cNvSpPr txBox="1"/>
          <p:nvPr/>
        </p:nvSpPr>
        <p:spPr>
          <a:xfrm>
            <a:off x="4281125" y="4745500"/>
            <a:ext cx="3640500" cy="46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sz="1800">
                <a:latin typeface="Times New Roman"/>
                <a:ea typeface="Times New Roman"/>
                <a:cs typeface="Times New Roman"/>
                <a:sym typeface="Times New Roman"/>
              </a:rPr>
              <a:t>6571.56 / 35 = </a:t>
            </a:r>
            <a:r>
              <a:rPr b="1" i="1" lang="en-US" sz="1800">
                <a:latin typeface="Times New Roman"/>
                <a:ea typeface="Times New Roman"/>
                <a:cs typeface="Times New Roman"/>
                <a:sym typeface="Times New Roman"/>
              </a:rPr>
              <a:t>187.75</a:t>
            </a:r>
            <a:endParaRPr b="1" i="1" sz="1800">
              <a:latin typeface="Times New Roman"/>
              <a:ea typeface="Times New Roman"/>
              <a:cs typeface="Times New Roman"/>
              <a:sym typeface="Times New Roman"/>
            </a:endParaRPr>
          </a:p>
        </p:txBody>
      </p:sp>
      <p:sp>
        <p:nvSpPr>
          <p:cNvPr id="310" name="Google Shape;310;p52"/>
          <p:cNvSpPr txBox="1"/>
          <p:nvPr/>
        </p:nvSpPr>
        <p:spPr>
          <a:xfrm>
            <a:off x="989475" y="5584275"/>
            <a:ext cx="10457100" cy="12624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800"/>
              </a:spcBef>
              <a:spcAft>
                <a:spcPts val="0"/>
              </a:spcAft>
              <a:buNone/>
            </a:pPr>
            <a:r>
              <a:rPr lang="en-US" sz="2200">
                <a:latin typeface="Open Sans Light"/>
                <a:ea typeface="Open Sans Light"/>
                <a:cs typeface="Open Sans Light"/>
                <a:sym typeface="Open Sans Light"/>
              </a:rPr>
              <a:t>The overall </a:t>
            </a:r>
            <a:r>
              <a:rPr b="1" lang="en-US" sz="2200">
                <a:latin typeface="Open Sans"/>
                <a:ea typeface="Open Sans"/>
                <a:cs typeface="Open Sans"/>
                <a:sym typeface="Open Sans"/>
              </a:rPr>
              <a:t>impact of AZT in Benin in 2013 is 187.75.</a:t>
            </a:r>
            <a:endParaRPr b="1" sz="2200">
              <a:solidFill>
                <a:srgbClr val="000000"/>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3"/>
          <p:cNvSpPr txBox="1"/>
          <p:nvPr>
            <p:ph type="title"/>
          </p:nvPr>
        </p:nvSpPr>
        <p:spPr>
          <a:xfrm>
            <a:off x="677334" y="609600"/>
            <a:ext cx="8596800" cy="1320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4400">
                <a:latin typeface="Open Sans ExtraBold"/>
                <a:ea typeface="Open Sans ExtraBold"/>
                <a:cs typeface="Open Sans ExtraBold"/>
                <a:sym typeface="Open Sans ExtraBold"/>
              </a:rPr>
              <a:t>Example: Country Score</a:t>
            </a:r>
            <a:endParaRPr sz="4400">
              <a:latin typeface="Open Sans ExtraBold"/>
              <a:ea typeface="Open Sans ExtraBold"/>
              <a:cs typeface="Open Sans ExtraBold"/>
              <a:sym typeface="Open Sans ExtraBold"/>
            </a:endParaRPr>
          </a:p>
          <a:p>
            <a:pPr indent="0" lvl="0" marL="0" rtl="0" algn="l">
              <a:spcBef>
                <a:spcPts val="0"/>
              </a:spcBef>
              <a:spcAft>
                <a:spcPts val="0"/>
              </a:spcAft>
              <a:buNone/>
            </a:pPr>
            <a:r>
              <a:rPr i="1" lang="en-US" sz="2400">
                <a:latin typeface="Open Sans SemiBold"/>
                <a:ea typeface="Open Sans SemiBold"/>
                <a:cs typeface="Open Sans SemiBold"/>
                <a:sym typeface="Open Sans SemiBold"/>
              </a:rPr>
              <a:t>Impact of HIV drugs in Benin in 2013</a:t>
            </a:r>
            <a:endParaRPr i="1" sz="2400">
              <a:latin typeface="Open Sans SemiBold"/>
              <a:ea typeface="Open Sans SemiBold"/>
              <a:cs typeface="Open Sans SemiBold"/>
              <a:sym typeface="Open Sans SemiBold"/>
            </a:endParaRPr>
          </a:p>
        </p:txBody>
      </p:sp>
      <p:sp>
        <p:nvSpPr>
          <p:cNvPr id="316" name="Google Shape;316;p53"/>
          <p:cNvSpPr txBox="1"/>
          <p:nvPr>
            <p:ph idx="1" type="body"/>
          </p:nvPr>
        </p:nvSpPr>
        <p:spPr>
          <a:xfrm>
            <a:off x="829725" y="1915404"/>
            <a:ext cx="10826100" cy="2065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1100"/>
              </a:spcBef>
              <a:spcAft>
                <a:spcPts val="0"/>
              </a:spcAft>
              <a:buNone/>
            </a:pPr>
            <a:r>
              <a:rPr lang="en-US" sz="2000">
                <a:solidFill>
                  <a:schemeClr val="dk1"/>
                </a:solidFill>
                <a:latin typeface="Open Sans Light"/>
                <a:ea typeface="Open Sans Light"/>
                <a:cs typeface="Open Sans Light"/>
                <a:sym typeface="Open Sans Light"/>
              </a:rPr>
              <a:t>Benin</a:t>
            </a:r>
            <a:r>
              <a:rPr lang="en-US" sz="2000">
                <a:solidFill>
                  <a:schemeClr val="dk1"/>
                </a:solidFill>
                <a:latin typeface="Open Sans Light"/>
                <a:ea typeface="Open Sans Light"/>
                <a:cs typeface="Open Sans Light"/>
                <a:sym typeface="Open Sans Light"/>
              </a:rPr>
              <a:t> administers regimens that contain the following ten drugs: </a:t>
            </a:r>
            <a:r>
              <a:rPr b="1" lang="en-US" sz="2000">
                <a:solidFill>
                  <a:schemeClr val="dk1"/>
                </a:solidFill>
              </a:rPr>
              <a:t>3TC, ABC, AZT, ddl, d4t, EFV, FTC, LPV/r, NVP, TDF</a:t>
            </a:r>
            <a:r>
              <a:rPr lang="en-US" sz="2000">
                <a:solidFill>
                  <a:schemeClr val="dk1"/>
                </a:solidFill>
                <a:latin typeface="Open Sans Light"/>
                <a:ea typeface="Open Sans Light"/>
                <a:cs typeface="Open Sans Light"/>
                <a:sym typeface="Open Sans Light"/>
              </a:rPr>
              <a:t>. Recall the process used to derive AZT's impact in Benin. To find the impact of all HIV drugs in Benin we need to repeat this process for the nine remaining drugs. The table below displays the final impact of all ten drugs.</a:t>
            </a:r>
            <a:endParaRPr sz="2000">
              <a:solidFill>
                <a:schemeClr val="dk1"/>
              </a:solidFill>
              <a:latin typeface="Open Sans Light"/>
              <a:ea typeface="Open Sans Light"/>
              <a:cs typeface="Open Sans Light"/>
              <a:sym typeface="Open Sans Light"/>
            </a:endParaRPr>
          </a:p>
        </p:txBody>
      </p:sp>
      <p:graphicFrame>
        <p:nvGraphicFramePr>
          <p:cNvPr id="317" name="Google Shape;317;p53"/>
          <p:cNvGraphicFramePr/>
          <p:nvPr/>
        </p:nvGraphicFramePr>
        <p:xfrm>
          <a:off x="952500" y="4125100"/>
          <a:ext cx="3000000" cy="3000000"/>
        </p:xfrm>
        <a:graphic>
          <a:graphicData uri="http://schemas.openxmlformats.org/drawingml/2006/table">
            <a:tbl>
              <a:tblPr>
                <a:noFill/>
                <a:tableStyleId>{26624A74-140B-416D-9F64-16A7DF532EA2}</a:tableStyleId>
              </a:tblPr>
              <a:tblGrid>
                <a:gridCol w="1028700"/>
                <a:gridCol w="1028700"/>
                <a:gridCol w="1028700"/>
                <a:gridCol w="1028700"/>
                <a:gridCol w="1028700"/>
                <a:gridCol w="1028700"/>
                <a:gridCol w="1028700"/>
                <a:gridCol w="1028700"/>
                <a:gridCol w="1028700"/>
                <a:gridCol w="1028700"/>
              </a:tblGrid>
              <a:tr h="381000">
                <a:tc>
                  <a:txBody>
                    <a:bodyPr>
                      <a:noAutofit/>
                    </a:bodyPr>
                    <a:lstStyle/>
                    <a:p>
                      <a:pPr indent="0" lvl="0" marL="0" rtl="0" algn="ctr">
                        <a:spcBef>
                          <a:spcPts val="0"/>
                        </a:spcBef>
                        <a:spcAft>
                          <a:spcPts val="0"/>
                        </a:spcAft>
                        <a:buNone/>
                      </a:pPr>
                      <a:r>
                        <a:rPr b="1" lang="en-US" sz="1800">
                          <a:latin typeface="Open Sans"/>
                          <a:ea typeface="Open Sans"/>
                          <a:cs typeface="Open Sans"/>
                          <a:sym typeface="Open Sans"/>
                        </a:rPr>
                        <a:t>3TC</a:t>
                      </a:r>
                      <a:endParaRPr b="1" sz="1800">
                        <a:latin typeface="Open Sans"/>
                        <a:ea typeface="Open Sans"/>
                        <a:cs typeface="Open Sans"/>
                        <a:sym typeface="Open Sans"/>
                      </a:endParaRPr>
                    </a:p>
                  </a:txBody>
                  <a:tcPr marT="91425" marB="91425" marR="91425" marL="91425">
                    <a:lnB cap="flat" cmpd="sng" w="9525">
                      <a:solidFill>
                        <a:srgbClr val="CCCCCC"/>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US" sz="1800">
                          <a:latin typeface="Open Sans"/>
                          <a:ea typeface="Open Sans"/>
                          <a:cs typeface="Open Sans"/>
                          <a:sym typeface="Open Sans"/>
                        </a:rPr>
                        <a:t>ABC</a:t>
                      </a:r>
                      <a:endParaRPr b="1" sz="1800">
                        <a:latin typeface="Open Sans"/>
                        <a:ea typeface="Open Sans"/>
                        <a:cs typeface="Open Sans"/>
                        <a:sym typeface="Open Sans"/>
                      </a:endParaRPr>
                    </a:p>
                  </a:txBody>
                  <a:tcPr marT="91425" marB="91425" marR="91425" marL="91425">
                    <a:lnB cap="flat" cmpd="sng" w="9525">
                      <a:solidFill>
                        <a:srgbClr val="CCCCCC"/>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US" sz="1800">
                          <a:latin typeface="Open Sans"/>
                          <a:ea typeface="Open Sans"/>
                          <a:cs typeface="Open Sans"/>
                          <a:sym typeface="Open Sans"/>
                        </a:rPr>
                        <a:t>AZT</a:t>
                      </a:r>
                      <a:endParaRPr b="1" sz="1800">
                        <a:latin typeface="Open Sans"/>
                        <a:ea typeface="Open Sans"/>
                        <a:cs typeface="Open Sans"/>
                        <a:sym typeface="Open Sans"/>
                      </a:endParaRPr>
                    </a:p>
                  </a:txBody>
                  <a:tcPr marT="91425" marB="91425" marR="91425" marL="91425">
                    <a:lnB cap="flat" cmpd="sng" w="9525">
                      <a:solidFill>
                        <a:srgbClr val="CCCCCC"/>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US" sz="1800">
                          <a:latin typeface="Open Sans"/>
                          <a:ea typeface="Open Sans"/>
                          <a:cs typeface="Open Sans"/>
                          <a:sym typeface="Open Sans"/>
                        </a:rPr>
                        <a:t>ddl</a:t>
                      </a:r>
                      <a:endParaRPr b="1" sz="1800">
                        <a:latin typeface="Open Sans"/>
                        <a:ea typeface="Open Sans"/>
                        <a:cs typeface="Open Sans"/>
                        <a:sym typeface="Open Sans"/>
                      </a:endParaRPr>
                    </a:p>
                  </a:txBody>
                  <a:tcPr marT="91425" marB="91425" marR="91425" marL="91425">
                    <a:lnB cap="flat" cmpd="sng" w="9525">
                      <a:solidFill>
                        <a:srgbClr val="CCCCCC"/>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US" sz="1800">
                          <a:latin typeface="Open Sans"/>
                          <a:ea typeface="Open Sans"/>
                          <a:cs typeface="Open Sans"/>
                          <a:sym typeface="Open Sans"/>
                        </a:rPr>
                        <a:t>d4t</a:t>
                      </a:r>
                      <a:endParaRPr b="1" sz="1800">
                        <a:latin typeface="Open Sans"/>
                        <a:ea typeface="Open Sans"/>
                        <a:cs typeface="Open Sans"/>
                        <a:sym typeface="Open Sans"/>
                      </a:endParaRPr>
                    </a:p>
                  </a:txBody>
                  <a:tcPr marT="91425" marB="91425" marR="91425" marL="91425">
                    <a:lnB cap="flat" cmpd="sng" w="9525">
                      <a:solidFill>
                        <a:srgbClr val="CCCCCC"/>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US" sz="1800">
                          <a:latin typeface="Open Sans"/>
                          <a:ea typeface="Open Sans"/>
                          <a:cs typeface="Open Sans"/>
                          <a:sym typeface="Open Sans"/>
                        </a:rPr>
                        <a:t>EFV</a:t>
                      </a:r>
                      <a:endParaRPr b="1" sz="1800">
                        <a:latin typeface="Open Sans"/>
                        <a:ea typeface="Open Sans"/>
                        <a:cs typeface="Open Sans"/>
                        <a:sym typeface="Open Sans"/>
                      </a:endParaRPr>
                    </a:p>
                  </a:txBody>
                  <a:tcPr marT="91425" marB="91425" marR="91425" marL="91425">
                    <a:lnB cap="flat" cmpd="sng" w="9525">
                      <a:solidFill>
                        <a:srgbClr val="CCCCCC"/>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US" sz="1800">
                          <a:latin typeface="Open Sans"/>
                          <a:ea typeface="Open Sans"/>
                          <a:cs typeface="Open Sans"/>
                          <a:sym typeface="Open Sans"/>
                        </a:rPr>
                        <a:t>FTC</a:t>
                      </a:r>
                      <a:endParaRPr b="1" sz="1800">
                        <a:latin typeface="Open Sans"/>
                        <a:ea typeface="Open Sans"/>
                        <a:cs typeface="Open Sans"/>
                        <a:sym typeface="Open Sans"/>
                      </a:endParaRPr>
                    </a:p>
                  </a:txBody>
                  <a:tcPr marT="91425" marB="91425" marR="91425" marL="91425">
                    <a:lnB cap="flat" cmpd="sng" w="9525">
                      <a:solidFill>
                        <a:srgbClr val="CCCCCC"/>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US" sz="1800">
                          <a:latin typeface="Open Sans"/>
                          <a:ea typeface="Open Sans"/>
                          <a:cs typeface="Open Sans"/>
                          <a:sym typeface="Open Sans"/>
                        </a:rPr>
                        <a:t>LPV/r</a:t>
                      </a:r>
                      <a:endParaRPr b="1" sz="1800">
                        <a:latin typeface="Open Sans"/>
                        <a:ea typeface="Open Sans"/>
                        <a:cs typeface="Open Sans"/>
                        <a:sym typeface="Open Sans"/>
                      </a:endParaRPr>
                    </a:p>
                  </a:txBody>
                  <a:tcPr marT="91425" marB="91425" marR="91425" marL="91425">
                    <a:lnB cap="flat" cmpd="sng" w="9525">
                      <a:solidFill>
                        <a:srgbClr val="CCCCCC"/>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US" sz="1800">
                          <a:latin typeface="Open Sans"/>
                          <a:ea typeface="Open Sans"/>
                          <a:cs typeface="Open Sans"/>
                          <a:sym typeface="Open Sans"/>
                        </a:rPr>
                        <a:t>NVF</a:t>
                      </a:r>
                      <a:endParaRPr b="1" sz="1800">
                        <a:latin typeface="Open Sans"/>
                        <a:ea typeface="Open Sans"/>
                        <a:cs typeface="Open Sans"/>
                        <a:sym typeface="Open Sans"/>
                      </a:endParaRPr>
                    </a:p>
                  </a:txBody>
                  <a:tcPr marT="91425" marB="91425" marR="91425" marL="91425">
                    <a:lnB cap="flat" cmpd="sng" w="9525">
                      <a:solidFill>
                        <a:srgbClr val="CCCCCC"/>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US" sz="1800">
                          <a:latin typeface="Open Sans"/>
                          <a:ea typeface="Open Sans"/>
                          <a:cs typeface="Open Sans"/>
                          <a:sym typeface="Open Sans"/>
                        </a:rPr>
                        <a:t>TDF</a:t>
                      </a:r>
                      <a:endParaRPr b="1" sz="1800">
                        <a:latin typeface="Open Sans"/>
                        <a:ea typeface="Open Sans"/>
                        <a:cs typeface="Open Sans"/>
                        <a:sym typeface="Open Sans"/>
                      </a:endParaRPr>
                    </a:p>
                  </a:txBody>
                  <a:tcPr marT="91425" marB="91425" marR="91425" marL="91425">
                    <a:lnB cap="flat" cmpd="sng" w="9525">
                      <a:solidFill>
                        <a:srgbClr val="CCCCCC"/>
                      </a:solidFill>
                      <a:prstDash val="solid"/>
                      <a:round/>
                      <a:headEnd len="sm" w="sm" type="none"/>
                      <a:tailEnd len="sm" w="sm" type="none"/>
                    </a:lnB>
                  </a:tcPr>
                </a:tc>
              </a:tr>
              <a:tr h="381000">
                <a:tc>
                  <a:txBody>
                    <a:bodyPr>
                      <a:noAutofit/>
                    </a:bodyPr>
                    <a:lstStyle/>
                    <a:p>
                      <a:pPr indent="0" lvl="0" marL="0" rtl="0" algn="ctr">
                        <a:lnSpc>
                          <a:spcPct val="115000"/>
                        </a:lnSpc>
                        <a:spcBef>
                          <a:spcPts val="0"/>
                        </a:spcBef>
                        <a:spcAft>
                          <a:spcPts val="0"/>
                        </a:spcAft>
                        <a:buNone/>
                      </a:pPr>
                      <a:r>
                        <a:rPr lang="en-US" sz="1800">
                          <a:latin typeface="Open Sans"/>
                          <a:ea typeface="Open Sans"/>
                          <a:cs typeface="Open Sans"/>
                          <a:sym typeface="Open Sans"/>
                        </a:rPr>
                        <a:t>360.24</a:t>
                      </a:r>
                      <a:endParaRPr sz="1800">
                        <a:latin typeface="Open Sans"/>
                        <a:ea typeface="Open Sans"/>
                        <a:cs typeface="Open Sans"/>
                        <a:sym typeface="Open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1800">
                          <a:latin typeface="Open Sans"/>
                          <a:ea typeface="Open Sans"/>
                          <a:cs typeface="Open Sans"/>
                          <a:sym typeface="Open Sans"/>
                        </a:rPr>
                        <a:t>4.84</a:t>
                      </a:r>
                      <a:endParaRPr sz="1800">
                        <a:latin typeface="Open Sans"/>
                        <a:ea typeface="Open Sans"/>
                        <a:cs typeface="Open Sans"/>
                        <a:sym typeface="Open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1800">
                          <a:latin typeface="Open Sans"/>
                          <a:ea typeface="Open Sans"/>
                          <a:cs typeface="Open Sans"/>
                          <a:sym typeface="Open Sans"/>
                        </a:rPr>
                        <a:t>187.47</a:t>
                      </a:r>
                      <a:endParaRPr sz="1800">
                        <a:latin typeface="Open Sans"/>
                        <a:ea typeface="Open Sans"/>
                        <a:cs typeface="Open Sans"/>
                        <a:sym typeface="Open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1800">
                          <a:latin typeface="Open Sans"/>
                          <a:ea typeface="Open Sans"/>
                          <a:cs typeface="Open Sans"/>
                          <a:sym typeface="Open Sans"/>
                        </a:rPr>
                        <a:t>0.88</a:t>
                      </a:r>
                      <a:endParaRPr sz="1800">
                        <a:latin typeface="Open Sans"/>
                        <a:ea typeface="Open Sans"/>
                        <a:cs typeface="Open Sans"/>
                        <a:sym typeface="Open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1800">
                          <a:latin typeface="Open Sans"/>
                          <a:ea typeface="Open Sans"/>
                          <a:cs typeface="Open Sans"/>
                          <a:sym typeface="Open Sans"/>
                        </a:rPr>
                        <a:t>126.54</a:t>
                      </a:r>
                      <a:endParaRPr sz="1800">
                        <a:latin typeface="Open Sans"/>
                        <a:ea typeface="Open Sans"/>
                        <a:cs typeface="Open Sans"/>
                        <a:sym typeface="Open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1800">
                          <a:latin typeface="Open Sans"/>
                          <a:ea typeface="Open Sans"/>
                          <a:cs typeface="Open Sans"/>
                          <a:sym typeface="Open Sans"/>
                        </a:rPr>
                        <a:t>99.66</a:t>
                      </a:r>
                      <a:endParaRPr sz="1800">
                        <a:latin typeface="Open Sans"/>
                        <a:ea typeface="Open Sans"/>
                        <a:cs typeface="Open Sans"/>
                        <a:sym typeface="Open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1800">
                          <a:latin typeface="Open Sans"/>
                          <a:ea typeface="Open Sans"/>
                          <a:cs typeface="Open Sans"/>
                          <a:sym typeface="Open Sans"/>
                        </a:rPr>
                        <a:t>33.71</a:t>
                      </a:r>
                      <a:endParaRPr sz="1800">
                        <a:latin typeface="Open Sans"/>
                        <a:ea typeface="Open Sans"/>
                        <a:cs typeface="Open Sans"/>
                        <a:sym typeface="Open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1800">
                          <a:latin typeface="Open Sans"/>
                          <a:ea typeface="Open Sans"/>
                          <a:cs typeface="Open Sans"/>
                          <a:sym typeface="Open Sans"/>
                        </a:rPr>
                        <a:t>9.36</a:t>
                      </a:r>
                      <a:endParaRPr sz="1800">
                        <a:latin typeface="Open Sans"/>
                        <a:ea typeface="Open Sans"/>
                        <a:cs typeface="Open Sans"/>
                        <a:sym typeface="Open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1800">
                          <a:latin typeface="Open Sans"/>
                          <a:ea typeface="Open Sans"/>
                          <a:cs typeface="Open Sans"/>
                          <a:sym typeface="Open Sans"/>
                        </a:rPr>
                        <a:t>286.06</a:t>
                      </a:r>
                      <a:endParaRPr sz="1800">
                        <a:latin typeface="Open Sans"/>
                        <a:ea typeface="Open Sans"/>
                        <a:cs typeface="Open Sans"/>
                        <a:sym typeface="Open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US" sz="1800">
                          <a:latin typeface="Open Sans"/>
                          <a:ea typeface="Open Sans"/>
                          <a:cs typeface="Open Sans"/>
                          <a:sym typeface="Open Sans"/>
                        </a:rPr>
                        <a:t>76.83</a:t>
                      </a:r>
                      <a:endParaRPr sz="1800">
                        <a:latin typeface="Open Sans"/>
                        <a:ea typeface="Open Sans"/>
                        <a:cs typeface="Open Sans"/>
                        <a:sym typeface="Open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318" name="Google Shape;318;p53"/>
          <p:cNvSpPr txBox="1"/>
          <p:nvPr>
            <p:ph idx="1" type="body"/>
          </p:nvPr>
        </p:nvSpPr>
        <p:spPr>
          <a:xfrm>
            <a:off x="952500" y="5185275"/>
            <a:ext cx="10826100" cy="1429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1100"/>
              </a:spcBef>
              <a:spcAft>
                <a:spcPts val="0"/>
              </a:spcAft>
              <a:buNone/>
            </a:pPr>
            <a:r>
              <a:rPr lang="en-US" sz="2000">
                <a:solidFill>
                  <a:schemeClr val="dk1"/>
                </a:solidFill>
                <a:latin typeface="Open Sans Light"/>
                <a:ea typeface="Open Sans Light"/>
                <a:cs typeface="Open Sans Light"/>
                <a:sym typeface="Open Sans Light"/>
              </a:rPr>
              <a:t>Summing the impact of all drugs results in </a:t>
            </a:r>
            <a:r>
              <a:rPr b="1" lang="en-US" sz="2000">
                <a:solidFill>
                  <a:schemeClr val="dk1"/>
                </a:solidFill>
              </a:rPr>
              <a:t>1,185.57, the impact of all HIV drugs in Benin in 2013.</a:t>
            </a:r>
            <a:endParaRPr b="1" sz="20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54"/>
          <p:cNvSpPr txBox="1"/>
          <p:nvPr>
            <p:ph type="title"/>
          </p:nvPr>
        </p:nvSpPr>
        <p:spPr>
          <a:xfrm>
            <a:off x="677334" y="609600"/>
            <a:ext cx="8596800" cy="1320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4400">
                <a:latin typeface="Open Sans ExtraBold"/>
                <a:ea typeface="Open Sans ExtraBold"/>
                <a:cs typeface="Open Sans ExtraBold"/>
                <a:sym typeface="Open Sans ExtraBold"/>
              </a:rPr>
              <a:t>Example: Disease Score</a:t>
            </a:r>
            <a:endParaRPr sz="4400">
              <a:latin typeface="Open Sans ExtraBold"/>
              <a:ea typeface="Open Sans ExtraBold"/>
              <a:cs typeface="Open Sans ExtraBold"/>
              <a:sym typeface="Open Sans ExtraBold"/>
            </a:endParaRPr>
          </a:p>
          <a:p>
            <a:pPr indent="0" lvl="0" marL="0" rtl="0" algn="l">
              <a:spcBef>
                <a:spcPts val="0"/>
              </a:spcBef>
              <a:spcAft>
                <a:spcPts val="0"/>
              </a:spcAft>
              <a:buNone/>
            </a:pPr>
            <a:r>
              <a:rPr i="1" lang="en-US" sz="2400">
                <a:latin typeface="Open Sans SemiBold"/>
                <a:ea typeface="Open Sans SemiBold"/>
                <a:cs typeface="Open Sans SemiBold"/>
                <a:sym typeface="Open Sans SemiBold"/>
              </a:rPr>
              <a:t>Impact of HIV drugs in 2013</a:t>
            </a:r>
            <a:endParaRPr i="1" sz="2400">
              <a:latin typeface="Open Sans SemiBold"/>
              <a:ea typeface="Open Sans SemiBold"/>
              <a:cs typeface="Open Sans SemiBold"/>
              <a:sym typeface="Open Sans SemiBold"/>
            </a:endParaRPr>
          </a:p>
        </p:txBody>
      </p:sp>
      <p:sp>
        <p:nvSpPr>
          <p:cNvPr id="324" name="Google Shape;324;p54"/>
          <p:cNvSpPr txBox="1"/>
          <p:nvPr>
            <p:ph idx="1" type="body"/>
          </p:nvPr>
        </p:nvSpPr>
        <p:spPr>
          <a:xfrm>
            <a:off x="829733" y="1915433"/>
            <a:ext cx="10826100" cy="4702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1100"/>
              </a:spcBef>
              <a:spcAft>
                <a:spcPts val="0"/>
              </a:spcAft>
              <a:buNone/>
            </a:pPr>
            <a:r>
              <a:rPr lang="en-US" sz="2000">
                <a:solidFill>
                  <a:schemeClr val="dk1"/>
                </a:solidFill>
                <a:latin typeface="Open Sans Light"/>
                <a:ea typeface="Open Sans Light"/>
                <a:cs typeface="Open Sans Light"/>
                <a:sym typeface="Open Sans Light"/>
              </a:rPr>
              <a:t>To calculate the impact of all HIV drugs in 2013 we simply apply the steps used to find the impact of HIV drugs in Benin to all remaining countries. We sum the resulting outputs to obtain </a:t>
            </a:r>
            <a:r>
              <a:rPr b="1" lang="en-US" sz="2000">
                <a:solidFill>
                  <a:schemeClr val="dk1"/>
                </a:solidFill>
              </a:rPr>
              <a:t>5,469,262.43, the global impact of HIV drugs in 2013.</a:t>
            </a:r>
            <a:endParaRPr b="1" sz="20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5"/>
          <p:cNvSpPr txBox="1"/>
          <p:nvPr>
            <p:ph type="title"/>
          </p:nvPr>
        </p:nvSpPr>
        <p:spPr>
          <a:xfrm>
            <a:off x="677334" y="609600"/>
            <a:ext cx="8596800" cy="1320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4400">
                <a:latin typeface="Open Sans ExtraBold"/>
                <a:ea typeface="Open Sans ExtraBold"/>
                <a:cs typeface="Open Sans ExtraBold"/>
                <a:sym typeface="Open Sans ExtraBold"/>
              </a:rPr>
              <a:t>Example: Company Score</a:t>
            </a:r>
            <a:endParaRPr sz="4400">
              <a:latin typeface="Open Sans ExtraBold"/>
              <a:ea typeface="Open Sans ExtraBold"/>
              <a:cs typeface="Open Sans ExtraBold"/>
              <a:sym typeface="Open Sans ExtraBold"/>
            </a:endParaRPr>
          </a:p>
          <a:p>
            <a:pPr indent="0" lvl="0" marL="0" rtl="0" algn="l">
              <a:spcBef>
                <a:spcPts val="0"/>
              </a:spcBef>
              <a:spcAft>
                <a:spcPts val="0"/>
              </a:spcAft>
              <a:buNone/>
            </a:pPr>
            <a:r>
              <a:rPr i="1" lang="en-US" sz="2400">
                <a:latin typeface="Open Sans SemiBold"/>
                <a:ea typeface="Open Sans SemiBold"/>
                <a:cs typeface="Open Sans SemiBold"/>
                <a:sym typeface="Open Sans SemiBold"/>
              </a:rPr>
              <a:t>Impact of </a:t>
            </a:r>
            <a:r>
              <a:rPr i="1" lang="en-US" sz="2400">
                <a:latin typeface="Open Sans SemiBold"/>
                <a:ea typeface="Open Sans SemiBold"/>
                <a:cs typeface="Open Sans SemiBold"/>
                <a:sym typeface="Open Sans SemiBold"/>
              </a:rPr>
              <a:t>GlaxoSmithKline</a:t>
            </a:r>
            <a:r>
              <a:rPr i="1" lang="en-US" sz="2400">
                <a:latin typeface="Open Sans SemiBold"/>
                <a:ea typeface="Open Sans SemiBold"/>
                <a:cs typeface="Open Sans SemiBold"/>
                <a:sym typeface="Open Sans SemiBold"/>
              </a:rPr>
              <a:t> on HIV in 2013</a:t>
            </a:r>
            <a:endParaRPr i="1" sz="2400">
              <a:latin typeface="Open Sans SemiBold"/>
              <a:ea typeface="Open Sans SemiBold"/>
              <a:cs typeface="Open Sans SemiBold"/>
              <a:sym typeface="Open Sans SemiBold"/>
            </a:endParaRPr>
          </a:p>
        </p:txBody>
      </p:sp>
      <p:sp>
        <p:nvSpPr>
          <p:cNvPr id="330" name="Google Shape;330;p55"/>
          <p:cNvSpPr txBox="1"/>
          <p:nvPr>
            <p:ph idx="1" type="body"/>
          </p:nvPr>
        </p:nvSpPr>
        <p:spPr>
          <a:xfrm>
            <a:off x="829725" y="1915429"/>
            <a:ext cx="10826100" cy="2032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1100"/>
              </a:spcBef>
              <a:spcAft>
                <a:spcPts val="0"/>
              </a:spcAft>
              <a:buNone/>
            </a:pPr>
            <a:r>
              <a:rPr lang="en-US" sz="2000">
                <a:solidFill>
                  <a:schemeClr val="dk1"/>
                </a:solidFill>
                <a:latin typeface="Open Sans Light"/>
                <a:ea typeface="Open Sans Light"/>
                <a:cs typeface="Open Sans Light"/>
                <a:sym typeface="Open Sans Light"/>
              </a:rPr>
              <a:t>GlaxoSmithKline produces the drugs </a:t>
            </a:r>
            <a:r>
              <a:rPr b="1" lang="en-US" sz="2000">
                <a:solidFill>
                  <a:schemeClr val="dk1"/>
                </a:solidFill>
              </a:rPr>
              <a:t>ABC </a:t>
            </a:r>
            <a:r>
              <a:rPr lang="en-US" sz="2000">
                <a:solidFill>
                  <a:schemeClr val="dk1"/>
                </a:solidFill>
                <a:latin typeface="Open Sans Light"/>
                <a:ea typeface="Open Sans Light"/>
                <a:cs typeface="Open Sans Light"/>
                <a:sym typeface="Open Sans Light"/>
              </a:rPr>
              <a:t>and</a:t>
            </a:r>
            <a:r>
              <a:rPr b="1" lang="en-US" sz="2000">
                <a:solidFill>
                  <a:schemeClr val="dk1"/>
                </a:solidFill>
              </a:rPr>
              <a:t> AZT</a:t>
            </a:r>
            <a:r>
              <a:rPr lang="en-US" sz="2000">
                <a:solidFill>
                  <a:schemeClr val="dk1"/>
                </a:solidFill>
                <a:latin typeface="Open Sans Light"/>
                <a:ea typeface="Open Sans Light"/>
                <a:cs typeface="Open Sans Light"/>
                <a:sym typeface="Open Sans Light"/>
              </a:rPr>
              <a:t>. Recall the process taken to derive a single drug's impact score in a specific country. We now need to sum the impact of these drugs in every country they are administered to derive </a:t>
            </a:r>
            <a:r>
              <a:rPr b="1" lang="en-US" sz="2000">
                <a:solidFill>
                  <a:schemeClr val="dk1"/>
                </a:solidFill>
              </a:rPr>
              <a:t>GlaxoSmithKline's global impact on HIV in 2013</a:t>
            </a:r>
            <a:r>
              <a:rPr lang="en-US" sz="2000">
                <a:solidFill>
                  <a:schemeClr val="dk1"/>
                </a:solidFill>
                <a:latin typeface="Open Sans Light"/>
                <a:ea typeface="Open Sans Light"/>
                <a:cs typeface="Open Sans Light"/>
                <a:sym typeface="Open Sans Light"/>
              </a:rPr>
              <a:t>.</a:t>
            </a:r>
            <a:endParaRPr sz="2000">
              <a:solidFill>
                <a:schemeClr val="dk1"/>
              </a:solidFill>
              <a:latin typeface="Open Sans Light"/>
              <a:ea typeface="Open Sans Light"/>
              <a:cs typeface="Open Sans Light"/>
              <a:sym typeface="Open Sans Light"/>
            </a:endParaRPr>
          </a:p>
          <a:p>
            <a:pPr indent="0" lvl="0" marL="0" marR="0" rtl="0" algn="l">
              <a:lnSpc>
                <a:spcPct val="150000"/>
              </a:lnSpc>
              <a:spcBef>
                <a:spcPts val="1100"/>
              </a:spcBef>
              <a:spcAft>
                <a:spcPts val="0"/>
              </a:spcAft>
              <a:buNone/>
            </a:pPr>
            <a:r>
              <a:t/>
            </a:r>
            <a:endParaRPr sz="2000">
              <a:solidFill>
                <a:schemeClr val="dk1"/>
              </a:solidFill>
              <a:latin typeface="Open Sans Light"/>
              <a:ea typeface="Open Sans Light"/>
              <a:cs typeface="Open Sans Light"/>
              <a:sym typeface="Open Sans Light"/>
            </a:endParaRPr>
          </a:p>
        </p:txBody>
      </p:sp>
      <p:graphicFrame>
        <p:nvGraphicFramePr>
          <p:cNvPr id="331" name="Google Shape;331;p55"/>
          <p:cNvGraphicFramePr/>
          <p:nvPr/>
        </p:nvGraphicFramePr>
        <p:xfrm>
          <a:off x="912825" y="4336550"/>
          <a:ext cx="3000000" cy="3000000"/>
        </p:xfrm>
        <a:graphic>
          <a:graphicData uri="http://schemas.openxmlformats.org/drawingml/2006/table">
            <a:tbl>
              <a:tblPr>
                <a:noFill/>
                <a:tableStyleId>{26624A74-140B-416D-9F64-16A7DF532EA2}</a:tableStyleId>
              </a:tblPr>
              <a:tblGrid>
                <a:gridCol w="2450325"/>
                <a:gridCol w="3344025"/>
              </a:tblGrid>
              <a:tr h="508000">
                <a:tc>
                  <a:txBody>
                    <a:bodyPr>
                      <a:noAutofit/>
                    </a:bodyPr>
                    <a:lstStyle/>
                    <a:p>
                      <a:pPr indent="0" lvl="0" marL="0" rtl="0" algn="l">
                        <a:spcBef>
                          <a:spcPts val="0"/>
                        </a:spcBef>
                        <a:spcAft>
                          <a:spcPts val="0"/>
                        </a:spcAft>
                        <a:buNone/>
                      </a:pPr>
                      <a:r>
                        <a:rPr lang="en-US" sz="1900">
                          <a:latin typeface="Open Sans ExtraBold"/>
                          <a:ea typeface="Open Sans ExtraBold"/>
                          <a:cs typeface="Open Sans ExtraBold"/>
                          <a:sym typeface="Open Sans ExtraBold"/>
                        </a:rPr>
                        <a:t>Drug</a:t>
                      </a:r>
                      <a:endParaRPr sz="1900">
                        <a:latin typeface="Open Sans ExtraBold"/>
                        <a:ea typeface="Open Sans ExtraBold"/>
                        <a:cs typeface="Open Sans ExtraBold"/>
                        <a:sym typeface="Open Sans ExtraBold"/>
                      </a:endParaRPr>
                    </a:p>
                  </a:txBody>
                  <a:tcPr marT="121900" marB="121900" marR="121900" marL="121900"/>
                </a:tc>
                <a:tc>
                  <a:txBody>
                    <a:bodyPr>
                      <a:noAutofit/>
                    </a:bodyPr>
                    <a:lstStyle/>
                    <a:p>
                      <a:pPr indent="0" lvl="0" marL="0" rtl="0" algn="l">
                        <a:spcBef>
                          <a:spcPts val="0"/>
                        </a:spcBef>
                        <a:spcAft>
                          <a:spcPts val="0"/>
                        </a:spcAft>
                        <a:buNone/>
                      </a:pPr>
                      <a:r>
                        <a:rPr lang="en-US" sz="1900">
                          <a:latin typeface="Open Sans ExtraBold"/>
                          <a:ea typeface="Open Sans ExtraBold"/>
                          <a:cs typeface="Open Sans ExtraBold"/>
                          <a:sym typeface="Open Sans ExtraBold"/>
                        </a:rPr>
                        <a:t>Global Impact (2013)</a:t>
                      </a:r>
                      <a:endParaRPr sz="1900">
                        <a:latin typeface="Open Sans ExtraBold"/>
                        <a:ea typeface="Open Sans ExtraBold"/>
                        <a:cs typeface="Open Sans ExtraBold"/>
                        <a:sym typeface="Open Sans ExtraBold"/>
                      </a:endParaRPr>
                    </a:p>
                  </a:txBody>
                  <a:tcPr marT="121900" marB="121900" marR="121900" marL="121900"/>
                </a:tc>
              </a:tr>
              <a:tr h="508000">
                <a:tc>
                  <a:txBody>
                    <a:bodyPr>
                      <a:noAutofit/>
                    </a:bodyPr>
                    <a:lstStyle/>
                    <a:p>
                      <a:pPr indent="0" lvl="0" marL="0" rtl="0" algn="l">
                        <a:spcBef>
                          <a:spcPts val="0"/>
                        </a:spcBef>
                        <a:spcAft>
                          <a:spcPts val="0"/>
                        </a:spcAft>
                        <a:buNone/>
                      </a:pPr>
                      <a:r>
                        <a:rPr lang="en-US" sz="1900">
                          <a:latin typeface="Open Sans SemiBold"/>
                          <a:ea typeface="Open Sans SemiBold"/>
                          <a:cs typeface="Open Sans SemiBold"/>
                          <a:sym typeface="Open Sans SemiBold"/>
                        </a:rPr>
                        <a:t>ABC</a:t>
                      </a:r>
                      <a:endParaRPr i="1" sz="1900">
                        <a:latin typeface="Open Sans Light"/>
                        <a:ea typeface="Open Sans Light"/>
                        <a:cs typeface="Open Sans Light"/>
                        <a:sym typeface="Open Sans Light"/>
                      </a:endParaRPr>
                    </a:p>
                  </a:txBody>
                  <a:tcPr marT="121900" marB="121900" marR="121900" marL="121900"/>
                </a:tc>
                <a:tc>
                  <a:txBody>
                    <a:bodyPr>
                      <a:noAutofit/>
                    </a:bodyPr>
                    <a:lstStyle/>
                    <a:p>
                      <a:pPr indent="0" lvl="0" marL="0" rtl="0" algn="l">
                        <a:spcBef>
                          <a:spcPts val="0"/>
                        </a:spcBef>
                        <a:spcAft>
                          <a:spcPts val="0"/>
                        </a:spcAft>
                        <a:buNone/>
                      </a:pPr>
                      <a:r>
                        <a:rPr lang="en-US" sz="1900">
                          <a:latin typeface="Open Sans Light"/>
                          <a:ea typeface="Open Sans Light"/>
                          <a:cs typeface="Open Sans Light"/>
                          <a:sym typeface="Open Sans Light"/>
                        </a:rPr>
                        <a:t>23,397.50</a:t>
                      </a:r>
                      <a:endParaRPr sz="1900">
                        <a:latin typeface="Open Sans Light"/>
                        <a:ea typeface="Open Sans Light"/>
                        <a:cs typeface="Open Sans Light"/>
                        <a:sym typeface="Open Sans Light"/>
                      </a:endParaRPr>
                    </a:p>
                  </a:txBody>
                  <a:tcPr marT="121900" marB="121900" marR="121900" marL="121900"/>
                </a:tc>
              </a:tr>
              <a:tr h="508000">
                <a:tc>
                  <a:txBody>
                    <a:bodyPr>
                      <a:noAutofit/>
                    </a:bodyPr>
                    <a:lstStyle/>
                    <a:p>
                      <a:pPr indent="0" lvl="0" marL="0" rtl="0" algn="l">
                        <a:spcBef>
                          <a:spcPts val="0"/>
                        </a:spcBef>
                        <a:spcAft>
                          <a:spcPts val="0"/>
                        </a:spcAft>
                        <a:buNone/>
                      </a:pPr>
                      <a:r>
                        <a:rPr lang="en-US" sz="1900">
                          <a:latin typeface="Open Sans SemiBold"/>
                          <a:ea typeface="Open Sans SemiBold"/>
                          <a:cs typeface="Open Sans SemiBold"/>
                          <a:sym typeface="Open Sans SemiBold"/>
                        </a:rPr>
                        <a:t>AZT</a:t>
                      </a:r>
                      <a:endParaRPr sz="1900">
                        <a:latin typeface="Open Sans Light"/>
                        <a:ea typeface="Open Sans Light"/>
                        <a:cs typeface="Open Sans Light"/>
                        <a:sym typeface="Open Sans Light"/>
                      </a:endParaRPr>
                    </a:p>
                  </a:txBody>
                  <a:tcPr marT="121900" marB="121900" marR="121900" marL="121900"/>
                </a:tc>
                <a:tc>
                  <a:txBody>
                    <a:bodyPr>
                      <a:noAutofit/>
                    </a:bodyPr>
                    <a:lstStyle/>
                    <a:p>
                      <a:pPr indent="0" lvl="0" marL="0" rtl="0" algn="l">
                        <a:spcBef>
                          <a:spcPts val="0"/>
                        </a:spcBef>
                        <a:spcAft>
                          <a:spcPts val="0"/>
                        </a:spcAft>
                        <a:buNone/>
                      </a:pPr>
                      <a:r>
                        <a:rPr lang="en-US" sz="1900">
                          <a:latin typeface="Open Sans Light"/>
                          <a:ea typeface="Open Sans Light"/>
                          <a:cs typeface="Open Sans Light"/>
                          <a:sym typeface="Open Sans Light"/>
                        </a:rPr>
                        <a:t>864,338.42</a:t>
                      </a:r>
                      <a:endParaRPr sz="1900">
                        <a:latin typeface="Open Sans Light"/>
                        <a:ea typeface="Open Sans Light"/>
                        <a:cs typeface="Open Sans Light"/>
                        <a:sym typeface="Open Sans Light"/>
                      </a:endParaRPr>
                    </a:p>
                  </a:txBody>
                  <a:tcPr marT="121900" marB="121900" marR="121900" marL="121900"/>
                </a:tc>
              </a:tr>
            </a:tbl>
          </a:graphicData>
        </a:graphic>
      </p:graphicFrame>
      <p:sp>
        <p:nvSpPr>
          <p:cNvPr id="332" name="Google Shape;332;p55"/>
          <p:cNvSpPr txBox="1"/>
          <p:nvPr>
            <p:ph idx="1" type="body"/>
          </p:nvPr>
        </p:nvSpPr>
        <p:spPr>
          <a:xfrm>
            <a:off x="7224400" y="4414625"/>
            <a:ext cx="4425600" cy="1432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1100"/>
              </a:spcBef>
              <a:spcAft>
                <a:spcPts val="0"/>
              </a:spcAft>
              <a:buNone/>
            </a:pPr>
            <a:r>
              <a:rPr lang="en-US" sz="1800">
                <a:solidFill>
                  <a:schemeClr val="dk1"/>
                </a:solidFill>
                <a:latin typeface="Open Sans Light"/>
                <a:ea typeface="Open Sans Light"/>
                <a:cs typeface="Open Sans Light"/>
                <a:sym typeface="Open Sans Light"/>
              </a:rPr>
              <a:t>23,397.50 + 864,338.42 </a:t>
            </a:r>
            <a:r>
              <a:rPr lang="en-US" sz="1800">
                <a:solidFill>
                  <a:schemeClr val="dk1"/>
                </a:solidFill>
                <a:latin typeface="Open Sans Light"/>
                <a:ea typeface="Open Sans Light"/>
                <a:cs typeface="Open Sans Light"/>
                <a:sym typeface="Open Sans Light"/>
              </a:rPr>
              <a:t>= </a:t>
            </a:r>
            <a:r>
              <a:rPr b="1" lang="en-US" sz="1800">
                <a:solidFill>
                  <a:schemeClr val="dk1"/>
                </a:solidFill>
              </a:rPr>
              <a:t>22,815,935.95 can be considered the global impact of GlaxoSmithKline in 2013.</a:t>
            </a:r>
            <a:endParaRPr b="1"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9"/>
          <p:cNvSpPr txBox="1"/>
          <p:nvPr>
            <p:ph type="title"/>
          </p:nvPr>
        </p:nvSpPr>
        <p:spPr>
          <a:xfrm>
            <a:off x="829725" y="838200"/>
            <a:ext cx="6212700" cy="651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Arial"/>
              <a:buNone/>
            </a:pPr>
            <a:r>
              <a:rPr lang="en-US" sz="4400">
                <a:solidFill>
                  <a:srgbClr val="E06666"/>
                </a:solidFill>
                <a:latin typeface="Open Sans ExtraBold"/>
                <a:ea typeface="Open Sans ExtraBold"/>
                <a:cs typeface="Open Sans ExtraBold"/>
                <a:sym typeface="Open Sans ExtraBold"/>
              </a:rPr>
              <a:t>Impact Formula</a:t>
            </a:r>
            <a:endParaRPr sz="4400">
              <a:solidFill>
                <a:srgbClr val="E06666"/>
              </a:solidFill>
              <a:latin typeface="Open Sans ExtraBold"/>
              <a:ea typeface="Open Sans ExtraBold"/>
              <a:cs typeface="Open Sans ExtraBold"/>
              <a:sym typeface="Open Sans ExtraBold"/>
            </a:endParaRPr>
          </a:p>
        </p:txBody>
      </p:sp>
      <p:sp>
        <p:nvSpPr>
          <p:cNvPr id="125" name="Google Shape;125;p29"/>
          <p:cNvSpPr txBox="1"/>
          <p:nvPr>
            <p:ph idx="1" type="body"/>
          </p:nvPr>
        </p:nvSpPr>
        <p:spPr>
          <a:xfrm>
            <a:off x="829733" y="3450700"/>
            <a:ext cx="10826100" cy="2759100"/>
          </a:xfrm>
          <a:prstGeom prst="rect">
            <a:avLst/>
          </a:prstGeom>
          <a:noFill/>
          <a:ln>
            <a:noFill/>
          </a:ln>
        </p:spPr>
        <p:txBody>
          <a:bodyPr anchorCtr="0" anchor="t" bIns="45700" lIns="91425" spcFirstLastPara="1" rIns="91425" wrap="square" tIns="45700">
            <a:noAutofit/>
          </a:bodyPr>
          <a:lstStyle/>
          <a:p>
            <a:pPr indent="-431800" lvl="0" marL="609600" marR="0" rtl="0" algn="l">
              <a:lnSpc>
                <a:spcPct val="150000"/>
              </a:lnSpc>
              <a:spcBef>
                <a:spcPts val="1100"/>
              </a:spcBef>
              <a:spcAft>
                <a:spcPts val="0"/>
              </a:spcAft>
              <a:buClr>
                <a:schemeClr val="dk1"/>
              </a:buClr>
              <a:buSzPts val="2000"/>
              <a:buFont typeface="Open Sans Light"/>
              <a:buChar char="●"/>
            </a:pPr>
            <a:r>
              <a:rPr lang="en-US" sz="2000">
                <a:solidFill>
                  <a:schemeClr val="dk1"/>
                </a:solidFill>
                <a:latin typeface="Open Sans Light"/>
                <a:ea typeface="Open Sans Light"/>
                <a:cs typeface="Open Sans Light"/>
                <a:sym typeface="Open Sans Light"/>
              </a:rPr>
              <a:t>Where:</a:t>
            </a:r>
            <a:endParaRPr sz="2000">
              <a:solidFill>
                <a:schemeClr val="dk1"/>
              </a:solidFill>
              <a:latin typeface="Open Sans Light"/>
              <a:ea typeface="Open Sans Light"/>
              <a:cs typeface="Open Sans Light"/>
              <a:sym typeface="Open Sans Light"/>
            </a:endParaRPr>
          </a:p>
          <a:p>
            <a:pPr indent="-431800" lvl="1" marL="1219200" marR="0" rtl="0" algn="l">
              <a:lnSpc>
                <a:spcPct val="150000"/>
              </a:lnSpc>
              <a:spcBef>
                <a:spcPts val="0"/>
              </a:spcBef>
              <a:spcAft>
                <a:spcPts val="0"/>
              </a:spcAft>
              <a:buClr>
                <a:schemeClr val="dk1"/>
              </a:buClr>
              <a:buSzPts val="2000"/>
              <a:buFont typeface="Open Sans Light"/>
              <a:buChar char="○"/>
            </a:pPr>
            <a:r>
              <a:rPr i="1" lang="en-US" sz="2000">
                <a:solidFill>
                  <a:schemeClr val="dk1"/>
                </a:solidFill>
                <a:latin typeface="Open Sans Light"/>
                <a:ea typeface="Open Sans Light"/>
                <a:cs typeface="Open Sans Light"/>
                <a:sym typeface="Open Sans Light"/>
              </a:rPr>
              <a:t>D</a:t>
            </a:r>
            <a:r>
              <a:rPr lang="en-US" sz="2000">
                <a:solidFill>
                  <a:schemeClr val="dk1"/>
                </a:solidFill>
                <a:latin typeface="Open Sans Light"/>
                <a:ea typeface="Open Sans Light"/>
                <a:cs typeface="Open Sans Light"/>
                <a:sym typeface="Open Sans Light"/>
              </a:rPr>
              <a:t> = DALYs</a:t>
            </a:r>
            <a:endParaRPr sz="2000">
              <a:solidFill>
                <a:schemeClr val="dk1"/>
              </a:solidFill>
              <a:latin typeface="Open Sans Light"/>
              <a:ea typeface="Open Sans Light"/>
              <a:cs typeface="Open Sans Light"/>
              <a:sym typeface="Open Sans Light"/>
            </a:endParaRPr>
          </a:p>
          <a:p>
            <a:pPr indent="-431800" lvl="1" marL="1219200" marR="0" rtl="0" algn="l">
              <a:lnSpc>
                <a:spcPct val="150000"/>
              </a:lnSpc>
              <a:spcBef>
                <a:spcPts val="0"/>
              </a:spcBef>
              <a:spcAft>
                <a:spcPts val="0"/>
              </a:spcAft>
              <a:buClr>
                <a:schemeClr val="dk1"/>
              </a:buClr>
              <a:buSzPts val="2000"/>
              <a:buFont typeface="Open Sans Light"/>
              <a:buChar char="○"/>
            </a:pPr>
            <a:r>
              <a:rPr i="1" lang="en-US" sz="2000">
                <a:solidFill>
                  <a:schemeClr val="dk1"/>
                </a:solidFill>
                <a:latin typeface="Open Sans Light"/>
                <a:ea typeface="Open Sans Light"/>
                <a:cs typeface="Open Sans Light"/>
                <a:sym typeface="Open Sans Light"/>
              </a:rPr>
              <a:t>e</a:t>
            </a:r>
            <a:r>
              <a:rPr lang="en-US" sz="2000">
                <a:solidFill>
                  <a:schemeClr val="dk1"/>
                </a:solidFill>
                <a:latin typeface="Open Sans Light"/>
                <a:ea typeface="Open Sans Light"/>
                <a:cs typeface="Open Sans Light"/>
                <a:sym typeface="Open Sans Light"/>
              </a:rPr>
              <a:t> = Efficacy</a:t>
            </a:r>
            <a:endParaRPr sz="2000">
              <a:solidFill>
                <a:schemeClr val="dk1"/>
              </a:solidFill>
              <a:latin typeface="Open Sans Light"/>
              <a:ea typeface="Open Sans Light"/>
              <a:cs typeface="Open Sans Light"/>
              <a:sym typeface="Open Sans Light"/>
            </a:endParaRPr>
          </a:p>
          <a:p>
            <a:pPr indent="-431800" lvl="1" marL="1219200" marR="0" rtl="0" algn="l">
              <a:lnSpc>
                <a:spcPct val="150000"/>
              </a:lnSpc>
              <a:spcBef>
                <a:spcPts val="0"/>
              </a:spcBef>
              <a:spcAft>
                <a:spcPts val="0"/>
              </a:spcAft>
              <a:buClr>
                <a:schemeClr val="dk1"/>
              </a:buClr>
              <a:buSzPts val="2000"/>
              <a:buFont typeface="Open Sans Light"/>
              <a:buChar char="○"/>
            </a:pPr>
            <a:r>
              <a:rPr i="1" lang="en-US" sz="2000">
                <a:solidFill>
                  <a:schemeClr val="dk1"/>
                </a:solidFill>
                <a:latin typeface="Open Sans Light"/>
                <a:ea typeface="Open Sans Light"/>
                <a:cs typeface="Open Sans Light"/>
                <a:sym typeface="Open Sans Light"/>
              </a:rPr>
              <a:t>Θ</a:t>
            </a:r>
            <a:r>
              <a:rPr lang="en-US" sz="2000">
                <a:solidFill>
                  <a:schemeClr val="dk1"/>
                </a:solidFill>
                <a:latin typeface="Open Sans Light"/>
                <a:ea typeface="Open Sans Light"/>
                <a:cs typeface="Open Sans Light"/>
                <a:sym typeface="Open Sans Light"/>
              </a:rPr>
              <a:t> = Treatment Coverage</a:t>
            </a:r>
            <a:endParaRPr sz="2000">
              <a:solidFill>
                <a:schemeClr val="dk1"/>
              </a:solidFill>
              <a:latin typeface="Open Sans Light"/>
              <a:ea typeface="Open Sans Light"/>
              <a:cs typeface="Open Sans Light"/>
              <a:sym typeface="Open Sans Light"/>
            </a:endParaRPr>
          </a:p>
          <a:p>
            <a:pPr indent="-431800" lvl="1" marL="1219200" marR="0" rtl="0" algn="l">
              <a:lnSpc>
                <a:spcPct val="150000"/>
              </a:lnSpc>
              <a:spcBef>
                <a:spcPts val="0"/>
              </a:spcBef>
              <a:spcAft>
                <a:spcPts val="0"/>
              </a:spcAft>
              <a:buClr>
                <a:schemeClr val="dk1"/>
              </a:buClr>
              <a:buSzPts val="2000"/>
              <a:buFont typeface="Open Sans Light"/>
              <a:buChar char="○"/>
            </a:pPr>
            <a:r>
              <a:rPr lang="en-US" sz="2000">
                <a:solidFill>
                  <a:schemeClr val="dk1"/>
                </a:solidFill>
                <a:latin typeface="Open Sans Light"/>
                <a:ea typeface="Open Sans Light"/>
                <a:cs typeface="Open Sans Light"/>
                <a:sym typeface="Open Sans Light"/>
              </a:rPr>
              <a:t>n = Number of drugs present in regimen</a:t>
            </a:r>
            <a:endParaRPr sz="2000">
              <a:solidFill>
                <a:schemeClr val="dk1"/>
              </a:solidFill>
              <a:latin typeface="Open Sans Light"/>
              <a:ea typeface="Open Sans Light"/>
              <a:cs typeface="Open Sans Light"/>
              <a:sym typeface="Open Sans Light"/>
            </a:endParaRPr>
          </a:p>
        </p:txBody>
      </p:sp>
      <p:grpSp>
        <p:nvGrpSpPr>
          <p:cNvPr id="126" name="Google Shape;126;p29"/>
          <p:cNvGrpSpPr/>
          <p:nvPr/>
        </p:nvGrpSpPr>
        <p:grpSpPr>
          <a:xfrm>
            <a:off x="4243202" y="1926301"/>
            <a:ext cx="4948276" cy="1713157"/>
            <a:chOff x="1928825" y="1456575"/>
            <a:chExt cx="3711300" cy="1284900"/>
          </a:xfrm>
        </p:grpSpPr>
        <p:sp>
          <p:nvSpPr>
            <p:cNvPr id="127" name="Google Shape;127;p29"/>
            <p:cNvSpPr txBox="1"/>
            <p:nvPr/>
          </p:nvSpPr>
          <p:spPr>
            <a:xfrm>
              <a:off x="1928825" y="1758975"/>
              <a:ext cx="3711300" cy="7401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i="1" lang="en-US" sz="4000">
                  <a:latin typeface="Times New Roman"/>
                  <a:ea typeface="Times New Roman"/>
                  <a:cs typeface="Times New Roman"/>
                  <a:sym typeface="Times New Roman"/>
                </a:rPr>
                <a:t>I</a:t>
              </a:r>
              <a:r>
                <a:rPr lang="en-US" sz="4000">
                  <a:latin typeface="Times New Roman"/>
                  <a:ea typeface="Times New Roman"/>
                  <a:cs typeface="Times New Roman"/>
                  <a:sym typeface="Times New Roman"/>
                </a:rPr>
                <a:t> =                     </a:t>
              </a:r>
              <a:r>
                <a:rPr lang="en-US" sz="4000">
                  <a:latin typeface="Times New Roman"/>
                  <a:ea typeface="Times New Roman"/>
                  <a:cs typeface="Times New Roman"/>
                  <a:sym typeface="Times New Roman"/>
                </a:rPr>
                <a:t> / </a:t>
              </a:r>
              <a:r>
                <a:rPr i="1" lang="en-US" sz="4000">
                  <a:latin typeface="Times New Roman"/>
                  <a:ea typeface="Times New Roman"/>
                  <a:cs typeface="Times New Roman"/>
                  <a:sym typeface="Times New Roman"/>
                </a:rPr>
                <a:t>n</a:t>
              </a:r>
              <a:endParaRPr i="1" sz="4000">
                <a:latin typeface="Times New Roman"/>
                <a:ea typeface="Times New Roman"/>
                <a:cs typeface="Times New Roman"/>
                <a:sym typeface="Times New Roman"/>
              </a:endParaRPr>
            </a:p>
          </p:txBody>
        </p:sp>
        <p:sp>
          <p:nvSpPr>
            <p:cNvPr id="128" name="Google Shape;128;p29"/>
            <p:cNvSpPr txBox="1"/>
            <p:nvPr/>
          </p:nvSpPr>
          <p:spPr>
            <a:xfrm>
              <a:off x="2668925" y="1456575"/>
              <a:ext cx="1795200" cy="12849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i="1" lang="en-US" sz="4000">
                  <a:latin typeface="Times New Roman"/>
                  <a:ea typeface="Times New Roman"/>
                  <a:cs typeface="Times New Roman"/>
                  <a:sym typeface="Times New Roman"/>
                </a:rPr>
                <a:t>D</a:t>
              </a:r>
              <a:r>
                <a:rPr lang="en-US" sz="4000">
                  <a:latin typeface="Times New Roman"/>
                  <a:ea typeface="Times New Roman"/>
                  <a:cs typeface="Times New Roman"/>
                  <a:sym typeface="Times New Roman"/>
                </a:rPr>
                <a:t> * </a:t>
              </a:r>
              <a:r>
                <a:rPr i="1" lang="en-US" sz="4000">
                  <a:latin typeface="Times New Roman"/>
                  <a:ea typeface="Times New Roman"/>
                  <a:cs typeface="Times New Roman"/>
                  <a:sym typeface="Times New Roman"/>
                </a:rPr>
                <a:t>e</a:t>
              </a:r>
              <a:r>
                <a:rPr lang="en-US" sz="4000">
                  <a:latin typeface="Times New Roman"/>
                  <a:ea typeface="Times New Roman"/>
                  <a:cs typeface="Times New Roman"/>
                  <a:sym typeface="Times New Roman"/>
                </a:rPr>
                <a:t> * </a:t>
              </a:r>
              <a:r>
                <a:rPr i="1" lang="en-US" sz="4000">
                  <a:latin typeface="Times New Roman"/>
                  <a:ea typeface="Times New Roman"/>
                  <a:cs typeface="Times New Roman"/>
                  <a:sym typeface="Times New Roman"/>
                </a:rPr>
                <a:t>Θ</a:t>
              </a:r>
              <a:endParaRPr i="1" sz="4000">
                <a:latin typeface="Times New Roman"/>
                <a:ea typeface="Times New Roman"/>
                <a:cs typeface="Times New Roman"/>
                <a:sym typeface="Times New Roman"/>
              </a:endParaRPr>
            </a:p>
            <a:p>
              <a:pPr indent="0" lvl="0" marL="0" rtl="0" algn="l">
                <a:spcBef>
                  <a:spcPts val="0"/>
                </a:spcBef>
                <a:spcAft>
                  <a:spcPts val="0"/>
                </a:spcAft>
                <a:buNone/>
              </a:pPr>
              <a:r>
                <a:rPr i="1" lang="en-US" sz="4000">
                  <a:latin typeface="Times New Roman"/>
                  <a:ea typeface="Times New Roman"/>
                  <a:cs typeface="Times New Roman"/>
                  <a:sym typeface="Times New Roman"/>
                </a:rPr>
                <a:t>1 - e * Θ</a:t>
              </a:r>
              <a:endParaRPr i="1" sz="4000">
                <a:latin typeface="Times New Roman"/>
                <a:ea typeface="Times New Roman"/>
                <a:cs typeface="Times New Roman"/>
                <a:sym typeface="Times New Roman"/>
              </a:endParaRPr>
            </a:p>
          </p:txBody>
        </p:sp>
        <p:cxnSp>
          <p:nvCxnSpPr>
            <p:cNvPr id="129" name="Google Shape;129;p29"/>
            <p:cNvCxnSpPr/>
            <p:nvPr/>
          </p:nvCxnSpPr>
          <p:spPr>
            <a:xfrm>
              <a:off x="2668925" y="2022825"/>
              <a:ext cx="1674000" cy="0"/>
            </a:xfrm>
            <a:prstGeom prst="straightConnector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30"/>
          <p:cNvSpPr/>
          <p:nvPr/>
        </p:nvSpPr>
        <p:spPr>
          <a:xfrm>
            <a:off x="0" y="0"/>
            <a:ext cx="4858500" cy="68580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135" name="Google Shape;135;p30"/>
          <p:cNvSpPr txBox="1"/>
          <p:nvPr>
            <p:ph idx="1" type="body"/>
          </p:nvPr>
        </p:nvSpPr>
        <p:spPr>
          <a:xfrm>
            <a:off x="448725" y="1246200"/>
            <a:ext cx="3412500" cy="4580400"/>
          </a:xfrm>
          <a:prstGeom prst="rect">
            <a:avLst/>
          </a:prstGeom>
          <a:noFill/>
          <a:ln>
            <a:noFill/>
          </a:ln>
        </p:spPr>
        <p:txBody>
          <a:bodyPr anchorCtr="0" anchor="t" bIns="45700" lIns="91425" spcFirstLastPara="1" rIns="91425" wrap="square" tIns="45700">
            <a:noAutofit/>
          </a:bodyPr>
          <a:lstStyle/>
          <a:p>
            <a:pPr indent="-215900" lvl="0" marL="228600" marR="0" rtl="0" algn="l">
              <a:lnSpc>
                <a:spcPct val="90000"/>
              </a:lnSpc>
              <a:spcBef>
                <a:spcPts val="0"/>
              </a:spcBef>
              <a:spcAft>
                <a:spcPts val="0"/>
              </a:spcAft>
              <a:buClr>
                <a:schemeClr val="lt1"/>
              </a:buClr>
              <a:buSzPts val="1600"/>
              <a:buFont typeface="Open Sans Light"/>
              <a:buChar char="•"/>
            </a:pPr>
            <a:r>
              <a:rPr i="0" lang="en-US" sz="1600" u="none" cap="none" strike="noStrike">
                <a:solidFill>
                  <a:schemeClr val="lt1"/>
                </a:solidFill>
                <a:latin typeface="Open Sans Light"/>
                <a:ea typeface="Open Sans Light"/>
                <a:cs typeface="Open Sans Light"/>
                <a:sym typeface="Open Sans Light"/>
              </a:rPr>
              <a:t>Column A: Country</a:t>
            </a:r>
            <a:endParaRPr sz="1600">
              <a:latin typeface="Open Sans Light"/>
              <a:ea typeface="Open Sans Light"/>
              <a:cs typeface="Open Sans Light"/>
              <a:sym typeface="Open Sans Light"/>
            </a:endParaRPr>
          </a:p>
          <a:p>
            <a:pPr indent="-215900" lvl="0" marL="228600" marR="0" rtl="0" algn="l">
              <a:lnSpc>
                <a:spcPct val="90000"/>
              </a:lnSpc>
              <a:spcBef>
                <a:spcPts val="1000"/>
              </a:spcBef>
              <a:spcAft>
                <a:spcPts val="0"/>
              </a:spcAft>
              <a:buClr>
                <a:schemeClr val="lt1"/>
              </a:buClr>
              <a:buSzPts val="1600"/>
              <a:buFont typeface="Open Sans Light"/>
              <a:buChar char="•"/>
            </a:pPr>
            <a:r>
              <a:rPr i="0" lang="en-US" sz="1600" u="none" cap="none" strike="noStrike">
                <a:solidFill>
                  <a:schemeClr val="lt1"/>
                </a:solidFill>
                <a:latin typeface="Open Sans Light"/>
                <a:ea typeface="Open Sans Light"/>
                <a:cs typeface="Open Sans Light"/>
                <a:sym typeface="Open Sans Light"/>
              </a:rPr>
              <a:t>Column B: C</a:t>
            </a:r>
            <a:r>
              <a:rPr lang="en-US" sz="1600">
                <a:solidFill>
                  <a:schemeClr val="lt1"/>
                </a:solidFill>
                <a:latin typeface="Open Sans Light"/>
                <a:ea typeface="Open Sans Light"/>
                <a:cs typeface="Open Sans Light"/>
                <a:sym typeface="Open Sans Light"/>
              </a:rPr>
              <a:t>ountries sorted by </a:t>
            </a:r>
            <a:r>
              <a:rPr i="0" lang="en-US" sz="1600" u="none" cap="none" strike="noStrike">
                <a:solidFill>
                  <a:schemeClr val="lt1"/>
                </a:solidFill>
                <a:latin typeface="Open Sans Light"/>
                <a:ea typeface="Open Sans Light"/>
                <a:cs typeface="Open Sans Light"/>
                <a:sym typeface="Open Sans Light"/>
              </a:rPr>
              <a:t>WHO Region</a:t>
            </a:r>
            <a:endParaRPr sz="1600">
              <a:latin typeface="Open Sans Light"/>
              <a:ea typeface="Open Sans Light"/>
              <a:cs typeface="Open Sans Light"/>
              <a:sym typeface="Open Sans Light"/>
            </a:endParaRPr>
          </a:p>
          <a:p>
            <a:pPr indent="-215900" lvl="0" marL="228600" marR="0" rtl="0" algn="l">
              <a:lnSpc>
                <a:spcPct val="90000"/>
              </a:lnSpc>
              <a:spcBef>
                <a:spcPts val="1000"/>
              </a:spcBef>
              <a:spcAft>
                <a:spcPts val="0"/>
              </a:spcAft>
              <a:buClr>
                <a:schemeClr val="lt1"/>
              </a:buClr>
              <a:buSzPts val="1600"/>
              <a:buFont typeface="Open Sans Light"/>
              <a:buChar char="•"/>
            </a:pPr>
            <a:r>
              <a:rPr i="0" lang="en-US" sz="1600" u="none" cap="none" strike="noStrike">
                <a:solidFill>
                  <a:schemeClr val="lt1"/>
                </a:solidFill>
                <a:latin typeface="Open Sans Light"/>
                <a:ea typeface="Open Sans Light"/>
                <a:cs typeface="Open Sans Light"/>
                <a:sym typeface="Open Sans Light"/>
              </a:rPr>
              <a:t>Column C: Population</a:t>
            </a:r>
            <a:endParaRPr sz="1600">
              <a:latin typeface="Open Sans Light"/>
              <a:ea typeface="Open Sans Light"/>
              <a:cs typeface="Open Sans Light"/>
              <a:sym typeface="Open Sans Light"/>
            </a:endParaRPr>
          </a:p>
          <a:p>
            <a:pPr indent="-215900" lvl="0" marL="228600" marR="0" rtl="0" algn="l">
              <a:lnSpc>
                <a:spcPct val="90000"/>
              </a:lnSpc>
              <a:spcBef>
                <a:spcPts val="1000"/>
              </a:spcBef>
              <a:spcAft>
                <a:spcPts val="0"/>
              </a:spcAft>
              <a:buClr>
                <a:schemeClr val="lt1"/>
              </a:buClr>
              <a:buSzPts val="1600"/>
              <a:buFont typeface="Open Sans Light"/>
              <a:buChar char="•"/>
            </a:pPr>
            <a:r>
              <a:rPr i="0" lang="en-US" sz="1600" u="none" cap="none" strike="noStrike">
                <a:solidFill>
                  <a:schemeClr val="lt1"/>
                </a:solidFill>
                <a:latin typeface="Open Sans Light"/>
                <a:ea typeface="Open Sans Light"/>
                <a:cs typeface="Open Sans Light"/>
                <a:sym typeface="Open Sans Light"/>
              </a:rPr>
              <a:t>Column D: Geographical Region</a:t>
            </a:r>
            <a:endParaRPr sz="1600">
              <a:latin typeface="Open Sans Light"/>
              <a:ea typeface="Open Sans Light"/>
              <a:cs typeface="Open Sans Light"/>
              <a:sym typeface="Open Sans Light"/>
            </a:endParaRPr>
          </a:p>
          <a:p>
            <a:pPr indent="-241300" lvl="1" marL="685800" marR="0" rtl="0" algn="l">
              <a:lnSpc>
                <a:spcPct val="90000"/>
              </a:lnSpc>
              <a:spcBef>
                <a:spcPts val="500"/>
              </a:spcBef>
              <a:spcAft>
                <a:spcPts val="0"/>
              </a:spcAft>
              <a:buClr>
                <a:schemeClr val="lt1"/>
              </a:buClr>
              <a:buSzPts val="1600"/>
              <a:buFont typeface="Open Sans Light"/>
              <a:buChar char="•"/>
            </a:pPr>
            <a:r>
              <a:rPr i="0" lang="en-US" u="none" cap="none" strike="noStrike">
                <a:solidFill>
                  <a:schemeClr val="lt1"/>
                </a:solidFill>
                <a:latin typeface="Open Sans Light"/>
                <a:ea typeface="Open Sans Light"/>
                <a:cs typeface="Open Sans Light"/>
                <a:sym typeface="Open Sans Light"/>
              </a:rPr>
              <a:t>E.g: AMR = “Central America,” “Latin America”</a:t>
            </a:r>
            <a:endParaRPr>
              <a:latin typeface="Open Sans Light"/>
              <a:ea typeface="Open Sans Light"/>
              <a:cs typeface="Open Sans Light"/>
              <a:sym typeface="Open Sans Light"/>
            </a:endParaRPr>
          </a:p>
          <a:p>
            <a:pPr indent="-215900" lvl="0" marL="228600" marR="0" rtl="0" algn="l">
              <a:lnSpc>
                <a:spcPct val="90000"/>
              </a:lnSpc>
              <a:spcBef>
                <a:spcPts val="1000"/>
              </a:spcBef>
              <a:spcAft>
                <a:spcPts val="0"/>
              </a:spcAft>
              <a:buClr>
                <a:schemeClr val="lt1"/>
              </a:buClr>
              <a:buSzPts val="1600"/>
              <a:buFont typeface="Open Sans Light"/>
              <a:buChar char="•"/>
            </a:pPr>
            <a:r>
              <a:rPr i="0" lang="en-US" sz="1600" u="none" cap="none" strike="noStrike">
                <a:solidFill>
                  <a:schemeClr val="lt1"/>
                </a:solidFill>
                <a:latin typeface="Open Sans Light"/>
                <a:ea typeface="Open Sans Light"/>
                <a:cs typeface="Open Sans Light"/>
                <a:sym typeface="Open Sans Light"/>
              </a:rPr>
              <a:t>Column E: WHO Group</a:t>
            </a:r>
            <a:endParaRPr sz="1600">
              <a:latin typeface="Open Sans Light"/>
              <a:ea typeface="Open Sans Light"/>
              <a:cs typeface="Open Sans Light"/>
              <a:sym typeface="Open Sans Light"/>
            </a:endParaRPr>
          </a:p>
          <a:p>
            <a:pPr indent="-241300" lvl="1" marL="685800" marR="0" rtl="0" algn="l">
              <a:lnSpc>
                <a:spcPct val="90000"/>
              </a:lnSpc>
              <a:spcBef>
                <a:spcPts val="500"/>
              </a:spcBef>
              <a:spcAft>
                <a:spcPts val="0"/>
              </a:spcAft>
              <a:buClr>
                <a:schemeClr val="lt1"/>
              </a:buClr>
              <a:buSzPts val="1600"/>
              <a:buFont typeface="Open Sans Light"/>
              <a:buChar char="•"/>
            </a:pPr>
            <a:r>
              <a:rPr i="0" lang="en-US" u="none" cap="none" strike="noStrike">
                <a:solidFill>
                  <a:schemeClr val="lt1"/>
                </a:solidFill>
                <a:latin typeface="Open Sans Light"/>
                <a:ea typeface="Open Sans Light"/>
                <a:cs typeface="Open Sans Light"/>
                <a:sym typeface="Open Sans Light"/>
              </a:rPr>
              <a:t>Group A= Low and middle income countries outside the Americas (AFR, EUR, SEA, WPR)</a:t>
            </a:r>
            <a:endParaRPr>
              <a:latin typeface="Open Sans Light"/>
              <a:ea typeface="Open Sans Light"/>
              <a:cs typeface="Open Sans Light"/>
              <a:sym typeface="Open Sans Light"/>
            </a:endParaRPr>
          </a:p>
          <a:p>
            <a:pPr indent="-241300" lvl="1" marL="685800" marR="0" rtl="0" algn="l">
              <a:lnSpc>
                <a:spcPct val="90000"/>
              </a:lnSpc>
              <a:spcBef>
                <a:spcPts val="500"/>
              </a:spcBef>
              <a:spcAft>
                <a:spcPts val="0"/>
              </a:spcAft>
              <a:buClr>
                <a:schemeClr val="lt1"/>
              </a:buClr>
              <a:buSzPts val="1600"/>
              <a:buFont typeface="Open Sans Light"/>
              <a:buChar char="•"/>
            </a:pPr>
            <a:r>
              <a:rPr i="0" lang="en-US" u="none" cap="none" strike="noStrike">
                <a:solidFill>
                  <a:schemeClr val="lt1"/>
                </a:solidFill>
                <a:latin typeface="Open Sans Light"/>
                <a:ea typeface="Open Sans Light"/>
                <a:cs typeface="Open Sans Light"/>
                <a:sym typeface="Open Sans Light"/>
              </a:rPr>
              <a:t>Group B= Low and middle income countries within the Americas (AMR)</a:t>
            </a:r>
            <a:endParaRPr>
              <a:latin typeface="Open Sans Light"/>
              <a:ea typeface="Open Sans Light"/>
              <a:cs typeface="Open Sans Light"/>
              <a:sym typeface="Open Sans Light"/>
            </a:endParaRPr>
          </a:p>
        </p:txBody>
      </p:sp>
      <p:pic>
        <p:nvPicPr>
          <p:cNvPr id="136" name="Google Shape;136;p30"/>
          <p:cNvPicPr preferRelativeResize="0"/>
          <p:nvPr/>
        </p:nvPicPr>
        <p:blipFill>
          <a:blip r:embed="rId3">
            <a:alphaModFix/>
          </a:blip>
          <a:stretch>
            <a:fillRect/>
          </a:stretch>
        </p:blipFill>
        <p:spPr>
          <a:xfrm>
            <a:off x="5335062" y="1017038"/>
            <a:ext cx="6514800" cy="4823924"/>
          </a:xfrm>
          <a:prstGeom prst="rect">
            <a:avLst/>
          </a:prstGeom>
          <a:noFill/>
          <a:ln>
            <a:noFill/>
          </a:ln>
        </p:spPr>
      </p:pic>
      <p:sp>
        <p:nvSpPr>
          <p:cNvPr id="137" name="Google Shape;137;p30"/>
          <p:cNvSpPr txBox="1"/>
          <p:nvPr>
            <p:ph type="title"/>
          </p:nvPr>
        </p:nvSpPr>
        <p:spPr>
          <a:xfrm>
            <a:off x="448734" y="76200"/>
            <a:ext cx="8596800" cy="1320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lang="en-US" sz="4400">
                <a:solidFill>
                  <a:srgbClr val="E06666"/>
                </a:solidFill>
                <a:latin typeface="Open Sans ExtraBold"/>
                <a:ea typeface="Open Sans ExtraBold"/>
                <a:cs typeface="Open Sans ExtraBold"/>
                <a:sym typeface="Open Sans ExtraBold"/>
              </a:rPr>
              <a:t>Country Data</a:t>
            </a:r>
            <a:endParaRPr sz="4400">
              <a:solidFill>
                <a:srgbClr val="E06666"/>
              </a:solidFill>
              <a:latin typeface="Open Sans ExtraBold"/>
              <a:ea typeface="Open Sans ExtraBold"/>
              <a:cs typeface="Open Sans ExtraBold"/>
              <a:sym typeface="Open Sans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31"/>
          <p:cNvSpPr/>
          <p:nvPr/>
        </p:nvSpPr>
        <p:spPr>
          <a:xfrm>
            <a:off x="0" y="0"/>
            <a:ext cx="4858500" cy="68580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143" name="Google Shape;143;p31"/>
          <p:cNvSpPr txBox="1"/>
          <p:nvPr>
            <p:ph type="title"/>
          </p:nvPr>
        </p:nvSpPr>
        <p:spPr>
          <a:xfrm>
            <a:off x="524934" y="152400"/>
            <a:ext cx="8596800" cy="1320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lang="en-US" sz="4400">
                <a:solidFill>
                  <a:srgbClr val="E06666"/>
                </a:solidFill>
                <a:latin typeface="Open Sans ExtraBold"/>
                <a:ea typeface="Open Sans ExtraBold"/>
                <a:cs typeface="Open Sans ExtraBold"/>
                <a:sym typeface="Open Sans ExtraBold"/>
              </a:rPr>
              <a:t>DALY</a:t>
            </a:r>
            <a:r>
              <a:rPr lang="en-US" sz="4400">
                <a:solidFill>
                  <a:srgbClr val="E06666"/>
                </a:solidFill>
                <a:latin typeface="Open Sans ExtraBold"/>
                <a:ea typeface="Open Sans ExtraBold"/>
                <a:cs typeface="Open Sans ExtraBold"/>
                <a:sym typeface="Open Sans ExtraBold"/>
              </a:rPr>
              <a:t> Data</a:t>
            </a:r>
            <a:endParaRPr sz="4400">
              <a:solidFill>
                <a:srgbClr val="E06666"/>
              </a:solidFill>
              <a:latin typeface="Open Sans ExtraBold"/>
              <a:ea typeface="Open Sans ExtraBold"/>
              <a:cs typeface="Open Sans ExtraBold"/>
              <a:sym typeface="Open Sans ExtraBold"/>
            </a:endParaRPr>
          </a:p>
        </p:txBody>
      </p:sp>
      <p:pic>
        <p:nvPicPr>
          <p:cNvPr id="144" name="Google Shape;144;p31"/>
          <p:cNvPicPr preferRelativeResize="0"/>
          <p:nvPr/>
        </p:nvPicPr>
        <p:blipFill>
          <a:blip r:embed="rId3">
            <a:alphaModFix/>
          </a:blip>
          <a:stretch>
            <a:fillRect/>
          </a:stretch>
        </p:blipFill>
        <p:spPr>
          <a:xfrm>
            <a:off x="6052825" y="1408650"/>
            <a:ext cx="5437356" cy="4622700"/>
          </a:xfrm>
          <a:prstGeom prst="rect">
            <a:avLst/>
          </a:prstGeom>
          <a:noFill/>
          <a:ln>
            <a:noFill/>
          </a:ln>
        </p:spPr>
      </p:pic>
      <p:sp>
        <p:nvSpPr>
          <p:cNvPr id="145" name="Google Shape;145;p31"/>
          <p:cNvSpPr txBox="1"/>
          <p:nvPr>
            <p:ph idx="1" type="body"/>
          </p:nvPr>
        </p:nvSpPr>
        <p:spPr>
          <a:xfrm>
            <a:off x="513175" y="1322400"/>
            <a:ext cx="4043100" cy="4425300"/>
          </a:xfrm>
          <a:prstGeom prst="rect">
            <a:avLst/>
          </a:prstGeom>
          <a:noFill/>
          <a:ln>
            <a:noFill/>
          </a:ln>
        </p:spPr>
        <p:txBody>
          <a:bodyPr anchorCtr="0" anchor="t" bIns="45700" lIns="91425" spcFirstLastPara="1" rIns="91425" wrap="square" tIns="45700">
            <a:noAutofit/>
          </a:bodyPr>
          <a:lstStyle/>
          <a:p>
            <a:pPr indent="-215900" lvl="0" marL="228600" marR="0" rtl="0" algn="l">
              <a:lnSpc>
                <a:spcPct val="80000"/>
              </a:lnSpc>
              <a:spcBef>
                <a:spcPts val="0"/>
              </a:spcBef>
              <a:spcAft>
                <a:spcPts val="0"/>
              </a:spcAft>
              <a:buClr>
                <a:schemeClr val="lt1"/>
              </a:buClr>
              <a:buSzPts val="1600"/>
              <a:buFont typeface="Open Sans Light"/>
              <a:buChar char="•"/>
            </a:pPr>
            <a:r>
              <a:rPr i="0" lang="en-US" sz="1600" u="none" cap="none" strike="noStrike">
                <a:solidFill>
                  <a:schemeClr val="lt1"/>
                </a:solidFill>
                <a:latin typeface="Open Sans Light"/>
                <a:ea typeface="Open Sans Light"/>
                <a:cs typeface="Open Sans Light"/>
                <a:sym typeface="Open Sans Light"/>
              </a:rPr>
              <a:t>Column F: DALY</a:t>
            </a:r>
            <a:r>
              <a:rPr lang="en-US" sz="1600">
                <a:solidFill>
                  <a:schemeClr val="lt1"/>
                </a:solidFill>
                <a:latin typeface="Open Sans Light"/>
                <a:ea typeface="Open Sans Light"/>
                <a:cs typeface="Open Sans Light"/>
                <a:sym typeface="Open Sans Light"/>
              </a:rPr>
              <a:t>s</a:t>
            </a:r>
            <a:endParaRPr sz="1600">
              <a:latin typeface="Open Sans Light"/>
              <a:ea typeface="Open Sans Light"/>
              <a:cs typeface="Open Sans Light"/>
              <a:sym typeface="Open Sans Light"/>
            </a:endParaRPr>
          </a:p>
          <a:p>
            <a:pPr indent="-215900" lvl="0" marL="228600" marR="0" rtl="0" algn="l">
              <a:lnSpc>
                <a:spcPct val="80000"/>
              </a:lnSpc>
              <a:spcBef>
                <a:spcPts val="1000"/>
              </a:spcBef>
              <a:spcAft>
                <a:spcPts val="0"/>
              </a:spcAft>
              <a:buClr>
                <a:schemeClr val="lt1"/>
              </a:buClr>
              <a:buSzPts val="1600"/>
              <a:buFont typeface="Open Sans Light"/>
              <a:buChar char="•"/>
            </a:pPr>
            <a:r>
              <a:rPr i="0" lang="en-US" sz="1600" u="none" cap="none" strike="noStrike">
                <a:solidFill>
                  <a:schemeClr val="lt1"/>
                </a:solidFill>
                <a:latin typeface="Open Sans Light"/>
                <a:ea typeface="Open Sans Light"/>
                <a:cs typeface="Open Sans Light"/>
                <a:sym typeface="Open Sans Light"/>
              </a:rPr>
              <a:t>Column G: Adult DALYs (age 15+)</a:t>
            </a:r>
            <a:endParaRPr sz="1600">
              <a:latin typeface="Open Sans Light"/>
              <a:ea typeface="Open Sans Light"/>
              <a:cs typeface="Open Sans Light"/>
              <a:sym typeface="Open Sans Light"/>
            </a:endParaRPr>
          </a:p>
          <a:p>
            <a:pPr indent="-215900" lvl="0" marL="228600" marR="0" rtl="0" algn="l">
              <a:lnSpc>
                <a:spcPct val="80000"/>
              </a:lnSpc>
              <a:spcBef>
                <a:spcPts val="1000"/>
              </a:spcBef>
              <a:spcAft>
                <a:spcPts val="0"/>
              </a:spcAft>
              <a:buClr>
                <a:schemeClr val="lt1"/>
              </a:buClr>
              <a:buSzPts val="1600"/>
              <a:buFont typeface="Open Sans Light"/>
              <a:buChar char="•"/>
            </a:pPr>
            <a:r>
              <a:rPr i="0" lang="en-US" sz="1600" u="none" cap="none" strike="noStrike">
                <a:solidFill>
                  <a:schemeClr val="lt1"/>
                </a:solidFill>
                <a:latin typeface="Open Sans Light"/>
                <a:ea typeface="Open Sans Light"/>
                <a:cs typeface="Open Sans Light"/>
                <a:sym typeface="Open Sans Light"/>
              </a:rPr>
              <a:t>Column H: Children DALYs (age &lt;15)</a:t>
            </a:r>
            <a:endParaRPr sz="1600">
              <a:latin typeface="Open Sans Light"/>
              <a:ea typeface="Open Sans Light"/>
              <a:cs typeface="Open Sans Light"/>
              <a:sym typeface="Open Sans Light"/>
            </a:endParaRPr>
          </a:p>
          <a:p>
            <a:pPr indent="-215900" lvl="0" marL="228600" marR="0" rtl="0" algn="l">
              <a:lnSpc>
                <a:spcPct val="80000"/>
              </a:lnSpc>
              <a:spcBef>
                <a:spcPts val="1000"/>
              </a:spcBef>
              <a:spcAft>
                <a:spcPts val="0"/>
              </a:spcAft>
              <a:buClr>
                <a:schemeClr val="lt1"/>
              </a:buClr>
              <a:buSzPts val="1600"/>
              <a:buFont typeface="Open Sans Light"/>
              <a:buChar char="•"/>
            </a:pPr>
            <a:r>
              <a:rPr i="0" lang="en-US" sz="1600" u="none" cap="none" strike="noStrike">
                <a:solidFill>
                  <a:schemeClr val="lt1"/>
                </a:solidFill>
                <a:latin typeface="Open Sans Light"/>
                <a:ea typeface="Open Sans Light"/>
                <a:cs typeface="Open Sans Light"/>
                <a:sym typeface="Open Sans Light"/>
              </a:rPr>
              <a:t>Column </a:t>
            </a:r>
            <a:r>
              <a:rPr lang="en-US" sz="1600">
                <a:solidFill>
                  <a:schemeClr val="lt1"/>
                </a:solidFill>
                <a:latin typeface="Open Sans Light"/>
                <a:ea typeface="Open Sans Light"/>
                <a:cs typeface="Open Sans Light"/>
                <a:sym typeface="Open Sans Light"/>
              </a:rPr>
              <a:t>I</a:t>
            </a:r>
            <a:r>
              <a:rPr i="0" lang="en-US" sz="1600" u="none" cap="none" strike="noStrike">
                <a:solidFill>
                  <a:schemeClr val="lt1"/>
                </a:solidFill>
                <a:latin typeface="Open Sans Light"/>
                <a:ea typeface="Open Sans Light"/>
                <a:cs typeface="Open Sans Light"/>
                <a:sym typeface="Open Sans Light"/>
              </a:rPr>
              <a:t>: Retention Rate (max</a:t>
            </a:r>
            <a:r>
              <a:rPr lang="en-US" sz="1600">
                <a:solidFill>
                  <a:schemeClr val="lt1"/>
                </a:solidFill>
                <a:latin typeface="Open Sans Light"/>
                <a:ea typeface="Open Sans Light"/>
                <a:cs typeface="Open Sans Light"/>
                <a:sym typeface="Open Sans Light"/>
              </a:rPr>
              <a:t> set to </a:t>
            </a:r>
            <a:r>
              <a:rPr i="0" lang="en-US" sz="1600" u="none" cap="none" strike="noStrike">
                <a:solidFill>
                  <a:schemeClr val="lt1"/>
                </a:solidFill>
                <a:latin typeface="Open Sans Light"/>
                <a:ea typeface="Open Sans Light"/>
                <a:cs typeface="Open Sans Light"/>
                <a:sym typeface="Open Sans Light"/>
              </a:rPr>
              <a:t>97.14%)</a:t>
            </a:r>
            <a:endParaRPr sz="1600">
              <a:latin typeface="Open Sans Light"/>
              <a:ea typeface="Open Sans Light"/>
              <a:cs typeface="Open Sans Light"/>
              <a:sym typeface="Open Sans Light"/>
            </a:endParaRPr>
          </a:p>
          <a:p>
            <a:pPr indent="-215900" lvl="0" marL="228600" marR="0" rtl="0" algn="l">
              <a:lnSpc>
                <a:spcPct val="80000"/>
              </a:lnSpc>
              <a:spcBef>
                <a:spcPts val="1000"/>
              </a:spcBef>
              <a:spcAft>
                <a:spcPts val="0"/>
              </a:spcAft>
              <a:buClr>
                <a:schemeClr val="lt1"/>
              </a:buClr>
              <a:buSzPts val="1600"/>
              <a:buFont typeface="Open Sans Light"/>
              <a:buChar char="•"/>
            </a:pPr>
            <a:r>
              <a:rPr i="0" lang="en-US" sz="1600" u="none" cap="none" strike="noStrike">
                <a:solidFill>
                  <a:schemeClr val="lt1"/>
                </a:solidFill>
                <a:latin typeface="Open Sans Light"/>
                <a:ea typeface="Open Sans Light"/>
                <a:cs typeface="Open Sans Light"/>
                <a:sym typeface="Open Sans Light"/>
              </a:rPr>
              <a:t>Column </a:t>
            </a:r>
            <a:r>
              <a:rPr lang="en-US" sz="1600">
                <a:solidFill>
                  <a:schemeClr val="lt1"/>
                </a:solidFill>
                <a:latin typeface="Open Sans Light"/>
                <a:ea typeface="Open Sans Light"/>
                <a:cs typeface="Open Sans Light"/>
                <a:sym typeface="Open Sans Light"/>
              </a:rPr>
              <a:t>J</a:t>
            </a:r>
            <a:r>
              <a:rPr i="0" lang="en-US" sz="1600" u="none" cap="none" strike="noStrike">
                <a:solidFill>
                  <a:schemeClr val="lt1"/>
                </a:solidFill>
                <a:latin typeface="Open Sans Light"/>
                <a:ea typeface="Open Sans Light"/>
                <a:cs typeface="Open Sans Light"/>
                <a:sym typeface="Open Sans Light"/>
              </a:rPr>
              <a:t>: Adult Retention Rate </a:t>
            </a:r>
            <a:r>
              <a:rPr lang="en-US" sz="1600">
                <a:solidFill>
                  <a:schemeClr val="lt1"/>
                </a:solidFill>
                <a:latin typeface="Open Sans Light"/>
                <a:ea typeface="Open Sans Light"/>
                <a:cs typeface="Open Sans Light"/>
                <a:sym typeface="Open Sans Light"/>
              </a:rPr>
              <a:t>(max set to 97.14%)</a:t>
            </a:r>
            <a:endParaRPr sz="1600">
              <a:latin typeface="Open Sans Light"/>
              <a:ea typeface="Open Sans Light"/>
              <a:cs typeface="Open Sans Light"/>
              <a:sym typeface="Open Sans Light"/>
            </a:endParaRPr>
          </a:p>
          <a:p>
            <a:pPr indent="-215900" lvl="0" marL="228600" marR="0" rtl="0" algn="l">
              <a:lnSpc>
                <a:spcPct val="80000"/>
              </a:lnSpc>
              <a:spcBef>
                <a:spcPts val="1000"/>
              </a:spcBef>
              <a:spcAft>
                <a:spcPts val="0"/>
              </a:spcAft>
              <a:buClr>
                <a:schemeClr val="lt1"/>
              </a:buClr>
              <a:buSzPts val="1600"/>
              <a:buFont typeface="Open Sans Light"/>
              <a:buChar char="•"/>
            </a:pPr>
            <a:r>
              <a:rPr i="0" lang="en-US" sz="1600" u="none" cap="none" strike="noStrike">
                <a:solidFill>
                  <a:schemeClr val="lt1"/>
                </a:solidFill>
                <a:latin typeface="Open Sans Light"/>
                <a:ea typeface="Open Sans Light"/>
                <a:cs typeface="Open Sans Light"/>
                <a:sym typeface="Open Sans Light"/>
              </a:rPr>
              <a:t>Column </a:t>
            </a:r>
            <a:r>
              <a:rPr lang="en-US" sz="1600">
                <a:solidFill>
                  <a:schemeClr val="lt1"/>
                </a:solidFill>
                <a:latin typeface="Open Sans Light"/>
                <a:ea typeface="Open Sans Light"/>
                <a:cs typeface="Open Sans Light"/>
                <a:sym typeface="Open Sans Light"/>
              </a:rPr>
              <a:t>K</a:t>
            </a:r>
            <a:r>
              <a:rPr i="0" lang="en-US" sz="1600" u="none" cap="none" strike="noStrike">
                <a:solidFill>
                  <a:schemeClr val="lt1"/>
                </a:solidFill>
                <a:latin typeface="Open Sans Light"/>
                <a:ea typeface="Open Sans Light"/>
                <a:cs typeface="Open Sans Light"/>
                <a:sym typeface="Open Sans Light"/>
              </a:rPr>
              <a:t>: Children Retention Rate </a:t>
            </a:r>
            <a:r>
              <a:rPr lang="en-US" sz="1600">
                <a:solidFill>
                  <a:schemeClr val="lt1"/>
                </a:solidFill>
                <a:latin typeface="Open Sans Light"/>
                <a:ea typeface="Open Sans Light"/>
                <a:cs typeface="Open Sans Light"/>
                <a:sym typeface="Open Sans Light"/>
              </a:rPr>
              <a:t>(max set to 97.14%)</a:t>
            </a:r>
            <a:endParaRPr sz="1600">
              <a:latin typeface="Open Sans Light"/>
              <a:ea typeface="Open Sans Light"/>
              <a:cs typeface="Open Sans Light"/>
              <a:sym typeface="Open Sans Light"/>
            </a:endParaRPr>
          </a:p>
          <a:p>
            <a:pPr indent="-228600" lvl="0" marL="228600" marR="0" rtl="0" algn="l">
              <a:lnSpc>
                <a:spcPct val="80000"/>
              </a:lnSpc>
              <a:spcBef>
                <a:spcPts val="1000"/>
              </a:spcBef>
              <a:spcAft>
                <a:spcPts val="0"/>
              </a:spcAft>
              <a:buClr>
                <a:schemeClr val="dk1"/>
              </a:buClr>
              <a:buFont typeface="Arial"/>
              <a:buNone/>
            </a:pPr>
            <a:r>
              <a:t/>
            </a:r>
            <a:endParaRPr i="0" sz="1600" u="none" cap="none" strike="noStrike">
              <a:solidFill>
                <a:schemeClr val="lt1"/>
              </a:solidFill>
              <a:latin typeface="Open Sans Light"/>
              <a:ea typeface="Open Sans Light"/>
              <a:cs typeface="Open Sans Light"/>
              <a:sym typeface="Open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32"/>
          <p:cNvSpPr/>
          <p:nvPr/>
        </p:nvSpPr>
        <p:spPr>
          <a:xfrm>
            <a:off x="0" y="0"/>
            <a:ext cx="4708500" cy="68580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151" name="Google Shape;151;p32"/>
          <p:cNvSpPr txBox="1"/>
          <p:nvPr>
            <p:ph idx="1" type="body"/>
          </p:nvPr>
        </p:nvSpPr>
        <p:spPr>
          <a:xfrm>
            <a:off x="524925" y="2617800"/>
            <a:ext cx="3782700" cy="4199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i="1" lang="en-US">
                <a:solidFill>
                  <a:schemeClr val="lt1"/>
                </a:solidFill>
                <a:latin typeface="Open Sans Light"/>
                <a:ea typeface="Open Sans Light"/>
                <a:cs typeface="Open Sans Light"/>
                <a:sym typeface="Open Sans Light"/>
              </a:rPr>
              <a:t>Data extracted from databases and studies if available. If not efficacy data from countries with data will be averaged.</a:t>
            </a:r>
            <a:endParaRPr i="1">
              <a:solidFill>
                <a:schemeClr val="lt1"/>
              </a:solidFill>
              <a:latin typeface="Open Sans Light"/>
              <a:ea typeface="Open Sans Light"/>
              <a:cs typeface="Open Sans Light"/>
              <a:sym typeface="Open Sans Light"/>
            </a:endParaRPr>
          </a:p>
          <a:p>
            <a:pPr indent="0" lvl="0" marL="0" rtl="0" algn="l">
              <a:spcBef>
                <a:spcPts val="0"/>
              </a:spcBef>
              <a:spcAft>
                <a:spcPts val="0"/>
              </a:spcAft>
              <a:buNone/>
            </a:pPr>
            <a:r>
              <a:t/>
            </a:r>
            <a:endParaRPr>
              <a:solidFill>
                <a:schemeClr val="lt1"/>
              </a:solidFill>
              <a:latin typeface="Open Sans Light"/>
              <a:ea typeface="Open Sans Light"/>
              <a:cs typeface="Open Sans Light"/>
              <a:sym typeface="Open Sans Light"/>
            </a:endParaRPr>
          </a:p>
          <a:p>
            <a:pPr indent="-215900" lvl="0" marL="228600" marR="0" rtl="0" algn="l">
              <a:lnSpc>
                <a:spcPct val="90000"/>
              </a:lnSpc>
              <a:spcBef>
                <a:spcPts val="0"/>
              </a:spcBef>
              <a:spcAft>
                <a:spcPts val="0"/>
              </a:spcAft>
              <a:buClr>
                <a:schemeClr val="lt1"/>
              </a:buClr>
              <a:buSzPts val="1800"/>
              <a:buFont typeface="Open Sans Light"/>
              <a:buChar char="•"/>
            </a:pPr>
            <a:r>
              <a:rPr i="0" lang="en-US" u="none" cap="none" strike="noStrike">
                <a:solidFill>
                  <a:schemeClr val="lt1"/>
                </a:solidFill>
                <a:latin typeface="Open Sans Light"/>
                <a:ea typeface="Open Sans Light"/>
                <a:cs typeface="Open Sans Light"/>
                <a:sym typeface="Open Sans Light"/>
              </a:rPr>
              <a:t>Column </a:t>
            </a:r>
            <a:r>
              <a:rPr lang="en-US">
                <a:solidFill>
                  <a:schemeClr val="lt1"/>
                </a:solidFill>
                <a:latin typeface="Open Sans Light"/>
                <a:ea typeface="Open Sans Light"/>
                <a:cs typeface="Open Sans Light"/>
                <a:sym typeface="Open Sans Light"/>
              </a:rPr>
              <a:t>L</a:t>
            </a:r>
            <a:r>
              <a:rPr i="0" lang="en-US" u="none" cap="none" strike="noStrike">
                <a:solidFill>
                  <a:schemeClr val="lt1"/>
                </a:solidFill>
                <a:latin typeface="Open Sans Light"/>
                <a:ea typeface="Open Sans Light"/>
                <a:cs typeface="Open Sans Light"/>
                <a:sym typeface="Open Sans Light"/>
              </a:rPr>
              <a:t>: Population receiving treatment</a:t>
            </a:r>
            <a:endParaRPr>
              <a:latin typeface="Open Sans Light"/>
              <a:ea typeface="Open Sans Light"/>
              <a:cs typeface="Open Sans Light"/>
              <a:sym typeface="Open Sans Light"/>
            </a:endParaRPr>
          </a:p>
          <a:p>
            <a:pPr indent="-215900" lvl="0" marL="228600" marR="0" rtl="0" algn="l">
              <a:lnSpc>
                <a:spcPct val="90000"/>
              </a:lnSpc>
              <a:spcBef>
                <a:spcPts val="1000"/>
              </a:spcBef>
              <a:spcAft>
                <a:spcPts val="0"/>
              </a:spcAft>
              <a:buClr>
                <a:schemeClr val="lt1"/>
              </a:buClr>
              <a:buSzPts val="1800"/>
              <a:buFont typeface="Open Sans Light"/>
              <a:buChar char="•"/>
            </a:pPr>
            <a:r>
              <a:rPr i="0" lang="en-US" u="none" cap="none" strike="noStrike">
                <a:solidFill>
                  <a:schemeClr val="lt1"/>
                </a:solidFill>
                <a:latin typeface="Open Sans Light"/>
                <a:ea typeface="Open Sans Light"/>
                <a:cs typeface="Open Sans Light"/>
                <a:sym typeface="Open Sans Light"/>
              </a:rPr>
              <a:t>Column </a:t>
            </a:r>
            <a:r>
              <a:rPr lang="en-US">
                <a:solidFill>
                  <a:schemeClr val="lt1"/>
                </a:solidFill>
                <a:latin typeface="Open Sans Light"/>
                <a:ea typeface="Open Sans Light"/>
                <a:cs typeface="Open Sans Light"/>
                <a:sym typeface="Open Sans Light"/>
              </a:rPr>
              <a:t>M</a:t>
            </a:r>
            <a:r>
              <a:rPr i="0" lang="en-US" u="none" cap="none" strike="noStrike">
                <a:solidFill>
                  <a:schemeClr val="lt1"/>
                </a:solidFill>
                <a:latin typeface="Open Sans Light"/>
                <a:ea typeface="Open Sans Light"/>
                <a:cs typeface="Open Sans Light"/>
                <a:sym typeface="Open Sans Light"/>
              </a:rPr>
              <a:t>: Population needing treatment</a:t>
            </a:r>
            <a:endParaRPr>
              <a:latin typeface="Open Sans Light"/>
              <a:ea typeface="Open Sans Light"/>
              <a:cs typeface="Open Sans Light"/>
              <a:sym typeface="Open Sans Light"/>
            </a:endParaRPr>
          </a:p>
          <a:p>
            <a:pPr indent="-215900" lvl="0" marL="228600" marR="0" rtl="0" algn="l">
              <a:lnSpc>
                <a:spcPct val="90000"/>
              </a:lnSpc>
              <a:spcBef>
                <a:spcPts val="1000"/>
              </a:spcBef>
              <a:spcAft>
                <a:spcPts val="0"/>
              </a:spcAft>
              <a:buClr>
                <a:schemeClr val="lt1"/>
              </a:buClr>
              <a:buSzPts val="1800"/>
              <a:buFont typeface="Open Sans Light"/>
              <a:buChar char="•"/>
            </a:pPr>
            <a:r>
              <a:rPr i="0" lang="en-US" u="none" cap="none" strike="noStrike">
                <a:solidFill>
                  <a:schemeClr val="lt1"/>
                </a:solidFill>
                <a:latin typeface="Open Sans Light"/>
                <a:ea typeface="Open Sans Light"/>
                <a:cs typeface="Open Sans Light"/>
                <a:sym typeface="Open Sans Light"/>
              </a:rPr>
              <a:t>Column </a:t>
            </a:r>
            <a:r>
              <a:rPr lang="en-US">
                <a:solidFill>
                  <a:schemeClr val="lt1"/>
                </a:solidFill>
                <a:latin typeface="Open Sans Light"/>
                <a:ea typeface="Open Sans Light"/>
                <a:cs typeface="Open Sans Light"/>
                <a:sym typeface="Open Sans Light"/>
              </a:rPr>
              <a:t>N</a:t>
            </a:r>
            <a:r>
              <a:rPr i="0" lang="en-US" u="none" cap="none" strike="noStrike">
                <a:solidFill>
                  <a:schemeClr val="lt1"/>
                </a:solidFill>
                <a:latin typeface="Open Sans Light"/>
                <a:ea typeface="Open Sans Light"/>
                <a:cs typeface="Open Sans Light"/>
                <a:sym typeface="Open Sans Light"/>
              </a:rPr>
              <a:t>: Treatment Coverage (θ)</a:t>
            </a:r>
            <a:endParaRPr>
              <a:latin typeface="Open Sans Light"/>
              <a:ea typeface="Open Sans Light"/>
              <a:cs typeface="Open Sans Light"/>
              <a:sym typeface="Open Sans Light"/>
            </a:endParaRPr>
          </a:p>
          <a:p>
            <a:pPr indent="-241300" lvl="1" marL="685800" marR="0" rtl="0" algn="l">
              <a:lnSpc>
                <a:spcPct val="90000"/>
              </a:lnSpc>
              <a:spcBef>
                <a:spcPts val="500"/>
              </a:spcBef>
              <a:spcAft>
                <a:spcPts val="0"/>
              </a:spcAft>
              <a:buClr>
                <a:schemeClr val="lt1"/>
              </a:buClr>
              <a:buSzPts val="1800"/>
              <a:buFont typeface="Open Sans Light"/>
              <a:buChar char="•"/>
            </a:pPr>
            <a:r>
              <a:rPr i="0" lang="en-US" sz="1800" u="none" cap="none" strike="noStrike">
                <a:solidFill>
                  <a:schemeClr val="lt1"/>
                </a:solidFill>
                <a:latin typeface="Open Sans Light"/>
                <a:ea typeface="Open Sans Light"/>
                <a:cs typeface="Open Sans Light"/>
                <a:sym typeface="Open Sans Light"/>
              </a:rPr>
              <a:t> = Col </a:t>
            </a:r>
            <a:r>
              <a:rPr lang="en-US" sz="1800">
                <a:solidFill>
                  <a:schemeClr val="lt1"/>
                </a:solidFill>
                <a:latin typeface="Open Sans Light"/>
                <a:ea typeface="Open Sans Light"/>
                <a:cs typeface="Open Sans Light"/>
                <a:sym typeface="Open Sans Light"/>
              </a:rPr>
              <a:t>L</a:t>
            </a:r>
            <a:r>
              <a:rPr i="0" lang="en-US" sz="1800" u="none" cap="none" strike="noStrike">
                <a:solidFill>
                  <a:schemeClr val="lt1"/>
                </a:solidFill>
                <a:latin typeface="Open Sans Light"/>
                <a:ea typeface="Open Sans Light"/>
                <a:cs typeface="Open Sans Light"/>
                <a:sym typeface="Open Sans Light"/>
              </a:rPr>
              <a:t>/ Col </a:t>
            </a:r>
            <a:r>
              <a:rPr lang="en-US" sz="1800">
                <a:solidFill>
                  <a:schemeClr val="lt1"/>
                </a:solidFill>
                <a:latin typeface="Open Sans Light"/>
                <a:ea typeface="Open Sans Light"/>
                <a:cs typeface="Open Sans Light"/>
                <a:sym typeface="Open Sans Light"/>
              </a:rPr>
              <a:t>M</a:t>
            </a:r>
            <a:endParaRPr sz="1800">
              <a:latin typeface="Open Sans Light"/>
              <a:ea typeface="Open Sans Light"/>
              <a:cs typeface="Open Sans Light"/>
              <a:sym typeface="Open Sans Light"/>
            </a:endParaRPr>
          </a:p>
        </p:txBody>
      </p:sp>
      <p:pic>
        <p:nvPicPr>
          <p:cNvPr id="152" name="Google Shape;152;p32"/>
          <p:cNvPicPr preferRelativeResize="0"/>
          <p:nvPr/>
        </p:nvPicPr>
        <p:blipFill>
          <a:blip r:embed="rId3">
            <a:alphaModFix/>
          </a:blip>
          <a:stretch>
            <a:fillRect/>
          </a:stretch>
        </p:blipFill>
        <p:spPr>
          <a:xfrm>
            <a:off x="6946098" y="545850"/>
            <a:ext cx="3049056" cy="5814451"/>
          </a:xfrm>
          <a:prstGeom prst="rect">
            <a:avLst/>
          </a:prstGeom>
          <a:noFill/>
          <a:ln>
            <a:noFill/>
          </a:ln>
        </p:spPr>
      </p:pic>
      <p:sp>
        <p:nvSpPr>
          <p:cNvPr id="153" name="Google Shape;153;p32"/>
          <p:cNvSpPr txBox="1"/>
          <p:nvPr>
            <p:ph type="title"/>
          </p:nvPr>
        </p:nvSpPr>
        <p:spPr>
          <a:xfrm>
            <a:off x="524930" y="838200"/>
            <a:ext cx="3782700" cy="1320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lang="en-US" sz="4400">
                <a:solidFill>
                  <a:srgbClr val="E06666"/>
                </a:solidFill>
                <a:latin typeface="Open Sans ExtraBold"/>
                <a:ea typeface="Open Sans ExtraBold"/>
                <a:cs typeface="Open Sans ExtraBold"/>
                <a:sym typeface="Open Sans ExtraBold"/>
              </a:rPr>
              <a:t>Treatment Coverage Data</a:t>
            </a:r>
            <a:endParaRPr sz="4400">
              <a:solidFill>
                <a:srgbClr val="E06666"/>
              </a:solidFill>
              <a:latin typeface="Open Sans ExtraBold"/>
              <a:ea typeface="Open Sans ExtraBold"/>
              <a:cs typeface="Open Sans ExtraBold"/>
              <a:sym typeface="Open Sans Extra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3"/>
          <p:cNvSpPr/>
          <p:nvPr/>
        </p:nvSpPr>
        <p:spPr>
          <a:xfrm>
            <a:off x="0" y="1"/>
            <a:ext cx="4635900" cy="68580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159" name="Google Shape;159;p33"/>
          <p:cNvSpPr txBox="1"/>
          <p:nvPr>
            <p:ph idx="1" type="body"/>
          </p:nvPr>
        </p:nvSpPr>
        <p:spPr>
          <a:xfrm>
            <a:off x="601130" y="2465400"/>
            <a:ext cx="3630300" cy="3880800"/>
          </a:xfrm>
          <a:prstGeom prst="rect">
            <a:avLst/>
          </a:prstGeom>
          <a:noFill/>
          <a:ln>
            <a:noFill/>
          </a:ln>
        </p:spPr>
        <p:txBody>
          <a:bodyPr anchorCtr="0" anchor="t" bIns="45700" lIns="91425" spcFirstLastPara="1" rIns="91425" wrap="square" tIns="45700">
            <a:noAutofit/>
          </a:bodyPr>
          <a:lstStyle/>
          <a:p>
            <a:pPr indent="-215900" lvl="0" marL="228600" rtl="0" algn="l">
              <a:lnSpc>
                <a:spcPct val="100000"/>
              </a:lnSpc>
              <a:spcBef>
                <a:spcPts val="0"/>
              </a:spcBef>
              <a:spcAft>
                <a:spcPts val="0"/>
              </a:spcAft>
              <a:buClr>
                <a:srgbClr val="F3F3F3"/>
              </a:buClr>
              <a:buSzPts val="1600"/>
              <a:buFont typeface="Open Sans Light"/>
              <a:buChar char="•"/>
            </a:pPr>
            <a:r>
              <a:rPr lang="en-US" sz="1600">
                <a:solidFill>
                  <a:srgbClr val="F3F3F3"/>
                </a:solidFill>
                <a:latin typeface="Open Sans Light"/>
                <a:ea typeface="Open Sans Light"/>
                <a:cs typeface="Open Sans Light"/>
                <a:sym typeface="Open Sans Light"/>
              </a:rPr>
              <a:t>Column R: Population receiving treatment</a:t>
            </a:r>
            <a:endParaRPr sz="1600">
              <a:solidFill>
                <a:srgbClr val="F3F3F3"/>
              </a:solidFill>
              <a:latin typeface="Open Sans Light"/>
              <a:ea typeface="Open Sans Light"/>
              <a:cs typeface="Open Sans Light"/>
              <a:sym typeface="Open Sans Light"/>
            </a:endParaRPr>
          </a:p>
          <a:p>
            <a:pPr indent="-215900" lvl="0" marL="228600" rtl="0" algn="l">
              <a:lnSpc>
                <a:spcPct val="100000"/>
              </a:lnSpc>
              <a:spcBef>
                <a:spcPts val="800"/>
              </a:spcBef>
              <a:spcAft>
                <a:spcPts val="0"/>
              </a:spcAft>
              <a:buClr>
                <a:srgbClr val="F3F3F3"/>
              </a:buClr>
              <a:buSzPts val="1600"/>
              <a:buFont typeface="Open Sans Light"/>
              <a:buChar char="•"/>
            </a:pPr>
            <a:r>
              <a:rPr lang="en-US" sz="1600">
                <a:solidFill>
                  <a:srgbClr val="F3F3F3"/>
                </a:solidFill>
                <a:latin typeface="Open Sans Light"/>
                <a:ea typeface="Open Sans Light"/>
                <a:cs typeface="Open Sans Light"/>
                <a:sym typeface="Open Sans Light"/>
              </a:rPr>
              <a:t>Column S: Population needing treatment</a:t>
            </a:r>
            <a:endParaRPr sz="1600">
              <a:solidFill>
                <a:srgbClr val="F3F3F3"/>
              </a:solidFill>
              <a:latin typeface="Open Sans Light"/>
              <a:ea typeface="Open Sans Light"/>
              <a:cs typeface="Open Sans Light"/>
              <a:sym typeface="Open Sans Light"/>
            </a:endParaRPr>
          </a:p>
          <a:p>
            <a:pPr indent="-215900" lvl="0" marL="228600" rtl="0" algn="l">
              <a:lnSpc>
                <a:spcPct val="100000"/>
              </a:lnSpc>
              <a:spcBef>
                <a:spcPts val="800"/>
              </a:spcBef>
              <a:spcAft>
                <a:spcPts val="0"/>
              </a:spcAft>
              <a:buClr>
                <a:srgbClr val="F3F3F3"/>
              </a:buClr>
              <a:buSzPts val="1600"/>
              <a:buFont typeface="Open Sans Light"/>
              <a:buChar char="•"/>
            </a:pPr>
            <a:r>
              <a:rPr lang="en-US" sz="1600">
                <a:solidFill>
                  <a:srgbClr val="F3F3F3"/>
                </a:solidFill>
                <a:latin typeface="Open Sans Light"/>
                <a:ea typeface="Open Sans Light"/>
                <a:cs typeface="Open Sans Light"/>
                <a:sym typeface="Open Sans Light"/>
              </a:rPr>
              <a:t>Column T: Treatment Coverage (θ)</a:t>
            </a:r>
            <a:endParaRPr sz="1600">
              <a:solidFill>
                <a:srgbClr val="F3F3F3"/>
              </a:solidFill>
              <a:latin typeface="Open Sans Light"/>
              <a:ea typeface="Open Sans Light"/>
              <a:cs typeface="Open Sans Light"/>
              <a:sym typeface="Open Sans Light"/>
            </a:endParaRPr>
          </a:p>
          <a:p>
            <a:pPr indent="-228600" lvl="1" marL="685800" rtl="0" algn="l">
              <a:lnSpc>
                <a:spcPct val="100000"/>
              </a:lnSpc>
              <a:spcBef>
                <a:spcPts val="800"/>
              </a:spcBef>
              <a:spcAft>
                <a:spcPts val="800"/>
              </a:spcAft>
              <a:buClr>
                <a:srgbClr val="F3F3F3"/>
              </a:buClr>
              <a:buSzPts val="1600"/>
              <a:buFont typeface="Open Sans Light"/>
              <a:buChar char="•"/>
            </a:pPr>
            <a:r>
              <a:rPr lang="en-US">
                <a:solidFill>
                  <a:srgbClr val="F3F3F3"/>
                </a:solidFill>
                <a:latin typeface="Open Sans Light"/>
                <a:ea typeface="Open Sans Light"/>
                <a:cs typeface="Open Sans Light"/>
                <a:sym typeface="Open Sans Light"/>
              </a:rPr>
              <a:t>= Col R/ Col S</a:t>
            </a:r>
            <a:endParaRPr>
              <a:solidFill>
                <a:srgbClr val="F3F3F3"/>
              </a:solidFill>
              <a:latin typeface="Open Sans Light"/>
              <a:ea typeface="Open Sans Light"/>
              <a:cs typeface="Open Sans Light"/>
              <a:sym typeface="Open Sans Light"/>
            </a:endParaRPr>
          </a:p>
        </p:txBody>
      </p:sp>
      <p:sp>
        <p:nvSpPr>
          <p:cNvPr id="160" name="Google Shape;160;p33"/>
          <p:cNvSpPr txBox="1"/>
          <p:nvPr>
            <p:ph type="title"/>
          </p:nvPr>
        </p:nvSpPr>
        <p:spPr>
          <a:xfrm>
            <a:off x="524930" y="609600"/>
            <a:ext cx="3782700" cy="1320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lang="en-US" sz="4400">
                <a:solidFill>
                  <a:srgbClr val="E06666"/>
                </a:solidFill>
                <a:latin typeface="Open Sans ExtraBold"/>
                <a:ea typeface="Open Sans ExtraBold"/>
                <a:cs typeface="Open Sans ExtraBold"/>
                <a:sym typeface="Open Sans ExtraBold"/>
              </a:rPr>
              <a:t>Age Group </a:t>
            </a:r>
            <a:r>
              <a:rPr lang="en-US" sz="4400">
                <a:solidFill>
                  <a:srgbClr val="E06666"/>
                </a:solidFill>
                <a:latin typeface="Open Sans ExtraBold"/>
                <a:ea typeface="Open Sans ExtraBold"/>
                <a:cs typeface="Open Sans ExtraBold"/>
                <a:sym typeface="Open Sans ExtraBold"/>
              </a:rPr>
              <a:t>Data (Children)</a:t>
            </a:r>
            <a:endParaRPr sz="4400">
              <a:solidFill>
                <a:srgbClr val="E06666"/>
              </a:solidFill>
              <a:latin typeface="Open Sans ExtraBold"/>
              <a:ea typeface="Open Sans ExtraBold"/>
              <a:cs typeface="Open Sans ExtraBold"/>
              <a:sym typeface="Open Sans ExtraBold"/>
            </a:endParaRPr>
          </a:p>
        </p:txBody>
      </p:sp>
      <p:pic>
        <p:nvPicPr>
          <p:cNvPr id="161" name="Google Shape;161;p33"/>
          <p:cNvPicPr preferRelativeResize="0"/>
          <p:nvPr/>
        </p:nvPicPr>
        <p:blipFill>
          <a:blip r:embed="rId3">
            <a:alphaModFix/>
          </a:blip>
          <a:stretch>
            <a:fillRect/>
          </a:stretch>
        </p:blipFill>
        <p:spPr>
          <a:xfrm>
            <a:off x="7181377" y="744900"/>
            <a:ext cx="2809825" cy="5368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4"/>
          <p:cNvSpPr/>
          <p:nvPr/>
        </p:nvSpPr>
        <p:spPr>
          <a:xfrm>
            <a:off x="0" y="1"/>
            <a:ext cx="4635900" cy="68580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167" name="Google Shape;167;p34"/>
          <p:cNvSpPr txBox="1"/>
          <p:nvPr>
            <p:ph idx="1" type="body"/>
          </p:nvPr>
        </p:nvSpPr>
        <p:spPr>
          <a:xfrm>
            <a:off x="373225" y="2389200"/>
            <a:ext cx="3934500" cy="5368200"/>
          </a:xfrm>
          <a:prstGeom prst="rect">
            <a:avLst/>
          </a:prstGeom>
          <a:noFill/>
          <a:ln>
            <a:noFill/>
          </a:ln>
        </p:spPr>
        <p:txBody>
          <a:bodyPr anchorCtr="0" anchor="t" bIns="45700" lIns="91425" spcFirstLastPara="1" rIns="91425" wrap="square" tIns="45700">
            <a:noAutofit/>
          </a:bodyPr>
          <a:lstStyle/>
          <a:p>
            <a:pPr indent="-203200" lvl="0" marL="228600" rtl="0" algn="l">
              <a:lnSpc>
                <a:spcPct val="150000"/>
              </a:lnSpc>
              <a:spcBef>
                <a:spcPts val="0"/>
              </a:spcBef>
              <a:spcAft>
                <a:spcPts val="0"/>
              </a:spcAft>
              <a:buClr>
                <a:srgbClr val="F3F3F3"/>
              </a:buClr>
              <a:buSzPts val="1400"/>
              <a:buFont typeface="Open Sans Light"/>
              <a:buChar char="•"/>
            </a:pPr>
            <a:r>
              <a:rPr lang="en-US" sz="1400">
                <a:solidFill>
                  <a:srgbClr val="F3F3F3"/>
                </a:solidFill>
                <a:latin typeface="Open Sans Light"/>
                <a:ea typeface="Open Sans Light"/>
                <a:cs typeface="Open Sans Light"/>
                <a:sym typeface="Open Sans Light"/>
              </a:rPr>
              <a:t>Example: In </a:t>
            </a:r>
            <a:r>
              <a:rPr lang="en-US" sz="1400">
                <a:solidFill>
                  <a:srgbClr val="F3F3F3"/>
                </a:solidFill>
                <a:latin typeface="Open Sans Light"/>
                <a:ea typeface="Open Sans Light"/>
                <a:cs typeface="Open Sans Light"/>
                <a:sym typeface="Open Sans Light"/>
              </a:rPr>
              <a:t>Afghanistan, 1/550 [R5/S5], or 0.18% of children needing HIV treatment are receiving treatment.</a:t>
            </a:r>
            <a:endParaRPr sz="1400">
              <a:solidFill>
                <a:srgbClr val="F3F3F3"/>
              </a:solidFill>
              <a:latin typeface="Open Sans Light"/>
              <a:ea typeface="Open Sans Light"/>
              <a:cs typeface="Open Sans Light"/>
              <a:sym typeface="Open Sans Light"/>
            </a:endParaRPr>
          </a:p>
          <a:p>
            <a:pPr indent="-203200" lvl="0" marL="228600" rtl="0" algn="l">
              <a:lnSpc>
                <a:spcPct val="150000"/>
              </a:lnSpc>
              <a:spcBef>
                <a:spcPts val="800"/>
              </a:spcBef>
              <a:spcAft>
                <a:spcPts val="0"/>
              </a:spcAft>
              <a:buClr>
                <a:srgbClr val="F3F3F3"/>
              </a:buClr>
              <a:buSzPts val="1400"/>
              <a:buFont typeface="Open Sans Light"/>
              <a:buChar char="•"/>
            </a:pPr>
            <a:r>
              <a:rPr lang="en-US" sz="1400">
                <a:solidFill>
                  <a:schemeClr val="dk1"/>
                </a:solidFill>
                <a:highlight>
                  <a:srgbClr val="FFFFFF"/>
                </a:highlight>
                <a:latin typeface="Open Sans Light"/>
                <a:ea typeface="Open Sans Light"/>
                <a:cs typeface="Open Sans Light"/>
                <a:sym typeface="Open Sans Light"/>
              </a:rPr>
              <a:t>=IF((IFERROR((</a:t>
            </a:r>
            <a:r>
              <a:rPr lang="en-US" sz="1400">
                <a:solidFill>
                  <a:srgbClr val="F7981D"/>
                </a:solidFill>
                <a:highlight>
                  <a:srgbClr val="FFFFFF"/>
                </a:highlight>
                <a:latin typeface="Open Sans Light"/>
                <a:ea typeface="Open Sans Light"/>
                <a:cs typeface="Open Sans Light"/>
                <a:sym typeface="Open Sans Light"/>
              </a:rPr>
              <a:t>$R5</a:t>
            </a:r>
            <a:r>
              <a:rPr lang="en-US" sz="1400">
                <a:solidFill>
                  <a:schemeClr val="dk1"/>
                </a:solidFill>
                <a:highlight>
                  <a:srgbClr val="FFFFFF"/>
                </a:highlight>
                <a:latin typeface="Open Sans Light"/>
                <a:ea typeface="Open Sans Light"/>
                <a:cs typeface="Open Sans Light"/>
                <a:sym typeface="Open Sans Light"/>
              </a:rPr>
              <a:t>/</a:t>
            </a:r>
            <a:r>
              <a:rPr lang="en-US" sz="1400">
                <a:solidFill>
                  <a:srgbClr val="7E3794"/>
                </a:solidFill>
                <a:highlight>
                  <a:srgbClr val="FFFFFF"/>
                </a:highlight>
                <a:latin typeface="Open Sans Light"/>
                <a:ea typeface="Open Sans Light"/>
                <a:cs typeface="Open Sans Light"/>
                <a:sym typeface="Open Sans Light"/>
              </a:rPr>
              <a:t>$S5</a:t>
            </a:r>
            <a:r>
              <a:rPr lang="en-US" sz="1400">
                <a:solidFill>
                  <a:schemeClr val="dk1"/>
                </a:solidFill>
                <a:highlight>
                  <a:srgbClr val="FFFFFF"/>
                </a:highlight>
                <a:latin typeface="Open Sans Light"/>
                <a:ea typeface="Open Sans Light"/>
                <a:cs typeface="Open Sans Light"/>
                <a:sym typeface="Open Sans Light"/>
              </a:rPr>
              <a:t>),IFERROR(VLOOKUP(</a:t>
            </a:r>
            <a:r>
              <a:rPr lang="en-US" sz="1400">
                <a:solidFill>
                  <a:srgbClr val="11A9CC"/>
                </a:solidFill>
                <a:highlight>
                  <a:srgbClr val="FFFFFF"/>
                </a:highlight>
                <a:latin typeface="Open Sans Light"/>
                <a:ea typeface="Open Sans Light"/>
                <a:cs typeface="Open Sans Light"/>
                <a:sym typeface="Open Sans Light"/>
              </a:rPr>
              <a:t>$D5</a:t>
            </a:r>
            <a:r>
              <a:rPr lang="en-US" sz="1400">
                <a:solidFill>
                  <a:schemeClr val="dk1"/>
                </a:solidFill>
                <a:highlight>
                  <a:srgbClr val="FFFFFF"/>
                </a:highlight>
                <a:latin typeface="Open Sans Light"/>
                <a:ea typeface="Open Sans Light"/>
                <a:cs typeface="Open Sans Light"/>
                <a:sym typeface="Open Sans Light"/>
              </a:rPr>
              <a:t>,</a:t>
            </a:r>
            <a:r>
              <a:rPr lang="en-US" sz="1400">
                <a:solidFill>
                  <a:srgbClr val="A61D4C"/>
                </a:solidFill>
                <a:highlight>
                  <a:srgbClr val="FFFFFF"/>
                </a:highlight>
                <a:latin typeface="Open Sans Light"/>
                <a:ea typeface="Open Sans Light"/>
                <a:cs typeface="Open Sans Light"/>
                <a:sym typeface="Open Sans Light"/>
              </a:rPr>
              <a:t>$BB$16:$BG$27</a:t>
            </a:r>
            <a:r>
              <a:rPr lang="en-US" sz="1400">
                <a:solidFill>
                  <a:schemeClr val="dk1"/>
                </a:solidFill>
                <a:highlight>
                  <a:srgbClr val="FFFFFF"/>
                </a:highlight>
                <a:latin typeface="Open Sans Light"/>
                <a:ea typeface="Open Sans Light"/>
                <a:cs typeface="Open Sans Light"/>
                <a:sym typeface="Open Sans Light"/>
              </a:rPr>
              <a:t>,</a:t>
            </a:r>
            <a:r>
              <a:rPr lang="en-US" sz="1400">
                <a:solidFill>
                  <a:srgbClr val="1155CC"/>
                </a:solidFill>
                <a:highlight>
                  <a:srgbClr val="FFFFFF"/>
                </a:highlight>
                <a:latin typeface="Open Sans Light"/>
                <a:ea typeface="Open Sans Light"/>
                <a:cs typeface="Open Sans Light"/>
                <a:sym typeface="Open Sans Light"/>
              </a:rPr>
              <a:t>6</a:t>
            </a:r>
            <a:r>
              <a:rPr lang="en-US" sz="1400">
                <a:solidFill>
                  <a:schemeClr val="dk1"/>
                </a:solidFill>
                <a:highlight>
                  <a:srgbClr val="FFFFFF"/>
                </a:highlight>
                <a:latin typeface="Open Sans Light"/>
                <a:ea typeface="Open Sans Light"/>
                <a:cs typeface="Open Sans Light"/>
                <a:sym typeface="Open Sans Light"/>
              </a:rPr>
              <a:t>,</a:t>
            </a:r>
            <a:r>
              <a:rPr lang="en-US" sz="1400">
                <a:solidFill>
                  <a:srgbClr val="1155CC"/>
                </a:solidFill>
                <a:highlight>
                  <a:srgbClr val="FFFFFF"/>
                </a:highlight>
                <a:latin typeface="Open Sans Light"/>
                <a:ea typeface="Open Sans Light"/>
                <a:cs typeface="Open Sans Light"/>
                <a:sym typeface="Open Sans Light"/>
              </a:rPr>
              <a:t>FALSE</a:t>
            </a:r>
            <a:r>
              <a:rPr lang="en-US" sz="1400">
                <a:solidFill>
                  <a:schemeClr val="dk1"/>
                </a:solidFill>
                <a:highlight>
                  <a:srgbClr val="FFFFFF"/>
                </a:highlight>
                <a:latin typeface="Open Sans Light"/>
                <a:ea typeface="Open Sans Light"/>
                <a:cs typeface="Open Sans Light"/>
                <a:sym typeface="Open Sans Light"/>
              </a:rPr>
              <a:t>),</a:t>
            </a:r>
            <a:r>
              <a:rPr lang="en-US" sz="1400">
                <a:solidFill>
                  <a:srgbClr val="4285F4"/>
                </a:solidFill>
                <a:highlight>
                  <a:srgbClr val="FFFFFF"/>
                </a:highlight>
                <a:latin typeface="Open Sans Light"/>
                <a:ea typeface="Open Sans Light"/>
                <a:cs typeface="Open Sans Light"/>
                <a:sym typeface="Open Sans Light"/>
              </a:rPr>
              <a:t>$BG$18</a:t>
            </a:r>
            <a:r>
              <a:rPr lang="en-US" sz="1400">
                <a:solidFill>
                  <a:schemeClr val="dk1"/>
                </a:solidFill>
                <a:highlight>
                  <a:srgbClr val="FFFFFF"/>
                </a:highlight>
                <a:latin typeface="Open Sans Light"/>
                <a:ea typeface="Open Sans Light"/>
                <a:cs typeface="Open Sans Light"/>
                <a:sym typeface="Open Sans Light"/>
              </a:rPr>
              <a:t>))&gt;</a:t>
            </a:r>
            <a:r>
              <a:rPr lang="en-US" sz="1400">
                <a:solidFill>
                  <a:srgbClr val="1155CC"/>
                </a:solidFill>
                <a:highlight>
                  <a:srgbClr val="FFFFFF"/>
                </a:highlight>
                <a:latin typeface="Open Sans Light"/>
                <a:ea typeface="Open Sans Light"/>
                <a:cs typeface="Open Sans Light"/>
                <a:sym typeface="Open Sans Light"/>
              </a:rPr>
              <a:t>1</a:t>
            </a:r>
            <a:r>
              <a:rPr lang="en-US" sz="1400">
                <a:solidFill>
                  <a:schemeClr val="dk1"/>
                </a:solidFill>
                <a:highlight>
                  <a:srgbClr val="FFFFFF"/>
                </a:highlight>
                <a:latin typeface="Open Sans Light"/>
                <a:ea typeface="Open Sans Light"/>
                <a:cs typeface="Open Sans Light"/>
                <a:sym typeface="Open Sans Light"/>
              </a:rPr>
              <a:t>),</a:t>
            </a:r>
            <a:r>
              <a:rPr lang="en-US" sz="1400">
                <a:solidFill>
                  <a:srgbClr val="1155CC"/>
                </a:solidFill>
                <a:highlight>
                  <a:srgbClr val="FFFFFF"/>
                </a:highlight>
                <a:latin typeface="Open Sans Light"/>
                <a:ea typeface="Open Sans Light"/>
                <a:cs typeface="Open Sans Light"/>
                <a:sym typeface="Open Sans Light"/>
              </a:rPr>
              <a:t>1</a:t>
            </a:r>
            <a:r>
              <a:rPr lang="en-US" sz="1400">
                <a:solidFill>
                  <a:schemeClr val="dk1"/>
                </a:solidFill>
                <a:highlight>
                  <a:srgbClr val="FFFFFF"/>
                </a:highlight>
                <a:latin typeface="Open Sans Light"/>
                <a:ea typeface="Open Sans Light"/>
                <a:cs typeface="Open Sans Light"/>
                <a:sym typeface="Open Sans Light"/>
              </a:rPr>
              <a:t>,IFERROR((</a:t>
            </a:r>
            <a:r>
              <a:rPr lang="en-US" sz="1400">
                <a:solidFill>
                  <a:srgbClr val="F7981D"/>
                </a:solidFill>
                <a:highlight>
                  <a:srgbClr val="FFFFFF"/>
                </a:highlight>
                <a:latin typeface="Open Sans Light"/>
                <a:ea typeface="Open Sans Light"/>
                <a:cs typeface="Open Sans Light"/>
                <a:sym typeface="Open Sans Light"/>
              </a:rPr>
              <a:t>$R5</a:t>
            </a:r>
            <a:r>
              <a:rPr lang="en-US" sz="1400">
                <a:solidFill>
                  <a:schemeClr val="dk1"/>
                </a:solidFill>
                <a:highlight>
                  <a:srgbClr val="FFFFFF"/>
                </a:highlight>
                <a:latin typeface="Open Sans Light"/>
                <a:ea typeface="Open Sans Light"/>
                <a:cs typeface="Open Sans Light"/>
                <a:sym typeface="Open Sans Light"/>
              </a:rPr>
              <a:t>/</a:t>
            </a:r>
            <a:r>
              <a:rPr lang="en-US" sz="1400">
                <a:solidFill>
                  <a:srgbClr val="7E3794"/>
                </a:solidFill>
                <a:highlight>
                  <a:srgbClr val="FFFFFF"/>
                </a:highlight>
                <a:latin typeface="Open Sans Light"/>
                <a:ea typeface="Open Sans Light"/>
                <a:cs typeface="Open Sans Light"/>
                <a:sym typeface="Open Sans Light"/>
              </a:rPr>
              <a:t>$S5</a:t>
            </a:r>
            <a:r>
              <a:rPr lang="en-US" sz="1400">
                <a:solidFill>
                  <a:schemeClr val="dk1"/>
                </a:solidFill>
                <a:highlight>
                  <a:srgbClr val="FFFFFF"/>
                </a:highlight>
                <a:latin typeface="Open Sans Light"/>
                <a:ea typeface="Open Sans Light"/>
                <a:cs typeface="Open Sans Light"/>
                <a:sym typeface="Open Sans Light"/>
              </a:rPr>
              <a:t>),IFERROR(VLOOKUP(</a:t>
            </a:r>
            <a:r>
              <a:rPr lang="en-US" sz="1400">
                <a:solidFill>
                  <a:srgbClr val="11A9CC"/>
                </a:solidFill>
                <a:highlight>
                  <a:srgbClr val="FFFFFF"/>
                </a:highlight>
                <a:latin typeface="Open Sans Light"/>
                <a:ea typeface="Open Sans Light"/>
                <a:cs typeface="Open Sans Light"/>
                <a:sym typeface="Open Sans Light"/>
              </a:rPr>
              <a:t>$D5</a:t>
            </a:r>
            <a:r>
              <a:rPr lang="en-US" sz="1400">
                <a:solidFill>
                  <a:schemeClr val="dk1"/>
                </a:solidFill>
                <a:highlight>
                  <a:srgbClr val="FFFFFF"/>
                </a:highlight>
                <a:latin typeface="Open Sans Light"/>
                <a:ea typeface="Open Sans Light"/>
                <a:cs typeface="Open Sans Light"/>
                <a:sym typeface="Open Sans Light"/>
              </a:rPr>
              <a:t>,</a:t>
            </a:r>
            <a:r>
              <a:rPr lang="en-US" sz="1400">
                <a:solidFill>
                  <a:srgbClr val="A61D4C"/>
                </a:solidFill>
                <a:highlight>
                  <a:srgbClr val="FFFFFF"/>
                </a:highlight>
                <a:latin typeface="Open Sans Light"/>
                <a:ea typeface="Open Sans Light"/>
                <a:cs typeface="Open Sans Light"/>
                <a:sym typeface="Open Sans Light"/>
              </a:rPr>
              <a:t>$BB$16:$BG$27</a:t>
            </a:r>
            <a:r>
              <a:rPr lang="en-US" sz="1400">
                <a:solidFill>
                  <a:schemeClr val="dk1"/>
                </a:solidFill>
                <a:highlight>
                  <a:srgbClr val="FFFFFF"/>
                </a:highlight>
                <a:latin typeface="Open Sans Light"/>
                <a:ea typeface="Open Sans Light"/>
                <a:cs typeface="Open Sans Light"/>
                <a:sym typeface="Open Sans Light"/>
              </a:rPr>
              <a:t>,</a:t>
            </a:r>
            <a:r>
              <a:rPr lang="en-US" sz="1400">
                <a:solidFill>
                  <a:srgbClr val="1155CC"/>
                </a:solidFill>
                <a:highlight>
                  <a:srgbClr val="FFFFFF"/>
                </a:highlight>
                <a:latin typeface="Open Sans Light"/>
                <a:ea typeface="Open Sans Light"/>
                <a:cs typeface="Open Sans Light"/>
                <a:sym typeface="Open Sans Light"/>
              </a:rPr>
              <a:t>6</a:t>
            </a:r>
            <a:r>
              <a:rPr lang="en-US" sz="1400">
                <a:solidFill>
                  <a:schemeClr val="dk1"/>
                </a:solidFill>
                <a:highlight>
                  <a:srgbClr val="FFFFFF"/>
                </a:highlight>
                <a:latin typeface="Open Sans Light"/>
                <a:ea typeface="Open Sans Light"/>
                <a:cs typeface="Open Sans Light"/>
                <a:sym typeface="Open Sans Light"/>
              </a:rPr>
              <a:t>,</a:t>
            </a:r>
            <a:r>
              <a:rPr lang="en-US" sz="1400">
                <a:solidFill>
                  <a:srgbClr val="1155CC"/>
                </a:solidFill>
                <a:highlight>
                  <a:srgbClr val="FFFFFF"/>
                </a:highlight>
                <a:latin typeface="Open Sans Light"/>
                <a:ea typeface="Open Sans Light"/>
                <a:cs typeface="Open Sans Light"/>
                <a:sym typeface="Open Sans Light"/>
              </a:rPr>
              <a:t>FALSE</a:t>
            </a:r>
            <a:r>
              <a:rPr lang="en-US" sz="1400">
                <a:solidFill>
                  <a:schemeClr val="dk1"/>
                </a:solidFill>
                <a:highlight>
                  <a:srgbClr val="FFFFFF"/>
                </a:highlight>
                <a:latin typeface="Open Sans Light"/>
                <a:ea typeface="Open Sans Light"/>
                <a:cs typeface="Open Sans Light"/>
                <a:sym typeface="Open Sans Light"/>
              </a:rPr>
              <a:t>),</a:t>
            </a:r>
            <a:r>
              <a:rPr lang="en-US" sz="1400">
                <a:solidFill>
                  <a:srgbClr val="4285F4"/>
                </a:solidFill>
                <a:highlight>
                  <a:srgbClr val="FFFFFF"/>
                </a:highlight>
                <a:latin typeface="Open Sans Light"/>
                <a:ea typeface="Open Sans Light"/>
                <a:cs typeface="Open Sans Light"/>
                <a:sym typeface="Open Sans Light"/>
              </a:rPr>
              <a:t>$BG$18</a:t>
            </a:r>
            <a:r>
              <a:rPr lang="en-US" sz="1400">
                <a:solidFill>
                  <a:schemeClr val="dk1"/>
                </a:solidFill>
                <a:highlight>
                  <a:srgbClr val="FFFFFF"/>
                </a:highlight>
                <a:latin typeface="Open Sans Light"/>
                <a:ea typeface="Open Sans Light"/>
                <a:cs typeface="Open Sans Light"/>
                <a:sym typeface="Open Sans Light"/>
              </a:rPr>
              <a:t>)))</a:t>
            </a:r>
            <a:endParaRPr sz="1400">
              <a:solidFill>
                <a:srgbClr val="F3F3F3"/>
              </a:solidFill>
              <a:latin typeface="Open Sans Light"/>
              <a:ea typeface="Open Sans Light"/>
              <a:cs typeface="Open Sans Light"/>
              <a:sym typeface="Open Sans Light"/>
            </a:endParaRPr>
          </a:p>
          <a:p>
            <a:pPr indent="-203200" lvl="0" marL="228600" rtl="0" algn="l">
              <a:lnSpc>
                <a:spcPct val="150000"/>
              </a:lnSpc>
              <a:spcBef>
                <a:spcPts val="800"/>
              </a:spcBef>
              <a:spcAft>
                <a:spcPts val="800"/>
              </a:spcAft>
              <a:buClr>
                <a:srgbClr val="F3F3F3"/>
              </a:buClr>
              <a:buSzPts val="1400"/>
              <a:buFont typeface="Open Sans Light"/>
              <a:buChar char="•"/>
            </a:pPr>
            <a:r>
              <a:rPr lang="en-US" sz="1400">
                <a:solidFill>
                  <a:srgbClr val="F3F3F3"/>
                </a:solidFill>
                <a:latin typeface="Open Sans Light"/>
                <a:ea typeface="Open Sans Light"/>
                <a:cs typeface="Open Sans Light"/>
                <a:sym typeface="Open Sans Light"/>
              </a:rPr>
              <a:t>The command states to divide R5 by S5, if the value in the 6th column in the range BB16:BG27 that corresponds to cell D5 (East, South and South-East Asia) is greater than 1. Otherwise, use global average (BG18).</a:t>
            </a:r>
            <a:endParaRPr sz="1400">
              <a:solidFill>
                <a:srgbClr val="F3F3F3"/>
              </a:solidFill>
              <a:latin typeface="Open Sans Light"/>
              <a:ea typeface="Open Sans Light"/>
              <a:cs typeface="Open Sans Light"/>
              <a:sym typeface="Open Sans Light"/>
            </a:endParaRPr>
          </a:p>
        </p:txBody>
      </p:sp>
      <p:sp>
        <p:nvSpPr>
          <p:cNvPr id="168" name="Google Shape;168;p34"/>
          <p:cNvSpPr txBox="1"/>
          <p:nvPr>
            <p:ph type="title"/>
          </p:nvPr>
        </p:nvSpPr>
        <p:spPr>
          <a:xfrm>
            <a:off x="373225" y="609600"/>
            <a:ext cx="3934500" cy="1320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lang="en-US" sz="4400">
                <a:solidFill>
                  <a:srgbClr val="E06666"/>
                </a:solidFill>
                <a:latin typeface="Open Sans ExtraBold"/>
                <a:ea typeface="Open Sans ExtraBold"/>
                <a:cs typeface="Open Sans ExtraBold"/>
                <a:sym typeface="Open Sans ExtraBold"/>
              </a:rPr>
              <a:t>Age Group Data (Children)</a:t>
            </a:r>
            <a:endParaRPr sz="4400">
              <a:solidFill>
                <a:srgbClr val="E06666"/>
              </a:solidFill>
              <a:latin typeface="Open Sans ExtraBold"/>
              <a:ea typeface="Open Sans ExtraBold"/>
              <a:cs typeface="Open Sans ExtraBold"/>
              <a:sym typeface="Open Sans ExtraBold"/>
            </a:endParaRPr>
          </a:p>
        </p:txBody>
      </p:sp>
      <p:pic>
        <p:nvPicPr>
          <p:cNvPr id="169" name="Google Shape;169;p34"/>
          <p:cNvPicPr preferRelativeResize="0"/>
          <p:nvPr/>
        </p:nvPicPr>
        <p:blipFill>
          <a:blip r:embed="rId3">
            <a:alphaModFix/>
          </a:blip>
          <a:stretch>
            <a:fillRect/>
          </a:stretch>
        </p:blipFill>
        <p:spPr>
          <a:xfrm>
            <a:off x="7546826" y="171075"/>
            <a:ext cx="2031289" cy="3880800"/>
          </a:xfrm>
          <a:prstGeom prst="rect">
            <a:avLst/>
          </a:prstGeom>
          <a:noFill/>
          <a:ln>
            <a:noFill/>
          </a:ln>
        </p:spPr>
      </p:pic>
      <p:pic>
        <p:nvPicPr>
          <p:cNvPr id="170" name="Google Shape;170;p34"/>
          <p:cNvPicPr preferRelativeResize="0"/>
          <p:nvPr/>
        </p:nvPicPr>
        <p:blipFill>
          <a:blip r:embed="rId4">
            <a:alphaModFix/>
          </a:blip>
          <a:stretch>
            <a:fillRect/>
          </a:stretch>
        </p:blipFill>
        <p:spPr>
          <a:xfrm>
            <a:off x="4803625" y="4241175"/>
            <a:ext cx="7078900" cy="2480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5"/>
          <p:cNvSpPr/>
          <p:nvPr/>
        </p:nvSpPr>
        <p:spPr>
          <a:xfrm>
            <a:off x="0" y="1"/>
            <a:ext cx="4636008" cy="6857997"/>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176" name="Google Shape;176;p35"/>
          <p:cNvSpPr txBox="1"/>
          <p:nvPr>
            <p:ph idx="1" type="body"/>
          </p:nvPr>
        </p:nvSpPr>
        <p:spPr>
          <a:xfrm>
            <a:off x="448725" y="2465400"/>
            <a:ext cx="3630300" cy="4324200"/>
          </a:xfrm>
          <a:prstGeom prst="rect">
            <a:avLst/>
          </a:prstGeom>
          <a:noFill/>
          <a:ln>
            <a:noFill/>
          </a:ln>
        </p:spPr>
        <p:txBody>
          <a:bodyPr anchorCtr="0" anchor="t" bIns="45700" lIns="91425" spcFirstLastPara="1" rIns="91425" wrap="square" tIns="45700">
            <a:noAutofit/>
          </a:bodyPr>
          <a:lstStyle/>
          <a:p>
            <a:pPr indent="-215900" lvl="0" marL="228600" rtl="0" algn="l">
              <a:lnSpc>
                <a:spcPct val="100000"/>
              </a:lnSpc>
              <a:spcBef>
                <a:spcPts val="0"/>
              </a:spcBef>
              <a:spcAft>
                <a:spcPts val="0"/>
              </a:spcAft>
              <a:buClr>
                <a:srgbClr val="F3F3F3"/>
              </a:buClr>
              <a:buSzPts val="1600"/>
              <a:buFont typeface="Open Sans Light"/>
              <a:buChar char="•"/>
            </a:pPr>
            <a:r>
              <a:rPr lang="en-US" sz="1600">
                <a:solidFill>
                  <a:srgbClr val="F3F3F3"/>
                </a:solidFill>
                <a:latin typeface="Open Sans Light"/>
                <a:ea typeface="Open Sans Light"/>
                <a:cs typeface="Open Sans Light"/>
                <a:sym typeface="Open Sans Light"/>
              </a:rPr>
              <a:t>Column O: Population receiving treatment</a:t>
            </a:r>
            <a:endParaRPr sz="1600">
              <a:solidFill>
                <a:srgbClr val="F3F3F3"/>
              </a:solidFill>
              <a:latin typeface="Open Sans Light"/>
              <a:ea typeface="Open Sans Light"/>
              <a:cs typeface="Open Sans Light"/>
              <a:sym typeface="Open Sans Light"/>
            </a:endParaRPr>
          </a:p>
          <a:p>
            <a:pPr indent="-215900" lvl="0" marL="228600" rtl="0" algn="l">
              <a:lnSpc>
                <a:spcPct val="100000"/>
              </a:lnSpc>
              <a:spcBef>
                <a:spcPts val="800"/>
              </a:spcBef>
              <a:spcAft>
                <a:spcPts val="0"/>
              </a:spcAft>
              <a:buClr>
                <a:srgbClr val="F3F3F3"/>
              </a:buClr>
              <a:buSzPts val="1600"/>
              <a:buFont typeface="Open Sans Light"/>
              <a:buChar char="•"/>
            </a:pPr>
            <a:r>
              <a:rPr lang="en-US" sz="1600">
                <a:solidFill>
                  <a:srgbClr val="F3F3F3"/>
                </a:solidFill>
                <a:latin typeface="Open Sans Light"/>
                <a:ea typeface="Open Sans Light"/>
                <a:cs typeface="Open Sans Light"/>
                <a:sym typeface="Open Sans Light"/>
              </a:rPr>
              <a:t>	= Col L - Col R</a:t>
            </a:r>
            <a:endParaRPr sz="1600">
              <a:solidFill>
                <a:srgbClr val="F3F3F3"/>
              </a:solidFill>
              <a:latin typeface="Open Sans Light"/>
              <a:ea typeface="Open Sans Light"/>
              <a:cs typeface="Open Sans Light"/>
              <a:sym typeface="Open Sans Light"/>
            </a:endParaRPr>
          </a:p>
          <a:p>
            <a:pPr indent="-215900" lvl="0" marL="228600" rtl="0" algn="l">
              <a:lnSpc>
                <a:spcPct val="100000"/>
              </a:lnSpc>
              <a:spcBef>
                <a:spcPts val="800"/>
              </a:spcBef>
              <a:spcAft>
                <a:spcPts val="0"/>
              </a:spcAft>
              <a:buClr>
                <a:srgbClr val="F3F3F3"/>
              </a:buClr>
              <a:buSzPts val="1600"/>
              <a:buFont typeface="Open Sans Light"/>
              <a:buChar char="•"/>
            </a:pPr>
            <a:r>
              <a:rPr lang="en-US" sz="1600">
                <a:solidFill>
                  <a:srgbClr val="F3F3F3"/>
                </a:solidFill>
                <a:latin typeface="Open Sans Light"/>
                <a:ea typeface="Open Sans Light"/>
                <a:cs typeface="Open Sans Light"/>
                <a:sym typeface="Open Sans Light"/>
              </a:rPr>
              <a:t>Column P: Population needing treatment</a:t>
            </a:r>
            <a:endParaRPr sz="1600">
              <a:solidFill>
                <a:srgbClr val="F3F3F3"/>
              </a:solidFill>
              <a:latin typeface="Open Sans Light"/>
              <a:ea typeface="Open Sans Light"/>
              <a:cs typeface="Open Sans Light"/>
              <a:sym typeface="Open Sans Light"/>
            </a:endParaRPr>
          </a:p>
          <a:p>
            <a:pPr indent="-215900" lvl="0" marL="228600" rtl="0" algn="l">
              <a:lnSpc>
                <a:spcPct val="100000"/>
              </a:lnSpc>
              <a:spcBef>
                <a:spcPts val="800"/>
              </a:spcBef>
              <a:spcAft>
                <a:spcPts val="0"/>
              </a:spcAft>
              <a:buClr>
                <a:srgbClr val="F3F3F3"/>
              </a:buClr>
              <a:buSzPts val="1600"/>
              <a:buFont typeface="Open Sans Light"/>
              <a:buChar char="•"/>
            </a:pPr>
            <a:r>
              <a:rPr lang="en-US" sz="1600">
                <a:solidFill>
                  <a:srgbClr val="F3F3F3"/>
                </a:solidFill>
                <a:latin typeface="Open Sans Light"/>
                <a:ea typeface="Open Sans Light"/>
                <a:cs typeface="Open Sans Light"/>
                <a:sym typeface="Open Sans Light"/>
              </a:rPr>
              <a:t>	= Col M – Col S</a:t>
            </a:r>
            <a:endParaRPr sz="1600">
              <a:solidFill>
                <a:srgbClr val="F3F3F3"/>
              </a:solidFill>
              <a:latin typeface="Open Sans Light"/>
              <a:ea typeface="Open Sans Light"/>
              <a:cs typeface="Open Sans Light"/>
              <a:sym typeface="Open Sans Light"/>
            </a:endParaRPr>
          </a:p>
          <a:p>
            <a:pPr indent="-215900" lvl="0" marL="228600" rtl="0" algn="l">
              <a:lnSpc>
                <a:spcPct val="100000"/>
              </a:lnSpc>
              <a:spcBef>
                <a:spcPts val="800"/>
              </a:spcBef>
              <a:spcAft>
                <a:spcPts val="0"/>
              </a:spcAft>
              <a:buClr>
                <a:srgbClr val="F3F3F3"/>
              </a:buClr>
              <a:buSzPts val="1600"/>
              <a:buFont typeface="Open Sans Light"/>
              <a:buChar char="•"/>
            </a:pPr>
            <a:r>
              <a:rPr lang="en-US" sz="1600">
                <a:solidFill>
                  <a:srgbClr val="F3F3F3"/>
                </a:solidFill>
                <a:latin typeface="Open Sans Light"/>
                <a:ea typeface="Open Sans Light"/>
                <a:cs typeface="Open Sans Light"/>
                <a:sym typeface="Open Sans Light"/>
              </a:rPr>
              <a:t>Column Q: Treatment Coverage (θ)</a:t>
            </a:r>
            <a:endParaRPr sz="1600">
              <a:solidFill>
                <a:srgbClr val="F3F3F3"/>
              </a:solidFill>
              <a:latin typeface="Open Sans Light"/>
              <a:ea typeface="Open Sans Light"/>
              <a:cs typeface="Open Sans Light"/>
              <a:sym typeface="Open Sans Light"/>
            </a:endParaRPr>
          </a:p>
          <a:p>
            <a:pPr indent="-215900" lvl="0" marL="228600" rtl="0" algn="l">
              <a:lnSpc>
                <a:spcPct val="100000"/>
              </a:lnSpc>
              <a:spcBef>
                <a:spcPts val="800"/>
              </a:spcBef>
              <a:spcAft>
                <a:spcPts val="800"/>
              </a:spcAft>
              <a:buClr>
                <a:srgbClr val="F3F3F3"/>
              </a:buClr>
              <a:buSzPts val="1600"/>
              <a:buFont typeface="Open Sans Light"/>
              <a:buChar char="•"/>
            </a:pPr>
            <a:r>
              <a:rPr lang="en-US" sz="1600">
                <a:solidFill>
                  <a:srgbClr val="F3F3F3"/>
                </a:solidFill>
                <a:latin typeface="Open Sans Light"/>
                <a:ea typeface="Open Sans Light"/>
                <a:cs typeface="Open Sans Light"/>
                <a:sym typeface="Open Sans Light"/>
              </a:rPr>
              <a:t>= Col O/ Col P</a:t>
            </a:r>
            <a:endParaRPr sz="1600">
              <a:solidFill>
                <a:srgbClr val="F3F3F3"/>
              </a:solidFill>
              <a:latin typeface="Open Sans Light"/>
              <a:ea typeface="Open Sans Light"/>
              <a:cs typeface="Open Sans Light"/>
              <a:sym typeface="Open Sans Light"/>
            </a:endParaRPr>
          </a:p>
        </p:txBody>
      </p:sp>
      <p:sp>
        <p:nvSpPr>
          <p:cNvPr id="177" name="Google Shape;177;p35"/>
          <p:cNvSpPr txBox="1"/>
          <p:nvPr>
            <p:ph type="title"/>
          </p:nvPr>
        </p:nvSpPr>
        <p:spPr>
          <a:xfrm>
            <a:off x="373225" y="609600"/>
            <a:ext cx="3934500" cy="1320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Calibri"/>
              <a:buNone/>
            </a:pPr>
            <a:r>
              <a:rPr lang="en-US" sz="4400">
                <a:solidFill>
                  <a:srgbClr val="E06666"/>
                </a:solidFill>
                <a:latin typeface="Open Sans ExtraBold"/>
                <a:ea typeface="Open Sans ExtraBold"/>
                <a:cs typeface="Open Sans ExtraBold"/>
                <a:sym typeface="Open Sans ExtraBold"/>
              </a:rPr>
              <a:t>Age Group Data (Adults)</a:t>
            </a:r>
            <a:endParaRPr sz="4400">
              <a:solidFill>
                <a:srgbClr val="E06666"/>
              </a:solidFill>
              <a:latin typeface="Open Sans ExtraBold"/>
              <a:ea typeface="Open Sans ExtraBold"/>
              <a:cs typeface="Open Sans ExtraBold"/>
              <a:sym typeface="Open Sans ExtraBold"/>
            </a:endParaRPr>
          </a:p>
        </p:txBody>
      </p:sp>
      <p:pic>
        <p:nvPicPr>
          <p:cNvPr id="178" name="Google Shape;178;p35"/>
          <p:cNvPicPr preferRelativeResize="0"/>
          <p:nvPr/>
        </p:nvPicPr>
        <p:blipFill>
          <a:blip r:embed="rId3">
            <a:alphaModFix/>
          </a:blip>
          <a:stretch>
            <a:fillRect/>
          </a:stretch>
        </p:blipFill>
        <p:spPr>
          <a:xfrm>
            <a:off x="7031950" y="449425"/>
            <a:ext cx="2850050" cy="5959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