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Open Sans SemiBold"/>
      <p:regular r:id="rId45"/>
      <p:bold r:id="rId46"/>
      <p:italic r:id="rId47"/>
      <p:boldItalic r:id="rId48"/>
    </p:embeddedFont>
    <p:embeddedFont>
      <p:font typeface="Open Sans ExtraBold"/>
      <p:bold r:id="rId49"/>
      <p:boldItalic r:id="rId50"/>
    </p:embeddedFont>
    <p:embeddedFont>
      <p:font typeface="Open Sans Light"/>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BE6F6E-7C4F-46C5-9FA0-12ECE4D11197}">
  <a:tblStyle styleId="{66BE6F6E-7C4F-46C5-9FA0-12ECE4D1119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8E30BC5-CED0-4B78-B6F2-38CFF4B8275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OpenSansSemiBold-bold.fntdata"/><Relationship Id="rId45" Type="http://schemas.openxmlformats.org/officeDocument/2006/relationships/font" Target="fonts/OpenSans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penSansSemiBold-boldItalic.fntdata"/><Relationship Id="rId47" Type="http://schemas.openxmlformats.org/officeDocument/2006/relationships/font" Target="fonts/OpenSansSemiBold-italic.fntdata"/><Relationship Id="rId49" Type="http://schemas.openxmlformats.org/officeDocument/2006/relationships/font" Target="fonts/OpenSans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Light-regular.fntdata"/><Relationship Id="rId50" Type="http://schemas.openxmlformats.org/officeDocument/2006/relationships/font" Target="fonts/OpenSansExtraBold-boldItalic.fntdata"/><Relationship Id="rId53" Type="http://schemas.openxmlformats.org/officeDocument/2006/relationships/font" Target="fonts/OpenSansLight-italic.fntdata"/><Relationship Id="rId52" Type="http://schemas.openxmlformats.org/officeDocument/2006/relationships/font" Target="fonts/OpenSansLight-bold.fntdata"/><Relationship Id="rId11" Type="http://schemas.openxmlformats.org/officeDocument/2006/relationships/slide" Target="slides/slide5.xml"/><Relationship Id="rId55" Type="http://schemas.openxmlformats.org/officeDocument/2006/relationships/font" Target="fonts/OpenSans-regular.fntdata"/><Relationship Id="rId10" Type="http://schemas.openxmlformats.org/officeDocument/2006/relationships/slide" Target="slides/slide4.xml"/><Relationship Id="rId54" Type="http://schemas.openxmlformats.org/officeDocument/2006/relationships/font" Target="fonts/OpenSansLight-boldItalic.fntdata"/><Relationship Id="rId13" Type="http://schemas.openxmlformats.org/officeDocument/2006/relationships/slide" Target="slides/slide7.xml"/><Relationship Id="rId57" Type="http://schemas.openxmlformats.org/officeDocument/2006/relationships/font" Target="fonts/OpenSans-italic.fntdata"/><Relationship Id="rId12" Type="http://schemas.openxmlformats.org/officeDocument/2006/relationships/slide" Target="slides/slide6.xml"/><Relationship Id="rId56"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e25d0e26_1_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09" name="Google Shape;109;g4de25d0e26_1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e5ddd850_2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87" name="Google Shape;187;g4de5ddd850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de5ddd850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de5ddd85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de5ddd850_2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00" name="Google Shape;200;g4de5ddd850_2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de5ddd850_2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08" name="Google Shape;208;g4de5ddd850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de5ddd850_2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16" name="Google Shape;216;g4de5ddd850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de5ddd850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de5ddd850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de5ddd850_2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29" name="Google Shape;229;g4de5ddd850_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de5ddd850_2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37" name="Google Shape;237;g4de5ddd850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de5ddd850_2_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47" name="Google Shape;247;g4de5ddd850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03f204a9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55" name="Google Shape;255;g503f204a9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e25d0e26_1_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15" name="Google Shape;115;g4de25d0e26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03f204a92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62" name="Google Shape;262;g503f204a9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03f204a92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68" name="Google Shape;268;g503f204a92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03f204a92_0_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74" name="Google Shape;274;g503f204a9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de5ddd850_2_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80" name="Google Shape;280;g4de5ddd850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de5ddd850_2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86" name="Google Shape;286;g4de5ddd850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ef07fcd5c_2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ef07fcd5c_2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ef07fcd5c_2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ef07fcd5c_2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ef07fcd5c_2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ef07fcd5c_2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ef07fcd5c_2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ef07fcd5c_2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ef07fcd5c_2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ef07fcd5c_2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de5ddd850_2_1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22" name="Google Shape;122;g4de5ddd850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ef07fcd5c_2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ef07fcd5c_2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ef07fcd5c_2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ef07fcd5c_2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ef07fcd5c_2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ef07fcd5c_2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ef07fcd5c_2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ef07fcd5c_2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ef07fcd5c_2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ef07fcd5c_2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f07fcd5c_2_4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40" name="Google Shape;140;g4ef07fcd5c_2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e25d0e26_1_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50" name="Google Shape;150;g4de25d0e26_1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de25d0e26_1_1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58" name="Google Shape;158;g4de25d0e26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de5ddd850_2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66" name="Google Shape;166;g4de5ddd850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de5ddd850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de5ddd850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de5ddd850_2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79" name="Google Shape;179;g4de5ddd850_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508000" y="457200"/>
            <a:ext cx="6447600" cy="990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2800"/>
              <a:buNone/>
              <a:defRPr i="0" sz="2700" u="none" cap="none" strike="noStrike">
                <a:solidFill>
                  <a:schemeClr val="accent1"/>
                </a:solidFill>
              </a:defRPr>
            </a:lvl1pPr>
            <a:lvl2pPr indent="0" lvl="1" marL="0" marR="0" rtl="0" algn="l">
              <a:spcBef>
                <a:spcPts val="0"/>
              </a:spcBef>
              <a:spcAft>
                <a:spcPts val="0"/>
              </a:spcAft>
              <a:buSzPts val="2800"/>
              <a:buNone/>
              <a:defRPr b="0" i="0" sz="1400" u="none" cap="none" strike="noStrike">
                <a:solidFill>
                  <a:schemeClr val="dk2"/>
                </a:solidFill>
              </a:defRPr>
            </a:lvl2pPr>
            <a:lvl3pPr indent="0" lvl="2" marL="0" marR="0" rtl="0" algn="l">
              <a:spcBef>
                <a:spcPts val="0"/>
              </a:spcBef>
              <a:spcAft>
                <a:spcPts val="0"/>
              </a:spcAft>
              <a:buSzPts val="2800"/>
              <a:buNone/>
              <a:defRPr b="0" i="0" sz="1400" u="none" cap="none" strike="noStrike">
                <a:solidFill>
                  <a:schemeClr val="dk2"/>
                </a:solidFill>
              </a:defRPr>
            </a:lvl3pPr>
            <a:lvl4pPr indent="0" lvl="3" marL="0" marR="0" rtl="0" algn="l">
              <a:spcBef>
                <a:spcPts val="0"/>
              </a:spcBef>
              <a:spcAft>
                <a:spcPts val="0"/>
              </a:spcAft>
              <a:buSzPts val="2800"/>
              <a:buNone/>
              <a:defRPr b="0" i="0" sz="1400" u="none" cap="none" strike="noStrike">
                <a:solidFill>
                  <a:schemeClr val="dk2"/>
                </a:solidFill>
              </a:defRPr>
            </a:lvl4pPr>
            <a:lvl5pPr indent="0" lvl="4" marL="0" marR="0" rtl="0" algn="l">
              <a:spcBef>
                <a:spcPts val="0"/>
              </a:spcBef>
              <a:spcAft>
                <a:spcPts val="0"/>
              </a:spcAft>
              <a:buSzPts val="2800"/>
              <a:buNone/>
              <a:defRPr b="0" i="0" sz="1400" u="none" cap="none" strike="noStrike">
                <a:solidFill>
                  <a:schemeClr val="dk2"/>
                </a:solidFill>
              </a:defRPr>
            </a:lvl5pPr>
            <a:lvl6pPr indent="0" lvl="5" marL="0" marR="0" rtl="0" algn="l">
              <a:spcBef>
                <a:spcPts val="0"/>
              </a:spcBef>
              <a:spcAft>
                <a:spcPts val="0"/>
              </a:spcAft>
              <a:buSzPts val="2800"/>
              <a:buNone/>
              <a:defRPr b="0" i="0" sz="1400" u="none" cap="none" strike="noStrike">
                <a:solidFill>
                  <a:schemeClr val="dk2"/>
                </a:solidFill>
              </a:defRPr>
            </a:lvl6pPr>
            <a:lvl7pPr indent="0" lvl="6" marL="0" marR="0" rtl="0" algn="l">
              <a:spcBef>
                <a:spcPts val="0"/>
              </a:spcBef>
              <a:spcAft>
                <a:spcPts val="0"/>
              </a:spcAft>
              <a:buSzPts val="2800"/>
              <a:buNone/>
              <a:defRPr b="0" i="0" sz="1400" u="none" cap="none" strike="noStrike">
                <a:solidFill>
                  <a:schemeClr val="dk2"/>
                </a:solidFill>
              </a:defRPr>
            </a:lvl7pPr>
            <a:lvl8pPr indent="0" lvl="7" marL="0" marR="0" rtl="0" algn="l">
              <a:spcBef>
                <a:spcPts val="0"/>
              </a:spcBef>
              <a:spcAft>
                <a:spcPts val="0"/>
              </a:spcAft>
              <a:buSzPts val="2800"/>
              <a:buNone/>
              <a:defRPr b="0" i="0" sz="1400" u="none" cap="none" strike="noStrike">
                <a:solidFill>
                  <a:schemeClr val="dk2"/>
                </a:solidFill>
              </a:defRPr>
            </a:lvl8pPr>
            <a:lvl9pPr indent="0" lvl="8" marL="0" marR="0" rtl="0" algn="l">
              <a:spcBef>
                <a:spcPts val="0"/>
              </a:spcBef>
              <a:spcAft>
                <a:spcPts val="0"/>
              </a:spcAft>
              <a:buSzPts val="2800"/>
              <a:buNone/>
              <a:defRPr b="0" i="0" sz="1400" u="none" cap="none" strike="noStrike">
                <a:solidFill>
                  <a:schemeClr val="dk2"/>
                </a:solidFill>
              </a:defRPr>
            </a:lvl9pPr>
          </a:lstStyle>
          <a:p/>
        </p:txBody>
      </p:sp>
      <p:sp>
        <p:nvSpPr>
          <p:cNvPr id="52" name="Google Shape;52;p13"/>
          <p:cNvSpPr txBox="1"/>
          <p:nvPr>
            <p:ph idx="1" type="body"/>
          </p:nvPr>
        </p:nvSpPr>
        <p:spPr>
          <a:xfrm>
            <a:off x="508000" y="1620442"/>
            <a:ext cx="6447600" cy="2910600"/>
          </a:xfrm>
          <a:prstGeom prst="rect">
            <a:avLst/>
          </a:prstGeom>
          <a:noFill/>
          <a:ln>
            <a:noFill/>
          </a:ln>
        </p:spPr>
        <p:txBody>
          <a:bodyPr anchorCtr="0" anchor="t" bIns="91425" lIns="91425" spcFirstLastPara="1" rIns="91425" wrap="square" tIns="91425"/>
          <a:lstStyle>
            <a:lvl1pPr indent="-298450" lvl="0" marL="457200" marR="0" rtl="0" algn="l">
              <a:spcBef>
                <a:spcPts val="800"/>
              </a:spcBef>
              <a:spcAft>
                <a:spcPts val="0"/>
              </a:spcAft>
              <a:buClr>
                <a:schemeClr val="accent1"/>
              </a:buClr>
              <a:buSzPts val="1100"/>
              <a:buChar char="▶"/>
              <a:defRPr i="0" sz="1400" u="none" cap="none" strike="noStrike">
                <a:solidFill>
                  <a:srgbClr val="3F3F3F"/>
                </a:solidFill>
              </a:defRPr>
            </a:lvl1pPr>
            <a:lvl2pPr indent="-292100" lvl="1" marL="914400" marR="0" rtl="0" algn="l">
              <a:spcBef>
                <a:spcPts val="800"/>
              </a:spcBef>
              <a:spcAft>
                <a:spcPts val="0"/>
              </a:spcAft>
              <a:buClr>
                <a:schemeClr val="accent1"/>
              </a:buClr>
              <a:buSzPts val="1000"/>
              <a:buChar char="▶"/>
              <a:defRPr i="0" sz="1200" u="none" cap="none" strike="noStrike">
                <a:solidFill>
                  <a:srgbClr val="3F3F3F"/>
                </a:solidFill>
              </a:defRPr>
            </a:lvl2pPr>
            <a:lvl3pPr indent="-279400" lvl="2" marL="1371600" marR="0" rtl="0" algn="l">
              <a:spcBef>
                <a:spcPts val="800"/>
              </a:spcBef>
              <a:spcAft>
                <a:spcPts val="0"/>
              </a:spcAft>
              <a:buClr>
                <a:schemeClr val="accent1"/>
              </a:buClr>
              <a:buSzPts val="800"/>
              <a:buChar char="▶"/>
              <a:defRPr i="0" sz="1100" u="none" cap="none" strike="noStrike">
                <a:solidFill>
                  <a:srgbClr val="3F3F3F"/>
                </a:solidFill>
              </a:defRPr>
            </a:lvl3pPr>
            <a:lvl4pPr indent="-273050" lvl="3" marL="1828800" marR="0" rtl="0" algn="l">
              <a:spcBef>
                <a:spcPts val="800"/>
              </a:spcBef>
              <a:spcAft>
                <a:spcPts val="0"/>
              </a:spcAft>
              <a:buClr>
                <a:schemeClr val="accent1"/>
              </a:buClr>
              <a:buSzPts val="700"/>
              <a:buChar char="▶"/>
              <a:defRPr i="0" sz="900" u="none" cap="none" strike="noStrike">
                <a:solidFill>
                  <a:srgbClr val="3F3F3F"/>
                </a:solidFill>
              </a:defRPr>
            </a:lvl4pPr>
            <a:lvl5pPr indent="-273050" lvl="4" marL="2286000" marR="0" rtl="0" algn="l">
              <a:spcBef>
                <a:spcPts val="800"/>
              </a:spcBef>
              <a:spcAft>
                <a:spcPts val="0"/>
              </a:spcAft>
              <a:buClr>
                <a:schemeClr val="accent1"/>
              </a:buClr>
              <a:buSzPts val="700"/>
              <a:buChar char="▶"/>
              <a:defRPr i="0" sz="900" u="none" cap="none" strike="noStrike">
                <a:solidFill>
                  <a:srgbClr val="3F3F3F"/>
                </a:solidFill>
              </a:defRPr>
            </a:lvl5pPr>
            <a:lvl6pPr indent="-273050" lvl="5" marL="2743200" marR="0" rtl="0" algn="l">
              <a:spcBef>
                <a:spcPts val="800"/>
              </a:spcBef>
              <a:spcAft>
                <a:spcPts val="0"/>
              </a:spcAft>
              <a:buClr>
                <a:schemeClr val="accent1"/>
              </a:buClr>
              <a:buSzPts val="700"/>
              <a:buChar char="▶"/>
              <a:defRPr i="0" sz="900" u="none" cap="none" strike="noStrike">
                <a:solidFill>
                  <a:srgbClr val="3F3F3F"/>
                </a:solidFill>
              </a:defRPr>
            </a:lvl6pPr>
            <a:lvl7pPr indent="-273050" lvl="6" marL="3200400" marR="0" rtl="0" algn="l">
              <a:spcBef>
                <a:spcPts val="800"/>
              </a:spcBef>
              <a:spcAft>
                <a:spcPts val="0"/>
              </a:spcAft>
              <a:buClr>
                <a:schemeClr val="accent1"/>
              </a:buClr>
              <a:buSzPts val="700"/>
              <a:buChar char="▶"/>
              <a:defRPr i="0" sz="900" u="none" cap="none" strike="noStrike">
                <a:solidFill>
                  <a:srgbClr val="3F3F3F"/>
                </a:solidFill>
              </a:defRPr>
            </a:lvl7pPr>
            <a:lvl8pPr indent="-273050" lvl="7" marL="3657600" marR="0" rtl="0" algn="l">
              <a:spcBef>
                <a:spcPts val="800"/>
              </a:spcBef>
              <a:spcAft>
                <a:spcPts val="0"/>
              </a:spcAft>
              <a:buClr>
                <a:schemeClr val="accent1"/>
              </a:buClr>
              <a:buSzPts val="700"/>
              <a:buChar char="▶"/>
              <a:defRPr i="0" sz="900" u="none" cap="none" strike="noStrike">
                <a:solidFill>
                  <a:srgbClr val="3F3F3F"/>
                </a:solidFill>
              </a:defRPr>
            </a:lvl8pPr>
            <a:lvl9pPr indent="-273050" lvl="8" marL="4114800" marR="0" rtl="0" algn="l">
              <a:spcBef>
                <a:spcPts val="800"/>
              </a:spcBef>
              <a:spcAft>
                <a:spcPts val="0"/>
              </a:spcAft>
              <a:buClr>
                <a:schemeClr val="accent1"/>
              </a:buClr>
              <a:buSzPts val="700"/>
              <a:buChar char="▶"/>
              <a:defRPr i="0" sz="900" u="none" cap="none" strike="noStrike">
                <a:solidFill>
                  <a:srgbClr val="3F3F3F"/>
                </a:solidFill>
              </a:defRPr>
            </a:lvl9pPr>
          </a:lstStyle>
          <a:p/>
        </p:txBody>
      </p:sp>
      <p:sp>
        <p:nvSpPr>
          <p:cNvPr id="53" name="Google Shape;53;p13"/>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2" name="Shape 92"/>
        <p:cNvGrpSpPr/>
        <p:nvPr/>
      </p:nvGrpSpPr>
      <p:grpSpPr>
        <a:xfrm>
          <a:off x="0" y="0"/>
          <a:ext cx="0" cy="0"/>
          <a:chOff x="0" y="0"/>
          <a:chExt cx="0" cy="0"/>
        </a:xfrm>
      </p:grpSpPr>
      <p:sp>
        <p:nvSpPr>
          <p:cNvPr id="93" name="Google Shape;93;p2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5" name="Shape 95"/>
        <p:cNvGrpSpPr/>
        <p:nvPr/>
      </p:nvGrpSpPr>
      <p:grpSpPr>
        <a:xfrm>
          <a:off x="0" y="0"/>
          <a:ext cx="0" cy="0"/>
          <a:chOff x="0" y="0"/>
          <a:chExt cx="0" cy="0"/>
        </a:xfrm>
      </p:grpSpPr>
      <p:sp>
        <p:nvSpPr>
          <p:cNvPr id="96" name="Google Shape;96;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26"/>
          <p:cNvSpPr txBox="1"/>
          <p:nvPr>
            <p:ph type="title"/>
          </p:nvPr>
        </p:nvSpPr>
        <p:spPr>
          <a:xfrm>
            <a:off x="508000" y="457200"/>
            <a:ext cx="6447600" cy="990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2800"/>
              <a:buNone/>
              <a:defRPr i="0" sz="2700" u="none" cap="none" strike="noStrike">
                <a:solidFill>
                  <a:schemeClr val="accent1"/>
                </a:solidFill>
              </a:defRPr>
            </a:lvl1pPr>
            <a:lvl2pPr indent="0" lvl="1" marL="0" marR="0" rtl="0" algn="l">
              <a:spcBef>
                <a:spcPts val="0"/>
              </a:spcBef>
              <a:spcAft>
                <a:spcPts val="0"/>
              </a:spcAft>
              <a:buSzPts val="2800"/>
              <a:buNone/>
              <a:defRPr b="0" i="0" sz="1400" u="none" cap="none" strike="noStrike">
                <a:solidFill>
                  <a:schemeClr val="dk2"/>
                </a:solidFill>
              </a:defRPr>
            </a:lvl2pPr>
            <a:lvl3pPr indent="0" lvl="2" marL="0" marR="0" rtl="0" algn="l">
              <a:spcBef>
                <a:spcPts val="0"/>
              </a:spcBef>
              <a:spcAft>
                <a:spcPts val="0"/>
              </a:spcAft>
              <a:buSzPts val="2800"/>
              <a:buNone/>
              <a:defRPr b="0" i="0" sz="1400" u="none" cap="none" strike="noStrike">
                <a:solidFill>
                  <a:schemeClr val="dk2"/>
                </a:solidFill>
              </a:defRPr>
            </a:lvl3pPr>
            <a:lvl4pPr indent="0" lvl="3" marL="0" marR="0" rtl="0" algn="l">
              <a:spcBef>
                <a:spcPts val="0"/>
              </a:spcBef>
              <a:spcAft>
                <a:spcPts val="0"/>
              </a:spcAft>
              <a:buSzPts val="2800"/>
              <a:buNone/>
              <a:defRPr b="0" i="0" sz="1400" u="none" cap="none" strike="noStrike">
                <a:solidFill>
                  <a:schemeClr val="dk2"/>
                </a:solidFill>
              </a:defRPr>
            </a:lvl4pPr>
            <a:lvl5pPr indent="0" lvl="4" marL="0" marR="0" rtl="0" algn="l">
              <a:spcBef>
                <a:spcPts val="0"/>
              </a:spcBef>
              <a:spcAft>
                <a:spcPts val="0"/>
              </a:spcAft>
              <a:buSzPts val="2800"/>
              <a:buNone/>
              <a:defRPr b="0" i="0" sz="1400" u="none" cap="none" strike="noStrike">
                <a:solidFill>
                  <a:schemeClr val="dk2"/>
                </a:solidFill>
              </a:defRPr>
            </a:lvl5pPr>
            <a:lvl6pPr indent="0" lvl="5" marL="0" marR="0" rtl="0" algn="l">
              <a:spcBef>
                <a:spcPts val="0"/>
              </a:spcBef>
              <a:spcAft>
                <a:spcPts val="0"/>
              </a:spcAft>
              <a:buSzPts val="2800"/>
              <a:buNone/>
              <a:defRPr b="0" i="0" sz="1400" u="none" cap="none" strike="noStrike">
                <a:solidFill>
                  <a:schemeClr val="dk2"/>
                </a:solidFill>
              </a:defRPr>
            </a:lvl6pPr>
            <a:lvl7pPr indent="0" lvl="6" marL="0" marR="0" rtl="0" algn="l">
              <a:spcBef>
                <a:spcPts val="0"/>
              </a:spcBef>
              <a:spcAft>
                <a:spcPts val="0"/>
              </a:spcAft>
              <a:buSzPts val="2800"/>
              <a:buNone/>
              <a:defRPr b="0" i="0" sz="1400" u="none" cap="none" strike="noStrike">
                <a:solidFill>
                  <a:schemeClr val="dk2"/>
                </a:solidFill>
              </a:defRPr>
            </a:lvl7pPr>
            <a:lvl8pPr indent="0" lvl="7" marL="0" marR="0" rtl="0" algn="l">
              <a:spcBef>
                <a:spcPts val="0"/>
              </a:spcBef>
              <a:spcAft>
                <a:spcPts val="0"/>
              </a:spcAft>
              <a:buSzPts val="2800"/>
              <a:buNone/>
              <a:defRPr b="0" i="0" sz="1400" u="none" cap="none" strike="noStrike">
                <a:solidFill>
                  <a:schemeClr val="dk2"/>
                </a:solidFill>
              </a:defRPr>
            </a:lvl8pPr>
            <a:lvl9pPr indent="0" lvl="8" marL="0" marR="0" rtl="0" algn="l">
              <a:spcBef>
                <a:spcPts val="0"/>
              </a:spcBef>
              <a:spcAft>
                <a:spcPts val="0"/>
              </a:spcAft>
              <a:buSzPts val="2800"/>
              <a:buNone/>
              <a:defRPr b="0" i="0" sz="1400" u="none" cap="none" strike="noStrike">
                <a:solidFill>
                  <a:schemeClr val="dk2"/>
                </a:solidFill>
              </a:defRPr>
            </a:lvl9pPr>
          </a:lstStyle>
          <a:p/>
        </p:txBody>
      </p:sp>
      <p:sp>
        <p:nvSpPr>
          <p:cNvPr id="103" name="Google Shape;103;p26"/>
          <p:cNvSpPr txBox="1"/>
          <p:nvPr>
            <p:ph idx="1" type="body"/>
          </p:nvPr>
        </p:nvSpPr>
        <p:spPr>
          <a:xfrm>
            <a:off x="508000" y="1620442"/>
            <a:ext cx="6447600" cy="2910600"/>
          </a:xfrm>
          <a:prstGeom prst="rect">
            <a:avLst/>
          </a:prstGeom>
          <a:noFill/>
          <a:ln>
            <a:noFill/>
          </a:ln>
        </p:spPr>
        <p:txBody>
          <a:bodyPr anchorCtr="0" anchor="t" bIns="91425" lIns="91425" spcFirstLastPara="1" rIns="91425" wrap="square" tIns="91425"/>
          <a:lstStyle>
            <a:lvl1pPr indent="-298450" lvl="0" marL="457200" marR="0" rtl="0" algn="l">
              <a:spcBef>
                <a:spcPts val="800"/>
              </a:spcBef>
              <a:spcAft>
                <a:spcPts val="0"/>
              </a:spcAft>
              <a:buClr>
                <a:schemeClr val="accent1"/>
              </a:buClr>
              <a:buSzPts val="1100"/>
              <a:buChar char="▶"/>
              <a:defRPr i="0" sz="1400" u="none" cap="none" strike="noStrike">
                <a:solidFill>
                  <a:srgbClr val="3F3F3F"/>
                </a:solidFill>
              </a:defRPr>
            </a:lvl1pPr>
            <a:lvl2pPr indent="-292100" lvl="1" marL="914400" marR="0" rtl="0" algn="l">
              <a:spcBef>
                <a:spcPts val="800"/>
              </a:spcBef>
              <a:spcAft>
                <a:spcPts val="0"/>
              </a:spcAft>
              <a:buClr>
                <a:schemeClr val="accent1"/>
              </a:buClr>
              <a:buSzPts val="1000"/>
              <a:buChar char="▶"/>
              <a:defRPr i="0" sz="1200" u="none" cap="none" strike="noStrike">
                <a:solidFill>
                  <a:srgbClr val="3F3F3F"/>
                </a:solidFill>
              </a:defRPr>
            </a:lvl2pPr>
            <a:lvl3pPr indent="-279400" lvl="2" marL="1371600" marR="0" rtl="0" algn="l">
              <a:spcBef>
                <a:spcPts val="800"/>
              </a:spcBef>
              <a:spcAft>
                <a:spcPts val="0"/>
              </a:spcAft>
              <a:buClr>
                <a:schemeClr val="accent1"/>
              </a:buClr>
              <a:buSzPts val="800"/>
              <a:buChar char="▶"/>
              <a:defRPr i="0" sz="1100" u="none" cap="none" strike="noStrike">
                <a:solidFill>
                  <a:srgbClr val="3F3F3F"/>
                </a:solidFill>
              </a:defRPr>
            </a:lvl3pPr>
            <a:lvl4pPr indent="-273050" lvl="3" marL="1828800" marR="0" rtl="0" algn="l">
              <a:spcBef>
                <a:spcPts val="800"/>
              </a:spcBef>
              <a:spcAft>
                <a:spcPts val="0"/>
              </a:spcAft>
              <a:buClr>
                <a:schemeClr val="accent1"/>
              </a:buClr>
              <a:buSzPts val="700"/>
              <a:buChar char="▶"/>
              <a:defRPr i="0" sz="900" u="none" cap="none" strike="noStrike">
                <a:solidFill>
                  <a:srgbClr val="3F3F3F"/>
                </a:solidFill>
              </a:defRPr>
            </a:lvl4pPr>
            <a:lvl5pPr indent="-273050" lvl="4" marL="2286000" marR="0" rtl="0" algn="l">
              <a:spcBef>
                <a:spcPts val="800"/>
              </a:spcBef>
              <a:spcAft>
                <a:spcPts val="0"/>
              </a:spcAft>
              <a:buClr>
                <a:schemeClr val="accent1"/>
              </a:buClr>
              <a:buSzPts val="700"/>
              <a:buChar char="▶"/>
              <a:defRPr i="0" sz="900" u="none" cap="none" strike="noStrike">
                <a:solidFill>
                  <a:srgbClr val="3F3F3F"/>
                </a:solidFill>
              </a:defRPr>
            </a:lvl5pPr>
            <a:lvl6pPr indent="-273050" lvl="5" marL="2743200" marR="0" rtl="0" algn="l">
              <a:spcBef>
                <a:spcPts val="800"/>
              </a:spcBef>
              <a:spcAft>
                <a:spcPts val="0"/>
              </a:spcAft>
              <a:buClr>
                <a:schemeClr val="accent1"/>
              </a:buClr>
              <a:buSzPts val="700"/>
              <a:buChar char="▶"/>
              <a:defRPr i="0" sz="900" u="none" cap="none" strike="noStrike">
                <a:solidFill>
                  <a:srgbClr val="3F3F3F"/>
                </a:solidFill>
              </a:defRPr>
            </a:lvl6pPr>
            <a:lvl7pPr indent="-273050" lvl="6" marL="3200400" marR="0" rtl="0" algn="l">
              <a:spcBef>
                <a:spcPts val="800"/>
              </a:spcBef>
              <a:spcAft>
                <a:spcPts val="0"/>
              </a:spcAft>
              <a:buClr>
                <a:schemeClr val="accent1"/>
              </a:buClr>
              <a:buSzPts val="700"/>
              <a:buChar char="▶"/>
              <a:defRPr i="0" sz="900" u="none" cap="none" strike="noStrike">
                <a:solidFill>
                  <a:srgbClr val="3F3F3F"/>
                </a:solidFill>
              </a:defRPr>
            </a:lvl7pPr>
            <a:lvl8pPr indent="-273050" lvl="7" marL="3657600" marR="0" rtl="0" algn="l">
              <a:spcBef>
                <a:spcPts val="800"/>
              </a:spcBef>
              <a:spcAft>
                <a:spcPts val="0"/>
              </a:spcAft>
              <a:buClr>
                <a:schemeClr val="accent1"/>
              </a:buClr>
              <a:buSzPts val="700"/>
              <a:buChar char="▶"/>
              <a:defRPr i="0" sz="900" u="none" cap="none" strike="noStrike">
                <a:solidFill>
                  <a:srgbClr val="3F3F3F"/>
                </a:solidFill>
              </a:defRPr>
            </a:lvl8pPr>
            <a:lvl9pPr indent="-273050" lvl="8" marL="4114800" marR="0" rtl="0" algn="l">
              <a:spcBef>
                <a:spcPts val="800"/>
              </a:spcBef>
              <a:spcAft>
                <a:spcPts val="0"/>
              </a:spcAft>
              <a:buClr>
                <a:schemeClr val="accent1"/>
              </a:buClr>
              <a:buSzPts val="700"/>
              <a:buChar char="▶"/>
              <a:defRPr i="0" sz="900" u="none" cap="none" strike="noStrike">
                <a:solidFill>
                  <a:srgbClr val="3F3F3F"/>
                </a:solidFill>
              </a:defRPr>
            </a:lvl9pPr>
          </a:lstStyle>
          <a:p/>
        </p:txBody>
      </p:sp>
      <p:sp>
        <p:nvSpPr>
          <p:cNvPr id="104" name="Google Shape;104;p26"/>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26"/>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6" name="Google Shape;106;p2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sz="1400">
                <a:solidFill>
                  <a:schemeClr val="dk2"/>
                </a:solidFill>
                <a:latin typeface="Open Sans"/>
                <a:ea typeface="Open Sans"/>
                <a:cs typeface="Open Sans"/>
                <a:sym typeface="Open Sans"/>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7"/>
          <p:cNvSpPr txBox="1"/>
          <p:nvPr>
            <p:ph idx="1" type="subTitle"/>
          </p:nvPr>
        </p:nvSpPr>
        <p:spPr>
          <a:xfrm>
            <a:off x="1659375" y="2850295"/>
            <a:ext cx="5825100" cy="3885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Font typeface="Arial"/>
              <a:buNone/>
            </a:pPr>
            <a:r>
              <a:rPr lang="en" sz="1800">
                <a:solidFill>
                  <a:srgbClr val="000000"/>
                </a:solidFill>
                <a:latin typeface="Open Sans Light"/>
                <a:ea typeface="Open Sans Light"/>
                <a:cs typeface="Open Sans Light"/>
                <a:sym typeface="Open Sans Light"/>
              </a:rPr>
              <a:t>Spreadsheet Documentation</a:t>
            </a:r>
            <a:endParaRPr sz="1800">
              <a:solidFill>
                <a:srgbClr val="000000"/>
              </a:solidFill>
              <a:latin typeface="Open Sans Light"/>
              <a:ea typeface="Open Sans Light"/>
              <a:cs typeface="Open Sans Light"/>
              <a:sym typeface="Open Sans Light"/>
            </a:endParaRPr>
          </a:p>
          <a:p>
            <a:pPr indent="0" lvl="0" marL="0" marR="0" rtl="0" algn="l">
              <a:lnSpc>
                <a:spcPct val="90000"/>
              </a:lnSpc>
              <a:spcBef>
                <a:spcPts val="0"/>
              </a:spcBef>
              <a:spcAft>
                <a:spcPts val="0"/>
              </a:spcAft>
              <a:buClr>
                <a:schemeClr val="dk1"/>
              </a:buClr>
              <a:buFont typeface="Arial"/>
              <a:buNone/>
            </a:pPr>
            <a:r>
              <a:t/>
            </a:r>
            <a:endParaRPr b="1" i="0" sz="1800" u="none" cap="none" strike="noStrike">
              <a:solidFill>
                <a:schemeClr val="dk1"/>
              </a:solidFill>
            </a:endParaRPr>
          </a:p>
        </p:txBody>
      </p:sp>
      <p:sp>
        <p:nvSpPr>
          <p:cNvPr id="112" name="Google Shape;112;p27"/>
          <p:cNvSpPr txBox="1"/>
          <p:nvPr>
            <p:ph type="ctrTitle"/>
          </p:nvPr>
        </p:nvSpPr>
        <p:spPr>
          <a:xfrm>
            <a:off x="311738" y="2178896"/>
            <a:ext cx="8520600" cy="785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Font typeface="Calibri"/>
              <a:buNone/>
            </a:pPr>
            <a:r>
              <a:rPr lang="en" sz="4500">
                <a:solidFill>
                  <a:srgbClr val="FFD966"/>
                </a:solidFill>
                <a:latin typeface="Open Sans ExtraBold"/>
                <a:ea typeface="Open Sans ExtraBold"/>
                <a:cs typeface="Open Sans ExtraBold"/>
                <a:sym typeface="Open Sans ExtraBold"/>
              </a:rPr>
              <a:t>TB</a:t>
            </a:r>
            <a:r>
              <a:rPr lang="en" sz="4500">
                <a:solidFill>
                  <a:srgbClr val="FFD966"/>
                </a:solidFill>
                <a:latin typeface="Open Sans ExtraBold"/>
                <a:ea typeface="Open Sans ExtraBold"/>
                <a:cs typeface="Open Sans ExtraBold"/>
                <a:sym typeface="Open Sans ExtraBold"/>
              </a:rPr>
              <a:t> CALCULATION</a:t>
            </a:r>
            <a:endParaRPr>
              <a:solidFill>
                <a:srgbClr val="FFD966"/>
              </a:solidFill>
              <a:latin typeface="Open Sans ExtraBold"/>
              <a:ea typeface="Open Sans ExtraBold"/>
              <a:cs typeface="Open Sans ExtraBold"/>
              <a:sym typeface="Open Sa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90" name="Google Shape;190;p36"/>
          <p:cNvSpPr txBox="1"/>
          <p:nvPr>
            <p:ph idx="1" type="body"/>
          </p:nvPr>
        </p:nvSpPr>
        <p:spPr>
          <a:xfrm>
            <a:off x="336544" y="13918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AC: Treatment coverage </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AD</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Treatment coverage</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AE</a:t>
            </a:r>
            <a:r>
              <a:rPr i="0" lang="en" sz="1200" u="none" cap="none" strike="noStrike">
                <a:solidFill>
                  <a:schemeClr val="lt1"/>
                </a:solidFill>
                <a:latin typeface="Open Sans Light"/>
                <a:ea typeface="Open Sans Light"/>
                <a:cs typeface="Open Sans Light"/>
                <a:sym typeface="Open Sans Light"/>
              </a:rPr>
              <a:t>: Efficacy of DS-TB</a:t>
            </a:r>
            <a:r>
              <a:rPr lang="en" sz="1200">
                <a:solidFill>
                  <a:schemeClr val="lt1"/>
                </a:solidFill>
                <a:latin typeface="Open Sans Light"/>
                <a:ea typeface="Open Sans Light"/>
                <a:cs typeface="Open Sans Light"/>
                <a:sym typeface="Open Sans Light"/>
              </a:rPr>
              <a:t> treatment can be found in the Assumptions section</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AF</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Efficacy of DS-TB treatment can be found in the Assumptions section</a:t>
            </a:r>
            <a:endParaRPr>
              <a:latin typeface="Open Sans Light"/>
              <a:ea typeface="Open Sans Light"/>
              <a:cs typeface="Open Sans Light"/>
              <a:sym typeface="Open Sans Light"/>
            </a:endParaRPr>
          </a:p>
        </p:txBody>
      </p:sp>
      <p:sp>
        <p:nvSpPr>
          <p:cNvPr id="191" name="Google Shape;191;p36"/>
          <p:cNvSpPr txBox="1"/>
          <p:nvPr>
            <p:ph type="title"/>
          </p:nvPr>
        </p:nvSpPr>
        <p:spPr>
          <a:xfrm>
            <a:off x="336550" y="361950"/>
            <a:ext cx="28554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Coverage and Impact</a:t>
            </a:r>
            <a:endParaRPr sz="3300">
              <a:solidFill>
                <a:srgbClr val="FFD966"/>
              </a:solidFill>
              <a:latin typeface="Open Sans ExtraBold"/>
              <a:ea typeface="Open Sans ExtraBold"/>
              <a:cs typeface="Open Sans ExtraBold"/>
              <a:sym typeface="Open Sans ExtraBold"/>
            </a:endParaRPr>
          </a:p>
        </p:txBody>
      </p:sp>
      <p:pic>
        <p:nvPicPr>
          <p:cNvPr id="192" name="Google Shape;192;p36"/>
          <p:cNvPicPr preferRelativeResize="0"/>
          <p:nvPr/>
        </p:nvPicPr>
        <p:blipFill>
          <a:blip r:embed="rId3">
            <a:alphaModFix/>
          </a:blip>
          <a:stretch>
            <a:fillRect/>
          </a:stretch>
        </p:blipFill>
        <p:spPr>
          <a:xfrm>
            <a:off x="3844375" y="676275"/>
            <a:ext cx="5082192" cy="3790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38" y="2178896"/>
            <a:ext cx="8520600" cy="785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Font typeface="Calibri"/>
              <a:buNone/>
            </a:pPr>
            <a:r>
              <a:rPr lang="en" sz="4500">
                <a:solidFill>
                  <a:srgbClr val="FFD966"/>
                </a:solidFill>
                <a:latin typeface="Open Sans ExtraBold"/>
                <a:ea typeface="Open Sans ExtraBold"/>
                <a:cs typeface="Open Sans ExtraBold"/>
                <a:sym typeface="Open Sans ExtraBold"/>
              </a:rPr>
              <a:t>MDR</a:t>
            </a:r>
            <a:r>
              <a:rPr lang="en" sz="4500">
                <a:solidFill>
                  <a:srgbClr val="FFD966"/>
                </a:solidFill>
                <a:latin typeface="Open Sans ExtraBold"/>
                <a:ea typeface="Open Sans ExtraBold"/>
                <a:cs typeface="Open Sans ExtraBold"/>
                <a:sym typeface="Open Sans ExtraBold"/>
              </a:rPr>
              <a:t>-TB</a:t>
            </a:r>
            <a:endParaRPr>
              <a:solidFill>
                <a:srgbClr val="FFD966"/>
              </a:solidFill>
              <a:latin typeface="Open Sans ExtraBold"/>
              <a:ea typeface="Open Sans ExtraBold"/>
              <a:cs typeface="Open Sans ExtraBold"/>
              <a:sym typeface="Open Sans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8"/>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03" name="Google Shape;203;p38"/>
          <p:cNvSpPr txBox="1"/>
          <p:nvPr>
            <p:ph idx="1" type="body"/>
          </p:nvPr>
        </p:nvSpPr>
        <p:spPr>
          <a:xfrm>
            <a:off x="336544" y="16204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AG: Col AN*</a:t>
            </a:r>
            <a:r>
              <a:rPr lang="en" sz="1200">
                <a:solidFill>
                  <a:schemeClr val="lt1"/>
                </a:solidFill>
                <a:latin typeface="Open Sans Light"/>
                <a:ea typeface="Open Sans Light"/>
                <a:cs typeface="Open Sans Light"/>
                <a:sym typeface="Open Sans Light"/>
              </a:rPr>
              <a:t>Col </a:t>
            </a:r>
            <a:r>
              <a:rPr i="0" lang="en" sz="1200" u="none" cap="none" strike="noStrike">
                <a:solidFill>
                  <a:schemeClr val="lt1"/>
                </a:solidFill>
                <a:latin typeface="Open Sans Light"/>
                <a:ea typeface="Open Sans Light"/>
                <a:cs typeface="Open Sans Light"/>
                <a:sym typeface="Open Sans Light"/>
              </a:rPr>
              <a:t>N-</a:t>
            </a:r>
            <a:r>
              <a:rPr lang="en" sz="1200">
                <a:solidFill>
                  <a:schemeClr val="lt1"/>
                </a:solidFill>
                <a:latin typeface="Open Sans Light"/>
                <a:ea typeface="Open Sans Light"/>
                <a:cs typeface="Open Sans Light"/>
                <a:sym typeface="Open Sans Light"/>
              </a:rPr>
              <a:t>Col </a:t>
            </a:r>
            <a:r>
              <a:rPr i="0" lang="en" sz="1200" u="none" cap="none" strike="noStrike">
                <a:solidFill>
                  <a:schemeClr val="lt1"/>
                </a:solidFill>
                <a:latin typeface="Open Sans Light"/>
                <a:ea typeface="Open Sans Light"/>
                <a:cs typeface="Open Sans Light"/>
                <a:sym typeface="Open Sans Light"/>
              </a:rPr>
              <a:t>AW</a:t>
            </a:r>
            <a:r>
              <a:rPr lang="en" sz="1200">
                <a:solidFill>
                  <a:schemeClr val="lt1"/>
                </a:solidFill>
                <a:latin typeface="Open Sans Light"/>
                <a:ea typeface="Open Sans Light"/>
                <a:cs typeface="Open Sans Light"/>
                <a:sym typeface="Open Sans Light"/>
              </a:rPr>
              <a:t> </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AH</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New MDR-TB cases</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AI</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 of new MDR-TB cases</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AJ</a:t>
            </a:r>
            <a:r>
              <a:rPr i="0" lang="en" sz="1200" u="none" cap="none" strike="noStrike">
                <a:solidFill>
                  <a:schemeClr val="lt1"/>
                </a:solidFill>
                <a:latin typeface="Open Sans Light"/>
                <a:ea typeface="Open Sans Light"/>
                <a:cs typeface="Open Sans Light"/>
                <a:sym typeface="Open Sans Light"/>
              </a:rPr>
              <a:t>: Retreated MDR-TB cases</a:t>
            </a:r>
            <a:endParaRPr>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AK</a:t>
            </a:r>
            <a:r>
              <a:rPr i="0" lang="en" sz="1200" u="none" cap="none" strike="noStrike">
                <a:solidFill>
                  <a:schemeClr val="lt1"/>
                </a:solidFill>
                <a:latin typeface="Open Sans Light"/>
                <a:ea typeface="Open Sans Light"/>
                <a:cs typeface="Open Sans Light"/>
                <a:sym typeface="Open Sans Light"/>
              </a:rPr>
              <a:t>: % of Retreated MDR-TB cases</a:t>
            </a:r>
            <a:endParaRPr sz="1200">
              <a:solidFill>
                <a:schemeClr val="lt1"/>
              </a:solidFill>
              <a:latin typeface="Open Sans Light"/>
              <a:ea typeface="Open Sans Light"/>
              <a:cs typeface="Open Sans Light"/>
              <a:sym typeface="Open Sans Light"/>
            </a:endParaRPr>
          </a:p>
          <a:p>
            <a:pPr indent="-165100" lvl="0" marL="177800" rtl="0" algn="l">
              <a:lnSpc>
                <a:spcPct val="9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AL: Col AH/Col AI</a:t>
            </a:r>
            <a:endParaRPr sz="1200">
              <a:solidFill>
                <a:schemeClr val="lt1"/>
              </a:solidFill>
              <a:latin typeface="Open Sans Light"/>
              <a:ea typeface="Open Sans Light"/>
              <a:cs typeface="Open Sans Light"/>
              <a:sym typeface="Open Sans Light"/>
            </a:endParaRPr>
          </a:p>
          <a:p>
            <a:pPr indent="-165100" lvl="0" marL="177800" rtl="0" algn="l">
              <a:lnSpc>
                <a:spcPct val="9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AM: Col AJ/Col AK</a:t>
            </a:r>
            <a:endParaRPr sz="1200">
              <a:solidFill>
                <a:schemeClr val="lt1"/>
              </a:solidFill>
              <a:latin typeface="Open Sans Light"/>
              <a:ea typeface="Open Sans Light"/>
              <a:cs typeface="Open Sans Light"/>
              <a:sym typeface="Open Sans Light"/>
            </a:endParaRPr>
          </a:p>
        </p:txBody>
      </p:sp>
      <p:sp>
        <p:nvSpPr>
          <p:cNvPr id="204" name="Google Shape;204;p38"/>
          <p:cNvSpPr txBox="1"/>
          <p:nvPr>
            <p:ph type="title"/>
          </p:nvPr>
        </p:nvSpPr>
        <p:spPr>
          <a:xfrm>
            <a:off x="336550" y="514350"/>
            <a:ext cx="31446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MDR-TB Case Type</a:t>
            </a:r>
            <a:endParaRPr sz="3300">
              <a:solidFill>
                <a:srgbClr val="FFD966"/>
              </a:solidFill>
              <a:latin typeface="Open Sans ExtraBold"/>
              <a:ea typeface="Open Sans ExtraBold"/>
              <a:cs typeface="Open Sans ExtraBold"/>
              <a:sym typeface="Open Sans ExtraBold"/>
            </a:endParaRPr>
          </a:p>
        </p:txBody>
      </p:sp>
      <p:pic>
        <p:nvPicPr>
          <p:cNvPr id="205" name="Google Shape;205;p38"/>
          <p:cNvPicPr preferRelativeResize="0"/>
          <p:nvPr/>
        </p:nvPicPr>
        <p:blipFill>
          <a:blip r:embed="rId3">
            <a:alphaModFix/>
          </a:blip>
          <a:stretch>
            <a:fillRect/>
          </a:stretch>
        </p:blipFill>
        <p:spPr>
          <a:xfrm>
            <a:off x="3796200" y="1200150"/>
            <a:ext cx="5195398" cy="29166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11" name="Google Shape;211;p39"/>
          <p:cNvSpPr txBox="1"/>
          <p:nvPr>
            <p:ph idx="1" type="body"/>
          </p:nvPr>
        </p:nvSpPr>
        <p:spPr>
          <a:xfrm>
            <a:off x="336544" y="14680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AN: Percentage of</a:t>
            </a:r>
            <a:r>
              <a:rPr lang="en" sz="1200">
                <a:solidFill>
                  <a:schemeClr val="lt1"/>
                </a:solidFill>
                <a:latin typeface="Open Sans Light"/>
                <a:ea typeface="Open Sans Light"/>
                <a:cs typeface="Open Sans Light"/>
                <a:sym typeface="Open Sans Light"/>
              </a:rPr>
              <a:t> new and retreated TB cases that are classified as MDR-TB </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AO</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Col AN*Col M</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AP</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Reported # of people receiving treatment for MDR-TB</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AQ</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Col AP/Col AO</a:t>
            </a:r>
            <a:endParaRPr>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AR</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(Col AN*Col D)-Col BA</a:t>
            </a:r>
            <a:endParaRPr>
              <a:latin typeface="Open Sans Light"/>
              <a:ea typeface="Open Sans Light"/>
              <a:cs typeface="Open Sans Light"/>
              <a:sym typeface="Open Sans Light"/>
            </a:endParaRPr>
          </a:p>
        </p:txBody>
      </p:sp>
      <p:sp>
        <p:nvSpPr>
          <p:cNvPr id="212" name="Google Shape;212;p39"/>
          <p:cNvSpPr txBox="1"/>
          <p:nvPr>
            <p:ph type="title"/>
          </p:nvPr>
        </p:nvSpPr>
        <p:spPr>
          <a:xfrm>
            <a:off x="336550" y="361950"/>
            <a:ext cx="28917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Treatment Coverage</a:t>
            </a:r>
            <a:endParaRPr sz="3300">
              <a:solidFill>
                <a:srgbClr val="FFD966"/>
              </a:solidFill>
              <a:latin typeface="Open Sans ExtraBold"/>
              <a:ea typeface="Open Sans ExtraBold"/>
              <a:cs typeface="Open Sans ExtraBold"/>
              <a:sym typeface="Open Sans ExtraBold"/>
            </a:endParaRPr>
          </a:p>
        </p:txBody>
      </p:sp>
      <p:pic>
        <p:nvPicPr>
          <p:cNvPr id="213" name="Google Shape;213;p39"/>
          <p:cNvPicPr preferRelativeResize="0"/>
          <p:nvPr/>
        </p:nvPicPr>
        <p:blipFill>
          <a:blip r:embed="rId3">
            <a:alphaModFix/>
          </a:blip>
          <a:stretch>
            <a:fillRect/>
          </a:stretch>
        </p:blipFill>
        <p:spPr>
          <a:xfrm>
            <a:off x="3904600" y="676275"/>
            <a:ext cx="5049083" cy="3790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19" name="Google Shape;219;p40"/>
          <p:cNvSpPr txBox="1"/>
          <p:nvPr>
            <p:ph idx="1" type="body"/>
          </p:nvPr>
        </p:nvSpPr>
        <p:spPr>
          <a:xfrm>
            <a:off x="336544" y="14680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AS:</a:t>
            </a:r>
            <a:r>
              <a:rPr lang="en" sz="1200">
                <a:solidFill>
                  <a:schemeClr val="lt1"/>
                </a:solidFill>
                <a:latin typeface="Open Sans Light"/>
                <a:ea typeface="Open Sans Light"/>
                <a:cs typeface="Open Sans Light"/>
                <a:sym typeface="Open Sans Light"/>
              </a:rPr>
              <a:t> Divides by two because the average length of MDR-TB treatment is two years</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AT</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Impact * Col BR</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AU: Impact * Col BS</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AV</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Impact * Col BT</a:t>
            </a:r>
            <a:endParaRPr>
              <a:latin typeface="Open Sans Light"/>
              <a:ea typeface="Open Sans Light"/>
              <a:cs typeface="Open Sans Light"/>
              <a:sym typeface="Open Sans Light"/>
            </a:endParaRPr>
          </a:p>
        </p:txBody>
      </p:sp>
      <p:sp>
        <p:nvSpPr>
          <p:cNvPr id="220" name="Google Shape;220;p40"/>
          <p:cNvSpPr txBox="1"/>
          <p:nvPr>
            <p:ph type="title"/>
          </p:nvPr>
        </p:nvSpPr>
        <p:spPr>
          <a:xfrm>
            <a:off x="336550" y="438150"/>
            <a:ext cx="29880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MDR-TB Impact</a:t>
            </a:r>
            <a:endParaRPr sz="3300">
              <a:solidFill>
                <a:srgbClr val="FFD966"/>
              </a:solidFill>
              <a:latin typeface="Open Sans ExtraBold"/>
              <a:ea typeface="Open Sans ExtraBold"/>
              <a:cs typeface="Open Sans ExtraBold"/>
              <a:sym typeface="Open Sans ExtraBold"/>
            </a:endParaRPr>
          </a:p>
        </p:txBody>
      </p:sp>
      <p:pic>
        <p:nvPicPr>
          <p:cNvPr id="221" name="Google Shape;221;p40"/>
          <p:cNvPicPr preferRelativeResize="0"/>
          <p:nvPr/>
        </p:nvPicPr>
        <p:blipFill>
          <a:blip r:embed="rId3">
            <a:alphaModFix/>
          </a:blip>
          <a:stretch>
            <a:fillRect/>
          </a:stretch>
        </p:blipFill>
        <p:spPr>
          <a:xfrm>
            <a:off x="4374400" y="676275"/>
            <a:ext cx="4062320" cy="3790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38" y="2178896"/>
            <a:ext cx="8520600" cy="785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Font typeface="Calibri"/>
              <a:buNone/>
            </a:pPr>
            <a:r>
              <a:rPr lang="en" sz="4500">
                <a:solidFill>
                  <a:srgbClr val="FFD966"/>
                </a:solidFill>
                <a:latin typeface="Open Sans ExtraBold"/>
                <a:ea typeface="Open Sans ExtraBold"/>
                <a:cs typeface="Open Sans ExtraBold"/>
                <a:sym typeface="Open Sans ExtraBold"/>
              </a:rPr>
              <a:t>X</a:t>
            </a:r>
            <a:r>
              <a:rPr lang="en" sz="4500">
                <a:solidFill>
                  <a:srgbClr val="FFD966"/>
                </a:solidFill>
                <a:latin typeface="Open Sans ExtraBold"/>
                <a:ea typeface="Open Sans ExtraBold"/>
                <a:cs typeface="Open Sans ExtraBold"/>
                <a:sym typeface="Open Sans ExtraBold"/>
              </a:rPr>
              <a:t>DR-TB</a:t>
            </a:r>
            <a:endParaRPr>
              <a:solidFill>
                <a:srgbClr val="FFD966"/>
              </a:solidFill>
              <a:latin typeface="Open Sans ExtraBold"/>
              <a:ea typeface="Open Sans ExtraBold"/>
              <a:cs typeface="Open Sans ExtraBold"/>
              <a:sym typeface="Open Sans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32" name="Google Shape;232;p42"/>
          <p:cNvSpPr txBox="1"/>
          <p:nvPr>
            <p:ph idx="1" type="body"/>
          </p:nvPr>
        </p:nvSpPr>
        <p:spPr>
          <a:xfrm>
            <a:off x="336544" y="9346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AW:</a:t>
            </a:r>
            <a:r>
              <a:rPr lang="en" sz="1200">
                <a:solidFill>
                  <a:schemeClr val="lt1"/>
                </a:solidFill>
                <a:latin typeface="Open Sans Light"/>
                <a:ea typeface="Open Sans Light"/>
                <a:cs typeface="Open Sans Light"/>
                <a:sym typeface="Open Sans Light"/>
              </a:rPr>
              <a:t> Col AN*Col N*L31</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AX</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L31*Col AO</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AY</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Col AX*Col AZ</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AZ</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Treatment coverage</a:t>
            </a:r>
            <a:endParaRPr>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BA</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Col AN*Col D*L31</a:t>
            </a:r>
            <a:endParaRPr sz="1200">
              <a:solidFill>
                <a:schemeClr val="lt1"/>
              </a:solidFill>
              <a:latin typeface="Open Sans Light"/>
              <a:ea typeface="Open Sans Light"/>
              <a:cs typeface="Open Sans Light"/>
              <a:sym typeface="Open Sans Light"/>
            </a:endParaRPr>
          </a:p>
          <a:p>
            <a:pPr indent="-165100" lvl="0" marL="177800" rtl="0" algn="l">
              <a:lnSpc>
                <a:spcPct val="9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BB: Divides by two because the average length of XDR-TB is two</a:t>
            </a:r>
            <a:endParaRPr sz="1200">
              <a:solidFill>
                <a:schemeClr val="lt1"/>
              </a:solidFill>
              <a:latin typeface="Open Sans Light"/>
              <a:ea typeface="Open Sans Light"/>
              <a:cs typeface="Open Sans Light"/>
              <a:sym typeface="Open Sans Light"/>
            </a:endParaRPr>
          </a:p>
          <a:p>
            <a:pPr indent="-165100" lvl="0" marL="177800" rtl="0" algn="l">
              <a:lnSpc>
                <a:spcPct val="9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BC: Sums impact of all types of TB</a:t>
            </a:r>
            <a:endParaRPr sz="1200">
              <a:solidFill>
                <a:schemeClr val="lt1"/>
              </a:solidFill>
              <a:latin typeface="Open Sans Light"/>
              <a:ea typeface="Open Sans Light"/>
              <a:cs typeface="Open Sans Light"/>
              <a:sym typeface="Open Sans Light"/>
            </a:endParaRPr>
          </a:p>
        </p:txBody>
      </p:sp>
      <p:sp>
        <p:nvSpPr>
          <p:cNvPr id="233" name="Google Shape;233;p42"/>
          <p:cNvSpPr txBox="1"/>
          <p:nvPr>
            <p:ph type="title"/>
          </p:nvPr>
        </p:nvSpPr>
        <p:spPr>
          <a:xfrm>
            <a:off x="336550" y="57150"/>
            <a:ext cx="64476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Calculation</a:t>
            </a:r>
            <a:endParaRPr sz="3300">
              <a:solidFill>
                <a:srgbClr val="FFD966"/>
              </a:solidFill>
              <a:latin typeface="Open Sans ExtraBold"/>
              <a:ea typeface="Open Sans ExtraBold"/>
              <a:cs typeface="Open Sans ExtraBold"/>
              <a:sym typeface="Open Sans ExtraBold"/>
            </a:endParaRPr>
          </a:p>
        </p:txBody>
      </p:sp>
      <p:pic>
        <p:nvPicPr>
          <p:cNvPr id="234" name="Google Shape;234;p42"/>
          <p:cNvPicPr preferRelativeResize="0"/>
          <p:nvPr/>
        </p:nvPicPr>
        <p:blipFill>
          <a:blip r:embed="rId3">
            <a:alphaModFix/>
          </a:blip>
          <a:stretch>
            <a:fillRect/>
          </a:stretch>
        </p:blipFill>
        <p:spPr>
          <a:xfrm>
            <a:off x="3796200" y="1200150"/>
            <a:ext cx="5195399" cy="29304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43"/>
          <p:cNvPicPr preferRelativeResize="0"/>
          <p:nvPr/>
        </p:nvPicPr>
        <p:blipFill>
          <a:blip r:embed="rId3">
            <a:alphaModFix/>
          </a:blip>
          <a:stretch>
            <a:fillRect/>
          </a:stretch>
        </p:blipFill>
        <p:spPr>
          <a:xfrm>
            <a:off x="3567600" y="285750"/>
            <a:ext cx="5195398" cy="2384436"/>
          </a:xfrm>
          <a:prstGeom prst="rect">
            <a:avLst/>
          </a:prstGeom>
          <a:noFill/>
          <a:ln>
            <a:noFill/>
          </a:ln>
        </p:spPr>
      </p:pic>
      <p:sp>
        <p:nvSpPr>
          <p:cNvPr id="240" name="Google Shape;240;p43"/>
          <p:cNvSpPr/>
          <p:nvPr/>
        </p:nvSpPr>
        <p:spPr>
          <a:xfrm>
            <a:off x="0" y="2950900"/>
            <a:ext cx="9144000" cy="21924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41" name="Google Shape;241;p43"/>
          <p:cNvSpPr/>
          <p:nvPr/>
        </p:nvSpPr>
        <p:spPr>
          <a:xfrm>
            <a:off x="0" y="0"/>
            <a:ext cx="33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42" name="Google Shape;242;p43"/>
          <p:cNvSpPr txBox="1"/>
          <p:nvPr>
            <p:ph idx="1" type="body"/>
          </p:nvPr>
        </p:nvSpPr>
        <p:spPr>
          <a:xfrm>
            <a:off x="184150" y="1239450"/>
            <a:ext cx="8528100" cy="2503200"/>
          </a:xfrm>
          <a:prstGeom prst="rect">
            <a:avLst/>
          </a:prstGeom>
          <a:noFill/>
          <a:ln>
            <a:noFill/>
          </a:ln>
        </p:spPr>
        <p:txBody>
          <a:bodyPr anchorCtr="0" anchor="t" bIns="34275" lIns="68575" spcFirstLastPara="1" rIns="68575" wrap="square" tIns="34275">
            <a:noAutofit/>
          </a:bodyPr>
          <a:lstStyle/>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Resistance to certain drugs is what determines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the recommended treatment regimen, and can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therefore be used to estimate the proportions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of people that receive each regimen. These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calculations are initially split into either new TB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cases or retreatment cases, since there is unique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resistance rate data for both. Once each category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of MDR-TB drug resistance has a proportion calculated, the retreated and new cases are combined into the final section that determines the </a:t>
            </a:r>
            <a:endParaRPr sz="1000">
              <a:solidFill>
                <a:srgbClr val="FFFFFF"/>
              </a:solidFill>
              <a:latin typeface="Open Sans Light"/>
              <a:ea typeface="Open Sans Light"/>
              <a:cs typeface="Open Sans Light"/>
              <a:sym typeface="Open Sans Light"/>
            </a:endParaRPr>
          </a:p>
          <a:p>
            <a:pPr indent="0" lvl="0" marL="177800" rtl="0" algn="l">
              <a:lnSpc>
                <a:spcPct val="100000"/>
              </a:lnSpc>
              <a:spcBef>
                <a:spcPts val="800"/>
              </a:spcBef>
              <a:spcAft>
                <a:spcPts val="0"/>
              </a:spcAft>
              <a:buNone/>
            </a:pPr>
            <a:r>
              <a:rPr lang="en" sz="1000">
                <a:solidFill>
                  <a:srgbClr val="FFFFFF"/>
                </a:solidFill>
                <a:latin typeface="Open Sans Light"/>
                <a:ea typeface="Open Sans Light"/>
                <a:cs typeface="Open Sans Light"/>
                <a:sym typeface="Open Sans Light"/>
              </a:rPr>
              <a:t>proportion of all MDR-TB cases that are receiving each treatment regimen. </a:t>
            </a:r>
            <a:endParaRPr sz="1000">
              <a:solidFill>
                <a:srgbClr val="FFFFFF"/>
              </a:solidFill>
              <a:latin typeface="Open Sans Light"/>
              <a:ea typeface="Open Sans Light"/>
              <a:cs typeface="Open Sans Light"/>
              <a:sym typeface="Open Sans Light"/>
            </a:endParaRPr>
          </a:p>
        </p:txBody>
      </p:sp>
      <p:sp>
        <p:nvSpPr>
          <p:cNvPr id="243" name="Google Shape;243;p43"/>
          <p:cNvSpPr txBox="1"/>
          <p:nvPr>
            <p:ph type="title"/>
          </p:nvPr>
        </p:nvSpPr>
        <p:spPr>
          <a:xfrm>
            <a:off x="336550" y="285750"/>
            <a:ext cx="25593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Resistance Rates</a:t>
            </a:r>
            <a:endParaRPr sz="3300">
              <a:solidFill>
                <a:srgbClr val="FFD966"/>
              </a:solidFill>
              <a:latin typeface="Open Sans ExtraBold"/>
              <a:ea typeface="Open Sans ExtraBold"/>
              <a:cs typeface="Open Sans ExtraBold"/>
              <a:sym typeface="Open Sans ExtraBold"/>
            </a:endParaRPr>
          </a:p>
        </p:txBody>
      </p:sp>
      <p:graphicFrame>
        <p:nvGraphicFramePr>
          <p:cNvPr id="244" name="Google Shape;244;p43"/>
          <p:cNvGraphicFramePr/>
          <p:nvPr/>
        </p:nvGraphicFramePr>
        <p:xfrm>
          <a:off x="260350" y="3786250"/>
          <a:ext cx="3000000" cy="3000000"/>
        </p:xfrm>
        <a:graphic>
          <a:graphicData uri="http://schemas.openxmlformats.org/drawingml/2006/table">
            <a:tbl>
              <a:tblPr>
                <a:noFill/>
                <a:tableStyleId>{66BE6F6E-7C4F-46C5-9FA0-12ECE4D11197}</a:tableStyleId>
              </a:tblPr>
              <a:tblGrid>
                <a:gridCol w="4096975"/>
                <a:gridCol w="4253275"/>
              </a:tblGrid>
              <a:tr h="399875">
                <a:tc>
                  <a:txBody>
                    <a:bodyPr>
                      <a:noAutofit/>
                    </a:bodyPr>
                    <a:lstStyle/>
                    <a:p>
                      <a:pPr indent="-292100" lvl="0" marL="457200" rtl="0" algn="l">
                        <a:lnSpc>
                          <a:spcPct val="115000"/>
                        </a:lnSpc>
                        <a:spcBef>
                          <a:spcPts val="0"/>
                        </a:spcBef>
                        <a:spcAft>
                          <a:spcPts val="0"/>
                        </a:spcAft>
                        <a:buClr>
                          <a:srgbClr val="FFFFFF"/>
                        </a:buClr>
                        <a:buSzPts val="1000"/>
                        <a:buFont typeface="Open Sans"/>
                        <a:buChar char="●"/>
                      </a:pPr>
                      <a:r>
                        <a:rPr lang="en" sz="1000">
                          <a:solidFill>
                            <a:srgbClr val="FFFFFF"/>
                          </a:solidFill>
                          <a:latin typeface="Open Sans"/>
                          <a:ea typeface="Open Sans"/>
                          <a:cs typeface="Open Sans"/>
                          <a:sym typeface="Open Sans"/>
                        </a:rPr>
                        <a:t>Range BD:BG: Hand-inputted new and retreatment data</a:t>
                      </a:r>
                      <a:endParaRPr sz="1000">
                        <a:solidFill>
                          <a:srgbClr val="FFFFFF"/>
                        </a:solidFill>
                        <a:latin typeface="Open Sans"/>
                        <a:ea typeface="Open Sans"/>
                        <a:cs typeface="Open Sans"/>
                        <a:sym typeface="Open Sans"/>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noAutofit/>
                    </a:bodyPr>
                    <a:lstStyle/>
                    <a:p>
                      <a:pPr indent="-292100" lvl="0" marL="457200" rtl="0" algn="l">
                        <a:lnSpc>
                          <a:spcPct val="115000"/>
                        </a:lnSpc>
                        <a:spcBef>
                          <a:spcPts val="0"/>
                        </a:spcBef>
                        <a:spcAft>
                          <a:spcPts val="0"/>
                        </a:spcAft>
                        <a:buClr>
                          <a:srgbClr val="FFFFFF"/>
                        </a:buClr>
                        <a:buSzPts val="1000"/>
                        <a:buFont typeface="Open Sans"/>
                        <a:buChar char="●"/>
                      </a:pPr>
                      <a:r>
                        <a:rPr lang="en" sz="1000">
                          <a:solidFill>
                            <a:srgbClr val="FFFFFF"/>
                          </a:solidFill>
                          <a:latin typeface="Open Sans"/>
                          <a:ea typeface="Open Sans"/>
                          <a:cs typeface="Open Sans"/>
                          <a:sym typeface="Open Sans"/>
                        </a:rPr>
                        <a:t>Range BO:BQ: Newly treated MDR-TB cases with resistance to H+R+E, H+R+E+Z, and H+R+S</a:t>
                      </a:r>
                      <a:endParaRPr sz="1000">
                        <a:solidFill>
                          <a:srgbClr val="FFFFFF"/>
                        </a:solidFill>
                        <a:latin typeface="Open Sans"/>
                        <a:ea typeface="Open Sans"/>
                        <a:cs typeface="Open Sans"/>
                        <a:sym typeface="Open Sans"/>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53975">
                <a:tc>
                  <a:txBody>
                    <a:bodyPr>
                      <a:noAutofit/>
                    </a:bodyPr>
                    <a:lstStyle/>
                    <a:p>
                      <a:pPr indent="-292100" lvl="0" marL="457200" rtl="0" algn="l">
                        <a:lnSpc>
                          <a:spcPct val="115000"/>
                        </a:lnSpc>
                        <a:spcBef>
                          <a:spcPts val="0"/>
                        </a:spcBef>
                        <a:spcAft>
                          <a:spcPts val="0"/>
                        </a:spcAft>
                        <a:buClr>
                          <a:srgbClr val="FFFFFF"/>
                        </a:buClr>
                        <a:buSzPts val="1000"/>
                        <a:buFont typeface="Open Sans"/>
                        <a:buChar char="●"/>
                      </a:pPr>
                      <a:r>
                        <a:rPr lang="en" sz="1000">
                          <a:solidFill>
                            <a:srgbClr val="FFFFFF"/>
                          </a:solidFill>
                          <a:latin typeface="Open Sans"/>
                          <a:ea typeface="Open Sans"/>
                          <a:cs typeface="Open Sans"/>
                          <a:sym typeface="Open Sans"/>
                        </a:rPr>
                        <a:t>Range BH:BK: Applies regional and global averages</a:t>
                      </a:r>
                      <a:endParaRPr sz="1000">
                        <a:solidFill>
                          <a:srgbClr val="FFFFFF"/>
                        </a:solidFill>
                        <a:latin typeface="Open Sans"/>
                        <a:ea typeface="Open Sans"/>
                        <a:cs typeface="Open Sans"/>
                        <a:sym typeface="Open Sans"/>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noAutofit/>
                    </a:bodyPr>
                    <a:lstStyle/>
                    <a:p>
                      <a:pPr indent="-292100" lvl="0" marL="457200" rtl="0" algn="l">
                        <a:lnSpc>
                          <a:spcPct val="115000"/>
                        </a:lnSpc>
                        <a:spcBef>
                          <a:spcPts val="0"/>
                        </a:spcBef>
                        <a:spcAft>
                          <a:spcPts val="0"/>
                        </a:spcAft>
                        <a:buClr>
                          <a:srgbClr val="FFFFFF"/>
                        </a:buClr>
                        <a:buSzPts val="1000"/>
                        <a:buFont typeface="Open Sans"/>
                        <a:buChar char="●"/>
                      </a:pPr>
                      <a:r>
                        <a:rPr lang="en" sz="1000">
                          <a:solidFill>
                            <a:srgbClr val="FFFFFF"/>
                          </a:solidFill>
                          <a:latin typeface="Open Sans"/>
                          <a:ea typeface="Open Sans"/>
                          <a:cs typeface="Open Sans"/>
                          <a:sym typeface="Open Sans"/>
                        </a:rPr>
                        <a:t>Range BR:BT: Percentage of MDR-TB cases that are either resistant to H+R+E, H+R+E+Z, or H+R+S</a:t>
                      </a:r>
                      <a:endParaRPr sz="1000">
                        <a:solidFill>
                          <a:srgbClr val="FFFFFF"/>
                        </a:solidFill>
                        <a:latin typeface="Open Sans"/>
                        <a:ea typeface="Open Sans"/>
                        <a:cs typeface="Open Sans"/>
                        <a:sym typeface="Open Sans"/>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47575">
                <a:tc>
                  <a:txBody>
                    <a:bodyPr>
                      <a:noAutofit/>
                    </a:bodyPr>
                    <a:lstStyle/>
                    <a:p>
                      <a:pPr indent="-292100" lvl="0" marL="457200" rtl="0" algn="l">
                        <a:lnSpc>
                          <a:spcPct val="115000"/>
                        </a:lnSpc>
                        <a:spcBef>
                          <a:spcPts val="0"/>
                        </a:spcBef>
                        <a:spcAft>
                          <a:spcPts val="0"/>
                        </a:spcAft>
                        <a:buClr>
                          <a:srgbClr val="FFFFFF"/>
                        </a:buClr>
                        <a:buSzPts val="1000"/>
                        <a:buFont typeface="Open Sans"/>
                        <a:buChar char="●"/>
                      </a:pPr>
                      <a:r>
                        <a:rPr lang="en" sz="1000">
                          <a:solidFill>
                            <a:srgbClr val="FFFFFF"/>
                          </a:solidFill>
                          <a:latin typeface="Open Sans"/>
                          <a:ea typeface="Open Sans"/>
                          <a:cs typeface="Open Sans"/>
                          <a:sym typeface="Open Sans"/>
                        </a:rPr>
                        <a:t>Range BL:BN: Previously treated MDR-TB cases with resistance to H+R+E, H+R+E+Z, and H+R+S</a:t>
                      </a:r>
                      <a:endParaRPr sz="1000">
                        <a:solidFill>
                          <a:srgbClr val="FFFFFF"/>
                        </a:solidFill>
                        <a:latin typeface="Open Sans"/>
                        <a:ea typeface="Open Sans"/>
                        <a:cs typeface="Open Sans"/>
                        <a:sym typeface="Open Sans"/>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000">
                        <a:solidFill>
                          <a:srgbClr val="FFFFFF"/>
                        </a:solidFill>
                        <a:latin typeface="Open Sans"/>
                        <a:ea typeface="Open Sans"/>
                        <a:cs typeface="Open Sans"/>
                        <a:sym typeface="Open Sans"/>
                      </a:endParaRPr>
                    </a:p>
                  </a:txBody>
                  <a:tcPr marT="19050" marB="19050"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250" name="Google Shape;250;p44"/>
          <p:cNvSpPr txBox="1"/>
          <p:nvPr>
            <p:ph idx="1" type="body"/>
          </p:nvPr>
        </p:nvSpPr>
        <p:spPr>
          <a:xfrm>
            <a:off x="336544" y="19252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J</a:t>
            </a:r>
            <a:r>
              <a:rPr i="0" lang="en" sz="1200" u="none" cap="none" strike="noStrike">
                <a:solidFill>
                  <a:schemeClr val="lt1"/>
                </a:solidFill>
                <a:latin typeface="Open Sans Light"/>
                <a:ea typeface="Open Sans Light"/>
                <a:cs typeface="Open Sans Light"/>
                <a:sym typeface="Open Sans Light"/>
              </a:rPr>
              <a:t>: Company producing TB drugs</a:t>
            </a:r>
            <a:r>
              <a:rPr lang="en" sz="1200">
                <a:solidFill>
                  <a:schemeClr val="lt1"/>
                </a:solidFill>
                <a:latin typeface="Open Sans Light"/>
                <a:ea typeface="Open Sans Light"/>
                <a:cs typeface="Open Sans Light"/>
                <a:sym typeface="Open Sans Light"/>
              </a:rPr>
              <a:t> </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K</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Drugs that respective company produces</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L</a:t>
            </a:r>
            <a:r>
              <a:rPr i="0" lang="en" sz="1200" u="none" cap="none" strike="noStrike">
                <a:solidFill>
                  <a:schemeClr val="lt1"/>
                </a:solidFill>
                <a:latin typeface="Open Sans Light"/>
                <a:ea typeface="Open Sans Light"/>
                <a:cs typeface="Open Sans Light"/>
                <a:sym typeface="Open Sans Light"/>
              </a:rPr>
              <a:t>:</a:t>
            </a:r>
            <a:r>
              <a:rPr lang="en" sz="1200">
                <a:solidFill>
                  <a:schemeClr val="lt1"/>
                </a:solidFill>
                <a:latin typeface="Open Sans Light"/>
                <a:ea typeface="Open Sans Light"/>
                <a:cs typeface="Open Sans Light"/>
                <a:sym typeface="Open Sans Light"/>
              </a:rPr>
              <a:t> Final impact of respective company</a:t>
            </a:r>
            <a:endParaRPr>
              <a:latin typeface="Open Sans Light"/>
              <a:ea typeface="Open Sans Light"/>
              <a:cs typeface="Open Sans Light"/>
              <a:sym typeface="Open Sans Light"/>
            </a:endParaRPr>
          </a:p>
        </p:txBody>
      </p:sp>
      <p:sp>
        <p:nvSpPr>
          <p:cNvPr id="251" name="Google Shape;251;p44"/>
          <p:cNvSpPr txBox="1"/>
          <p:nvPr>
            <p:ph type="title"/>
          </p:nvPr>
        </p:nvSpPr>
        <p:spPr>
          <a:xfrm>
            <a:off x="336550" y="285750"/>
            <a:ext cx="3089100" cy="16359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Patent Holder Rankings</a:t>
            </a:r>
            <a:endParaRPr sz="3300">
              <a:solidFill>
                <a:srgbClr val="FFD966"/>
              </a:solidFill>
              <a:latin typeface="Open Sans ExtraBold"/>
              <a:ea typeface="Open Sans ExtraBold"/>
              <a:cs typeface="Open Sans ExtraBold"/>
              <a:sym typeface="Open Sans ExtraBold"/>
            </a:endParaRPr>
          </a:p>
        </p:txBody>
      </p:sp>
      <p:pic>
        <p:nvPicPr>
          <p:cNvPr id="252" name="Google Shape;252;p44"/>
          <p:cNvPicPr preferRelativeResize="0"/>
          <p:nvPr/>
        </p:nvPicPr>
        <p:blipFill>
          <a:blip r:embed="rId3">
            <a:alphaModFix/>
          </a:blip>
          <a:stretch>
            <a:fillRect/>
          </a:stretch>
        </p:blipFill>
        <p:spPr>
          <a:xfrm>
            <a:off x="3952800" y="756825"/>
            <a:ext cx="4955100" cy="3790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622294" y="628650"/>
            <a:ext cx="5809800" cy="488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800"/>
              <a:buFont typeface="Arial"/>
              <a:buNone/>
            </a:pPr>
            <a:r>
              <a:rPr lang="en" sz="3300">
                <a:solidFill>
                  <a:srgbClr val="FFD966"/>
                </a:solidFill>
                <a:latin typeface="Open Sans ExtraBold"/>
                <a:ea typeface="Open Sans ExtraBold"/>
                <a:cs typeface="Open Sans ExtraBold"/>
                <a:sym typeface="Open Sans ExtraBold"/>
              </a:rPr>
              <a:t>Manufacturer Rankings</a:t>
            </a:r>
            <a:endParaRPr sz="3300">
              <a:solidFill>
                <a:srgbClr val="FFD966"/>
              </a:solidFill>
              <a:latin typeface="Open Sans ExtraBold"/>
              <a:ea typeface="Open Sans ExtraBold"/>
              <a:cs typeface="Open Sans ExtraBold"/>
              <a:sym typeface="Open Sans ExtraBold"/>
            </a:endParaRPr>
          </a:p>
        </p:txBody>
      </p:sp>
      <p:sp>
        <p:nvSpPr>
          <p:cNvPr id="258" name="Google Shape;258;p45"/>
          <p:cNvSpPr txBox="1"/>
          <p:nvPr>
            <p:ph idx="1" type="body"/>
          </p:nvPr>
        </p:nvSpPr>
        <p:spPr>
          <a:xfrm>
            <a:off x="622294" y="1183988"/>
            <a:ext cx="8119500" cy="32430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Our impact scores can be used to assess the performance of companies involved in the manufacturing sector of the pharmaceutical industry. Manufacturing and distribution data provided by the WHO provides important information such as cost, drug strength, and the total number of units (TNU) of each drug that are involved in shipments of a variety of medicines. </a:t>
            </a:r>
            <a:endParaRPr sz="1500">
              <a:solidFill>
                <a:schemeClr val="dk1"/>
              </a:solidFill>
              <a:latin typeface="Open Sans Light"/>
              <a:ea typeface="Open Sans Light"/>
              <a:cs typeface="Open Sans Light"/>
              <a:sym typeface="Open Sans Light"/>
            </a:endParaRPr>
          </a:p>
          <a:p>
            <a:pPr indent="0" lvl="0" marL="0" marR="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marR="0" rtl="0" algn="l">
              <a:lnSpc>
                <a:spcPct val="70000"/>
              </a:lnSpc>
              <a:spcBef>
                <a:spcPts val="800"/>
              </a:spcBef>
              <a:spcAft>
                <a:spcPts val="0"/>
              </a:spcAft>
              <a:buNone/>
            </a:pPr>
            <a:r>
              <a:rPr b="1" lang="en" sz="1500">
                <a:solidFill>
                  <a:schemeClr val="dk1"/>
                </a:solidFill>
              </a:rPr>
              <a:t>This data can be used to determine the proportion of certain classes of drugs that each manufacturer in the database is responsible for shipping.</a:t>
            </a:r>
            <a:endParaRPr b="1" sz="1500">
              <a:solidFill>
                <a:schemeClr val="dk1"/>
              </a:solidFill>
            </a:endParaRPr>
          </a:p>
        </p:txBody>
      </p:sp>
      <p:sp>
        <p:nvSpPr>
          <p:cNvPr id="259" name="Google Shape;259;p45"/>
          <p:cNvSpPr txBox="1"/>
          <p:nvPr/>
        </p:nvSpPr>
        <p:spPr>
          <a:xfrm>
            <a:off x="0" y="4873950"/>
            <a:ext cx="6717900" cy="269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aseline="30000" lang="en" sz="900">
                <a:latin typeface="Open Sans"/>
                <a:ea typeface="Open Sans"/>
                <a:cs typeface="Open Sans"/>
                <a:sym typeface="Open Sans"/>
              </a:rPr>
              <a:t>2</a:t>
            </a:r>
            <a:r>
              <a:rPr i="1" lang="en" sz="900">
                <a:latin typeface="Open Sans"/>
                <a:ea typeface="Open Sans"/>
                <a:cs typeface="Open Sans"/>
                <a:sym typeface="Open Sans"/>
              </a:rPr>
              <a:t>https://www.who.int/hiv/amds/gprm/en/</a:t>
            </a:r>
            <a:endParaRPr i="1" sz="9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8"/>
          <p:cNvSpPr txBox="1"/>
          <p:nvPr/>
        </p:nvSpPr>
        <p:spPr>
          <a:xfrm>
            <a:off x="0" y="4873950"/>
            <a:ext cx="6717900" cy="269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aseline="30000" lang="en" sz="900">
                <a:latin typeface="Open Sans"/>
                <a:ea typeface="Open Sans"/>
                <a:cs typeface="Open Sans"/>
                <a:sym typeface="Open Sans"/>
              </a:rPr>
              <a:t>1</a:t>
            </a:r>
            <a:r>
              <a:rPr i="1" lang="en" sz="900">
                <a:latin typeface="Open Sans"/>
                <a:ea typeface="Open Sans"/>
                <a:cs typeface="Open Sans"/>
                <a:sym typeface="Open Sans"/>
              </a:rPr>
              <a:t>http://www.who.int/neglected_diseases/preventive_chemotherapy/sch/en/</a:t>
            </a:r>
            <a:endParaRPr i="1" sz="900">
              <a:latin typeface="Open Sans"/>
              <a:ea typeface="Open Sans"/>
              <a:cs typeface="Open Sans"/>
              <a:sym typeface="Open Sans"/>
            </a:endParaRPr>
          </a:p>
        </p:txBody>
      </p:sp>
      <p:sp>
        <p:nvSpPr>
          <p:cNvPr id="118" name="Google Shape;118;p28"/>
          <p:cNvSpPr txBox="1"/>
          <p:nvPr>
            <p:ph type="title"/>
          </p:nvPr>
        </p:nvSpPr>
        <p:spPr>
          <a:xfrm>
            <a:off x="622294" y="628650"/>
            <a:ext cx="4659600" cy="488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800"/>
              <a:buFont typeface="Arial"/>
              <a:buNone/>
            </a:pPr>
            <a:r>
              <a:rPr lang="en" sz="3300">
                <a:solidFill>
                  <a:srgbClr val="FFD966"/>
                </a:solidFill>
                <a:latin typeface="Open Sans ExtraBold"/>
                <a:ea typeface="Open Sans ExtraBold"/>
                <a:cs typeface="Open Sans ExtraBold"/>
                <a:sym typeface="Open Sans ExtraBold"/>
              </a:rPr>
              <a:t>Definitions</a:t>
            </a:r>
            <a:endParaRPr sz="3300">
              <a:solidFill>
                <a:srgbClr val="FFD966"/>
              </a:solidFill>
              <a:latin typeface="Open Sans ExtraBold"/>
              <a:ea typeface="Open Sans ExtraBold"/>
              <a:cs typeface="Open Sans ExtraBold"/>
              <a:sym typeface="Open Sans ExtraBold"/>
            </a:endParaRPr>
          </a:p>
        </p:txBody>
      </p:sp>
      <p:sp>
        <p:nvSpPr>
          <p:cNvPr id="119" name="Google Shape;119;p28"/>
          <p:cNvSpPr txBox="1"/>
          <p:nvPr>
            <p:ph idx="1" type="body"/>
          </p:nvPr>
        </p:nvSpPr>
        <p:spPr>
          <a:xfrm>
            <a:off x="622294" y="1183988"/>
            <a:ext cx="8119500" cy="3243000"/>
          </a:xfrm>
          <a:prstGeom prst="rect">
            <a:avLst/>
          </a:prstGeom>
          <a:noFill/>
          <a:ln>
            <a:noFill/>
          </a:ln>
        </p:spPr>
        <p:txBody>
          <a:bodyPr anchorCtr="0" anchor="t" bIns="34275" lIns="68575" spcFirstLastPara="1" rIns="68575" wrap="square" tIns="34275">
            <a:noAutofit/>
          </a:bodyPr>
          <a:lstStyle/>
          <a:p>
            <a:pPr indent="-158750" lvl="0" marL="177800" marR="0" rtl="0" algn="l">
              <a:lnSpc>
                <a:spcPct val="7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WHO region: designated regions provided by the World Health Organization</a:t>
            </a:r>
            <a:r>
              <a:rPr baseline="30000" lang="en" sz="1500">
                <a:solidFill>
                  <a:schemeClr val="dk1"/>
                </a:solidFill>
                <a:latin typeface="Open Sans Light"/>
                <a:ea typeface="Open Sans Light"/>
                <a:cs typeface="Open Sans Light"/>
                <a:sym typeface="Open Sans Light"/>
              </a:rPr>
              <a:t>1</a:t>
            </a:r>
            <a:endParaRPr baseline="30000" sz="1500">
              <a:solidFill>
                <a:schemeClr val="dk1"/>
              </a:solidFill>
              <a:latin typeface="Open Sans Light"/>
              <a:ea typeface="Open Sans Light"/>
              <a:cs typeface="Open Sans Light"/>
              <a:sym typeface="Open Sans Light"/>
            </a:endParaRPr>
          </a:p>
          <a:p>
            <a:pPr indent="-158750" lvl="0" marL="177800" marR="0" rtl="0" algn="l">
              <a:lnSpc>
                <a:spcPct val="7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DALY: Disability-Adjusted Life Years (D)</a:t>
            </a:r>
            <a:endParaRPr sz="1500">
              <a:solidFill>
                <a:schemeClr val="dk1"/>
              </a:solidFill>
              <a:latin typeface="Open Sans Light"/>
              <a:ea typeface="Open Sans Light"/>
              <a:cs typeface="Open Sans Light"/>
              <a:sym typeface="Open Sans Light"/>
            </a:endParaRPr>
          </a:p>
          <a:p>
            <a:pPr indent="-247650" lvl="1" marL="558800" marR="0" rtl="0" algn="l">
              <a:lnSpc>
                <a:spcPct val="70000"/>
              </a:lnSpc>
              <a:spcBef>
                <a:spcPts val="800"/>
              </a:spcBef>
              <a:spcAft>
                <a:spcPts val="0"/>
              </a:spcAft>
              <a:buSzPts val="1500"/>
              <a:buFont typeface="Open Sans Light"/>
              <a:buChar char="○"/>
            </a:pPr>
            <a:r>
              <a:rPr lang="en" sz="1500">
                <a:solidFill>
                  <a:schemeClr val="dk1"/>
                </a:solidFill>
                <a:latin typeface="Open Sans Light"/>
                <a:ea typeface="Open Sans Light"/>
                <a:cs typeface="Open Sans Light"/>
                <a:sym typeface="Open Sans Light"/>
              </a:rPr>
              <a:t>Years of life taken by disease from population if it was in a healthy state free from disease</a:t>
            </a:r>
            <a:endParaRPr sz="1500">
              <a:solidFill>
                <a:schemeClr val="dk1"/>
              </a:solidFill>
              <a:latin typeface="Open Sans Light"/>
              <a:ea typeface="Open Sans Light"/>
              <a:cs typeface="Open Sans Light"/>
              <a:sym typeface="Open Sans Light"/>
            </a:endParaRPr>
          </a:p>
          <a:p>
            <a:pPr indent="-158750" lvl="0" marL="177800" marR="0" rtl="0" algn="l">
              <a:lnSpc>
                <a:spcPct val="7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Treatment Coverage (θ): </a:t>
            </a:r>
            <a:endParaRPr sz="1500">
              <a:solidFill>
                <a:schemeClr val="dk1"/>
              </a:solidFill>
              <a:latin typeface="Open Sans Light"/>
              <a:ea typeface="Open Sans Light"/>
              <a:cs typeface="Open Sans Light"/>
              <a:sym typeface="Open Sans Light"/>
            </a:endParaRPr>
          </a:p>
          <a:p>
            <a:pPr indent="-247650" lvl="1" marL="558800" marR="0" rtl="0" algn="l">
              <a:lnSpc>
                <a:spcPct val="70000"/>
              </a:lnSpc>
              <a:spcBef>
                <a:spcPts val="800"/>
              </a:spcBef>
              <a:spcAft>
                <a:spcPts val="0"/>
              </a:spcAft>
              <a:buSzPts val="1500"/>
              <a:buFont typeface="Open Sans Light"/>
              <a:buChar char="○"/>
            </a:pPr>
            <a:r>
              <a:rPr lang="en" sz="1500">
                <a:solidFill>
                  <a:schemeClr val="dk1"/>
                </a:solidFill>
                <a:latin typeface="Open Sans Light"/>
                <a:ea typeface="Open Sans Light"/>
                <a:cs typeface="Open Sans Light"/>
                <a:sym typeface="Open Sans Light"/>
              </a:rPr>
              <a:t>Ratio between number of people receiving treatment to the estimated number of people needing treatment</a:t>
            </a:r>
            <a:endParaRPr sz="1500">
              <a:solidFill>
                <a:schemeClr val="dk1"/>
              </a:solidFill>
              <a:latin typeface="Open Sans Light"/>
              <a:ea typeface="Open Sans Light"/>
              <a:cs typeface="Open Sans Light"/>
              <a:sym typeface="Open Sans Light"/>
            </a:endParaRPr>
          </a:p>
          <a:p>
            <a:pPr indent="-158750" lvl="0" marL="177800" marR="0" rtl="0" algn="l">
              <a:lnSpc>
                <a:spcPct val="7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Efficacy (e):</a:t>
            </a:r>
            <a:endParaRPr sz="1500">
              <a:solidFill>
                <a:schemeClr val="dk1"/>
              </a:solidFill>
              <a:latin typeface="Open Sans Light"/>
              <a:ea typeface="Open Sans Light"/>
              <a:cs typeface="Open Sans Light"/>
              <a:sym typeface="Open Sans Light"/>
            </a:endParaRPr>
          </a:p>
          <a:p>
            <a:pPr indent="-247650" lvl="1" marL="558800" marR="0" rtl="0" algn="l">
              <a:lnSpc>
                <a:spcPct val="70000"/>
              </a:lnSpc>
              <a:spcBef>
                <a:spcPts val="800"/>
              </a:spcBef>
              <a:spcAft>
                <a:spcPts val="0"/>
              </a:spcAft>
              <a:buSzPts val="1500"/>
              <a:buFont typeface="Open Sans Light"/>
              <a:buChar char="○"/>
            </a:pPr>
            <a:r>
              <a:rPr lang="en" sz="1500">
                <a:solidFill>
                  <a:schemeClr val="dk1"/>
                </a:solidFill>
                <a:latin typeface="Open Sans Light"/>
                <a:ea typeface="Open Sans Light"/>
                <a:cs typeface="Open Sans Light"/>
                <a:sym typeface="Open Sans Light"/>
              </a:rPr>
              <a:t>Percentage of population receiving treatment that were actually cured</a:t>
            </a:r>
            <a:endParaRPr sz="1500">
              <a:solidFill>
                <a:schemeClr val="dk1"/>
              </a:solidFill>
              <a:latin typeface="Open Sans Light"/>
              <a:ea typeface="Open Sans Light"/>
              <a:cs typeface="Open Sans Light"/>
              <a:sym typeface="Open Sans Light"/>
            </a:endParaRPr>
          </a:p>
          <a:p>
            <a:pPr indent="-158750" lvl="0" marL="177800" marR="0" rtl="0" algn="l">
              <a:lnSpc>
                <a:spcPct val="7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Data generated from WHO, UNAID database</a:t>
            </a:r>
            <a:endParaRPr sz="1500">
              <a:solidFill>
                <a:schemeClr val="dk1"/>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622294" y="628650"/>
            <a:ext cx="5809800" cy="488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800"/>
              <a:buFont typeface="Arial"/>
              <a:buNone/>
            </a:pPr>
            <a:r>
              <a:rPr lang="en" sz="3300">
                <a:solidFill>
                  <a:srgbClr val="FFD966"/>
                </a:solidFill>
                <a:latin typeface="Open Sans ExtraBold"/>
                <a:ea typeface="Open Sans ExtraBold"/>
                <a:cs typeface="Open Sans ExtraBold"/>
                <a:sym typeface="Open Sans ExtraBold"/>
              </a:rPr>
              <a:t>Manufacturer Rankings</a:t>
            </a:r>
            <a:endParaRPr sz="3300">
              <a:solidFill>
                <a:srgbClr val="FFD966"/>
              </a:solidFill>
              <a:latin typeface="Open Sans ExtraBold"/>
              <a:ea typeface="Open Sans ExtraBold"/>
              <a:cs typeface="Open Sans ExtraBold"/>
              <a:sym typeface="Open Sans ExtraBold"/>
            </a:endParaRPr>
          </a:p>
        </p:txBody>
      </p:sp>
      <p:sp>
        <p:nvSpPr>
          <p:cNvPr id="265" name="Google Shape;265;p46"/>
          <p:cNvSpPr txBox="1"/>
          <p:nvPr>
            <p:ph idx="1" type="body"/>
          </p:nvPr>
        </p:nvSpPr>
        <p:spPr>
          <a:xfrm>
            <a:off x="622294" y="1183988"/>
            <a:ext cx="8119500" cy="37041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We are able to calculate the lives saved from individual shipments of drugs so that the total number of lives saved by manufacturer can be determined. The calculation that is used is:</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rtl="0" algn="ctr">
              <a:lnSpc>
                <a:spcPct val="70000"/>
              </a:lnSpc>
              <a:spcBef>
                <a:spcPts val="800"/>
              </a:spcBef>
              <a:spcAft>
                <a:spcPts val="0"/>
              </a:spcAft>
              <a:buNone/>
            </a:pPr>
            <a:r>
              <a:rPr b="1" lang="en" sz="1500">
                <a:solidFill>
                  <a:schemeClr val="dk1"/>
                </a:solidFill>
              </a:rPr>
              <a:t>TNU / (365 * DD)</a:t>
            </a:r>
            <a:endParaRPr b="1" sz="1500">
              <a:solidFill>
                <a:schemeClr val="dk1"/>
              </a:solidFill>
            </a:endParaRPr>
          </a:p>
          <a:p>
            <a:pPr indent="-260350" lvl="0" marL="342900" rtl="0" algn="l">
              <a:lnSpc>
                <a:spcPct val="7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Where:</a:t>
            </a:r>
            <a:endParaRPr sz="1500">
              <a:solidFill>
                <a:schemeClr val="dk1"/>
              </a:solidFill>
              <a:latin typeface="Open Sans Light"/>
              <a:ea typeface="Open Sans Light"/>
              <a:cs typeface="Open Sans Light"/>
              <a:sym typeface="Open Sans Light"/>
            </a:endParaRPr>
          </a:p>
          <a:p>
            <a:pPr indent="-260350" lvl="1" marL="685800" rtl="0" algn="l">
              <a:lnSpc>
                <a:spcPct val="70000"/>
              </a:lnSpc>
              <a:spcBef>
                <a:spcPts val="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TNU = total number of units, or, number of pills sent in a specific order</a:t>
            </a:r>
            <a:endParaRPr sz="1500">
              <a:solidFill>
                <a:schemeClr val="dk1"/>
              </a:solidFill>
              <a:latin typeface="Open Sans Light"/>
              <a:ea typeface="Open Sans Light"/>
              <a:cs typeface="Open Sans Light"/>
              <a:sym typeface="Open Sans Light"/>
            </a:endParaRPr>
          </a:p>
          <a:p>
            <a:pPr indent="-260350" lvl="1" marL="685800" rtl="0" algn="l">
              <a:lnSpc>
                <a:spcPct val="70000"/>
              </a:lnSpc>
              <a:spcBef>
                <a:spcPts val="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DD = the daily dose, or the assumed average maintenance dose per day for a drug</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This allows us to calculate the total lives saved due to a single drug or the total lives saved for that drug due to an individual manufacturer. We can use the proportion of total lives saved by a manufacturer to estimate the proportion of the total impact that will be attributed to that company in terms of DALYs.</a:t>
            </a:r>
            <a:endParaRPr sz="1500">
              <a:solidFill>
                <a:schemeClr val="dk1"/>
              </a:solidFill>
              <a:latin typeface="Open Sans Light"/>
              <a:ea typeface="Open Sans Light"/>
              <a:cs typeface="Open Sans Light"/>
              <a:sym typeface="Open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622294" y="628650"/>
            <a:ext cx="5809800" cy="488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800"/>
              <a:buFont typeface="Arial"/>
              <a:buNone/>
            </a:pPr>
            <a:r>
              <a:rPr lang="en" sz="3300">
                <a:solidFill>
                  <a:srgbClr val="FFD966"/>
                </a:solidFill>
                <a:latin typeface="Open Sans ExtraBold"/>
                <a:ea typeface="Open Sans ExtraBold"/>
                <a:cs typeface="Open Sans ExtraBold"/>
                <a:sym typeface="Open Sans ExtraBold"/>
              </a:rPr>
              <a:t>Manufacturer Rankings</a:t>
            </a:r>
            <a:endParaRPr sz="3300">
              <a:solidFill>
                <a:srgbClr val="FFD966"/>
              </a:solidFill>
              <a:latin typeface="Open Sans ExtraBold"/>
              <a:ea typeface="Open Sans ExtraBold"/>
              <a:cs typeface="Open Sans ExtraBold"/>
              <a:sym typeface="Open Sans ExtraBold"/>
            </a:endParaRPr>
          </a:p>
        </p:txBody>
      </p:sp>
      <p:sp>
        <p:nvSpPr>
          <p:cNvPr id="271" name="Google Shape;271;p47"/>
          <p:cNvSpPr txBox="1"/>
          <p:nvPr>
            <p:ph idx="1" type="body"/>
          </p:nvPr>
        </p:nvSpPr>
        <p:spPr>
          <a:xfrm>
            <a:off x="622294" y="1183988"/>
            <a:ext cx="8119500" cy="37041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The WHO's Global Price Reporting Mechanism allows us to track 21 manufacturers of drugs that target TB. Lupin Limited is a company that manufactures four TB drugs: Ethambutol (E), Isoniazid (H), and Rifampicin, (R), and Rifampicin+Isoniazid (R+H). Let's calculate the DALYs saved by Ethambutol:</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Using our formula we find that, in 2010, E alone saved a total of 53,949.89 lives. We can also see that E produced by Lupin Ltd. was calculated to have saved 7,054.26 lives. This means that Lupin Ltd.'s E contributed to 13.08% of all lives saved by E.</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We also know from our previous calculations that E alleviates 13,398,454.29 DALYs globally. Therefore, we can state that </a:t>
            </a:r>
            <a:r>
              <a:rPr b="1" lang="en" sz="1500">
                <a:solidFill>
                  <a:schemeClr val="dk1"/>
                </a:solidFill>
              </a:rPr>
              <a:t>E produced by Lupin Ltd. alleviates 1,751,924.28 DALYs.</a:t>
            </a:r>
            <a:endParaRPr b="1" sz="1500">
              <a:solidFill>
                <a:schemeClr val="dk1"/>
              </a:solidFill>
            </a:endParaRPr>
          </a:p>
          <a:p>
            <a:pPr indent="0" lvl="0" marL="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622294" y="628650"/>
            <a:ext cx="5809800" cy="488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800"/>
              <a:buFont typeface="Arial"/>
              <a:buNone/>
            </a:pPr>
            <a:r>
              <a:rPr lang="en" sz="3300">
                <a:solidFill>
                  <a:srgbClr val="FFD966"/>
                </a:solidFill>
                <a:latin typeface="Open Sans ExtraBold"/>
                <a:ea typeface="Open Sans ExtraBold"/>
                <a:cs typeface="Open Sans ExtraBold"/>
                <a:sym typeface="Open Sans ExtraBold"/>
              </a:rPr>
              <a:t>Manufacturer Rankings</a:t>
            </a:r>
            <a:endParaRPr sz="3300">
              <a:solidFill>
                <a:srgbClr val="FFD966"/>
              </a:solidFill>
              <a:latin typeface="Open Sans ExtraBold"/>
              <a:ea typeface="Open Sans ExtraBold"/>
              <a:cs typeface="Open Sans ExtraBold"/>
              <a:sym typeface="Open Sans ExtraBold"/>
            </a:endParaRPr>
          </a:p>
        </p:txBody>
      </p:sp>
      <p:sp>
        <p:nvSpPr>
          <p:cNvPr id="277" name="Google Shape;277;p48"/>
          <p:cNvSpPr txBox="1"/>
          <p:nvPr>
            <p:ph idx="1" type="body"/>
          </p:nvPr>
        </p:nvSpPr>
        <p:spPr>
          <a:xfrm>
            <a:off x="622294" y="1183988"/>
            <a:ext cx="8119500" cy="37041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The same process can be repeated for the drugs H, R, and R+H:</a:t>
            </a:r>
            <a:endParaRPr sz="1500">
              <a:solidFill>
                <a:schemeClr val="dk1"/>
              </a:solidFill>
              <a:latin typeface="Open Sans Light"/>
              <a:ea typeface="Open Sans Light"/>
              <a:cs typeface="Open Sans Light"/>
              <a:sym typeface="Open Sans Light"/>
            </a:endParaRPr>
          </a:p>
          <a:p>
            <a:pPr indent="0" lvl="0" marL="457200" rtl="0" algn="l">
              <a:lnSpc>
                <a:spcPct val="70000"/>
              </a:lnSpc>
              <a:spcBef>
                <a:spcPts val="800"/>
              </a:spcBef>
              <a:spcAft>
                <a:spcPts val="0"/>
              </a:spcAft>
              <a:buNone/>
            </a:pPr>
            <a:r>
              <a:rPr i="1" lang="en" sz="1500">
                <a:solidFill>
                  <a:schemeClr val="dk1"/>
                </a:solidFill>
                <a:latin typeface="Open Sans Light"/>
                <a:ea typeface="Open Sans Light"/>
                <a:cs typeface="Open Sans Light"/>
                <a:sym typeface="Open Sans Light"/>
              </a:rPr>
              <a:t>H: 6,073,703.35 DALYs alleviated</a:t>
            </a:r>
            <a:endParaRPr i="1" sz="1500">
              <a:solidFill>
                <a:schemeClr val="dk1"/>
              </a:solidFill>
              <a:latin typeface="Open Sans Light"/>
              <a:ea typeface="Open Sans Light"/>
              <a:cs typeface="Open Sans Light"/>
              <a:sym typeface="Open Sans Light"/>
            </a:endParaRPr>
          </a:p>
          <a:p>
            <a:pPr indent="0" lvl="0" marL="457200" rtl="0" algn="l">
              <a:lnSpc>
                <a:spcPct val="70000"/>
              </a:lnSpc>
              <a:spcBef>
                <a:spcPts val="800"/>
              </a:spcBef>
              <a:spcAft>
                <a:spcPts val="0"/>
              </a:spcAft>
              <a:buNone/>
            </a:pPr>
            <a:r>
              <a:rPr i="1" lang="en" sz="1500">
                <a:solidFill>
                  <a:schemeClr val="dk1"/>
                </a:solidFill>
                <a:latin typeface="Open Sans Light"/>
                <a:ea typeface="Open Sans Light"/>
                <a:cs typeface="Open Sans Light"/>
                <a:sym typeface="Open Sans Light"/>
              </a:rPr>
              <a:t>R: 14,670,697.41 </a:t>
            </a:r>
            <a:r>
              <a:rPr i="1" lang="en" sz="1500">
                <a:solidFill>
                  <a:schemeClr val="dk1"/>
                </a:solidFill>
                <a:latin typeface="Open Sans Light"/>
                <a:ea typeface="Open Sans Light"/>
                <a:cs typeface="Open Sans Light"/>
                <a:sym typeface="Open Sans Light"/>
              </a:rPr>
              <a:t>DALYs alleviated</a:t>
            </a:r>
            <a:endParaRPr i="1" sz="1500">
              <a:solidFill>
                <a:schemeClr val="dk1"/>
              </a:solidFill>
              <a:latin typeface="Open Sans Light"/>
              <a:ea typeface="Open Sans Light"/>
              <a:cs typeface="Open Sans Light"/>
              <a:sym typeface="Open Sans Light"/>
            </a:endParaRPr>
          </a:p>
          <a:p>
            <a:pPr indent="0" lvl="0" marL="457200" rtl="0" algn="l">
              <a:lnSpc>
                <a:spcPct val="70000"/>
              </a:lnSpc>
              <a:spcBef>
                <a:spcPts val="800"/>
              </a:spcBef>
              <a:spcAft>
                <a:spcPts val="0"/>
              </a:spcAft>
              <a:buNone/>
            </a:pPr>
            <a:r>
              <a:rPr i="1" lang="en" sz="1500">
                <a:solidFill>
                  <a:schemeClr val="dk1"/>
                </a:solidFill>
                <a:latin typeface="Open Sans Light"/>
                <a:ea typeface="Open Sans Light"/>
                <a:cs typeface="Open Sans Light"/>
                <a:sym typeface="Open Sans Light"/>
              </a:rPr>
              <a:t>R+H: 14,670,697.41 </a:t>
            </a:r>
            <a:r>
              <a:rPr i="1" lang="en" sz="1500">
                <a:solidFill>
                  <a:schemeClr val="dk1"/>
                </a:solidFill>
                <a:latin typeface="Open Sans Light"/>
                <a:ea typeface="Open Sans Light"/>
                <a:cs typeface="Open Sans Light"/>
                <a:sym typeface="Open Sans Light"/>
              </a:rPr>
              <a:t>DALYs alleviated</a:t>
            </a:r>
            <a:endParaRPr i="1" sz="1500">
              <a:solidFill>
                <a:schemeClr val="dk1"/>
              </a:solidFill>
              <a:latin typeface="Open Sans Light"/>
              <a:ea typeface="Open Sans Light"/>
              <a:cs typeface="Open Sans Light"/>
              <a:sym typeface="Open Sans Light"/>
            </a:endParaRPr>
          </a:p>
          <a:p>
            <a:pPr indent="0" lvl="0" marL="0" rtl="0" algn="l">
              <a:lnSpc>
                <a:spcPct val="70000"/>
              </a:lnSpc>
              <a:spcBef>
                <a:spcPts val="800"/>
              </a:spcBef>
              <a:spcAft>
                <a:spcPts val="0"/>
              </a:spcAft>
              <a:buNone/>
            </a:pPr>
            <a:r>
              <a:rPr lang="en" sz="1500">
                <a:solidFill>
                  <a:schemeClr val="dk1"/>
                </a:solidFill>
                <a:latin typeface="Open Sans Light"/>
                <a:ea typeface="Open Sans Light"/>
                <a:cs typeface="Open Sans Light"/>
                <a:sym typeface="Open Sans Light"/>
              </a:rPr>
              <a:t>Summing the DALYs alleviated by all four drugs yields </a:t>
            </a:r>
            <a:r>
              <a:rPr b="1" lang="en" sz="1500">
                <a:solidFill>
                  <a:schemeClr val="dk1"/>
                </a:solidFill>
              </a:rPr>
              <a:t>37,167,022.44, which can be considered Lupin Ltd.'s global impact on TB in 2010.</a:t>
            </a:r>
            <a:endParaRPr b="1"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36550" y="57150"/>
            <a:ext cx="64476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Assumptions</a:t>
            </a:r>
            <a:endParaRPr sz="3300">
              <a:solidFill>
                <a:srgbClr val="FFD966"/>
              </a:solidFill>
              <a:latin typeface="Open Sans ExtraBold"/>
              <a:ea typeface="Open Sans ExtraBold"/>
              <a:cs typeface="Open Sans ExtraBold"/>
              <a:sym typeface="Open Sans ExtraBold"/>
            </a:endParaRPr>
          </a:p>
        </p:txBody>
      </p:sp>
      <p:graphicFrame>
        <p:nvGraphicFramePr>
          <p:cNvPr id="283" name="Google Shape;283;p49"/>
          <p:cNvGraphicFramePr/>
          <p:nvPr/>
        </p:nvGraphicFramePr>
        <p:xfrm>
          <a:off x="420250" y="903400"/>
          <a:ext cx="3000000" cy="3000000"/>
        </p:xfrm>
        <a:graphic>
          <a:graphicData uri="http://schemas.openxmlformats.org/drawingml/2006/table">
            <a:tbl>
              <a:tblPr>
                <a:noFill/>
                <a:tableStyleId>{66BE6F6E-7C4F-46C5-9FA0-12ECE4D11197}</a:tableStyleId>
              </a:tblPr>
              <a:tblGrid>
                <a:gridCol w="4143150"/>
                <a:gridCol w="1982350"/>
              </a:tblGrid>
              <a:tr h="2329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Efficacy of treatment for HIV+ TB</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73%</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29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Efficacy of treatment for HIV- TB</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88%</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29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Efficacy of MDR-TB treatment</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52%</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9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Efficacy of XDR-TB treatment</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28%</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4625">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(Estimated) % known HIV status</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46%</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 of TB cases tested for HIV (with known HIV status)</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48%</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10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 of TB cases tested for HIV that are HIV+</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13%</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29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 of MDR-TB that is XDR-TB</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9.60%</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235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 global antiretroviral treatment coverage (TB/HIV+)</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70%</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510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Proportion of new TB cases that are MDR-TB</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3.50%</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235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Proportion of retreatment TB cases that are MDR-TB</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20.50%</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295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XDR-TB Treatment Coverage</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57%</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5100">
                <a:tc>
                  <a:txBody>
                    <a:bodyPr>
                      <a:noAutofit/>
                    </a:bodyPr>
                    <a:lstStyle/>
                    <a:p>
                      <a:pPr indent="0" lvl="0" marL="0" rtl="0" algn="l">
                        <a:lnSpc>
                          <a:spcPct val="150000"/>
                        </a:lnSpc>
                        <a:spcBef>
                          <a:spcPts val="0"/>
                        </a:spcBef>
                        <a:spcAft>
                          <a:spcPts val="0"/>
                        </a:spcAft>
                        <a:buNone/>
                      </a:pPr>
                      <a:r>
                        <a:rPr b="1" lang="en" sz="1000">
                          <a:latin typeface="Open Sans"/>
                          <a:ea typeface="Open Sans"/>
                          <a:cs typeface="Open Sans"/>
                          <a:sym typeface="Open Sans"/>
                        </a:rPr>
                        <a:t>Drug-Susceptible-TB Treatment Coverage</a:t>
                      </a:r>
                      <a:endParaRPr b="1"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50000"/>
                        </a:lnSpc>
                        <a:spcBef>
                          <a:spcPts val="0"/>
                        </a:spcBef>
                        <a:spcAft>
                          <a:spcPts val="0"/>
                        </a:spcAft>
                        <a:buNone/>
                      </a:pPr>
                      <a:r>
                        <a:rPr lang="en" sz="1000">
                          <a:latin typeface="Open Sans"/>
                          <a:ea typeface="Open Sans"/>
                          <a:cs typeface="Open Sans"/>
                          <a:sym typeface="Open Sans"/>
                        </a:rPr>
                        <a:t>58%</a:t>
                      </a:r>
                      <a:endParaRPr sz="10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260350" y="361950"/>
            <a:ext cx="3939600" cy="1586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000">
                <a:solidFill>
                  <a:srgbClr val="FFD966"/>
                </a:solidFill>
                <a:latin typeface="Open Sans ExtraBold"/>
                <a:ea typeface="Open Sans ExtraBold"/>
                <a:cs typeface="Open Sans ExtraBold"/>
                <a:sym typeface="Open Sans ExtraBold"/>
              </a:rPr>
              <a:t>Credit Proportions for DS-TB, MDR-TB, and XDR-TB</a:t>
            </a:r>
            <a:endParaRPr sz="3000">
              <a:solidFill>
                <a:srgbClr val="FFD966"/>
              </a:solidFill>
              <a:latin typeface="Open Sans ExtraBold"/>
              <a:ea typeface="Open Sans ExtraBold"/>
              <a:cs typeface="Open Sans ExtraBold"/>
              <a:sym typeface="Open Sans ExtraBold"/>
            </a:endParaRPr>
          </a:p>
        </p:txBody>
      </p:sp>
      <p:graphicFrame>
        <p:nvGraphicFramePr>
          <p:cNvPr id="289" name="Google Shape;289;p50"/>
          <p:cNvGraphicFramePr/>
          <p:nvPr/>
        </p:nvGraphicFramePr>
        <p:xfrm>
          <a:off x="4497300" y="632025"/>
          <a:ext cx="3000000" cy="3000000"/>
        </p:xfrm>
        <a:graphic>
          <a:graphicData uri="http://schemas.openxmlformats.org/drawingml/2006/table">
            <a:tbl>
              <a:tblPr>
                <a:noFill/>
                <a:tableStyleId>{66BE6F6E-7C4F-46C5-9FA0-12ECE4D11197}</a:tableStyleId>
              </a:tblPr>
              <a:tblGrid>
                <a:gridCol w="1990725"/>
                <a:gridCol w="952500"/>
                <a:gridCol w="952500"/>
              </a:tblGrid>
              <a:tr h="276225">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MDR-TB treatment regimens</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Drug proportion of regimen</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Proportional impact per drug</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Z + S + Lfx + Eto + Cs + PAS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Z</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0.17</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2,401.71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0.17</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2,401.71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Lfx</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0.17</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2,401.71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Eto</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0.17</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2,401.71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Cs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0.17</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2,401.71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PAS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0.17</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2,401.71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S + Lfx + Eto + Cs + PAS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446.19</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Lfx</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446.19</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Eto</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446.19</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Cs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446.19</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PAS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446.19</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Km + Lfx + Eto + Cs + PAS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Km</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5,376.91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Lfx</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5,376.91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Eto</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5,376.91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Cs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5,376.91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PAS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5,376.91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290" name="Google Shape;290;p50"/>
          <p:cNvGraphicFramePr/>
          <p:nvPr/>
        </p:nvGraphicFramePr>
        <p:xfrm>
          <a:off x="304125" y="3763850"/>
          <a:ext cx="3000000" cy="3000000"/>
        </p:xfrm>
        <a:graphic>
          <a:graphicData uri="http://schemas.openxmlformats.org/drawingml/2006/table">
            <a:tbl>
              <a:tblPr>
                <a:noFill/>
                <a:tableStyleId>{66BE6F6E-7C4F-46C5-9FA0-12ECE4D11197}</a:tableStyleId>
              </a:tblPr>
              <a:tblGrid>
                <a:gridCol w="1612375"/>
                <a:gridCol w="880925"/>
                <a:gridCol w="1402425"/>
              </a:tblGrid>
              <a:tr h="405200">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XDR-TB treatment regimens</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Drug proportion of regimen</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Proportional impact per drug</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027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Cs</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0.33</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18,712.60</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027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Km, Amk, or Cm</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0.11</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6,237.53</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0275">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Lfx, Mfx, Gfx, or Ofx</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0.08</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4,678.15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291" name="Google Shape;291;p50"/>
          <p:cNvGraphicFramePr/>
          <p:nvPr/>
        </p:nvGraphicFramePr>
        <p:xfrm>
          <a:off x="304125" y="2209363"/>
          <a:ext cx="3000000" cy="3000000"/>
        </p:xfrm>
        <a:graphic>
          <a:graphicData uri="http://schemas.openxmlformats.org/drawingml/2006/table">
            <a:tbl>
              <a:tblPr>
                <a:noFill/>
                <a:tableStyleId>{66BE6F6E-7C4F-46C5-9FA0-12ECE4D11197}</a:tableStyleId>
              </a:tblPr>
              <a:tblGrid>
                <a:gridCol w="1990725"/>
                <a:gridCol w="952500"/>
                <a:gridCol w="952500"/>
              </a:tblGrid>
              <a:tr h="387200">
                <a:tc>
                  <a:txBody>
                    <a:bodyPr>
                      <a:noAutofit/>
                    </a:bodyPr>
                    <a:lstStyle/>
                    <a:p>
                      <a:pPr indent="0" lvl="0" marL="0" rtl="0" algn="l">
                        <a:lnSpc>
                          <a:spcPct val="115000"/>
                        </a:lnSpc>
                        <a:spcBef>
                          <a:spcPts val="0"/>
                        </a:spcBef>
                        <a:spcAft>
                          <a:spcPts val="0"/>
                        </a:spcAft>
                        <a:buNone/>
                      </a:pPr>
                      <a:r>
                        <a:rPr b="1" lang="en" sz="800">
                          <a:solidFill>
                            <a:schemeClr val="dk1"/>
                          </a:solidFill>
                          <a:latin typeface="Open Sans"/>
                          <a:ea typeface="Open Sans"/>
                          <a:cs typeface="Open Sans"/>
                          <a:sym typeface="Open Sans"/>
                        </a:rPr>
                        <a:t>DS</a:t>
                      </a:r>
                      <a:r>
                        <a:rPr b="1" lang="en" sz="800">
                          <a:solidFill>
                            <a:schemeClr val="dk1"/>
                          </a:solidFill>
                          <a:latin typeface="Open Sans"/>
                          <a:ea typeface="Open Sans"/>
                          <a:cs typeface="Open Sans"/>
                          <a:sym typeface="Open Sans"/>
                        </a:rPr>
                        <a:t>-TB treatment regimens</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Drug proportion of regimen</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Proportional impact per drug</a:t>
                      </a:r>
                      <a:endParaRPr b="1"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9150">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R (Months 1 to 6)</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10,817,525.45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9150">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H (Months 1 to 6)</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10,817,525.45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9150">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E (Months 1 to 2)</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10,817,525.45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9150">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Z (Months 1 to 2)</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0.25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latin typeface="Open Sans"/>
                          <a:ea typeface="Open Sans"/>
                          <a:cs typeface="Open Sans"/>
                          <a:sym typeface="Open Sans"/>
                        </a:rPr>
                        <a:t>10,817,525.45</a:t>
                      </a:r>
                      <a:endParaRPr sz="800">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508000" y="3048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a:t>
            </a:r>
            <a:r>
              <a:rPr i="1" lang="en" sz="1800">
                <a:latin typeface="Open Sans SemiBold"/>
                <a:ea typeface="Open Sans SemiBold"/>
                <a:cs typeface="Open Sans SemiBold"/>
                <a:sym typeface="Open Sans SemiBold"/>
              </a:rPr>
              <a:t>pyrazinamide</a:t>
            </a:r>
            <a:r>
              <a:rPr i="1" lang="en" sz="1800">
                <a:latin typeface="Open Sans SemiBold"/>
                <a:ea typeface="Open Sans SemiBold"/>
                <a:cs typeface="Open Sans SemiBold"/>
                <a:sym typeface="Open Sans SemiBold"/>
              </a:rPr>
              <a:t> in an MDR-TB regimen in the </a:t>
            </a:r>
            <a:r>
              <a:rPr i="1" lang="en" sz="1800">
                <a:latin typeface="Open Sans SemiBold"/>
                <a:ea typeface="Open Sans SemiBold"/>
                <a:cs typeface="Open Sans SemiBold"/>
                <a:sym typeface="Open Sans SemiBold"/>
              </a:rPr>
              <a:t>Dominican</a:t>
            </a:r>
            <a:r>
              <a:rPr i="1" lang="en" sz="1800">
                <a:latin typeface="Open Sans SemiBold"/>
                <a:ea typeface="Open Sans SemiBold"/>
                <a:cs typeface="Open Sans SemiBold"/>
                <a:sym typeface="Open Sans SemiBold"/>
              </a:rPr>
              <a:t> Republic in 2013</a:t>
            </a:r>
            <a:endParaRPr i="1" sz="1800">
              <a:latin typeface="Open Sans SemiBold"/>
              <a:ea typeface="Open Sans SemiBold"/>
              <a:cs typeface="Open Sans SemiBold"/>
              <a:sym typeface="Open Sans SemiBold"/>
            </a:endParaRPr>
          </a:p>
        </p:txBody>
      </p:sp>
      <p:sp>
        <p:nvSpPr>
          <p:cNvPr id="297" name="Google Shape;297;p51"/>
          <p:cNvSpPr txBox="1"/>
          <p:nvPr>
            <p:ph idx="1" type="body"/>
          </p:nvPr>
        </p:nvSpPr>
        <p:spPr>
          <a:xfrm>
            <a:off x="508000" y="1449000"/>
            <a:ext cx="7753200" cy="2467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sz="1400">
                <a:solidFill>
                  <a:schemeClr val="dk1"/>
                </a:solidFill>
                <a:latin typeface="Open Sans Light"/>
                <a:ea typeface="Open Sans Light"/>
                <a:cs typeface="Open Sans Light"/>
                <a:sym typeface="Open Sans Light"/>
              </a:rPr>
              <a:t>Let's calculate the impact of the drug </a:t>
            </a:r>
            <a:r>
              <a:rPr lang="en">
                <a:solidFill>
                  <a:schemeClr val="dk1"/>
                </a:solidFill>
                <a:latin typeface="Open Sans Light"/>
                <a:ea typeface="Open Sans Light"/>
                <a:cs typeface="Open Sans Light"/>
                <a:sym typeface="Open Sans Light"/>
              </a:rPr>
              <a:t>Z</a:t>
            </a:r>
            <a:r>
              <a:rPr lang="en" sz="1400">
                <a:solidFill>
                  <a:schemeClr val="dk1"/>
                </a:solidFill>
                <a:latin typeface="Open Sans Light"/>
                <a:ea typeface="Open Sans Light"/>
                <a:cs typeface="Open Sans Light"/>
                <a:sym typeface="Open Sans Light"/>
              </a:rPr>
              <a:t> in </a:t>
            </a:r>
            <a:r>
              <a:rPr lang="en">
                <a:solidFill>
                  <a:schemeClr val="dk1"/>
                </a:solidFill>
                <a:latin typeface="Open Sans Light"/>
                <a:ea typeface="Open Sans Light"/>
                <a:cs typeface="Open Sans Light"/>
                <a:sym typeface="Open Sans Light"/>
              </a:rPr>
              <a:t>the Dominican Republic</a:t>
            </a:r>
            <a:r>
              <a:rPr lang="en" sz="1400">
                <a:solidFill>
                  <a:schemeClr val="dk1"/>
                </a:solidFill>
                <a:latin typeface="Open Sans Light"/>
                <a:ea typeface="Open Sans Light"/>
                <a:cs typeface="Open Sans Light"/>
                <a:sym typeface="Open Sans Light"/>
              </a:rPr>
              <a:t> (DR) in 2013. We will first retrieve </a:t>
            </a:r>
            <a:r>
              <a:rPr lang="en">
                <a:solidFill>
                  <a:schemeClr val="dk1"/>
                </a:solidFill>
                <a:latin typeface="Open Sans Light"/>
                <a:ea typeface="Open Sans Light"/>
                <a:cs typeface="Open Sans Light"/>
                <a:sym typeface="Open Sans Light"/>
              </a:rPr>
              <a:t>DR's</a:t>
            </a:r>
            <a:r>
              <a:rPr lang="en" sz="1400">
                <a:solidFill>
                  <a:schemeClr val="dk1"/>
                </a:solidFill>
                <a:latin typeface="Open Sans Light"/>
                <a:ea typeface="Open Sans Light"/>
                <a:cs typeface="Open Sans Light"/>
                <a:sym typeface="Open Sans Light"/>
              </a:rPr>
              <a:t> treatment coverage and efficacy data</a:t>
            </a:r>
            <a:r>
              <a:rPr lang="en">
                <a:solidFill>
                  <a:schemeClr val="dk1"/>
                </a:solidFill>
                <a:latin typeface="Open Sans Light"/>
                <a:ea typeface="Open Sans Light"/>
                <a:cs typeface="Open Sans Light"/>
                <a:sym typeface="Open Sans Light"/>
              </a:rPr>
              <a:t>.</a:t>
            </a:r>
            <a:endParaRPr sz="1400">
              <a:solidFill>
                <a:schemeClr val="dk1"/>
              </a:solidFill>
              <a:latin typeface="Open Sans Light"/>
              <a:ea typeface="Open Sans Light"/>
              <a:cs typeface="Open Sans Light"/>
              <a:sym typeface="Open Sans Light"/>
            </a:endParaRPr>
          </a:p>
          <a:p>
            <a:pPr indent="-203200" lvl="0" marL="254000" marR="0" rtl="0" algn="l">
              <a:spcBef>
                <a:spcPts val="800"/>
              </a:spcBef>
              <a:spcAft>
                <a:spcPts val="0"/>
              </a:spcAft>
              <a:buClr>
                <a:schemeClr val="dk1"/>
              </a:buClr>
              <a:buSzPts val="1400"/>
              <a:buFont typeface="Open Sans Light"/>
              <a:buChar char="•"/>
            </a:pPr>
            <a:r>
              <a:rPr lang="en">
                <a:latin typeface="Open Sans Light"/>
                <a:ea typeface="Open Sans Light"/>
                <a:cs typeface="Open Sans Light"/>
                <a:sym typeface="Open Sans Light"/>
              </a:rPr>
              <a:t>MDR-TB T</a:t>
            </a:r>
            <a:r>
              <a:rPr i="0" lang="en" u="none" cap="none" strike="noStrike">
                <a:solidFill>
                  <a:srgbClr val="3F3F3F"/>
                </a:solidFill>
                <a:latin typeface="Open Sans Light"/>
                <a:ea typeface="Open Sans Light"/>
                <a:cs typeface="Open Sans Light"/>
                <a:sym typeface="Open Sans Light"/>
              </a:rPr>
              <a:t>reatment Coverage</a:t>
            </a:r>
            <a:endParaRPr>
              <a:latin typeface="Open Sans Light"/>
              <a:ea typeface="Open Sans Light"/>
              <a:cs typeface="Open Sans Light"/>
              <a:sym typeface="Open Sans Light"/>
            </a:endParaRPr>
          </a:p>
          <a:p>
            <a:pPr indent="-190500" lvl="1" marL="558800" marR="0" rtl="0" algn="l">
              <a:spcBef>
                <a:spcPts val="0"/>
              </a:spcBef>
              <a:spcAft>
                <a:spcPts val="0"/>
              </a:spcAft>
              <a:buClr>
                <a:srgbClr val="000000"/>
              </a:buClr>
              <a:buSzPts val="1400"/>
              <a:buFont typeface="Open Sans"/>
              <a:buChar char="•"/>
            </a:pPr>
            <a:r>
              <a:rPr b="1" lang="en" sz="1400">
                <a:solidFill>
                  <a:srgbClr val="000000"/>
                </a:solidFill>
              </a:rPr>
              <a:t>11.48%</a:t>
            </a:r>
            <a:endParaRPr b="1" sz="1400">
              <a:solidFill>
                <a:srgbClr val="000000"/>
              </a:solidFill>
            </a:endParaRPr>
          </a:p>
          <a:p>
            <a:pPr indent="-203200" lvl="0" marL="254000" rtl="0" algn="l">
              <a:spcBef>
                <a:spcPts val="800"/>
              </a:spcBef>
              <a:spcAft>
                <a:spcPts val="0"/>
              </a:spcAft>
              <a:buClr>
                <a:schemeClr val="dk1"/>
              </a:buClr>
              <a:buSzPts val="1400"/>
              <a:buFont typeface="Open Sans Light"/>
              <a:buChar char="•"/>
            </a:pPr>
            <a:r>
              <a:rPr lang="en">
                <a:latin typeface="Open Sans Light"/>
                <a:ea typeface="Open Sans Light"/>
                <a:cs typeface="Open Sans Light"/>
                <a:sym typeface="Open Sans Light"/>
              </a:rPr>
              <a:t>MDR-TB Efficacy</a:t>
            </a:r>
            <a:endParaRPr>
              <a:latin typeface="Open Sans Light"/>
              <a:ea typeface="Open Sans Light"/>
              <a:cs typeface="Open Sans Light"/>
              <a:sym typeface="Open Sans Light"/>
            </a:endParaRPr>
          </a:p>
          <a:p>
            <a:pPr indent="-152400" lvl="1" marL="520700" rtl="0" algn="l">
              <a:spcBef>
                <a:spcPts val="800"/>
              </a:spcBef>
              <a:spcAft>
                <a:spcPts val="0"/>
              </a:spcAft>
              <a:buClr>
                <a:schemeClr val="dk1"/>
              </a:buClr>
              <a:buSzPts val="1400"/>
              <a:buFont typeface="Open Sans"/>
              <a:buChar char="•"/>
            </a:pPr>
            <a:r>
              <a:rPr b="1" lang="en" sz="1400"/>
              <a:t>52%</a:t>
            </a:r>
            <a:endParaRPr b="1" sz="1400"/>
          </a:p>
          <a:p>
            <a:pPr indent="0" lvl="0" marL="0" marR="0" rtl="0" algn="l">
              <a:spcBef>
                <a:spcPts val="0"/>
              </a:spcBef>
              <a:spcAft>
                <a:spcPts val="0"/>
              </a:spcAft>
              <a:buNone/>
            </a:pPr>
            <a:r>
              <a:rPr lang="en">
                <a:solidFill>
                  <a:srgbClr val="000000"/>
                </a:solidFill>
                <a:latin typeface="Open Sans Light"/>
                <a:ea typeface="Open Sans Light"/>
                <a:cs typeface="Open Sans Light"/>
                <a:sym typeface="Open Sans Light"/>
              </a:rPr>
              <a:t>DR's MDR-TB DALYs will be slightly harder to find. We need to first calculate the proportion of new and retreatment cases that have MDR-TB:</a:t>
            </a:r>
            <a:endParaRPr i="0" sz="1400" u="none" cap="none" strike="noStrike">
              <a:solidFill>
                <a:schemeClr val="dk1"/>
              </a:solidFill>
              <a:latin typeface="Open Sans Light"/>
              <a:ea typeface="Open Sans Light"/>
              <a:cs typeface="Open Sans Light"/>
              <a:sym typeface="Open Sans Light"/>
            </a:endParaRPr>
          </a:p>
        </p:txBody>
      </p:sp>
      <p:grpSp>
        <p:nvGrpSpPr>
          <p:cNvPr id="298" name="Google Shape;298;p51"/>
          <p:cNvGrpSpPr/>
          <p:nvPr/>
        </p:nvGrpSpPr>
        <p:grpSpPr>
          <a:xfrm>
            <a:off x="1487050" y="3815075"/>
            <a:ext cx="2659775" cy="740100"/>
            <a:chOff x="1106050" y="3815075"/>
            <a:chExt cx="2659775" cy="740100"/>
          </a:xfrm>
        </p:grpSpPr>
        <p:sp>
          <p:nvSpPr>
            <p:cNvPr id="299" name="Google Shape;299;p51"/>
            <p:cNvSpPr txBox="1"/>
            <p:nvPr/>
          </p:nvSpPr>
          <p:spPr>
            <a:xfrm>
              <a:off x="1106050" y="3815075"/>
              <a:ext cx="2466300" cy="7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a + b</a:t>
              </a:r>
              <a:endParaRPr i="1" sz="1800">
                <a:latin typeface="Times New Roman"/>
                <a:ea typeface="Times New Roman"/>
                <a:cs typeface="Times New Roman"/>
                <a:sym typeface="Times New Roman"/>
              </a:endParaRPr>
            </a:p>
            <a:p>
              <a:pPr indent="0" lvl="0" marL="0" rtl="0" algn="ctr">
                <a:spcBef>
                  <a:spcPts val="0"/>
                </a:spcBef>
                <a:spcAft>
                  <a:spcPts val="0"/>
                </a:spcAft>
                <a:buNone/>
              </a:pPr>
              <a:r>
                <a:rPr i="1" lang="en" sz="1800">
                  <a:latin typeface="Times New Roman"/>
                  <a:ea typeface="Times New Roman"/>
                  <a:cs typeface="Times New Roman"/>
                  <a:sym typeface="Times New Roman"/>
                </a:rPr>
                <a:t>c + d</a:t>
              </a:r>
              <a:endParaRPr i="1" sz="1800">
                <a:latin typeface="Times New Roman"/>
                <a:ea typeface="Times New Roman"/>
                <a:cs typeface="Times New Roman"/>
                <a:sym typeface="Times New Roman"/>
              </a:endParaRPr>
            </a:p>
          </p:txBody>
        </p:sp>
        <p:sp>
          <p:nvSpPr>
            <p:cNvPr id="300" name="Google Shape;300;p51"/>
            <p:cNvSpPr txBox="1"/>
            <p:nvPr/>
          </p:nvSpPr>
          <p:spPr>
            <a:xfrm>
              <a:off x="1424025" y="3815075"/>
              <a:ext cx="23418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x</a:t>
              </a:r>
              <a:r>
                <a:rPr lang="en" sz="1800">
                  <a:latin typeface="Times New Roman"/>
                  <a:ea typeface="Times New Roman"/>
                  <a:cs typeface="Times New Roman"/>
                  <a:sym typeface="Times New Roman"/>
                </a:rPr>
                <a:t> =                                                                                   </a:t>
              </a:r>
              <a:endParaRPr i="1" sz="1800">
                <a:latin typeface="Times New Roman"/>
                <a:ea typeface="Times New Roman"/>
                <a:cs typeface="Times New Roman"/>
                <a:sym typeface="Times New Roman"/>
              </a:endParaRPr>
            </a:p>
          </p:txBody>
        </p:sp>
        <p:cxnSp>
          <p:nvCxnSpPr>
            <p:cNvPr id="301" name="Google Shape;301;p51"/>
            <p:cNvCxnSpPr/>
            <p:nvPr/>
          </p:nvCxnSpPr>
          <p:spPr>
            <a:xfrm>
              <a:off x="1942875" y="4185125"/>
              <a:ext cx="787500" cy="0"/>
            </a:xfrm>
            <a:prstGeom prst="straightConnector1">
              <a:avLst/>
            </a:prstGeom>
            <a:noFill/>
            <a:ln cap="flat" cmpd="sng" w="9525">
              <a:solidFill>
                <a:srgbClr val="595959"/>
              </a:solidFill>
              <a:prstDash val="solid"/>
              <a:round/>
              <a:headEnd len="med" w="med" type="none"/>
              <a:tailEnd len="med" w="med" type="none"/>
            </a:ln>
          </p:spPr>
        </p:cxnSp>
      </p:grpSp>
      <p:sp>
        <p:nvSpPr>
          <p:cNvPr id="302" name="Google Shape;302;p51"/>
          <p:cNvSpPr txBox="1"/>
          <p:nvPr>
            <p:ph idx="1" type="body"/>
          </p:nvPr>
        </p:nvSpPr>
        <p:spPr>
          <a:xfrm>
            <a:off x="3739750" y="3914900"/>
            <a:ext cx="3908400" cy="1409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Open Sans Light"/>
                <a:ea typeface="Open Sans Light"/>
                <a:cs typeface="Open Sans Light"/>
                <a:sym typeface="Open Sans Light"/>
              </a:rPr>
              <a:t>a = # of new cases that have MDR-TB</a:t>
            </a:r>
            <a:endParaRPr>
              <a:solidFill>
                <a:schemeClr val="dk1"/>
              </a:solidFill>
              <a:latin typeface="Open Sans Light"/>
              <a:ea typeface="Open Sans Light"/>
              <a:cs typeface="Open Sans Light"/>
              <a:sym typeface="Open Sans Light"/>
            </a:endParaRPr>
          </a:p>
          <a:p>
            <a:pPr indent="0" lvl="0" marL="0" marR="0" rtl="0" algn="l">
              <a:spcBef>
                <a:spcPts val="0"/>
              </a:spcBef>
              <a:spcAft>
                <a:spcPts val="0"/>
              </a:spcAft>
              <a:buNone/>
            </a:pPr>
            <a:r>
              <a:rPr lang="en">
                <a:solidFill>
                  <a:schemeClr val="dk1"/>
                </a:solidFill>
                <a:latin typeface="Open Sans Light"/>
                <a:ea typeface="Open Sans Light"/>
                <a:cs typeface="Open Sans Light"/>
                <a:sym typeface="Open Sans Light"/>
              </a:rPr>
              <a:t>b = # of retreatment cases that have MDR-TB</a:t>
            </a:r>
            <a:endParaRPr>
              <a:solidFill>
                <a:schemeClr val="dk1"/>
              </a:solidFill>
              <a:latin typeface="Open Sans Light"/>
              <a:ea typeface="Open Sans Light"/>
              <a:cs typeface="Open Sans Light"/>
              <a:sym typeface="Open Sans Light"/>
            </a:endParaRPr>
          </a:p>
          <a:p>
            <a:pPr indent="0" lvl="0" marL="0" marR="0" rtl="0" algn="l">
              <a:spcBef>
                <a:spcPts val="0"/>
              </a:spcBef>
              <a:spcAft>
                <a:spcPts val="0"/>
              </a:spcAft>
              <a:buNone/>
            </a:pPr>
            <a:r>
              <a:rPr lang="en">
                <a:solidFill>
                  <a:schemeClr val="dk1"/>
                </a:solidFill>
                <a:latin typeface="Open Sans Light"/>
                <a:ea typeface="Open Sans Light"/>
                <a:cs typeface="Open Sans Light"/>
                <a:sym typeface="Open Sans Light"/>
              </a:rPr>
              <a:t>c = Estimated new cases (any type)</a:t>
            </a:r>
            <a:endParaRPr>
              <a:solidFill>
                <a:schemeClr val="dk1"/>
              </a:solidFill>
              <a:latin typeface="Open Sans Light"/>
              <a:ea typeface="Open Sans Light"/>
              <a:cs typeface="Open Sans Light"/>
              <a:sym typeface="Open Sans Light"/>
            </a:endParaRPr>
          </a:p>
          <a:p>
            <a:pPr indent="0" lvl="0" marL="0" marR="0" rtl="0" algn="l">
              <a:spcBef>
                <a:spcPts val="0"/>
              </a:spcBef>
              <a:spcAft>
                <a:spcPts val="0"/>
              </a:spcAft>
              <a:buNone/>
            </a:pPr>
            <a:r>
              <a:rPr lang="en">
                <a:solidFill>
                  <a:schemeClr val="dk1"/>
                </a:solidFill>
                <a:latin typeface="Open Sans Light"/>
                <a:ea typeface="Open Sans Light"/>
                <a:cs typeface="Open Sans Light"/>
                <a:sym typeface="Open Sans Light"/>
              </a:rPr>
              <a:t>d = Estimated retreatment cases (any type)</a:t>
            </a:r>
            <a:endParaRPr>
              <a:solidFill>
                <a:schemeClr val="dk1"/>
              </a:solidFill>
              <a:latin typeface="Open Sans Light"/>
              <a:ea typeface="Open Sans Light"/>
              <a:cs typeface="Open Sans Light"/>
              <a:sym typeface="Open Sans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2"/>
          <p:cNvSpPr txBox="1"/>
          <p:nvPr/>
        </p:nvSpPr>
        <p:spPr>
          <a:xfrm>
            <a:off x="599075" y="1933800"/>
            <a:ext cx="2466300" cy="7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30 + 62</a:t>
            </a:r>
            <a:endParaRPr i="1" sz="1800">
              <a:latin typeface="Times New Roman"/>
              <a:ea typeface="Times New Roman"/>
              <a:cs typeface="Times New Roman"/>
              <a:sym typeface="Times New Roman"/>
            </a:endParaRPr>
          </a:p>
          <a:p>
            <a:pPr indent="0" lvl="0" marL="0" rtl="0" algn="ctr">
              <a:spcBef>
                <a:spcPts val="0"/>
              </a:spcBef>
              <a:spcAft>
                <a:spcPts val="0"/>
              </a:spcAft>
              <a:buNone/>
            </a:pPr>
            <a:r>
              <a:rPr i="1" lang="en" sz="1800">
                <a:latin typeface="Times New Roman"/>
                <a:ea typeface="Times New Roman"/>
                <a:cs typeface="Times New Roman"/>
                <a:sym typeface="Times New Roman"/>
              </a:rPr>
              <a:t>454.44 + 310</a:t>
            </a:r>
            <a:endParaRPr i="1" sz="1800">
              <a:latin typeface="Times New Roman"/>
              <a:ea typeface="Times New Roman"/>
              <a:cs typeface="Times New Roman"/>
              <a:sym typeface="Times New Roman"/>
            </a:endParaRPr>
          </a:p>
        </p:txBody>
      </p:sp>
      <p:sp>
        <p:nvSpPr>
          <p:cNvPr id="308" name="Google Shape;308;p52"/>
          <p:cNvSpPr txBox="1"/>
          <p:nvPr>
            <p:ph idx="1" type="body"/>
          </p:nvPr>
        </p:nvSpPr>
        <p:spPr>
          <a:xfrm>
            <a:off x="508000" y="1449000"/>
            <a:ext cx="7753200" cy="483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The completed formula and result can be found below:</a:t>
            </a:r>
            <a:endParaRPr i="0" sz="1400" u="none" cap="none" strike="noStrike">
              <a:solidFill>
                <a:schemeClr val="dk1"/>
              </a:solidFill>
              <a:latin typeface="Open Sans Light"/>
              <a:ea typeface="Open Sans Light"/>
              <a:cs typeface="Open Sans Light"/>
              <a:sym typeface="Open Sans Light"/>
            </a:endParaRPr>
          </a:p>
        </p:txBody>
      </p:sp>
      <p:sp>
        <p:nvSpPr>
          <p:cNvPr id="309" name="Google Shape;309;p52"/>
          <p:cNvSpPr txBox="1"/>
          <p:nvPr/>
        </p:nvSpPr>
        <p:spPr>
          <a:xfrm>
            <a:off x="612250" y="1933800"/>
            <a:ext cx="23418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x</a:t>
            </a:r>
            <a:r>
              <a:rPr lang="en" sz="1800">
                <a:latin typeface="Times New Roman"/>
                <a:ea typeface="Times New Roman"/>
                <a:cs typeface="Times New Roman"/>
                <a:sym typeface="Times New Roman"/>
              </a:rPr>
              <a:t> =                                                                                   </a:t>
            </a:r>
            <a:endParaRPr i="1" sz="1800">
              <a:latin typeface="Times New Roman"/>
              <a:ea typeface="Times New Roman"/>
              <a:cs typeface="Times New Roman"/>
              <a:sym typeface="Times New Roman"/>
            </a:endParaRPr>
          </a:p>
        </p:txBody>
      </p:sp>
      <p:cxnSp>
        <p:nvCxnSpPr>
          <p:cNvPr id="310" name="Google Shape;310;p52"/>
          <p:cNvCxnSpPr/>
          <p:nvPr/>
        </p:nvCxnSpPr>
        <p:spPr>
          <a:xfrm>
            <a:off x="1133225" y="2303850"/>
            <a:ext cx="1433100" cy="0"/>
          </a:xfrm>
          <a:prstGeom prst="straightConnector1">
            <a:avLst/>
          </a:prstGeom>
          <a:noFill/>
          <a:ln cap="flat" cmpd="sng" w="9525">
            <a:solidFill>
              <a:srgbClr val="595959"/>
            </a:solidFill>
            <a:prstDash val="solid"/>
            <a:round/>
            <a:headEnd len="med" w="med" type="none"/>
            <a:tailEnd len="med" w="med" type="none"/>
          </a:ln>
        </p:spPr>
      </p:cxnSp>
      <p:sp>
        <p:nvSpPr>
          <p:cNvPr id="311" name="Google Shape;311;p52"/>
          <p:cNvSpPr txBox="1"/>
          <p:nvPr/>
        </p:nvSpPr>
        <p:spPr>
          <a:xfrm>
            <a:off x="599075" y="2522700"/>
            <a:ext cx="23418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x</a:t>
            </a:r>
            <a:r>
              <a:rPr lang="en" sz="1800">
                <a:latin typeface="Times New Roman"/>
                <a:ea typeface="Times New Roman"/>
                <a:cs typeface="Times New Roman"/>
                <a:sym typeface="Times New Roman"/>
              </a:rPr>
              <a:t> =        </a:t>
            </a:r>
            <a:r>
              <a:rPr b="1" i="1" lang="en" sz="1800">
                <a:latin typeface="Times New Roman"/>
                <a:ea typeface="Times New Roman"/>
                <a:cs typeface="Times New Roman"/>
                <a:sym typeface="Times New Roman"/>
              </a:rPr>
              <a:t>12.03% </a:t>
            </a:r>
            <a:r>
              <a:rPr lang="en" sz="1800">
                <a:latin typeface="Times New Roman"/>
                <a:ea typeface="Times New Roman"/>
                <a:cs typeface="Times New Roman"/>
                <a:sym typeface="Times New Roman"/>
              </a:rPr>
              <a:t>                                                                               </a:t>
            </a:r>
            <a:endParaRPr i="1" sz="1800">
              <a:latin typeface="Times New Roman"/>
              <a:ea typeface="Times New Roman"/>
              <a:cs typeface="Times New Roman"/>
              <a:sym typeface="Times New Roman"/>
            </a:endParaRPr>
          </a:p>
        </p:txBody>
      </p:sp>
      <p:sp>
        <p:nvSpPr>
          <p:cNvPr id="312" name="Google Shape;312;p52"/>
          <p:cNvSpPr txBox="1"/>
          <p:nvPr>
            <p:ph idx="1" type="body"/>
          </p:nvPr>
        </p:nvSpPr>
        <p:spPr>
          <a:xfrm>
            <a:off x="612250" y="3159900"/>
            <a:ext cx="7753200" cy="11349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Now we can multiply this number by DR's DALYs, 18,000, and then subtract the DALYs lost to XDR-TB, 207.94. This gives us </a:t>
            </a:r>
            <a:r>
              <a:rPr b="1" lang="en">
                <a:solidFill>
                  <a:schemeClr val="dk1"/>
                </a:solidFill>
              </a:rPr>
              <a:t>1,958.06 DALYs lost to MDR-TB</a:t>
            </a:r>
            <a:r>
              <a:rPr lang="en">
                <a:solidFill>
                  <a:schemeClr val="dk1"/>
                </a:solidFill>
                <a:latin typeface="Open Sans Light"/>
                <a:ea typeface="Open Sans Light"/>
                <a:cs typeface="Open Sans Light"/>
                <a:sym typeface="Open Sans Light"/>
              </a:rPr>
              <a:t>.</a:t>
            </a:r>
            <a:endParaRPr i="0" sz="1400" u="none" cap="none" strike="noStrike">
              <a:solidFill>
                <a:schemeClr val="dk1"/>
              </a:solidFill>
              <a:latin typeface="Open Sans Light"/>
              <a:ea typeface="Open Sans Light"/>
              <a:cs typeface="Open Sans Light"/>
              <a:sym typeface="Open Sans Light"/>
            </a:endParaRPr>
          </a:p>
        </p:txBody>
      </p:sp>
      <p:sp>
        <p:nvSpPr>
          <p:cNvPr id="313" name="Google Shape;313;p52"/>
          <p:cNvSpPr txBox="1"/>
          <p:nvPr>
            <p:ph type="title"/>
          </p:nvPr>
        </p:nvSpPr>
        <p:spPr>
          <a:xfrm>
            <a:off x="508000" y="3048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pyrazinamide in an MDR-TB regimen in the Dominican Republic in 2013</a:t>
            </a:r>
            <a:endParaRPr i="1" sz="1800">
              <a:latin typeface="Open Sans SemiBold"/>
              <a:ea typeface="Open Sans SemiBold"/>
              <a:cs typeface="Open Sans SemiBold"/>
              <a:sym typeface="Open Sans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3"/>
          <p:cNvSpPr txBox="1"/>
          <p:nvPr>
            <p:ph idx="1" type="body"/>
          </p:nvPr>
        </p:nvSpPr>
        <p:spPr>
          <a:xfrm>
            <a:off x="508000" y="1449000"/>
            <a:ext cx="7753200" cy="6429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Now we can calculate the </a:t>
            </a:r>
            <a:r>
              <a:rPr b="1" lang="en">
                <a:solidFill>
                  <a:schemeClr val="dk1"/>
                </a:solidFill>
              </a:rPr>
              <a:t>impact of all MDR-TB treatment regimens</a:t>
            </a:r>
            <a:r>
              <a:rPr lang="en">
                <a:solidFill>
                  <a:schemeClr val="dk1"/>
                </a:solidFill>
                <a:latin typeface="Open Sans Light"/>
                <a:ea typeface="Open Sans Light"/>
                <a:cs typeface="Open Sans Light"/>
                <a:sym typeface="Open Sans Light"/>
              </a:rPr>
              <a:t>. Note that we divide the impact by two because the length of MDR-TB treatment is two years.</a:t>
            </a:r>
            <a:endParaRPr i="0" sz="1400" u="none" cap="none" strike="noStrike">
              <a:solidFill>
                <a:schemeClr val="dk1"/>
              </a:solidFill>
              <a:latin typeface="Open Sans Light"/>
              <a:ea typeface="Open Sans Light"/>
              <a:cs typeface="Open Sans Light"/>
              <a:sym typeface="Open Sans Light"/>
            </a:endParaRPr>
          </a:p>
        </p:txBody>
      </p:sp>
      <p:sp>
        <p:nvSpPr>
          <p:cNvPr id="319" name="Google Shape;319;p53"/>
          <p:cNvSpPr txBox="1"/>
          <p:nvPr/>
        </p:nvSpPr>
        <p:spPr>
          <a:xfrm>
            <a:off x="2964825" y="2092175"/>
            <a:ext cx="31434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I</a:t>
            </a:r>
            <a:r>
              <a:rPr lang="en">
                <a:latin typeface="Times New Roman"/>
                <a:ea typeface="Times New Roman"/>
                <a:cs typeface="Times New Roman"/>
                <a:sym typeface="Times New Roman"/>
              </a:rPr>
              <a:t> =                                                      / </a:t>
            </a:r>
            <a:r>
              <a:rPr i="1" lang="en">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320" name="Google Shape;320;p53"/>
          <p:cNvSpPr txBox="1"/>
          <p:nvPr/>
        </p:nvSpPr>
        <p:spPr>
          <a:xfrm>
            <a:off x="3406650" y="2162400"/>
            <a:ext cx="2330700" cy="7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1,958.06</a:t>
            </a:r>
            <a:r>
              <a:rPr i="1"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11.48% * 52%</a:t>
            </a:r>
            <a:endParaRPr i="1">
              <a:latin typeface="Times New Roman"/>
              <a:ea typeface="Times New Roman"/>
              <a:cs typeface="Times New Roman"/>
              <a:sym typeface="Times New Roman"/>
            </a:endParaRPr>
          </a:p>
          <a:p>
            <a:pPr indent="0" lvl="0" marL="0" rtl="0" algn="ctr">
              <a:spcBef>
                <a:spcPts val="0"/>
              </a:spcBef>
              <a:spcAft>
                <a:spcPts val="0"/>
              </a:spcAft>
              <a:buNone/>
            </a:pPr>
            <a:r>
              <a:rPr i="1" lang="en">
                <a:latin typeface="Times New Roman"/>
                <a:ea typeface="Times New Roman"/>
                <a:cs typeface="Times New Roman"/>
                <a:sym typeface="Times New Roman"/>
              </a:rPr>
              <a:t>1 - </a:t>
            </a:r>
            <a:r>
              <a:rPr i="1" lang="en">
                <a:latin typeface="Times New Roman"/>
                <a:ea typeface="Times New Roman"/>
                <a:cs typeface="Times New Roman"/>
                <a:sym typeface="Times New Roman"/>
              </a:rPr>
              <a:t>11.48% * 52%</a:t>
            </a:r>
            <a:endParaRPr i="1">
              <a:latin typeface="Times New Roman"/>
              <a:ea typeface="Times New Roman"/>
              <a:cs typeface="Times New Roman"/>
              <a:sym typeface="Times New Roman"/>
            </a:endParaRPr>
          </a:p>
        </p:txBody>
      </p:sp>
      <p:cxnSp>
        <p:nvCxnSpPr>
          <p:cNvPr id="321" name="Google Shape;321;p53"/>
          <p:cNvCxnSpPr/>
          <p:nvPr/>
        </p:nvCxnSpPr>
        <p:spPr>
          <a:xfrm>
            <a:off x="3624500" y="2462225"/>
            <a:ext cx="1932600" cy="0"/>
          </a:xfrm>
          <a:prstGeom prst="straightConnector1">
            <a:avLst/>
          </a:prstGeom>
          <a:noFill/>
          <a:ln cap="flat" cmpd="sng" w="9525">
            <a:solidFill>
              <a:srgbClr val="595959"/>
            </a:solidFill>
            <a:prstDash val="solid"/>
            <a:round/>
            <a:headEnd len="med" w="med" type="none"/>
            <a:tailEnd len="med" w="med" type="none"/>
          </a:ln>
        </p:spPr>
      </p:cxnSp>
      <p:sp>
        <p:nvSpPr>
          <p:cNvPr id="322" name="Google Shape;322;p53"/>
          <p:cNvSpPr txBox="1"/>
          <p:nvPr/>
        </p:nvSpPr>
        <p:spPr>
          <a:xfrm>
            <a:off x="3719850" y="2756075"/>
            <a:ext cx="17043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Times New Roman"/>
                <a:ea typeface="Times New Roman"/>
                <a:cs typeface="Times New Roman"/>
                <a:sym typeface="Times New Roman"/>
              </a:rPr>
              <a:t>I =     </a:t>
            </a:r>
            <a:r>
              <a:rPr b="1" i="1" lang="en">
                <a:latin typeface="Times New Roman"/>
                <a:ea typeface="Times New Roman"/>
                <a:cs typeface="Times New Roman"/>
                <a:sym typeface="Times New Roman"/>
              </a:rPr>
              <a:t>62.16</a:t>
            </a:r>
            <a:endParaRPr b="1" i="1">
              <a:latin typeface="Times New Roman"/>
              <a:ea typeface="Times New Roman"/>
              <a:cs typeface="Times New Roman"/>
              <a:sym typeface="Times New Roman"/>
            </a:endParaRPr>
          </a:p>
        </p:txBody>
      </p:sp>
      <p:sp>
        <p:nvSpPr>
          <p:cNvPr id="323" name="Google Shape;323;p53"/>
          <p:cNvSpPr txBox="1"/>
          <p:nvPr>
            <p:ph idx="1" type="body"/>
          </p:nvPr>
        </p:nvSpPr>
        <p:spPr>
          <a:xfrm>
            <a:off x="543000" y="3110375"/>
            <a:ext cx="7753200" cy="1936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The next step will be to </a:t>
            </a:r>
            <a:r>
              <a:rPr b="1" lang="en">
                <a:solidFill>
                  <a:schemeClr val="dk1"/>
                </a:solidFill>
              </a:rPr>
              <a:t>attribute credit amongst the three MDR-TB regimens</a:t>
            </a:r>
            <a:r>
              <a:rPr lang="en">
                <a:solidFill>
                  <a:schemeClr val="dk1"/>
                </a:solidFill>
                <a:latin typeface="Open Sans Light"/>
                <a:ea typeface="Open Sans Light"/>
                <a:cs typeface="Open Sans Light"/>
                <a:sym typeface="Open Sans Light"/>
              </a:rPr>
              <a:t>. We can do this by multiplying the impact of all MDR-TB treatment regimens by the proportion of all MDR-TB cases that are receiving the regimen that includes Z: </a:t>
            </a:r>
            <a:r>
              <a:rPr b="1" lang="en">
                <a:solidFill>
                  <a:schemeClr val="dk1"/>
                </a:solidFill>
              </a:rPr>
              <a:t>Z+S+Lfx+Eto+Cs+PAS (Regimen 1)</a:t>
            </a:r>
            <a:r>
              <a:rPr lang="en">
                <a:solidFill>
                  <a:schemeClr val="dk1"/>
                </a:solidFill>
                <a:latin typeface="Open Sans Light"/>
                <a:ea typeface="Open Sans Light"/>
                <a:cs typeface="Open Sans Light"/>
                <a:sym typeface="Open Sans Light"/>
              </a:rPr>
              <a:t>. To derive this proportion we need to first obtain the percentage of previously treated MDR-TB cases that use Regimen 1.</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Clr>
                <a:schemeClr val="dk1"/>
              </a:buClr>
              <a:buSzPts val="1100"/>
              <a:buFont typeface="Arial"/>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p:txBody>
      </p:sp>
      <p:sp>
        <p:nvSpPr>
          <p:cNvPr id="324" name="Google Shape;324;p53"/>
          <p:cNvSpPr txBox="1"/>
          <p:nvPr>
            <p:ph type="title"/>
          </p:nvPr>
        </p:nvSpPr>
        <p:spPr>
          <a:xfrm>
            <a:off x="508000" y="3048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pyrazinamide in an MDR-TB regimen in the Dominican Republic in 2013</a:t>
            </a:r>
            <a:endParaRPr i="1" sz="1800">
              <a:latin typeface="Open Sans SemiBold"/>
              <a:ea typeface="Open Sans SemiBold"/>
              <a:cs typeface="Open Sans SemiBold"/>
              <a:sym typeface="Open Sans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graphicFrame>
        <p:nvGraphicFramePr>
          <p:cNvPr id="329" name="Google Shape;329;p54"/>
          <p:cNvGraphicFramePr/>
          <p:nvPr/>
        </p:nvGraphicFramePr>
        <p:xfrm>
          <a:off x="571650" y="1473900"/>
          <a:ext cx="3000000" cy="3000000"/>
        </p:xfrm>
        <a:graphic>
          <a:graphicData uri="http://schemas.openxmlformats.org/drawingml/2006/table">
            <a:tbl>
              <a:tblPr>
                <a:noFill/>
                <a:tableStyleId>{38E30BC5-CED0-4B78-B6F2-38CFF4B82750}</a:tableStyleId>
              </a:tblPr>
              <a:tblGrid>
                <a:gridCol w="871750"/>
                <a:gridCol w="1705075"/>
              </a:tblGrid>
              <a:tr h="12700">
                <a:tc>
                  <a:txBody>
                    <a:bodyPr>
                      <a:noAutofit/>
                    </a:bodyPr>
                    <a:lstStyle/>
                    <a:p>
                      <a:pPr indent="0" lvl="0" marL="0" rtl="0" algn="l">
                        <a:spcBef>
                          <a:spcPts val="0"/>
                        </a:spcBef>
                        <a:spcAft>
                          <a:spcPts val="0"/>
                        </a:spcAft>
                        <a:buNone/>
                      </a:pPr>
                      <a:r>
                        <a:rPr b="1" lang="en" sz="1000">
                          <a:latin typeface="Open Sans"/>
                          <a:ea typeface="Open Sans"/>
                          <a:cs typeface="Open Sans"/>
                          <a:sym typeface="Open Sans"/>
                        </a:rPr>
                        <a:t>Drug</a:t>
                      </a:r>
                      <a:endParaRPr b="1" sz="10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000">
                          <a:latin typeface="Open Sans"/>
                          <a:ea typeface="Open Sans"/>
                          <a:cs typeface="Open Sans"/>
                          <a:sym typeface="Open Sans"/>
                        </a:rPr>
                        <a:t>Previously treated rates</a:t>
                      </a:r>
                      <a:endParaRPr b="1" sz="1000">
                        <a:latin typeface="Open Sans"/>
                        <a:ea typeface="Open Sans"/>
                        <a:cs typeface="Open Sans"/>
                        <a:sym typeface="Open Sans"/>
                      </a:endParaRPr>
                    </a:p>
                  </a:txBody>
                  <a:tcPr marT="63500" marB="63500" marR="63500" marL="63500"/>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 only</a:t>
                      </a:r>
                      <a:endParaRPr sz="10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7.1%</a:t>
                      </a:r>
                      <a:endParaRPr sz="1000">
                        <a:latin typeface="Open Sans"/>
                        <a:ea typeface="Open Sans"/>
                        <a:cs typeface="Open Sans"/>
                        <a:sym typeface="Open Sans"/>
                      </a:endParaRPr>
                    </a:p>
                  </a:txBody>
                  <a:tcPr marT="63500" marB="63500" marR="63500" marL="63500"/>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H+R+E</a:t>
                      </a:r>
                      <a:endParaRPr sz="10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3.3%</a:t>
                      </a:r>
                      <a:endParaRPr sz="1000">
                        <a:latin typeface="Open Sans"/>
                        <a:ea typeface="Open Sans"/>
                        <a:cs typeface="Open Sans"/>
                        <a:sym typeface="Open Sans"/>
                      </a:endParaRPr>
                    </a:p>
                  </a:txBody>
                  <a:tcPr marT="63500" marB="63500" marR="63500" marL="63500"/>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H+R+S</a:t>
                      </a:r>
                      <a:endParaRPr sz="10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11%</a:t>
                      </a:r>
                      <a:endParaRPr sz="1000">
                        <a:latin typeface="Open Sans"/>
                        <a:ea typeface="Open Sans"/>
                        <a:cs typeface="Open Sans"/>
                        <a:sym typeface="Open Sans"/>
                      </a:endParaRPr>
                    </a:p>
                  </a:txBody>
                  <a:tcPr marT="63500" marB="63500" marR="63500" marL="63500"/>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H+R+E+S</a:t>
                      </a:r>
                      <a:endParaRPr sz="10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3.81%</a:t>
                      </a:r>
                      <a:endParaRPr sz="1000">
                        <a:latin typeface="Open Sans"/>
                        <a:ea typeface="Open Sans"/>
                        <a:cs typeface="Open Sans"/>
                        <a:sym typeface="Open Sans"/>
                      </a:endParaRPr>
                    </a:p>
                  </a:txBody>
                  <a:tcPr marT="63500" marB="63500" marR="63500" marL="63500"/>
                </a:tc>
              </a:tr>
            </a:tbl>
          </a:graphicData>
        </a:graphic>
      </p:graphicFrame>
      <p:sp>
        <p:nvSpPr>
          <p:cNvPr id="330" name="Google Shape;330;p54"/>
          <p:cNvSpPr txBox="1"/>
          <p:nvPr>
            <p:ph idx="1" type="body"/>
          </p:nvPr>
        </p:nvSpPr>
        <p:spPr>
          <a:xfrm>
            <a:off x="3250775" y="1314800"/>
            <a:ext cx="5010300" cy="3318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According to the WHO, the estimated multidrug resistance in previously treated cases in Dominican Republic is </a:t>
            </a:r>
            <a:r>
              <a:rPr b="1" lang="en">
                <a:solidFill>
                  <a:schemeClr val="dk1"/>
                </a:solidFill>
              </a:rPr>
              <a:t>33.70%</a:t>
            </a:r>
            <a:r>
              <a:rPr lang="en">
                <a:solidFill>
                  <a:schemeClr val="dk1"/>
                </a:solidFill>
                <a:latin typeface="Open Sans Light"/>
                <a:ea typeface="Open Sans Light"/>
                <a:cs typeface="Open Sans Light"/>
                <a:sym typeface="Open Sans Light"/>
              </a:rPr>
              <a:t>. The list of known drug resistance rates can be found in the table to the right.</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Since the resistance rates to specific regimens do not currently add up to the 33.7% of the previously treated cases, we extend the proportion of those estimates. Since the resistance to H+R+E+S is country- or region-specific, we leave it at 3.81%. </a:t>
            </a:r>
            <a:r>
              <a:rPr b="1" lang="en">
                <a:solidFill>
                  <a:schemeClr val="dk1"/>
                </a:solidFill>
              </a:rPr>
              <a:t>The remainder, then, adds up to 33.7%</a:t>
            </a:r>
            <a:r>
              <a:rPr lang="en">
                <a:solidFill>
                  <a:schemeClr val="dk1"/>
                </a:solidFill>
                <a:latin typeface="Open Sans Light"/>
                <a:ea typeface="Open Sans Light"/>
                <a:cs typeface="Open Sans Light"/>
                <a:sym typeface="Open Sans Light"/>
              </a:rPr>
              <a:t>.</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Clr>
                <a:schemeClr val="dk1"/>
              </a:buClr>
              <a:buSzPts val="1100"/>
              <a:buFont typeface="Arial"/>
              <a:buNone/>
            </a:pPr>
            <a:r>
              <a:t/>
            </a:r>
            <a:endParaRPr sz="1200">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sz="1200">
              <a:solidFill>
                <a:schemeClr val="dk1"/>
              </a:solidFill>
              <a:latin typeface="Open Sans Light"/>
              <a:ea typeface="Open Sans Light"/>
              <a:cs typeface="Open Sans Light"/>
              <a:sym typeface="Open Sans Light"/>
            </a:endParaRPr>
          </a:p>
        </p:txBody>
      </p:sp>
      <p:graphicFrame>
        <p:nvGraphicFramePr>
          <p:cNvPr id="331" name="Google Shape;331;p54"/>
          <p:cNvGraphicFramePr/>
          <p:nvPr/>
        </p:nvGraphicFramePr>
        <p:xfrm>
          <a:off x="571650" y="3084525"/>
          <a:ext cx="3000000" cy="3000000"/>
        </p:xfrm>
        <a:graphic>
          <a:graphicData uri="http://schemas.openxmlformats.org/drawingml/2006/table">
            <a:tbl>
              <a:tblPr>
                <a:noFill/>
                <a:tableStyleId>{38E30BC5-CED0-4B78-B6F2-38CFF4B82750}</a:tableStyleId>
              </a:tblPr>
              <a:tblGrid>
                <a:gridCol w="871750"/>
                <a:gridCol w="1705075"/>
              </a:tblGrid>
              <a:tr h="12700">
                <a:tc>
                  <a:txBody>
                    <a:bodyPr>
                      <a:noAutofit/>
                    </a:bodyPr>
                    <a:lstStyle/>
                    <a:p>
                      <a:pPr indent="0" lvl="0" marL="0" rtl="0" algn="l">
                        <a:spcBef>
                          <a:spcPts val="0"/>
                        </a:spcBef>
                        <a:spcAft>
                          <a:spcPts val="0"/>
                        </a:spcAft>
                        <a:buNone/>
                      </a:pPr>
                      <a:r>
                        <a:rPr b="1" lang="en" sz="1000">
                          <a:latin typeface="Open Sans"/>
                          <a:ea typeface="Open Sans"/>
                          <a:cs typeface="Open Sans"/>
                          <a:sym typeface="Open Sans"/>
                        </a:rPr>
                        <a:t>Drug</a:t>
                      </a:r>
                      <a:endParaRPr b="1" sz="1000">
                        <a:latin typeface="Open Sans"/>
                        <a:ea typeface="Open Sans"/>
                        <a:cs typeface="Open Sans"/>
                        <a:sym typeface="Open Sans"/>
                      </a:endParaRPr>
                    </a:p>
                  </a:txBody>
                  <a:tcPr marT="63500" marB="63500" marR="63500" marL="6350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000">
                          <a:latin typeface="Open Sans"/>
                          <a:ea typeface="Open Sans"/>
                          <a:cs typeface="Open Sans"/>
                          <a:sym typeface="Open Sans"/>
                        </a:rPr>
                        <a:t>Adjusted rates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 only</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9.92%</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4.61%</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15.36%</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H+R+E+S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latin typeface="Open Sans"/>
                          <a:ea typeface="Open Sans"/>
                          <a:cs typeface="Open Sans"/>
                          <a:sym typeface="Open Sans"/>
                        </a:rPr>
                        <a:t>3.81%</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32" name="Google Shape;332;p54"/>
          <p:cNvSpPr txBox="1"/>
          <p:nvPr>
            <p:ph type="title"/>
          </p:nvPr>
        </p:nvSpPr>
        <p:spPr>
          <a:xfrm>
            <a:off x="508000" y="1524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pyrazinamide in an MDR-TB regimen in the Dominican Republic in 2013</a:t>
            </a:r>
            <a:endParaRPr i="1" sz="1800">
              <a:latin typeface="Open Sans SemiBold"/>
              <a:ea typeface="Open Sans SemiBold"/>
              <a:cs typeface="Open Sans SemiBold"/>
              <a:sym typeface="Open Sans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5"/>
          <p:cNvSpPr txBox="1"/>
          <p:nvPr>
            <p:ph idx="1" type="body"/>
          </p:nvPr>
        </p:nvSpPr>
        <p:spPr>
          <a:xfrm>
            <a:off x="508000" y="1449000"/>
            <a:ext cx="7753200" cy="3254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We know that Regimen 1 is used when there is either </a:t>
            </a:r>
            <a:r>
              <a:rPr lang="en">
                <a:solidFill>
                  <a:schemeClr val="dk1"/>
                </a:solidFill>
                <a:latin typeface="Open Sans Light"/>
                <a:ea typeface="Open Sans Light"/>
                <a:cs typeface="Open Sans Light"/>
                <a:sym typeface="Open Sans Light"/>
              </a:rPr>
              <a:t>resistance</a:t>
            </a:r>
            <a:r>
              <a:rPr lang="en">
                <a:solidFill>
                  <a:schemeClr val="dk1"/>
                </a:solidFill>
                <a:latin typeface="Open Sans Light"/>
                <a:ea typeface="Open Sans Light"/>
                <a:cs typeface="Open Sans Light"/>
                <a:sym typeface="Open Sans Light"/>
              </a:rPr>
              <a:t> to </a:t>
            </a:r>
            <a:r>
              <a:rPr b="1" lang="en">
                <a:solidFill>
                  <a:schemeClr val="dk1"/>
                </a:solidFill>
              </a:rPr>
              <a:t>H+R, only</a:t>
            </a:r>
            <a:r>
              <a:rPr lang="en">
                <a:solidFill>
                  <a:schemeClr val="dk1"/>
                </a:solidFill>
                <a:latin typeface="Open Sans Light"/>
                <a:ea typeface="Open Sans Light"/>
                <a:cs typeface="Open Sans Light"/>
                <a:sym typeface="Open Sans Light"/>
              </a:rPr>
              <a:t>, or </a:t>
            </a:r>
            <a:r>
              <a:rPr b="1" lang="en">
                <a:solidFill>
                  <a:schemeClr val="dk1"/>
                </a:solidFill>
              </a:rPr>
              <a:t>H+R+E</a:t>
            </a:r>
            <a:r>
              <a:rPr lang="en">
                <a:solidFill>
                  <a:schemeClr val="dk1"/>
                </a:solidFill>
                <a:latin typeface="Open Sans Light"/>
                <a:ea typeface="Open Sans Light"/>
                <a:cs typeface="Open Sans Light"/>
                <a:sym typeface="Open Sans Light"/>
              </a:rPr>
              <a:t>. H+R+E is either administered with or without the drug Z. According to studies conducted in South Africa, the resistance to the drug Z is 42.25%. We only need to know the resistance rate for H+R+E without Z so we will do: 4.61% * (1-42.25%) to get 2.66%.</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Now we can divide 9.92% by 33.7% to derive the percentage of </a:t>
            </a:r>
            <a:r>
              <a:rPr b="1" lang="en">
                <a:solidFill>
                  <a:schemeClr val="dk1"/>
                </a:solidFill>
              </a:rPr>
              <a:t>previously treated multidrug cases that were H+R, 29.44%</a:t>
            </a:r>
            <a:r>
              <a:rPr lang="en">
                <a:solidFill>
                  <a:schemeClr val="dk1"/>
                </a:solidFill>
                <a:latin typeface="Open Sans Light"/>
                <a:ea typeface="Open Sans Light"/>
                <a:cs typeface="Open Sans Light"/>
                <a:sym typeface="Open Sans Light"/>
              </a:rPr>
              <a:t>. The same can be done for H+R+E without Z, which comes out to </a:t>
            </a:r>
            <a:r>
              <a:rPr b="1" lang="en">
                <a:solidFill>
                  <a:schemeClr val="dk1"/>
                </a:solidFill>
              </a:rPr>
              <a:t>7.98%</a:t>
            </a:r>
            <a:r>
              <a:rPr lang="en">
                <a:solidFill>
                  <a:schemeClr val="dk1"/>
                </a:solidFill>
                <a:latin typeface="Open Sans Light"/>
                <a:ea typeface="Open Sans Light"/>
                <a:cs typeface="Open Sans Light"/>
                <a:sym typeface="Open Sans Light"/>
              </a:rPr>
              <a:t>.</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Let's sum these two percentages to derive </a:t>
            </a:r>
            <a:r>
              <a:rPr b="1" lang="en">
                <a:solidFill>
                  <a:schemeClr val="dk1"/>
                </a:solidFill>
              </a:rPr>
              <a:t>the percentage of DR's previously treated population that receives Regimen 1 to treat MDR-TB: 37.33%</a:t>
            </a:r>
            <a:r>
              <a:rPr lang="en">
                <a:solidFill>
                  <a:schemeClr val="dk1"/>
                </a:solidFill>
                <a:latin typeface="Open Sans Light"/>
                <a:ea typeface="Open Sans Light"/>
                <a:cs typeface="Open Sans Light"/>
                <a:sym typeface="Open Sans Light"/>
              </a:rPr>
              <a:t>.</a:t>
            </a:r>
            <a:endParaRPr>
              <a:solidFill>
                <a:schemeClr val="dk1"/>
              </a:solidFill>
              <a:latin typeface="Open Sans Light"/>
              <a:ea typeface="Open Sans Light"/>
              <a:cs typeface="Open Sans Light"/>
              <a:sym typeface="Open Sans Light"/>
            </a:endParaRPr>
          </a:p>
        </p:txBody>
      </p:sp>
      <p:sp>
        <p:nvSpPr>
          <p:cNvPr id="338" name="Google Shape;338;p55"/>
          <p:cNvSpPr txBox="1"/>
          <p:nvPr>
            <p:ph type="title"/>
          </p:nvPr>
        </p:nvSpPr>
        <p:spPr>
          <a:xfrm>
            <a:off x="508000" y="3048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pyrazinamide in an MDR-TB regimen in the Dominican Republic in 2013</a:t>
            </a:r>
            <a:endParaRPr i="1" sz="1800">
              <a:latin typeface="Open Sans SemiBold"/>
              <a:ea typeface="Open Sans SemiBold"/>
              <a:cs typeface="Open Sans SemiBold"/>
              <a:sym typeface="Ope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76199" y="171450"/>
            <a:ext cx="63477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Font typeface="Lustria"/>
              <a:buNone/>
            </a:pPr>
            <a:r>
              <a:rPr lang="en" sz="3300" u="none" cap="none" strike="noStrike">
                <a:solidFill>
                  <a:srgbClr val="FFD966"/>
                </a:solidFill>
                <a:latin typeface="Open Sans ExtraBold"/>
                <a:ea typeface="Open Sans ExtraBold"/>
                <a:cs typeface="Open Sans ExtraBold"/>
                <a:sym typeface="Open Sans ExtraBold"/>
              </a:rPr>
              <a:t>Tuberculosis by Countries</a:t>
            </a:r>
            <a:endParaRPr sz="3300">
              <a:solidFill>
                <a:srgbClr val="FFD966"/>
              </a:solidFill>
              <a:latin typeface="Open Sans ExtraBold"/>
              <a:ea typeface="Open Sans ExtraBold"/>
              <a:cs typeface="Open Sans ExtraBold"/>
              <a:sym typeface="Open Sans ExtraBold"/>
            </a:endParaRPr>
          </a:p>
        </p:txBody>
      </p:sp>
      <p:sp>
        <p:nvSpPr>
          <p:cNvPr id="125" name="Google Shape;125;p29"/>
          <p:cNvSpPr txBox="1"/>
          <p:nvPr>
            <p:ph idx="1" type="body"/>
          </p:nvPr>
        </p:nvSpPr>
        <p:spPr>
          <a:xfrm>
            <a:off x="311912" y="1094672"/>
            <a:ext cx="7345500" cy="1828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800">
                <a:latin typeface="Open Sans Light"/>
                <a:ea typeface="Open Sans Light"/>
                <a:cs typeface="Open Sans Light"/>
                <a:sym typeface="Open Sans Light"/>
              </a:rPr>
              <a:t>Our current TB model investigates the impact of drugs on three patient groups: drug-susceptible TB </a:t>
            </a:r>
            <a:r>
              <a:rPr b="1" lang="en" sz="1800">
                <a:latin typeface="Open Sans"/>
                <a:ea typeface="Open Sans"/>
                <a:cs typeface="Open Sans"/>
                <a:sym typeface="Open Sans"/>
              </a:rPr>
              <a:t>(DS-TB)</a:t>
            </a:r>
            <a:r>
              <a:rPr lang="en" sz="1800">
                <a:latin typeface="Open Sans Light"/>
                <a:ea typeface="Open Sans Light"/>
                <a:cs typeface="Open Sans Light"/>
                <a:sym typeface="Open Sans Light"/>
              </a:rPr>
              <a:t>, multidrug resistant TB </a:t>
            </a:r>
            <a:r>
              <a:rPr b="1" lang="en" sz="1800">
                <a:latin typeface="Open Sans"/>
                <a:ea typeface="Open Sans"/>
                <a:cs typeface="Open Sans"/>
                <a:sym typeface="Open Sans"/>
              </a:rPr>
              <a:t>(MDR-TB)</a:t>
            </a:r>
            <a:r>
              <a:rPr lang="en" sz="1800">
                <a:latin typeface="Open Sans Light"/>
                <a:ea typeface="Open Sans Light"/>
                <a:cs typeface="Open Sans Light"/>
                <a:sym typeface="Open Sans Light"/>
              </a:rPr>
              <a:t>, and extensively drug-resistant TB </a:t>
            </a:r>
            <a:r>
              <a:rPr b="1" lang="en" sz="1800">
                <a:latin typeface="Open Sans"/>
                <a:ea typeface="Open Sans"/>
                <a:cs typeface="Open Sans"/>
                <a:sym typeface="Open Sans"/>
              </a:rPr>
              <a:t>(XDR-TB)</a:t>
            </a:r>
            <a:r>
              <a:rPr lang="en" sz="1800">
                <a:latin typeface="Open Sans Light"/>
                <a:ea typeface="Open Sans Light"/>
                <a:cs typeface="Open Sans Light"/>
                <a:sym typeface="Open Sans Light"/>
              </a:rPr>
              <a:t>. The model also makes a distinction between the drug impact of DS-TB patients with HIV and without.</a:t>
            </a:r>
            <a:endParaRPr sz="1800">
              <a:latin typeface="Open Sans Light"/>
              <a:ea typeface="Open Sans Light"/>
              <a:cs typeface="Open Sans Light"/>
              <a:sym typeface="Open Sans Light"/>
            </a:endParaRPr>
          </a:p>
        </p:txBody>
      </p:sp>
      <p:grpSp>
        <p:nvGrpSpPr>
          <p:cNvPr id="126" name="Google Shape;126;p29"/>
          <p:cNvGrpSpPr/>
          <p:nvPr/>
        </p:nvGrpSpPr>
        <p:grpSpPr>
          <a:xfrm>
            <a:off x="1187400" y="2879500"/>
            <a:ext cx="6608061" cy="1970650"/>
            <a:chOff x="1187400" y="1355500"/>
            <a:chExt cx="6608061" cy="1970650"/>
          </a:xfrm>
        </p:grpSpPr>
        <p:cxnSp>
          <p:nvCxnSpPr>
            <p:cNvPr id="127" name="Google Shape;127;p29"/>
            <p:cNvCxnSpPr>
              <a:stCxn id="128" idx="0"/>
              <a:endCxn id="129" idx="2"/>
            </p:cNvCxnSpPr>
            <p:nvPr/>
          </p:nvCxnSpPr>
          <p:spPr>
            <a:xfrm rot="-5400000">
              <a:off x="3364927" y="1050432"/>
              <a:ext cx="525000" cy="1728300"/>
            </a:xfrm>
            <a:prstGeom prst="bentConnector3">
              <a:avLst>
                <a:gd fmla="val 49989" name="adj1"/>
              </a:avLst>
            </a:prstGeom>
            <a:noFill/>
            <a:ln cap="flat" cmpd="sng" w="19050">
              <a:solidFill>
                <a:srgbClr val="C2C2C2"/>
              </a:solidFill>
              <a:prstDash val="solid"/>
              <a:miter lim="8000"/>
              <a:headEnd len="sm" w="sm" type="none"/>
              <a:tailEnd len="sm" w="sm" type="none"/>
            </a:ln>
          </p:spPr>
        </p:cxnSp>
        <p:cxnSp>
          <p:nvCxnSpPr>
            <p:cNvPr id="130" name="Google Shape;130;p29"/>
            <p:cNvCxnSpPr>
              <a:stCxn id="128" idx="2"/>
              <a:endCxn id="131" idx="0"/>
            </p:cNvCxnSpPr>
            <p:nvPr/>
          </p:nvCxnSpPr>
          <p:spPr>
            <a:xfrm flipH="1" rot="-5400000">
              <a:off x="2897977" y="2339082"/>
              <a:ext cx="555600" cy="825000"/>
            </a:xfrm>
            <a:prstGeom prst="bentConnector3">
              <a:avLst>
                <a:gd fmla="val 50006" name="adj1"/>
              </a:avLst>
            </a:prstGeom>
            <a:noFill/>
            <a:ln cap="flat" cmpd="sng" w="19050">
              <a:solidFill>
                <a:srgbClr val="C2C2C2"/>
              </a:solidFill>
              <a:prstDash val="solid"/>
              <a:miter lim="8000"/>
              <a:headEnd len="sm" w="sm" type="none"/>
              <a:tailEnd len="sm" w="sm" type="none"/>
            </a:ln>
          </p:spPr>
        </p:cxnSp>
        <p:cxnSp>
          <p:nvCxnSpPr>
            <p:cNvPr id="132" name="Google Shape;132;p29"/>
            <p:cNvCxnSpPr>
              <a:stCxn id="133" idx="0"/>
              <a:endCxn id="128" idx="2"/>
            </p:cNvCxnSpPr>
            <p:nvPr/>
          </p:nvCxnSpPr>
          <p:spPr>
            <a:xfrm rot="-5400000">
              <a:off x="2072850" y="2339150"/>
              <a:ext cx="555600" cy="825000"/>
            </a:xfrm>
            <a:prstGeom prst="bentConnector3">
              <a:avLst>
                <a:gd fmla="val 50006" name="adj1"/>
              </a:avLst>
            </a:prstGeom>
            <a:noFill/>
            <a:ln cap="flat" cmpd="sng" w="19050">
              <a:solidFill>
                <a:srgbClr val="C2C2C2"/>
              </a:solidFill>
              <a:prstDash val="solid"/>
              <a:miter lim="8000"/>
              <a:headEnd len="sm" w="sm" type="none"/>
              <a:tailEnd len="sm" w="sm" type="none"/>
            </a:ln>
          </p:spPr>
        </p:cxnSp>
        <p:cxnSp>
          <p:nvCxnSpPr>
            <p:cNvPr id="134" name="Google Shape;134;p29"/>
            <p:cNvCxnSpPr>
              <a:endCxn id="135" idx="0"/>
            </p:cNvCxnSpPr>
            <p:nvPr/>
          </p:nvCxnSpPr>
          <p:spPr>
            <a:xfrm>
              <a:off x="4491111" y="1911650"/>
              <a:ext cx="2553600" cy="1117800"/>
            </a:xfrm>
            <a:prstGeom prst="bentConnector2">
              <a:avLst/>
            </a:prstGeom>
            <a:noFill/>
            <a:ln cap="flat" cmpd="sng" w="19050">
              <a:solidFill>
                <a:srgbClr val="C2C2C2"/>
              </a:solidFill>
              <a:prstDash val="solid"/>
              <a:miter lim="8000"/>
              <a:headEnd len="sm" w="sm" type="none"/>
              <a:tailEnd len="sm" w="sm" type="none"/>
            </a:ln>
          </p:spPr>
        </p:cxnSp>
        <p:sp>
          <p:nvSpPr>
            <p:cNvPr id="129" name="Google Shape;129;p29"/>
            <p:cNvSpPr txBox="1"/>
            <p:nvPr/>
          </p:nvSpPr>
          <p:spPr>
            <a:xfrm>
              <a:off x="3739509" y="1355500"/>
              <a:ext cx="1503900" cy="2967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All TB Incident Cases</a:t>
              </a:r>
              <a:endParaRPr sz="1000">
                <a:latin typeface="Roboto"/>
                <a:ea typeface="Roboto"/>
                <a:cs typeface="Roboto"/>
                <a:sym typeface="Roboto"/>
              </a:endParaRPr>
            </a:p>
          </p:txBody>
        </p:sp>
        <p:sp>
          <p:nvSpPr>
            <p:cNvPr id="128" name="Google Shape;128;p29"/>
            <p:cNvSpPr txBox="1"/>
            <p:nvPr/>
          </p:nvSpPr>
          <p:spPr>
            <a:xfrm>
              <a:off x="2012527" y="2177082"/>
              <a:ext cx="1501500" cy="2967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DS-TB</a:t>
              </a:r>
              <a:endParaRPr sz="1000">
                <a:latin typeface="Roboto"/>
                <a:ea typeface="Roboto"/>
                <a:cs typeface="Roboto"/>
                <a:sym typeface="Roboto"/>
              </a:endParaRPr>
            </a:p>
          </p:txBody>
        </p:sp>
        <p:sp>
          <p:nvSpPr>
            <p:cNvPr id="135" name="Google Shape;135;p29"/>
            <p:cNvSpPr txBox="1"/>
            <p:nvPr/>
          </p:nvSpPr>
          <p:spPr>
            <a:xfrm>
              <a:off x="6293961" y="3029450"/>
              <a:ext cx="1501500" cy="2967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XDR-TB</a:t>
              </a:r>
              <a:endParaRPr sz="1000">
                <a:latin typeface="Roboto"/>
                <a:ea typeface="Roboto"/>
                <a:cs typeface="Roboto"/>
                <a:sym typeface="Roboto"/>
              </a:endParaRPr>
            </a:p>
          </p:txBody>
        </p:sp>
        <p:sp>
          <p:nvSpPr>
            <p:cNvPr id="136" name="Google Shape;136;p29"/>
            <p:cNvSpPr txBox="1"/>
            <p:nvPr/>
          </p:nvSpPr>
          <p:spPr>
            <a:xfrm>
              <a:off x="4643707" y="3029450"/>
              <a:ext cx="1501500" cy="2967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MDR-TB</a:t>
              </a:r>
              <a:endParaRPr sz="1000">
                <a:latin typeface="Roboto"/>
                <a:ea typeface="Roboto"/>
                <a:cs typeface="Roboto"/>
                <a:sym typeface="Roboto"/>
              </a:endParaRPr>
            </a:p>
          </p:txBody>
        </p:sp>
        <p:sp>
          <p:nvSpPr>
            <p:cNvPr id="131" name="Google Shape;131;p29"/>
            <p:cNvSpPr txBox="1"/>
            <p:nvPr/>
          </p:nvSpPr>
          <p:spPr>
            <a:xfrm>
              <a:off x="2837653" y="3029450"/>
              <a:ext cx="1501500" cy="2967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HIV-</a:t>
              </a:r>
              <a:endParaRPr sz="1000">
                <a:latin typeface="Roboto"/>
                <a:ea typeface="Roboto"/>
                <a:cs typeface="Roboto"/>
                <a:sym typeface="Roboto"/>
              </a:endParaRPr>
            </a:p>
          </p:txBody>
        </p:sp>
        <p:sp>
          <p:nvSpPr>
            <p:cNvPr id="133" name="Google Shape;133;p29"/>
            <p:cNvSpPr txBox="1"/>
            <p:nvPr/>
          </p:nvSpPr>
          <p:spPr>
            <a:xfrm>
              <a:off x="1187400" y="3029450"/>
              <a:ext cx="1501500" cy="2967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HIV+</a:t>
              </a:r>
              <a:endParaRPr sz="1000">
                <a:latin typeface="Roboto"/>
                <a:ea typeface="Roboto"/>
                <a:cs typeface="Roboto"/>
                <a:sym typeface="Roboto"/>
              </a:endParaRPr>
            </a:p>
          </p:txBody>
        </p:sp>
        <p:cxnSp>
          <p:nvCxnSpPr>
            <p:cNvPr id="137" name="Google Shape;137;p29"/>
            <p:cNvCxnSpPr>
              <a:stCxn id="136" idx="0"/>
            </p:cNvCxnSpPr>
            <p:nvPr/>
          </p:nvCxnSpPr>
          <p:spPr>
            <a:xfrm rot="10800000">
              <a:off x="5394457" y="1911650"/>
              <a:ext cx="0" cy="1117800"/>
            </a:xfrm>
            <a:prstGeom prst="straightConnector1">
              <a:avLst/>
            </a:prstGeom>
            <a:noFill/>
            <a:ln cap="flat" cmpd="sng" w="19050">
              <a:solidFill>
                <a:srgbClr val="D9D9D9"/>
              </a:solidFill>
              <a:prstDash val="solid"/>
              <a:round/>
              <a:headEnd len="med" w="med" type="none"/>
              <a:tailEnd len="med" w="med"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6"/>
          <p:cNvSpPr txBox="1"/>
          <p:nvPr>
            <p:ph idx="1" type="body"/>
          </p:nvPr>
        </p:nvSpPr>
        <p:spPr>
          <a:xfrm>
            <a:off x="508000" y="1449000"/>
            <a:ext cx="7753200" cy="3254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The same process is repeated again but with newly treated case data. The percentage of DR's newly treated population that receives Regimen 1 to treat MDR-TB is </a:t>
            </a:r>
            <a:r>
              <a:rPr b="1" lang="en">
                <a:solidFill>
                  <a:schemeClr val="dk1"/>
                </a:solidFill>
              </a:rPr>
              <a:t>41.66%</a:t>
            </a:r>
            <a:r>
              <a:rPr lang="en">
                <a:solidFill>
                  <a:schemeClr val="dk1"/>
                </a:solidFill>
                <a:latin typeface="Open Sans Light"/>
                <a:ea typeface="Open Sans Light"/>
                <a:cs typeface="Open Sans Light"/>
                <a:sym typeface="Open Sans Light"/>
              </a:rPr>
              <a:t>.</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The data we've collected allows us to calculate the weight of Regimen 1. In the DR, there were 30 new cases and 62 retreatment cases of MDR-TB: a total of 92 MDR-TB cases. 32.6% are new cases and 67.4% are retreatment cases. We calculate the weight of Regimen 1 as follows:</a:t>
            </a:r>
            <a:endParaRPr>
              <a:solidFill>
                <a:schemeClr val="dk1"/>
              </a:solidFill>
              <a:latin typeface="Open Sans Light"/>
              <a:ea typeface="Open Sans Light"/>
              <a:cs typeface="Open Sans Light"/>
              <a:sym typeface="Open Sans Light"/>
            </a:endParaRPr>
          </a:p>
          <a:p>
            <a:pPr indent="0" lvl="0" marL="0" marR="0" rtl="0" algn="ctr">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ctr">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(67.4% * 37.33%) + (32.6% * 41.66%) = </a:t>
            </a:r>
            <a:r>
              <a:rPr b="1" lang="en">
                <a:solidFill>
                  <a:schemeClr val="dk1"/>
                </a:solidFill>
              </a:rPr>
              <a:t>38.88%</a:t>
            </a:r>
            <a:endParaRPr b="1">
              <a:solidFill>
                <a:schemeClr val="dk1"/>
              </a:solidFill>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p:txBody>
      </p:sp>
      <p:sp>
        <p:nvSpPr>
          <p:cNvPr id="344" name="Google Shape;344;p56"/>
          <p:cNvSpPr txBox="1"/>
          <p:nvPr>
            <p:ph type="title"/>
          </p:nvPr>
        </p:nvSpPr>
        <p:spPr>
          <a:xfrm>
            <a:off x="508000" y="3048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pyrazinamide in an MDR-TB regimen in the Dominican Republic in 2013</a:t>
            </a:r>
            <a:endParaRPr i="1" sz="1800">
              <a:latin typeface="Open Sans SemiBold"/>
              <a:ea typeface="Open Sans SemiBold"/>
              <a:cs typeface="Open Sans SemiBold"/>
              <a:sym typeface="Open Sans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7"/>
          <p:cNvSpPr txBox="1"/>
          <p:nvPr>
            <p:ph idx="1" type="body"/>
          </p:nvPr>
        </p:nvSpPr>
        <p:spPr>
          <a:xfrm>
            <a:off x="508000" y="1449000"/>
            <a:ext cx="7753200" cy="3254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To attribute credit to Regimen 1 out of all three regimens we simply need to multiply the impact of all MDR-TB regimens, 62.16, by the weight of Regimen 1, 38.88%. This gives us a </a:t>
            </a:r>
            <a:r>
              <a:rPr b="1" lang="en">
                <a:solidFill>
                  <a:schemeClr val="dk1"/>
                </a:solidFill>
              </a:rPr>
              <a:t>final impact of 24.08</a:t>
            </a:r>
            <a:r>
              <a:rPr lang="en">
                <a:solidFill>
                  <a:schemeClr val="dk1"/>
                </a:solidFill>
                <a:latin typeface="Open Sans Light"/>
                <a:ea typeface="Open Sans Light"/>
                <a:cs typeface="Open Sans Light"/>
                <a:sym typeface="Open Sans Light"/>
              </a:rPr>
              <a:t> for Regimen 1, or Z+S+Lfx+Eto+Cs+PAS.</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t/>
            </a:r>
            <a:endParaRPr>
              <a:solidFill>
                <a:schemeClr val="dk1"/>
              </a:solidFill>
              <a:latin typeface="Open Sans Light"/>
              <a:ea typeface="Open Sans Light"/>
              <a:cs typeface="Open Sans Light"/>
              <a:sym typeface="Open Sans Light"/>
            </a:endParaRPr>
          </a:p>
          <a:p>
            <a:pPr indent="0" lvl="0" marL="0" marR="0" rtl="0" algn="l">
              <a:lnSpc>
                <a:spcPct val="90000"/>
              </a:lnSpc>
              <a:spcBef>
                <a:spcPts val="800"/>
              </a:spcBef>
              <a:spcAft>
                <a:spcPts val="0"/>
              </a:spcAft>
              <a:buNone/>
            </a:pPr>
            <a:r>
              <a:rPr lang="en">
                <a:solidFill>
                  <a:schemeClr val="dk1"/>
                </a:solidFill>
                <a:latin typeface="Open Sans Light"/>
                <a:ea typeface="Open Sans Light"/>
                <a:cs typeface="Open Sans Light"/>
                <a:sym typeface="Open Sans Light"/>
              </a:rPr>
              <a:t>The final step is to give credit to each drug in the regimen. We assume that each drug gets equal credit, 17%. 24.08 is multiplied by 17% to get </a:t>
            </a:r>
            <a:r>
              <a:rPr b="1" lang="en">
                <a:solidFill>
                  <a:schemeClr val="dk1"/>
                </a:solidFill>
              </a:rPr>
              <a:t>4.09, the impact of Z in the Dominican Republic in 2013.</a:t>
            </a:r>
            <a:endParaRPr b="1">
              <a:solidFill>
                <a:schemeClr val="dk1"/>
              </a:solidFill>
            </a:endParaRPr>
          </a:p>
        </p:txBody>
      </p:sp>
      <p:sp>
        <p:nvSpPr>
          <p:cNvPr id="350" name="Google Shape;350;p57"/>
          <p:cNvSpPr txBox="1"/>
          <p:nvPr>
            <p:ph type="title"/>
          </p:nvPr>
        </p:nvSpPr>
        <p:spPr>
          <a:xfrm>
            <a:off x="508000" y="304800"/>
            <a:ext cx="7703100" cy="12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Drug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pyrazinamide in an MDR-TB regimen in the Dominican Republic in 2013</a:t>
            </a:r>
            <a:endParaRPr i="1" sz="1800">
              <a:latin typeface="Open Sans SemiBold"/>
              <a:ea typeface="Open Sans SemiBold"/>
              <a:cs typeface="Open Sans SemiBold"/>
              <a:sym typeface="Open Sans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508000" y="457200"/>
            <a:ext cx="6447600" cy="9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Country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TB drugs in </a:t>
            </a:r>
            <a:r>
              <a:rPr i="1" lang="en" sz="1800">
                <a:latin typeface="Open Sans SemiBold"/>
                <a:ea typeface="Open Sans SemiBold"/>
                <a:cs typeface="Open Sans SemiBold"/>
                <a:sym typeface="Open Sans SemiBold"/>
              </a:rPr>
              <a:t>the Dominican Republic in 2013</a:t>
            </a:r>
            <a:endParaRPr i="1" sz="1800">
              <a:latin typeface="Open Sans SemiBold"/>
              <a:ea typeface="Open Sans SemiBold"/>
              <a:cs typeface="Open Sans SemiBold"/>
              <a:sym typeface="Open Sans SemiBold"/>
            </a:endParaRPr>
          </a:p>
        </p:txBody>
      </p:sp>
      <p:sp>
        <p:nvSpPr>
          <p:cNvPr id="356" name="Google Shape;356;p58"/>
          <p:cNvSpPr txBox="1"/>
          <p:nvPr>
            <p:ph idx="1" type="body"/>
          </p:nvPr>
        </p:nvSpPr>
        <p:spPr>
          <a:xfrm>
            <a:off x="622300" y="1436547"/>
            <a:ext cx="8119500" cy="3267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None/>
            </a:pPr>
            <a:r>
              <a:rPr lang="en" sz="1500">
                <a:solidFill>
                  <a:schemeClr val="dk1"/>
                </a:solidFill>
                <a:latin typeface="Open Sans Light"/>
                <a:ea typeface="Open Sans Light"/>
                <a:cs typeface="Open Sans Light"/>
                <a:sym typeface="Open Sans Light"/>
              </a:rPr>
              <a:t>The impact of all XDR-TB drugs can be easily found because we have already calculated the proportion of new and retreatment cases that have MDR-TB. We can multiply this number by DR's DALYs, 18,000, and the percentage of MDR-TB cases that are XDR-TB, 9.6%, to arrive at DR's </a:t>
            </a:r>
            <a:r>
              <a:rPr b="1" lang="en" sz="1500">
                <a:solidFill>
                  <a:schemeClr val="dk1"/>
                </a:solidFill>
              </a:rPr>
              <a:t>XDR-TB DALYs: 207.94</a:t>
            </a:r>
            <a:r>
              <a:rPr lang="en" sz="1500">
                <a:solidFill>
                  <a:schemeClr val="dk1"/>
                </a:solidFill>
                <a:latin typeface="Open Sans Light"/>
                <a:ea typeface="Open Sans Light"/>
                <a:cs typeface="Open Sans Light"/>
                <a:sym typeface="Open Sans Light"/>
              </a:rPr>
              <a:t>. From here we can plug DR's treatment coverage and efficacy data into the general impact formula to arrive at 39.48. We divide this number by two because the average length of XDR-TB treatment is two. Now we know that </a:t>
            </a:r>
            <a:r>
              <a:rPr b="1" lang="en" sz="1500">
                <a:solidFill>
                  <a:schemeClr val="dk1"/>
                </a:solidFill>
              </a:rPr>
              <a:t>the impact of XDR-TB drugs in DR in 2013 is 19.74</a:t>
            </a:r>
            <a:r>
              <a:rPr lang="en" sz="1500">
                <a:solidFill>
                  <a:schemeClr val="dk1"/>
                </a:solidFill>
                <a:latin typeface="Open Sans Light"/>
                <a:ea typeface="Open Sans Light"/>
                <a:cs typeface="Open Sans Light"/>
                <a:sym typeface="Open Sans Light"/>
              </a:rPr>
              <a:t>. </a:t>
            </a:r>
            <a:r>
              <a:rPr lang="en" sz="1500">
                <a:solidFill>
                  <a:schemeClr val="dk1"/>
                </a:solidFill>
                <a:latin typeface="Open Sans Light"/>
                <a:ea typeface="Open Sans Light"/>
                <a:cs typeface="Open Sans Light"/>
                <a:sym typeface="Open Sans Light"/>
              </a:rPr>
              <a:t>Recall the impact of all MDR-TB regimens in DR in 2013: </a:t>
            </a:r>
            <a:r>
              <a:rPr b="1" lang="en" sz="1500">
                <a:solidFill>
                  <a:schemeClr val="dk1"/>
                </a:solidFill>
              </a:rPr>
              <a:t>62.16</a:t>
            </a:r>
            <a:r>
              <a:rPr lang="en" sz="1500">
                <a:solidFill>
                  <a:schemeClr val="dk1"/>
                </a:solidFill>
                <a:latin typeface="Open Sans Light"/>
                <a:ea typeface="Open Sans Light"/>
                <a:cs typeface="Open Sans Light"/>
                <a:sym typeface="Open Sans Light"/>
              </a:rPr>
              <a:t>. DS-TB is calculated in a very similar way. The impacts of DS-TB HIV+ drugs and DS-TB HIV- drugs are 2,874.05 and 12,426.44, respectively.</a:t>
            </a:r>
            <a:endParaRPr sz="1500">
              <a:solidFill>
                <a:schemeClr val="dk1"/>
              </a:solidFill>
              <a:latin typeface="Open Sans Light"/>
              <a:ea typeface="Open Sans Light"/>
              <a:cs typeface="Open Sans Light"/>
              <a:sym typeface="Open Sans Light"/>
            </a:endParaRPr>
          </a:p>
          <a:p>
            <a:pPr indent="0" lvl="0" marL="0" marR="0" rtl="0" algn="l">
              <a:lnSpc>
                <a:spcPct val="100000"/>
              </a:lnSpc>
              <a:spcBef>
                <a:spcPts val="800"/>
              </a:spcBef>
              <a:spcAft>
                <a:spcPts val="0"/>
              </a:spcAft>
              <a:buNone/>
            </a:pPr>
            <a:r>
              <a:t/>
            </a:r>
            <a:endParaRPr sz="1500">
              <a:solidFill>
                <a:schemeClr val="dk1"/>
              </a:solidFill>
              <a:latin typeface="Open Sans Light"/>
              <a:ea typeface="Open Sans Light"/>
              <a:cs typeface="Open Sans Light"/>
              <a:sym typeface="Open Sans Light"/>
            </a:endParaRPr>
          </a:p>
          <a:p>
            <a:pPr indent="0" lvl="0" marL="0" marR="0" rtl="0" algn="l">
              <a:lnSpc>
                <a:spcPct val="100000"/>
              </a:lnSpc>
              <a:spcBef>
                <a:spcPts val="800"/>
              </a:spcBef>
              <a:spcAft>
                <a:spcPts val="0"/>
              </a:spcAft>
              <a:buNone/>
            </a:pPr>
            <a:r>
              <a:rPr lang="en" sz="1500">
                <a:solidFill>
                  <a:schemeClr val="dk1"/>
                </a:solidFill>
                <a:latin typeface="Open Sans Light"/>
                <a:ea typeface="Open Sans Light"/>
                <a:cs typeface="Open Sans Light"/>
                <a:sym typeface="Open Sans Light"/>
              </a:rPr>
              <a:t>The sum of the four types of TB is </a:t>
            </a:r>
            <a:r>
              <a:rPr b="1" lang="en" sz="1500">
                <a:solidFill>
                  <a:schemeClr val="dk1"/>
                </a:solidFill>
              </a:rPr>
              <a:t>15,382.40, the impact of TB drugs in the Dominican Republic in 2013.</a:t>
            </a:r>
            <a:endParaRPr b="1" sz="15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508000" y="457200"/>
            <a:ext cx="6447600" cy="9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Disease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TB drugs in 2013</a:t>
            </a:r>
            <a:endParaRPr i="1" sz="1800">
              <a:latin typeface="Open Sans SemiBold"/>
              <a:ea typeface="Open Sans SemiBold"/>
              <a:cs typeface="Open Sans SemiBold"/>
              <a:sym typeface="Open Sans SemiBold"/>
            </a:endParaRPr>
          </a:p>
        </p:txBody>
      </p:sp>
      <p:sp>
        <p:nvSpPr>
          <p:cNvPr id="362" name="Google Shape;362;p59"/>
          <p:cNvSpPr txBox="1"/>
          <p:nvPr>
            <p:ph idx="1" type="body"/>
          </p:nvPr>
        </p:nvSpPr>
        <p:spPr>
          <a:xfrm>
            <a:off x="622300" y="1436575"/>
            <a:ext cx="8119500" cy="3526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None/>
            </a:pPr>
            <a:r>
              <a:rPr lang="en" sz="1500">
                <a:solidFill>
                  <a:schemeClr val="dk1"/>
                </a:solidFill>
                <a:latin typeface="Open Sans Light"/>
                <a:ea typeface="Open Sans Light"/>
                <a:cs typeface="Open Sans Light"/>
                <a:sym typeface="Open Sans Light"/>
              </a:rPr>
              <a:t>To calculate the global impact of all TB drugs in 2013 we simply apply the steps used to find the impact of TB drugs in the Dominican Republic to all remaining countries. We sum the resulting outputs to obtain </a:t>
            </a:r>
            <a:r>
              <a:rPr b="1" lang="en" sz="1500">
                <a:solidFill>
                  <a:schemeClr val="dk1"/>
                </a:solidFill>
              </a:rPr>
              <a:t>43,542,034.23</a:t>
            </a:r>
            <a:r>
              <a:rPr b="1" lang="en" sz="1500">
                <a:solidFill>
                  <a:schemeClr val="dk1"/>
                </a:solidFill>
              </a:rPr>
              <a:t>, the global impact of TB drugs in 2013.</a:t>
            </a:r>
            <a:endParaRPr b="1" sz="15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508000" y="457200"/>
            <a:ext cx="6447600" cy="9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Open Sans ExtraBold"/>
                <a:ea typeface="Open Sans ExtraBold"/>
                <a:cs typeface="Open Sans ExtraBold"/>
                <a:sym typeface="Open Sans ExtraBold"/>
              </a:rPr>
              <a:t>Example: Company Score</a:t>
            </a:r>
            <a:endParaRPr sz="3300">
              <a:latin typeface="Open Sans ExtraBold"/>
              <a:ea typeface="Open Sans ExtraBold"/>
              <a:cs typeface="Open Sans ExtraBold"/>
              <a:sym typeface="Open Sans ExtraBold"/>
            </a:endParaRPr>
          </a:p>
          <a:p>
            <a:pPr indent="0" lvl="0" marL="0" rtl="0" algn="l">
              <a:spcBef>
                <a:spcPts val="0"/>
              </a:spcBef>
              <a:spcAft>
                <a:spcPts val="0"/>
              </a:spcAft>
              <a:buNone/>
            </a:pPr>
            <a:r>
              <a:rPr i="1" lang="en" sz="1800">
                <a:latin typeface="Open Sans SemiBold"/>
                <a:ea typeface="Open Sans SemiBold"/>
                <a:cs typeface="Open Sans SemiBold"/>
                <a:sym typeface="Open Sans SemiBold"/>
              </a:rPr>
              <a:t>Impact of Merck on TB in 2013</a:t>
            </a:r>
            <a:endParaRPr i="1" sz="1800">
              <a:latin typeface="Open Sans SemiBold"/>
              <a:ea typeface="Open Sans SemiBold"/>
              <a:cs typeface="Open Sans SemiBold"/>
              <a:sym typeface="Open Sans SemiBold"/>
            </a:endParaRPr>
          </a:p>
        </p:txBody>
      </p:sp>
      <p:sp>
        <p:nvSpPr>
          <p:cNvPr id="368" name="Google Shape;368;p60"/>
          <p:cNvSpPr txBox="1"/>
          <p:nvPr>
            <p:ph idx="1" type="body"/>
          </p:nvPr>
        </p:nvSpPr>
        <p:spPr>
          <a:xfrm>
            <a:off x="622300" y="1436575"/>
            <a:ext cx="8119500" cy="3338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None/>
            </a:pPr>
            <a:r>
              <a:rPr lang="en" sz="1200">
                <a:solidFill>
                  <a:schemeClr val="dk1"/>
                </a:solidFill>
                <a:latin typeface="Open Sans Light"/>
                <a:ea typeface="Open Sans Light"/>
                <a:cs typeface="Open Sans Light"/>
                <a:sym typeface="Open Sans Light"/>
              </a:rPr>
              <a:t>Merck</a:t>
            </a:r>
            <a:r>
              <a:rPr lang="en" sz="1200">
                <a:solidFill>
                  <a:schemeClr val="dk1"/>
                </a:solidFill>
                <a:latin typeface="Open Sans Light"/>
                <a:ea typeface="Open Sans Light"/>
                <a:cs typeface="Open Sans Light"/>
                <a:sym typeface="Open Sans Light"/>
              </a:rPr>
              <a:t> produces the drugs </a:t>
            </a:r>
            <a:r>
              <a:rPr b="1" lang="en" sz="1200">
                <a:solidFill>
                  <a:schemeClr val="dk1"/>
                </a:solidFill>
              </a:rPr>
              <a:t>S</a:t>
            </a:r>
            <a:r>
              <a:rPr b="1" lang="en" sz="1200">
                <a:solidFill>
                  <a:schemeClr val="dk1"/>
                </a:solidFill>
              </a:rPr>
              <a:t> </a:t>
            </a:r>
            <a:r>
              <a:rPr lang="en" sz="1200">
                <a:solidFill>
                  <a:schemeClr val="dk1"/>
                </a:solidFill>
                <a:latin typeface="Open Sans Light"/>
                <a:ea typeface="Open Sans Light"/>
                <a:cs typeface="Open Sans Light"/>
                <a:sym typeface="Open Sans Light"/>
              </a:rPr>
              <a:t>and</a:t>
            </a:r>
            <a:r>
              <a:rPr b="1" lang="en" sz="1200">
                <a:solidFill>
                  <a:schemeClr val="dk1"/>
                </a:solidFill>
              </a:rPr>
              <a:t> Z</a:t>
            </a:r>
            <a:r>
              <a:rPr lang="en" sz="1200">
                <a:solidFill>
                  <a:schemeClr val="dk1"/>
                </a:solidFill>
                <a:latin typeface="Open Sans Light"/>
                <a:ea typeface="Open Sans Light"/>
                <a:cs typeface="Open Sans Light"/>
                <a:sym typeface="Open Sans Light"/>
              </a:rPr>
              <a:t>. The drug Z appears in one DS-TB and one MDR-TB regimen. Recall the process of calculating Z's impact in an MDR-TB regimen on the Dominican Republic. These steps should be repeated for every other country to derive </a:t>
            </a:r>
            <a:r>
              <a:rPr b="1" lang="en" sz="1200">
                <a:solidFill>
                  <a:schemeClr val="dk1"/>
                </a:solidFill>
              </a:rPr>
              <a:t>Z's global MDR-TB impact: 2,535.70.</a:t>
            </a:r>
            <a:endParaRPr b="1" sz="1200">
              <a:solidFill>
                <a:schemeClr val="dk1"/>
              </a:solidFill>
            </a:endParaRPr>
          </a:p>
          <a:p>
            <a:pPr indent="0" lvl="0" marL="0" marR="0" rtl="0" algn="l">
              <a:lnSpc>
                <a:spcPct val="100000"/>
              </a:lnSpc>
              <a:spcBef>
                <a:spcPts val="800"/>
              </a:spcBef>
              <a:spcAft>
                <a:spcPts val="0"/>
              </a:spcAft>
              <a:buNone/>
            </a:pPr>
            <a:r>
              <a:t/>
            </a:r>
            <a:endParaRPr sz="1200">
              <a:solidFill>
                <a:schemeClr val="dk1"/>
              </a:solidFill>
              <a:latin typeface="Open Sans Light"/>
              <a:ea typeface="Open Sans Light"/>
              <a:cs typeface="Open Sans Light"/>
              <a:sym typeface="Open Sans Light"/>
            </a:endParaRPr>
          </a:p>
          <a:p>
            <a:pPr indent="0" lvl="0" marL="0" marR="0" rtl="0" algn="l">
              <a:lnSpc>
                <a:spcPct val="100000"/>
              </a:lnSpc>
              <a:spcBef>
                <a:spcPts val="800"/>
              </a:spcBef>
              <a:spcAft>
                <a:spcPts val="0"/>
              </a:spcAft>
              <a:buNone/>
            </a:pPr>
            <a:r>
              <a:rPr lang="en" sz="1200">
                <a:solidFill>
                  <a:schemeClr val="dk1"/>
                </a:solidFill>
                <a:latin typeface="Open Sans Light"/>
                <a:ea typeface="Open Sans Light"/>
                <a:cs typeface="Open Sans Light"/>
                <a:sym typeface="Open Sans Light"/>
              </a:rPr>
              <a:t>All four drugs in a DS-TB regimen are given equal credit. Divide the global impact of DS-TB HIV+ and DS-TB HIV- by four to derive </a:t>
            </a:r>
            <a:r>
              <a:rPr b="1" lang="en" sz="1200">
                <a:solidFill>
                  <a:schemeClr val="dk1"/>
                </a:solidFill>
              </a:rPr>
              <a:t>Z's global DS-TB impact: 10,842,565.11.</a:t>
            </a:r>
            <a:endParaRPr b="1" sz="1200">
              <a:solidFill>
                <a:schemeClr val="dk1"/>
              </a:solidFill>
            </a:endParaRPr>
          </a:p>
          <a:p>
            <a:pPr indent="0" lvl="0" marL="0" marR="0" rtl="0" algn="l">
              <a:lnSpc>
                <a:spcPct val="100000"/>
              </a:lnSpc>
              <a:spcBef>
                <a:spcPts val="800"/>
              </a:spcBef>
              <a:spcAft>
                <a:spcPts val="0"/>
              </a:spcAft>
              <a:buNone/>
            </a:pPr>
            <a:r>
              <a:t/>
            </a:r>
            <a:endParaRPr sz="1200">
              <a:solidFill>
                <a:schemeClr val="dk1"/>
              </a:solidFill>
              <a:latin typeface="Open Sans Light"/>
              <a:ea typeface="Open Sans Light"/>
              <a:cs typeface="Open Sans Light"/>
              <a:sym typeface="Open Sans Light"/>
            </a:endParaRPr>
          </a:p>
          <a:p>
            <a:pPr indent="0" lvl="0" marL="0" marR="0" rtl="0" algn="l">
              <a:lnSpc>
                <a:spcPct val="100000"/>
              </a:lnSpc>
              <a:spcBef>
                <a:spcPts val="800"/>
              </a:spcBef>
              <a:spcAft>
                <a:spcPts val="0"/>
              </a:spcAft>
              <a:buNone/>
            </a:pPr>
            <a:r>
              <a:rPr lang="en" sz="1200">
                <a:solidFill>
                  <a:schemeClr val="dk1"/>
                </a:solidFill>
                <a:latin typeface="Open Sans Light"/>
                <a:ea typeface="Open Sans Light"/>
                <a:cs typeface="Open Sans Light"/>
                <a:sym typeface="Open Sans Light"/>
              </a:rPr>
              <a:t>The drug S appears in two MDR-TB regimens. Multiply the impact of MDR-TB drugs in the regimen Z + S + Lfx + Eto + Cs + PAS by 17%. Then multiply the global impact of MDR-TB drugs in the regimen S + Lfx + Eto + Cs + PAS by 20%. Sum the two resulting numbers to obtain </a:t>
            </a:r>
            <a:r>
              <a:rPr b="1" lang="en" sz="1200">
                <a:solidFill>
                  <a:schemeClr val="dk1"/>
                </a:solidFill>
              </a:rPr>
              <a:t>3,006.78: S's global MDR-TB impact</a:t>
            </a:r>
            <a:r>
              <a:rPr lang="en" sz="1200">
                <a:solidFill>
                  <a:schemeClr val="dk1"/>
                </a:solidFill>
                <a:latin typeface="Open Sans Light"/>
                <a:ea typeface="Open Sans Light"/>
                <a:cs typeface="Open Sans Light"/>
                <a:sym typeface="Open Sans Light"/>
              </a:rPr>
              <a:t>.</a:t>
            </a:r>
            <a:endParaRPr sz="1200">
              <a:solidFill>
                <a:schemeClr val="dk1"/>
              </a:solidFill>
              <a:latin typeface="Open Sans Light"/>
              <a:ea typeface="Open Sans Light"/>
              <a:cs typeface="Open Sans Light"/>
              <a:sym typeface="Open Sans Light"/>
            </a:endParaRPr>
          </a:p>
          <a:p>
            <a:pPr indent="0" lvl="0" marL="0" marR="0" rtl="0" algn="l">
              <a:lnSpc>
                <a:spcPct val="100000"/>
              </a:lnSpc>
              <a:spcBef>
                <a:spcPts val="800"/>
              </a:spcBef>
              <a:spcAft>
                <a:spcPts val="0"/>
              </a:spcAft>
              <a:buNone/>
            </a:pPr>
            <a:r>
              <a:t/>
            </a:r>
            <a:endParaRPr sz="1200">
              <a:solidFill>
                <a:schemeClr val="dk1"/>
              </a:solidFill>
              <a:latin typeface="Open Sans Light"/>
              <a:ea typeface="Open Sans Light"/>
              <a:cs typeface="Open Sans Light"/>
              <a:sym typeface="Open Sans Light"/>
            </a:endParaRPr>
          </a:p>
          <a:p>
            <a:pPr indent="0" lvl="0" marL="0" marR="0" rtl="0" algn="l">
              <a:lnSpc>
                <a:spcPct val="100000"/>
              </a:lnSpc>
              <a:spcBef>
                <a:spcPts val="800"/>
              </a:spcBef>
              <a:spcAft>
                <a:spcPts val="0"/>
              </a:spcAft>
              <a:buNone/>
            </a:pPr>
            <a:r>
              <a:rPr lang="en" sz="1200">
                <a:solidFill>
                  <a:schemeClr val="dk1"/>
                </a:solidFill>
                <a:latin typeface="Open Sans Light"/>
                <a:ea typeface="Open Sans Light"/>
                <a:cs typeface="Open Sans Light"/>
                <a:sym typeface="Open Sans Light"/>
              </a:rPr>
              <a:t>The sum of all three numbers yields </a:t>
            </a:r>
            <a:r>
              <a:rPr b="1" lang="en" sz="1200">
                <a:solidFill>
                  <a:schemeClr val="dk1"/>
                </a:solidFill>
              </a:rPr>
              <a:t>10,848,107.59, the global impact of Merck on TB in 2013</a:t>
            </a:r>
            <a:r>
              <a:rPr lang="en" sz="1200">
                <a:solidFill>
                  <a:schemeClr val="dk1"/>
                </a:solidFill>
                <a:latin typeface="Open Sans Light"/>
                <a:ea typeface="Open Sans Light"/>
                <a:cs typeface="Open Sans Light"/>
                <a:sym typeface="Open Sans Light"/>
              </a:rPr>
              <a:t>.</a:t>
            </a:r>
            <a:endParaRPr sz="1200">
              <a:solidFill>
                <a:schemeClr val="dk1"/>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622294" y="628650"/>
            <a:ext cx="4659600" cy="488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800"/>
              <a:buFont typeface="Arial"/>
              <a:buNone/>
            </a:pPr>
            <a:r>
              <a:rPr lang="en" sz="3300">
                <a:solidFill>
                  <a:srgbClr val="FFD966"/>
                </a:solidFill>
                <a:latin typeface="Open Sans ExtraBold"/>
                <a:ea typeface="Open Sans ExtraBold"/>
                <a:cs typeface="Open Sans ExtraBold"/>
                <a:sym typeface="Open Sans ExtraBold"/>
              </a:rPr>
              <a:t>Impact Formula</a:t>
            </a:r>
            <a:endParaRPr sz="3300">
              <a:solidFill>
                <a:srgbClr val="FFD966"/>
              </a:solidFill>
              <a:latin typeface="Open Sans ExtraBold"/>
              <a:ea typeface="Open Sans ExtraBold"/>
              <a:cs typeface="Open Sans ExtraBold"/>
              <a:sym typeface="Open Sans ExtraBold"/>
            </a:endParaRPr>
          </a:p>
        </p:txBody>
      </p:sp>
      <p:sp>
        <p:nvSpPr>
          <p:cNvPr id="143" name="Google Shape;143;p30"/>
          <p:cNvSpPr txBox="1"/>
          <p:nvPr>
            <p:ph idx="1" type="body"/>
          </p:nvPr>
        </p:nvSpPr>
        <p:spPr>
          <a:xfrm>
            <a:off x="622300" y="2665275"/>
            <a:ext cx="8119500" cy="20694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50000"/>
              </a:lnSpc>
              <a:spcBef>
                <a:spcPts val="800"/>
              </a:spcBef>
              <a:spcAft>
                <a:spcPts val="0"/>
              </a:spcAft>
              <a:buClr>
                <a:schemeClr val="dk1"/>
              </a:buClr>
              <a:buSzPts val="1500"/>
              <a:buFont typeface="Open Sans Light"/>
              <a:buChar char="●"/>
            </a:pPr>
            <a:r>
              <a:rPr lang="en" sz="1500">
                <a:solidFill>
                  <a:schemeClr val="dk1"/>
                </a:solidFill>
                <a:latin typeface="Open Sans Light"/>
                <a:ea typeface="Open Sans Light"/>
                <a:cs typeface="Open Sans Light"/>
                <a:sym typeface="Open Sans Light"/>
              </a:rPr>
              <a:t>Where:</a:t>
            </a:r>
            <a:endParaRPr sz="1500">
              <a:solidFill>
                <a:schemeClr val="dk1"/>
              </a:solidFill>
              <a:latin typeface="Open Sans Light"/>
              <a:ea typeface="Open Sans Light"/>
              <a:cs typeface="Open Sans Light"/>
              <a:sym typeface="Open Sans Light"/>
            </a:endParaRPr>
          </a:p>
          <a:p>
            <a:pPr indent="-323850" lvl="1" marL="914400" marR="0" rtl="0" algn="l">
              <a:lnSpc>
                <a:spcPct val="150000"/>
              </a:lnSpc>
              <a:spcBef>
                <a:spcPts val="0"/>
              </a:spcBef>
              <a:spcAft>
                <a:spcPts val="0"/>
              </a:spcAft>
              <a:buClr>
                <a:schemeClr val="dk1"/>
              </a:buClr>
              <a:buSzPts val="1500"/>
              <a:buFont typeface="Open Sans Light"/>
              <a:buChar char="○"/>
            </a:pPr>
            <a:r>
              <a:rPr i="1" lang="en" sz="1500">
                <a:solidFill>
                  <a:schemeClr val="dk1"/>
                </a:solidFill>
                <a:latin typeface="Open Sans Light"/>
                <a:ea typeface="Open Sans Light"/>
                <a:cs typeface="Open Sans Light"/>
                <a:sym typeface="Open Sans Light"/>
              </a:rPr>
              <a:t>D</a:t>
            </a:r>
            <a:r>
              <a:rPr lang="en" sz="1500">
                <a:solidFill>
                  <a:schemeClr val="dk1"/>
                </a:solidFill>
                <a:latin typeface="Open Sans Light"/>
                <a:ea typeface="Open Sans Light"/>
                <a:cs typeface="Open Sans Light"/>
                <a:sym typeface="Open Sans Light"/>
              </a:rPr>
              <a:t> = DALYs</a:t>
            </a:r>
            <a:endParaRPr sz="1500">
              <a:solidFill>
                <a:schemeClr val="dk1"/>
              </a:solidFill>
              <a:latin typeface="Open Sans Light"/>
              <a:ea typeface="Open Sans Light"/>
              <a:cs typeface="Open Sans Light"/>
              <a:sym typeface="Open Sans Light"/>
            </a:endParaRPr>
          </a:p>
          <a:p>
            <a:pPr indent="-323850" lvl="1" marL="914400" marR="0" rtl="0" algn="l">
              <a:lnSpc>
                <a:spcPct val="150000"/>
              </a:lnSpc>
              <a:spcBef>
                <a:spcPts val="0"/>
              </a:spcBef>
              <a:spcAft>
                <a:spcPts val="0"/>
              </a:spcAft>
              <a:buClr>
                <a:schemeClr val="dk1"/>
              </a:buClr>
              <a:buSzPts val="1500"/>
              <a:buFont typeface="Open Sans Light"/>
              <a:buChar char="○"/>
            </a:pPr>
            <a:r>
              <a:rPr i="1" lang="en" sz="1500">
                <a:solidFill>
                  <a:schemeClr val="dk1"/>
                </a:solidFill>
                <a:latin typeface="Open Sans Light"/>
                <a:ea typeface="Open Sans Light"/>
                <a:cs typeface="Open Sans Light"/>
                <a:sym typeface="Open Sans Light"/>
              </a:rPr>
              <a:t>e</a:t>
            </a:r>
            <a:r>
              <a:rPr lang="en" sz="1500">
                <a:solidFill>
                  <a:schemeClr val="dk1"/>
                </a:solidFill>
                <a:latin typeface="Open Sans Light"/>
                <a:ea typeface="Open Sans Light"/>
                <a:cs typeface="Open Sans Light"/>
                <a:sym typeface="Open Sans Light"/>
              </a:rPr>
              <a:t> = Efficacy</a:t>
            </a:r>
            <a:endParaRPr sz="1500">
              <a:solidFill>
                <a:schemeClr val="dk1"/>
              </a:solidFill>
              <a:latin typeface="Open Sans Light"/>
              <a:ea typeface="Open Sans Light"/>
              <a:cs typeface="Open Sans Light"/>
              <a:sym typeface="Open Sans Light"/>
            </a:endParaRPr>
          </a:p>
          <a:p>
            <a:pPr indent="-323850" lvl="1" marL="914400" marR="0" rtl="0" algn="l">
              <a:lnSpc>
                <a:spcPct val="150000"/>
              </a:lnSpc>
              <a:spcBef>
                <a:spcPts val="0"/>
              </a:spcBef>
              <a:spcAft>
                <a:spcPts val="0"/>
              </a:spcAft>
              <a:buClr>
                <a:schemeClr val="dk1"/>
              </a:buClr>
              <a:buSzPts val="1500"/>
              <a:buFont typeface="Open Sans Light"/>
              <a:buChar char="○"/>
            </a:pPr>
            <a:r>
              <a:rPr i="1" lang="en" sz="1500">
                <a:solidFill>
                  <a:schemeClr val="dk1"/>
                </a:solidFill>
                <a:latin typeface="Open Sans Light"/>
                <a:ea typeface="Open Sans Light"/>
                <a:cs typeface="Open Sans Light"/>
                <a:sym typeface="Open Sans Light"/>
              </a:rPr>
              <a:t>Θ</a:t>
            </a:r>
            <a:r>
              <a:rPr lang="en" sz="1500">
                <a:solidFill>
                  <a:schemeClr val="dk1"/>
                </a:solidFill>
                <a:latin typeface="Open Sans Light"/>
                <a:ea typeface="Open Sans Light"/>
                <a:cs typeface="Open Sans Light"/>
                <a:sym typeface="Open Sans Light"/>
              </a:rPr>
              <a:t> = Treatment Coverage</a:t>
            </a:r>
            <a:endParaRPr sz="1500">
              <a:solidFill>
                <a:schemeClr val="dk1"/>
              </a:solidFill>
              <a:latin typeface="Open Sans Light"/>
              <a:ea typeface="Open Sans Light"/>
              <a:cs typeface="Open Sans Light"/>
              <a:sym typeface="Open Sans Light"/>
            </a:endParaRPr>
          </a:p>
        </p:txBody>
      </p:sp>
      <p:grpSp>
        <p:nvGrpSpPr>
          <p:cNvPr id="144" name="Google Shape;144;p30"/>
          <p:cNvGrpSpPr/>
          <p:nvPr/>
        </p:nvGrpSpPr>
        <p:grpSpPr>
          <a:xfrm>
            <a:off x="3300425" y="1456575"/>
            <a:ext cx="3711300" cy="1284900"/>
            <a:chOff x="1928825" y="1456575"/>
            <a:chExt cx="3711300" cy="1284900"/>
          </a:xfrm>
        </p:grpSpPr>
        <p:sp>
          <p:nvSpPr>
            <p:cNvPr id="145" name="Google Shape;145;p30"/>
            <p:cNvSpPr txBox="1"/>
            <p:nvPr/>
          </p:nvSpPr>
          <p:spPr>
            <a:xfrm>
              <a:off x="1928825" y="1758975"/>
              <a:ext cx="37113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latin typeface="Times New Roman"/>
                  <a:ea typeface="Times New Roman"/>
                  <a:cs typeface="Times New Roman"/>
                  <a:sym typeface="Times New Roman"/>
                </a:rPr>
                <a:t>I</a:t>
              </a:r>
              <a:r>
                <a:rPr lang="en" sz="3000">
                  <a:latin typeface="Times New Roman"/>
                  <a:ea typeface="Times New Roman"/>
                  <a:cs typeface="Times New Roman"/>
                  <a:sym typeface="Times New Roman"/>
                </a:rPr>
                <a:t> =                    </a:t>
              </a:r>
              <a:endParaRPr i="1" sz="3000">
                <a:latin typeface="Times New Roman"/>
                <a:ea typeface="Times New Roman"/>
                <a:cs typeface="Times New Roman"/>
                <a:sym typeface="Times New Roman"/>
              </a:endParaRPr>
            </a:p>
          </p:txBody>
        </p:sp>
        <p:sp>
          <p:nvSpPr>
            <p:cNvPr id="146" name="Google Shape;146;p30"/>
            <p:cNvSpPr txBox="1"/>
            <p:nvPr/>
          </p:nvSpPr>
          <p:spPr>
            <a:xfrm>
              <a:off x="2668925" y="1456575"/>
              <a:ext cx="1795200" cy="12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latin typeface="Times New Roman"/>
                  <a:ea typeface="Times New Roman"/>
                  <a:cs typeface="Times New Roman"/>
                  <a:sym typeface="Times New Roman"/>
                </a:rPr>
                <a:t>D</a:t>
              </a:r>
              <a:r>
                <a:rPr lang="en" sz="3000">
                  <a:latin typeface="Times New Roman"/>
                  <a:ea typeface="Times New Roman"/>
                  <a:cs typeface="Times New Roman"/>
                  <a:sym typeface="Times New Roman"/>
                </a:rPr>
                <a:t> * </a:t>
              </a:r>
              <a:r>
                <a:rPr i="1" lang="en" sz="3000">
                  <a:latin typeface="Times New Roman"/>
                  <a:ea typeface="Times New Roman"/>
                  <a:cs typeface="Times New Roman"/>
                  <a:sym typeface="Times New Roman"/>
                </a:rPr>
                <a:t>e</a:t>
              </a:r>
              <a:r>
                <a:rPr lang="en" sz="3000">
                  <a:latin typeface="Times New Roman"/>
                  <a:ea typeface="Times New Roman"/>
                  <a:cs typeface="Times New Roman"/>
                  <a:sym typeface="Times New Roman"/>
                </a:rPr>
                <a:t> * </a:t>
              </a:r>
              <a:r>
                <a:rPr i="1" lang="en" sz="3000">
                  <a:latin typeface="Times New Roman"/>
                  <a:ea typeface="Times New Roman"/>
                  <a:cs typeface="Times New Roman"/>
                  <a:sym typeface="Times New Roman"/>
                </a:rPr>
                <a:t>Θ</a:t>
              </a:r>
              <a:endParaRPr i="1" sz="3000">
                <a:latin typeface="Times New Roman"/>
                <a:ea typeface="Times New Roman"/>
                <a:cs typeface="Times New Roman"/>
                <a:sym typeface="Times New Roman"/>
              </a:endParaRPr>
            </a:p>
            <a:p>
              <a:pPr indent="0" lvl="0" marL="0" rtl="0" algn="l">
                <a:spcBef>
                  <a:spcPts val="0"/>
                </a:spcBef>
                <a:spcAft>
                  <a:spcPts val="0"/>
                </a:spcAft>
                <a:buNone/>
              </a:pPr>
              <a:r>
                <a:rPr i="1" lang="en" sz="3000">
                  <a:latin typeface="Times New Roman"/>
                  <a:ea typeface="Times New Roman"/>
                  <a:cs typeface="Times New Roman"/>
                  <a:sym typeface="Times New Roman"/>
                </a:rPr>
                <a:t>1 - e * Θ</a:t>
              </a:r>
              <a:endParaRPr i="1" sz="3000">
                <a:latin typeface="Times New Roman"/>
                <a:ea typeface="Times New Roman"/>
                <a:cs typeface="Times New Roman"/>
                <a:sym typeface="Times New Roman"/>
              </a:endParaRPr>
            </a:p>
          </p:txBody>
        </p:sp>
        <p:cxnSp>
          <p:nvCxnSpPr>
            <p:cNvPr id="147" name="Google Shape;147;p30"/>
            <p:cNvCxnSpPr/>
            <p:nvPr/>
          </p:nvCxnSpPr>
          <p:spPr>
            <a:xfrm>
              <a:off x="2668925" y="2022825"/>
              <a:ext cx="16740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1"/>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53" name="Google Shape;153;p31"/>
          <p:cNvSpPr txBox="1"/>
          <p:nvPr>
            <p:ph idx="1" type="body"/>
          </p:nvPr>
        </p:nvSpPr>
        <p:spPr>
          <a:xfrm>
            <a:off x="336544" y="9346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 Country</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B: C</a:t>
            </a:r>
            <a:r>
              <a:rPr lang="en" sz="1200">
                <a:solidFill>
                  <a:schemeClr val="lt1"/>
                </a:solidFill>
                <a:latin typeface="Open Sans Light"/>
                <a:ea typeface="Open Sans Light"/>
                <a:cs typeface="Open Sans Light"/>
                <a:sym typeface="Open Sans Light"/>
              </a:rPr>
              <a:t>ountries sorted by </a:t>
            </a:r>
            <a:r>
              <a:rPr i="0" lang="en" sz="1200" u="none" cap="none" strike="noStrike">
                <a:solidFill>
                  <a:schemeClr val="lt1"/>
                </a:solidFill>
                <a:latin typeface="Open Sans Light"/>
                <a:ea typeface="Open Sans Light"/>
                <a:cs typeface="Open Sans Light"/>
                <a:sym typeface="Open Sans Light"/>
              </a:rPr>
              <a:t>WHO Region</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D</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DALYs</a:t>
            </a:r>
            <a:endParaRPr>
              <a:latin typeface="Open Sans Light"/>
              <a:ea typeface="Open Sans Light"/>
              <a:cs typeface="Open Sans Light"/>
              <a:sym typeface="Open Sans Light"/>
            </a:endParaRPr>
          </a:p>
        </p:txBody>
      </p:sp>
      <p:sp>
        <p:nvSpPr>
          <p:cNvPr id="154" name="Google Shape;154;p31"/>
          <p:cNvSpPr txBox="1"/>
          <p:nvPr>
            <p:ph type="title"/>
          </p:nvPr>
        </p:nvSpPr>
        <p:spPr>
          <a:xfrm>
            <a:off x="336550" y="57150"/>
            <a:ext cx="64476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Country Data</a:t>
            </a:r>
            <a:endParaRPr sz="3300">
              <a:solidFill>
                <a:srgbClr val="FFD966"/>
              </a:solidFill>
              <a:latin typeface="Open Sans ExtraBold"/>
              <a:ea typeface="Open Sans ExtraBold"/>
              <a:cs typeface="Open Sans ExtraBold"/>
              <a:sym typeface="Open Sans ExtraBold"/>
            </a:endParaRPr>
          </a:p>
        </p:txBody>
      </p:sp>
      <p:pic>
        <p:nvPicPr>
          <p:cNvPr id="155" name="Google Shape;155;p31"/>
          <p:cNvPicPr preferRelativeResize="0"/>
          <p:nvPr/>
        </p:nvPicPr>
        <p:blipFill>
          <a:blip r:embed="rId3">
            <a:alphaModFix/>
          </a:blip>
          <a:stretch>
            <a:fillRect/>
          </a:stretch>
        </p:blipFill>
        <p:spPr>
          <a:xfrm>
            <a:off x="4783925" y="579000"/>
            <a:ext cx="3226520" cy="3790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2"/>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61" name="Google Shape;161;p32"/>
          <p:cNvSpPr txBox="1"/>
          <p:nvPr>
            <p:ph type="title"/>
          </p:nvPr>
        </p:nvSpPr>
        <p:spPr>
          <a:xfrm>
            <a:off x="393700" y="114300"/>
            <a:ext cx="2821200" cy="2003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Prevalence and Incidence </a:t>
            </a:r>
            <a:endParaRPr sz="3300">
              <a:solidFill>
                <a:srgbClr val="FFD966"/>
              </a:solidFill>
              <a:latin typeface="Open Sans ExtraBold"/>
              <a:ea typeface="Open Sans ExtraBold"/>
              <a:cs typeface="Open Sans ExtraBold"/>
              <a:sym typeface="Open Sans ExtraBold"/>
            </a:endParaRPr>
          </a:p>
        </p:txBody>
      </p:sp>
      <p:sp>
        <p:nvSpPr>
          <p:cNvPr id="162" name="Google Shape;162;p32"/>
          <p:cNvSpPr txBox="1"/>
          <p:nvPr>
            <p:ph idx="1" type="body"/>
          </p:nvPr>
        </p:nvSpPr>
        <p:spPr>
          <a:xfrm>
            <a:off x="393706" y="2117400"/>
            <a:ext cx="3032400" cy="33189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8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M</a:t>
            </a:r>
            <a:r>
              <a:rPr i="0" lang="en" sz="1200" u="none" cap="none" strike="noStrike">
                <a:solidFill>
                  <a:schemeClr val="lt1"/>
                </a:solidFill>
                <a:latin typeface="Open Sans Light"/>
                <a:ea typeface="Open Sans Light"/>
                <a:cs typeface="Open Sans Light"/>
                <a:sym typeface="Open Sans Light"/>
              </a:rPr>
              <a:t>: Total </a:t>
            </a:r>
            <a:r>
              <a:rPr lang="en" sz="1200">
                <a:solidFill>
                  <a:schemeClr val="lt1"/>
                </a:solidFill>
                <a:latin typeface="Open Sans Light"/>
                <a:ea typeface="Open Sans Light"/>
                <a:cs typeface="Open Sans Light"/>
                <a:sym typeface="Open Sans Light"/>
              </a:rPr>
              <a:t>TB prevalence</a:t>
            </a:r>
            <a:endParaRPr sz="1200">
              <a:latin typeface="Open Sans Light"/>
              <a:ea typeface="Open Sans Light"/>
              <a:cs typeface="Open Sans Light"/>
              <a:sym typeface="Open Sans Light"/>
            </a:endParaRPr>
          </a:p>
          <a:p>
            <a:pPr indent="-165100" lvl="0" marL="177800" marR="0" rtl="0" algn="l">
              <a:lnSpc>
                <a:spcPct val="8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N: Total TB incidence</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O: % of cases with known status</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P: # of cases with known status</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Q: New and retreated cases recorded as TB/HIV+</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R: % incidence with known HIV status</a:t>
            </a:r>
            <a:endParaRPr sz="1200">
              <a:solidFill>
                <a:schemeClr val="lt1"/>
              </a:solidFill>
              <a:latin typeface="Open Sans Light"/>
              <a:ea typeface="Open Sans Light"/>
              <a:cs typeface="Open Sans Light"/>
              <a:sym typeface="Open Sans Light"/>
            </a:endParaRPr>
          </a:p>
        </p:txBody>
      </p:sp>
      <p:pic>
        <p:nvPicPr>
          <p:cNvPr id="163" name="Google Shape;163;p32"/>
          <p:cNvPicPr preferRelativeResize="0"/>
          <p:nvPr/>
        </p:nvPicPr>
        <p:blipFill>
          <a:blip r:embed="rId3">
            <a:alphaModFix/>
          </a:blip>
          <a:stretch>
            <a:fillRect/>
          </a:stretch>
        </p:blipFill>
        <p:spPr>
          <a:xfrm>
            <a:off x="3820300" y="712213"/>
            <a:ext cx="5195399" cy="37190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69" name="Google Shape;169;p33"/>
          <p:cNvSpPr txBox="1"/>
          <p:nvPr>
            <p:ph type="title"/>
          </p:nvPr>
        </p:nvSpPr>
        <p:spPr>
          <a:xfrm>
            <a:off x="393700" y="114300"/>
            <a:ext cx="2821200" cy="2003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Prevalence and Incidence </a:t>
            </a:r>
            <a:endParaRPr sz="3300">
              <a:solidFill>
                <a:srgbClr val="FFD966"/>
              </a:solidFill>
              <a:latin typeface="Open Sans ExtraBold"/>
              <a:ea typeface="Open Sans ExtraBold"/>
              <a:cs typeface="Open Sans ExtraBold"/>
              <a:sym typeface="Open Sans ExtraBold"/>
            </a:endParaRPr>
          </a:p>
        </p:txBody>
      </p:sp>
      <p:sp>
        <p:nvSpPr>
          <p:cNvPr id="170" name="Google Shape;170;p33"/>
          <p:cNvSpPr txBox="1"/>
          <p:nvPr>
            <p:ph idx="1" type="body"/>
          </p:nvPr>
        </p:nvSpPr>
        <p:spPr>
          <a:xfrm>
            <a:off x="393706" y="2117400"/>
            <a:ext cx="3032400" cy="3318900"/>
          </a:xfrm>
          <a:prstGeom prst="rect">
            <a:avLst/>
          </a:prstGeom>
          <a:noFill/>
          <a:ln>
            <a:noFill/>
          </a:ln>
        </p:spPr>
        <p:txBody>
          <a:bodyPr anchorCtr="0" anchor="t" bIns="34275" lIns="68575" spcFirstLastPara="1" rIns="68575" wrap="square" tIns="34275">
            <a:noAutofit/>
          </a:bodyPr>
          <a:lstStyle/>
          <a:p>
            <a:pPr indent="-165100" lvl="0" marL="177800" rtl="0" algn="l">
              <a:lnSpc>
                <a:spcPct val="80000"/>
              </a:lnSpc>
              <a:spcBef>
                <a:spcPts val="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S: # incidence with known HIV status</a:t>
            </a:r>
            <a:endParaRPr sz="1200">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T: TB/HIV+ Among Incident Cases With Known HIV Status</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U: TB/HIV- Among Incident Cases With Known HIV Status</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V: Col T/Col S</a:t>
            </a:r>
            <a:endParaRPr sz="1200">
              <a:solidFill>
                <a:schemeClr val="lt1"/>
              </a:solidFill>
              <a:latin typeface="Open Sans Light"/>
              <a:ea typeface="Open Sans Light"/>
              <a:cs typeface="Open Sans Light"/>
              <a:sym typeface="Open Sans Light"/>
            </a:endParaRPr>
          </a:p>
          <a:p>
            <a:pPr indent="-165100" lvl="0" marL="177800" rtl="0" algn="l">
              <a:lnSpc>
                <a:spcPct val="80000"/>
              </a:lnSpc>
              <a:spcBef>
                <a:spcPts val="800"/>
              </a:spcBef>
              <a:spcAft>
                <a:spcPts val="0"/>
              </a:spcAft>
              <a:buClr>
                <a:schemeClr val="lt1"/>
              </a:buClr>
              <a:buSzPts val="1200"/>
              <a:buFont typeface="Open Sans Light"/>
              <a:buChar char="•"/>
            </a:pPr>
            <a:r>
              <a:rPr lang="en" sz="1200">
                <a:solidFill>
                  <a:schemeClr val="lt1"/>
                </a:solidFill>
                <a:latin typeface="Open Sans Light"/>
                <a:ea typeface="Open Sans Light"/>
                <a:cs typeface="Open Sans Light"/>
                <a:sym typeface="Open Sans Light"/>
              </a:rPr>
              <a:t>Column W: Col U/Col S</a:t>
            </a:r>
            <a:endParaRPr sz="1200">
              <a:solidFill>
                <a:schemeClr val="lt1"/>
              </a:solidFill>
              <a:latin typeface="Open Sans Light"/>
              <a:ea typeface="Open Sans Light"/>
              <a:cs typeface="Open Sans Light"/>
              <a:sym typeface="Open Sans Light"/>
            </a:endParaRPr>
          </a:p>
          <a:p>
            <a:pPr indent="-177800" lvl="0" marL="177800" marR="0" rtl="0" algn="l">
              <a:lnSpc>
                <a:spcPct val="80000"/>
              </a:lnSpc>
              <a:spcBef>
                <a:spcPts val="800"/>
              </a:spcBef>
              <a:spcAft>
                <a:spcPts val="0"/>
              </a:spcAft>
              <a:buClr>
                <a:schemeClr val="dk1"/>
              </a:buClr>
              <a:buFont typeface="Arial"/>
              <a:buNone/>
            </a:pPr>
            <a:r>
              <a:t/>
            </a:r>
            <a:endParaRPr i="0" sz="1200" u="none" cap="none" strike="noStrike">
              <a:solidFill>
                <a:schemeClr val="lt1"/>
              </a:solidFill>
              <a:latin typeface="Open Sans Light"/>
              <a:ea typeface="Open Sans Light"/>
              <a:cs typeface="Open Sans Light"/>
              <a:sym typeface="Open Sans Light"/>
            </a:endParaRPr>
          </a:p>
        </p:txBody>
      </p:sp>
      <p:pic>
        <p:nvPicPr>
          <p:cNvPr id="171" name="Google Shape;171;p33"/>
          <p:cNvPicPr preferRelativeResize="0"/>
          <p:nvPr/>
        </p:nvPicPr>
        <p:blipFill>
          <a:blip r:embed="rId3">
            <a:alphaModFix/>
          </a:blip>
          <a:stretch>
            <a:fillRect/>
          </a:stretch>
        </p:blipFill>
        <p:spPr>
          <a:xfrm>
            <a:off x="3796200" y="606925"/>
            <a:ext cx="5195400" cy="39296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38" y="2178896"/>
            <a:ext cx="8520600" cy="785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Font typeface="Calibri"/>
              <a:buNone/>
            </a:pPr>
            <a:r>
              <a:rPr lang="en" sz="4500">
                <a:solidFill>
                  <a:srgbClr val="FFD966"/>
                </a:solidFill>
                <a:latin typeface="Open Sans ExtraBold"/>
                <a:ea typeface="Open Sans ExtraBold"/>
                <a:cs typeface="Open Sans ExtraBold"/>
                <a:sym typeface="Open Sans ExtraBold"/>
              </a:rPr>
              <a:t>DS-TB</a:t>
            </a:r>
            <a:endParaRPr>
              <a:solidFill>
                <a:srgbClr val="FFD966"/>
              </a:solidFill>
              <a:latin typeface="Open Sans ExtraBold"/>
              <a:ea typeface="Open Sans ExtraBold"/>
              <a:cs typeface="Open Sans ExtraBold"/>
              <a:sym typeface="Open Sans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5"/>
          <p:cNvPicPr preferRelativeResize="0"/>
          <p:nvPr/>
        </p:nvPicPr>
        <p:blipFill>
          <a:blip r:embed="rId3">
            <a:alphaModFix/>
          </a:blip>
          <a:stretch>
            <a:fillRect/>
          </a:stretch>
        </p:blipFill>
        <p:spPr>
          <a:xfrm>
            <a:off x="3868475" y="676275"/>
            <a:ext cx="5029822" cy="3790950"/>
          </a:xfrm>
          <a:prstGeom prst="rect">
            <a:avLst/>
          </a:prstGeom>
          <a:noFill/>
          <a:ln>
            <a:noFill/>
          </a:ln>
        </p:spPr>
      </p:pic>
      <p:sp>
        <p:nvSpPr>
          <p:cNvPr id="182" name="Google Shape;182;p35"/>
          <p:cNvSpPr/>
          <p:nvPr/>
        </p:nvSpPr>
        <p:spPr>
          <a:xfrm>
            <a:off x="0" y="0"/>
            <a:ext cx="3643800" cy="5143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83" name="Google Shape;183;p35"/>
          <p:cNvSpPr txBox="1"/>
          <p:nvPr>
            <p:ph idx="1" type="body"/>
          </p:nvPr>
        </p:nvSpPr>
        <p:spPr>
          <a:xfrm>
            <a:off x="336544" y="1391850"/>
            <a:ext cx="2559300" cy="34353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X</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Col N-Col AG-Col AW</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Y</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Col X*Col V</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Z</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Col x*Col W</a:t>
            </a:r>
            <a:endParaRPr sz="1200">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AA</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Col D-Col AR-Col BA)*Col V</a:t>
            </a:r>
            <a:endParaRPr>
              <a:latin typeface="Open Sans Light"/>
              <a:ea typeface="Open Sans Light"/>
              <a:cs typeface="Open Sans Light"/>
              <a:sym typeface="Open Sans Light"/>
            </a:endParaRPr>
          </a:p>
          <a:p>
            <a:pPr indent="-165100" lvl="0" marL="177800" marR="0" rtl="0" algn="l">
              <a:lnSpc>
                <a:spcPct val="90000"/>
              </a:lnSpc>
              <a:spcBef>
                <a:spcPts val="800"/>
              </a:spcBef>
              <a:spcAft>
                <a:spcPts val="0"/>
              </a:spcAft>
              <a:buClr>
                <a:schemeClr val="lt1"/>
              </a:buClr>
              <a:buSzPts val="1200"/>
              <a:buFont typeface="Open Sans Light"/>
              <a:buChar char="•"/>
            </a:pPr>
            <a:r>
              <a:rPr i="0" lang="en" sz="1200" u="none" cap="none" strike="noStrike">
                <a:solidFill>
                  <a:schemeClr val="lt1"/>
                </a:solidFill>
                <a:latin typeface="Open Sans Light"/>
                <a:ea typeface="Open Sans Light"/>
                <a:cs typeface="Open Sans Light"/>
                <a:sym typeface="Open Sans Light"/>
              </a:rPr>
              <a:t>Column </a:t>
            </a:r>
            <a:r>
              <a:rPr lang="en" sz="1200">
                <a:solidFill>
                  <a:schemeClr val="lt1"/>
                </a:solidFill>
                <a:latin typeface="Open Sans Light"/>
                <a:ea typeface="Open Sans Light"/>
                <a:cs typeface="Open Sans Light"/>
                <a:sym typeface="Open Sans Light"/>
              </a:rPr>
              <a:t>AB</a:t>
            </a:r>
            <a:r>
              <a:rPr i="0" lang="en" sz="1200" u="none" cap="none" strike="noStrike">
                <a:solidFill>
                  <a:schemeClr val="lt1"/>
                </a:solidFill>
                <a:latin typeface="Open Sans Light"/>
                <a:ea typeface="Open Sans Light"/>
                <a:cs typeface="Open Sans Light"/>
                <a:sym typeface="Open Sans Light"/>
              </a:rPr>
              <a:t>: </a:t>
            </a:r>
            <a:r>
              <a:rPr lang="en" sz="1200">
                <a:solidFill>
                  <a:schemeClr val="lt1"/>
                </a:solidFill>
                <a:latin typeface="Open Sans Light"/>
                <a:ea typeface="Open Sans Light"/>
                <a:cs typeface="Open Sans Light"/>
                <a:sym typeface="Open Sans Light"/>
              </a:rPr>
              <a:t>(Col D-Col AR-Col BA)*Col W</a:t>
            </a:r>
            <a:endParaRPr>
              <a:latin typeface="Open Sans Light"/>
              <a:ea typeface="Open Sans Light"/>
              <a:cs typeface="Open Sans Light"/>
              <a:sym typeface="Open Sans Light"/>
            </a:endParaRPr>
          </a:p>
        </p:txBody>
      </p:sp>
      <p:sp>
        <p:nvSpPr>
          <p:cNvPr id="184" name="Google Shape;184;p35"/>
          <p:cNvSpPr txBox="1"/>
          <p:nvPr>
            <p:ph type="title"/>
          </p:nvPr>
        </p:nvSpPr>
        <p:spPr>
          <a:xfrm>
            <a:off x="336550" y="361950"/>
            <a:ext cx="2855400" cy="990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Calibri"/>
              <a:buNone/>
            </a:pPr>
            <a:r>
              <a:rPr lang="en" sz="3300">
                <a:solidFill>
                  <a:srgbClr val="FFD966"/>
                </a:solidFill>
                <a:latin typeface="Open Sans ExtraBold"/>
                <a:ea typeface="Open Sans ExtraBold"/>
                <a:cs typeface="Open Sans ExtraBold"/>
                <a:sym typeface="Open Sans ExtraBold"/>
              </a:rPr>
              <a:t>Incidence and DALYs</a:t>
            </a:r>
            <a:endParaRPr sz="3300">
              <a:solidFill>
                <a:srgbClr val="FFD966"/>
              </a:solidFill>
              <a:latin typeface="Open Sans ExtraBold"/>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