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moyee975@gmail.com" initials="" lastIdx="1" clrIdx="0">
    <p:extLst>
      <p:ext uri="{19B8F6BF-5375-455C-9EA6-DF929625EA0E}">
        <p15:presenceInfo xmlns:p15="http://schemas.microsoft.com/office/powerpoint/2012/main" userId="de3e7ec2dad062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B6C3-1B81-2B89-37D3-8F2003F0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EF9B6-757B-EDBC-9480-72C57D7F7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D515-A9A5-C149-C2B0-C66A5BB2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77DE-2703-62E2-3C02-AA83B010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9381-0090-3A0E-A7C1-ADD774C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4856-9011-2D72-50BA-38B188E5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2C37A-0691-749A-2334-C672699F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CC24-0EFE-8AB1-87B0-A397B74A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4B78-28EF-6DDF-D5FA-CB2465E0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2960-F910-2C52-EB77-6A672AF5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664C0-26BE-A5FC-61E4-07D187839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1B1FC-76A8-8EA6-D178-EF5F560D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8C0C-6368-40F2-E7C4-D1609918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713-DFAF-8D22-F40D-2F11B4C7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98C2-748B-3551-E656-C9340E16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7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54C0-1EA1-11B3-6C78-88621F3F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102-4B53-7408-EA19-704B7F76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1FE1-0C7E-5FA2-360B-636FB191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8D940-0AE5-E155-7D9F-C4268EEA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1F47-B482-2C58-FDF4-EF1DFA15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1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2410-1C72-9D42-EBF1-0F49AB10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40144-62F4-623C-55A2-B8D1A874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BC20-0B65-2517-7FC7-4EC226D9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3710-F870-DCBA-F2FB-AC932ED4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3B2C-4513-CE74-C14F-E9CB3F96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2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236-268A-F281-FAD7-09FEAB20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C392-81DE-ADE5-1C50-E705793D1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CDCB5-9443-F081-4A17-CA97980C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F698-0357-70F8-B188-2F14BEB5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7FF83-1739-DC49-DF64-1EDEB4F1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833A-5737-F25E-98F2-5D142BAD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5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D1DA-F43E-3CFE-2D20-62F8A97E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1C6D4-17F6-EDAC-5D05-CCC46985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05FC5-287B-A432-5F0A-45310D697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F96BE-8752-DC78-D48D-3495F044F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8F3B-8F22-103D-799B-E8B492BC9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D844B-DDF6-7D40-5947-16B0E70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78E38-3957-307E-1F69-A271E5E7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7FCB8-BF76-D0DE-E954-F2626558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F761-C794-567F-9B2B-33EF282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3FE7B-398D-F77B-59CE-896C49C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F777A-D16E-E68B-0527-4650ADCE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E1A2D-7A22-5ED9-296D-644C418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4134E-745E-8968-771F-92507E12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4A73A-5EFE-0831-F38D-6B1EEDE5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76C23-C6C8-CF5C-2C16-7B14A273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8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81D8-53B6-AC4F-FCF5-6E4BD88B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940B-B142-C08A-64E2-77586A65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DE269-AABE-0441-0273-D4DC50C3F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8FDAE-2167-9C9B-BC47-3D1A2E76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24599-A9F9-A8C8-A078-0516C744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E0FAE-7C4B-E205-D2AD-B68AF869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3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29EA-F81D-ECEB-517C-1AEB7681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13590-EC6E-92A3-B310-BF6D917F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E33E4-1430-9E6F-058D-13C81F86A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F521-09FE-40E5-C3D8-0694DEB2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B0ED-B56B-A975-08A6-6A6563BB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CFDE-CE08-704C-A9ED-C2D2F8C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5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F88EB-9418-1E70-A71C-E9655ED5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F282-9780-96F6-122F-EE0CB911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ECF7-358B-A0F7-A22C-D62105E47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54AE-DE3E-432B-8185-CE0F83C8B0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A3F0-BB1E-AABC-D182-69F7F723F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BA0E-A9F2-61CE-ED22-991914AD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DE63F-2B76-4235-9525-D3B724DD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3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3C10-0291-8EE7-913D-387700FA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97"/>
            <a:ext cx="9144000" cy="305371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Reinforcement Learning-Based Bit-Flipping Decoding Strategy for Channel Coding </a:t>
            </a:r>
            <a:endParaRPr lang="en-IN" sz="5400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728EA-A6B5-30C4-FE74-B768416B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225" y="3927460"/>
            <a:ext cx="8591550" cy="873140"/>
          </a:xfrm>
        </p:spPr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Error Control Coding for Communication and Computers (EECE 571E) Project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560276-9CA0-DA97-D668-8C1E34CA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02040"/>
              </p:ext>
            </p:extLst>
          </p:nvPr>
        </p:nvGraphicFramePr>
        <p:xfrm>
          <a:off x="1524000" y="5066832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567735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84093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17472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/>
                        <a:t>Idan</a:t>
                      </a:r>
                      <a:r>
                        <a:rPr lang="en-IN" b="0" dirty="0"/>
                        <a:t> Roth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Flynn </a:t>
                      </a:r>
                      <a:r>
                        <a:rPr lang="en-IN" b="0" dirty="0" err="1"/>
                        <a:t>Dowey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Cee </a:t>
                      </a:r>
                      <a:r>
                        <a:rPr lang="en-IN" b="0" dirty="0" err="1"/>
                        <a:t>Rikhh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6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4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E390-1FF4-26B0-63ED-F0B16FCC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4632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62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E390-1FF4-26B0-63ED-F0B16FCC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667250"/>
          </a:xfrm>
        </p:spPr>
        <p:txBody>
          <a:bodyPr numCol="2" spcCol="108000"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[1] A. </a:t>
            </a:r>
            <a:r>
              <a:rPr lang="en-IN" sz="1600" dirty="0" err="1"/>
              <a:t>Bennatan</a:t>
            </a:r>
            <a:r>
              <a:rPr lang="en-IN" sz="1600" dirty="0"/>
              <a:t>, Y. </a:t>
            </a:r>
            <a:r>
              <a:rPr lang="en-IN" sz="1600" dirty="0" err="1"/>
              <a:t>Choukroun</a:t>
            </a:r>
            <a:r>
              <a:rPr lang="en-IN" sz="1600" dirty="0"/>
              <a:t>, and P. </a:t>
            </a:r>
            <a:r>
              <a:rPr lang="en-IN" sz="1600" dirty="0" err="1"/>
              <a:t>Kisilev</a:t>
            </a:r>
            <a:r>
              <a:rPr lang="en-IN" sz="1600" dirty="0"/>
              <a:t>, “Deep learning for decoding of linear codes-a syndrome-based approach,” in 2018 IEEE International Symposium on Information Theory (ISIT), pp. 1595–1599, IEEE, 2018.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[2] T. Gruber, S. </a:t>
            </a:r>
            <a:r>
              <a:rPr lang="en-IN" sz="1600" dirty="0" err="1"/>
              <a:t>Cammerer</a:t>
            </a:r>
            <a:r>
              <a:rPr lang="en-IN" sz="1600" dirty="0"/>
              <a:t>, J. </a:t>
            </a:r>
            <a:r>
              <a:rPr lang="en-IN" sz="1600" dirty="0" err="1"/>
              <a:t>Hoydis</a:t>
            </a:r>
            <a:r>
              <a:rPr lang="en-IN" sz="1600" dirty="0"/>
              <a:t>, and S. Ten Brink, “On deep </a:t>
            </a:r>
            <a:r>
              <a:rPr lang="en-IN" sz="1600" dirty="0" err="1"/>
              <a:t>learningbased</a:t>
            </a:r>
            <a:r>
              <a:rPr lang="en-IN" sz="1600" dirty="0"/>
              <a:t> channel decoding,” in 2017 51st annual conference on information sciences and systems (CISS), pp. 1–6, IEEE, 2017.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[3] H. Kim, Y. Jiang, R. Rana, S. Kannan, S. Oh, and P. Viswanath, “Communication algorithms via deep learning,” </a:t>
            </a:r>
            <a:r>
              <a:rPr lang="en-IN" sz="1600" dirty="0" err="1"/>
              <a:t>arXiv</a:t>
            </a:r>
            <a:r>
              <a:rPr lang="en-IN" sz="1600" dirty="0"/>
              <a:t> preprint arXiv:1805.09317, 2018.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[4] E. </a:t>
            </a:r>
            <a:r>
              <a:rPr lang="en-IN" sz="1600" dirty="0" err="1"/>
              <a:t>Nachmani</a:t>
            </a:r>
            <a:r>
              <a:rPr lang="en-IN" sz="1600" dirty="0"/>
              <a:t>, Y. </a:t>
            </a:r>
            <a:r>
              <a:rPr lang="en-IN" sz="1600" dirty="0" err="1"/>
              <a:t>Be’ery</a:t>
            </a:r>
            <a:r>
              <a:rPr lang="en-IN" sz="1600" dirty="0"/>
              <a:t>, and D. </a:t>
            </a:r>
            <a:r>
              <a:rPr lang="en-IN" sz="1600" dirty="0" err="1"/>
              <a:t>Burshtein</a:t>
            </a:r>
            <a:r>
              <a:rPr lang="en-IN" sz="1600" dirty="0"/>
              <a:t>, “Learning to decode linear codes using deep learning,” in 2016 54th Annual Allerton Conference on Communication, Control, and Computing (Allerton), pp. 341–346, IEEE, 2016.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[5] T. </a:t>
            </a:r>
            <a:r>
              <a:rPr lang="en-IN" sz="1600" dirty="0" err="1"/>
              <a:t>O’shea</a:t>
            </a:r>
            <a:r>
              <a:rPr lang="en-IN" sz="1600" dirty="0"/>
              <a:t> and J. </a:t>
            </a:r>
            <a:r>
              <a:rPr lang="en-IN" sz="1600" dirty="0" err="1"/>
              <a:t>Hoydis</a:t>
            </a:r>
            <a:r>
              <a:rPr lang="en-IN" sz="1600" dirty="0"/>
              <a:t>, “An introduction to deep learning for the physical layer,” IEEE Transactions on Cognitive Communications and Networking, vol. 3, no. 4, pp. 563–575, 2017.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[6] R. </a:t>
            </a:r>
            <a:r>
              <a:rPr lang="en-IN" sz="1600" dirty="0" err="1"/>
              <a:t>Raheli</a:t>
            </a:r>
            <a:r>
              <a:rPr lang="en-IN" sz="1600" dirty="0"/>
              <a:t>, H. D. Pfister, C. Hager, M. </a:t>
            </a:r>
            <a:r>
              <a:rPr lang="en-IN" sz="1600" dirty="0" err="1"/>
              <a:t>Martal</a:t>
            </a:r>
            <a:r>
              <a:rPr lang="en-IN" sz="1600" dirty="0"/>
              <a:t> ¨ o, and F. Carpi, “Exploring ` machine learning algorithms for decoding linear block codes,” 2018.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[7] L. </a:t>
            </a:r>
            <a:r>
              <a:rPr lang="en-IN" sz="1600" dirty="0" err="1"/>
              <a:t>Tallini</a:t>
            </a:r>
            <a:r>
              <a:rPr lang="en-IN" sz="1600" dirty="0"/>
              <a:t> and P. Cull, “Neural nets for decoding error-correcting codes,” in IEEE Technical applications conference and workshops. </a:t>
            </a:r>
            <a:r>
              <a:rPr lang="en-IN" sz="1600" dirty="0" err="1"/>
              <a:t>Northcon</a:t>
            </a:r>
            <a:r>
              <a:rPr lang="en-IN" sz="1600" dirty="0"/>
              <a:t>/95. Conference record, p. 89, IEEE, 1995.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[8] F. Carpi, C. Hager, M. </a:t>
            </a:r>
            <a:r>
              <a:rPr lang="en-IN" sz="1600" dirty="0" err="1"/>
              <a:t>Martal</a:t>
            </a:r>
            <a:r>
              <a:rPr lang="en-IN" sz="1600" dirty="0"/>
              <a:t> ¨ o, R. </a:t>
            </a:r>
            <a:r>
              <a:rPr lang="en-IN" sz="1600" dirty="0" err="1"/>
              <a:t>Raheli</a:t>
            </a:r>
            <a:r>
              <a:rPr lang="en-IN" sz="1600" dirty="0"/>
              <a:t>, and H. D. Pfister, “Rein- ` </a:t>
            </a:r>
            <a:r>
              <a:rPr lang="en-IN" sz="1600" dirty="0" err="1"/>
              <a:t>forcement</a:t>
            </a:r>
            <a:r>
              <a:rPr lang="en-IN" sz="1600" dirty="0"/>
              <a:t> learning for channel coding: Learned bit-flipping decoding,” in 2019 57th Annual Allerton Conference on Communication, Control, and Computing (Allerton), pp. 922–929, IEEE, 2019.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[9] V. Guruswami, A. Rudra, and M. Sudan, “Essential coding theory,” Draft available at http://www. </a:t>
            </a:r>
            <a:r>
              <a:rPr lang="en-IN" sz="1600" dirty="0" err="1"/>
              <a:t>cse</a:t>
            </a:r>
            <a:r>
              <a:rPr lang="en-IN" sz="1600" dirty="0"/>
              <a:t>. buffalo. </a:t>
            </a:r>
            <a:r>
              <a:rPr lang="en-IN" sz="1600" dirty="0" err="1"/>
              <a:t>edu</a:t>
            </a:r>
            <a:r>
              <a:rPr lang="en-IN" sz="1600" dirty="0"/>
              <a:t>/</a:t>
            </a:r>
            <a:r>
              <a:rPr lang="en-IN" sz="1600" dirty="0" err="1"/>
              <a:t>atri</a:t>
            </a:r>
            <a:r>
              <a:rPr lang="en-IN" sz="1600" dirty="0"/>
              <a:t>/courses/</a:t>
            </a:r>
            <a:r>
              <a:rPr lang="en-IN" sz="1600" dirty="0" err="1"/>
              <a:t>codingtheory</a:t>
            </a:r>
            <a:r>
              <a:rPr lang="en-IN" sz="1600" dirty="0"/>
              <a:t>/book, vol. 2, no. 1, 2012.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[10] C. J. C. H. Watkins, “Learning from delayed rewards,” 1989.</a:t>
            </a:r>
          </a:p>
        </p:txBody>
      </p:sp>
    </p:spTree>
    <p:extLst>
      <p:ext uri="{BB962C8B-B14F-4D97-AF65-F5344CB8AC3E}">
        <p14:creationId xmlns:p14="http://schemas.microsoft.com/office/powerpoint/2010/main" val="261077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E390-1FF4-26B0-63ED-F0B16FCC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Decoding Error Correcting Codes conceptualized as a classification problem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Tackled using Reinforcement Learning (RL)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Binary linear codes considered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Iterative decoding via individual Bit-Flipping (BF) decisions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Can be formulated as a Markov Decision Process (MDP)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Syndromes-based approach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State Space of MDP has all binary syndromes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07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Channel Coding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binary linear code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Parity Check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24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Codewords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2400" dirty="0"/>
                  <a:t> transmitted over AWGN channel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Corrupted Codewords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400" b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i="1" dirty="0"/>
                  <a:t> </a:t>
                </a:r>
                <a:r>
                  <a:rPr lang="en-IN" sz="2000" dirty="0"/>
                  <a:t>is the SNR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2400" dirty="0"/>
                  <a:t> obtained by hard-decision rule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=0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+1</m:t>
                    </m:r>
                  </m:oMath>
                </a14:m>
                <a:r>
                  <a:rPr lang="en-IN" sz="2000" dirty="0"/>
                  <a:t>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515600" cy="4351338"/>
              </a:xfrm>
              <a:blipFill>
                <a:blip r:embed="rId2"/>
                <a:stretch>
                  <a:fillRect l="-754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32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Bit-Flipping Decoding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64632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Input</a:t>
                </a:r>
                <a:r>
                  <a:rPr lang="en-US" sz="2400" dirty="0"/>
                  <a:t>: hard decision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 parity-check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Output</a:t>
                </a:r>
                <a:r>
                  <a:rPr lang="en-US" sz="2400" dirty="0"/>
                  <a:t>: estimated codeword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IN" sz="2400" b="0" dirty="0"/>
              </a:p>
              <a:p>
                <a:pPr marL="0" indent="0">
                  <a:buNone/>
                </a:pPr>
                <a:endParaRPr lang="en-IN" sz="24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:r>
                  <a:rPr lang="en-IN" sz="2000" b="1" dirty="0"/>
                  <a:t>while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IN" sz="2000" b="1" dirty="0"/>
                  <a:t>and</a:t>
                </a:r>
                <a:r>
                  <a:rPr lang="en-IN" sz="2000" dirty="0"/>
                  <a:t> max iterations not exceeded </a:t>
                </a:r>
                <a:r>
                  <a:rPr lang="en-IN" sz="2000" b="1" dirty="0"/>
                  <a:t>do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/>
                  <a:t>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</a:t>
                </a:r>
                <a:r>
                  <a:rPr lang="en-IN" sz="2000" b="1" dirty="0"/>
                  <a:t>for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/>
                  <a:t>do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00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</a:t>
                </a:r>
                <a:r>
                  <a:rPr lang="en-IN" sz="2000" b="1" dirty="0"/>
                  <a:t>end for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update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000" dirty="0"/>
                  <a:t> where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:r>
                  <a:rPr lang="en-IN" sz="2000" b="1" dirty="0"/>
                  <a:t>end while</a:t>
                </a: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646329" cy="4351338"/>
              </a:xfrm>
              <a:blipFill>
                <a:blip r:embed="rId2"/>
                <a:stretch>
                  <a:fillRect l="-859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9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5876927" cy="307022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State space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Action space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Immediate reward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 [decision rule]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2400" dirty="0"/>
                  <a:t> – can be random variables or deterministic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5876927" cy="3070225"/>
              </a:xfrm>
              <a:blipFill>
                <a:blip r:embed="rId2"/>
                <a:stretch>
                  <a:fillRect l="-1347" t="-2778" b="-31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DD33119-D492-F465-453B-066D7788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993" y="1825625"/>
            <a:ext cx="4549534" cy="283488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B797F-2615-8D1C-2F5D-7D8BA8819A47}"/>
                  </a:ext>
                </a:extLst>
              </p:cNvPr>
              <p:cNvSpPr txBox="1"/>
              <p:nvPr/>
            </p:nvSpPr>
            <p:spPr>
              <a:xfrm>
                <a:off x="838198" y="5011559"/>
                <a:ext cx="106463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400" b="1" dirty="0"/>
                  <a:t>Goal: </a:t>
                </a:r>
                <a:r>
                  <a:rPr lang="en-IN" sz="2400" dirty="0"/>
                  <a:t>Find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400" dirty="0"/>
                  <a:t>that gives best action for each possible state in terms of the total expected discounted reward, given by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IN" sz="2400" dirty="0"/>
                  <a:t>, where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0&lt;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B797F-2615-8D1C-2F5D-7D8BA8819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011559"/>
                <a:ext cx="10646329" cy="1200329"/>
              </a:xfrm>
              <a:prstGeom prst="rect">
                <a:avLst/>
              </a:prstGeom>
              <a:blipFill>
                <a:blip r:embed="rId4"/>
                <a:stretch>
                  <a:fillRect l="-859" t="-19797" r="-859" b="-441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25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0646329" cy="4470401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can be found through repeated interactions with environment if states and rewards are observable – this is RL</a:t>
                </a: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Q-Learning: Simplest form of RL,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400" dirty="0"/>
                  <a:t> is defined through the Q-function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/>
                  <a:t> 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</m:t>
                    </m:r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400" dirty="0"/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Where the Q-function is recursively: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Expected discounted future reward obtained by being in state s, taking action a, followed by optimal actions</a:t>
                </a: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Can be iteratively estimated from observations of any ”sufficiently random” agent</a:t>
                </a: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0646329" cy="4470401"/>
              </a:xfrm>
              <a:blipFill>
                <a:blip r:embed="rId2"/>
                <a:stretch>
                  <a:fillRect l="-744" t="-1090" r="-859" b="-2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33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Q-Learning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362952" cy="45656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Input:</a:t>
                </a:r>
                <a:r>
                  <a:rPr lang="en-US" sz="2400" dirty="0"/>
                  <a:t> learning rate α, discount factor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Output: </a:t>
                </a:r>
                <a:r>
                  <a:rPr lang="en-US" sz="2400" dirty="0"/>
                  <a:t>estimated Q function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initialize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IN" sz="2000" dirty="0"/>
                  <a:t>for all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:r>
                  <a:rPr lang="en-IN" sz="2000" b="1" dirty="0"/>
                  <a:t>for</a:t>
                </a:r>
                <a:r>
                  <a:rPr lang="en-IN" sz="2000" dirty="0"/>
                  <a:t> </a:t>
                </a:r>
                <a:r>
                  <a:rPr lang="en-IN" sz="2000" dirty="0" err="1"/>
                  <a:t>i</a:t>
                </a:r>
                <a:r>
                  <a:rPr lang="en-IN" sz="2000" dirty="0"/>
                  <a:t>=1,2,… </a:t>
                </a:r>
                <a:r>
                  <a:rPr lang="en-IN" sz="2000" b="1" dirty="0"/>
                  <a:t>do</a:t>
                </a:r>
                <a:r>
                  <a:rPr lang="en-IN" sz="200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/>
                  <a:t>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IN" sz="2000" dirty="0"/>
                  <a:t>initialize starting state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</a:t>
                </a:r>
                <a:r>
                  <a:rPr lang="en-IN" sz="2000" b="1" dirty="0"/>
                  <a:t>while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000" dirty="0"/>
                  <a:t> is not terminal </a:t>
                </a:r>
                <a:r>
                  <a:rPr lang="en-IN" sz="2000" b="1" dirty="0"/>
                  <a:t>do</a:t>
                </a:r>
                <a:r>
                  <a:rPr lang="en-IN" sz="2000" dirty="0"/>
                  <a:t> </a:t>
                </a:r>
                <a:endParaRPr lang="en-IN" sz="2000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           choose action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	→ using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000" dirty="0"/>
                  <a:t>-greedy exploration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           execute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 observe next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000" dirty="0"/>
                  <a:t> and reward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←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←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</a:t>
                </a:r>
                <a:r>
                  <a:rPr lang="en-IN" sz="2000" b="1" dirty="0"/>
                  <a:t>end while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:r>
                  <a:rPr lang="en-IN" sz="2000" b="1" dirty="0"/>
                  <a:t>end for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362952" cy="4565650"/>
              </a:xfrm>
              <a:blipFill>
                <a:blip r:embed="rId2"/>
                <a:stretch>
                  <a:fillRect l="-1093" t="-25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4AB605-D062-6ADD-90C4-A50BBC594CBE}"/>
                  </a:ext>
                </a:extLst>
              </p:cNvPr>
              <p:cNvSpPr txBox="1"/>
              <p:nvPr/>
            </p:nvSpPr>
            <p:spPr>
              <a:xfrm>
                <a:off x="6896100" y="1825625"/>
                <a:ext cx="4848226" cy="119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000" dirty="0"/>
                  <a:t>-greedy exploration: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unif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over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func>
                                <m:func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</m:e>
                              </m:func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4AB605-D062-6ADD-90C4-A50BBC59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1825625"/>
                <a:ext cx="4848226" cy="1199496"/>
              </a:xfrm>
              <a:prstGeom prst="rect">
                <a:avLst/>
              </a:prstGeom>
              <a:blipFill>
                <a:blip r:embed="rId3"/>
                <a:stretch>
                  <a:fillRect t="-20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11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MDP </a:t>
            </a:r>
            <a:r>
              <a:rPr lang="en-IN" dirty="0" err="1">
                <a:latin typeface="Bahnschrift" panose="020B0502040204020203" pitchFamily="34" charset="0"/>
              </a:rPr>
              <a:t>Modeling</a:t>
            </a:r>
            <a:endParaRPr lang="en-IN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646329" cy="4351338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US" sz="2400" dirty="0"/>
                  <a:t>flipping of a single bit in the received corrupted codeword at time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24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ea typeface="Cambria Math" panose="02040503050406030204" pitchFamily="18" charset="0"/>
                  </a:rPr>
                  <a:t>Action space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400" dirty="0"/>
                  <a:t>  (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 possible bits to flip)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State space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US" sz="2400" dirty="0"/>
                  <a:t>all possible binary syndromes of length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All-zero syndrome - terminal state (valid codeword decoded)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This makes the MDP deterministic, transition probabilities take values in [0, 1]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At most “T” bit-flips per codeword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Reward: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+1        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termial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state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400" dirty="0"/>
                  <a:t>  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Exploration strategy -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400" dirty="0"/>
                  <a:t>-greedy exploration, as mentioned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7E390-1FF4-26B0-63ED-F0B16FCCB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646329" cy="4351338"/>
              </a:xfrm>
              <a:blipFill>
                <a:blip r:embed="rId2"/>
                <a:stretch>
                  <a:fillRect l="-744" t="-1961" b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ECE-C38E-D5B8-CFFF-ED18741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E390-1FF4-26B0-63ED-F0B16FCC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4632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10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1089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Cambria Math</vt:lpstr>
      <vt:lpstr>Wingdings</vt:lpstr>
      <vt:lpstr>Office Theme</vt:lpstr>
      <vt:lpstr>Reinforcement Learning-Based Bit-Flipping Decoding Strategy for Channel Coding </vt:lpstr>
      <vt:lpstr>Overview</vt:lpstr>
      <vt:lpstr>Channel Coding Background</vt:lpstr>
      <vt:lpstr>Bit-Flipping Decoding Algorithm</vt:lpstr>
      <vt:lpstr>Markov Decision Process</vt:lpstr>
      <vt:lpstr>Q-Learning</vt:lpstr>
      <vt:lpstr>Q-Learning Algorithm</vt:lpstr>
      <vt:lpstr>MDP Modeling</vt:lpstr>
      <vt:lpstr>Simulation 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Learning-Based Bit-Flipping Decoding Strategy for Channel Coding </dc:title>
  <dc:creator>chinmoyee975@gmail.com</dc:creator>
  <cp:lastModifiedBy>chinmoyee975@gmail.com</cp:lastModifiedBy>
  <cp:revision>53</cp:revision>
  <dcterms:created xsi:type="dcterms:W3CDTF">2024-04-02T01:55:09Z</dcterms:created>
  <dcterms:modified xsi:type="dcterms:W3CDTF">2024-04-02T07:58:44Z</dcterms:modified>
</cp:coreProperties>
</file>