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2" r:id="rId6"/>
    <p:sldId id="264" r:id="rId7"/>
    <p:sldId id="265" r:id="rId8"/>
    <p:sldId id="263" r:id="rId9"/>
    <p:sldId id="260" r:id="rId10"/>
    <p:sldId id="261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BD9779-6097-384E-9BEA-0B18BF8B2814}" type="datetimeFigureOut">
              <a:rPr lang="en-US" smtClean="0"/>
              <a:t>4/3/24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EEB44-C257-6C42-A3BB-E23C3BD94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13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EEB44-C257-6C42-A3BB-E23C3BD949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562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48F60-F240-C898-08CB-EDE85638C8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7A45C0-FA1D-A7F0-A417-B48C4C2DD5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D1E54-6692-2612-C74E-A3E38FFCC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7004-1987-394F-B787-4D6C79557614}" type="datetime1">
              <a:rPr lang="en-CA" smtClean="0"/>
              <a:t>2024-04-03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A76E2-B55A-AE70-D4D7-E39328BFD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7CE92-E9CF-DC6A-EAE3-B5AAE7F79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DE19-DB01-694B-A1FA-74ACCB19E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47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00A2E-FBC3-5730-1D26-E2C4EDFE0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42DA82-8854-95BE-BE5C-B551E7E44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04ADB-623A-0A39-4B5D-753EF6680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FFA6-8A37-EA44-A95E-5F9C10003968}" type="datetime1">
              <a:rPr lang="en-CA" smtClean="0"/>
              <a:t>2024-04-03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F90E7-E65B-AEE0-6FB3-224210CDC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DA54E-FF7A-EE7F-2535-517970F1E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DE19-DB01-694B-A1FA-74ACCB19E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761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7B9B46-ECF1-DB92-CFA1-06035F635B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284742-04F3-EECF-6D37-4FDB8716C2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A846D-54F0-EECD-C041-C62C3731C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FE669-C558-BA4E-852D-C2E145D28B60}" type="datetime1">
              <a:rPr lang="en-CA" smtClean="0"/>
              <a:t>2024-04-03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9D48A-7F5B-C11D-4D6C-FAAF0360D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3E0DF-B54D-055E-A296-326FD5875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DE19-DB01-694B-A1FA-74ACCB19E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03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EF886-56F9-FAB2-4CEE-0C937CF92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D98AB-E8DF-3CDE-06ED-D4902F1AD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72741-90F5-6364-6024-5A7D23E83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4602-CD7B-E644-AA99-1B546E6BD9F7}" type="datetime1">
              <a:rPr lang="en-CA" smtClean="0"/>
              <a:t>2024-04-03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DD562-663C-5665-B35A-5F96FD962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B601A-2FF6-1C8B-4C8D-760377C36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DE19-DB01-694B-A1FA-74ACCB19E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841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F9341-C87E-5FC9-3953-E5F278174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29EC7-EFD7-B00C-991B-B6B60A530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E1C6B-3E4A-4750-A1A3-03A26609F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2DB39-4BD9-FB48-9BF6-AEB1CAC6DD5F}" type="datetime1">
              <a:rPr lang="en-CA" smtClean="0"/>
              <a:t>2024-04-03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BCD96-2FA8-1B2F-51DD-7789C2CD6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F17D5-C5CC-D5B1-BD83-4651968AB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DE19-DB01-694B-A1FA-74ACCB19E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90851-7EA1-BAE3-750D-FA46A5E7F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D9470-FC9F-9B5A-7861-B35DF9A26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6AA374-FBF8-5CF7-129C-66416CD38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F54034-1A87-B674-7D94-54C56AF21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13F80-4A3C-BA45-86A8-E172DBD22A6C}" type="datetime1">
              <a:rPr lang="en-CA" smtClean="0"/>
              <a:t>2024-04-03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7A9CC-BC9F-E5DE-80A2-CCAC3C9BC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044E7A-5207-09F6-20D3-00F806BBF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DE19-DB01-694B-A1FA-74ACCB19E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053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B6975-3030-75F9-6FA5-4EDA76216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DDB257-08EC-6D03-B4F1-806555207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1A9BB0-A1B9-C866-C0A7-C20049F4E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552725-640C-6F14-6A9E-F0657DCFA8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D41A0A-021F-92BF-6579-F3B0E5BD05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62CB7D-DD04-2A09-2DC9-1640CC498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6F168-6EDB-3D4B-BAF6-DE1F8A0E5C62}" type="datetime1">
              <a:rPr lang="en-CA" smtClean="0"/>
              <a:t>2024-04-03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9D33F0-4179-1716-DC0C-F8FC5FB1B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692AC9-EEF5-875A-4141-CD5332298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DE19-DB01-694B-A1FA-74ACCB19E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31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F9AA9-F039-F292-80DC-C160ABC81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F3AF82-F28C-2B42-5C1E-0C6322849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9B2B-4D83-CD43-9BA6-1161E719C4B1}" type="datetime1">
              <a:rPr lang="en-CA" smtClean="0"/>
              <a:t>2024-04-03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CEE6DA-808E-C29A-1FC5-70983EBD8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C7B6FB-6838-2CB7-37F4-AB8789518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DE19-DB01-694B-A1FA-74ACCB19E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093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AD84EA-1123-FE77-411E-7862A9B39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B62C5-1043-A34E-BC6D-304753D21AF5}" type="datetime1">
              <a:rPr lang="en-CA" smtClean="0"/>
              <a:t>2024-04-03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3A966A-3ED8-98ED-352F-75DF184C7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640F36-C9BC-7565-20E5-FC091E5E2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DE19-DB01-694B-A1FA-74ACCB19E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49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779EA-567C-8CCE-2A62-E666D985C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3E5FD-AB17-E903-7668-8F6830448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92C0E8-2260-EC9A-24BA-9FF84A4A28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B0886-670E-F0A5-DEB2-35E52A79D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1972B-909B-C941-8D48-EE88997479C6}" type="datetime1">
              <a:rPr lang="en-CA" smtClean="0"/>
              <a:t>2024-04-03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EE8AAD-BE8A-D2F4-88E8-0740EBCF7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D4B37-2736-312A-E900-184195918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DE19-DB01-694B-A1FA-74ACCB19E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44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33B9E-5882-2F35-5F00-8C6CD9B24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715B05-81E1-8377-EB22-E69FEE1894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2B5A9-6C81-2DD6-31F3-CCDBF90F4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17FE1A-AE29-92F0-25DC-0AFE09C5B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163FB-9A17-8F46-A68C-F34D312E6B03}" type="datetime1">
              <a:rPr lang="en-CA" smtClean="0"/>
              <a:t>2024-04-03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6DC0DA-F683-F726-9133-DE31C12A2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C6B15B-E85B-CDA9-AFDD-FE3C874E8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DE19-DB01-694B-A1FA-74ACCB19E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36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A6A08-A3DB-B0DC-BD8B-AC89C189B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11698-0D75-4CAB-ADDC-FFD18240C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77AD5-7E4A-6F08-10E0-18DEBD5468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138AC6-8B32-234A-B1F9-4248B6CAAE7F}" type="datetime1">
              <a:rPr lang="en-CA" smtClean="0"/>
              <a:t>2024-04-03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34120-BB53-2C69-89D2-E012B1B49E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AF93E-BF5C-A9C2-98FF-8AE390EB0F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EDDE19-DB01-694B-A1FA-74ACCB19E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73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05C46BF-6B89-316A-4A1D-9CE72CCBC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2097"/>
            <a:ext cx="9144000" cy="3053711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Bahnschrift" panose="020B0502040204020203" pitchFamily="34" charset="0"/>
              </a:rPr>
              <a:t>Reinforcement Learning-Based Bit-Flipping Decoding Strategy for Channel Coding </a:t>
            </a:r>
            <a:endParaRPr lang="en-IN" sz="5400" dirty="0">
              <a:latin typeface="Bahnschrift" panose="020B0502040204020203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BE174BB-2841-0C61-26D9-6D8CD2C1E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0225" y="3927460"/>
            <a:ext cx="8591550" cy="873140"/>
          </a:xfrm>
        </p:spPr>
        <p:txBody>
          <a:bodyPr/>
          <a:lstStyle/>
          <a:p>
            <a:r>
              <a:rPr lang="en-IN" dirty="0">
                <a:latin typeface="Bahnschrift" panose="020B0502040204020203" pitchFamily="34" charset="0"/>
              </a:rPr>
              <a:t>Error Control Coding for Communication and Computers (EECE 571E) Project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BEF1464-11DD-C79B-8EC8-567815B2D5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328902"/>
              </p:ext>
            </p:extLst>
          </p:nvPr>
        </p:nvGraphicFramePr>
        <p:xfrm>
          <a:off x="1524000" y="5066832"/>
          <a:ext cx="9144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75677354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50840937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317472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 err="1"/>
                        <a:t>Idan</a:t>
                      </a:r>
                      <a:r>
                        <a:rPr lang="en-IN" b="0" dirty="0"/>
                        <a:t> Roth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/>
                        <a:t>Flynn </a:t>
                      </a:r>
                      <a:r>
                        <a:rPr lang="en-IN" b="0" dirty="0" err="1"/>
                        <a:t>Dowey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/>
                        <a:t>Cee </a:t>
                      </a:r>
                      <a:r>
                        <a:rPr lang="en-IN" b="0" dirty="0" err="1"/>
                        <a:t>Rikhh</a:t>
                      </a:r>
                      <a:endParaRPr lang="en-I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4609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6638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15D8B-4DD1-5218-FD65-96B396354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2D758C-9C8C-B6EB-7C0E-CF71FA5D33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algn="just">
                  <a:buFont typeface="Wingdings" panose="05000000000000000000" pitchFamily="2" charset="2"/>
                  <a:buChar char="§"/>
                </a:pPr>
                <a:r>
                  <a:rPr lang="en-IN" sz="2800" dirty="0"/>
                  <a:t>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sz="2800" b="0" i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IN" sz="2800" dirty="0"/>
                  <a:t> </a:t>
                </a:r>
                <a:r>
                  <a:rPr lang="en-US" sz="2800" dirty="0"/>
                  <a:t>flipping of a single bit in the received corrupted codeword at time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IN" sz="2800" dirty="0"/>
              </a:p>
              <a:p>
                <a:pPr algn="just">
                  <a:buFont typeface="Wingdings" panose="05000000000000000000" pitchFamily="2" charset="2"/>
                  <a:buChar char="§"/>
                </a:pPr>
                <a:r>
                  <a:rPr lang="en-IN" sz="2800" dirty="0">
                    <a:ea typeface="Cambria Math" panose="02040503050406030204" pitchFamily="18" charset="0"/>
                  </a:rPr>
                  <a:t>Action space </a:t>
                </a:r>
                <a14:m>
                  <m:oMath xmlns:m="http://schemas.openxmlformats.org/officeDocument/2006/math">
                    <m:r>
                      <a:rPr lang="en-I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1,2,…,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=[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N" sz="2800" dirty="0"/>
                  <a:t>  (</a:t>
                </a:r>
                <a14:m>
                  <m:oMath xmlns:m="http://schemas.openxmlformats.org/officeDocument/2006/math">
                    <m:r>
                      <a:rPr lang="en-IN" sz="28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sz="2800" dirty="0"/>
                  <a:t> possible bits to flip)</a:t>
                </a:r>
              </a:p>
              <a:p>
                <a:pPr algn="just">
                  <a:buFont typeface="Wingdings" panose="05000000000000000000" pitchFamily="2" charset="2"/>
                  <a:buChar char="§"/>
                </a:pPr>
                <a:r>
                  <a:rPr lang="en-IN" sz="2800" dirty="0"/>
                  <a:t>State space </a:t>
                </a:r>
                <a14:m>
                  <m:oMath xmlns:m="http://schemas.openxmlformats.org/officeDocument/2006/math">
                    <m:r>
                      <a:rPr lang="en-I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  <m:r>
                      <a:rPr lang="en-IN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IN" sz="2800" dirty="0"/>
                  <a:t> </a:t>
                </a:r>
                <a:r>
                  <a:rPr lang="en-US" sz="2800" dirty="0"/>
                  <a:t>all possible binary syndromes of length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IN" sz="2800" dirty="0"/>
              </a:p>
              <a:p>
                <a:pPr algn="just">
                  <a:buFont typeface="Wingdings" panose="05000000000000000000" pitchFamily="2" charset="2"/>
                  <a:buChar char="§"/>
                </a:pPr>
                <a:r>
                  <a:rPr lang="en-US" sz="2800" dirty="0"/>
                  <a:t>All-zero syndrome - terminal state (valid codeword decoded)</a:t>
                </a:r>
              </a:p>
              <a:p>
                <a:pPr algn="just">
                  <a:buFont typeface="Wingdings" panose="05000000000000000000" pitchFamily="2" charset="2"/>
                  <a:buChar char="§"/>
                </a:pPr>
                <a:r>
                  <a:rPr lang="en-US" sz="2800" dirty="0"/>
                  <a:t>This makes the MDP deterministic, transition probabilities take values in [0, 1]</a:t>
                </a:r>
              </a:p>
              <a:p>
                <a:pPr algn="just">
                  <a:buFont typeface="Wingdings" panose="05000000000000000000" pitchFamily="2" charset="2"/>
                  <a:buChar char="§"/>
                </a:pPr>
                <a:r>
                  <a:rPr lang="en-IN" sz="2800" dirty="0"/>
                  <a:t>At most “T” bit-flips per codeword</a:t>
                </a:r>
              </a:p>
              <a:p>
                <a:pPr algn="just">
                  <a:buFont typeface="Wingdings" panose="05000000000000000000" pitchFamily="2" charset="2"/>
                  <a:buChar char="§"/>
                </a:pPr>
                <a:r>
                  <a:rPr lang="en-IN" sz="2800" dirty="0"/>
                  <a:t>Reward: 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+1        </m:t>
                            </m:r>
                            <m:r>
                              <m:rPr>
                                <m:sty m:val="p"/>
                              </m:rPr>
                              <a:rPr lang="en-IN" sz="2800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=0 </m:t>
                            </m:r>
                            <m:r>
                              <a:rPr lang="en-IN" sz="2800" b="0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IN" sz="2800" b="0" i="0" smtClean="0">
                                <a:latin typeface="Cambria Math" panose="02040503050406030204" pitchFamily="18" charset="0"/>
                              </a:rPr>
                              <m:t>termial</m:t>
                            </m:r>
                            <m:r>
                              <a:rPr lang="en-IN" sz="28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IN" sz="2800" b="0" i="0" smtClean="0">
                                <a:latin typeface="Cambria Math" panose="02040503050406030204" pitchFamily="18" charset="0"/>
                              </a:rPr>
                              <m:t>state</m:t>
                            </m:r>
                            <m:r>
                              <a:rPr lang="en-IN" sz="2800" b="0" i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               </m:t>
                            </m:r>
                            <m:r>
                              <m:rPr>
                                <m:sty m:val="p"/>
                              </m:rPr>
                              <a:rPr lang="en-IN" sz="2800" b="0" i="0" smtClean="0">
                                <a:latin typeface="Cambria Math" panose="02040503050406030204" pitchFamily="18" charset="0"/>
                              </a:rPr>
                              <m:t>otherwise</m:t>
                            </m:r>
                          </m:e>
                        </m:eqArr>
                      </m:e>
                    </m:d>
                  </m:oMath>
                </a14:m>
                <a:r>
                  <a:rPr lang="en-IN" sz="2800" dirty="0"/>
                  <a:t>  </a:t>
                </a:r>
              </a:p>
              <a:p>
                <a:pPr algn="just">
                  <a:buFont typeface="Wingdings" panose="05000000000000000000" pitchFamily="2" charset="2"/>
                  <a:buChar char="§"/>
                </a:pPr>
                <a:r>
                  <a:rPr lang="en-IN" sz="2800" dirty="0"/>
                  <a:t>Exploration strategy - </a:t>
                </a:r>
                <a14:m>
                  <m:oMath xmlns:m="http://schemas.openxmlformats.org/officeDocument/2006/math">
                    <m:r>
                      <a:rPr lang="en-I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N" sz="2800" dirty="0"/>
                  <a:t>-greedy exploration, as mentioned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800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800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8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2D758C-9C8C-B6EB-7C0E-CF71FA5D33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15116" r="-844" b="-94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46A252-7595-2073-58D7-474E95C68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DE19-DB01-694B-A1FA-74ACCB19E2B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257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F672147-C867-3432-8A8C-B9151CE8F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>
                <a:latin typeface="Bahnschrift" panose="020B0502040204020203" pitchFamily="34" charset="0"/>
              </a:rPr>
              <a:t>References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5495140-8066-20AC-1316-44030779A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10515601" cy="4667250"/>
          </a:xfrm>
        </p:spPr>
        <p:txBody>
          <a:bodyPr numCol="2" spcCol="108000"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IN" sz="1600" dirty="0"/>
              <a:t>[1] A. </a:t>
            </a:r>
            <a:r>
              <a:rPr lang="en-IN" sz="1600" dirty="0" err="1"/>
              <a:t>Bennatan</a:t>
            </a:r>
            <a:r>
              <a:rPr lang="en-IN" sz="1600" dirty="0"/>
              <a:t>, Y. </a:t>
            </a:r>
            <a:r>
              <a:rPr lang="en-IN" sz="1600" dirty="0" err="1"/>
              <a:t>Choukroun</a:t>
            </a:r>
            <a:r>
              <a:rPr lang="en-IN" sz="1600" dirty="0"/>
              <a:t>, and P. </a:t>
            </a:r>
            <a:r>
              <a:rPr lang="en-IN" sz="1600" dirty="0" err="1"/>
              <a:t>Kisilev</a:t>
            </a:r>
            <a:r>
              <a:rPr lang="en-IN" sz="1600" dirty="0"/>
              <a:t>, “Deep learning for decoding of linear codes-a syndrome-based approach,” in 2018 IEEE International Symposium on Information Theory (ISIT), pp. 1595–1599, IEEE, 2018.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1600" dirty="0"/>
              <a:t>[2] T. Gruber, S. </a:t>
            </a:r>
            <a:r>
              <a:rPr lang="en-IN" sz="1600" dirty="0" err="1"/>
              <a:t>Cammerer</a:t>
            </a:r>
            <a:r>
              <a:rPr lang="en-IN" sz="1600" dirty="0"/>
              <a:t>, J. </a:t>
            </a:r>
            <a:r>
              <a:rPr lang="en-IN" sz="1600" dirty="0" err="1"/>
              <a:t>Hoydis</a:t>
            </a:r>
            <a:r>
              <a:rPr lang="en-IN" sz="1600" dirty="0"/>
              <a:t>, and S. Ten Brink, “On deep </a:t>
            </a:r>
            <a:r>
              <a:rPr lang="en-IN" sz="1600" dirty="0" err="1"/>
              <a:t>learningbased</a:t>
            </a:r>
            <a:r>
              <a:rPr lang="en-IN" sz="1600" dirty="0"/>
              <a:t> channel decoding,” in 2017 51st annual conference on information sciences and systems (CISS), pp. 1–6, IEEE, 2017.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1600" dirty="0"/>
              <a:t>[3] H. Kim, Y. Jiang, R. Rana, S. Kannan, S. Oh, and P. Viswanath, “Communication algorithms via deep learning,” </a:t>
            </a:r>
            <a:r>
              <a:rPr lang="en-IN" sz="1600" dirty="0" err="1"/>
              <a:t>arXiv</a:t>
            </a:r>
            <a:r>
              <a:rPr lang="en-IN" sz="1600" dirty="0"/>
              <a:t> preprint arXiv:1805.09317, 2018.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1600" dirty="0"/>
              <a:t>[4] E. </a:t>
            </a:r>
            <a:r>
              <a:rPr lang="en-IN" sz="1600" dirty="0" err="1"/>
              <a:t>Nachmani</a:t>
            </a:r>
            <a:r>
              <a:rPr lang="en-IN" sz="1600" dirty="0"/>
              <a:t>, Y. </a:t>
            </a:r>
            <a:r>
              <a:rPr lang="en-IN" sz="1600" dirty="0" err="1"/>
              <a:t>Be’ery</a:t>
            </a:r>
            <a:r>
              <a:rPr lang="en-IN" sz="1600" dirty="0"/>
              <a:t>, and D. </a:t>
            </a:r>
            <a:r>
              <a:rPr lang="en-IN" sz="1600" dirty="0" err="1"/>
              <a:t>Burshtein</a:t>
            </a:r>
            <a:r>
              <a:rPr lang="en-IN" sz="1600" dirty="0"/>
              <a:t>, “Learning to decode linear codes using deep learning,” in 2016 54th Annual Allerton Conference on Communication, Control, and Computing (Allerton), pp. 341–346, IEEE, 2016.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1600" dirty="0"/>
              <a:t>[5] T. </a:t>
            </a:r>
            <a:r>
              <a:rPr lang="en-IN" sz="1600" dirty="0" err="1"/>
              <a:t>O’shea</a:t>
            </a:r>
            <a:r>
              <a:rPr lang="en-IN" sz="1600" dirty="0"/>
              <a:t> and J. </a:t>
            </a:r>
            <a:r>
              <a:rPr lang="en-IN" sz="1600" dirty="0" err="1"/>
              <a:t>Hoydis</a:t>
            </a:r>
            <a:r>
              <a:rPr lang="en-IN" sz="1600" dirty="0"/>
              <a:t>, “An introduction to deep learning for the physical layer,” IEEE Transactions on Cognitive Communications and Networking, vol. 3, no. 4, pp. 563–575, 2017.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1600" dirty="0"/>
              <a:t>[6] R. </a:t>
            </a:r>
            <a:r>
              <a:rPr lang="en-IN" sz="1600" dirty="0" err="1"/>
              <a:t>Raheli</a:t>
            </a:r>
            <a:r>
              <a:rPr lang="en-IN" sz="1600" dirty="0"/>
              <a:t>, H. D. Pfister, C. Hager, M. </a:t>
            </a:r>
            <a:r>
              <a:rPr lang="en-IN" sz="1600" dirty="0" err="1"/>
              <a:t>Martal</a:t>
            </a:r>
            <a:r>
              <a:rPr lang="en-IN" sz="1600" dirty="0"/>
              <a:t> ¨ o, and F. Carpi, “Exploring ` machine learning algorithms for decoding linear block codes,” 2018.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1600" dirty="0"/>
              <a:t>[7] L. </a:t>
            </a:r>
            <a:r>
              <a:rPr lang="en-IN" sz="1600" dirty="0" err="1"/>
              <a:t>Tallini</a:t>
            </a:r>
            <a:r>
              <a:rPr lang="en-IN" sz="1600" dirty="0"/>
              <a:t> and P. Cull, “Neural nets for decoding error-correcting codes,” in IEEE Technical applications conference and workshops. </a:t>
            </a:r>
            <a:r>
              <a:rPr lang="en-IN" sz="1600" dirty="0" err="1"/>
              <a:t>Northcon</a:t>
            </a:r>
            <a:r>
              <a:rPr lang="en-IN" sz="1600" dirty="0"/>
              <a:t>/95. Conference record, p. 89, IEEE, 1995.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1600" dirty="0"/>
              <a:t>[8] F. Carpi, C. Hager, M. </a:t>
            </a:r>
            <a:r>
              <a:rPr lang="en-IN" sz="1600" dirty="0" err="1"/>
              <a:t>Martal</a:t>
            </a:r>
            <a:r>
              <a:rPr lang="en-IN" sz="1600" dirty="0"/>
              <a:t> ¨ o, R. </a:t>
            </a:r>
            <a:r>
              <a:rPr lang="en-IN" sz="1600" dirty="0" err="1"/>
              <a:t>Raheli</a:t>
            </a:r>
            <a:r>
              <a:rPr lang="en-IN" sz="1600" dirty="0"/>
              <a:t>, and H. D. Pfister, “Rein- ` </a:t>
            </a:r>
            <a:r>
              <a:rPr lang="en-IN" sz="1600" dirty="0" err="1"/>
              <a:t>forcement</a:t>
            </a:r>
            <a:r>
              <a:rPr lang="en-IN" sz="1600" dirty="0"/>
              <a:t> learning for channel coding: Learned bit-flipping decoding,” in 2019 57th Annual Allerton Conference on Communication, Control, and Computing (Allerton), pp. 922–929, IEEE, 2019.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1600" dirty="0"/>
              <a:t>[9] V. Guruswami, A. Rudra, and M. Sudan, “Essential coding theory,” Draft available at http://www. </a:t>
            </a:r>
            <a:r>
              <a:rPr lang="en-IN" sz="1600" dirty="0" err="1"/>
              <a:t>cse</a:t>
            </a:r>
            <a:r>
              <a:rPr lang="en-IN" sz="1600" dirty="0"/>
              <a:t>. buffalo. </a:t>
            </a:r>
            <a:r>
              <a:rPr lang="en-IN" sz="1600" dirty="0" err="1"/>
              <a:t>edu</a:t>
            </a:r>
            <a:r>
              <a:rPr lang="en-IN" sz="1600" dirty="0"/>
              <a:t>/</a:t>
            </a:r>
            <a:r>
              <a:rPr lang="en-IN" sz="1600" dirty="0" err="1"/>
              <a:t>atri</a:t>
            </a:r>
            <a:r>
              <a:rPr lang="en-IN" sz="1600" dirty="0"/>
              <a:t>/courses/</a:t>
            </a:r>
            <a:r>
              <a:rPr lang="en-IN" sz="1600" dirty="0" err="1"/>
              <a:t>codingtheory</a:t>
            </a:r>
            <a:r>
              <a:rPr lang="en-IN" sz="1600" dirty="0"/>
              <a:t>/book, vol. 2, no. 1, 2012.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1600" dirty="0"/>
              <a:t>[10] C. J. C. H. Watkins, “Learning from delayed rewards,” 1989.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9C75492-138B-C975-EED2-05286A33E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DE19-DB01-694B-A1FA-74ACCB19E2B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436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11F1C-B275-C3D6-BB82-C7A863C9D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9A056-9475-5D53-5886-7D3D48FD7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What is Bit Flip decoding?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Overview of Reinforcement Learning (RL)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Modeling BFD as a RL problem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Simulations and Results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Summary and future work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6EECDF-9428-A06E-7323-D703DAF9D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DE19-DB01-694B-A1FA-74ACCB19E2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866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3F523-D406-FC4E-4EE7-DDCB8F2D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bit flipping decoding?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82FD1B-07EC-6B28-A712-8340D28EF998}"/>
              </a:ext>
            </a:extLst>
          </p:cNvPr>
          <p:cNvSpPr/>
          <p:nvPr/>
        </p:nvSpPr>
        <p:spPr>
          <a:xfrm>
            <a:off x="5531641" y="1451847"/>
            <a:ext cx="1563807" cy="10508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Channel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AA09D8-B8EA-67E6-B7A0-98DB0CCB6E6F}"/>
              </a:ext>
            </a:extLst>
          </p:cNvPr>
          <p:cNvSpPr/>
          <p:nvPr/>
        </p:nvSpPr>
        <p:spPr>
          <a:xfrm>
            <a:off x="2373323" y="1451847"/>
            <a:ext cx="1629770" cy="10508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3A3896A-577B-BDB6-5ACD-EEFFD52A82B8}"/>
              </a:ext>
            </a:extLst>
          </p:cNvPr>
          <p:cNvCxnSpPr>
            <a:endCxn id="5" idx="1"/>
          </p:cNvCxnSpPr>
          <p:nvPr/>
        </p:nvCxnSpPr>
        <p:spPr>
          <a:xfrm>
            <a:off x="1513514" y="1977286"/>
            <a:ext cx="8598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4B55403-FF21-1931-295E-3A3D4C9D0AC9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901871" y="1977286"/>
            <a:ext cx="16297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93D9AFF-AAC7-C625-83B4-B9AAB19D2A53}"/>
                  </a:ext>
                </a:extLst>
              </p:cNvPr>
              <p:cNvSpPr txBox="1"/>
              <p:nvPr/>
            </p:nvSpPr>
            <p:spPr>
              <a:xfrm>
                <a:off x="838200" y="1573598"/>
                <a:ext cx="1155829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0, 1</m:t>
                              </m:r>
                            </m:e>
                          </m:d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93D9AFF-AAC7-C625-83B4-B9AAB19D2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73598"/>
                <a:ext cx="1155829" cy="281937"/>
              </a:xfrm>
              <a:prstGeom prst="rect">
                <a:avLst/>
              </a:prstGeom>
              <a:blipFill>
                <a:blip r:embed="rId2"/>
                <a:stretch>
                  <a:fillRect l="-3297" t="-4348" r="-2198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67F19A7-F5F4-F0A1-9A3E-D844BD22257C}"/>
                  </a:ext>
                </a:extLst>
              </p:cNvPr>
              <p:cNvSpPr txBox="1"/>
              <p:nvPr/>
            </p:nvSpPr>
            <p:spPr>
              <a:xfrm>
                <a:off x="4179077" y="1578536"/>
                <a:ext cx="10753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0, 1</m:t>
                              </m:r>
                            </m:e>
                          </m:d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67F19A7-F5F4-F0A1-9A3E-D844BD222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9077" y="1578536"/>
                <a:ext cx="1075358" cy="276999"/>
              </a:xfrm>
              <a:prstGeom prst="rect">
                <a:avLst/>
              </a:prstGeom>
              <a:blipFill>
                <a:blip r:embed="rId3"/>
                <a:stretch>
                  <a:fillRect l="-3529" r="-1176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358B551-E9DB-B4AD-DF27-29F72CE00543}"/>
                  </a:ext>
                </a:extLst>
              </p:cNvPr>
              <p:cNvSpPr txBox="1"/>
              <p:nvPr/>
            </p:nvSpPr>
            <p:spPr>
              <a:xfrm>
                <a:off x="7214567" y="1601341"/>
                <a:ext cx="10784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0, 1</m:t>
                              </m:r>
                            </m:e>
                          </m:d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358B551-E9DB-B4AD-DF27-29F72CE00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4567" y="1601341"/>
                <a:ext cx="1078437" cy="276999"/>
              </a:xfrm>
              <a:prstGeom prst="rect">
                <a:avLst/>
              </a:prstGeom>
              <a:blipFill>
                <a:blip r:embed="rId4"/>
                <a:stretch>
                  <a:fillRect l="-2326" r="-1163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07A26D7-CD4D-9455-F44A-C4D5D78BAD59}"/>
              </a:ext>
            </a:extLst>
          </p:cNvPr>
          <p:cNvCxnSpPr>
            <a:cxnSpLocks/>
          </p:cNvCxnSpPr>
          <p:nvPr/>
        </p:nvCxnSpPr>
        <p:spPr>
          <a:xfrm>
            <a:off x="7095448" y="1977286"/>
            <a:ext cx="13525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20D0F18-AA45-482F-2325-7FADA8423654}"/>
              </a:ext>
            </a:extLst>
          </p:cNvPr>
          <p:cNvSpPr/>
          <p:nvPr/>
        </p:nvSpPr>
        <p:spPr>
          <a:xfrm>
            <a:off x="8447964" y="1451847"/>
            <a:ext cx="1563807" cy="10508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BFD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9F38782-617D-6F94-74FA-CB97C59C3C0C}"/>
              </a:ext>
            </a:extLst>
          </p:cNvPr>
          <p:cNvCxnSpPr>
            <a:cxnSpLocks/>
          </p:cNvCxnSpPr>
          <p:nvPr/>
        </p:nvCxnSpPr>
        <p:spPr>
          <a:xfrm>
            <a:off x="10011771" y="1977286"/>
            <a:ext cx="7656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C184B23-8D57-F02E-00A8-68D307E31DAA}"/>
                  </a:ext>
                </a:extLst>
              </p:cNvPr>
              <p:cNvSpPr txBox="1"/>
              <p:nvPr/>
            </p:nvSpPr>
            <p:spPr>
              <a:xfrm>
                <a:off x="393283" y="2868170"/>
                <a:ext cx="7571588" cy="29742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endParaRPr lang="en-IN" sz="2400" b="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IN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⟵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IN" sz="2000" dirty="0"/>
                  <a:t>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IN" sz="2000" dirty="0"/>
                  <a:t> </a:t>
                </a:r>
                <a:r>
                  <a:rPr lang="en-IN" sz="2000" b="1" dirty="0"/>
                  <a:t>while</a:t>
                </a:r>
                <a:r>
                  <a:rPr lang="en-IN" sz="2000" dirty="0"/>
                  <a:t>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𝐻</m:t>
                    </m:r>
                    <m:acc>
                      <m:accPr>
                        <m:chr m:val="̂"/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 </m:t>
                    </m:r>
                  </m:oMath>
                </a14:m>
                <a:r>
                  <a:rPr lang="en-IN" sz="2000" b="1" dirty="0"/>
                  <a:t>and</a:t>
                </a:r>
                <a:r>
                  <a:rPr lang="en-IN" sz="2000" dirty="0"/>
                  <a:t> max iterations not exceeded </a:t>
                </a:r>
                <a:r>
                  <a:rPr lang="en-IN" sz="2000" b="1" dirty="0"/>
                  <a:t>do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IN" sz="2000" b="0" dirty="0"/>
                  <a:t> </a:t>
                </a:r>
                <a14:m>
                  <m:oMath xmlns:m="http://schemas.openxmlformats.org/officeDocument/2006/math">
                    <m:r>
                      <a:rPr lang="en-IN" sz="2000" b="0" i="0" smtClean="0">
                        <a:latin typeface="Cambria Math" panose="02040503050406030204" pitchFamily="18" charset="0"/>
                      </a:rPr>
                      <m:t>           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 ⟵</m:t>
                    </m:r>
                    <m:nary>
                      <m:naryPr>
                        <m:chr m:val="∑"/>
                        <m:ctrlP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000" dirty="0"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000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IN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𝐻</m:t>
                    </m:r>
                    <m:acc>
                      <m:accPr>
                        <m:chr m:val="̂"/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IN" sz="200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IN" sz="2000" dirty="0"/>
                  <a:t>           </a:t>
                </a:r>
                <a:r>
                  <a:rPr lang="en-IN" sz="2000" b="1" dirty="0"/>
                  <a:t>for</a:t>
                </a:r>
                <a:r>
                  <a:rPr lang="en-IN" sz="2000" dirty="0"/>
                  <a:t>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I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=1,2,…, 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I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000" b="1" dirty="0"/>
                  <a:t>do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I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                   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 sz="2000" dirty="0"/>
                  <a:t>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⟵</m:t>
                    </m:r>
                  </m:oMath>
                </a14:m>
                <a:r>
                  <a:rPr lang="en-IN" sz="2000" dirty="0"/>
                  <a:t>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 −</m:t>
                    </m:r>
                    <m:nary>
                      <m:naryPr>
                        <m:chr m:val="∑"/>
                        <m:ctrlPr>
                          <a:rPr lang="en-I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IN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IN" sz="2000" dirty="0"/>
                  <a:t>,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000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IN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00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IN" sz="2000" dirty="0"/>
                  <a:t>           </a:t>
                </a:r>
                <a:r>
                  <a:rPr lang="en-IN" sz="2000" b="1" dirty="0"/>
                  <a:t>end for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IN" sz="2000" dirty="0"/>
                  <a:t>           update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⟵</m:t>
                    </m:r>
                    <m:acc>
                      <m:accPr>
                        <m:chr m:val="̂"/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r>
                      <a:rPr lang="en-IN" sz="2000" b="0" i="0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IN" sz="2000" dirty="0"/>
                  <a:t> where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𝑎𝑟𝑔𝑚𝑎𝑥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b>
                    </m:sSub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IN" sz="200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IN" sz="2000" dirty="0"/>
                  <a:t> </a:t>
                </a:r>
                <a:r>
                  <a:rPr lang="en-IN" sz="2000" b="1" dirty="0"/>
                  <a:t>end while</a:t>
                </a:r>
                <a:endParaRPr lang="en-IN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C184B23-8D57-F02E-00A8-68D307E31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283" y="2868170"/>
                <a:ext cx="7571588" cy="2974212"/>
              </a:xfrm>
              <a:prstGeom prst="rect">
                <a:avLst/>
              </a:prstGeom>
              <a:blipFill>
                <a:blip r:embed="rId5"/>
                <a:stretch>
                  <a:fillRect b="-29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5FDEBBE-68C4-A14E-E36F-64CE29AAE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DE19-DB01-694B-A1FA-74ACCB19E2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29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77A-95EA-0DF4-6FED-DD5644039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Reinforcement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B95E1A-29D1-CE5C-0934-09FF986DB3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3672" y="1690688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“Agent” is the thing making decisions</a:t>
                </a:r>
              </a:p>
              <a:p>
                <a:r>
                  <a:rPr lang="en-US" dirty="0"/>
                  <a:t>“Environment” is the thing the agent interacts with</a:t>
                </a:r>
              </a:p>
              <a:p>
                <a:r>
                  <a:rPr lang="en-US" dirty="0"/>
                  <a:t>At any point in time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, the agent is a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When the agent is in a state, it has the choice of taking actions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(⋅|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Once an action has been taken, the agent will get a 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 and move to a different state,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dirty="0"/>
                  <a:t> based on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B95E1A-29D1-CE5C-0934-09FF986DB3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3672" y="1690688"/>
                <a:ext cx="10515600" cy="4351338"/>
              </a:xfrm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2A64CA-48F5-C3DB-197A-07BC476A2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DE19-DB01-694B-A1FA-74ACCB19E2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43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10436-3CA7-C6B7-67FE-E8B68A0CF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Reinforcement learning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18FDD1-5CFA-5B12-16DD-860F9F495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931" y="1252722"/>
            <a:ext cx="6910388" cy="4352555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4C1F7BBA-4FAC-A5AA-63A8-019D1753846B}"/>
              </a:ext>
            </a:extLst>
          </p:cNvPr>
          <p:cNvSpPr/>
          <p:nvPr/>
        </p:nvSpPr>
        <p:spPr>
          <a:xfrm>
            <a:off x="6472052" y="2185060"/>
            <a:ext cx="1508166" cy="498763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E5FB476-A598-A5B8-4382-01256509EFE0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7759352" y="1816925"/>
            <a:ext cx="802757" cy="44117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3937A3D-2019-A0ED-0752-0CBC3724077D}"/>
              </a:ext>
            </a:extLst>
          </p:cNvPr>
          <p:cNvSpPr txBox="1"/>
          <p:nvPr/>
        </p:nvSpPr>
        <p:spPr>
          <a:xfrm>
            <a:off x="8054810" y="1420768"/>
            <a:ext cx="1454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/>
                </a:solidFill>
              </a:rPr>
              <a:t>“Policy”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4E3EBE-3EC9-72EF-9F62-51915359DB9C}"/>
              </a:ext>
            </a:extLst>
          </p:cNvPr>
          <p:cNvSpPr txBox="1"/>
          <p:nvPr/>
        </p:nvSpPr>
        <p:spPr>
          <a:xfrm>
            <a:off x="525113" y="5559186"/>
            <a:ext cx="11529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Goal</a:t>
            </a:r>
            <a:r>
              <a:rPr lang="en-US" sz="2400" dirty="0">
                <a:solidFill>
                  <a:srgbClr val="FF0000"/>
                </a:solidFill>
              </a:rPr>
              <a:t>: obtain the maximum sum of discounted rewards by learning the optimal actions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2A63EE-EEDE-3B4B-911E-2A9804CBA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DE19-DB01-694B-A1FA-74ACCB19E2B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29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935D3-462A-F4D2-61C5-19C7F9805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Sarsa</a:t>
            </a:r>
            <a:r>
              <a:rPr lang="en-US" dirty="0"/>
              <a:t> (need to modify)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6F59F4-85DE-A85E-82E3-27E9C8028C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algn="just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IN" sz="2800" dirty="0"/>
                  <a:t>Optimal policy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800" dirty="0"/>
                  <a:t>can be found through repeated interactions with environment if states and rewards are observable – this is RL</a:t>
                </a:r>
              </a:p>
              <a:p>
                <a:pPr algn="just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IN" sz="2800" dirty="0"/>
                  <a:t>Q-Learning: Simplest form of RL,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IN" sz="2800" dirty="0"/>
                  <a:t> is defined through the Q-function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sz="2800" dirty="0"/>
                  <a:t> as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arg</m:t>
                    </m:r>
                    <m:func>
                      <m:funcPr>
                        <m:ctrlP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sz="2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𝒜</m:t>
                            </m:r>
                          </m:lim>
                        </m:limLow>
                      </m:fName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IN" sz="2800" dirty="0"/>
                  <a:t>,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endParaRPr lang="en-IN" sz="2800" dirty="0"/>
              </a:p>
              <a:p>
                <a:pPr algn="just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IN" sz="2800" dirty="0"/>
                  <a:t>Where the Q-function is recursively: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d>
                            <m:d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I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sz="28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IN" sz="28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func>
                                <m:funcPr>
                                  <m:ctrlPr>
                                    <a:rPr lang="en-I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IN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IN" sz="2800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sSup>
                                        <m:sSupPr>
                                          <m:ctrlPr>
                                            <a:rPr lang="en-IN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IN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a:rPr lang="en-IN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IN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IN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𝒜</m:t>
                                      </m:r>
                                    </m:lim>
                                  </m:limLow>
                                </m:fName>
                                <m:e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𝑄</m:t>
                                  </m:r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IN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IN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IN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IN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IN" sz="2800" dirty="0"/>
              </a:p>
              <a:p>
                <a:pPr algn="just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dirty="0"/>
                  <a:t>Expected discounted future reward obtained by being in state s, taking action a, followed by optimal actions</a:t>
                </a:r>
              </a:p>
              <a:p>
                <a:pPr algn="just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dirty="0"/>
                  <a:t>Can be iteratively estimated from observations of any ”sufficiently random” agent</a:t>
                </a:r>
                <a:endParaRPr lang="en-IN" sz="28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6F59F4-85DE-A85E-82E3-27E9C8028C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2616" r="-844" b="-55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94A19E-DA08-F268-9F6E-F0AD38811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DE19-DB01-694B-A1FA-74ACCB19E2B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500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A5481-DA3C-4D66-B0C3-B1B4972DC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to change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6A5D13-9214-D8B0-C262-5E47F8C185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400" b="1" dirty="0"/>
                  <a:t>Input:</a:t>
                </a:r>
                <a:r>
                  <a:rPr lang="en-US" sz="2400" dirty="0"/>
                  <a:t> learning rate α, discount factor </a:t>
                </a:r>
              </a:p>
              <a:p>
                <a:pPr marL="0" indent="0">
                  <a:buNone/>
                </a:pPr>
                <a:r>
                  <a:rPr lang="en-US" sz="2400" b="1" dirty="0"/>
                  <a:t>Output: </a:t>
                </a:r>
                <a:r>
                  <a:rPr lang="en-US" sz="2400" dirty="0"/>
                  <a:t>estimated Q function</a:t>
                </a:r>
              </a:p>
              <a:p>
                <a:pPr marL="914400" lvl="1" indent="-457200">
                  <a:buFont typeface="+mj-lt"/>
                  <a:buAutoNum type="arabicPeriod"/>
                </a:pPr>
                <a:endParaRPr lang="en-IN" sz="200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IN" sz="2000" dirty="0"/>
                  <a:t> initialize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←0 </m:t>
                    </m:r>
                  </m:oMath>
                </a14:m>
                <a:r>
                  <a:rPr lang="en-IN" sz="2000" dirty="0"/>
                  <a:t>for all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endParaRPr lang="en-IN" sz="200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IN" sz="2000" dirty="0"/>
                  <a:t> </a:t>
                </a:r>
                <a:r>
                  <a:rPr lang="en-IN" sz="2000" b="1" dirty="0"/>
                  <a:t>for</a:t>
                </a:r>
                <a:r>
                  <a:rPr lang="en-IN" sz="2000" dirty="0"/>
                  <a:t> </a:t>
                </a:r>
                <a:r>
                  <a:rPr lang="en-IN" sz="2000" dirty="0" err="1"/>
                  <a:t>i</a:t>
                </a:r>
                <a:r>
                  <a:rPr lang="en-IN" sz="2000" dirty="0"/>
                  <a:t>=1,2,… </a:t>
                </a:r>
                <a:r>
                  <a:rPr lang="en-IN" sz="2000" b="1" dirty="0"/>
                  <a:t>do</a:t>
                </a:r>
                <a:r>
                  <a:rPr lang="en-IN" sz="2000" dirty="0"/>
                  <a:t>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IN" sz="2000" b="0" dirty="0"/>
                  <a:t> </a:t>
                </a:r>
                <a14:m>
                  <m:oMath xmlns:m="http://schemas.openxmlformats.org/officeDocument/2006/math">
                    <m:r>
                      <a:rPr lang="en-IN" sz="2000" b="0" i="0" smtClean="0">
                        <a:latin typeface="Cambria Math" panose="02040503050406030204" pitchFamily="18" charset="0"/>
                      </a:rPr>
                      <m:t>          </m:t>
                    </m:r>
                  </m:oMath>
                </a14:m>
                <a:r>
                  <a:rPr lang="en-IN" sz="2000" dirty="0"/>
                  <a:t>initialize starting state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IN" sz="200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IN" sz="2000" dirty="0"/>
                  <a:t>           </a:t>
                </a:r>
                <a:r>
                  <a:rPr lang="en-IN" sz="2000" b="1" dirty="0"/>
                  <a:t>while</a:t>
                </a:r>
                <a:r>
                  <a:rPr lang="en-IN" sz="2000" dirty="0"/>
                  <a:t>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IN" sz="2000" dirty="0"/>
                  <a:t> is not terminal </a:t>
                </a:r>
                <a:r>
                  <a:rPr lang="en-IN" sz="2000" b="1" dirty="0"/>
                  <a:t>do</a:t>
                </a:r>
                <a:r>
                  <a:rPr lang="en-IN" sz="2000" dirty="0"/>
                  <a:t> </a:t>
                </a:r>
                <a:endParaRPr lang="en-IN" sz="2000" b="1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IN" sz="2000" dirty="0"/>
                  <a:t>                      choose action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IN" sz="2000" dirty="0"/>
                  <a:t>	→ using </a:t>
                </a:r>
                <a14:m>
                  <m:oMath xmlns:m="http://schemas.openxmlformats.org/officeDocument/2006/math">
                    <m:r>
                      <a:rPr lang="en-I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N" sz="2000" dirty="0"/>
                  <a:t>-greedy exploration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IN" sz="2000" dirty="0"/>
                  <a:t>                      execute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IN" sz="2000" dirty="0"/>
                  <a:t>, observe next state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IN" sz="2000" dirty="0"/>
                  <a:t> and reward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IN" sz="200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IN" sz="2000" dirty="0"/>
                  <a:t>                      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←</m:t>
                    </m:r>
                    <m:d>
                      <m:dPr>
                        <m:ctrlP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I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𝒜</m:t>
                            </m:r>
                          </m:lim>
                        </m:limLow>
                      </m:fName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))</m:t>
                        </m:r>
                      </m:e>
                    </m:func>
                  </m:oMath>
                </a14:m>
                <a:endParaRPr lang="en-IN" sz="200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IN" sz="2000" dirty="0"/>
                  <a:t>                       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 ←</m:t>
                    </m:r>
                    <m:sSup>
                      <m:sSupPr>
                        <m:ctrlP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IN" sz="200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IN" sz="2000" dirty="0"/>
                  <a:t>           </a:t>
                </a:r>
                <a:r>
                  <a:rPr lang="en-IN" sz="2000" b="1" dirty="0"/>
                  <a:t>end while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IN" sz="2000" dirty="0"/>
                  <a:t> </a:t>
                </a:r>
                <a:r>
                  <a:rPr lang="en-IN" sz="2000" b="1" dirty="0"/>
                  <a:t>end for</a:t>
                </a:r>
                <a:endParaRPr lang="en-IN" sz="2000" dirty="0"/>
              </a:p>
              <a:p>
                <a:pPr marL="0" indent="0">
                  <a:buNone/>
                </a:pPr>
                <a:endParaRPr lang="en-IN" sz="2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6A5D13-9214-D8B0-C262-5E47F8C185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16" b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909D06-3192-149D-A8F8-53B15DA94E7A}"/>
                  </a:ext>
                </a:extLst>
              </p:cNvPr>
              <p:cNvSpPr txBox="1"/>
              <p:nvPr/>
            </p:nvSpPr>
            <p:spPr>
              <a:xfrm>
                <a:off x="6896100" y="1825625"/>
                <a:ext cx="4848226" cy="11994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N" sz="2000" dirty="0"/>
                  <a:t>-greedy exploration: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20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sty m:val="p"/>
                                </m:rPr>
                                <a:rPr lang="en-IN" sz="2000" b="0" i="0" smtClean="0">
                                  <a:latin typeface="Cambria Math" panose="02040503050406030204" pitchFamily="18" charset="0"/>
                                </a:rPr>
                                <m:t>unif</m:t>
                              </m:r>
                              <m:r>
                                <a:rPr lang="en-IN" sz="2000" b="0" i="0" smtClean="0">
                                  <a:latin typeface="Cambria Math" panose="02040503050406030204" pitchFamily="18" charset="0"/>
                                </a:rPr>
                                <m:t>. </m:t>
                              </m:r>
                              <m:r>
                                <m:rPr>
                                  <m:sty m:val="p"/>
                                </m:rPr>
                                <a:rPr lang="en-IN" sz="2000" b="0" i="0" smtClean="0">
                                  <a:latin typeface="Cambria Math" panose="02040503050406030204" pitchFamily="18" charset="0"/>
                                </a:rPr>
                                <m:t>random</m:t>
                              </m:r>
                              <m:r>
                                <a:rPr lang="en-IN" sz="20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IN" sz="2000" b="0" i="0" smtClean="0">
                                  <a:latin typeface="Cambria Math" panose="02040503050406030204" pitchFamily="18" charset="0"/>
                                </a:rPr>
                                <m:t>over</m:t>
                              </m:r>
                              <m:r>
                                <a:rPr lang="en-IN" sz="20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𝒜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IN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IN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w</m:t>
                              </m:r>
                              <m:r>
                                <a:rPr lang="en-IN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en-IN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 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IN" sz="2000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func>
                                <m:funcPr>
                                  <m:ctrlP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IN" sz="2000" b="0" i="0" smtClean="0"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lim>
                                  </m:limLow>
                                </m:fName>
                                <m:e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        </m:t>
                                  </m:r>
                                </m:e>
                              </m:func>
                              <m:r>
                                <a:rPr lang="en-IN" sz="2000" b="0" i="0" smtClean="0">
                                  <a:latin typeface="Cambria Math" panose="02040503050406030204" pitchFamily="18" charset="0"/>
                                </a:rPr>
                                <m:t>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IN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w</m:t>
                              </m:r>
                              <m:r>
                                <a:rPr lang="en-IN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en-IN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 (1−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909D06-3192-149D-A8F8-53B15DA94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6100" y="1825625"/>
                <a:ext cx="4848226" cy="1199496"/>
              </a:xfrm>
              <a:prstGeom prst="rect">
                <a:avLst/>
              </a:prstGeom>
              <a:blipFill>
                <a:blip r:embed="rId3"/>
                <a:stretch>
                  <a:fillRect l="-17448" t="-121875" b="-21041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2B21D9-B348-5452-7168-6E89B0890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DE19-DB01-694B-A1FA-74ACCB19E2B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05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1F005-7749-BED0-C1E4-BAA7C4D96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 (not done)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398409-9EF2-67C4-5ECB-15F5870A02C8}"/>
              </a:ext>
            </a:extLst>
          </p:cNvPr>
          <p:cNvSpPr/>
          <p:nvPr/>
        </p:nvSpPr>
        <p:spPr>
          <a:xfrm>
            <a:off x="4864288" y="2903561"/>
            <a:ext cx="1563807" cy="10508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Channel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F03242-9F27-EA4C-6D90-FBA03E8CF69C}"/>
              </a:ext>
            </a:extLst>
          </p:cNvPr>
          <p:cNvSpPr/>
          <p:nvPr/>
        </p:nvSpPr>
        <p:spPr>
          <a:xfrm>
            <a:off x="1705970" y="2903561"/>
            <a:ext cx="1629770" cy="10508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479B5A2-CAA5-A173-D742-F7BD3049B6B2}"/>
              </a:ext>
            </a:extLst>
          </p:cNvPr>
          <p:cNvCxnSpPr>
            <a:endCxn id="5" idx="1"/>
          </p:cNvCxnSpPr>
          <p:nvPr/>
        </p:nvCxnSpPr>
        <p:spPr>
          <a:xfrm>
            <a:off x="846161" y="3429000"/>
            <a:ext cx="8598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E2442D3-71CE-0C7D-77DE-387374A12673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234518" y="3429000"/>
            <a:ext cx="16297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3BB6F6-75C5-95C3-07FF-A5729F85D060}"/>
                  </a:ext>
                </a:extLst>
              </p:cNvPr>
              <p:cNvSpPr txBox="1"/>
              <p:nvPr/>
            </p:nvSpPr>
            <p:spPr>
              <a:xfrm>
                <a:off x="170847" y="3025312"/>
                <a:ext cx="1155829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0, 1</m:t>
                              </m:r>
                            </m:e>
                          </m:d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3BB6F6-75C5-95C3-07FF-A5729F85D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47" y="3025312"/>
                <a:ext cx="1155829" cy="281937"/>
              </a:xfrm>
              <a:prstGeom prst="rect">
                <a:avLst/>
              </a:prstGeom>
              <a:blipFill>
                <a:blip r:embed="rId2"/>
                <a:stretch>
                  <a:fillRect l="-2174" t="-4348" r="-108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A451C62-62FC-B28E-B640-9180232AC94B}"/>
                  </a:ext>
                </a:extLst>
              </p:cNvPr>
              <p:cNvSpPr txBox="1"/>
              <p:nvPr/>
            </p:nvSpPr>
            <p:spPr>
              <a:xfrm>
                <a:off x="3511724" y="3030250"/>
                <a:ext cx="10753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0, 1</m:t>
                              </m:r>
                            </m:e>
                          </m:d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A451C62-62FC-B28E-B640-9180232AC9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1724" y="3030250"/>
                <a:ext cx="1075358" cy="276999"/>
              </a:xfrm>
              <a:prstGeom prst="rect">
                <a:avLst/>
              </a:prstGeom>
              <a:blipFill>
                <a:blip r:embed="rId3"/>
                <a:stretch>
                  <a:fillRect l="-2353" r="-1176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5058745-6AD8-4887-3A77-3DBA08E18BF6}"/>
                  </a:ext>
                </a:extLst>
              </p:cNvPr>
              <p:cNvSpPr txBox="1"/>
              <p:nvPr/>
            </p:nvSpPr>
            <p:spPr>
              <a:xfrm>
                <a:off x="6547214" y="3053055"/>
                <a:ext cx="10784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0, 1</m:t>
                              </m:r>
                            </m:e>
                          </m:d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5058745-6AD8-4887-3A77-3DBA08E18B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7214" y="3053055"/>
                <a:ext cx="1078437" cy="276999"/>
              </a:xfrm>
              <a:prstGeom prst="rect">
                <a:avLst/>
              </a:prstGeom>
              <a:blipFill>
                <a:blip r:embed="rId4"/>
                <a:stretch>
                  <a:fillRect l="-2326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28377876-90A2-5B2B-750C-809104C918C9}"/>
              </a:ext>
            </a:extLst>
          </p:cNvPr>
          <p:cNvSpPr/>
          <p:nvPr/>
        </p:nvSpPr>
        <p:spPr>
          <a:xfrm>
            <a:off x="8526737" y="3903211"/>
            <a:ext cx="1175684" cy="10508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3A4919-5E18-AF1B-8658-661769B05775}"/>
              </a:ext>
            </a:extLst>
          </p:cNvPr>
          <p:cNvSpPr/>
          <p:nvPr/>
        </p:nvSpPr>
        <p:spPr>
          <a:xfrm>
            <a:off x="8526737" y="1852683"/>
            <a:ext cx="1175684" cy="10508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E6BDD4B-99E8-4916-2439-CCE794262578}"/>
              </a:ext>
            </a:extLst>
          </p:cNvPr>
          <p:cNvCxnSpPr>
            <a:cxnSpLocks/>
          </p:cNvCxnSpPr>
          <p:nvPr/>
        </p:nvCxnSpPr>
        <p:spPr>
          <a:xfrm>
            <a:off x="10199126" y="3429000"/>
            <a:ext cx="137303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5201718-93E1-977A-EFD9-962540B4C634}"/>
              </a:ext>
            </a:extLst>
          </p:cNvPr>
          <p:cNvSpPr/>
          <p:nvPr/>
        </p:nvSpPr>
        <p:spPr>
          <a:xfrm>
            <a:off x="7956643" y="1364775"/>
            <a:ext cx="2242483" cy="416256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F75AA832-2C38-0EFA-B3A8-9A51EC22A1B3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6428095" y="3429000"/>
            <a:ext cx="2098642" cy="99965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129825-BFA9-6F8C-A7FB-CDBC19746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DE19-DB01-694B-A1FA-74ACCB19E2B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882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A1D75-013E-8911-28E9-478FE6FEE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bit flipping as a RL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BE8E77-8AAB-236F-5704-9BC4A46823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States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sSub>
                          <m:sSubPr>
                            <m:ctrlPr>
                              <a:rPr lang="en-CA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CA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CA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CA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nary>
                              <m:naryPr>
                                <m:chr m:val="∑"/>
                                <m:ctrlPr>
                                  <a:rPr lang="en-CA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CA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CA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CA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r>
                                  <a:rPr lang="en-CA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nary>
                          </m:e>
                          <m:sub>
                            <m:r>
                              <a:rPr lang="en-CA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 ∀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b="1" dirty="0"/>
                  <a:t>Actions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=1, 2, …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b="1" dirty="0"/>
                  <a:t>Rewards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𝕝</m:t>
                    </m:r>
                    <m:d>
                      <m:dPr>
                        <m:begChr m:val="{"/>
                        <m:endChr m:val="}"/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𝑚𝑒𝑎𝑛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𝐿𝐿</m:t>
                                </m:r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BE8E77-8AAB-236F-5704-9BC4A46823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15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00D03E8-53F1-4031-6D5C-C523D63B3D4D}"/>
              </a:ext>
            </a:extLst>
          </p:cNvPr>
          <p:cNvSpPr txBox="1"/>
          <p:nvPr/>
        </p:nvSpPr>
        <p:spPr>
          <a:xfrm>
            <a:off x="838200" y="2622995"/>
            <a:ext cx="27024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Syndrome; </a:t>
            </a:r>
            <a:r>
              <a:rPr lang="en-US" dirty="0" err="1">
                <a:solidFill>
                  <a:schemeClr val="accent6"/>
                </a:solidFill>
              </a:rPr>
              <a:t>z</a:t>
            </a:r>
            <a:r>
              <a:rPr lang="en-US" baseline="-25000" dirty="0" err="1">
                <a:solidFill>
                  <a:schemeClr val="accent6"/>
                </a:solidFill>
              </a:rPr>
              <a:t>t</a:t>
            </a:r>
            <a:r>
              <a:rPr lang="en-US" baseline="-25000" dirty="0">
                <a:solidFill>
                  <a:schemeClr val="accent6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is the noisy codeword the agent changes at time 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D96013-7BC2-9F2F-E11A-07130B7EA4B9}"/>
              </a:ext>
            </a:extLst>
          </p:cNvPr>
          <p:cNvSpPr txBox="1"/>
          <p:nvPr/>
        </p:nvSpPr>
        <p:spPr>
          <a:xfrm>
            <a:off x="4706112" y="2715328"/>
            <a:ext cx="4466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How many 1s were in the original codeword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F6F9B2-2F75-AD1F-BE29-EAE8A08388AD}"/>
              </a:ext>
            </a:extLst>
          </p:cNvPr>
          <p:cNvSpPr txBox="1"/>
          <p:nvPr/>
        </p:nvSpPr>
        <p:spPr>
          <a:xfrm>
            <a:off x="1341120" y="4446145"/>
            <a:ext cx="355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Which bit of </a:t>
            </a:r>
            <a:r>
              <a:rPr lang="en-US" dirty="0" err="1"/>
              <a:t>z</a:t>
            </a:r>
            <a:r>
              <a:rPr lang="en-US" baseline="-25000" dirty="0" err="1"/>
              <a:t>t</a:t>
            </a:r>
            <a:r>
              <a:rPr lang="en-US" dirty="0"/>
              <a:t> does the agent flip?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BD1E264-525E-F221-E5CE-698C365E8925}"/>
              </a:ext>
            </a:extLst>
          </p:cNvPr>
          <p:cNvCxnSpPr/>
          <p:nvPr/>
        </p:nvCxnSpPr>
        <p:spPr>
          <a:xfrm flipV="1">
            <a:off x="2292096" y="2411855"/>
            <a:ext cx="1036320" cy="280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BC80C95-3006-607C-2083-C89CFDACA6D0}"/>
              </a:ext>
            </a:extLst>
          </p:cNvPr>
          <p:cNvCxnSpPr>
            <a:cxnSpLocks/>
          </p:cNvCxnSpPr>
          <p:nvPr/>
        </p:nvCxnSpPr>
        <p:spPr>
          <a:xfrm flipH="1" flipV="1">
            <a:off x="4567047" y="2411855"/>
            <a:ext cx="1650873" cy="303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01656D1-598D-351B-FB37-E2CF4A6FF47C}"/>
                  </a:ext>
                </a:extLst>
              </p:cNvPr>
              <p:cNvSpPr txBox="1"/>
              <p:nvPr/>
            </p:nvSpPr>
            <p:spPr>
              <a:xfrm>
                <a:off x="991709" y="5470520"/>
                <a:ext cx="7718588" cy="11480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LLR = “log - likelihood ratio” = log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den>
                    </m:f>
                    <m:r>
                      <a:rPr lang="en-CA" b="0" i="1" smtClean="0">
                        <a:latin typeface="Cambria Math" panose="02040503050406030204" pitchFamily="18" charset="0"/>
                      </a:rPr>
                      <m:t> ⁡</m:t>
                    </m:r>
                  </m:oMath>
                </a14:m>
                <a:r>
                  <a:rPr lang="en-US" dirty="0"/>
                  <a:t>;this is a vector of length 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Large +</a:t>
                </a:r>
                <a:r>
                  <a:rPr lang="en-US" dirty="0" err="1"/>
                  <a:t>ve</a:t>
                </a:r>
                <a:r>
                  <a:rPr lang="en-US" dirty="0"/>
                  <a:t>(-</a:t>
                </a:r>
                <a:r>
                  <a:rPr lang="en-US" dirty="0" err="1"/>
                  <a:t>ve</a:t>
                </a:r>
                <a:r>
                  <a:rPr lang="en-US" dirty="0"/>
                  <a:t>) LLR = certain that y</a:t>
                </a:r>
                <a:r>
                  <a:rPr lang="en-US" baseline="-25000" dirty="0"/>
                  <a:t>i</a:t>
                </a:r>
                <a:r>
                  <a:rPr lang="en-US" dirty="0"/>
                  <a:t> was a 0 (1); if lots of certainty don’t flip!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Small +</a:t>
                </a:r>
                <a:r>
                  <a:rPr lang="en-US" dirty="0" err="1"/>
                  <a:t>ve</a:t>
                </a:r>
                <a:r>
                  <a:rPr lang="en-US" dirty="0"/>
                  <a:t>(-</a:t>
                </a:r>
                <a:r>
                  <a:rPr lang="en-US" dirty="0" err="1"/>
                  <a:t>ve</a:t>
                </a:r>
                <a:r>
                  <a:rPr lang="en-US" dirty="0"/>
                  <a:t>) LLR = uncertain, flipping y</a:t>
                </a:r>
                <a:r>
                  <a:rPr lang="en-US" baseline="-25000" dirty="0"/>
                  <a:t>i</a:t>
                </a:r>
                <a:r>
                  <a:rPr lang="en-US" dirty="0"/>
                  <a:t> is potentially beneficial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01656D1-598D-351B-FB37-E2CF4A6FF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709" y="5470520"/>
                <a:ext cx="7718588" cy="1148071"/>
              </a:xfrm>
              <a:prstGeom prst="rect">
                <a:avLst/>
              </a:prstGeom>
              <a:blipFill>
                <a:blip r:embed="rId4"/>
                <a:stretch>
                  <a:fillRect l="-82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EDC612B-1CC0-4F88-BA36-61C0A395C56E}"/>
              </a:ext>
            </a:extLst>
          </p:cNvPr>
          <p:cNvCxnSpPr>
            <a:cxnSpLocks/>
          </p:cNvCxnSpPr>
          <p:nvPr/>
        </p:nvCxnSpPr>
        <p:spPr>
          <a:xfrm flipH="1">
            <a:off x="7388352" y="4630811"/>
            <a:ext cx="353568" cy="3780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15249A0-87CE-66E7-A77B-BFB03170AE74}"/>
              </a:ext>
            </a:extLst>
          </p:cNvPr>
          <p:cNvSpPr txBox="1"/>
          <p:nvPr/>
        </p:nvSpPr>
        <p:spPr>
          <a:xfrm>
            <a:off x="7129286" y="4317578"/>
            <a:ext cx="2791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LLR = [LLR</a:t>
            </a:r>
            <a:r>
              <a:rPr lang="en-US" baseline="-25000" dirty="0"/>
              <a:t>1</a:t>
            </a:r>
            <a:r>
              <a:rPr lang="en-US" dirty="0"/>
              <a:t>, LLR</a:t>
            </a:r>
            <a:r>
              <a:rPr lang="en-US" baseline="-25000" dirty="0"/>
              <a:t>2</a:t>
            </a:r>
            <a:r>
              <a:rPr lang="en-US" dirty="0"/>
              <a:t>, …, LLR</a:t>
            </a:r>
            <a:r>
              <a:rPr lang="en-US" baseline="-25000" dirty="0"/>
              <a:t>n</a:t>
            </a:r>
            <a:r>
              <a:rPr lang="en-US" dirty="0"/>
              <a:t>]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70D3B78-6A6A-3972-2220-2940310340D8}"/>
              </a:ext>
            </a:extLst>
          </p:cNvPr>
          <p:cNvCxnSpPr>
            <a:cxnSpLocks/>
          </p:cNvCxnSpPr>
          <p:nvPr/>
        </p:nvCxnSpPr>
        <p:spPr>
          <a:xfrm flipH="1">
            <a:off x="8365873" y="5322496"/>
            <a:ext cx="473327" cy="194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6094CC8-174E-6BCE-E104-CCAAB7058F93}"/>
              </a:ext>
            </a:extLst>
          </p:cNvPr>
          <p:cNvSpPr txBox="1"/>
          <p:nvPr/>
        </p:nvSpPr>
        <p:spPr>
          <a:xfrm>
            <a:off x="8839200" y="5165510"/>
            <a:ext cx="3152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Indexed at bit that was flipped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6D537D-9639-7E7F-1F38-15C268F37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DE19-DB01-694B-A1FA-74ACCB19E2B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013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1187</Words>
  <Application>Microsoft Macintosh PowerPoint</Application>
  <PresentationFormat>Widescreen</PresentationFormat>
  <Paragraphs>115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Aptos</vt:lpstr>
      <vt:lpstr>Aptos Display</vt:lpstr>
      <vt:lpstr>Arial</vt:lpstr>
      <vt:lpstr>Bahnschrift</vt:lpstr>
      <vt:lpstr>Cambria Math</vt:lpstr>
      <vt:lpstr>Wingdings</vt:lpstr>
      <vt:lpstr>Office Theme</vt:lpstr>
      <vt:lpstr>Reinforcement Learning-Based Bit-Flipping Decoding Strategy for Channel Coding </vt:lpstr>
      <vt:lpstr>Table of contents </vt:lpstr>
      <vt:lpstr>What is bit flipping decoding?</vt:lpstr>
      <vt:lpstr>Overview of Reinforcement learning</vt:lpstr>
      <vt:lpstr>Overview of Reinforcement learning</vt:lpstr>
      <vt:lpstr>Sarsa (need to modify)</vt:lpstr>
      <vt:lpstr>Need to change</vt:lpstr>
      <vt:lpstr>Channel (not done)</vt:lpstr>
      <vt:lpstr>Modeling bit flipping as a RL problem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fmdowey@student.ubc.ca</dc:creator>
  <cp:lastModifiedBy>fmdowey@student.ubc.ca</cp:lastModifiedBy>
  <cp:revision>15</cp:revision>
  <dcterms:created xsi:type="dcterms:W3CDTF">2024-04-03T19:56:40Z</dcterms:created>
  <dcterms:modified xsi:type="dcterms:W3CDTF">2024-04-04T03:09:34Z</dcterms:modified>
</cp:coreProperties>
</file>