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T Sans Narrow"/>
      <p:regular r:id="rId10"/>
      <p:bold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TSansNarrow-bold.fntdata"/><Relationship Id="rId10" Type="http://schemas.openxmlformats.org/officeDocument/2006/relationships/font" Target="fonts/PTSansNarrow-regular.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dreads.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2b7cc90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2b7cc90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Trebuchet MS"/>
                <a:ea typeface="Trebuchet MS"/>
                <a:cs typeface="Trebuchet MS"/>
                <a:sym typeface="Trebuchet MS"/>
              </a:rPr>
              <a:t>An overview of the competition - what's the objective? where does the dataset come from? what are the key features?</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000">
                <a:solidFill>
                  <a:schemeClr val="dk1"/>
                </a:solidFill>
                <a:latin typeface="Trebuchet MS"/>
                <a:ea typeface="Trebuchet MS"/>
                <a:cs typeface="Trebuchet MS"/>
                <a:sym typeface="Trebuchet MS"/>
              </a:rPr>
              <a:t>Clear, concise, accurate and focused statement of the problem being solved</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000">
                <a:solidFill>
                  <a:schemeClr val="dk1"/>
                </a:solidFill>
                <a:latin typeface="Trebuchet MS"/>
                <a:ea typeface="Trebuchet MS"/>
                <a:cs typeface="Trebuchet MS"/>
                <a:sym typeface="Trebuchet MS"/>
              </a:rPr>
              <a:t>Overview of the competition:</a:t>
            </a:r>
            <a:endParaRPr sz="10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050">
                <a:solidFill>
                  <a:srgbClr val="3C4043"/>
                </a:solidFill>
              </a:rPr>
              <a:t>Reviews are a good way to judge the quality of any product, whether it's books, clothes, technology, or anything else. When you want to buy something online these days, the first thing that comes to mind is the reviews from past buyers and the overall rating the product has received.</a:t>
            </a:r>
            <a:br>
              <a:rPr lang="en" sz="1050">
                <a:solidFill>
                  <a:srgbClr val="3C4043"/>
                </a:solidFill>
              </a:rPr>
            </a:br>
            <a:r>
              <a:rPr lang="en" sz="1050">
                <a:solidFill>
                  <a:srgbClr val="3C4043"/>
                </a:solidFill>
              </a:rPr>
              <a:t>Reader feedback, whether positive or negative, five stars or one star, will encourage the product owner to make improvements.</a:t>
            </a:r>
            <a:br>
              <a:rPr lang="en" sz="1050">
                <a:solidFill>
                  <a:srgbClr val="3C4043"/>
                </a:solidFill>
              </a:rPr>
            </a:br>
            <a:r>
              <a:rPr lang="en" sz="1050">
                <a:solidFill>
                  <a:srgbClr val="3C4043"/>
                </a:solidFill>
              </a:rPr>
              <a:t>Reader connection and engagement will be encouraged by book reviews, whether they be left on Amazon, Goodreads, or social media. Readers must determine whether or not other readers are enjoying the book.</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In this competition you will work with a challenging dataset consisting reviews from the </a:t>
            </a:r>
            <a:r>
              <a:rPr lang="en" sz="1050">
                <a:solidFill>
                  <a:srgbClr val="202124"/>
                </a:solidFill>
                <a:uFill>
                  <a:noFill/>
                </a:uFill>
                <a:hlinkClick r:id="rId2">
                  <a:extLst>
                    <a:ext uri="{A12FA001-AC4F-418D-AE19-62706E023703}">
                      <ahyp:hlinkClr val="tx"/>
                    </a:ext>
                  </a:extLst>
                </a:hlinkClick>
              </a:rPr>
              <a:t>Goodreads</a:t>
            </a:r>
            <a:r>
              <a:rPr lang="en" sz="1050">
                <a:solidFill>
                  <a:srgbClr val="3C4043"/>
                </a:solidFill>
              </a:rPr>
              <a:t> book review website, and a variety of attributes describing the items. and you have to predict review rating which ranges from 0 to 5.</a:t>
            </a:r>
            <a:endParaRPr sz="1050">
              <a:solidFill>
                <a:srgbClr val="3C4043"/>
              </a:solidFill>
            </a:endParaRPr>
          </a:p>
          <a:p>
            <a:pPr indent="0" lvl="0" marL="0" rtl="0" algn="l">
              <a:lnSpc>
                <a:spcPct val="115000"/>
              </a:lnSpc>
              <a:spcBef>
                <a:spcPts val="1200"/>
              </a:spcBef>
              <a:spcAft>
                <a:spcPts val="0"/>
              </a:spcAft>
              <a:buNone/>
            </a:pPr>
            <a:r>
              <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Where does this dataset come from?</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This dataset comes from the UC San Diego book graph edu website. This website contains </a:t>
            </a:r>
            <a:endParaRPr sz="1050">
              <a:solidFill>
                <a:srgbClr val="3C4043"/>
              </a:solidFill>
            </a:endParaRPr>
          </a:p>
          <a:p>
            <a:pPr indent="0" lvl="0" marL="0" rtl="0" algn="l">
              <a:lnSpc>
                <a:spcPct val="115000"/>
              </a:lnSpc>
              <a:spcBef>
                <a:spcPts val="1200"/>
              </a:spcBef>
              <a:spcAft>
                <a:spcPts val="0"/>
              </a:spcAft>
              <a:buNone/>
            </a:pPr>
            <a:r>
              <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Key features:</a:t>
            </a:r>
            <a:endParaRPr sz="1050">
              <a:solidFill>
                <a:srgbClr val="3C4043"/>
              </a:solidFill>
            </a:endParaRPr>
          </a:p>
          <a:p>
            <a:pPr indent="0" lvl="0" marL="0" rtl="0" algn="l">
              <a:lnSpc>
                <a:spcPct val="115000"/>
              </a:lnSpc>
              <a:spcBef>
                <a:spcPts val="1200"/>
              </a:spcBef>
              <a:spcAft>
                <a:spcPts val="0"/>
              </a:spcAft>
              <a:buNone/>
            </a:pPr>
            <a:r>
              <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Background:</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What is Goodreads? Goodreads is the </a:t>
            </a:r>
            <a:r>
              <a:rPr lang="en" sz="1050">
                <a:solidFill>
                  <a:srgbClr val="3C4043"/>
                </a:solidFill>
              </a:rPr>
              <a:t>world's</a:t>
            </a:r>
            <a:r>
              <a:rPr lang="en" sz="1050">
                <a:solidFill>
                  <a:srgbClr val="3C4043"/>
                </a:solidFill>
              </a:rPr>
              <a:t> largest site for readers and book recommendations. You can connect with friends and see what </a:t>
            </a:r>
            <a:r>
              <a:rPr lang="en" sz="1050">
                <a:solidFill>
                  <a:srgbClr val="3C4043"/>
                </a:solidFill>
              </a:rPr>
              <a:t>books they are reading, track the books you have read/want to read. One of the main features of goodreads is their personalized book recommendation engine. This engine curates book recommendation to fit your tastes partly by observing. Another feature of good reads is their community reviews associated with each specific book. This set up the motivation behind the objective of this kaggle competition, to predict the review rating of the book based off of the book review.</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Source:</a:t>
            </a:r>
            <a:endParaRPr sz="1050">
              <a:solidFill>
                <a:srgbClr val="3C4043"/>
              </a:solidFill>
            </a:endParaRPr>
          </a:p>
          <a:p>
            <a:pPr indent="0" lvl="0" marL="0" rtl="0" algn="l">
              <a:lnSpc>
                <a:spcPct val="115000"/>
              </a:lnSpc>
              <a:spcBef>
                <a:spcPts val="1200"/>
              </a:spcBef>
              <a:spcAft>
                <a:spcPts val="0"/>
              </a:spcAft>
              <a:buNone/>
            </a:pPr>
            <a:r>
              <a:rPr lang="en" sz="1050">
                <a:solidFill>
                  <a:srgbClr val="3C4043"/>
                </a:solidFill>
              </a:rPr>
              <a:t>This dataset comes from the UC San Diego book graph edu website. This website contains multiple versions of Goodreads datasets containing information on books, user-book interactions, and book review texts. These datasets vary from being more generalized to categorized by book genre. The dataset we will be doing our analysis on is an overall goodreads dataset containing 1.3 million book reviews across about 25,000 book and 19,000 users.Some of the key features of this dataset include rating which contains numeric values ranging from 0-5 and review_text which contains the comments left by the users on what they thought of the book. The dataset also includes identifying features such as user_id, book_id and review_id as well as date and time of the review and number of votes and comments.</a:t>
            </a:r>
            <a:endParaRPr sz="1050">
              <a:solidFill>
                <a:srgbClr val="3C4043"/>
              </a:solidFill>
            </a:endParaRPr>
          </a:p>
          <a:p>
            <a:pPr indent="0" lvl="0" marL="0" rtl="0" algn="l">
              <a:lnSpc>
                <a:spcPct val="115000"/>
              </a:lnSpc>
              <a:spcBef>
                <a:spcPts val="1200"/>
              </a:spcBef>
              <a:spcAft>
                <a:spcPts val="1200"/>
              </a:spcAft>
              <a:buClr>
                <a:schemeClr val="dk1"/>
              </a:buClr>
              <a:buSzPts val="1100"/>
              <a:buFont typeface="Arial"/>
              <a:buNone/>
            </a:pPr>
            <a:r>
              <a:t/>
            </a:r>
            <a:endParaRPr sz="1050">
              <a:solidFill>
                <a:srgbClr val="3C404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2b7cc90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2b7cc90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2ea9504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2ea9504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de/serkanp/goodread-books-reviews-analy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ode/belsonraja/good-reads-book-review-analysis-noteboo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66981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Goodreads Book Reviews</a:t>
            </a:r>
            <a:endParaRPr/>
          </a:p>
        </p:txBody>
      </p:sp>
      <p:sp>
        <p:nvSpPr>
          <p:cNvPr id="67" name="Google Shape;67;p13"/>
          <p:cNvSpPr txBox="1"/>
          <p:nvPr>
            <p:ph idx="1" type="subTitle"/>
          </p:nvPr>
        </p:nvSpPr>
        <p:spPr>
          <a:xfrm>
            <a:off x="2137250" y="2896864"/>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000"/>
              <a:t>Team 17: Flynn Hopkins, Dave Maser, Jiacan Li, TianYu Liu</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Competition Overview</a:t>
            </a:r>
            <a:endParaRPr/>
          </a:p>
        </p:txBody>
      </p:sp>
      <p:sp>
        <p:nvSpPr>
          <p:cNvPr id="73" name="Google Shape;73;p14"/>
          <p:cNvSpPr txBox="1"/>
          <p:nvPr>
            <p:ph idx="1" type="body"/>
          </p:nvPr>
        </p:nvSpPr>
        <p:spPr>
          <a:xfrm>
            <a:off x="311700" y="1266325"/>
            <a:ext cx="4664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Objective: to predict review rating from Goodreads book reviews.</a:t>
            </a:r>
            <a:endParaRPr/>
          </a:p>
          <a:p>
            <a:pPr indent="-342900" lvl="0" marL="457200" rtl="0" algn="l">
              <a:spcBef>
                <a:spcPts val="0"/>
              </a:spcBef>
              <a:spcAft>
                <a:spcPts val="0"/>
              </a:spcAft>
              <a:buSzPts val="1800"/>
              <a:buChar char="●"/>
            </a:pPr>
            <a:r>
              <a:rPr lang="en"/>
              <a:t>Source: UCSD Book Graph</a:t>
            </a:r>
            <a:endParaRPr/>
          </a:p>
          <a:p>
            <a:pPr indent="-342900" lvl="0" marL="457200" rtl="0" algn="l">
              <a:spcBef>
                <a:spcPts val="0"/>
              </a:spcBef>
              <a:spcAft>
                <a:spcPts val="0"/>
              </a:spcAft>
              <a:buSzPts val="1800"/>
              <a:buChar char="●"/>
            </a:pPr>
            <a:r>
              <a:rPr lang="en"/>
              <a:t>Key features:</a:t>
            </a:r>
            <a:endParaRPr/>
          </a:p>
          <a:p>
            <a:pPr indent="-317500" lvl="1" marL="914400" rtl="0" algn="l">
              <a:spcBef>
                <a:spcPts val="0"/>
              </a:spcBef>
              <a:spcAft>
                <a:spcPts val="0"/>
              </a:spcAft>
              <a:buSzPts val="1400"/>
              <a:buChar char="○"/>
            </a:pPr>
            <a:r>
              <a:rPr lang="en"/>
              <a:t>rating</a:t>
            </a:r>
            <a:endParaRPr/>
          </a:p>
          <a:p>
            <a:pPr indent="-317500" lvl="1" marL="914400" rtl="0" algn="l">
              <a:spcBef>
                <a:spcPts val="0"/>
              </a:spcBef>
              <a:spcAft>
                <a:spcPts val="0"/>
              </a:spcAft>
              <a:buSzPts val="1400"/>
              <a:buChar char="○"/>
            </a:pPr>
            <a:r>
              <a:rPr lang="en"/>
              <a:t>r</a:t>
            </a:r>
            <a:r>
              <a:rPr lang="en"/>
              <a:t>eview_text</a:t>
            </a:r>
            <a:endParaRPr/>
          </a:p>
        </p:txBody>
      </p:sp>
      <p:pic>
        <p:nvPicPr>
          <p:cNvPr id="74" name="Google Shape;74;p14"/>
          <p:cNvPicPr preferRelativeResize="0"/>
          <p:nvPr/>
        </p:nvPicPr>
        <p:blipFill>
          <a:blip r:embed="rId3">
            <a:alphaModFix/>
          </a:blip>
          <a:stretch>
            <a:fillRect/>
          </a:stretch>
        </p:blipFill>
        <p:spPr>
          <a:xfrm>
            <a:off x="5332050" y="1032450"/>
            <a:ext cx="2827075" cy="2827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Critiques for </a:t>
            </a:r>
            <a:r>
              <a:rPr lang="en"/>
              <a:t>existing</a:t>
            </a:r>
            <a:r>
              <a:rPr lang="en"/>
              <a:t> model</a:t>
            </a:r>
            <a:endParaRPr/>
          </a:p>
        </p:txBody>
      </p:sp>
      <p:sp>
        <p:nvSpPr>
          <p:cNvPr id="80" name="Google Shape;80;p15"/>
          <p:cNvSpPr txBox="1"/>
          <p:nvPr>
            <p:ph idx="1" type="body"/>
          </p:nvPr>
        </p:nvSpPr>
        <p:spPr>
          <a:xfrm>
            <a:off x="311700" y="14197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985">
                <a:solidFill>
                  <a:srgbClr val="000000"/>
                </a:solidFill>
                <a:latin typeface="Arial"/>
                <a:ea typeface="Arial"/>
                <a:cs typeface="Arial"/>
                <a:sym typeface="Arial"/>
              </a:rPr>
              <a:t>Highest voted: (Python)</a:t>
            </a:r>
            <a:endParaRPr sz="1985">
              <a:solidFill>
                <a:srgbClr val="000000"/>
              </a:solidFill>
              <a:latin typeface="Arial"/>
              <a:ea typeface="Arial"/>
              <a:cs typeface="Arial"/>
              <a:sym typeface="Arial"/>
            </a:endParaRPr>
          </a:p>
          <a:p>
            <a:pPr indent="-326321" lvl="1" marL="914400" rtl="0" algn="l">
              <a:spcBef>
                <a:spcPts val="0"/>
              </a:spcBef>
              <a:spcAft>
                <a:spcPts val="0"/>
              </a:spcAft>
              <a:buClr>
                <a:srgbClr val="000000"/>
              </a:buClr>
              <a:buSzPct val="100000"/>
              <a:buFont typeface="Arial"/>
              <a:buChar char="○"/>
            </a:pPr>
            <a:r>
              <a:rPr lang="en" sz="1985" u="sng">
                <a:solidFill>
                  <a:srgbClr val="1155CC"/>
                </a:solidFill>
                <a:latin typeface="Arial"/>
                <a:ea typeface="Arial"/>
                <a:cs typeface="Arial"/>
                <a:sym typeface="Arial"/>
                <a:hlinkClick r:id="rId3">
                  <a:extLst>
                    <a:ext uri="{A12FA001-AC4F-418D-AE19-62706E023703}">
                      <ahyp:hlinkClr val="tx"/>
                    </a:ext>
                  </a:extLst>
                </a:hlinkClick>
              </a:rPr>
              <a:t>Goodread Books Reviews Analysis | Kaggle</a:t>
            </a:r>
            <a:endParaRPr sz="1985">
              <a:solidFill>
                <a:srgbClr val="000000"/>
              </a:solidFill>
              <a:latin typeface="Arial"/>
              <a:ea typeface="Arial"/>
              <a:cs typeface="Arial"/>
              <a:sym typeface="Arial"/>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
              <a:t>Pros:</a:t>
            </a:r>
            <a:endParaRPr b="1"/>
          </a:p>
          <a:p>
            <a:pPr indent="0" lvl="0" marL="0" rtl="0" algn="l">
              <a:spcBef>
                <a:spcPts val="0"/>
              </a:spcBef>
              <a:spcAft>
                <a:spcPts val="0"/>
              </a:spcAft>
              <a:buNone/>
            </a:pPr>
            <a:r>
              <a:rPr lang="en"/>
              <a:t>Good use of pandas library for data processing and manipulation tasks.</a:t>
            </a:r>
            <a:endParaRPr/>
          </a:p>
          <a:p>
            <a:pPr indent="0" lvl="0" marL="0" rtl="0" algn="l">
              <a:spcBef>
                <a:spcPts val="0"/>
              </a:spcBef>
              <a:spcAft>
                <a:spcPts val="0"/>
              </a:spcAft>
              <a:buNone/>
            </a:pPr>
            <a:r>
              <a:rPr lang="en"/>
              <a:t>Efficient use of numpy for numerical computations.</a:t>
            </a:r>
            <a:endParaRPr/>
          </a:p>
          <a:p>
            <a:pPr indent="0" lvl="0" marL="0" rtl="0" algn="l">
              <a:spcBef>
                <a:spcPts val="0"/>
              </a:spcBef>
              <a:spcAft>
                <a:spcPts val="0"/>
              </a:spcAft>
              <a:buNone/>
            </a:pPr>
            <a:r>
              <a:rPr lang="en"/>
              <a:t>Utilization of popular Python libraries for NLP tasks, such as NLTK and Transformers.</a:t>
            </a:r>
            <a:endParaRPr/>
          </a:p>
          <a:p>
            <a:pPr indent="0" lvl="0" marL="0" rtl="0" algn="l">
              <a:spcBef>
                <a:spcPts val="0"/>
              </a:spcBef>
              <a:spcAft>
                <a:spcPts val="0"/>
              </a:spcAft>
              <a:buNone/>
            </a:pPr>
            <a:r>
              <a:rPr lang="en"/>
              <a:t>Utilization of </a:t>
            </a:r>
            <a:r>
              <a:rPr lang="en"/>
              <a:t>pandas-profiling </a:t>
            </a:r>
            <a:r>
              <a:rPr lang="en"/>
              <a:t>for generating profile reports of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Cons:</a:t>
            </a:r>
            <a:endParaRPr b="1"/>
          </a:p>
          <a:p>
            <a:pPr indent="0" lvl="0" marL="0" rtl="0" algn="l">
              <a:spcBef>
                <a:spcPts val="0"/>
              </a:spcBef>
              <a:spcAft>
                <a:spcPts val="0"/>
              </a:spcAft>
              <a:buNone/>
            </a:pPr>
            <a:r>
              <a:rPr lang="en"/>
              <a:t>Inconsistent commenting.</a:t>
            </a:r>
            <a:endParaRPr/>
          </a:p>
          <a:p>
            <a:pPr indent="0" lvl="0" marL="0" rtl="0" algn="l">
              <a:spcBef>
                <a:spcPts val="0"/>
              </a:spcBef>
              <a:spcAft>
                <a:spcPts val="0"/>
              </a:spcAft>
              <a:buNone/>
            </a:pPr>
            <a:r>
              <a:rPr lang="en"/>
              <a:t>Lack of clear structure in the code.</a:t>
            </a:r>
            <a:endParaRPr/>
          </a:p>
          <a:p>
            <a:pPr indent="0" lvl="0" marL="0" rtl="0" algn="l">
              <a:spcBef>
                <a:spcPts val="0"/>
              </a:spcBef>
              <a:spcAft>
                <a:spcPts val="0"/>
              </a:spcAft>
              <a:buNone/>
            </a:pPr>
            <a:r>
              <a:rPr lang="en"/>
              <a:t>Lack of error handling.</a:t>
            </a:r>
            <a:endParaRPr/>
          </a:p>
          <a:p>
            <a:pPr indent="0" lvl="0" marL="0" rtl="0" algn="l">
              <a:spcBef>
                <a:spcPts val="0"/>
              </a:spcBef>
              <a:spcAft>
                <a:spcPts val="0"/>
              </a:spcAft>
              <a:buNone/>
            </a:pPr>
            <a:r>
              <a:rPr lang="en"/>
              <a:t>Limited documentation.</a:t>
            </a:r>
            <a:endParaRPr/>
          </a:p>
          <a:p>
            <a:pPr indent="0" lvl="0" marL="0" rtl="0" algn="l">
              <a:spcBef>
                <a:spcPts val="0"/>
              </a:spcBef>
              <a:spcAft>
                <a:spcPts val="0"/>
              </a:spcAft>
              <a:buNone/>
            </a:pPr>
            <a:r>
              <a:rPr lang="en"/>
              <a:t>Overuse of inplace=True in pandas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Critiques for existing model</a:t>
            </a:r>
            <a:endParaRPr/>
          </a:p>
        </p:txBody>
      </p:sp>
      <p:sp>
        <p:nvSpPr>
          <p:cNvPr id="86" name="Google Shape;86;p16"/>
          <p:cNvSpPr txBox="1"/>
          <p:nvPr>
            <p:ph idx="1" type="body"/>
          </p:nvPr>
        </p:nvSpPr>
        <p:spPr>
          <a:xfrm>
            <a:off x="311700" y="1419725"/>
            <a:ext cx="8520600" cy="3302700"/>
          </a:xfrm>
          <a:prstGeom prst="rect">
            <a:avLst/>
          </a:prstGeom>
        </p:spPr>
        <p:txBody>
          <a:bodyPr anchorCtr="0" anchor="t" bIns="91425" lIns="91425" spcFirstLastPara="1" rIns="91425" wrap="square" tIns="91425">
            <a:normAutofit fontScale="77500" lnSpcReduction="20000"/>
          </a:bodyPr>
          <a:lstStyle/>
          <a:p>
            <a:pPr indent="-312261" lvl="0" marL="457200" rtl="0" algn="l">
              <a:spcBef>
                <a:spcPts val="0"/>
              </a:spcBef>
              <a:spcAft>
                <a:spcPts val="0"/>
              </a:spcAft>
              <a:buClr>
                <a:srgbClr val="000000"/>
              </a:buClr>
              <a:buSzPct val="100000"/>
              <a:buFont typeface="Arial"/>
              <a:buChar char="●"/>
            </a:pPr>
            <a:r>
              <a:rPr lang="en" sz="1700">
                <a:solidFill>
                  <a:srgbClr val="000000"/>
                </a:solidFill>
                <a:latin typeface="Arial"/>
                <a:ea typeface="Arial"/>
                <a:cs typeface="Arial"/>
                <a:sym typeface="Arial"/>
              </a:rPr>
              <a:t>Possible to transfer to R:</a:t>
            </a:r>
            <a:endParaRPr sz="1700">
              <a:solidFill>
                <a:srgbClr val="000000"/>
              </a:solidFill>
              <a:latin typeface="Arial"/>
              <a:ea typeface="Arial"/>
              <a:cs typeface="Arial"/>
              <a:sym typeface="Arial"/>
            </a:endParaRPr>
          </a:p>
          <a:p>
            <a:pPr indent="-312261" lvl="1" marL="914400" rtl="0" algn="l">
              <a:spcBef>
                <a:spcPts val="0"/>
              </a:spcBef>
              <a:spcAft>
                <a:spcPts val="0"/>
              </a:spcAft>
              <a:buClr>
                <a:srgbClr val="000000"/>
              </a:buClr>
              <a:buSzPct val="100000"/>
              <a:buFont typeface="Arial"/>
              <a:buChar char="○"/>
            </a:pPr>
            <a:r>
              <a:rPr lang="en" sz="1700" u="sng">
                <a:solidFill>
                  <a:srgbClr val="1155CC"/>
                </a:solidFill>
                <a:latin typeface="Arial"/>
                <a:ea typeface="Arial"/>
                <a:cs typeface="Arial"/>
                <a:sym typeface="Arial"/>
                <a:hlinkClick r:id="rId3">
                  <a:extLst>
                    <a:ext uri="{A12FA001-AC4F-418D-AE19-62706E023703}">
                      <ahyp:hlinkClr val="tx"/>
                    </a:ext>
                  </a:extLst>
                </a:hlinkClick>
              </a:rPr>
              <a:t>Good reads book review : Analysis Notebook | Kaggle</a:t>
            </a:r>
            <a:endParaRPr sz="2000"/>
          </a:p>
          <a:p>
            <a:pPr indent="0" lvl="0" marL="0" rtl="0" algn="l">
              <a:spcBef>
                <a:spcPts val="0"/>
              </a:spcBef>
              <a:spcAft>
                <a:spcPts val="0"/>
              </a:spcAft>
              <a:buNone/>
            </a:pPr>
            <a:r>
              <a:t/>
            </a:r>
            <a:endParaRPr/>
          </a:p>
          <a:p>
            <a:pPr indent="0" lvl="0" marL="0" rtl="0" algn="l">
              <a:spcBef>
                <a:spcPts val="0"/>
              </a:spcBef>
              <a:spcAft>
                <a:spcPts val="0"/>
              </a:spcAft>
              <a:buNone/>
            </a:pPr>
            <a:r>
              <a:rPr b="1" lang="en"/>
              <a:t>Pros:</a:t>
            </a:r>
            <a:endParaRPr b="1"/>
          </a:p>
          <a:p>
            <a:pPr indent="0" lvl="0" marL="0" rtl="0" algn="l">
              <a:spcBef>
                <a:spcPts val="0"/>
              </a:spcBef>
              <a:spcAft>
                <a:spcPts val="0"/>
              </a:spcAft>
              <a:buNone/>
            </a:pPr>
            <a:r>
              <a:rPr lang="en"/>
              <a:t>Converts review text to</a:t>
            </a:r>
            <a:r>
              <a:rPr i="1" lang="en"/>
              <a:t> lowercase </a:t>
            </a:r>
            <a:r>
              <a:rPr lang="en"/>
              <a:t>and removes </a:t>
            </a:r>
            <a:r>
              <a:rPr i="1" lang="en"/>
              <a:t>stopwords</a:t>
            </a:r>
            <a:r>
              <a:rPr lang="en"/>
              <a:t>, improving text normalization and feature quality.</a:t>
            </a:r>
            <a:endParaRPr/>
          </a:p>
          <a:p>
            <a:pPr indent="0" lvl="0" marL="0" rtl="0" algn="l">
              <a:spcBef>
                <a:spcPts val="0"/>
              </a:spcBef>
              <a:spcAft>
                <a:spcPts val="0"/>
              </a:spcAft>
              <a:buNone/>
            </a:pPr>
            <a:r>
              <a:rPr lang="en"/>
              <a:t>Uses TF-IDF vectorization for text data, a common technique for text-based machine learning tasks.</a:t>
            </a:r>
            <a:endParaRPr/>
          </a:p>
          <a:p>
            <a:pPr indent="0" lvl="0" marL="0" rtl="0" algn="l">
              <a:spcBef>
                <a:spcPts val="0"/>
              </a:spcBef>
              <a:spcAft>
                <a:spcPts val="0"/>
              </a:spcAft>
              <a:buNone/>
            </a:pPr>
            <a:r>
              <a:rPr lang="en"/>
              <a:t>Utilizes logistic regression algorithm for training a classification model.</a:t>
            </a:r>
            <a:endParaRPr/>
          </a:p>
          <a:p>
            <a:pPr indent="0" lvl="0" marL="0" rtl="0" algn="l">
              <a:spcBef>
                <a:spcPts val="0"/>
              </a:spcBef>
              <a:spcAft>
                <a:spcPts val="0"/>
              </a:spcAft>
              <a:buNone/>
            </a:pPr>
            <a:r>
              <a:rPr lang="en"/>
              <a:t>Saves predicted ratings to a CSV file for submission.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Cons:</a:t>
            </a:r>
            <a:endParaRPr b="1"/>
          </a:p>
          <a:p>
            <a:pPr indent="0" lvl="0" marL="0" rtl="0" algn="l">
              <a:spcBef>
                <a:spcPts val="0"/>
              </a:spcBef>
              <a:spcAft>
                <a:spcPts val="0"/>
              </a:spcAft>
              <a:buNone/>
            </a:pPr>
            <a:r>
              <a:rPr lang="en"/>
              <a:t>Lack of comments or documentation.</a:t>
            </a:r>
            <a:endParaRPr/>
          </a:p>
          <a:p>
            <a:pPr indent="0" lvl="0" marL="0" rtl="0" algn="l">
              <a:spcBef>
                <a:spcPts val="0"/>
              </a:spcBef>
              <a:spcAft>
                <a:spcPts val="0"/>
              </a:spcAft>
              <a:buNone/>
            </a:pPr>
            <a:r>
              <a:rPr lang="en"/>
              <a:t>Absence of data exploration or visualization.</a:t>
            </a:r>
            <a:endParaRPr/>
          </a:p>
          <a:p>
            <a:pPr indent="0" lvl="0" marL="0" rtl="0" algn="l">
              <a:spcBef>
                <a:spcPts val="0"/>
              </a:spcBef>
              <a:spcAft>
                <a:spcPts val="0"/>
              </a:spcAft>
              <a:buNone/>
            </a:pPr>
            <a:r>
              <a:rPr lang="en"/>
              <a:t>No handling of missing values or outliers in the data, potentially impacting model performance.</a:t>
            </a:r>
            <a:endParaRPr/>
          </a:p>
          <a:p>
            <a:pPr indent="0" lvl="0" marL="0" rtl="0" algn="l">
              <a:spcBef>
                <a:spcPts val="0"/>
              </a:spcBef>
              <a:spcAft>
                <a:spcPts val="0"/>
              </a:spcAft>
              <a:buNone/>
            </a:pPr>
            <a:r>
              <a:rPr lang="en"/>
              <a:t>No implementation of model evaluation techniques like cross-validation or hyperparameter tuning.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