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2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8" r:id="rId11"/>
    <p:sldId id="259" r:id="rId12"/>
    <p:sldId id="260" r:id="rId13"/>
    <p:sldId id="261" r:id="rId14"/>
    <p:sldId id="262" r:id="rId15"/>
    <p:sldId id="273" r:id="rId16"/>
    <p:sldId id="274" r:id="rId17"/>
    <p:sldId id="263" r:id="rId18"/>
    <p:sldId id="264" r:id="rId19"/>
    <p:sldId id="26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5"/>
    <p:restoredTop sz="94679"/>
  </p:normalViewPr>
  <p:slideViewPr>
    <p:cSldViewPr snapToGrid="0">
      <p:cViewPr>
        <p:scale>
          <a:sx n="160" d="100"/>
          <a:sy n="160" d="100"/>
        </p:scale>
        <p:origin x="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2747A-720D-8D4E-8080-3DDC23BCA142}" type="datetimeFigureOut">
              <a:rPr kumimoji="1" lang="zh-CN" altLang="en-US" smtClean="0"/>
              <a:t>2021/10/3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03F03-1968-3E4D-8B39-23DF12A338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29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03F03-1968-3E4D-8B39-23DF12A3386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481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03F03-1968-3E4D-8B39-23DF12A3386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63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0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5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0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0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4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5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2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2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A56E7DC-8BC6-433F-BE89-CFE069948DFB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4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A56E7DC-8BC6-433F-BE89-CFE069948DFB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45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F2E61-FD2B-43A8-8858-DC484FBF5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6886"/>
            <a:ext cx="9144000" cy="1019052"/>
          </a:xfrm>
        </p:spPr>
        <p:txBody>
          <a:bodyPr>
            <a:normAutofit/>
          </a:bodyPr>
          <a:lstStyle/>
          <a:p>
            <a:r>
              <a:rPr lang="zh-CN" altLang="en-US" dirty="0"/>
              <a:t>工作内容说明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C40707-FBAB-4A9C-96E9-72BA5A985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2092"/>
            <a:ext cx="9144000" cy="297570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          张岩：工程创建，分配工作，</a:t>
            </a:r>
            <a:r>
              <a:rPr lang="en-US" altLang="zh-CN" sz="2800" dirty="0"/>
              <a:t>PPT</a:t>
            </a:r>
          </a:p>
          <a:p>
            <a:pPr algn="l"/>
            <a:r>
              <a:rPr lang="en-US" altLang="zh-CN" sz="2800" dirty="0"/>
              <a:t>	</a:t>
            </a:r>
            <a:r>
              <a:rPr lang="zh-CN" altLang="en-US" sz="2800" dirty="0"/>
              <a:t>董旭：代码修正</a:t>
            </a:r>
          </a:p>
          <a:p>
            <a:pPr algn="l"/>
            <a:r>
              <a:rPr lang="zh-CN" altLang="en-US" sz="2800" dirty="0"/>
              <a:t>	李剑楠：代码修正</a:t>
            </a:r>
          </a:p>
          <a:p>
            <a:pPr algn="l"/>
            <a:r>
              <a:rPr lang="zh-CN" altLang="en-US" sz="2800" dirty="0"/>
              <a:t>	张峻滔：代码修正</a:t>
            </a:r>
          </a:p>
          <a:p>
            <a:pPr algn="l"/>
            <a:r>
              <a:rPr lang="zh-CN" altLang="en-US" sz="2800" dirty="0"/>
              <a:t>	刘一鸣：代码修正</a:t>
            </a:r>
          </a:p>
        </p:txBody>
      </p:sp>
    </p:spTree>
    <p:extLst>
      <p:ext uri="{BB962C8B-B14F-4D97-AF65-F5344CB8AC3E}">
        <p14:creationId xmlns:p14="http://schemas.microsoft.com/office/powerpoint/2010/main" val="25552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-RF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8D9431-837B-49D1-AB53-FA4187A7A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40938"/>
            <a:ext cx="6524793" cy="4578501"/>
          </a:xfrm>
          <a:prstGeom prst="rect">
            <a:avLst/>
          </a:prstGeom>
        </p:spPr>
      </p:pic>
      <p:sp>
        <p:nvSpPr>
          <p:cNvPr id="5" name="箭头: 左 4">
            <a:hlinkClick r:id="rId3" action="ppaction://hlinksldjump"/>
            <a:extLst>
              <a:ext uri="{FF2B5EF4-FFF2-40B4-BE49-F238E27FC236}">
                <a16:creationId xmlns:a16="http://schemas.microsoft.com/office/drawing/2014/main" id="{374A67D8-12DE-40AE-A582-64C8A5567B4E}"/>
              </a:ext>
            </a:extLst>
          </p:cNvPr>
          <p:cNvSpPr/>
          <p:nvPr/>
        </p:nvSpPr>
        <p:spPr>
          <a:xfrm>
            <a:off x="10886127" y="6492875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Main(6)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箭头: 左 5">
            <a:hlinkClick r:id="rId4" action="ppaction://hlinksldjump"/>
            <a:extLst>
              <a:ext uri="{FF2B5EF4-FFF2-40B4-BE49-F238E27FC236}">
                <a16:creationId xmlns:a16="http://schemas.microsoft.com/office/drawing/2014/main" id="{8F4E3021-36FA-48B2-9A0B-38C977D531F8}"/>
              </a:ext>
            </a:extLst>
          </p:cNvPr>
          <p:cNvSpPr/>
          <p:nvPr/>
        </p:nvSpPr>
        <p:spPr>
          <a:xfrm>
            <a:off x="10886127" y="6045441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Main(3)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89F0FA-9764-4A5B-B463-31730A9BD116}"/>
              </a:ext>
            </a:extLst>
          </p:cNvPr>
          <p:cNvSpPr txBox="1"/>
          <p:nvPr/>
        </p:nvSpPr>
        <p:spPr>
          <a:xfrm>
            <a:off x="7705228" y="1440938"/>
            <a:ext cx="3770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寄存器相关操作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ReadWrite</a:t>
            </a:r>
            <a:r>
              <a:rPr lang="zh-CN" altLang="en-US" dirty="0"/>
              <a:t>：读写寄存器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参数</a:t>
            </a:r>
            <a:r>
              <a:rPr lang="en-US" altLang="zh-CN" dirty="0"/>
              <a:t>:</a:t>
            </a:r>
            <a:r>
              <a:rPr lang="zh-CN" altLang="en-US" dirty="0"/>
              <a:t>读寄存器</a:t>
            </a:r>
            <a:r>
              <a:rPr lang="en-US" altLang="zh-CN" dirty="0"/>
              <a:t>1</a:t>
            </a:r>
            <a:r>
              <a:rPr lang="zh-CN" altLang="en-US" dirty="0"/>
              <a:t>，读寄存器</a:t>
            </a:r>
            <a:r>
              <a:rPr lang="en-US" altLang="zh-CN" dirty="0"/>
              <a:t>2</a:t>
            </a:r>
            <a:r>
              <a:rPr lang="zh-CN" altLang="en-US" dirty="0"/>
              <a:t>，写入寄存器，写入数据，</a:t>
            </a:r>
            <a:r>
              <a:rPr lang="en-US" altLang="zh-CN" dirty="0"/>
              <a:t>enable</a:t>
            </a:r>
            <a:r>
              <a:rPr lang="zh-CN" altLang="en-US" dirty="0"/>
              <a:t>标记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OutputRF</a:t>
            </a:r>
            <a:r>
              <a:rPr lang="en-US" altLang="zh-CN" dirty="0"/>
              <a:t>:</a:t>
            </a:r>
            <a:r>
              <a:rPr lang="zh-CN" altLang="en-US" dirty="0"/>
              <a:t>将寄存器内容全部写入“</a:t>
            </a:r>
            <a:r>
              <a:rPr lang="en-US" altLang="zh-CN" dirty="0"/>
              <a:t>Rfresult.txt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14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-ALU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B08072-E741-4B46-9674-E0B8954F3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7910"/>
            <a:ext cx="5843630" cy="1390660"/>
          </a:xfrm>
          <a:prstGeom prst="rect">
            <a:avLst/>
          </a:prstGeom>
        </p:spPr>
      </p:pic>
      <p:sp>
        <p:nvSpPr>
          <p:cNvPr id="5" name="箭头: 左 4">
            <a:hlinkClick r:id="rId3" action="ppaction://hlinksldjump"/>
            <a:extLst>
              <a:ext uri="{FF2B5EF4-FFF2-40B4-BE49-F238E27FC236}">
                <a16:creationId xmlns:a16="http://schemas.microsoft.com/office/drawing/2014/main" id="{6EA16BEA-DD13-473D-9437-2A3F7F0F8882}"/>
              </a:ext>
            </a:extLst>
          </p:cNvPr>
          <p:cNvSpPr/>
          <p:nvPr/>
        </p:nvSpPr>
        <p:spPr>
          <a:xfrm>
            <a:off x="10886127" y="6492875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Main(4)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50F5E1-867A-4909-8D44-7A25D412CDB4}"/>
              </a:ext>
            </a:extLst>
          </p:cNvPr>
          <p:cNvSpPr txBox="1"/>
          <p:nvPr/>
        </p:nvSpPr>
        <p:spPr>
          <a:xfrm>
            <a:off x="838200" y="3068224"/>
            <a:ext cx="783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ALU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参数：</a:t>
            </a:r>
            <a:r>
              <a:rPr lang="en-US" altLang="zh-CN" dirty="0"/>
              <a:t>ALU</a:t>
            </a:r>
            <a:r>
              <a:rPr lang="zh-CN" altLang="en-US" dirty="0"/>
              <a:t>操作符、</a:t>
            </a:r>
            <a:r>
              <a:rPr lang="en-US" altLang="zh-CN" dirty="0"/>
              <a:t>ALU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ALU</a:t>
            </a:r>
            <a:r>
              <a:rPr lang="zh-CN" altLang="en-US" dirty="0"/>
              <a:t>参数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90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</a:t>
            </a:r>
            <a:r>
              <a:rPr lang="en-US" altLang="zh-CN" dirty="0" err="1"/>
              <a:t>INSMem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A76FF3-11CB-4B15-A66D-1257D120E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6767"/>
            <a:ext cx="5293914" cy="5265401"/>
          </a:xfrm>
          <a:prstGeom prst="rect">
            <a:avLst/>
          </a:prstGeom>
        </p:spPr>
      </p:pic>
      <p:sp>
        <p:nvSpPr>
          <p:cNvPr id="5" name="箭头: 左 4">
            <a:hlinkClick r:id="rId3" action="ppaction://hlinksldjump"/>
            <a:extLst>
              <a:ext uri="{FF2B5EF4-FFF2-40B4-BE49-F238E27FC236}">
                <a16:creationId xmlns:a16="http://schemas.microsoft.com/office/drawing/2014/main" id="{6CE764FF-A089-4942-966B-76D1BE433A5D}"/>
              </a:ext>
            </a:extLst>
          </p:cNvPr>
          <p:cNvSpPr/>
          <p:nvPr/>
        </p:nvSpPr>
        <p:spPr>
          <a:xfrm>
            <a:off x="10886127" y="6492875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Main(1)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64FE30-D692-4495-9B46-B5B360E16435}"/>
              </a:ext>
            </a:extLst>
          </p:cNvPr>
          <p:cNvSpPr txBox="1"/>
          <p:nvPr/>
        </p:nvSpPr>
        <p:spPr>
          <a:xfrm>
            <a:off x="6877501" y="2218828"/>
            <a:ext cx="4788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</a:t>
            </a:r>
            <a:r>
              <a:rPr lang="en-US" altLang="zh-CN" dirty="0" err="1"/>
              <a:t>INSMem</a:t>
            </a:r>
            <a:r>
              <a:rPr lang="zh-CN" altLang="en-US" dirty="0"/>
              <a:t>时，将</a:t>
            </a:r>
            <a:r>
              <a:rPr lang="en-US" altLang="zh-CN" dirty="0"/>
              <a:t>imem.txt</a:t>
            </a:r>
            <a:r>
              <a:rPr lang="zh-CN" altLang="en-US" dirty="0"/>
              <a:t>的内容全部读入 </a:t>
            </a:r>
            <a:r>
              <a:rPr lang="en-US" altLang="zh-CN" dirty="0" err="1"/>
              <a:t>IMem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ReadMemory</a:t>
            </a:r>
            <a:r>
              <a:rPr lang="zh-CN" altLang="en-US" dirty="0"/>
              <a:t>：返回</a:t>
            </a:r>
            <a:r>
              <a:rPr lang="en-US" altLang="zh-CN" dirty="0" err="1"/>
              <a:t>ReadAddress</a:t>
            </a:r>
            <a:r>
              <a:rPr lang="zh-CN" altLang="en-US" dirty="0"/>
              <a:t>指向的内容</a:t>
            </a:r>
          </a:p>
        </p:txBody>
      </p:sp>
    </p:spTree>
    <p:extLst>
      <p:ext uri="{BB962C8B-B14F-4D97-AF65-F5344CB8AC3E}">
        <p14:creationId xmlns:p14="http://schemas.microsoft.com/office/powerpoint/2010/main" val="208352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</a:t>
            </a:r>
            <a:r>
              <a:rPr lang="en-US" altLang="zh-CN" dirty="0" err="1"/>
              <a:t>DataMem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E89483-FFD0-4913-9DA4-7FB18B9B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5250"/>
            <a:ext cx="5956677" cy="5417247"/>
          </a:xfrm>
          <a:prstGeom prst="rect">
            <a:avLst/>
          </a:prstGeom>
        </p:spPr>
      </p:pic>
      <p:sp>
        <p:nvSpPr>
          <p:cNvPr id="5" name="箭头: 左 4">
            <a:hlinkClick r:id="rId3" action="ppaction://hlinksldjump"/>
            <a:extLst>
              <a:ext uri="{FF2B5EF4-FFF2-40B4-BE49-F238E27FC236}">
                <a16:creationId xmlns:a16="http://schemas.microsoft.com/office/drawing/2014/main" id="{70E0321D-EA87-4F1A-BD0A-95ABF7FAA947}"/>
              </a:ext>
            </a:extLst>
          </p:cNvPr>
          <p:cNvSpPr/>
          <p:nvPr/>
        </p:nvSpPr>
        <p:spPr>
          <a:xfrm>
            <a:off x="10886127" y="6492875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Main(5)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DB2AEA-E55C-4BDF-80FC-5F0E4ED73F3F}"/>
              </a:ext>
            </a:extLst>
          </p:cNvPr>
          <p:cNvSpPr txBox="1"/>
          <p:nvPr/>
        </p:nvSpPr>
        <p:spPr>
          <a:xfrm>
            <a:off x="7072516" y="1460440"/>
            <a:ext cx="4615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</a:t>
            </a:r>
            <a:r>
              <a:rPr lang="en-US" altLang="zh-CN" dirty="0" err="1"/>
              <a:t>DataMem</a:t>
            </a:r>
            <a:r>
              <a:rPr lang="zh-CN" altLang="en-US" dirty="0"/>
              <a:t>时，从“</a:t>
            </a:r>
            <a:r>
              <a:rPr lang="en-US" altLang="zh-CN" dirty="0"/>
              <a:t>dmem.txt</a:t>
            </a:r>
            <a:r>
              <a:rPr lang="zh-CN" altLang="en-US" dirty="0"/>
              <a:t>”读取数据，存入</a:t>
            </a:r>
            <a:r>
              <a:rPr lang="en-US" altLang="zh-CN" dirty="0" err="1"/>
              <a:t>Dmem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MemoryAccess</a:t>
            </a:r>
            <a:r>
              <a:rPr lang="zh-CN" altLang="en-US" dirty="0"/>
              <a:t>：对</a:t>
            </a:r>
            <a:r>
              <a:rPr lang="en-US" altLang="zh-CN" dirty="0" err="1"/>
              <a:t>Dmem</a:t>
            </a:r>
            <a:r>
              <a:rPr lang="zh-CN" altLang="en-US" dirty="0"/>
              <a:t>做操作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参数：操作地址，写入数据，</a:t>
            </a:r>
            <a:r>
              <a:rPr lang="en-US" altLang="zh-CN" dirty="0"/>
              <a:t>read</a:t>
            </a:r>
            <a:r>
              <a:rPr lang="zh-CN" altLang="en-US" dirty="0"/>
              <a:t>标志，</a:t>
            </a:r>
            <a:r>
              <a:rPr lang="en-US" altLang="zh-CN" dirty="0"/>
              <a:t>write</a:t>
            </a:r>
            <a:r>
              <a:rPr lang="zh-CN" altLang="en-US" dirty="0"/>
              <a:t>标志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OutputDataMem</a:t>
            </a:r>
            <a:r>
              <a:rPr lang="zh-CN" altLang="en-US" dirty="0"/>
              <a:t>：将</a:t>
            </a:r>
            <a:r>
              <a:rPr lang="en-US" altLang="zh-CN" dirty="0" err="1"/>
              <a:t>Dmem</a:t>
            </a:r>
            <a:r>
              <a:rPr lang="zh-CN" altLang="en-US" dirty="0"/>
              <a:t>数据都写入“</a:t>
            </a:r>
            <a:r>
              <a:rPr lang="en-US" altLang="zh-CN" dirty="0"/>
              <a:t>dmemresult.txt</a:t>
            </a:r>
            <a:r>
              <a:rPr lang="zh-CN" altLang="en-US" dirty="0"/>
              <a:t>中”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48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张峻滔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63DA4-2A3F-6A45-B5ED-2084D161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075"/>
            <a:ext cx="11988564" cy="40098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694FAF9-E102-944D-8FAD-6FF87DB32C42}"/>
              </a:ext>
            </a:extLst>
          </p:cNvPr>
          <p:cNvSpPr txBox="1"/>
          <p:nvPr/>
        </p:nvSpPr>
        <p:spPr>
          <a:xfrm>
            <a:off x="308919" y="5433925"/>
            <a:ext cx="1177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Register 32 -&gt; 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7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张峻滔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94FAF9-E102-944D-8FAD-6FF87DB32C42}"/>
              </a:ext>
            </a:extLst>
          </p:cNvPr>
          <p:cNvSpPr txBox="1"/>
          <p:nvPr/>
        </p:nvSpPr>
        <p:spPr>
          <a:xfrm>
            <a:off x="107107" y="6397752"/>
            <a:ext cx="1177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ALU and </a:t>
            </a:r>
            <a:r>
              <a:rPr lang="en-US" altLang="zh-CN" dirty="0" err="1"/>
              <a:t>DataMem</a:t>
            </a:r>
            <a:r>
              <a:rPr lang="en-US" altLang="zh-CN" dirty="0"/>
              <a:t> 32 -&gt; 64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D17E8-9AFF-1E4C-AA8A-17159512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701"/>
            <a:ext cx="12192000" cy="482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张峻滔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94FAF9-E102-944D-8FAD-6FF87DB32C42}"/>
              </a:ext>
            </a:extLst>
          </p:cNvPr>
          <p:cNvSpPr txBox="1"/>
          <p:nvPr/>
        </p:nvSpPr>
        <p:spPr>
          <a:xfrm>
            <a:off x="107107" y="6397752"/>
            <a:ext cx="1177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 function change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02B83-5D80-8C49-AC14-4D5E1C79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304"/>
            <a:ext cx="12192000" cy="46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9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董旭</a:t>
            </a:r>
          </a:p>
        </p:txBody>
      </p:sp>
    </p:spTree>
    <p:extLst>
      <p:ext uri="{BB962C8B-B14F-4D97-AF65-F5344CB8AC3E}">
        <p14:creationId xmlns:p14="http://schemas.microsoft.com/office/powerpoint/2010/main" val="398086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李剑楠</a:t>
            </a:r>
          </a:p>
        </p:txBody>
      </p:sp>
    </p:spTree>
    <p:extLst>
      <p:ext uri="{BB962C8B-B14F-4D97-AF65-F5344CB8AC3E}">
        <p14:creationId xmlns:p14="http://schemas.microsoft.com/office/powerpoint/2010/main" val="53853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刘一鸣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DAC27C-CEFC-DA48-BD82-081D37E91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28" y="1466443"/>
            <a:ext cx="7610172" cy="12997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386428-19A9-FA49-ACD6-34BEBD3A7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770" y="3110563"/>
            <a:ext cx="8984974" cy="19625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138508-2EFB-754B-BD4D-FEDAF108461A}"/>
              </a:ext>
            </a:extLst>
          </p:cNvPr>
          <p:cNvSpPr txBox="1"/>
          <p:nvPr/>
        </p:nvSpPr>
        <p:spPr>
          <a:xfrm>
            <a:off x="2103522" y="1931634"/>
            <a:ext cx="66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MIPS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FBC721-663D-EF4A-9CFC-EFB4DE1A1FA1}"/>
              </a:ext>
            </a:extLst>
          </p:cNvPr>
          <p:cNvSpPr txBox="1"/>
          <p:nvPr/>
        </p:nvSpPr>
        <p:spPr>
          <a:xfrm>
            <a:off x="1601525" y="3907176"/>
            <a:ext cx="16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RISC-V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58725D-13A0-504A-9578-AF8D6082EDF5}"/>
              </a:ext>
            </a:extLst>
          </p:cNvPr>
          <p:cNvSpPr txBox="1"/>
          <p:nvPr/>
        </p:nvSpPr>
        <p:spPr>
          <a:xfrm>
            <a:off x="-51771" y="5182896"/>
            <a:ext cx="71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65133C-675A-8F4D-AFE9-3AEF33F66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726" y="5664164"/>
            <a:ext cx="6143707" cy="5546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9BB33A-44EF-8745-97C3-70D2A90A8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407" y="5211055"/>
            <a:ext cx="4105431" cy="20647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876E8F7-1889-BD42-B7B8-D75001F3A009}"/>
              </a:ext>
            </a:extLst>
          </p:cNvPr>
          <p:cNvSpPr/>
          <p:nvPr/>
        </p:nvSpPr>
        <p:spPr>
          <a:xfrm>
            <a:off x="574855" y="5206891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MIPS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602885-8545-104F-92B9-5AA33FE6BCAE}"/>
              </a:ext>
            </a:extLst>
          </p:cNvPr>
          <p:cNvSpPr/>
          <p:nvPr/>
        </p:nvSpPr>
        <p:spPr>
          <a:xfrm>
            <a:off x="438874" y="5711843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RISC-V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F753A4-31F9-9849-8F23-FC370875D1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2064" y="6358174"/>
            <a:ext cx="5047743" cy="2694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F6AB142-156F-9540-B8A8-C8EFB2D496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0351" y="5576223"/>
            <a:ext cx="3686072" cy="11058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5E7DFCD-8EED-4045-B18F-0DA8492CDC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4838" y="5137246"/>
            <a:ext cx="2838340" cy="354090"/>
          </a:xfrm>
          <a:prstGeom prst="rect">
            <a:avLst/>
          </a:prstGeom>
        </p:spPr>
      </p:pic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439B554-29C8-0343-8D1D-DF16F42BC44F}"/>
              </a:ext>
            </a:extLst>
          </p:cNvPr>
          <p:cNvCxnSpPr>
            <a:cxnSpLocks/>
          </p:cNvCxnSpPr>
          <p:nvPr/>
        </p:nvCxnSpPr>
        <p:spPr>
          <a:xfrm flipV="1">
            <a:off x="305505" y="5513958"/>
            <a:ext cx="11048295" cy="597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24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F49ADC-4EE8-4FBE-A520-CA0B4557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7" y="1324941"/>
            <a:ext cx="4925637" cy="55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9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刘一鸣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138508-2EFB-754B-BD4D-FEDAF108461A}"/>
              </a:ext>
            </a:extLst>
          </p:cNvPr>
          <p:cNvSpPr txBox="1"/>
          <p:nvPr/>
        </p:nvSpPr>
        <p:spPr>
          <a:xfrm>
            <a:off x="731399" y="1820317"/>
            <a:ext cx="114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MIPS</a:t>
            </a:r>
            <a:r>
              <a:rPr lang="zh-CN" altLang="en-US" dirty="0"/>
              <a:t>（</a:t>
            </a:r>
            <a:r>
              <a:rPr lang="en-US" altLang="zh-CN" dirty="0"/>
              <a:t>j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FBC721-663D-EF4A-9CFC-EFB4DE1A1FA1}"/>
              </a:ext>
            </a:extLst>
          </p:cNvPr>
          <p:cNvSpPr txBox="1"/>
          <p:nvPr/>
        </p:nvSpPr>
        <p:spPr>
          <a:xfrm>
            <a:off x="344557" y="3319729"/>
            <a:ext cx="16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RISC-V</a:t>
            </a:r>
            <a:r>
              <a:rPr lang="zh-CN" altLang="en-US" dirty="0"/>
              <a:t>（</a:t>
            </a:r>
            <a:r>
              <a:rPr lang="en-US" altLang="zh-CN" dirty="0" err="1"/>
              <a:t>jal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58725D-13A0-504A-9578-AF8D6082EDF5}"/>
              </a:ext>
            </a:extLst>
          </p:cNvPr>
          <p:cNvSpPr txBox="1"/>
          <p:nvPr/>
        </p:nvSpPr>
        <p:spPr>
          <a:xfrm>
            <a:off x="-51771" y="5182896"/>
            <a:ext cx="71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76E8F7-1889-BD42-B7B8-D75001F3A009}"/>
              </a:ext>
            </a:extLst>
          </p:cNvPr>
          <p:cNvSpPr/>
          <p:nvPr/>
        </p:nvSpPr>
        <p:spPr>
          <a:xfrm>
            <a:off x="574855" y="5206891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MIPS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602885-8545-104F-92B9-5AA33FE6BCAE}"/>
              </a:ext>
            </a:extLst>
          </p:cNvPr>
          <p:cNvSpPr/>
          <p:nvPr/>
        </p:nvSpPr>
        <p:spPr>
          <a:xfrm>
            <a:off x="438874" y="5711843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RISC-V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439B554-29C8-0343-8D1D-DF16F42BC44F}"/>
              </a:ext>
            </a:extLst>
          </p:cNvPr>
          <p:cNvCxnSpPr>
            <a:cxnSpLocks/>
          </p:cNvCxnSpPr>
          <p:nvPr/>
        </p:nvCxnSpPr>
        <p:spPr>
          <a:xfrm flipV="1">
            <a:off x="305505" y="5513958"/>
            <a:ext cx="11048295" cy="597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9D0FBF80-8C5D-5447-8373-8ECCF49D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17" y="6309286"/>
            <a:ext cx="5648123" cy="3022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B9E3BDC-672F-9946-ADB2-8C3D25C8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738" y="5598993"/>
            <a:ext cx="3721388" cy="11549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A411524-857F-624E-9C98-0BE863CFA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407" y="5709302"/>
            <a:ext cx="6343905" cy="33624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AE3C792-34E2-0845-867D-B5D5F5076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292" y="5195832"/>
            <a:ext cx="3933951" cy="23691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8148564-4AF5-B747-A49A-BEF91FD3BC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7060"/>
          <a:stretch/>
        </p:blipFill>
        <p:spPr>
          <a:xfrm>
            <a:off x="5406836" y="5042843"/>
            <a:ext cx="3819608" cy="43051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2C4B495-EC95-8645-B579-1961358266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701" y="1459615"/>
            <a:ext cx="9486900" cy="12065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FBBFABC-1824-0248-938E-66770395C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3140" y="3098805"/>
            <a:ext cx="10307953" cy="146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3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B1C181-5DB5-4100-A395-A0FE4004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4579"/>
            <a:ext cx="4952104" cy="1080459"/>
          </a:xfrm>
          <a:prstGeom prst="rect">
            <a:avLst/>
          </a:prstGeom>
        </p:spPr>
      </p:pic>
      <p:sp>
        <p:nvSpPr>
          <p:cNvPr id="8" name="箭头: 右 7">
            <a:hlinkClick r:id="rId3" action="ppaction://hlinksldjump"/>
            <a:extLst>
              <a:ext uri="{FF2B5EF4-FFF2-40B4-BE49-F238E27FC236}">
                <a16:creationId xmlns:a16="http://schemas.microsoft.com/office/drawing/2014/main" id="{15EA7FD1-5E46-428D-9836-E3A41FF92642}"/>
              </a:ext>
            </a:extLst>
          </p:cNvPr>
          <p:cNvSpPr/>
          <p:nvPr/>
        </p:nvSpPr>
        <p:spPr>
          <a:xfrm>
            <a:off x="10322754" y="6492875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INSMEM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73C6F9-BFB8-4FF2-B9DD-36A7BCF4D81D}"/>
              </a:ext>
            </a:extLst>
          </p:cNvPr>
          <p:cNvSpPr txBox="1"/>
          <p:nvPr/>
        </p:nvSpPr>
        <p:spPr>
          <a:xfrm>
            <a:off x="838200" y="2769202"/>
            <a:ext cx="7413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PC</a:t>
            </a:r>
            <a:r>
              <a:rPr lang="zh-CN" altLang="en-US" dirty="0"/>
              <a:t>指向内存的指令</a:t>
            </a:r>
            <a:endParaRPr lang="en-US" altLang="zh-CN" dirty="0"/>
          </a:p>
          <a:p>
            <a:r>
              <a:rPr lang="zh-CN" altLang="en-US" dirty="0"/>
              <a:t>若当前指令为</a:t>
            </a:r>
            <a:r>
              <a:rPr lang="en-US" altLang="zh-CN" dirty="0"/>
              <a:t>:0xffffffff, </a:t>
            </a:r>
            <a:r>
              <a:rPr lang="zh-CN" altLang="en-US" dirty="0"/>
              <a:t>即</a:t>
            </a:r>
            <a:r>
              <a:rPr lang="en-US" altLang="zh-CN" dirty="0"/>
              <a:t>halt</a:t>
            </a:r>
            <a:r>
              <a:rPr lang="zh-CN" altLang="en-US" dirty="0"/>
              <a:t>指令，则推出</a:t>
            </a:r>
            <a:r>
              <a:rPr lang="en-US" altLang="zh-CN" dirty="0"/>
              <a:t>while(1)</a:t>
            </a:r>
          </a:p>
          <a:p>
            <a:endParaRPr lang="en-US" altLang="zh-CN" dirty="0"/>
          </a:p>
          <a:p>
            <a:r>
              <a:rPr lang="zh-CN" altLang="en-US" dirty="0"/>
              <a:t>内存文件：</a:t>
            </a:r>
            <a:r>
              <a:rPr lang="en-US" altLang="zh-CN" dirty="0"/>
              <a:t>"imem.txt"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48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-main(2)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6F3BF4-85F1-4E7B-89EB-3F8CC5FC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5077"/>
            <a:ext cx="6292752" cy="31532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B23B52F-F6B8-44DF-9AAC-F15871C59D9C}"/>
              </a:ext>
            </a:extLst>
          </p:cNvPr>
          <p:cNvSpPr txBox="1"/>
          <p:nvPr/>
        </p:nvSpPr>
        <p:spPr>
          <a:xfrm>
            <a:off x="7410540" y="1386768"/>
            <a:ext cx="4480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判断当前指令的形式：</a:t>
            </a:r>
            <a:endParaRPr lang="en-US" altLang="zh-CN" dirty="0"/>
          </a:p>
          <a:p>
            <a:r>
              <a:rPr lang="en-US" altLang="zh-CN" dirty="0" err="1"/>
              <a:t>isLoad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isStore</a:t>
            </a:r>
            <a:endParaRPr lang="en-US" altLang="zh-CN" dirty="0"/>
          </a:p>
          <a:p>
            <a:r>
              <a:rPr lang="en-US" altLang="zh-CN" dirty="0" err="1"/>
              <a:t>isJType</a:t>
            </a:r>
            <a:r>
              <a:rPr lang="en-US" altLang="zh-CN" dirty="0"/>
              <a:t>:</a:t>
            </a:r>
            <a:r>
              <a:rPr lang="zh-CN" altLang="en-US" dirty="0"/>
              <a:t>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isBranch</a:t>
            </a:r>
            <a:endParaRPr lang="en-US" altLang="zh-CN" dirty="0"/>
          </a:p>
          <a:p>
            <a:r>
              <a:rPr lang="en-US" altLang="zh-CN" dirty="0" err="1"/>
              <a:t>isIType</a:t>
            </a:r>
            <a:r>
              <a:rPr lang="zh-CN" altLang="en-US" dirty="0"/>
              <a:t>：①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wrtEnabel</a:t>
            </a:r>
            <a:r>
              <a:rPr lang="en-US" altLang="zh-CN" dirty="0"/>
              <a:t>=!(</a:t>
            </a:r>
            <a:r>
              <a:rPr lang="en-US" altLang="zh-CN" dirty="0" err="1"/>
              <a:t>isStore</a:t>
            </a:r>
            <a:r>
              <a:rPr lang="en-US" altLang="zh-CN" dirty="0"/>
              <a:t> || </a:t>
            </a:r>
            <a:r>
              <a:rPr lang="en-US" altLang="zh-CN" dirty="0" err="1"/>
              <a:t>isBranch</a:t>
            </a:r>
            <a:r>
              <a:rPr lang="en-US" altLang="zh-CN" dirty="0"/>
              <a:t> || </a:t>
            </a:r>
            <a:r>
              <a:rPr lang="en-US" altLang="zh-CN" dirty="0" err="1"/>
              <a:t>isJType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aluOp</a:t>
            </a:r>
            <a:r>
              <a:rPr lang="zh-CN" altLang="en-US" dirty="0"/>
              <a:t>： </a:t>
            </a:r>
            <a:r>
              <a:rPr lang="en-US" altLang="zh-CN" dirty="0">
                <a:solidFill>
                  <a:srgbClr val="FF0000"/>
                </a:solidFill>
              </a:rPr>
              <a:t>TBD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F6D9FF-3BC5-40DE-A1AE-EEA1E5DF5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45" y="4952631"/>
            <a:ext cx="6371662" cy="16973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D6AA0F-84A2-40C2-A9FB-0697D1CDD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931" y="1796077"/>
            <a:ext cx="3903586" cy="1277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FFC5F6-AC3E-4A4E-8D72-B88BBC229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932" y="2095712"/>
            <a:ext cx="3903586" cy="114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BD65DF-1218-400A-9CF2-3AE532B76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8462927" y="3452130"/>
            <a:ext cx="3755371" cy="1029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F71E503-7CD0-4C34-87D7-F6126A0CE3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6943" y="3721611"/>
            <a:ext cx="2319354" cy="89535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A8C5E3D-1E21-4506-84E6-CEFB983C2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9589" y="4834670"/>
            <a:ext cx="3760288" cy="151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265CFE7-3B62-4579-8678-08DC4364A0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7584" y="2261644"/>
            <a:ext cx="2311227" cy="4981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20B7C5B-0525-486B-BBA0-2C7F98FD38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9589" y="2846939"/>
            <a:ext cx="3807093" cy="2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7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-main(3)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88D3C6-E4D1-4F20-B050-461A1190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6233"/>
            <a:ext cx="9836647" cy="988608"/>
          </a:xfrm>
          <a:prstGeom prst="rect">
            <a:avLst/>
          </a:prstGeom>
        </p:spPr>
      </p:pic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9501B11F-5B35-4E4F-9345-E72BA34A9020}"/>
              </a:ext>
            </a:extLst>
          </p:cNvPr>
          <p:cNvSpPr/>
          <p:nvPr/>
        </p:nvSpPr>
        <p:spPr>
          <a:xfrm>
            <a:off x="10322754" y="6492875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RF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A3C4CC-0766-402D-8E06-2D1BFA0A2434}"/>
              </a:ext>
            </a:extLst>
          </p:cNvPr>
          <p:cNvSpPr txBox="1"/>
          <p:nvPr/>
        </p:nvSpPr>
        <p:spPr>
          <a:xfrm>
            <a:off x="838200" y="2513517"/>
            <a:ext cx="983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拆解指令，并送入寄存器，完成读写操作</a:t>
            </a:r>
          </a:p>
        </p:txBody>
      </p:sp>
    </p:spTree>
    <p:extLst>
      <p:ext uri="{BB962C8B-B14F-4D97-AF65-F5344CB8AC3E}">
        <p14:creationId xmlns:p14="http://schemas.microsoft.com/office/powerpoint/2010/main" val="360484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-main(4)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5C5497-0676-4FD1-8E97-D1F70173E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9382"/>
            <a:ext cx="8627561" cy="1561832"/>
          </a:xfrm>
          <a:prstGeom prst="rect">
            <a:avLst/>
          </a:prstGeom>
        </p:spPr>
      </p:pic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B923E406-2154-4A66-B96F-95E224F5F99E}"/>
              </a:ext>
            </a:extLst>
          </p:cNvPr>
          <p:cNvSpPr/>
          <p:nvPr/>
        </p:nvSpPr>
        <p:spPr>
          <a:xfrm>
            <a:off x="10322754" y="6492875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ALU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642320-27B3-4421-A201-8555475E60C2}"/>
              </a:ext>
            </a:extLst>
          </p:cNvPr>
          <p:cNvSpPr txBox="1"/>
          <p:nvPr/>
        </p:nvSpPr>
        <p:spPr>
          <a:xfrm>
            <a:off x="838200" y="3302241"/>
            <a:ext cx="8895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ALU</a:t>
            </a:r>
            <a:r>
              <a:rPr lang="zh-CN" altLang="en-US" dirty="0"/>
              <a:t>操作，此处逻辑如下：</a:t>
            </a:r>
            <a:endParaRPr lang="en-US" altLang="zh-CN" dirty="0"/>
          </a:p>
          <a:p>
            <a:r>
              <a:rPr lang="zh-CN" altLang="en-US" dirty="0"/>
              <a:t>① 获取</a:t>
            </a:r>
            <a:r>
              <a:rPr lang="en-US" altLang="zh-CN" dirty="0"/>
              <a:t>instruction </a:t>
            </a:r>
            <a:r>
              <a:rPr lang="zh-CN" altLang="en-US" dirty="0"/>
              <a:t>低</a:t>
            </a:r>
            <a:r>
              <a:rPr lang="en-US" altLang="zh-CN" dirty="0"/>
              <a:t>16</a:t>
            </a:r>
            <a:r>
              <a:rPr lang="zh-CN" altLang="en-US" dirty="0"/>
              <a:t>位，此时高</a:t>
            </a:r>
            <a:r>
              <a:rPr lang="en-US" altLang="zh-CN" dirty="0"/>
              <a:t>16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②若</a:t>
            </a:r>
            <a:r>
              <a:rPr lang="en-US" altLang="zh-CN" dirty="0" err="1"/>
              <a:t>tmp</a:t>
            </a:r>
            <a:r>
              <a:rPr lang="en-US" altLang="zh-CN" dirty="0"/>
              <a:t>[15]==true</a:t>
            </a:r>
            <a:r>
              <a:rPr lang="zh-CN" altLang="en-US" dirty="0"/>
              <a:t>，则将高</a:t>
            </a:r>
            <a:r>
              <a:rPr lang="en-US" altLang="zh-CN" dirty="0"/>
              <a:t>16</a:t>
            </a:r>
            <a:r>
              <a:rPr lang="zh-CN" altLang="en-US" dirty="0"/>
              <a:t>位至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③若</a:t>
            </a:r>
            <a:r>
              <a:rPr lang="en-US" altLang="zh-CN" dirty="0" err="1"/>
              <a:t>Itype</a:t>
            </a:r>
            <a:r>
              <a:rPr lang="zh-CN" altLang="en-US" dirty="0"/>
              <a:t>为真，则使用</a:t>
            </a:r>
            <a:r>
              <a:rPr lang="en-US" altLang="zh-CN" dirty="0" err="1"/>
              <a:t>tmp</a:t>
            </a:r>
            <a:r>
              <a:rPr lang="zh-CN" altLang="en-US" dirty="0"/>
              <a:t>，否则使用寄存器中的</a:t>
            </a:r>
            <a:r>
              <a:rPr lang="en-US" altLang="zh-CN" dirty="0"/>
              <a:t>ReadData2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因为</a:t>
            </a:r>
            <a:r>
              <a:rPr lang="en-US" altLang="zh-CN" dirty="0" err="1"/>
              <a:t>Itype</a:t>
            </a:r>
            <a:r>
              <a:rPr lang="zh-CN" altLang="en-US" dirty="0"/>
              <a:t>的低</a:t>
            </a:r>
            <a:r>
              <a:rPr lang="en-US" altLang="zh-CN" dirty="0"/>
              <a:t>16</a:t>
            </a:r>
            <a:r>
              <a:rPr lang="zh-CN" altLang="en-US" dirty="0"/>
              <a:t>位是立即数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注意：当</a:t>
            </a:r>
            <a:r>
              <a:rPr lang="en-US" altLang="zh-CN" dirty="0" err="1"/>
              <a:t>tmp</a:t>
            </a:r>
            <a:r>
              <a:rPr lang="en-US" altLang="zh-CN" dirty="0"/>
              <a:t>[15]==true</a:t>
            </a:r>
            <a:r>
              <a:rPr lang="zh-CN" altLang="en-US" dirty="0"/>
              <a:t>，说明是负数操作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以上逻辑在</a:t>
            </a:r>
            <a:r>
              <a:rPr lang="en-US" altLang="zh-CN" dirty="0"/>
              <a:t>update PC</a:t>
            </a:r>
            <a:r>
              <a:rPr lang="zh-CN" altLang="en-US" dirty="0"/>
              <a:t>时，重复出现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3E8710-E63C-4B2C-AC42-46633B3E2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473" y="4797061"/>
            <a:ext cx="6959122" cy="581473"/>
          </a:xfrm>
          <a:prstGeom prst="rect">
            <a:avLst/>
          </a:prstGeom>
        </p:spPr>
      </p:pic>
      <p:sp>
        <p:nvSpPr>
          <p:cNvPr id="8" name="箭头: 右 7">
            <a:hlinkClick r:id="rId5" action="ppaction://hlinksldjump"/>
            <a:extLst>
              <a:ext uri="{FF2B5EF4-FFF2-40B4-BE49-F238E27FC236}">
                <a16:creationId xmlns:a16="http://schemas.microsoft.com/office/drawing/2014/main" id="{7D374941-FF0B-433C-8F29-E1257C6F937E}"/>
              </a:ext>
            </a:extLst>
          </p:cNvPr>
          <p:cNvSpPr/>
          <p:nvPr/>
        </p:nvSpPr>
        <p:spPr>
          <a:xfrm>
            <a:off x="4204363" y="6467941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-main(5)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58ECA4-3292-4755-9729-104B70E6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69" y="1404282"/>
            <a:ext cx="8990517" cy="748000"/>
          </a:xfrm>
          <a:prstGeom prst="rect">
            <a:avLst/>
          </a:prstGeom>
        </p:spPr>
      </p:pic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03AEB69F-1864-4F32-953E-CC5B8B17C865}"/>
              </a:ext>
            </a:extLst>
          </p:cNvPr>
          <p:cNvSpPr/>
          <p:nvPr/>
        </p:nvSpPr>
        <p:spPr>
          <a:xfrm>
            <a:off x="10322754" y="6492875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E177B5-C69B-4633-9EB8-21DE5DEA5E58}"/>
              </a:ext>
            </a:extLst>
          </p:cNvPr>
          <p:cNvSpPr txBox="1"/>
          <p:nvPr/>
        </p:nvSpPr>
        <p:spPr>
          <a:xfrm>
            <a:off x="838200" y="2400842"/>
            <a:ext cx="970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操作：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参数：</a:t>
            </a:r>
            <a:r>
              <a:rPr lang="en-US" altLang="zh-CN" dirty="0"/>
              <a:t>ALU</a:t>
            </a:r>
            <a:r>
              <a:rPr lang="zh-CN" altLang="en-US" dirty="0"/>
              <a:t>结果，寄存器读取数据</a:t>
            </a:r>
            <a:r>
              <a:rPr lang="en-US" altLang="zh-CN" dirty="0"/>
              <a:t>2</a:t>
            </a:r>
            <a:r>
              <a:rPr lang="zh-CN" altLang="en-US" dirty="0"/>
              <a:t>，是否</a:t>
            </a:r>
            <a:r>
              <a:rPr lang="en-US" altLang="zh-CN" dirty="0"/>
              <a:t>load</a:t>
            </a:r>
            <a:r>
              <a:rPr lang="zh-CN" altLang="en-US" dirty="0"/>
              <a:t>，是否</a:t>
            </a:r>
            <a:r>
              <a:rPr lang="en-US" altLang="zh-CN" dirty="0"/>
              <a:t>Store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-main(6)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7E1B63-F156-4B69-95B9-1B01A34F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254"/>
            <a:ext cx="10032398" cy="994480"/>
          </a:xfrm>
          <a:prstGeom prst="rect">
            <a:avLst/>
          </a:prstGeom>
        </p:spPr>
      </p:pic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171230F5-06B7-4647-9D07-D60FDDD740C4}"/>
              </a:ext>
            </a:extLst>
          </p:cNvPr>
          <p:cNvSpPr/>
          <p:nvPr/>
        </p:nvSpPr>
        <p:spPr>
          <a:xfrm>
            <a:off x="10322754" y="6492875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RF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FD5E34-269B-49D5-B540-5AF13207A313}"/>
              </a:ext>
            </a:extLst>
          </p:cNvPr>
          <p:cNvSpPr txBox="1"/>
          <p:nvPr/>
        </p:nvSpPr>
        <p:spPr>
          <a:xfrm>
            <a:off x="871064" y="2717198"/>
            <a:ext cx="999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更新寄存器的数据</a:t>
            </a:r>
          </a:p>
        </p:txBody>
      </p:sp>
    </p:spTree>
    <p:extLst>
      <p:ext uri="{BB962C8B-B14F-4D97-AF65-F5344CB8AC3E}">
        <p14:creationId xmlns:p14="http://schemas.microsoft.com/office/powerpoint/2010/main" val="12725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-main(7)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FDBB67-E954-4AEB-B4FC-FEFEB806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644"/>
            <a:ext cx="7413996" cy="26023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8A13F7-0D23-4D14-A9C3-F4508DE751DD}"/>
              </a:ext>
            </a:extLst>
          </p:cNvPr>
          <p:cNvSpPr txBox="1"/>
          <p:nvPr/>
        </p:nvSpPr>
        <p:spPr>
          <a:xfrm>
            <a:off x="758389" y="4151636"/>
            <a:ext cx="97983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</a:t>
            </a:r>
            <a:r>
              <a:rPr lang="en-US" altLang="zh-CN" dirty="0"/>
              <a:t>PC</a:t>
            </a:r>
            <a:r>
              <a:rPr lang="zh-CN" altLang="en-US" dirty="0"/>
              <a:t>指针，逻辑如下：</a:t>
            </a:r>
            <a:endParaRPr lang="en-US" altLang="zh-CN" dirty="0"/>
          </a:p>
          <a:p>
            <a:r>
              <a:rPr lang="en-US" altLang="zh-CN" dirty="0"/>
              <a:t>If Branch</a:t>
            </a:r>
            <a:r>
              <a:rPr lang="zh-CN" altLang="en-US" dirty="0"/>
              <a:t>指令，且成立，则：</a:t>
            </a:r>
            <a:endParaRPr lang="en-US" altLang="zh-CN" dirty="0"/>
          </a:p>
          <a:p>
            <a:r>
              <a:rPr lang="en-US" altLang="zh-CN" dirty="0"/>
              <a:t>Else If JMP</a:t>
            </a:r>
            <a:r>
              <a:rPr lang="zh-CN" altLang="en-US" dirty="0"/>
              <a:t>指令，则直接跳转到该地址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Else </a:t>
            </a:r>
            <a:r>
              <a:rPr lang="zh-CN" altLang="en-US" dirty="0"/>
              <a:t>一般情况：</a:t>
            </a:r>
            <a:r>
              <a:rPr lang="en-US" altLang="zh-CN" dirty="0"/>
              <a:t>PC=PC+4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箭头: 左 6">
            <a:hlinkClick r:id="rId3" action="ppaction://hlinksldjump"/>
            <a:extLst>
              <a:ext uri="{FF2B5EF4-FFF2-40B4-BE49-F238E27FC236}">
                <a16:creationId xmlns:a16="http://schemas.microsoft.com/office/drawing/2014/main" id="{D026050F-5758-48B8-87D9-E11F174750B9}"/>
              </a:ext>
            </a:extLst>
          </p:cNvPr>
          <p:cNvSpPr/>
          <p:nvPr/>
        </p:nvSpPr>
        <p:spPr>
          <a:xfrm>
            <a:off x="10886127" y="6045441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Main(4)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0067A1-E546-449A-8A2B-7DD7DEBA0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620" y="4467941"/>
            <a:ext cx="5356711" cy="2694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77F7AA-BADF-404F-A69F-9155643A7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752" y="5461694"/>
            <a:ext cx="4353740" cy="3683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D5EEC6-C978-44B3-8D51-01B44EB11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752" y="5015368"/>
            <a:ext cx="5829188" cy="3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4127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1103</TotalTime>
  <Words>553</Words>
  <Application>Microsoft Macintosh PowerPoint</Application>
  <PresentationFormat>宽屏</PresentationFormat>
  <Paragraphs>116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Arial</vt:lpstr>
      <vt:lpstr>Gill Sans MT</vt:lpstr>
      <vt:lpstr>包裹</vt:lpstr>
      <vt:lpstr>工作内容说明</vt:lpstr>
      <vt:lpstr>代码分析-main</vt:lpstr>
      <vt:lpstr>代码分析-main(1)</vt:lpstr>
      <vt:lpstr>代码分析-main(2)</vt:lpstr>
      <vt:lpstr>代码分析-main(3)</vt:lpstr>
      <vt:lpstr>代码分析-main(4)</vt:lpstr>
      <vt:lpstr>代码分析-main(5)</vt:lpstr>
      <vt:lpstr>代码分析-main(6)</vt:lpstr>
      <vt:lpstr>代码分析-main(7)</vt:lpstr>
      <vt:lpstr>代码分析-RF</vt:lpstr>
      <vt:lpstr>代码分析-ALU</vt:lpstr>
      <vt:lpstr>代码分析-INSMem</vt:lpstr>
      <vt:lpstr>代码分析-DataMem</vt:lpstr>
      <vt:lpstr>修改内容说明-张峻滔</vt:lpstr>
      <vt:lpstr>修改内容说明-张峻滔</vt:lpstr>
      <vt:lpstr>修改内容说明-张峻滔</vt:lpstr>
      <vt:lpstr>修改内容说明-董旭</vt:lpstr>
      <vt:lpstr>修改内容说明-李剑楠</vt:lpstr>
      <vt:lpstr>修改内容说明-刘一鸣</vt:lpstr>
      <vt:lpstr>修改内容说明-刘一鸣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工作内容说明</dc:title>
  <dc:creator>顾 洁</dc:creator>
  <cp:lastModifiedBy>Microsoft Office User</cp:lastModifiedBy>
  <cp:revision>28</cp:revision>
  <dcterms:created xsi:type="dcterms:W3CDTF">2021-09-28T08:09:45Z</dcterms:created>
  <dcterms:modified xsi:type="dcterms:W3CDTF">2021-10-03T09:28:48Z</dcterms:modified>
</cp:coreProperties>
</file>