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375" r:id="rId2"/>
    <p:sldId id="417" r:id="rId3"/>
    <p:sldId id="421" r:id="rId4"/>
    <p:sldId id="393" r:id="rId5"/>
    <p:sldId id="418" r:id="rId6"/>
    <p:sldId id="427" r:id="rId7"/>
    <p:sldId id="422" r:id="rId8"/>
    <p:sldId id="424" r:id="rId9"/>
    <p:sldId id="425" r:id="rId10"/>
    <p:sldId id="368" r:id="rId11"/>
    <p:sldId id="419" r:id="rId12"/>
    <p:sldId id="420" r:id="rId13"/>
    <p:sldId id="41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825DF584-99C7-439A-BCD3-E8A53784FAA2}">
          <p14:sldIdLst/>
        </p14:section>
        <p14:section name="Title" id="{EC4F37EF-18F0-4F80-AB5C-1C4AB907526C}">
          <p14:sldIdLst>
            <p14:sldId id="375"/>
          </p14:sldIdLst>
        </p14:section>
        <p14:section name="Intro" id="{25BA1D53-F79D-42D7-B2C9-A3D52E8F8871}">
          <p14:sldIdLst>
            <p14:sldId id="417"/>
            <p14:sldId id="421"/>
          </p14:sldIdLst>
        </p14:section>
        <p14:section name="Numerical Methodology" id="{068D110B-DAF6-41BA-A976-4AE30076C919}">
          <p14:sldIdLst>
            <p14:sldId id="393"/>
          </p14:sldIdLst>
        </p14:section>
        <p14:section name="Numerical Results" id="{0BC7B6CA-AC14-4FAB-8995-194336E8CC3A}">
          <p14:sldIdLst>
            <p14:sldId id="418"/>
            <p14:sldId id="427"/>
            <p14:sldId id="422"/>
            <p14:sldId id="424"/>
            <p14:sldId id="425"/>
          </p14:sldIdLst>
        </p14:section>
        <p14:section name="Validation" id="{1875E71B-B5BE-4184-B0F6-DE72E9446C57}">
          <p14:sldIdLst>
            <p14:sldId id="368"/>
          </p14:sldIdLst>
        </p14:section>
        <p14:section name="Discussion" id="{67787B4B-2390-4BA2-9F98-BD1F7F8E2A27}">
          <p14:sldIdLst>
            <p14:sldId id="419"/>
          </p14:sldIdLst>
        </p14:section>
        <p14:section name="Concl" id="{6A7C3911-21AA-4D79-8BC5-7A43A8D9CF25}">
          <p14:sldIdLst>
            <p14:sldId id="420"/>
            <p14:sldId id="41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62626"/>
    <a:srgbClr val="B18A2C"/>
    <a:srgbClr val="616A78"/>
    <a:srgbClr val="D87C1B"/>
    <a:srgbClr val="1D7CB8"/>
    <a:srgbClr val="1D7CB9"/>
    <a:srgbClr val="626A78"/>
    <a:srgbClr val="B18B2C"/>
    <a:srgbClr val="DA7C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4968" autoAdjust="0"/>
  </p:normalViewPr>
  <p:slideViewPr>
    <p:cSldViewPr snapToGrid="0">
      <p:cViewPr varScale="1">
        <p:scale>
          <a:sx n="48" d="100"/>
          <a:sy n="48" d="100"/>
        </p:scale>
        <p:origin x="974"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223EFC-526B-4EF2-8A0A-F01C60CA2A67}" type="datetimeFigureOut">
              <a:rPr lang="en-US" smtClean="0"/>
              <a:t>2/13/2024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72F06-F6ED-43C1-A86D-15B5F2AFDECD}" type="slidenum">
              <a:rPr lang="en-US" smtClean="0"/>
              <a:t>‹#›</a:t>
            </a:fld>
            <a:endParaRPr lang="en-US" dirty="0"/>
          </a:p>
        </p:txBody>
      </p:sp>
    </p:spTree>
    <p:extLst>
      <p:ext uri="{BB962C8B-B14F-4D97-AF65-F5344CB8AC3E}">
        <p14:creationId xmlns:p14="http://schemas.microsoft.com/office/powerpoint/2010/main" val="1231483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F72F06-F6ED-43C1-A86D-15B5F2AFDECD}" type="slidenum">
              <a:rPr lang="en-US" smtClean="0"/>
              <a:t>5</a:t>
            </a:fld>
            <a:endParaRPr lang="en-US" dirty="0"/>
          </a:p>
        </p:txBody>
      </p:sp>
    </p:spTree>
    <p:extLst>
      <p:ext uri="{BB962C8B-B14F-4D97-AF65-F5344CB8AC3E}">
        <p14:creationId xmlns:p14="http://schemas.microsoft.com/office/powerpoint/2010/main" val="19919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F72F06-F6ED-43C1-A86D-15B5F2AFDECD}" type="slidenum">
              <a:rPr lang="en-US" smtClean="0"/>
              <a:t>6</a:t>
            </a:fld>
            <a:endParaRPr lang="en-US" dirty="0"/>
          </a:p>
        </p:txBody>
      </p:sp>
    </p:spTree>
    <p:extLst>
      <p:ext uri="{BB962C8B-B14F-4D97-AF65-F5344CB8AC3E}">
        <p14:creationId xmlns:p14="http://schemas.microsoft.com/office/powerpoint/2010/main" val="1085234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F72F06-F6ED-43C1-A86D-15B5F2AFDECD}" type="slidenum">
              <a:rPr lang="en-US" smtClean="0"/>
              <a:t>7</a:t>
            </a:fld>
            <a:endParaRPr lang="en-US" dirty="0"/>
          </a:p>
        </p:txBody>
      </p:sp>
    </p:spTree>
    <p:extLst>
      <p:ext uri="{BB962C8B-B14F-4D97-AF65-F5344CB8AC3E}">
        <p14:creationId xmlns:p14="http://schemas.microsoft.com/office/powerpoint/2010/main" val="3422235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F72F06-F6ED-43C1-A86D-15B5F2AFDECD}" type="slidenum">
              <a:rPr lang="en-US" smtClean="0"/>
              <a:t>8</a:t>
            </a:fld>
            <a:endParaRPr lang="en-US" dirty="0"/>
          </a:p>
        </p:txBody>
      </p:sp>
    </p:spTree>
    <p:extLst>
      <p:ext uri="{BB962C8B-B14F-4D97-AF65-F5344CB8AC3E}">
        <p14:creationId xmlns:p14="http://schemas.microsoft.com/office/powerpoint/2010/main" val="2939437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F72F06-F6ED-43C1-A86D-15B5F2AFDECD}" type="slidenum">
              <a:rPr lang="en-US" smtClean="0"/>
              <a:t>9</a:t>
            </a:fld>
            <a:endParaRPr lang="en-US" dirty="0"/>
          </a:p>
        </p:txBody>
      </p:sp>
    </p:spTree>
    <p:extLst>
      <p:ext uri="{BB962C8B-B14F-4D97-AF65-F5344CB8AC3E}">
        <p14:creationId xmlns:p14="http://schemas.microsoft.com/office/powerpoint/2010/main" val="1175425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F72F06-F6ED-43C1-A86D-15B5F2AFDECD}" type="slidenum">
              <a:rPr lang="en-US" smtClean="0"/>
              <a:t>10</a:t>
            </a:fld>
            <a:endParaRPr lang="en-US" dirty="0"/>
          </a:p>
        </p:txBody>
      </p:sp>
    </p:spTree>
    <p:extLst>
      <p:ext uri="{BB962C8B-B14F-4D97-AF65-F5344CB8AC3E}">
        <p14:creationId xmlns:p14="http://schemas.microsoft.com/office/powerpoint/2010/main" val="1728155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F72F06-F6ED-43C1-A86D-15B5F2AFDECD}" type="slidenum">
              <a:rPr lang="en-US" smtClean="0"/>
              <a:t>11</a:t>
            </a:fld>
            <a:endParaRPr lang="en-US" dirty="0"/>
          </a:p>
        </p:txBody>
      </p:sp>
    </p:spTree>
    <p:extLst>
      <p:ext uri="{BB962C8B-B14F-4D97-AF65-F5344CB8AC3E}">
        <p14:creationId xmlns:p14="http://schemas.microsoft.com/office/powerpoint/2010/main" val="2686807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F72F06-F6ED-43C1-A86D-15B5F2AFDECD}" type="slidenum">
              <a:rPr lang="en-US" smtClean="0"/>
              <a:t>12</a:t>
            </a:fld>
            <a:endParaRPr lang="en-US" dirty="0"/>
          </a:p>
        </p:txBody>
      </p:sp>
    </p:spTree>
    <p:extLst>
      <p:ext uri="{BB962C8B-B14F-4D97-AF65-F5344CB8AC3E}">
        <p14:creationId xmlns:p14="http://schemas.microsoft.com/office/powerpoint/2010/main" val="17495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61192D4-3DEB-49BB-8F09-91031D57C7DB}"/>
              </a:ext>
            </a:extLst>
          </p:cNvPr>
          <p:cNvSpPr>
            <a:spLocks noGrp="1"/>
          </p:cNvSpPr>
          <p:nvPr>
            <p:ph type="pic" sz="quarter" idx="14" hasCustomPrompt="1"/>
          </p:nvPr>
        </p:nvSpPr>
        <p:spPr>
          <a:xfrm>
            <a:off x="0" y="0"/>
            <a:ext cx="12196224" cy="6858000"/>
          </a:xfrm>
          <a:solidFill>
            <a:schemeClr val="accent1"/>
          </a:solidFill>
        </p:spPr>
        <p:txBody>
          <a:bodyPr tIns="1280160" anchor="ctr">
            <a:noAutofit/>
          </a:bodyPr>
          <a:lstStyle>
            <a:lvl1pPr algn="ctr">
              <a:defRPr sz="2000"/>
            </a:lvl1pPr>
          </a:lstStyle>
          <a:p>
            <a:r>
              <a:rPr lang="en-US" dirty="0"/>
              <a:t>Click to insert image here</a:t>
            </a:r>
          </a:p>
          <a:p>
            <a:endParaRPr lang="en-US" dirty="0"/>
          </a:p>
        </p:txBody>
      </p:sp>
      <p:sp>
        <p:nvSpPr>
          <p:cNvPr id="3" name="Title 2">
            <a:extLst>
              <a:ext uri="{FF2B5EF4-FFF2-40B4-BE49-F238E27FC236}">
                <a16:creationId xmlns:a16="http://schemas.microsoft.com/office/drawing/2014/main" id="{9194C4FA-8597-7449-A0F1-38E8A1C6B852}"/>
              </a:ext>
            </a:extLst>
          </p:cNvPr>
          <p:cNvSpPr>
            <a:spLocks noGrp="1"/>
          </p:cNvSpPr>
          <p:nvPr>
            <p:ph type="title" hasCustomPrompt="1"/>
          </p:nvPr>
        </p:nvSpPr>
        <p:spPr>
          <a:xfrm>
            <a:off x="-11018" y="1526016"/>
            <a:ext cx="12188952" cy="2031324"/>
          </a:xfrm>
          <a:solidFill>
            <a:schemeClr val="tx1">
              <a:lumMod val="85000"/>
              <a:lumOff val="15000"/>
              <a:alpha val="60000"/>
            </a:schemeClr>
          </a:solidFill>
        </p:spPr>
        <p:txBody>
          <a:bodyPr lIns="868680" tIns="91440">
            <a:normAutofit/>
          </a:bodyPr>
          <a:lstStyle>
            <a:lvl1pPr>
              <a:defRPr sz="4000"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5574772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full-bleed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022E6D3-9558-45D3-9914-1F3B0A5BDCAB}"/>
              </a:ext>
            </a:extLst>
          </p:cNvPr>
          <p:cNvSpPr>
            <a:spLocks noGrp="1"/>
          </p:cNvSpPr>
          <p:nvPr>
            <p:ph type="pic" sz="quarter" idx="14" hasCustomPrompt="1"/>
          </p:nvPr>
        </p:nvSpPr>
        <p:spPr>
          <a:xfrm>
            <a:off x="1" y="0"/>
            <a:ext cx="12188952" cy="6858000"/>
          </a:xfrm>
          <a:solidFill>
            <a:schemeClr val="accent1"/>
          </a:solidFill>
        </p:spPr>
        <p:txBody>
          <a:bodyPr>
            <a:normAutofit/>
          </a:bodyPr>
          <a:lstStyle>
            <a:lvl1pPr algn="ctr">
              <a:defRPr sz="1800"/>
            </a:lvl1pPr>
          </a:lstStyle>
          <a:p>
            <a:r>
              <a:rPr lang="en-US" dirty="0"/>
              <a:t>Click to insert image or graphic here</a:t>
            </a:r>
          </a:p>
          <a:p>
            <a:endParaRPr lang="en-US" dirty="0"/>
          </a:p>
        </p:txBody>
      </p:sp>
      <p:sp>
        <p:nvSpPr>
          <p:cNvPr id="9" name="Title 8">
            <a:extLst>
              <a:ext uri="{FF2B5EF4-FFF2-40B4-BE49-F238E27FC236}">
                <a16:creationId xmlns:a16="http://schemas.microsoft.com/office/drawing/2014/main" id="{5DF58130-BFA9-C64B-9400-27CEC7444FBE}"/>
              </a:ext>
            </a:extLst>
          </p:cNvPr>
          <p:cNvSpPr>
            <a:spLocks noGrp="1"/>
          </p:cNvSpPr>
          <p:nvPr>
            <p:ph type="title" hasCustomPrompt="1"/>
          </p:nvPr>
        </p:nvSpPr>
        <p:spPr>
          <a:xfrm>
            <a:off x="836966" y="2338086"/>
            <a:ext cx="10541219" cy="2164466"/>
          </a:xfrm>
        </p:spPr>
        <p:txBody>
          <a:bodyPr lIns="0">
            <a:noAutofit/>
          </a:bodyPr>
          <a:lstStyle>
            <a:lvl1pPr>
              <a:defRPr sz="2000" b="0">
                <a:solidFill>
                  <a:schemeClr val="bg1"/>
                </a:solidFill>
              </a:defRPr>
            </a:lvl1pPr>
          </a:lstStyle>
          <a:p>
            <a:r>
              <a:rPr lang="en-US" dirty="0">
                <a:solidFill>
                  <a:schemeClr val="bg1"/>
                </a:solidFill>
              </a:rPr>
              <a:t>Click to edit master text style</a:t>
            </a:r>
            <a:endParaRPr lang="en-US" dirty="0"/>
          </a:p>
        </p:txBody>
      </p:sp>
    </p:spTree>
    <p:extLst>
      <p:ext uri="{BB962C8B-B14F-4D97-AF65-F5344CB8AC3E}">
        <p14:creationId xmlns:p14="http://schemas.microsoft.com/office/powerpoint/2010/main" val="4040798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11" name="Title 13">
            <a:extLst>
              <a:ext uri="{FF2B5EF4-FFF2-40B4-BE49-F238E27FC236}">
                <a16:creationId xmlns:a16="http://schemas.microsoft.com/office/drawing/2014/main" id="{63C9361F-F5AC-124A-A751-F276961C97BC}"/>
              </a:ext>
            </a:extLst>
          </p:cNvPr>
          <p:cNvSpPr>
            <a:spLocks noGrp="1"/>
          </p:cNvSpPr>
          <p:nvPr>
            <p:ph type="title" hasCustomPrompt="1"/>
          </p:nvPr>
        </p:nvSpPr>
        <p:spPr>
          <a:xfrm>
            <a:off x="833175" y="528629"/>
            <a:ext cx="10542707" cy="479900"/>
          </a:xfrm>
        </p:spPr>
        <p:txBody>
          <a:bodyPr lIns="0" tIns="0" rIns="0" bIns="0" anchor="t">
            <a:noAutofit/>
          </a:bodyPr>
          <a:lstStyle>
            <a:lvl1pPr>
              <a:defRPr sz="3600" b="1">
                <a:solidFill>
                  <a:schemeClr val="accent5"/>
                </a:solidFill>
              </a:defRPr>
            </a:lvl1pPr>
          </a:lstStyle>
          <a:p>
            <a:r>
              <a:rPr lang="en-US" dirty="0"/>
              <a:t>Click to edit master title text</a:t>
            </a:r>
            <a:br>
              <a:rPr lang="en-US" dirty="0"/>
            </a:br>
            <a:endParaRPr lang="en-US" dirty="0"/>
          </a:p>
        </p:txBody>
      </p:sp>
      <p:sp>
        <p:nvSpPr>
          <p:cNvPr id="23" name="Text Placeholder 11">
            <a:extLst>
              <a:ext uri="{FF2B5EF4-FFF2-40B4-BE49-F238E27FC236}">
                <a16:creationId xmlns:a16="http://schemas.microsoft.com/office/drawing/2014/main" id="{E110C240-E84A-BB4D-911E-3069CAF91AAB}"/>
              </a:ext>
            </a:extLst>
          </p:cNvPr>
          <p:cNvSpPr>
            <a:spLocks noGrp="1"/>
          </p:cNvSpPr>
          <p:nvPr>
            <p:ph type="body" sz="quarter" idx="19" hasCustomPrompt="1"/>
          </p:nvPr>
        </p:nvSpPr>
        <p:spPr>
          <a:xfrm>
            <a:off x="833176" y="1018950"/>
            <a:ext cx="10542706" cy="479900"/>
          </a:xfrm>
        </p:spPr>
        <p:txBody>
          <a:bodyPr lIns="0" tIns="0" rIns="0" bIns="0">
            <a:noAutofit/>
          </a:bodyPr>
          <a:lstStyle>
            <a:lvl1pPr marL="0" indent="0">
              <a:buNone/>
              <a:defRPr sz="2800" b="1">
                <a:solidFill>
                  <a:schemeClr val="accent6"/>
                </a:solidFill>
              </a:defRPr>
            </a:lvl1pPr>
          </a:lstStyle>
          <a:p>
            <a:pPr lvl="0"/>
            <a:r>
              <a:rPr lang="en-US" dirty="0"/>
              <a:t>Click to edit master title text</a:t>
            </a:r>
          </a:p>
        </p:txBody>
      </p:sp>
      <p:sp>
        <p:nvSpPr>
          <p:cNvPr id="3" name="Picture Placeholder 2">
            <a:extLst>
              <a:ext uri="{FF2B5EF4-FFF2-40B4-BE49-F238E27FC236}">
                <a16:creationId xmlns:a16="http://schemas.microsoft.com/office/drawing/2014/main" id="{611B2370-69F6-454B-ACB1-3BCDAE4D8D56}"/>
              </a:ext>
            </a:extLst>
          </p:cNvPr>
          <p:cNvSpPr>
            <a:spLocks noGrp="1"/>
          </p:cNvSpPr>
          <p:nvPr>
            <p:ph type="pic" sz="quarter" idx="20" hasCustomPrompt="1"/>
          </p:nvPr>
        </p:nvSpPr>
        <p:spPr>
          <a:xfrm>
            <a:off x="833175" y="1963738"/>
            <a:ext cx="7320225" cy="4217987"/>
          </a:xfrm>
          <a:solidFill>
            <a:schemeClr val="accent1"/>
          </a:solidFill>
        </p:spPr>
        <p:txBody>
          <a:bodyPr anchor="ctr">
            <a:normAutofit/>
          </a:bodyPr>
          <a:lstStyle>
            <a:lvl1pPr algn="ctr">
              <a:defRPr sz="1600"/>
            </a:lvl1pPr>
          </a:lstStyle>
          <a:p>
            <a:r>
              <a:rPr lang="en-US" dirty="0"/>
              <a:t>Click to insert image here</a:t>
            </a:r>
          </a:p>
        </p:txBody>
      </p:sp>
      <p:sp>
        <p:nvSpPr>
          <p:cNvPr id="12" name="Text Placeholder 11">
            <a:extLst>
              <a:ext uri="{FF2B5EF4-FFF2-40B4-BE49-F238E27FC236}">
                <a16:creationId xmlns:a16="http://schemas.microsoft.com/office/drawing/2014/main" id="{5485AAEB-729B-0E45-AA2A-8821D226E74F}"/>
              </a:ext>
            </a:extLst>
          </p:cNvPr>
          <p:cNvSpPr>
            <a:spLocks noGrp="1"/>
          </p:cNvSpPr>
          <p:nvPr>
            <p:ph type="body" sz="quarter" idx="14" hasCustomPrompt="1"/>
          </p:nvPr>
        </p:nvSpPr>
        <p:spPr>
          <a:xfrm>
            <a:off x="8960220" y="3888618"/>
            <a:ext cx="2389094" cy="479900"/>
          </a:xfrm>
        </p:spPr>
        <p:txBody>
          <a:bodyPr lIns="0" tIns="0" rIns="0" bIns="0">
            <a:noAutofit/>
          </a:bodyPr>
          <a:lstStyle>
            <a:lvl1pPr marL="0" indent="0">
              <a:buNone/>
              <a:defRPr sz="1600" b="1">
                <a:solidFill>
                  <a:schemeClr val="accent5"/>
                </a:solidFill>
              </a:defRPr>
            </a:lvl1pPr>
          </a:lstStyle>
          <a:p>
            <a:pPr lvl="0"/>
            <a:r>
              <a:rPr lang="en-US" dirty="0"/>
              <a:t>Click to edit master text style</a:t>
            </a:r>
          </a:p>
        </p:txBody>
      </p:sp>
      <p:sp>
        <p:nvSpPr>
          <p:cNvPr id="18" name="Text Placeholder 11">
            <a:extLst>
              <a:ext uri="{FF2B5EF4-FFF2-40B4-BE49-F238E27FC236}">
                <a16:creationId xmlns:a16="http://schemas.microsoft.com/office/drawing/2014/main" id="{3BA4E48D-7640-4648-AD2A-35EB9295CCF5}"/>
              </a:ext>
            </a:extLst>
          </p:cNvPr>
          <p:cNvSpPr>
            <a:spLocks noGrp="1"/>
          </p:cNvSpPr>
          <p:nvPr>
            <p:ph type="body" sz="quarter" idx="18" hasCustomPrompt="1"/>
          </p:nvPr>
        </p:nvSpPr>
        <p:spPr>
          <a:xfrm>
            <a:off x="8960220" y="5322378"/>
            <a:ext cx="2389094" cy="859760"/>
          </a:xfrm>
        </p:spPr>
        <p:txBody>
          <a:bodyPr lIns="0" tIns="0" rIns="0" bIns="0">
            <a:noAutofit/>
          </a:bodyPr>
          <a:lstStyle>
            <a:lvl1pPr marL="0" indent="0">
              <a:buNone/>
              <a:defRPr sz="1600">
                <a:solidFill>
                  <a:schemeClr val="accent5"/>
                </a:solidFill>
              </a:defRPr>
            </a:lvl1pPr>
          </a:lstStyle>
          <a:p>
            <a:pPr lvl="0"/>
            <a:r>
              <a:rPr lang="en-US" dirty="0"/>
              <a:t>Click to edit master text style</a:t>
            </a:r>
          </a:p>
        </p:txBody>
      </p:sp>
    </p:spTree>
    <p:extLst>
      <p:ext uri="{BB962C8B-B14F-4D97-AF65-F5344CB8AC3E}">
        <p14:creationId xmlns:p14="http://schemas.microsoft.com/office/powerpoint/2010/main" val="22694616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full-bleed Image, and Content">
    <p:spTree>
      <p:nvGrpSpPr>
        <p:cNvPr id="1" name=""/>
        <p:cNvGrpSpPr/>
        <p:nvPr/>
      </p:nvGrpSpPr>
      <p:grpSpPr>
        <a:xfrm>
          <a:off x="0" y="0"/>
          <a:ext cx="0" cy="0"/>
          <a:chOff x="0" y="0"/>
          <a:chExt cx="0" cy="0"/>
        </a:xfrm>
      </p:grpSpPr>
      <p:sp>
        <p:nvSpPr>
          <p:cNvPr id="26" name="Title 13">
            <a:extLst>
              <a:ext uri="{FF2B5EF4-FFF2-40B4-BE49-F238E27FC236}">
                <a16:creationId xmlns:a16="http://schemas.microsoft.com/office/drawing/2014/main" id="{3265DD9D-6018-7248-B068-226B5087E31A}"/>
              </a:ext>
            </a:extLst>
          </p:cNvPr>
          <p:cNvSpPr>
            <a:spLocks noGrp="1"/>
          </p:cNvSpPr>
          <p:nvPr>
            <p:ph type="title" hasCustomPrompt="1"/>
          </p:nvPr>
        </p:nvSpPr>
        <p:spPr>
          <a:xfrm>
            <a:off x="833175" y="528629"/>
            <a:ext cx="10540405" cy="479900"/>
          </a:xfrm>
        </p:spPr>
        <p:txBody>
          <a:bodyPr lIns="0" tIns="0" rIns="0" bIns="0" anchor="t">
            <a:noAutofit/>
          </a:bodyPr>
          <a:lstStyle>
            <a:lvl1pPr>
              <a:defRPr sz="3600" b="1">
                <a:solidFill>
                  <a:schemeClr val="accent5"/>
                </a:solidFill>
              </a:defRPr>
            </a:lvl1pPr>
          </a:lstStyle>
          <a:p>
            <a:r>
              <a:rPr lang="en-US" dirty="0"/>
              <a:t>Click to edit master title text</a:t>
            </a:r>
            <a:br>
              <a:rPr lang="en-US" dirty="0"/>
            </a:br>
            <a:endParaRPr lang="en-US" dirty="0"/>
          </a:p>
        </p:txBody>
      </p:sp>
      <p:sp>
        <p:nvSpPr>
          <p:cNvPr id="27" name="Text Placeholder 11">
            <a:extLst>
              <a:ext uri="{FF2B5EF4-FFF2-40B4-BE49-F238E27FC236}">
                <a16:creationId xmlns:a16="http://schemas.microsoft.com/office/drawing/2014/main" id="{2BB5A709-E25A-CC47-AE58-EC9F42EF1219}"/>
              </a:ext>
            </a:extLst>
          </p:cNvPr>
          <p:cNvSpPr>
            <a:spLocks noGrp="1"/>
          </p:cNvSpPr>
          <p:nvPr>
            <p:ph type="body" sz="quarter" idx="21" hasCustomPrompt="1"/>
          </p:nvPr>
        </p:nvSpPr>
        <p:spPr>
          <a:xfrm>
            <a:off x="833176" y="1018950"/>
            <a:ext cx="10540404" cy="479900"/>
          </a:xfrm>
        </p:spPr>
        <p:txBody>
          <a:bodyPr lIns="0" tIns="0" rIns="0" bIns="0">
            <a:noAutofit/>
          </a:bodyPr>
          <a:lstStyle>
            <a:lvl1pPr marL="0" indent="0">
              <a:buNone/>
              <a:defRPr sz="2800" b="1">
                <a:solidFill>
                  <a:schemeClr val="accent6"/>
                </a:solidFill>
              </a:defRPr>
            </a:lvl1pPr>
          </a:lstStyle>
          <a:p>
            <a:pPr lvl="0"/>
            <a:r>
              <a:rPr lang="en-US" dirty="0"/>
              <a:t>Click to edit master title text</a:t>
            </a:r>
          </a:p>
        </p:txBody>
      </p:sp>
      <p:sp>
        <p:nvSpPr>
          <p:cNvPr id="3" name="Picture Placeholder 2">
            <a:extLst>
              <a:ext uri="{FF2B5EF4-FFF2-40B4-BE49-F238E27FC236}">
                <a16:creationId xmlns:a16="http://schemas.microsoft.com/office/drawing/2014/main" id="{37BB3087-49AA-480C-A462-1133A6E7C6C7}"/>
              </a:ext>
            </a:extLst>
          </p:cNvPr>
          <p:cNvSpPr>
            <a:spLocks noGrp="1"/>
          </p:cNvSpPr>
          <p:nvPr>
            <p:ph type="pic" sz="quarter" idx="22" hasCustomPrompt="1"/>
          </p:nvPr>
        </p:nvSpPr>
        <p:spPr>
          <a:xfrm>
            <a:off x="-1" y="2066536"/>
            <a:ext cx="12188951" cy="4800602"/>
          </a:xfrm>
          <a:solidFill>
            <a:schemeClr val="accent1"/>
          </a:solidFill>
        </p:spPr>
        <p:txBody>
          <a:bodyPr anchor="ctr">
            <a:normAutofit/>
          </a:bodyPr>
          <a:lstStyle>
            <a:lvl1pPr algn="ctr">
              <a:defRPr sz="1600"/>
            </a:lvl1pPr>
          </a:lstStyle>
          <a:p>
            <a:r>
              <a:rPr lang="en-US" dirty="0"/>
              <a:t>Click to insert image here</a:t>
            </a:r>
          </a:p>
        </p:txBody>
      </p:sp>
      <p:sp>
        <p:nvSpPr>
          <p:cNvPr id="12" name="Text Placeholder 9">
            <a:extLst>
              <a:ext uri="{FF2B5EF4-FFF2-40B4-BE49-F238E27FC236}">
                <a16:creationId xmlns:a16="http://schemas.microsoft.com/office/drawing/2014/main" id="{60AF7B98-3554-234B-A9A0-828B8E3E8697}"/>
              </a:ext>
            </a:extLst>
          </p:cNvPr>
          <p:cNvSpPr>
            <a:spLocks noGrp="1"/>
          </p:cNvSpPr>
          <p:nvPr>
            <p:ph type="body" sz="quarter" idx="10" hasCustomPrompt="1"/>
          </p:nvPr>
        </p:nvSpPr>
        <p:spPr>
          <a:xfrm>
            <a:off x="0" y="2066537"/>
            <a:ext cx="6096000" cy="4800604"/>
          </a:xfrm>
          <a:solidFill>
            <a:srgbClr val="262626">
              <a:alpha val="61961"/>
            </a:srgbClr>
          </a:solidFill>
        </p:spPr>
        <p:txBody>
          <a:bodyPr lIns="1920240" tIns="274320" anchor="ctr" anchorCtr="0">
            <a:normAutofit/>
          </a:bodyPr>
          <a:lstStyle>
            <a:lvl1pPr marL="0" indent="0" algn="l">
              <a:lnSpc>
                <a:spcPct val="60000"/>
              </a:lnSpc>
              <a:buNone/>
              <a:defRPr sz="1600" b="0" i="0">
                <a:solidFill>
                  <a:schemeClr val="bg1"/>
                </a:solidFill>
                <a:latin typeface="+mn-lt"/>
                <a:cs typeface="Arial" panose="020B0604020202020204" pitchFamily="34" charset="0"/>
              </a:defRPr>
            </a:lvl1pPr>
          </a:lstStyle>
          <a:p>
            <a:pPr lvl="0"/>
            <a:r>
              <a:rPr lang="en-US" dirty="0"/>
              <a:t>Click to edit master</a:t>
            </a:r>
          </a:p>
          <a:p>
            <a:pPr lvl="0"/>
            <a:r>
              <a:rPr lang="en-US" dirty="0"/>
              <a:t>text style</a:t>
            </a:r>
          </a:p>
          <a:p>
            <a:pPr lvl="0"/>
            <a:endParaRPr lang="en-US" dirty="0"/>
          </a:p>
        </p:txBody>
      </p:sp>
    </p:spTree>
    <p:extLst>
      <p:ext uri="{BB962C8B-B14F-4D97-AF65-F5344CB8AC3E}">
        <p14:creationId xmlns:p14="http://schemas.microsoft.com/office/powerpoint/2010/main" val="6343080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ntent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667F-4D1E-EA4A-9BD5-F58C1A590CE7}"/>
              </a:ext>
            </a:extLst>
          </p:cNvPr>
          <p:cNvSpPr>
            <a:spLocks noGrp="1"/>
          </p:cNvSpPr>
          <p:nvPr>
            <p:ph type="title" hasCustomPrompt="1"/>
          </p:nvPr>
        </p:nvSpPr>
        <p:spPr>
          <a:xfrm>
            <a:off x="838199" y="566928"/>
            <a:ext cx="10537683" cy="862621"/>
          </a:xfrm>
        </p:spPr>
        <p:txBody>
          <a:bodyPr lIns="0" tIns="0" anchor="t">
            <a:normAutofit/>
          </a:bodyPr>
          <a:lstStyle>
            <a:lvl1pPr>
              <a:defRPr sz="2800" b="1">
                <a:solidFill>
                  <a:schemeClr val="accent5"/>
                </a:solidFill>
              </a:defRPr>
            </a:lvl1pPr>
          </a:lstStyle>
          <a:p>
            <a:r>
              <a:rPr lang="en-US" dirty="0"/>
              <a:t>Click to edit master title style</a:t>
            </a:r>
          </a:p>
        </p:txBody>
      </p:sp>
      <p:sp>
        <p:nvSpPr>
          <p:cNvPr id="4" name="Picture Placeholder 3">
            <a:extLst>
              <a:ext uri="{FF2B5EF4-FFF2-40B4-BE49-F238E27FC236}">
                <a16:creationId xmlns:a16="http://schemas.microsoft.com/office/drawing/2014/main" id="{FDA66A47-2551-47FC-AF11-56C9D8900AD8}"/>
              </a:ext>
            </a:extLst>
          </p:cNvPr>
          <p:cNvSpPr>
            <a:spLocks noGrp="1"/>
          </p:cNvSpPr>
          <p:nvPr>
            <p:ph type="pic" sz="quarter" idx="32" hasCustomPrompt="1"/>
          </p:nvPr>
        </p:nvSpPr>
        <p:spPr>
          <a:xfrm>
            <a:off x="2895600" y="2022680"/>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13" name="Text Placeholder 5">
            <a:extLst>
              <a:ext uri="{FF2B5EF4-FFF2-40B4-BE49-F238E27FC236}">
                <a16:creationId xmlns:a16="http://schemas.microsoft.com/office/drawing/2014/main" id="{46A8B312-3B12-4FB7-8207-99056B6249D0}"/>
              </a:ext>
            </a:extLst>
          </p:cNvPr>
          <p:cNvSpPr>
            <a:spLocks noGrp="1"/>
          </p:cNvSpPr>
          <p:nvPr>
            <p:ph type="body" sz="quarter" idx="35" hasCustomPrompt="1"/>
          </p:nvPr>
        </p:nvSpPr>
        <p:spPr>
          <a:xfrm>
            <a:off x="6107040" y="2022680"/>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5" name="Picture Placeholder 3">
            <a:extLst>
              <a:ext uri="{FF2B5EF4-FFF2-40B4-BE49-F238E27FC236}">
                <a16:creationId xmlns:a16="http://schemas.microsoft.com/office/drawing/2014/main" id="{1889AF3F-A262-4DE7-9C9F-D0730B47D914}"/>
              </a:ext>
            </a:extLst>
          </p:cNvPr>
          <p:cNvSpPr>
            <a:spLocks noGrp="1"/>
          </p:cNvSpPr>
          <p:nvPr>
            <p:ph type="pic" sz="quarter" idx="33" hasCustomPrompt="1"/>
          </p:nvPr>
        </p:nvSpPr>
        <p:spPr>
          <a:xfrm>
            <a:off x="2895600" y="3470340"/>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30" name="Text Placeholder 5">
            <a:extLst>
              <a:ext uri="{FF2B5EF4-FFF2-40B4-BE49-F238E27FC236}">
                <a16:creationId xmlns:a16="http://schemas.microsoft.com/office/drawing/2014/main" id="{43E97BC8-22E4-3141-9608-84A945A42A89}"/>
              </a:ext>
            </a:extLst>
          </p:cNvPr>
          <p:cNvSpPr>
            <a:spLocks noGrp="1"/>
          </p:cNvSpPr>
          <p:nvPr>
            <p:ph type="body" sz="quarter" idx="22" hasCustomPrompt="1"/>
          </p:nvPr>
        </p:nvSpPr>
        <p:spPr>
          <a:xfrm>
            <a:off x="6096000" y="3470340"/>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6" name="Picture Placeholder 3">
            <a:extLst>
              <a:ext uri="{FF2B5EF4-FFF2-40B4-BE49-F238E27FC236}">
                <a16:creationId xmlns:a16="http://schemas.microsoft.com/office/drawing/2014/main" id="{F4D375CF-42E3-43DD-814F-AC643A2908FE}"/>
              </a:ext>
            </a:extLst>
          </p:cNvPr>
          <p:cNvSpPr>
            <a:spLocks noGrp="1"/>
          </p:cNvSpPr>
          <p:nvPr>
            <p:ph type="pic" sz="quarter" idx="34" hasCustomPrompt="1"/>
          </p:nvPr>
        </p:nvSpPr>
        <p:spPr>
          <a:xfrm>
            <a:off x="2895600" y="4922214"/>
            <a:ext cx="3200400" cy="1225296"/>
          </a:xfrm>
          <a:solidFill>
            <a:schemeClr val="accent1"/>
          </a:solidFill>
          <a:ln w="12700">
            <a:solidFill>
              <a:schemeClr val="accent5"/>
            </a:solidFill>
          </a:ln>
        </p:spPr>
        <p:txBody>
          <a:bodyPr anchor="ctr">
            <a:normAutofit/>
          </a:bodyPr>
          <a:lstStyle>
            <a:lvl1pPr algn="ctr">
              <a:defRPr sz="1600"/>
            </a:lvl1pPr>
          </a:lstStyle>
          <a:p>
            <a:r>
              <a:rPr lang="en-US" dirty="0"/>
              <a:t>Click to insert image</a:t>
            </a:r>
          </a:p>
        </p:txBody>
      </p:sp>
      <p:sp>
        <p:nvSpPr>
          <p:cNvPr id="14" name="Text Placeholder 5">
            <a:extLst>
              <a:ext uri="{FF2B5EF4-FFF2-40B4-BE49-F238E27FC236}">
                <a16:creationId xmlns:a16="http://schemas.microsoft.com/office/drawing/2014/main" id="{1B752F2A-0251-4959-80B1-17743D2F9FE4}"/>
              </a:ext>
            </a:extLst>
          </p:cNvPr>
          <p:cNvSpPr>
            <a:spLocks noGrp="1"/>
          </p:cNvSpPr>
          <p:nvPr>
            <p:ph type="body" sz="quarter" idx="36" hasCustomPrompt="1"/>
          </p:nvPr>
        </p:nvSpPr>
        <p:spPr>
          <a:xfrm>
            <a:off x="6096000" y="4922214"/>
            <a:ext cx="3200400" cy="1225296"/>
          </a:xfrm>
          <a:solidFill>
            <a:schemeClr val="accent5"/>
          </a:solidFill>
          <a:ln w="25400">
            <a:solidFill>
              <a:schemeClr val="accent5"/>
            </a:solidFill>
          </a:ln>
        </p:spPr>
        <p:txBody>
          <a:bodyPr lIns="438912" rIns="438912" anchor="ctr">
            <a:normAutofit/>
          </a:bodyPr>
          <a:lstStyle>
            <a:lvl1pPr marL="0" indent="0">
              <a:buFontTx/>
              <a:buNone/>
              <a:defRPr sz="1600">
                <a:solidFill>
                  <a:schemeClr val="bg1"/>
                </a:solidFill>
              </a:defRPr>
            </a:lvl1pPr>
          </a:lstStyle>
          <a:p>
            <a:r>
              <a:rPr lang="en-US" dirty="0">
                <a:solidFill>
                  <a:schemeClr val="bg1"/>
                </a:solidFill>
              </a:rPr>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398230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1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36" name="Title 13">
            <a:extLst>
              <a:ext uri="{FF2B5EF4-FFF2-40B4-BE49-F238E27FC236}">
                <a16:creationId xmlns:a16="http://schemas.microsoft.com/office/drawing/2014/main" id="{40DEA294-B1C6-9E48-A990-C4FC916393BE}"/>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692A9031-5DBD-4AD9-9381-7F3F67DD857C}"/>
              </a:ext>
            </a:extLst>
          </p:cNvPr>
          <p:cNvSpPr>
            <a:spLocks noGrp="1"/>
          </p:cNvSpPr>
          <p:nvPr>
            <p:ph type="pic" sz="quarter" idx="31" hasCustomPrompt="1"/>
          </p:nvPr>
        </p:nvSpPr>
        <p:spPr>
          <a:xfrm>
            <a:off x="838200"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9" name="Text Placeholder 9">
            <a:extLst>
              <a:ext uri="{FF2B5EF4-FFF2-40B4-BE49-F238E27FC236}">
                <a16:creationId xmlns:a16="http://schemas.microsoft.com/office/drawing/2014/main" id="{89751D94-3DF3-A241-B368-55DC9BEF389C}"/>
              </a:ext>
            </a:extLst>
          </p:cNvPr>
          <p:cNvSpPr>
            <a:spLocks noGrp="1"/>
          </p:cNvSpPr>
          <p:nvPr>
            <p:ph type="body" sz="quarter" idx="30" hasCustomPrompt="1"/>
          </p:nvPr>
        </p:nvSpPr>
        <p:spPr>
          <a:xfrm>
            <a:off x="838197" y="4634096"/>
            <a:ext cx="3042684" cy="617685"/>
          </a:xfrm>
          <a:solidFill>
            <a:schemeClr val="accent4">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2" name="Picture Placeholder 2">
            <a:extLst>
              <a:ext uri="{FF2B5EF4-FFF2-40B4-BE49-F238E27FC236}">
                <a16:creationId xmlns:a16="http://schemas.microsoft.com/office/drawing/2014/main" id="{3B5A1782-324D-4E6F-B70F-B4AAAF5BE282}"/>
              </a:ext>
            </a:extLst>
          </p:cNvPr>
          <p:cNvSpPr>
            <a:spLocks noGrp="1"/>
          </p:cNvSpPr>
          <p:nvPr>
            <p:ph type="pic" sz="quarter" idx="32" hasCustomPrompt="1"/>
          </p:nvPr>
        </p:nvSpPr>
        <p:spPr>
          <a:xfrm>
            <a:off x="4600994"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6" name="Text Placeholder 9">
            <a:extLst>
              <a:ext uri="{FF2B5EF4-FFF2-40B4-BE49-F238E27FC236}">
                <a16:creationId xmlns:a16="http://schemas.microsoft.com/office/drawing/2014/main" id="{D02C2A04-A4DF-194D-9BF0-98BDCA834A87}"/>
              </a:ext>
            </a:extLst>
          </p:cNvPr>
          <p:cNvSpPr>
            <a:spLocks noGrp="1"/>
          </p:cNvSpPr>
          <p:nvPr>
            <p:ph type="body" sz="quarter" idx="29" hasCustomPrompt="1"/>
          </p:nvPr>
        </p:nvSpPr>
        <p:spPr>
          <a:xfrm>
            <a:off x="4601548" y="4634097"/>
            <a:ext cx="3042684" cy="617685"/>
          </a:xfrm>
          <a:solidFill>
            <a:schemeClr val="accent2">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3" name="Picture Placeholder 2">
            <a:extLst>
              <a:ext uri="{FF2B5EF4-FFF2-40B4-BE49-F238E27FC236}">
                <a16:creationId xmlns:a16="http://schemas.microsoft.com/office/drawing/2014/main" id="{D948B0B4-59DD-4F57-BC4D-AD690F1F9A8F}"/>
              </a:ext>
            </a:extLst>
          </p:cNvPr>
          <p:cNvSpPr>
            <a:spLocks noGrp="1"/>
          </p:cNvSpPr>
          <p:nvPr>
            <p:ph type="pic" sz="quarter" idx="33" hasCustomPrompt="1"/>
          </p:nvPr>
        </p:nvSpPr>
        <p:spPr>
          <a:xfrm>
            <a:off x="8310557" y="2540000"/>
            <a:ext cx="3043238" cy="2711450"/>
          </a:xfrm>
          <a:solidFill>
            <a:schemeClr val="accent1"/>
          </a:solidFill>
        </p:spPr>
        <p:txBody>
          <a:bodyPr anchor="ctr">
            <a:normAutofit/>
          </a:bodyPr>
          <a:lstStyle>
            <a:lvl1pPr algn="ctr">
              <a:defRPr sz="1800"/>
            </a:lvl1pPr>
          </a:lstStyle>
          <a:p>
            <a:r>
              <a:rPr lang="en-US" dirty="0"/>
              <a:t>Click to insert image</a:t>
            </a:r>
          </a:p>
        </p:txBody>
      </p:sp>
      <p:sp>
        <p:nvSpPr>
          <p:cNvPr id="15" name="Text Placeholder 9">
            <a:extLst>
              <a:ext uri="{FF2B5EF4-FFF2-40B4-BE49-F238E27FC236}">
                <a16:creationId xmlns:a16="http://schemas.microsoft.com/office/drawing/2014/main" id="{910F1566-2F10-C94E-A440-3BE6863E4147}"/>
              </a:ext>
            </a:extLst>
          </p:cNvPr>
          <p:cNvSpPr>
            <a:spLocks noGrp="1"/>
          </p:cNvSpPr>
          <p:nvPr>
            <p:ph type="body" sz="quarter" idx="10" hasCustomPrompt="1"/>
          </p:nvPr>
        </p:nvSpPr>
        <p:spPr>
          <a:xfrm>
            <a:off x="8311111" y="4636714"/>
            <a:ext cx="3042684" cy="617685"/>
          </a:xfrm>
          <a:solidFill>
            <a:schemeClr val="accent3">
              <a:alpha val="90000"/>
            </a:schemeClr>
          </a:solidFill>
        </p:spPr>
        <p:txBody>
          <a:bodyPr lIns="91440" tIns="91440" anchor="ctr" anchorCtr="0">
            <a:normAutofit/>
          </a:bodyPr>
          <a:lstStyle>
            <a:lvl1pPr marL="0" indent="0" algn="ctr">
              <a:lnSpc>
                <a:spcPct val="60000"/>
              </a:lnSpc>
              <a:buNone/>
              <a:defRPr sz="1600" b="0" i="0">
                <a:solidFill>
                  <a:schemeClr val="bg1"/>
                </a:solidFill>
                <a:latin typeface="+mn-lt"/>
                <a:cs typeface="Arial" panose="020B0604020202020204" pitchFamily="34" charset="0"/>
              </a:defRPr>
            </a:lvl1pPr>
          </a:lstStyle>
          <a:p>
            <a:pPr lvl="0"/>
            <a:r>
              <a:rPr lang="en-US" dirty="0"/>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0870786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1830361-A194-9F4E-999F-05BDD53E56D9}"/>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EF09F5E-ECB4-4608-BAD6-3C0B906FBC10}"/>
              </a:ext>
            </a:extLst>
          </p:cNvPr>
          <p:cNvSpPr>
            <a:spLocks noGrp="1"/>
          </p:cNvSpPr>
          <p:nvPr>
            <p:ph sz="quarter" idx="25" hasCustomPrompt="1"/>
          </p:nvPr>
        </p:nvSpPr>
        <p:spPr>
          <a:xfrm>
            <a:off x="1968500" y="1780031"/>
            <a:ext cx="3225800" cy="3930207"/>
          </a:xfrm>
          <a:solidFill>
            <a:schemeClr val="accent1"/>
          </a:solidFill>
        </p:spPr>
        <p:txBody>
          <a:bodyPr anchor="ctr">
            <a:normAutofit/>
          </a:bodyPr>
          <a:lstStyle>
            <a:lvl1pPr algn="ctr">
              <a:defRPr sz="1600"/>
            </a:lvl1pPr>
          </a:lstStyle>
          <a:p>
            <a:pPr lvl="0"/>
            <a:r>
              <a:rPr lang="en-US" dirty="0"/>
              <a:t>Click to insert image or graphic here</a:t>
            </a:r>
          </a:p>
        </p:txBody>
      </p:sp>
      <p:sp>
        <p:nvSpPr>
          <p:cNvPr id="10" name="Content Placeholder 2">
            <a:extLst>
              <a:ext uri="{FF2B5EF4-FFF2-40B4-BE49-F238E27FC236}">
                <a16:creationId xmlns:a16="http://schemas.microsoft.com/office/drawing/2014/main" id="{D31456E2-715C-4D0E-AEC1-EDCEF7EFE170}"/>
              </a:ext>
            </a:extLst>
          </p:cNvPr>
          <p:cNvSpPr>
            <a:spLocks noGrp="1"/>
          </p:cNvSpPr>
          <p:nvPr>
            <p:ph sz="quarter" idx="26" hasCustomPrompt="1"/>
          </p:nvPr>
        </p:nvSpPr>
        <p:spPr>
          <a:xfrm>
            <a:off x="6997700" y="1779475"/>
            <a:ext cx="3225800" cy="3930207"/>
          </a:xfrm>
          <a:solidFill>
            <a:schemeClr val="accent1"/>
          </a:solidFill>
        </p:spPr>
        <p:txBody>
          <a:bodyPr anchor="ctr">
            <a:normAutofit/>
          </a:bodyPr>
          <a:lstStyle>
            <a:lvl1pPr algn="ctr">
              <a:defRPr sz="1600"/>
            </a:lvl1pPr>
          </a:lstStyle>
          <a:p>
            <a:pPr lvl="0"/>
            <a:r>
              <a:rPr lang="en-US" dirty="0"/>
              <a:t>Click to insert image or graphic here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5847446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6BEBC398-0B32-5D4C-8F8E-8DA17BC07AAF}"/>
              </a:ext>
            </a:extLst>
          </p:cNvPr>
          <p:cNvSpPr>
            <a:spLocks noGrp="1"/>
          </p:cNvSpPr>
          <p:nvPr>
            <p:ph type="title" hasCustomPrompt="1"/>
          </p:nvPr>
        </p:nvSpPr>
        <p:spPr>
          <a:xfrm>
            <a:off x="838199" y="566928"/>
            <a:ext cx="10537683" cy="873436"/>
          </a:xfrm>
        </p:spPr>
        <p:txBody>
          <a:bodyPr lIns="0" tIns="0" rIns="0" bIns="0" anchor="t">
            <a:noAutofit/>
          </a:bodyPr>
          <a:lstStyle>
            <a:lvl1pPr>
              <a:defRPr sz="2800" b="1">
                <a:solidFill>
                  <a:schemeClr val="accent5"/>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D7252D11-D0BD-46AC-942A-A7F84C34C1CC}"/>
              </a:ext>
            </a:extLst>
          </p:cNvPr>
          <p:cNvSpPr>
            <a:spLocks noGrp="1"/>
          </p:cNvSpPr>
          <p:nvPr>
            <p:ph sz="quarter" idx="24" hasCustomPrompt="1"/>
          </p:nvPr>
        </p:nvSpPr>
        <p:spPr>
          <a:xfrm>
            <a:off x="838199" y="1780031"/>
            <a:ext cx="10537683" cy="4576318"/>
          </a:xfrm>
          <a:solidFill>
            <a:schemeClr val="accent1"/>
          </a:solidFill>
        </p:spPr>
        <p:txBody>
          <a:bodyPr anchor="ctr">
            <a:normAutofit/>
          </a:bodyPr>
          <a:lstStyle>
            <a:lvl1pPr algn="ctr">
              <a:defRPr sz="1800"/>
            </a:lvl1pPr>
          </a:lstStyle>
          <a:p>
            <a:pPr lvl="0"/>
            <a:r>
              <a:rPr lang="en-US" dirty="0"/>
              <a:t>Click to insert image or graphic here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atin typeface="+mn-lt"/>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40543172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0269070-4807-43E2-A9DF-90767C93C775}"/>
              </a:ext>
            </a:extLst>
          </p:cNvPr>
          <p:cNvSpPr>
            <a:spLocks noGrp="1"/>
          </p:cNvSpPr>
          <p:nvPr>
            <p:ph type="pic" sz="quarter" idx="15" hasCustomPrompt="1"/>
          </p:nvPr>
        </p:nvSpPr>
        <p:spPr>
          <a:xfrm>
            <a:off x="0" y="0"/>
            <a:ext cx="12207239" cy="6858000"/>
          </a:xfrm>
          <a:solidFill>
            <a:schemeClr val="accent1"/>
          </a:solidFill>
        </p:spPr>
        <p:txBody>
          <a:bodyPr tIns="2560320" anchor="ctr">
            <a:noAutofit/>
          </a:bodyPr>
          <a:lstStyle>
            <a:lvl1pPr algn="ctr">
              <a:defRPr sz="1800"/>
            </a:lvl1pPr>
          </a:lstStyle>
          <a:p>
            <a:r>
              <a:rPr lang="en-US" dirty="0"/>
              <a:t>Click to insert image here</a:t>
            </a:r>
          </a:p>
          <a:p>
            <a:endParaRPr lang="en-US" dirty="0"/>
          </a:p>
        </p:txBody>
      </p:sp>
      <p:sp>
        <p:nvSpPr>
          <p:cNvPr id="6" name="Text Placeholder 9">
            <a:extLst>
              <a:ext uri="{FF2B5EF4-FFF2-40B4-BE49-F238E27FC236}">
                <a16:creationId xmlns:a16="http://schemas.microsoft.com/office/drawing/2014/main" id="{B95A5A22-1295-5A4C-BEED-CDAAB6B38DA8}"/>
              </a:ext>
            </a:extLst>
          </p:cNvPr>
          <p:cNvSpPr>
            <a:spLocks noGrp="1"/>
          </p:cNvSpPr>
          <p:nvPr>
            <p:ph type="body" sz="quarter" idx="14" hasCustomPrompt="1"/>
          </p:nvPr>
        </p:nvSpPr>
        <p:spPr>
          <a:xfrm>
            <a:off x="-11574" y="-11151"/>
            <a:ext cx="12207240" cy="3429000"/>
          </a:xfrm>
          <a:solidFill>
            <a:srgbClr val="262626">
              <a:alpha val="61961"/>
            </a:srgbClr>
          </a:solidFill>
          <a:ln>
            <a:noFill/>
          </a:ln>
        </p:spPr>
        <p:txBody>
          <a:bodyPr lIns="868680" tIns="2057400" bIns="91440" anchor="t" anchorCtr="0">
            <a:normAutofit/>
          </a:bodyPr>
          <a:lstStyle>
            <a:lvl1pPr marL="0" marR="0" indent="0" algn="l" defTabSz="914400" rtl="0" eaLnBrk="1" fontAlgn="auto" latinLnBrk="0" hangingPunct="1">
              <a:lnSpc>
                <a:spcPct val="60000"/>
              </a:lnSpc>
              <a:spcBef>
                <a:spcPts val="1000"/>
              </a:spcBef>
              <a:spcAft>
                <a:spcPts val="0"/>
              </a:spcAft>
              <a:buClrTx/>
              <a:buSzTx/>
              <a:buFontTx/>
              <a:buNone/>
              <a:tabLst/>
              <a:defRPr sz="1600" b="0" i="0">
                <a:solidFill>
                  <a:schemeClr val="bg1"/>
                </a:solidFill>
                <a:latin typeface="+mn-lt"/>
                <a:cs typeface="Arial" panose="020B0604020202020204" pitchFamily="34" charset="0"/>
              </a:defRPr>
            </a:lvl1pPr>
          </a:lstStyle>
          <a:p>
            <a:pPr lvl="0"/>
            <a:r>
              <a:rPr lang="en-US" dirty="0"/>
              <a:t>Click to exit master text style</a:t>
            </a:r>
          </a:p>
        </p:txBody>
      </p:sp>
      <p:sp>
        <p:nvSpPr>
          <p:cNvPr id="2" name="Title 1">
            <a:extLst>
              <a:ext uri="{FF2B5EF4-FFF2-40B4-BE49-F238E27FC236}">
                <a16:creationId xmlns:a16="http://schemas.microsoft.com/office/drawing/2014/main" id="{AEDEBD28-F38A-B644-853D-75CBD6A9F711}"/>
              </a:ext>
            </a:extLst>
          </p:cNvPr>
          <p:cNvSpPr>
            <a:spLocks noGrp="1"/>
          </p:cNvSpPr>
          <p:nvPr>
            <p:ph type="title" hasCustomPrompt="1"/>
          </p:nvPr>
        </p:nvSpPr>
        <p:spPr>
          <a:xfrm>
            <a:off x="838200" y="565847"/>
            <a:ext cx="10515600" cy="1062232"/>
          </a:xfrm>
        </p:spPr>
        <p:txBody>
          <a:bodyPr lIns="0" tIns="0" rIns="0" bIns="0" anchor="t">
            <a:normAutofit/>
          </a:bodyPr>
          <a:lstStyle>
            <a:lvl1pPr>
              <a:defRPr sz="2800">
                <a:solidFill>
                  <a:schemeClr val="bg1"/>
                </a:solidFill>
              </a:defRPr>
            </a:lvl1pPr>
          </a:lstStyle>
          <a:p>
            <a:r>
              <a:rPr lang="en-US" dirty="0"/>
              <a:t>Click to edit master title style</a:t>
            </a:r>
          </a:p>
        </p:txBody>
      </p:sp>
      <p:sp>
        <p:nvSpPr>
          <p:cNvPr id="7" name="TextBox 6">
            <a:extLst>
              <a:ext uri="{FF2B5EF4-FFF2-40B4-BE49-F238E27FC236}">
                <a16:creationId xmlns:a16="http://schemas.microsoft.com/office/drawing/2014/main" id="{C3B6C998-067D-F24C-8880-399DE7EC60CF}"/>
              </a:ext>
            </a:extLst>
          </p:cNvPr>
          <p:cNvSpPr txBox="1"/>
          <p:nvPr userDrawn="1"/>
        </p:nvSpPr>
        <p:spPr>
          <a:xfrm>
            <a:off x="3340444" y="5935091"/>
            <a:ext cx="5511112" cy="523220"/>
          </a:xfrm>
          <a:prstGeom prst="rect">
            <a:avLst/>
          </a:prstGeom>
          <a:solidFill>
            <a:schemeClr val="bg1">
              <a:alpha val="0"/>
            </a:schemeClr>
          </a:solidFill>
        </p:spPr>
        <p:txBody>
          <a:bodyPr wrap="square" rtlCol="0">
            <a:spAutoFit/>
          </a:bodyPr>
          <a:lstStyle/>
          <a:p>
            <a:pPr algn="ctr"/>
            <a:r>
              <a:rPr lang="en-US" sz="2800" b="1" dirty="0">
                <a:solidFill>
                  <a:schemeClr val="accent5"/>
                </a:solidFill>
                <a:latin typeface="+mn-lt"/>
                <a:cs typeface="Arial" panose="020B0604020202020204" pitchFamily="34" charset="0"/>
              </a:rPr>
              <a:t>Click to edit master text style</a:t>
            </a:r>
          </a:p>
        </p:txBody>
      </p:sp>
    </p:spTree>
    <p:extLst>
      <p:ext uri="{BB962C8B-B14F-4D97-AF65-F5344CB8AC3E}">
        <p14:creationId xmlns:p14="http://schemas.microsoft.com/office/powerpoint/2010/main" val="6547084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13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FD44-3E18-544B-BBAC-DCBF5F125EA3}"/>
              </a:ext>
            </a:extLst>
          </p:cNvPr>
          <p:cNvSpPr>
            <a:spLocks noGrp="1"/>
          </p:cNvSpPr>
          <p:nvPr>
            <p:ph type="title" hasCustomPrompt="1"/>
          </p:nvPr>
        </p:nvSpPr>
        <p:spPr>
          <a:xfrm>
            <a:off x="838200" y="569494"/>
            <a:ext cx="10515600" cy="911595"/>
          </a:xfrm>
        </p:spPr>
        <p:txBody>
          <a:bodyPr lIns="0" tIns="0" rIns="0" bIns="0" anchor="t">
            <a:normAutofit/>
          </a:bodyPr>
          <a:lstStyle>
            <a:lvl1pPr>
              <a:defRPr sz="2800">
                <a:solidFill>
                  <a:schemeClr val="accent6"/>
                </a:solidFill>
              </a:defRPr>
            </a:lvl1pPr>
          </a:lstStyle>
          <a:p>
            <a:r>
              <a:rPr lang="en-US" dirty="0"/>
              <a:t>Click to edit master title style</a:t>
            </a:r>
          </a:p>
        </p:txBody>
      </p:sp>
      <p:sp>
        <p:nvSpPr>
          <p:cNvPr id="7" name="Picture Placeholder 2">
            <a:extLst>
              <a:ext uri="{FF2B5EF4-FFF2-40B4-BE49-F238E27FC236}">
                <a16:creationId xmlns:a16="http://schemas.microsoft.com/office/drawing/2014/main" id="{E69AB53E-6566-42B1-A87A-589EE239D5AA}"/>
              </a:ext>
            </a:extLst>
          </p:cNvPr>
          <p:cNvSpPr>
            <a:spLocks noGrp="1"/>
          </p:cNvSpPr>
          <p:nvPr>
            <p:ph type="pic" sz="quarter" idx="20" hasCustomPrompt="1"/>
          </p:nvPr>
        </p:nvSpPr>
        <p:spPr>
          <a:xfrm>
            <a:off x="833175" y="1963738"/>
            <a:ext cx="6759223" cy="4217987"/>
          </a:xfrm>
          <a:solidFill>
            <a:schemeClr val="accent1"/>
          </a:solidFill>
        </p:spPr>
        <p:txBody>
          <a:bodyPr anchor="ctr">
            <a:normAutofit/>
          </a:bodyPr>
          <a:lstStyle>
            <a:lvl1pPr algn="ctr">
              <a:defRPr sz="1600"/>
            </a:lvl1pPr>
          </a:lstStyle>
          <a:p>
            <a:r>
              <a:rPr lang="en-US" dirty="0"/>
              <a:t>Click to insert image here</a:t>
            </a:r>
          </a:p>
        </p:txBody>
      </p:sp>
      <p:sp>
        <p:nvSpPr>
          <p:cNvPr id="20" name="Text Placeholder 11">
            <a:extLst>
              <a:ext uri="{FF2B5EF4-FFF2-40B4-BE49-F238E27FC236}">
                <a16:creationId xmlns:a16="http://schemas.microsoft.com/office/drawing/2014/main" id="{FD3509C8-7877-6946-8CE5-00F7B9552E07}"/>
              </a:ext>
            </a:extLst>
          </p:cNvPr>
          <p:cNvSpPr>
            <a:spLocks noGrp="1"/>
          </p:cNvSpPr>
          <p:nvPr>
            <p:ph type="body" sz="quarter" idx="24" hasCustomPrompt="1"/>
          </p:nvPr>
        </p:nvSpPr>
        <p:spPr>
          <a:xfrm>
            <a:off x="8432800" y="3725227"/>
            <a:ext cx="2919113" cy="1835313"/>
          </a:xfrm>
        </p:spPr>
        <p:txBody>
          <a:bodyPr lIns="0" tIns="0" rIns="0" bIns="0">
            <a:noAutofit/>
          </a:bodyPr>
          <a:lstStyle>
            <a:lvl1pPr marL="0" indent="0">
              <a:lnSpc>
                <a:spcPct val="90000"/>
              </a:lnSpc>
              <a:buNone/>
              <a:defRPr sz="1600" b="0">
                <a:solidFill>
                  <a:schemeClr val="accent5"/>
                </a:solidFill>
              </a:defRPr>
            </a:lvl1pPr>
          </a:lstStyle>
          <a:p>
            <a:pPr lvl="0"/>
            <a:r>
              <a:rPr lang="en-US" dirty="0"/>
              <a:t>Click to edit master text style</a:t>
            </a:r>
          </a:p>
        </p:txBody>
      </p:sp>
      <p:sp>
        <p:nvSpPr>
          <p:cNvPr id="19" name="Text Placeholder 11">
            <a:extLst>
              <a:ext uri="{FF2B5EF4-FFF2-40B4-BE49-F238E27FC236}">
                <a16:creationId xmlns:a16="http://schemas.microsoft.com/office/drawing/2014/main" id="{46EC1DFF-6B7A-4C4C-9BDC-76D1FE8DD60B}"/>
              </a:ext>
            </a:extLst>
          </p:cNvPr>
          <p:cNvSpPr>
            <a:spLocks noGrp="1"/>
          </p:cNvSpPr>
          <p:nvPr>
            <p:ph type="body" sz="quarter" idx="23" hasCustomPrompt="1"/>
          </p:nvPr>
        </p:nvSpPr>
        <p:spPr>
          <a:xfrm>
            <a:off x="8432800" y="5692068"/>
            <a:ext cx="2919113" cy="532753"/>
          </a:xfrm>
        </p:spPr>
        <p:txBody>
          <a:bodyPr lIns="0" tIns="0" rIns="0" bIns="0" anchor="b">
            <a:noAutofit/>
          </a:bodyPr>
          <a:lstStyle>
            <a:lvl1pPr marL="0" indent="0">
              <a:lnSpc>
                <a:spcPct val="90000"/>
              </a:lnSpc>
              <a:buNone/>
              <a:defRPr sz="2000" b="1">
                <a:solidFill>
                  <a:schemeClr val="accent5"/>
                </a:solidFill>
              </a:defRPr>
            </a:lvl1pPr>
          </a:lstStyle>
          <a:p>
            <a:pPr lvl="0"/>
            <a:r>
              <a:rPr lang="en-US" dirty="0"/>
              <a:t>Click to edit master text style</a:t>
            </a:r>
          </a:p>
        </p:txBody>
      </p:sp>
      <p:sp>
        <p:nvSpPr>
          <p:cNvPr id="17" name="Slide Number Placeholder 16">
            <a:extLst>
              <a:ext uri="{FF2B5EF4-FFF2-40B4-BE49-F238E27FC236}">
                <a16:creationId xmlns:a16="http://schemas.microsoft.com/office/drawing/2014/main" id="{127BF259-DAF9-B243-B6F0-58E2A58BD7DC}"/>
              </a:ext>
            </a:extLst>
          </p:cNvPr>
          <p:cNvSpPr>
            <a:spLocks noGrp="1"/>
          </p:cNvSpPr>
          <p:nvPr>
            <p:ph type="sldNum" sz="quarter" idx="17"/>
          </p:nvPr>
        </p:nvSpPr>
        <p:spPr/>
        <p:txBody>
          <a:bodyPr/>
          <a:lstStyle>
            <a:lvl1pPr>
              <a:defRPr sz="1200">
                <a:latin typeface="+mn-lt"/>
                <a:cs typeface="Arial" panose="020B0604020202020204" pitchFamily="34" charset="0"/>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210505390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4DDE9C-955A-40E0-AEDB-57EE5B377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C8092AA-470A-438D-B06A-389D4965D1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2F0C0FCC-269D-49E4-B1A8-2F5D9EEA56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cs typeface="Arial" panose="020B0604020202020204" pitchFamily="34" charset="0"/>
              </a:defRPr>
            </a:lvl1pPr>
          </a:lstStyle>
          <a:p>
            <a:fld id="{A52BEA90-E6BE-45F4-8D5D-C2E01FE3DBCB}" type="slidenum">
              <a:rPr lang="en-US" smtClean="0"/>
              <a:pPr/>
              <a:t>‹#›</a:t>
            </a:fld>
            <a:endParaRPr lang="en-US" dirty="0"/>
          </a:p>
        </p:txBody>
      </p:sp>
    </p:spTree>
    <p:extLst>
      <p:ext uri="{BB962C8B-B14F-4D97-AF65-F5344CB8AC3E}">
        <p14:creationId xmlns:p14="http://schemas.microsoft.com/office/powerpoint/2010/main" val="14417243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78" r:id="rId4"/>
    <p:sldLayoutId id="2147483679" r:id="rId5"/>
    <p:sldLayoutId id="2147483680" r:id="rId6"/>
    <p:sldLayoutId id="2147483682" r:id="rId7"/>
    <p:sldLayoutId id="2147483687" r:id="rId8"/>
    <p:sldLayoutId id="2147483686" r:id="rId9"/>
    <p:sldLayoutId id="2147483681" r:id="rId10"/>
  </p:sldLayoutIdLst>
  <p:hf hd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Tx/>
        <a:buNone/>
        <a:defRPr sz="2800" kern="1200">
          <a:solidFill>
            <a:schemeClr val="tx1"/>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2400" kern="1200">
          <a:solidFill>
            <a:schemeClr val="tx1"/>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2000" kern="1200">
          <a:solidFill>
            <a:schemeClr val="tx1"/>
          </a:solidFill>
          <a:latin typeface="+mn-lt"/>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8.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C60E6CE8-7AB6-B54A-8434-8F730542E2DD}"/>
              </a:ext>
            </a:extLst>
          </p:cNvPr>
          <p:cNvSpPr>
            <a:spLocks noGrp="1"/>
          </p:cNvSpPr>
          <p:nvPr>
            <p:ph type="title"/>
          </p:nvPr>
        </p:nvSpPr>
        <p:spPr>
          <a:xfrm>
            <a:off x="0" y="2413338"/>
            <a:ext cx="12188952" cy="2031324"/>
          </a:xfrm>
          <a:solidFill>
            <a:schemeClr val="accent6">
              <a:lumMod val="75000"/>
              <a:alpha val="60000"/>
            </a:schemeClr>
          </a:solidFill>
        </p:spPr>
        <p:txBody>
          <a:bodyPr/>
          <a:lstStyle/>
          <a:p>
            <a:pPr algn="ctr"/>
            <a:r>
              <a:rPr lang="en-US" dirty="0"/>
              <a:t>Convective Heat Transfer in High Aspect Ratio Cavities – Numerical Study</a:t>
            </a:r>
          </a:p>
        </p:txBody>
      </p:sp>
    </p:spTree>
    <p:extLst>
      <p:ext uri="{BB962C8B-B14F-4D97-AF65-F5344CB8AC3E}">
        <p14:creationId xmlns:p14="http://schemas.microsoft.com/office/powerpoint/2010/main" val="4031715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FD92-C4A8-C04F-AA2D-B10B39733560}"/>
              </a:ext>
            </a:extLst>
          </p:cNvPr>
          <p:cNvSpPr>
            <a:spLocks noGrp="1"/>
          </p:cNvSpPr>
          <p:nvPr>
            <p:ph type="title"/>
          </p:nvPr>
        </p:nvSpPr>
        <p:spPr>
          <a:xfrm>
            <a:off x="833175" y="34666"/>
            <a:ext cx="10542707" cy="479900"/>
          </a:xfrm>
        </p:spPr>
        <p:txBody>
          <a:bodyPr/>
          <a:lstStyle/>
          <a:p>
            <a:pPr algn="ctr"/>
            <a:r>
              <a:rPr lang="en-US" dirty="0"/>
              <a:t>Validation &amp; Verification</a:t>
            </a:r>
          </a:p>
        </p:txBody>
      </p:sp>
      <p:pic>
        <p:nvPicPr>
          <p:cNvPr id="4" name="Picture 3">
            <a:extLst>
              <a:ext uri="{FF2B5EF4-FFF2-40B4-BE49-F238E27FC236}">
                <a16:creationId xmlns:a16="http://schemas.microsoft.com/office/drawing/2014/main" id="{3D4061A5-60DA-CCCB-23A4-7707C8987121}"/>
              </a:ext>
            </a:extLst>
          </p:cNvPr>
          <p:cNvPicPr>
            <a:picLocks noChangeAspect="1"/>
          </p:cNvPicPr>
          <p:nvPr/>
        </p:nvPicPr>
        <p:blipFill rotWithShape="1">
          <a:blip r:embed="rId3"/>
          <a:srcRect l="34305" r="30953" b="9390"/>
          <a:stretch/>
        </p:blipFill>
        <p:spPr>
          <a:xfrm>
            <a:off x="0" y="457497"/>
            <a:ext cx="1391920" cy="2824183"/>
          </a:xfrm>
          <a:prstGeom prst="rect">
            <a:avLst/>
          </a:prstGeom>
        </p:spPr>
      </p:pic>
      <p:graphicFrame>
        <p:nvGraphicFramePr>
          <p:cNvPr id="5" name="Table 4">
            <a:extLst>
              <a:ext uri="{FF2B5EF4-FFF2-40B4-BE49-F238E27FC236}">
                <a16:creationId xmlns:a16="http://schemas.microsoft.com/office/drawing/2014/main" id="{66E13BA1-F9DD-0F1F-5A6E-61A7A89B8299}"/>
              </a:ext>
            </a:extLst>
          </p:cNvPr>
          <p:cNvGraphicFramePr>
            <a:graphicFrameLocks noGrp="1"/>
          </p:cNvGraphicFramePr>
          <p:nvPr>
            <p:extLst>
              <p:ext uri="{D42A27DB-BD31-4B8C-83A1-F6EECF244321}">
                <p14:modId xmlns:p14="http://schemas.microsoft.com/office/powerpoint/2010/main" val="572180008"/>
              </p:ext>
            </p:extLst>
          </p:nvPr>
        </p:nvGraphicFramePr>
        <p:xfrm>
          <a:off x="213360" y="3816567"/>
          <a:ext cx="11816076" cy="2738120"/>
        </p:xfrm>
        <a:graphic>
          <a:graphicData uri="http://schemas.openxmlformats.org/drawingml/2006/table">
            <a:tbl>
              <a:tblPr firstRow="1" bandRow="1">
                <a:tableStyleId>{68D230F3-CF80-4859-8CE7-A43EE81993B5}</a:tableStyleId>
              </a:tblPr>
              <a:tblGrid>
                <a:gridCol w="944880">
                  <a:extLst>
                    <a:ext uri="{9D8B030D-6E8A-4147-A177-3AD203B41FA5}">
                      <a16:colId xmlns:a16="http://schemas.microsoft.com/office/drawing/2014/main" val="3502725341"/>
                    </a:ext>
                  </a:extLst>
                </a:gridCol>
                <a:gridCol w="1811866">
                  <a:extLst>
                    <a:ext uri="{9D8B030D-6E8A-4147-A177-3AD203B41FA5}">
                      <a16:colId xmlns:a16="http://schemas.microsoft.com/office/drawing/2014/main" val="208691943"/>
                    </a:ext>
                  </a:extLst>
                </a:gridCol>
                <a:gridCol w="1811866">
                  <a:extLst>
                    <a:ext uri="{9D8B030D-6E8A-4147-A177-3AD203B41FA5}">
                      <a16:colId xmlns:a16="http://schemas.microsoft.com/office/drawing/2014/main" val="1787183104"/>
                    </a:ext>
                  </a:extLst>
                </a:gridCol>
                <a:gridCol w="1811866">
                  <a:extLst>
                    <a:ext uri="{9D8B030D-6E8A-4147-A177-3AD203B41FA5}">
                      <a16:colId xmlns:a16="http://schemas.microsoft.com/office/drawing/2014/main" val="3376366257"/>
                    </a:ext>
                  </a:extLst>
                </a:gridCol>
                <a:gridCol w="1811866">
                  <a:extLst>
                    <a:ext uri="{9D8B030D-6E8A-4147-A177-3AD203B41FA5}">
                      <a16:colId xmlns:a16="http://schemas.microsoft.com/office/drawing/2014/main" val="3161156891"/>
                    </a:ext>
                  </a:extLst>
                </a:gridCol>
                <a:gridCol w="1811866">
                  <a:extLst>
                    <a:ext uri="{9D8B030D-6E8A-4147-A177-3AD203B41FA5}">
                      <a16:colId xmlns:a16="http://schemas.microsoft.com/office/drawing/2014/main" val="3353460090"/>
                    </a:ext>
                  </a:extLst>
                </a:gridCol>
                <a:gridCol w="1811866">
                  <a:extLst>
                    <a:ext uri="{9D8B030D-6E8A-4147-A177-3AD203B41FA5}">
                      <a16:colId xmlns:a16="http://schemas.microsoft.com/office/drawing/2014/main" val="953133094"/>
                    </a:ext>
                  </a:extLst>
                </a:gridCol>
              </a:tblGrid>
              <a:tr h="370840">
                <a:tc>
                  <a:txBody>
                    <a:bodyPr/>
                    <a:lstStyle/>
                    <a:p>
                      <a:pPr algn="ctr"/>
                      <a:r>
                        <a:rPr lang="en-US" dirty="0"/>
                        <a:t>Ra</a:t>
                      </a:r>
                    </a:p>
                  </a:txBody>
                  <a:tcPr>
                    <a:lnR w="38100" cap="flat" cmpd="sng" algn="ctr">
                      <a:solidFill>
                        <a:srgbClr val="FF0000"/>
                      </a:solidFill>
                      <a:prstDash val="solid"/>
                      <a:round/>
                      <a:headEnd type="none" w="med" len="med"/>
                      <a:tailEnd type="none" w="med" len="med"/>
                    </a:lnR>
                  </a:tcPr>
                </a:tc>
                <a:tc>
                  <a:txBody>
                    <a:bodyPr/>
                    <a:lstStyle/>
                    <a:p>
                      <a:pPr algn="ctr"/>
                      <a:r>
                        <a:rPr lang="en-US" dirty="0"/>
                        <a:t>Numerical Results</a:t>
                      </a:r>
                    </a:p>
                    <a:p>
                      <a:pPr algn="ctr"/>
                      <a:r>
                        <a:rPr lang="en-US" sz="1600" dirty="0"/>
                        <a:t>(Current study)</a:t>
                      </a:r>
                    </a:p>
                  </a:txBody>
                  <a:tcP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tcPr>
                </a:tc>
                <a:tc>
                  <a:txBody>
                    <a:bodyPr/>
                    <a:lstStyle/>
                    <a:p>
                      <a:pPr algn="ctr"/>
                      <a:r>
                        <a:rPr lang="en-US" dirty="0"/>
                        <a:t>B. </a:t>
                      </a:r>
                      <a:r>
                        <a:rPr lang="en-US" dirty="0" err="1"/>
                        <a:t>Lartigue</a:t>
                      </a:r>
                      <a:r>
                        <a:rPr lang="en-US" dirty="0"/>
                        <a:t> et al.</a:t>
                      </a:r>
                    </a:p>
                  </a:txBody>
                  <a:tcPr>
                    <a:lnL w="38100" cap="flat" cmpd="sng" algn="ctr">
                      <a:solidFill>
                        <a:srgbClr val="FF0000"/>
                      </a:solidFill>
                      <a:prstDash val="solid"/>
                      <a:round/>
                      <a:headEnd type="none" w="med" len="med"/>
                      <a:tailEnd type="none" w="med" len="med"/>
                    </a:lnL>
                  </a:tcPr>
                </a:tc>
                <a:tc>
                  <a:txBody>
                    <a:bodyPr/>
                    <a:lstStyle/>
                    <a:p>
                      <a:pPr algn="ctr"/>
                      <a:r>
                        <a:rPr lang="en-US" dirty="0"/>
                        <a:t>Zhao et al.</a:t>
                      </a:r>
                    </a:p>
                  </a:txBody>
                  <a:tcPr/>
                </a:tc>
                <a:tc>
                  <a:txBody>
                    <a:bodyPr/>
                    <a:lstStyle/>
                    <a:p>
                      <a:pPr algn="ctr"/>
                      <a:r>
                        <a:rPr lang="en-US" dirty="0"/>
                        <a:t>Wright et al.</a:t>
                      </a:r>
                    </a:p>
                  </a:txBody>
                  <a:tcPr/>
                </a:tc>
                <a:tc>
                  <a:txBody>
                    <a:bodyPr/>
                    <a:lstStyle/>
                    <a:p>
                      <a:pPr algn="ctr"/>
                      <a:r>
                        <a:rPr lang="en-US" dirty="0"/>
                        <a:t>Lee et al</a:t>
                      </a:r>
                    </a:p>
                  </a:txBody>
                  <a:tcPr/>
                </a:tc>
                <a:tc>
                  <a:txBody>
                    <a:bodyPr/>
                    <a:lstStyle/>
                    <a:p>
                      <a:pPr algn="ctr"/>
                      <a:r>
                        <a:rPr lang="en-US" dirty="0" err="1"/>
                        <a:t>ElSherbiny</a:t>
                      </a:r>
                      <a:r>
                        <a:rPr lang="en-US" dirty="0"/>
                        <a:t> et al.</a:t>
                      </a:r>
                    </a:p>
                    <a:p>
                      <a:pPr algn="ctr"/>
                      <a:r>
                        <a:rPr lang="en-US" sz="1600" dirty="0"/>
                        <a:t>(Experimental)</a:t>
                      </a:r>
                    </a:p>
                  </a:txBody>
                  <a:tcPr/>
                </a:tc>
                <a:extLst>
                  <a:ext uri="{0D108BD9-81ED-4DB2-BD59-A6C34878D82A}">
                    <a16:rowId xmlns:a16="http://schemas.microsoft.com/office/drawing/2014/main" val="1551418139"/>
                  </a:ext>
                </a:extLst>
              </a:tr>
              <a:tr h="370840">
                <a:tc>
                  <a:txBody>
                    <a:bodyPr/>
                    <a:lstStyle/>
                    <a:p>
                      <a:r>
                        <a:rPr lang="en-US" dirty="0"/>
                        <a:t>3550</a:t>
                      </a:r>
                    </a:p>
                  </a:txBody>
                  <a:tcPr>
                    <a:lnR w="38100" cap="flat" cmpd="sng" algn="ctr">
                      <a:solidFill>
                        <a:srgbClr val="FF0000"/>
                      </a:solidFill>
                      <a:prstDash val="solid"/>
                      <a:round/>
                      <a:headEnd type="none" w="med" len="med"/>
                      <a:tailEnd type="none" w="med" len="med"/>
                    </a:lnR>
                  </a:tcPr>
                </a:tc>
                <a:tc>
                  <a:txBody>
                    <a:bodyPr/>
                    <a:lstStyle/>
                    <a:p>
                      <a:pPr algn="ctr"/>
                      <a:r>
                        <a:rPr lang="en-US" dirty="0"/>
                        <a:t>1.091</a:t>
                      </a:r>
                    </a:p>
                  </a:txBody>
                  <a:tcP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tcPr>
                </a:tc>
                <a:tc>
                  <a:txBody>
                    <a:bodyPr/>
                    <a:lstStyle/>
                    <a:p>
                      <a:pPr algn="ctr"/>
                      <a:r>
                        <a:rPr lang="en-US" dirty="0"/>
                        <a:t>1.064</a:t>
                      </a:r>
                    </a:p>
                  </a:txBody>
                  <a:tcPr>
                    <a:lnL w="38100" cap="flat" cmpd="sng" algn="ctr">
                      <a:solidFill>
                        <a:srgbClr val="FF0000"/>
                      </a:solidFill>
                      <a:prstDash val="solid"/>
                      <a:round/>
                      <a:headEnd type="none" w="med" len="med"/>
                      <a:tailEnd type="none" w="med" len="med"/>
                    </a:lnL>
                  </a:tcPr>
                </a:tc>
                <a:tc>
                  <a:txBody>
                    <a:bodyPr/>
                    <a:lstStyle/>
                    <a:p>
                      <a:pPr algn="ctr"/>
                      <a:r>
                        <a:rPr lang="en-US" dirty="0"/>
                        <a:t>1.063</a:t>
                      </a:r>
                    </a:p>
                  </a:txBody>
                  <a:tcPr/>
                </a:tc>
                <a:tc>
                  <a:txBody>
                    <a:bodyPr/>
                    <a:lstStyle/>
                    <a:p>
                      <a:pPr algn="ctr"/>
                      <a:r>
                        <a:rPr lang="en-US" dirty="0"/>
                        <a:t>Not available</a:t>
                      </a:r>
                    </a:p>
                  </a:txBody>
                  <a:tcPr/>
                </a:tc>
                <a:tc>
                  <a:txBody>
                    <a:bodyPr/>
                    <a:lstStyle/>
                    <a:p>
                      <a:pPr algn="ctr"/>
                      <a:r>
                        <a:rPr lang="en-US" dirty="0"/>
                        <a:t>1.05</a:t>
                      </a:r>
                    </a:p>
                  </a:txBody>
                  <a:tcPr/>
                </a:tc>
                <a:tc>
                  <a:txBody>
                    <a:bodyPr/>
                    <a:lstStyle/>
                    <a:p>
                      <a:pPr algn="ctr"/>
                      <a:r>
                        <a:rPr lang="en-US" dirty="0"/>
                        <a:t>1.009</a:t>
                      </a:r>
                    </a:p>
                  </a:txBody>
                  <a:tcPr/>
                </a:tc>
                <a:extLst>
                  <a:ext uri="{0D108BD9-81ED-4DB2-BD59-A6C34878D82A}">
                    <a16:rowId xmlns:a16="http://schemas.microsoft.com/office/drawing/2014/main" val="16547918"/>
                  </a:ext>
                </a:extLst>
              </a:tr>
              <a:tr h="370840">
                <a:tc>
                  <a:txBody>
                    <a:bodyPr/>
                    <a:lstStyle/>
                    <a:p>
                      <a:r>
                        <a:rPr lang="en-US" dirty="0"/>
                        <a:t>6800</a:t>
                      </a:r>
                    </a:p>
                  </a:txBody>
                  <a:tcPr>
                    <a:lnR w="38100" cap="flat" cmpd="sng" algn="ctr">
                      <a:solidFill>
                        <a:srgbClr val="FF0000"/>
                      </a:solidFill>
                      <a:prstDash val="solid"/>
                      <a:round/>
                      <a:headEnd type="none" w="med" len="med"/>
                      <a:tailEnd type="none" w="med" len="med"/>
                    </a:lnR>
                  </a:tcPr>
                </a:tc>
                <a:tc>
                  <a:txBody>
                    <a:bodyPr/>
                    <a:lstStyle/>
                    <a:p>
                      <a:pPr algn="ctr"/>
                      <a:r>
                        <a:rPr lang="en-US" dirty="0"/>
                        <a:t>1.1773</a:t>
                      </a:r>
                    </a:p>
                  </a:txBody>
                  <a:tcP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tcPr>
                </a:tc>
                <a:tc>
                  <a:txBody>
                    <a:bodyPr/>
                    <a:lstStyle/>
                    <a:p>
                      <a:pPr algn="ctr"/>
                      <a:r>
                        <a:rPr lang="en-US" dirty="0"/>
                        <a:t>1.167</a:t>
                      </a:r>
                    </a:p>
                  </a:txBody>
                  <a:tcPr>
                    <a:lnL w="38100" cap="flat" cmpd="sng" algn="ctr">
                      <a:solidFill>
                        <a:srgbClr val="FF0000"/>
                      </a:solidFill>
                      <a:prstDash val="solid"/>
                      <a:round/>
                      <a:headEnd type="none" w="med" len="med"/>
                      <a:tailEnd type="none" w="med" len="med"/>
                    </a:lnL>
                  </a:tcPr>
                </a:tc>
                <a:tc>
                  <a:txBody>
                    <a:bodyPr/>
                    <a:lstStyle/>
                    <a:p>
                      <a:pPr algn="ctr"/>
                      <a:r>
                        <a:rPr lang="en-US" dirty="0"/>
                        <a:t>1.158</a:t>
                      </a:r>
                    </a:p>
                  </a:txBody>
                  <a:tcPr/>
                </a:tc>
                <a:tc>
                  <a:txBody>
                    <a:bodyPr/>
                    <a:lstStyle/>
                    <a:p>
                      <a:pPr algn="ctr"/>
                      <a:r>
                        <a:rPr lang="en-US" dirty="0"/>
                        <a:t>1.15</a:t>
                      </a:r>
                    </a:p>
                  </a:txBody>
                  <a:tcPr/>
                </a:tc>
                <a:tc>
                  <a:txBody>
                    <a:bodyPr/>
                    <a:lstStyle/>
                    <a:p>
                      <a:pPr algn="ctr"/>
                      <a:r>
                        <a:rPr lang="en-US" dirty="0"/>
                        <a:t>Not available</a:t>
                      </a:r>
                    </a:p>
                  </a:txBody>
                  <a:tcPr/>
                </a:tc>
                <a:tc>
                  <a:txBody>
                    <a:bodyPr/>
                    <a:lstStyle/>
                    <a:p>
                      <a:pPr algn="ctr"/>
                      <a:r>
                        <a:rPr lang="en-US" dirty="0"/>
                        <a:t>1.096</a:t>
                      </a:r>
                    </a:p>
                  </a:txBody>
                  <a:tcPr/>
                </a:tc>
                <a:extLst>
                  <a:ext uri="{0D108BD9-81ED-4DB2-BD59-A6C34878D82A}">
                    <a16:rowId xmlns:a16="http://schemas.microsoft.com/office/drawing/2014/main" val="991111573"/>
                  </a:ext>
                </a:extLst>
              </a:tr>
              <a:tr h="370840">
                <a:tc>
                  <a:txBody>
                    <a:bodyPr/>
                    <a:lstStyle/>
                    <a:p>
                      <a:r>
                        <a:rPr lang="en-US" dirty="0"/>
                        <a:t>10,102</a:t>
                      </a:r>
                    </a:p>
                  </a:txBody>
                  <a:tcPr>
                    <a:lnR w="38100" cap="flat" cmpd="sng" algn="ctr">
                      <a:solidFill>
                        <a:srgbClr val="FF0000"/>
                      </a:solidFill>
                      <a:prstDash val="solid"/>
                      <a:round/>
                      <a:headEnd type="none" w="med" len="med"/>
                      <a:tailEnd type="none" w="med" len="med"/>
                    </a:lnR>
                  </a:tcPr>
                </a:tc>
                <a:tc>
                  <a:txBody>
                    <a:bodyPr/>
                    <a:lstStyle/>
                    <a:p>
                      <a:pPr algn="ctr"/>
                      <a:r>
                        <a:rPr lang="en-US" dirty="0"/>
                        <a:t>1.2922</a:t>
                      </a:r>
                    </a:p>
                  </a:txBody>
                  <a:tcP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tcPr>
                </a:tc>
                <a:tc>
                  <a:txBody>
                    <a:bodyPr/>
                    <a:lstStyle/>
                    <a:p>
                      <a:pPr algn="ctr"/>
                      <a:r>
                        <a:rPr lang="en-US" dirty="0"/>
                        <a:t>1.292</a:t>
                      </a:r>
                    </a:p>
                  </a:txBody>
                  <a:tcPr>
                    <a:lnL w="38100" cap="flat" cmpd="sng" algn="ctr">
                      <a:solidFill>
                        <a:srgbClr val="FF0000"/>
                      </a:solidFill>
                      <a:prstDash val="solid"/>
                      <a:round/>
                      <a:headEnd type="none" w="med" len="med"/>
                      <a:tailEnd type="none" w="med" len="med"/>
                    </a:lnL>
                  </a:tcPr>
                </a:tc>
                <a:tc>
                  <a:txBody>
                    <a:bodyPr/>
                    <a:lstStyle/>
                    <a:p>
                      <a:pPr algn="ctr"/>
                      <a:r>
                        <a:rPr lang="en-US" dirty="0"/>
                        <a:t>1.277</a:t>
                      </a:r>
                    </a:p>
                  </a:txBody>
                  <a:tcPr/>
                </a:tc>
                <a:tc>
                  <a:txBody>
                    <a:bodyPr/>
                    <a:lstStyle/>
                    <a:p>
                      <a:pPr algn="ctr"/>
                      <a:r>
                        <a:rPr lang="en-US" dirty="0"/>
                        <a:t>1.28</a:t>
                      </a:r>
                    </a:p>
                  </a:txBody>
                  <a:tcPr/>
                </a:tc>
                <a:tc>
                  <a:txBody>
                    <a:bodyPr/>
                    <a:lstStyle/>
                    <a:p>
                      <a:pPr algn="ctr"/>
                      <a:r>
                        <a:rPr lang="en-US" dirty="0"/>
                        <a:t>Not available</a:t>
                      </a:r>
                    </a:p>
                  </a:txBody>
                  <a:tcPr/>
                </a:tc>
                <a:tc>
                  <a:txBody>
                    <a:bodyPr/>
                    <a:lstStyle/>
                    <a:p>
                      <a:pPr algn="ctr"/>
                      <a:r>
                        <a:rPr lang="en-US" dirty="0"/>
                        <a:t>1.244</a:t>
                      </a:r>
                    </a:p>
                  </a:txBody>
                  <a:tcPr/>
                </a:tc>
                <a:extLst>
                  <a:ext uri="{0D108BD9-81ED-4DB2-BD59-A6C34878D82A}">
                    <a16:rowId xmlns:a16="http://schemas.microsoft.com/office/drawing/2014/main" val="729117309"/>
                  </a:ext>
                </a:extLst>
              </a:tr>
              <a:tr h="370840">
                <a:tc>
                  <a:txBody>
                    <a:bodyPr/>
                    <a:lstStyle/>
                    <a:p>
                      <a:r>
                        <a:rPr lang="en-US" dirty="0"/>
                        <a:t>14,200</a:t>
                      </a:r>
                    </a:p>
                  </a:txBody>
                  <a:tcPr>
                    <a:lnR w="38100" cap="flat" cmpd="sng" algn="ctr">
                      <a:solidFill>
                        <a:srgbClr val="FF0000"/>
                      </a:solidFill>
                      <a:prstDash val="solid"/>
                      <a:round/>
                      <a:headEnd type="none" w="med" len="med"/>
                      <a:tailEnd type="none" w="med" len="med"/>
                    </a:lnR>
                  </a:tcPr>
                </a:tc>
                <a:tc>
                  <a:txBody>
                    <a:bodyPr/>
                    <a:lstStyle/>
                    <a:p>
                      <a:pPr algn="ctr"/>
                      <a:r>
                        <a:rPr lang="en-US" dirty="0"/>
                        <a:t>1.4353</a:t>
                      </a:r>
                    </a:p>
                  </a:txBody>
                  <a:tcP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tcPr>
                </a:tc>
                <a:tc>
                  <a:txBody>
                    <a:bodyPr/>
                    <a:lstStyle/>
                    <a:p>
                      <a:pPr algn="ctr"/>
                      <a:r>
                        <a:rPr lang="en-US" dirty="0"/>
                        <a:t>1.388</a:t>
                      </a:r>
                    </a:p>
                  </a:txBody>
                  <a:tcPr>
                    <a:lnL w="38100" cap="flat" cmpd="sng" algn="ctr">
                      <a:solidFill>
                        <a:srgbClr val="FF0000"/>
                      </a:solidFill>
                      <a:prstDash val="solid"/>
                      <a:round/>
                      <a:headEnd type="none" w="med" len="med"/>
                      <a:tailEnd type="none" w="med" len="med"/>
                    </a:lnL>
                  </a:tcPr>
                </a:tc>
                <a:tc>
                  <a:txBody>
                    <a:bodyPr/>
                    <a:lstStyle/>
                    <a:p>
                      <a:pPr algn="ctr"/>
                      <a:r>
                        <a:rPr lang="en-US" dirty="0"/>
                        <a:t>1.399</a:t>
                      </a:r>
                    </a:p>
                  </a:txBody>
                  <a:tcPr/>
                </a:tc>
                <a:tc>
                  <a:txBody>
                    <a:bodyPr/>
                    <a:lstStyle/>
                    <a:p>
                      <a:pPr algn="ctr"/>
                      <a:r>
                        <a:rPr lang="en-US" dirty="0"/>
                        <a:t>Not available</a:t>
                      </a:r>
                    </a:p>
                  </a:txBody>
                  <a:tcPr/>
                </a:tc>
                <a:tc>
                  <a:txBody>
                    <a:bodyPr/>
                    <a:lstStyle/>
                    <a:p>
                      <a:pPr algn="ctr"/>
                      <a:r>
                        <a:rPr lang="en-US" dirty="0"/>
                        <a:t>1.38</a:t>
                      </a:r>
                    </a:p>
                  </a:txBody>
                  <a:tcPr/>
                </a:tc>
                <a:tc>
                  <a:txBody>
                    <a:bodyPr/>
                    <a:lstStyle/>
                    <a:p>
                      <a:pPr algn="ctr"/>
                      <a:r>
                        <a:rPr lang="en-US" dirty="0"/>
                        <a:t>1.417</a:t>
                      </a:r>
                    </a:p>
                  </a:txBody>
                  <a:tcPr/>
                </a:tc>
                <a:extLst>
                  <a:ext uri="{0D108BD9-81ED-4DB2-BD59-A6C34878D82A}">
                    <a16:rowId xmlns:a16="http://schemas.microsoft.com/office/drawing/2014/main" val="2745099365"/>
                  </a:ext>
                </a:extLst>
              </a:tr>
              <a:tr h="370840">
                <a:tc>
                  <a:txBody>
                    <a:bodyPr/>
                    <a:lstStyle/>
                    <a:p>
                      <a:r>
                        <a:rPr lang="en-US" dirty="0"/>
                        <a:t>17,750</a:t>
                      </a:r>
                    </a:p>
                  </a:txBody>
                  <a:tcPr>
                    <a:lnR w="38100" cap="flat" cmpd="sng" algn="ctr">
                      <a:solidFill>
                        <a:srgbClr val="FF0000"/>
                      </a:solidFill>
                      <a:prstDash val="solid"/>
                      <a:round/>
                      <a:headEnd type="none" w="med" len="med"/>
                      <a:tailEnd type="none" w="med" len="med"/>
                    </a:lnR>
                  </a:tcPr>
                </a:tc>
                <a:tc>
                  <a:txBody>
                    <a:bodyPr/>
                    <a:lstStyle/>
                    <a:p>
                      <a:pPr algn="ctr"/>
                      <a:r>
                        <a:rPr lang="en-US" dirty="0"/>
                        <a:t>1.4573</a:t>
                      </a:r>
                    </a:p>
                  </a:txBody>
                  <a:tcP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B w="38100" cap="flat" cmpd="sng" algn="ctr">
                      <a:solidFill>
                        <a:srgbClr val="FF0000"/>
                      </a:solidFill>
                      <a:prstDash val="solid"/>
                      <a:round/>
                      <a:headEnd type="none" w="med" len="med"/>
                      <a:tailEnd type="none" w="med" len="med"/>
                    </a:lnB>
                  </a:tcPr>
                </a:tc>
                <a:tc>
                  <a:txBody>
                    <a:bodyPr/>
                    <a:lstStyle/>
                    <a:p>
                      <a:pPr algn="ctr"/>
                      <a:r>
                        <a:rPr lang="en-US" dirty="0"/>
                        <a:t>1.484 </a:t>
                      </a:r>
                    </a:p>
                  </a:txBody>
                  <a:tcPr>
                    <a:lnL w="38100" cap="flat" cmpd="sng" algn="ctr">
                      <a:solidFill>
                        <a:srgbClr val="FF0000"/>
                      </a:solidFill>
                      <a:prstDash val="solid"/>
                      <a:round/>
                      <a:headEnd type="none" w="med" len="med"/>
                      <a:tailEnd type="none" w="med" len="med"/>
                    </a:lnL>
                  </a:tcPr>
                </a:tc>
                <a:tc>
                  <a:txBody>
                    <a:bodyPr/>
                    <a:lstStyle/>
                    <a:p>
                      <a:pPr algn="ctr"/>
                      <a:r>
                        <a:rPr lang="en-US" dirty="0"/>
                        <a:t>1.487</a:t>
                      </a:r>
                    </a:p>
                  </a:txBody>
                  <a:tcPr/>
                </a:tc>
                <a:tc>
                  <a:txBody>
                    <a:bodyPr/>
                    <a:lstStyle/>
                    <a:p>
                      <a:pPr algn="ctr"/>
                      <a:r>
                        <a:rPr lang="en-US" dirty="0"/>
                        <a:t>Not available</a:t>
                      </a:r>
                    </a:p>
                  </a:txBody>
                  <a:tcPr/>
                </a:tc>
                <a:tc>
                  <a:txBody>
                    <a:bodyPr/>
                    <a:lstStyle/>
                    <a:p>
                      <a:pPr algn="ctr"/>
                      <a:r>
                        <a:rPr lang="en-US" dirty="0"/>
                        <a:t>1.46 </a:t>
                      </a:r>
                    </a:p>
                  </a:txBody>
                  <a:tcPr/>
                </a:tc>
                <a:tc>
                  <a:txBody>
                    <a:bodyPr/>
                    <a:lstStyle/>
                    <a:p>
                      <a:pPr algn="ctr"/>
                      <a:r>
                        <a:rPr lang="en-US" dirty="0"/>
                        <a:t>1.549</a:t>
                      </a:r>
                    </a:p>
                  </a:txBody>
                  <a:tcPr/>
                </a:tc>
                <a:extLst>
                  <a:ext uri="{0D108BD9-81ED-4DB2-BD59-A6C34878D82A}">
                    <a16:rowId xmlns:a16="http://schemas.microsoft.com/office/drawing/2014/main" val="4052648577"/>
                  </a:ext>
                </a:extLst>
              </a:tr>
            </a:tbl>
          </a:graphicData>
        </a:graphic>
      </p:graphicFrame>
      <p:sp>
        <p:nvSpPr>
          <p:cNvPr id="6" name="Rectangle 5">
            <a:extLst>
              <a:ext uri="{FF2B5EF4-FFF2-40B4-BE49-F238E27FC236}">
                <a16:creationId xmlns:a16="http://schemas.microsoft.com/office/drawing/2014/main" id="{EFB1CBC1-B0B9-F1E8-AF51-B4A7294CF494}"/>
              </a:ext>
            </a:extLst>
          </p:cNvPr>
          <p:cNvSpPr/>
          <p:nvPr/>
        </p:nvSpPr>
        <p:spPr>
          <a:xfrm>
            <a:off x="3611811" y="3429000"/>
            <a:ext cx="4985434" cy="342272"/>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Avg Nu Number – Numerical Results</a:t>
            </a:r>
          </a:p>
        </p:txBody>
      </p:sp>
      <p:pic>
        <p:nvPicPr>
          <p:cNvPr id="8" name="Picture 7">
            <a:extLst>
              <a:ext uri="{FF2B5EF4-FFF2-40B4-BE49-F238E27FC236}">
                <a16:creationId xmlns:a16="http://schemas.microsoft.com/office/drawing/2014/main" id="{05C015E7-9946-0B5D-F4B3-5EFB38BB77E7}"/>
              </a:ext>
            </a:extLst>
          </p:cNvPr>
          <p:cNvPicPr>
            <a:picLocks noChangeAspect="1"/>
          </p:cNvPicPr>
          <p:nvPr/>
        </p:nvPicPr>
        <p:blipFill rotWithShape="1">
          <a:blip r:embed="rId4"/>
          <a:srcRect l="36286" r="32019" b="10834"/>
          <a:stretch/>
        </p:blipFill>
        <p:spPr>
          <a:xfrm>
            <a:off x="2679552" y="457496"/>
            <a:ext cx="1312181" cy="2768601"/>
          </a:xfrm>
          <a:prstGeom prst="rect">
            <a:avLst/>
          </a:prstGeom>
        </p:spPr>
      </p:pic>
      <p:pic>
        <p:nvPicPr>
          <p:cNvPr id="10" name="Picture 9">
            <a:extLst>
              <a:ext uri="{FF2B5EF4-FFF2-40B4-BE49-F238E27FC236}">
                <a16:creationId xmlns:a16="http://schemas.microsoft.com/office/drawing/2014/main" id="{276109C2-FB5C-99A8-1DB2-42DDF780A715}"/>
              </a:ext>
            </a:extLst>
          </p:cNvPr>
          <p:cNvPicPr>
            <a:picLocks noChangeAspect="1"/>
          </p:cNvPicPr>
          <p:nvPr/>
        </p:nvPicPr>
        <p:blipFill rotWithShape="1">
          <a:blip r:embed="rId5"/>
          <a:srcRect l="35676" r="31562" b="10076"/>
          <a:stretch/>
        </p:blipFill>
        <p:spPr>
          <a:xfrm>
            <a:off x="5279365" y="453947"/>
            <a:ext cx="1356341" cy="2792130"/>
          </a:xfrm>
          <a:prstGeom prst="rect">
            <a:avLst/>
          </a:prstGeom>
        </p:spPr>
      </p:pic>
      <p:pic>
        <p:nvPicPr>
          <p:cNvPr id="12" name="Picture 11">
            <a:extLst>
              <a:ext uri="{FF2B5EF4-FFF2-40B4-BE49-F238E27FC236}">
                <a16:creationId xmlns:a16="http://schemas.microsoft.com/office/drawing/2014/main" id="{CB3AB4C7-D9C5-BC30-7798-03F00AC76174}"/>
              </a:ext>
            </a:extLst>
          </p:cNvPr>
          <p:cNvPicPr>
            <a:picLocks noChangeAspect="1"/>
          </p:cNvPicPr>
          <p:nvPr/>
        </p:nvPicPr>
        <p:blipFill rotWithShape="1">
          <a:blip r:embed="rId6"/>
          <a:srcRect l="35067" r="32171" b="8450"/>
          <a:stretch/>
        </p:blipFill>
        <p:spPr>
          <a:xfrm>
            <a:off x="7923338" y="448289"/>
            <a:ext cx="1356341" cy="2842598"/>
          </a:xfrm>
          <a:prstGeom prst="rect">
            <a:avLst/>
          </a:prstGeom>
        </p:spPr>
      </p:pic>
      <p:pic>
        <p:nvPicPr>
          <p:cNvPr id="14" name="Picture 13">
            <a:extLst>
              <a:ext uri="{FF2B5EF4-FFF2-40B4-BE49-F238E27FC236}">
                <a16:creationId xmlns:a16="http://schemas.microsoft.com/office/drawing/2014/main" id="{A1776656-5FF7-3384-983E-3D6DD6E476B7}"/>
              </a:ext>
            </a:extLst>
          </p:cNvPr>
          <p:cNvPicPr>
            <a:picLocks noChangeAspect="1"/>
          </p:cNvPicPr>
          <p:nvPr/>
        </p:nvPicPr>
        <p:blipFill rotWithShape="1">
          <a:blip r:embed="rId7"/>
          <a:srcRect l="35371" r="31867" b="10076"/>
          <a:stretch/>
        </p:blipFill>
        <p:spPr>
          <a:xfrm>
            <a:off x="10567311" y="457496"/>
            <a:ext cx="1356341" cy="2792130"/>
          </a:xfrm>
          <a:prstGeom prst="rect">
            <a:avLst/>
          </a:prstGeom>
        </p:spPr>
      </p:pic>
    </p:spTree>
    <p:extLst>
      <p:ext uri="{BB962C8B-B14F-4D97-AF65-F5344CB8AC3E}">
        <p14:creationId xmlns:p14="http://schemas.microsoft.com/office/powerpoint/2010/main" val="2691753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FD92-C4A8-C04F-AA2D-B10B39733560}"/>
              </a:ext>
            </a:extLst>
          </p:cNvPr>
          <p:cNvSpPr>
            <a:spLocks noGrp="1"/>
          </p:cNvSpPr>
          <p:nvPr>
            <p:ph type="title"/>
          </p:nvPr>
        </p:nvSpPr>
        <p:spPr>
          <a:xfrm>
            <a:off x="833175" y="274104"/>
            <a:ext cx="10542707" cy="479900"/>
          </a:xfrm>
        </p:spPr>
        <p:txBody>
          <a:bodyPr/>
          <a:lstStyle/>
          <a:p>
            <a:pPr algn="ctr"/>
            <a:r>
              <a:rPr lang="en-US" dirty="0"/>
              <a:t>Analysis</a:t>
            </a:r>
          </a:p>
        </p:txBody>
      </p:sp>
      <p:sp>
        <p:nvSpPr>
          <p:cNvPr id="3" name="TextBox 2">
            <a:extLst>
              <a:ext uri="{FF2B5EF4-FFF2-40B4-BE49-F238E27FC236}">
                <a16:creationId xmlns:a16="http://schemas.microsoft.com/office/drawing/2014/main" id="{E9F0F6B3-4B4A-2475-EF62-9C6CCD1978E1}"/>
              </a:ext>
            </a:extLst>
          </p:cNvPr>
          <p:cNvSpPr txBox="1"/>
          <p:nvPr/>
        </p:nvSpPr>
        <p:spPr>
          <a:xfrm>
            <a:off x="395926" y="876693"/>
            <a:ext cx="11378152" cy="5355312"/>
          </a:xfrm>
          <a:prstGeom prst="rect">
            <a:avLst/>
          </a:prstGeom>
          <a:noFill/>
        </p:spPr>
        <p:txBody>
          <a:bodyPr wrap="square" rtlCol="0">
            <a:spAutoFit/>
          </a:bodyPr>
          <a:lstStyle/>
          <a:p>
            <a:pPr marL="285750" indent="-285750">
              <a:buFont typeface="Arial" panose="020B0604020202020204" pitchFamily="34" charset="0"/>
              <a:buChar char="•"/>
            </a:pPr>
            <a:r>
              <a:rPr lang="en-US" dirty="0"/>
              <a:t>For Rayleigh number equal </a:t>
            </a:r>
            <a:r>
              <a:rPr lang="en-US" u="sng" dirty="0">
                <a:solidFill>
                  <a:srgbClr val="00B0F0"/>
                </a:solidFill>
              </a:rPr>
              <a:t>&lt;</a:t>
            </a:r>
            <a:r>
              <a:rPr lang="en-US" dirty="0">
                <a:solidFill>
                  <a:srgbClr val="00B0F0"/>
                </a:solidFill>
              </a:rPr>
              <a:t> 3550</a:t>
            </a:r>
            <a:r>
              <a:rPr lang="en-US" dirty="0"/>
              <a:t>, the flow is in the </a:t>
            </a:r>
            <a:r>
              <a:rPr lang="en-US" dirty="0">
                <a:solidFill>
                  <a:srgbClr val="00B0F0"/>
                </a:solidFill>
              </a:rPr>
              <a:t>conduction regime</a:t>
            </a:r>
            <a:r>
              <a:rPr lang="en-US" dirty="0"/>
              <a:t>.</a:t>
            </a:r>
          </a:p>
          <a:p>
            <a:pPr marL="285750" indent="-285750">
              <a:buFont typeface="Arial" panose="020B0604020202020204" pitchFamily="34" charset="0"/>
              <a:buChar char="•"/>
            </a:pPr>
            <a:r>
              <a:rPr lang="en-US" dirty="0"/>
              <a:t>For Rayleigh number </a:t>
            </a:r>
            <a:r>
              <a:rPr lang="en-US" u="sng" dirty="0">
                <a:solidFill>
                  <a:srgbClr val="00B0F0"/>
                </a:solidFill>
              </a:rPr>
              <a:t>&gt;</a:t>
            </a:r>
            <a:r>
              <a:rPr lang="en-US" dirty="0">
                <a:solidFill>
                  <a:srgbClr val="00B0F0"/>
                </a:solidFill>
              </a:rPr>
              <a:t> 6000</a:t>
            </a:r>
            <a:r>
              <a:rPr lang="en-US" dirty="0"/>
              <a:t>, the flow becomes </a:t>
            </a:r>
            <a:r>
              <a:rPr lang="en-US" dirty="0">
                <a:solidFill>
                  <a:srgbClr val="00B0F0"/>
                </a:solidFill>
              </a:rPr>
              <a:t>multicellular</a:t>
            </a:r>
            <a:r>
              <a:rPr lang="en-US" dirty="0"/>
              <a:t>.</a:t>
            </a:r>
          </a:p>
          <a:p>
            <a:pPr marL="285750" indent="-285750">
              <a:buFont typeface="Arial" panose="020B0604020202020204" pitchFamily="34" charset="0"/>
              <a:buChar char="•"/>
            </a:pPr>
            <a:r>
              <a:rPr lang="en-US" dirty="0"/>
              <a:t>For Ra = 6800, the local Nusselt number tends to oscillate on a regular way around the value corresponding to the conduction regime.</a:t>
            </a:r>
          </a:p>
          <a:p>
            <a:pPr marL="285750" indent="-285750" algn="just">
              <a:buFont typeface="Arial" panose="020B0604020202020204" pitchFamily="34" charset="0"/>
              <a:buChar char="•"/>
            </a:pPr>
            <a:r>
              <a:rPr lang="en-US" dirty="0"/>
              <a:t>When the value of Rayleigh number increases further, the regularity of the oscillations is destroyed, and the multicellular laminar flow being fully established, before becoming turbulent.</a:t>
            </a:r>
          </a:p>
          <a:p>
            <a:pPr marL="285750" indent="-285750" algn="just">
              <a:buFont typeface="Arial" panose="020B0604020202020204" pitchFamily="34" charset="0"/>
              <a:buChar char="•"/>
            </a:pPr>
            <a:r>
              <a:rPr lang="en-US" dirty="0"/>
              <a:t>The </a:t>
            </a:r>
            <a:r>
              <a:rPr lang="en-US" dirty="0">
                <a:solidFill>
                  <a:srgbClr val="00B0F0"/>
                </a:solidFill>
              </a:rPr>
              <a:t>number of cells on onset of multicellular flow decreases as the Rayleigh number increases</a:t>
            </a:r>
            <a:r>
              <a:rPr lang="en-US" dirty="0"/>
              <a:t>.</a:t>
            </a:r>
          </a:p>
          <a:p>
            <a:pPr marL="285750" indent="-285750" algn="just">
              <a:buFont typeface="Arial" panose="020B0604020202020204" pitchFamily="34" charset="0"/>
              <a:buChar char="•"/>
            </a:pPr>
            <a:r>
              <a:rPr lang="en-US" dirty="0">
                <a:solidFill>
                  <a:srgbClr val="00B0F0"/>
                </a:solidFill>
              </a:rPr>
              <a:t>Results of Numerical study found in agreement with the previous studies/ experimental results</a:t>
            </a:r>
            <a:r>
              <a:rPr lang="en-US" dirty="0"/>
              <a:t>.</a:t>
            </a:r>
          </a:p>
          <a:p>
            <a:pPr marL="285750" indent="-285750" algn="just">
              <a:buFont typeface="Arial" panose="020B0604020202020204" pitchFamily="34" charset="0"/>
              <a:buChar char="•"/>
            </a:pPr>
            <a:r>
              <a:rPr lang="en-US" dirty="0"/>
              <a:t>The </a:t>
            </a:r>
            <a:r>
              <a:rPr lang="en-US" dirty="0">
                <a:solidFill>
                  <a:srgbClr val="00B0F0"/>
                </a:solidFill>
              </a:rPr>
              <a:t>turbulent regime </a:t>
            </a:r>
            <a:r>
              <a:rPr lang="en-US" dirty="0"/>
              <a:t>at AR=40 is categorized at </a:t>
            </a:r>
            <a:r>
              <a:rPr lang="en-US" dirty="0">
                <a:solidFill>
                  <a:srgbClr val="00B0F0"/>
                </a:solidFill>
              </a:rPr>
              <a:t>Ra=40,000</a:t>
            </a:r>
            <a:r>
              <a:rPr lang="en-US" dirty="0"/>
              <a:t>.</a:t>
            </a:r>
          </a:p>
          <a:p>
            <a:pPr marL="285750" indent="-285750" algn="just">
              <a:buFont typeface="Arial" panose="020B0604020202020204" pitchFamily="34" charset="0"/>
              <a:buChar char="•"/>
            </a:pPr>
            <a:r>
              <a:rPr lang="en-US" dirty="0"/>
              <a:t>Up to a value of 6000, the energy transfer from the hot face towards the cold face is carried out directly by conduction.</a:t>
            </a:r>
          </a:p>
          <a:p>
            <a:pPr marL="285750" indent="-285750" algn="just">
              <a:buFont typeface="Arial" panose="020B0604020202020204" pitchFamily="34" charset="0"/>
              <a:buChar char="•"/>
            </a:pPr>
            <a:r>
              <a:rPr lang="en-US" dirty="0"/>
              <a:t>If the Rayleigh number increases, conduction is not enough any more to ensure the transfer of necessary heat.</a:t>
            </a:r>
          </a:p>
          <a:p>
            <a:pPr marL="285750" indent="-285750" algn="just">
              <a:buFont typeface="Arial" panose="020B0604020202020204" pitchFamily="34" charset="0"/>
              <a:buChar char="•"/>
            </a:pPr>
            <a:r>
              <a:rPr lang="en-US" dirty="0"/>
              <a:t>The </a:t>
            </a:r>
            <a:r>
              <a:rPr lang="en-US" dirty="0">
                <a:solidFill>
                  <a:srgbClr val="00B0F0"/>
                </a:solidFill>
              </a:rPr>
              <a:t>development of a secondary flow </a:t>
            </a:r>
            <a:r>
              <a:rPr lang="en-US" dirty="0"/>
              <a:t>(secondary cells) has the role to mitigate this deficit, allowing heat </a:t>
            </a:r>
            <a:r>
              <a:rPr lang="en-US" dirty="0">
                <a:solidFill>
                  <a:srgbClr val="00B0F0"/>
                </a:solidFill>
              </a:rPr>
              <a:t>transfer by convection</a:t>
            </a:r>
            <a:r>
              <a:rPr lang="en-US" dirty="0"/>
              <a:t>.</a:t>
            </a:r>
          </a:p>
          <a:p>
            <a:pPr marL="285750" indent="-285750" algn="just">
              <a:buFont typeface="Arial" panose="020B0604020202020204" pitchFamily="34" charset="0"/>
              <a:buChar char="•"/>
            </a:pPr>
            <a:r>
              <a:rPr lang="en-US" dirty="0"/>
              <a:t>The results obtained tends to show that these ordered structures occur starting in the top of the cavity. After having traversed the cavity core, each structure comes in the bottom, to be connected to the primary flow.</a:t>
            </a:r>
          </a:p>
          <a:p>
            <a:pPr marL="285750" indent="-285750" algn="just">
              <a:buFont typeface="Arial" panose="020B0604020202020204" pitchFamily="34" charset="0"/>
              <a:buChar char="•"/>
            </a:pPr>
            <a:r>
              <a:rPr lang="en-US" dirty="0"/>
              <a:t>If the Rayleigh number increases further, these structures lose their ordered character and the flow enters the turbulent mode.</a:t>
            </a:r>
          </a:p>
        </p:txBody>
      </p:sp>
    </p:spTree>
    <p:extLst>
      <p:ext uri="{BB962C8B-B14F-4D97-AF65-F5344CB8AC3E}">
        <p14:creationId xmlns:p14="http://schemas.microsoft.com/office/powerpoint/2010/main" val="859454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FD92-C4A8-C04F-AA2D-B10B39733560}"/>
              </a:ext>
            </a:extLst>
          </p:cNvPr>
          <p:cNvSpPr>
            <a:spLocks noGrp="1"/>
          </p:cNvSpPr>
          <p:nvPr>
            <p:ph type="title"/>
          </p:nvPr>
        </p:nvSpPr>
        <p:spPr>
          <a:xfrm>
            <a:off x="833175" y="274104"/>
            <a:ext cx="10542707" cy="479900"/>
          </a:xfrm>
        </p:spPr>
        <p:txBody>
          <a:bodyPr/>
          <a:lstStyle/>
          <a:p>
            <a:pPr algn="ctr"/>
            <a:r>
              <a:rPr lang="en-US" dirty="0"/>
              <a:t>Conclusion</a:t>
            </a:r>
          </a:p>
        </p:txBody>
      </p:sp>
      <p:sp>
        <p:nvSpPr>
          <p:cNvPr id="3" name="TextBox 2">
            <a:extLst>
              <a:ext uri="{FF2B5EF4-FFF2-40B4-BE49-F238E27FC236}">
                <a16:creationId xmlns:a16="http://schemas.microsoft.com/office/drawing/2014/main" id="{1BB6BEBF-957F-99D9-5E8D-C5649C73335F}"/>
              </a:ext>
            </a:extLst>
          </p:cNvPr>
          <p:cNvSpPr txBox="1"/>
          <p:nvPr/>
        </p:nvSpPr>
        <p:spPr>
          <a:xfrm>
            <a:off x="395926" y="876693"/>
            <a:ext cx="11378152"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code solves N.S equation (continuity, momentum and energy equations) for high aspect ratio vertical cavity flows.</a:t>
            </a:r>
          </a:p>
          <a:p>
            <a:pPr marL="285750" indent="-285750" algn="just">
              <a:buFont typeface="Arial" panose="020B0604020202020204" pitchFamily="34" charset="0"/>
              <a:buChar char="•"/>
            </a:pPr>
            <a:r>
              <a:rPr lang="en-US" dirty="0"/>
              <a:t>The numerical scheme successfully identifies the unicellular and multicellular flows at different aspect ratios and Ra numbers.</a:t>
            </a:r>
          </a:p>
          <a:p>
            <a:pPr marL="285750" indent="-285750" algn="just">
              <a:buFont typeface="Arial" panose="020B0604020202020204" pitchFamily="34" charset="0"/>
              <a:buChar char="•"/>
            </a:pPr>
            <a:r>
              <a:rPr lang="en-US" dirty="0"/>
              <a:t>The results obtained are in agreement to the available experimental/ numerical results from literature.</a:t>
            </a:r>
          </a:p>
        </p:txBody>
      </p:sp>
    </p:spTree>
    <p:extLst>
      <p:ext uri="{BB962C8B-B14F-4D97-AF65-F5344CB8AC3E}">
        <p14:creationId xmlns:p14="http://schemas.microsoft.com/office/powerpoint/2010/main" val="1910729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039F3A-5B8E-837A-BE98-095E27BC210F}"/>
              </a:ext>
            </a:extLst>
          </p:cNvPr>
          <p:cNvSpPr>
            <a:spLocks noGrp="1"/>
          </p:cNvSpPr>
          <p:nvPr>
            <p:ph type="title"/>
          </p:nvPr>
        </p:nvSpPr>
        <p:spPr>
          <a:xfrm>
            <a:off x="2369744" y="3045586"/>
            <a:ext cx="7650949" cy="479900"/>
          </a:xfrm>
        </p:spPr>
        <p:txBody>
          <a:bodyPr/>
          <a:lstStyle/>
          <a:p>
            <a:pPr algn="ctr"/>
            <a:r>
              <a:rPr lang="en-US" dirty="0"/>
              <a:t>THANK YOU</a:t>
            </a:r>
            <a:endParaRPr lang="en-PK" dirty="0"/>
          </a:p>
        </p:txBody>
      </p:sp>
    </p:spTree>
    <p:extLst>
      <p:ext uri="{BB962C8B-B14F-4D97-AF65-F5344CB8AC3E}">
        <p14:creationId xmlns:p14="http://schemas.microsoft.com/office/powerpoint/2010/main" val="131636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B596B55-7C0B-019A-CCD4-E336393C26FB}"/>
              </a:ext>
            </a:extLst>
          </p:cNvPr>
          <p:cNvSpPr>
            <a:spLocks noGrp="1"/>
          </p:cNvSpPr>
          <p:nvPr>
            <p:ph type="title"/>
          </p:nvPr>
        </p:nvSpPr>
        <p:spPr>
          <a:xfrm>
            <a:off x="555586" y="233989"/>
            <a:ext cx="11385684" cy="479900"/>
          </a:xfrm>
        </p:spPr>
        <p:txBody>
          <a:bodyPr/>
          <a:lstStyle/>
          <a:p>
            <a:pPr algn="ctr"/>
            <a:r>
              <a:rPr lang="en-US" dirty="0"/>
              <a:t>Introduction and Motivation</a:t>
            </a:r>
          </a:p>
        </p:txBody>
      </p:sp>
      <p:sp>
        <p:nvSpPr>
          <p:cNvPr id="8" name="TextBox 7">
            <a:extLst>
              <a:ext uri="{FF2B5EF4-FFF2-40B4-BE49-F238E27FC236}">
                <a16:creationId xmlns:a16="http://schemas.microsoft.com/office/drawing/2014/main" id="{6506BE5A-8DB8-06E0-1719-D8120449738D}"/>
              </a:ext>
            </a:extLst>
          </p:cNvPr>
          <p:cNvSpPr txBox="1"/>
          <p:nvPr/>
        </p:nvSpPr>
        <p:spPr>
          <a:xfrm>
            <a:off x="488778" y="713889"/>
            <a:ext cx="5607222" cy="4524315"/>
          </a:xfrm>
          <a:prstGeom prst="rect">
            <a:avLst/>
          </a:prstGeom>
          <a:noFill/>
          <a:ln>
            <a:solidFill>
              <a:schemeClr val="tx1">
                <a:lumMod val="95000"/>
                <a:lumOff val="5000"/>
              </a:schemeClr>
            </a:solidFill>
          </a:ln>
        </p:spPr>
        <p:txBody>
          <a:bodyPr wrap="square" rtlCol="0">
            <a:spAutoFit/>
          </a:bodyPr>
          <a:lstStyle/>
          <a:p>
            <a:pPr marL="285750" indent="-285750" algn="just">
              <a:buFont typeface="Arial" panose="020B0604020202020204" pitchFamily="34" charset="0"/>
              <a:buChar char="•"/>
            </a:pPr>
            <a:r>
              <a:rPr lang="en-US" b="1" dirty="0">
                <a:solidFill>
                  <a:srgbClr val="FF0000"/>
                </a:solidFill>
              </a:rPr>
              <a:t>Secondary flows in high aspect ratio, vertical cavities, in laminar regime</a:t>
            </a:r>
          </a:p>
          <a:p>
            <a:pPr marL="285750" indent="-285750" algn="just">
              <a:buFont typeface="Arial" panose="020B0604020202020204" pitchFamily="34" charset="0"/>
              <a:buChar char="•"/>
            </a:pPr>
            <a:r>
              <a:rPr lang="en-US" b="1" dirty="0"/>
              <a:t>Practical application includes – insulated glazing units (</a:t>
            </a:r>
            <a:r>
              <a:rPr lang="en-US" b="1" dirty="0">
                <a:solidFill>
                  <a:srgbClr val="00B0F0"/>
                </a:solidFill>
              </a:rPr>
              <a:t>IGU</a:t>
            </a:r>
            <a:r>
              <a:rPr lang="en-US" b="1" dirty="0"/>
              <a:t>)</a:t>
            </a:r>
          </a:p>
          <a:p>
            <a:pPr marL="285750" indent="-285750" algn="just">
              <a:buFont typeface="Arial" panose="020B0604020202020204" pitchFamily="34" charset="0"/>
              <a:buChar char="•"/>
            </a:pPr>
            <a:r>
              <a:rPr lang="en-US" b="1" dirty="0"/>
              <a:t>Fluid movement inside the cavity is due to Buoyancy resulting from temperature difference between both vertical surfaces </a:t>
            </a:r>
          </a:p>
          <a:p>
            <a:pPr marL="285750" indent="-285750" algn="just">
              <a:buFont typeface="Arial" panose="020B0604020202020204" pitchFamily="34" charset="0"/>
              <a:buChar char="•"/>
            </a:pPr>
            <a:r>
              <a:rPr lang="en-US" b="1" dirty="0"/>
              <a:t>The flow exhibits two states:-</a:t>
            </a:r>
          </a:p>
          <a:p>
            <a:pPr marL="742950" lvl="1" indent="-285750" algn="just">
              <a:buFont typeface="Arial" panose="020B0604020202020204" pitchFamily="34" charset="0"/>
              <a:buChar char="•"/>
            </a:pPr>
            <a:r>
              <a:rPr lang="en-US" b="1" dirty="0"/>
              <a:t>Laminar and </a:t>
            </a:r>
            <a:r>
              <a:rPr lang="en-US" b="1" dirty="0">
                <a:solidFill>
                  <a:srgbClr val="00B0F0"/>
                </a:solidFill>
              </a:rPr>
              <a:t>unicellular</a:t>
            </a:r>
          </a:p>
          <a:p>
            <a:pPr marL="742950" lvl="1" indent="-285750" algn="just">
              <a:buFont typeface="Arial" panose="020B0604020202020204" pitchFamily="34" charset="0"/>
              <a:buChar char="•"/>
            </a:pPr>
            <a:r>
              <a:rPr lang="en-US" b="1" dirty="0">
                <a:solidFill>
                  <a:srgbClr val="00B0F0"/>
                </a:solidFill>
              </a:rPr>
              <a:t>Multicellular</a:t>
            </a:r>
            <a:r>
              <a:rPr lang="en-US" b="1" dirty="0"/>
              <a:t> with increased local and average heat transfer coefficients</a:t>
            </a:r>
          </a:p>
          <a:p>
            <a:pPr marL="285750" indent="-285750" algn="just">
              <a:buFont typeface="Arial" panose="020B0604020202020204" pitchFamily="34" charset="0"/>
              <a:buChar char="•"/>
            </a:pPr>
            <a:r>
              <a:rPr lang="en-US" b="1" dirty="0"/>
              <a:t>Solution is the function of three dimensionless parameters:-</a:t>
            </a:r>
          </a:p>
          <a:p>
            <a:pPr marL="742950" lvl="1" indent="-285750" algn="just">
              <a:buFont typeface="Arial" panose="020B0604020202020204" pitchFamily="34" charset="0"/>
              <a:buChar char="•"/>
            </a:pPr>
            <a:r>
              <a:rPr lang="en-US" b="1" dirty="0"/>
              <a:t>Aspect Ratio of cavity (A)</a:t>
            </a:r>
          </a:p>
          <a:p>
            <a:pPr marL="742950" lvl="1" indent="-285750" algn="just">
              <a:buFont typeface="Arial" panose="020B0604020202020204" pitchFamily="34" charset="0"/>
              <a:buChar char="•"/>
            </a:pPr>
            <a:r>
              <a:rPr lang="en-US" b="1" dirty="0"/>
              <a:t>Prandtl number of fluid (</a:t>
            </a:r>
            <a:r>
              <a:rPr lang="en-US" b="1" dirty="0" err="1"/>
              <a:t>Pr</a:t>
            </a:r>
            <a:r>
              <a:rPr lang="en-US" b="1" dirty="0"/>
              <a:t>)</a:t>
            </a:r>
          </a:p>
          <a:p>
            <a:pPr marL="742950" lvl="1" indent="-285750" algn="just">
              <a:buFont typeface="Arial" panose="020B0604020202020204" pitchFamily="34" charset="0"/>
              <a:buChar char="•"/>
            </a:pPr>
            <a:r>
              <a:rPr lang="en-US" b="1" dirty="0"/>
              <a:t>Rayleigh number (Ra)</a:t>
            </a:r>
          </a:p>
        </p:txBody>
      </p:sp>
      <p:pic>
        <p:nvPicPr>
          <p:cNvPr id="10" name="Picture 9">
            <a:extLst>
              <a:ext uri="{FF2B5EF4-FFF2-40B4-BE49-F238E27FC236}">
                <a16:creationId xmlns:a16="http://schemas.microsoft.com/office/drawing/2014/main" id="{E3A0EB42-CB07-6EAD-6FDB-4D03CC8E3BB1}"/>
              </a:ext>
            </a:extLst>
          </p:cNvPr>
          <p:cNvPicPr>
            <a:picLocks noChangeAspect="1"/>
          </p:cNvPicPr>
          <p:nvPr/>
        </p:nvPicPr>
        <p:blipFill>
          <a:blip r:embed="rId2"/>
          <a:stretch>
            <a:fillRect/>
          </a:stretch>
        </p:blipFill>
        <p:spPr>
          <a:xfrm>
            <a:off x="6730885" y="713889"/>
            <a:ext cx="5075499" cy="3492876"/>
          </a:xfrm>
          <a:prstGeom prst="rect">
            <a:avLst/>
          </a:prstGeom>
        </p:spPr>
      </p:pic>
      <p:sp>
        <p:nvSpPr>
          <p:cNvPr id="11" name="TextBox 10">
            <a:extLst>
              <a:ext uri="{FF2B5EF4-FFF2-40B4-BE49-F238E27FC236}">
                <a16:creationId xmlns:a16="http://schemas.microsoft.com/office/drawing/2014/main" id="{2F43DCE2-64B8-6C5C-BDDC-C9F0C07C9ED4}"/>
              </a:ext>
            </a:extLst>
          </p:cNvPr>
          <p:cNvSpPr txBox="1"/>
          <p:nvPr/>
        </p:nvSpPr>
        <p:spPr>
          <a:xfrm>
            <a:off x="6447934" y="4206765"/>
            <a:ext cx="5493336" cy="707886"/>
          </a:xfrm>
          <a:prstGeom prst="rect">
            <a:avLst/>
          </a:prstGeom>
          <a:noFill/>
        </p:spPr>
        <p:txBody>
          <a:bodyPr wrap="square" rtlCol="0">
            <a:spAutoFit/>
          </a:bodyPr>
          <a:lstStyle/>
          <a:p>
            <a:pPr algn="just"/>
            <a:r>
              <a:rPr lang="fr-FR" sz="1400" i="1" dirty="0" err="1">
                <a:solidFill>
                  <a:srgbClr val="00B0F0"/>
                </a:solidFill>
              </a:rPr>
              <a:t>Ref</a:t>
            </a:r>
            <a:r>
              <a:rPr lang="fr-FR" i="1" dirty="0"/>
              <a:t>: </a:t>
            </a:r>
            <a:r>
              <a:rPr lang="fr-FR" sz="1100" i="1" dirty="0"/>
              <a:t>B. Lartigue, S. </a:t>
            </a:r>
            <a:r>
              <a:rPr lang="fr-FR" sz="1100" i="1" dirty="0" err="1"/>
              <a:t>Lorente</a:t>
            </a:r>
            <a:r>
              <a:rPr lang="fr-FR" sz="1100" i="1" dirty="0"/>
              <a:t>, B. </a:t>
            </a:r>
            <a:r>
              <a:rPr lang="fr-FR" sz="1100" i="1" dirty="0" err="1"/>
              <a:t>Bourret</a:t>
            </a:r>
            <a:r>
              <a:rPr lang="fr-FR" sz="1100" i="1" dirty="0"/>
              <a:t>, </a:t>
            </a:r>
            <a:r>
              <a:rPr lang="en-US" sz="1100" i="1" dirty="0"/>
              <a:t>Multicellular natural convection in a high aspect ratio cavity: experimental and numerical results, International Journal of Heat and Mass Transfer 43 (2000) 3157-3170</a:t>
            </a:r>
            <a:endParaRPr lang="en-US" i="1" dirty="0"/>
          </a:p>
        </p:txBody>
      </p:sp>
    </p:spTree>
    <p:extLst>
      <p:ext uri="{BB962C8B-B14F-4D97-AF65-F5344CB8AC3E}">
        <p14:creationId xmlns:p14="http://schemas.microsoft.com/office/powerpoint/2010/main" val="3653597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B596B55-7C0B-019A-CCD4-E336393C26FB}"/>
              </a:ext>
            </a:extLst>
          </p:cNvPr>
          <p:cNvSpPr>
            <a:spLocks noGrp="1"/>
          </p:cNvSpPr>
          <p:nvPr>
            <p:ph type="title"/>
          </p:nvPr>
        </p:nvSpPr>
        <p:spPr>
          <a:xfrm>
            <a:off x="555586" y="233989"/>
            <a:ext cx="11385684" cy="479900"/>
          </a:xfrm>
        </p:spPr>
        <p:txBody>
          <a:bodyPr/>
          <a:lstStyle/>
          <a:p>
            <a:pPr algn="ctr"/>
            <a:r>
              <a:rPr lang="en-US" dirty="0"/>
              <a:t>IGUs</a:t>
            </a:r>
          </a:p>
        </p:txBody>
      </p:sp>
      <p:sp>
        <p:nvSpPr>
          <p:cNvPr id="8" name="TextBox 7">
            <a:extLst>
              <a:ext uri="{FF2B5EF4-FFF2-40B4-BE49-F238E27FC236}">
                <a16:creationId xmlns:a16="http://schemas.microsoft.com/office/drawing/2014/main" id="{6506BE5A-8DB8-06E0-1719-D8120449738D}"/>
              </a:ext>
            </a:extLst>
          </p:cNvPr>
          <p:cNvSpPr txBox="1"/>
          <p:nvPr/>
        </p:nvSpPr>
        <p:spPr>
          <a:xfrm>
            <a:off x="488778" y="713889"/>
            <a:ext cx="5607222" cy="5546390"/>
          </a:xfrm>
          <a:prstGeom prst="rect">
            <a:avLst/>
          </a:prstGeom>
          <a:noFill/>
          <a:ln>
            <a:solidFill>
              <a:schemeClr val="tx1">
                <a:lumMod val="95000"/>
                <a:lumOff val="5000"/>
              </a:schemeClr>
            </a:solidFill>
          </a:ln>
        </p:spPr>
        <p:txBody>
          <a:bodyPr wrap="square" rtlCol="0">
            <a:spAutoFit/>
          </a:bodyPr>
          <a:lstStyle/>
          <a:p>
            <a:pPr marL="285750" indent="-285750" algn="just">
              <a:lnSpc>
                <a:spcPct val="200000"/>
              </a:lnSpc>
              <a:buFont typeface="Arial" panose="020B0604020202020204" pitchFamily="34" charset="0"/>
              <a:buChar char="•"/>
            </a:pPr>
            <a:r>
              <a:rPr lang="en-US" b="1" dirty="0"/>
              <a:t>An </a:t>
            </a:r>
            <a:r>
              <a:rPr lang="en-US" b="1" dirty="0">
                <a:solidFill>
                  <a:srgbClr val="FF0000"/>
                </a:solidFill>
              </a:rPr>
              <a:t>insulated glass unit (IGU) </a:t>
            </a:r>
            <a:r>
              <a:rPr lang="en-US" b="1" dirty="0"/>
              <a:t>consists of multiple glass panes separated by </a:t>
            </a:r>
            <a:r>
              <a:rPr lang="en-US" b="1" dirty="0">
                <a:solidFill>
                  <a:srgbClr val="00B0F0"/>
                </a:solidFill>
              </a:rPr>
              <a:t>air</a:t>
            </a:r>
            <a:r>
              <a:rPr lang="en-US" b="1" dirty="0"/>
              <a:t> or a </a:t>
            </a:r>
            <a:r>
              <a:rPr lang="en-US" b="1" dirty="0">
                <a:solidFill>
                  <a:srgbClr val="00B0F0"/>
                </a:solidFill>
              </a:rPr>
              <a:t>noble gas-filled </a:t>
            </a:r>
            <a:r>
              <a:rPr lang="en-US" b="1" dirty="0"/>
              <a:t>cavity that reduces heat transfer and provides building insulation.</a:t>
            </a:r>
          </a:p>
          <a:p>
            <a:pPr marL="285750" indent="-285750" algn="just">
              <a:lnSpc>
                <a:spcPct val="200000"/>
              </a:lnSpc>
              <a:buFont typeface="Arial" panose="020B0604020202020204" pitchFamily="34" charset="0"/>
              <a:buChar char="•"/>
            </a:pPr>
            <a:r>
              <a:rPr lang="en-US" b="1" dirty="0"/>
              <a:t>Insulated glass significantly regulates the indoor temperature and acts as a barrier to unwanted heat and noise.</a:t>
            </a:r>
          </a:p>
          <a:p>
            <a:pPr marL="285750" indent="-285750" algn="just">
              <a:lnSpc>
                <a:spcPct val="200000"/>
              </a:lnSpc>
              <a:buFont typeface="Arial" panose="020B0604020202020204" pitchFamily="34" charset="0"/>
              <a:buChar char="•"/>
            </a:pPr>
            <a:r>
              <a:rPr lang="en-US" b="1" dirty="0"/>
              <a:t>Heat transfer has been found to be a function of fluid </a:t>
            </a:r>
            <a:r>
              <a:rPr lang="en-US" b="1" dirty="0" err="1"/>
              <a:t>Pr</a:t>
            </a:r>
            <a:r>
              <a:rPr lang="en-US" b="1" dirty="0"/>
              <a:t> #, Rayleigh # and aspect ratio of the cavity.</a:t>
            </a:r>
          </a:p>
        </p:txBody>
      </p:sp>
      <p:pic>
        <p:nvPicPr>
          <p:cNvPr id="1026" name="Picture 2" descr="Thermal Insulation in Insulated Glass and Regular Glass">
            <a:extLst>
              <a:ext uri="{FF2B5EF4-FFF2-40B4-BE49-F238E27FC236}">
                <a16:creationId xmlns:a16="http://schemas.microsoft.com/office/drawing/2014/main" id="{34074799-F2EB-715D-C2D9-F9CC3CC2D8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5565" y="3526492"/>
            <a:ext cx="5146145" cy="28382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ponents of Insulated Glass Unit (IGU)">
            <a:extLst>
              <a:ext uri="{FF2B5EF4-FFF2-40B4-BE49-F238E27FC236}">
                <a16:creationId xmlns:a16="http://schemas.microsoft.com/office/drawing/2014/main" id="{7EECDEAA-D71F-BA56-ACAA-57C1631EF6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2404" y="831429"/>
            <a:ext cx="4758866" cy="2393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462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1773EB91-4820-CFBC-046F-5D4EAADE0BAF}"/>
              </a:ext>
            </a:extLst>
          </p:cNvPr>
          <p:cNvSpPr txBox="1"/>
          <p:nvPr/>
        </p:nvSpPr>
        <p:spPr>
          <a:xfrm>
            <a:off x="7764893" y="1579808"/>
            <a:ext cx="3840480" cy="4848225"/>
          </a:xfrm>
          <a:prstGeom prst="rect">
            <a:avLst/>
          </a:prstGeom>
          <a:noFill/>
          <a:ln w="28575">
            <a:solidFill>
              <a:srgbClr val="FFC000"/>
            </a:solidFill>
          </a:ln>
        </p:spPr>
        <p:txBody>
          <a:bodyPr wrap="square" rtlCol="0">
            <a:spAutoFit/>
          </a:bodyPr>
          <a:lstStyle/>
          <a:p>
            <a:endParaRPr lang="en-US" dirty="0"/>
          </a:p>
        </p:txBody>
      </p:sp>
      <p:sp>
        <p:nvSpPr>
          <p:cNvPr id="20" name="TextBox 19">
            <a:extLst>
              <a:ext uri="{FF2B5EF4-FFF2-40B4-BE49-F238E27FC236}">
                <a16:creationId xmlns:a16="http://schemas.microsoft.com/office/drawing/2014/main" id="{2D55D404-CF74-5349-F762-795FD212880D}"/>
              </a:ext>
            </a:extLst>
          </p:cNvPr>
          <p:cNvSpPr txBox="1"/>
          <p:nvPr/>
        </p:nvSpPr>
        <p:spPr>
          <a:xfrm>
            <a:off x="3820417" y="1579808"/>
            <a:ext cx="3840480" cy="4848225"/>
          </a:xfrm>
          <a:prstGeom prst="rect">
            <a:avLst/>
          </a:prstGeom>
          <a:noFill/>
          <a:ln w="28575">
            <a:solidFill>
              <a:srgbClr val="FFC000"/>
            </a:solidFill>
          </a:ln>
        </p:spPr>
        <p:txBody>
          <a:bodyPr wrap="square" rtlCol="0">
            <a:spAutoFit/>
          </a:bodyPr>
          <a:lstStyle/>
          <a:p>
            <a:endParaRPr lang="en-US" dirty="0"/>
          </a:p>
        </p:txBody>
      </p:sp>
      <p:sp>
        <p:nvSpPr>
          <p:cNvPr id="9" name="Title 1">
            <a:extLst>
              <a:ext uri="{FF2B5EF4-FFF2-40B4-BE49-F238E27FC236}">
                <a16:creationId xmlns:a16="http://schemas.microsoft.com/office/drawing/2014/main" id="{FD674553-D6CA-C3E6-4749-A7494DDFE178}"/>
              </a:ext>
            </a:extLst>
          </p:cNvPr>
          <p:cNvSpPr>
            <a:spLocks noGrp="1"/>
          </p:cNvSpPr>
          <p:nvPr>
            <p:ph type="title"/>
          </p:nvPr>
        </p:nvSpPr>
        <p:spPr>
          <a:xfrm>
            <a:off x="555586" y="233989"/>
            <a:ext cx="11385684" cy="479900"/>
          </a:xfrm>
        </p:spPr>
        <p:txBody>
          <a:bodyPr/>
          <a:lstStyle/>
          <a:p>
            <a:pPr algn="ctr"/>
            <a:r>
              <a:rPr lang="en-US" dirty="0"/>
              <a:t>Numerical Methodology</a:t>
            </a:r>
          </a:p>
        </p:txBody>
      </p:sp>
      <p:pic>
        <p:nvPicPr>
          <p:cNvPr id="6" name="Picture 5">
            <a:extLst>
              <a:ext uri="{FF2B5EF4-FFF2-40B4-BE49-F238E27FC236}">
                <a16:creationId xmlns:a16="http://schemas.microsoft.com/office/drawing/2014/main" id="{EBC20EE9-AD20-2ED6-0646-650A2E58AE81}"/>
              </a:ext>
            </a:extLst>
          </p:cNvPr>
          <p:cNvPicPr>
            <a:picLocks noChangeAspect="1"/>
          </p:cNvPicPr>
          <p:nvPr/>
        </p:nvPicPr>
        <p:blipFill rotWithShape="1">
          <a:blip r:embed="rId2"/>
          <a:srcRect r="9386"/>
          <a:stretch/>
        </p:blipFill>
        <p:spPr>
          <a:xfrm>
            <a:off x="250729" y="1579808"/>
            <a:ext cx="3482285" cy="4848225"/>
          </a:xfrm>
          <a:prstGeom prst="rect">
            <a:avLst/>
          </a:prstGeom>
          <a:ln w="28575">
            <a:solidFill>
              <a:srgbClr val="FFC000"/>
            </a:solidFill>
          </a:ln>
        </p:spPr>
      </p:pic>
      <p:pic>
        <p:nvPicPr>
          <p:cNvPr id="10" name="Picture 9">
            <a:extLst>
              <a:ext uri="{FF2B5EF4-FFF2-40B4-BE49-F238E27FC236}">
                <a16:creationId xmlns:a16="http://schemas.microsoft.com/office/drawing/2014/main" id="{6C34BC47-CFDC-843B-4E3B-CD939BE40621}"/>
              </a:ext>
            </a:extLst>
          </p:cNvPr>
          <p:cNvPicPr>
            <a:picLocks noChangeAspect="1"/>
          </p:cNvPicPr>
          <p:nvPr/>
        </p:nvPicPr>
        <p:blipFill>
          <a:blip r:embed="rId3"/>
          <a:stretch>
            <a:fillRect/>
          </a:stretch>
        </p:blipFill>
        <p:spPr>
          <a:xfrm>
            <a:off x="3962102" y="1806167"/>
            <a:ext cx="2495550" cy="695325"/>
          </a:xfrm>
          <a:prstGeom prst="rect">
            <a:avLst/>
          </a:prstGeom>
        </p:spPr>
      </p:pic>
      <p:pic>
        <p:nvPicPr>
          <p:cNvPr id="14" name="Picture 13">
            <a:extLst>
              <a:ext uri="{FF2B5EF4-FFF2-40B4-BE49-F238E27FC236}">
                <a16:creationId xmlns:a16="http://schemas.microsoft.com/office/drawing/2014/main" id="{BBCC0193-5016-05BE-69D6-81BAF4A9CB02}"/>
              </a:ext>
            </a:extLst>
          </p:cNvPr>
          <p:cNvPicPr>
            <a:picLocks noChangeAspect="1"/>
          </p:cNvPicPr>
          <p:nvPr/>
        </p:nvPicPr>
        <p:blipFill rotWithShape="1">
          <a:blip r:embed="rId4"/>
          <a:srcRect t="5671" r="5942"/>
          <a:stretch/>
        </p:blipFill>
        <p:spPr>
          <a:xfrm>
            <a:off x="7778846" y="1701800"/>
            <a:ext cx="3752754" cy="2147380"/>
          </a:xfrm>
          <a:prstGeom prst="rect">
            <a:avLst/>
          </a:prstGeom>
        </p:spPr>
      </p:pic>
      <p:pic>
        <p:nvPicPr>
          <p:cNvPr id="16" name="Picture 15">
            <a:extLst>
              <a:ext uri="{FF2B5EF4-FFF2-40B4-BE49-F238E27FC236}">
                <a16:creationId xmlns:a16="http://schemas.microsoft.com/office/drawing/2014/main" id="{22F52A77-B88E-521C-3004-8734C722365A}"/>
              </a:ext>
            </a:extLst>
          </p:cNvPr>
          <p:cNvPicPr>
            <a:picLocks noChangeAspect="1"/>
          </p:cNvPicPr>
          <p:nvPr/>
        </p:nvPicPr>
        <p:blipFill rotWithShape="1">
          <a:blip r:embed="rId5"/>
          <a:srcRect t="5114" r="10737"/>
          <a:stretch/>
        </p:blipFill>
        <p:spPr>
          <a:xfrm>
            <a:off x="8662581" y="3725331"/>
            <a:ext cx="2555753" cy="2667469"/>
          </a:xfrm>
          <a:prstGeom prst="rect">
            <a:avLst/>
          </a:prstGeom>
        </p:spPr>
      </p:pic>
      <p:sp>
        <p:nvSpPr>
          <p:cNvPr id="17" name="TextBox 16">
            <a:extLst>
              <a:ext uri="{FF2B5EF4-FFF2-40B4-BE49-F238E27FC236}">
                <a16:creationId xmlns:a16="http://schemas.microsoft.com/office/drawing/2014/main" id="{5F2C02D7-45B8-3771-190A-C2ED7202652E}"/>
              </a:ext>
            </a:extLst>
          </p:cNvPr>
          <p:cNvSpPr txBox="1"/>
          <p:nvPr/>
        </p:nvSpPr>
        <p:spPr>
          <a:xfrm>
            <a:off x="250730" y="820221"/>
            <a:ext cx="3482284" cy="646331"/>
          </a:xfrm>
          <a:prstGeom prst="rect">
            <a:avLst/>
          </a:prstGeom>
          <a:solidFill>
            <a:schemeClr val="accent6">
              <a:lumMod val="40000"/>
              <a:lumOff val="60000"/>
            </a:schemeClr>
          </a:solidFill>
          <a:ln>
            <a:solidFill>
              <a:schemeClr val="tx1">
                <a:lumMod val="95000"/>
                <a:lumOff val="5000"/>
              </a:schemeClr>
            </a:solidFill>
          </a:ln>
        </p:spPr>
        <p:txBody>
          <a:bodyPr wrap="square" rtlCol="0">
            <a:spAutoFit/>
          </a:bodyPr>
          <a:lstStyle/>
          <a:p>
            <a:pPr algn="just"/>
            <a:r>
              <a:rPr lang="en-US" b="1" dirty="0"/>
              <a:t>N-S equations in Dimensionless Form</a:t>
            </a:r>
          </a:p>
        </p:txBody>
      </p:sp>
      <p:sp>
        <p:nvSpPr>
          <p:cNvPr id="18" name="TextBox 17">
            <a:extLst>
              <a:ext uri="{FF2B5EF4-FFF2-40B4-BE49-F238E27FC236}">
                <a16:creationId xmlns:a16="http://schemas.microsoft.com/office/drawing/2014/main" id="{F0566D40-6DAF-229E-A5E9-E60A3328D50D}"/>
              </a:ext>
            </a:extLst>
          </p:cNvPr>
          <p:cNvSpPr txBox="1"/>
          <p:nvPr/>
        </p:nvSpPr>
        <p:spPr>
          <a:xfrm>
            <a:off x="3820417" y="912169"/>
            <a:ext cx="3840480" cy="456535"/>
          </a:xfrm>
          <a:prstGeom prst="rect">
            <a:avLst/>
          </a:prstGeom>
          <a:solidFill>
            <a:schemeClr val="accent6">
              <a:lumMod val="40000"/>
              <a:lumOff val="60000"/>
            </a:schemeClr>
          </a:solidFill>
          <a:ln>
            <a:solidFill>
              <a:schemeClr val="tx1">
                <a:lumMod val="95000"/>
                <a:lumOff val="5000"/>
              </a:schemeClr>
            </a:solidFill>
          </a:ln>
        </p:spPr>
        <p:txBody>
          <a:bodyPr wrap="square" rtlCol="0" anchor="ctr">
            <a:spAutoFit/>
          </a:bodyPr>
          <a:lstStyle/>
          <a:p>
            <a:pPr algn="ctr">
              <a:lnSpc>
                <a:spcPct val="150000"/>
              </a:lnSpc>
            </a:pPr>
            <a:r>
              <a:rPr lang="en-US" b="1" dirty="0"/>
              <a:t>Dimensionless Variables</a:t>
            </a:r>
          </a:p>
        </p:txBody>
      </p:sp>
      <p:pic>
        <p:nvPicPr>
          <p:cNvPr id="12" name="Picture 11">
            <a:extLst>
              <a:ext uri="{FF2B5EF4-FFF2-40B4-BE49-F238E27FC236}">
                <a16:creationId xmlns:a16="http://schemas.microsoft.com/office/drawing/2014/main" id="{3C831EEC-8759-974B-BD96-A7DADB495A1B}"/>
              </a:ext>
            </a:extLst>
          </p:cNvPr>
          <p:cNvPicPr>
            <a:picLocks noChangeAspect="1"/>
          </p:cNvPicPr>
          <p:nvPr/>
        </p:nvPicPr>
        <p:blipFill rotWithShape="1">
          <a:blip r:embed="rId6"/>
          <a:srcRect r="5621"/>
          <a:stretch/>
        </p:blipFill>
        <p:spPr>
          <a:xfrm>
            <a:off x="3892515" y="2529944"/>
            <a:ext cx="3730693" cy="2857500"/>
          </a:xfrm>
          <a:prstGeom prst="rect">
            <a:avLst/>
          </a:prstGeom>
        </p:spPr>
      </p:pic>
      <p:sp>
        <p:nvSpPr>
          <p:cNvPr id="23" name="TextBox 22">
            <a:extLst>
              <a:ext uri="{FF2B5EF4-FFF2-40B4-BE49-F238E27FC236}">
                <a16:creationId xmlns:a16="http://schemas.microsoft.com/office/drawing/2014/main" id="{87701B6D-EE03-AC2A-32B2-D046638B9538}"/>
              </a:ext>
            </a:extLst>
          </p:cNvPr>
          <p:cNvSpPr txBox="1"/>
          <p:nvPr/>
        </p:nvSpPr>
        <p:spPr>
          <a:xfrm>
            <a:off x="7764893" y="903459"/>
            <a:ext cx="3840480" cy="456535"/>
          </a:xfrm>
          <a:prstGeom prst="rect">
            <a:avLst/>
          </a:prstGeom>
          <a:solidFill>
            <a:schemeClr val="accent6">
              <a:lumMod val="40000"/>
              <a:lumOff val="60000"/>
            </a:schemeClr>
          </a:solidFill>
          <a:ln>
            <a:solidFill>
              <a:schemeClr val="tx1">
                <a:lumMod val="95000"/>
                <a:lumOff val="5000"/>
              </a:schemeClr>
            </a:solidFill>
          </a:ln>
        </p:spPr>
        <p:txBody>
          <a:bodyPr wrap="square" rtlCol="0" anchor="ctr">
            <a:spAutoFit/>
          </a:bodyPr>
          <a:lstStyle/>
          <a:p>
            <a:pPr algn="ctr">
              <a:lnSpc>
                <a:spcPct val="150000"/>
              </a:lnSpc>
            </a:pPr>
            <a:r>
              <a:rPr lang="en-US" b="1" dirty="0"/>
              <a:t>Boundary Conditions</a:t>
            </a:r>
          </a:p>
        </p:txBody>
      </p:sp>
    </p:spTree>
    <p:extLst>
      <p:ext uri="{BB962C8B-B14F-4D97-AF65-F5344CB8AC3E}">
        <p14:creationId xmlns:p14="http://schemas.microsoft.com/office/powerpoint/2010/main" val="1586899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FD92-C4A8-C04F-AA2D-B10B39733560}"/>
              </a:ext>
            </a:extLst>
          </p:cNvPr>
          <p:cNvSpPr>
            <a:spLocks noGrp="1"/>
          </p:cNvSpPr>
          <p:nvPr>
            <p:ph type="title"/>
          </p:nvPr>
        </p:nvSpPr>
        <p:spPr>
          <a:xfrm>
            <a:off x="833175" y="274104"/>
            <a:ext cx="10542707" cy="479900"/>
          </a:xfrm>
        </p:spPr>
        <p:txBody>
          <a:bodyPr/>
          <a:lstStyle/>
          <a:p>
            <a:pPr algn="ctr"/>
            <a:r>
              <a:rPr lang="en-US" dirty="0"/>
              <a:t>Numerical Results</a:t>
            </a:r>
            <a:br>
              <a:rPr lang="en-US" dirty="0"/>
            </a:br>
            <a:endParaRPr lang="en-US" dirty="0">
              <a:solidFill>
                <a:srgbClr val="0070C0"/>
              </a:solidFill>
            </a:endParaRPr>
          </a:p>
        </p:txBody>
      </p:sp>
      <p:pic>
        <p:nvPicPr>
          <p:cNvPr id="7" name="Picture 6">
            <a:extLst>
              <a:ext uri="{FF2B5EF4-FFF2-40B4-BE49-F238E27FC236}">
                <a16:creationId xmlns:a16="http://schemas.microsoft.com/office/drawing/2014/main" id="{230A9F2D-5AEE-C708-F1A2-0C56A030EACB}"/>
              </a:ext>
            </a:extLst>
          </p:cNvPr>
          <p:cNvPicPr>
            <a:picLocks noChangeAspect="1"/>
          </p:cNvPicPr>
          <p:nvPr/>
        </p:nvPicPr>
        <p:blipFill rotWithShape="1">
          <a:blip r:embed="rId3"/>
          <a:srcRect l="34000" r="30190" b="7435"/>
          <a:stretch/>
        </p:blipFill>
        <p:spPr>
          <a:xfrm>
            <a:off x="0" y="2005647"/>
            <a:ext cx="2387600" cy="4628833"/>
          </a:xfrm>
          <a:prstGeom prst="rect">
            <a:avLst/>
          </a:prstGeom>
        </p:spPr>
      </p:pic>
      <p:pic>
        <p:nvPicPr>
          <p:cNvPr id="10" name="Picture 9">
            <a:extLst>
              <a:ext uri="{FF2B5EF4-FFF2-40B4-BE49-F238E27FC236}">
                <a16:creationId xmlns:a16="http://schemas.microsoft.com/office/drawing/2014/main" id="{FAEF0D38-03E6-541D-7669-78AC90684C85}"/>
              </a:ext>
            </a:extLst>
          </p:cNvPr>
          <p:cNvPicPr>
            <a:picLocks noChangeAspect="1"/>
          </p:cNvPicPr>
          <p:nvPr/>
        </p:nvPicPr>
        <p:blipFill rotWithShape="1">
          <a:blip r:embed="rId4"/>
          <a:srcRect l="15714" r="9238"/>
          <a:stretch/>
        </p:blipFill>
        <p:spPr>
          <a:xfrm>
            <a:off x="2306320" y="2422207"/>
            <a:ext cx="4003040" cy="4000500"/>
          </a:xfrm>
          <a:prstGeom prst="rect">
            <a:avLst/>
          </a:prstGeom>
        </p:spPr>
      </p:pic>
      <p:pic>
        <p:nvPicPr>
          <p:cNvPr id="12" name="Picture 11">
            <a:extLst>
              <a:ext uri="{FF2B5EF4-FFF2-40B4-BE49-F238E27FC236}">
                <a16:creationId xmlns:a16="http://schemas.microsoft.com/office/drawing/2014/main" id="{C4F2977F-92DC-ED25-010B-9F9E4860D887}"/>
              </a:ext>
            </a:extLst>
          </p:cNvPr>
          <p:cNvPicPr>
            <a:picLocks noChangeAspect="1"/>
          </p:cNvPicPr>
          <p:nvPr/>
        </p:nvPicPr>
        <p:blipFill>
          <a:blip r:embed="rId5"/>
          <a:stretch>
            <a:fillRect/>
          </a:stretch>
        </p:blipFill>
        <p:spPr>
          <a:xfrm>
            <a:off x="5323840" y="2894013"/>
            <a:ext cx="4004311" cy="3003233"/>
          </a:xfrm>
          <a:prstGeom prst="rect">
            <a:avLst/>
          </a:prstGeom>
        </p:spPr>
      </p:pic>
      <p:pic>
        <p:nvPicPr>
          <p:cNvPr id="14" name="Picture 13">
            <a:extLst>
              <a:ext uri="{FF2B5EF4-FFF2-40B4-BE49-F238E27FC236}">
                <a16:creationId xmlns:a16="http://schemas.microsoft.com/office/drawing/2014/main" id="{1ED1BC06-E936-13FB-9D8F-418CCF3F29D0}"/>
              </a:ext>
            </a:extLst>
          </p:cNvPr>
          <p:cNvPicPr>
            <a:picLocks noChangeAspect="1"/>
          </p:cNvPicPr>
          <p:nvPr/>
        </p:nvPicPr>
        <p:blipFill rotWithShape="1">
          <a:blip r:embed="rId6"/>
          <a:srcRect l="19429" r="22667"/>
          <a:stretch/>
        </p:blipFill>
        <p:spPr>
          <a:xfrm>
            <a:off x="8981440" y="2422207"/>
            <a:ext cx="3088640" cy="4000500"/>
          </a:xfrm>
          <a:prstGeom prst="rect">
            <a:avLst/>
          </a:prstGeom>
        </p:spPr>
      </p:pic>
      <p:sp>
        <p:nvSpPr>
          <p:cNvPr id="15" name="Rectangle 14">
            <a:extLst>
              <a:ext uri="{FF2B5EF4-FFF2-40B4-BE49-F238E27FC236}">
                <a16:creationId xmlns:a16="http://schemas.microsoft.com/office/drawing/2014/main" id="{F706B01A-CAFE-2871-D9F4-D6EA1D4F8A77}"/>
              </a:ext>
            </a:extLst>
          </p:cNvPr>
          <p:cNvSpPr/>
          <p:nvPr/>
        </p:nvSpPr>
        <p:spPr>
          <a:xfrm>
            <a:off x="121920" y="1645920"/>
            <a:ext cx="2184400" cy="47990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Velocity Contours</a:t>
            </a:r>
          </a:p>
        </p:txBody>
      </p:sp>
      <p:sp>
        <p:nvSpPr>
          <p:cNvPr id="16" name="Rectangle 15">
            <a:extLst>
              <a:ext uri="{FF2B5EF4-FFF2-40B4-BE49-F238E27FC236}">
                <a16:creationId xmlns:a16="http://schemas.microsoft.com/office/drawing/2014/main" id="{B9073277-35A0-E1E2-4775-4158F20228A7}"/>
              </a:ext>
            </a:extLst>
          </p:cNvPr>
          <p:cNvSpPr/>
          <p:nvPr/>
        </p:nvSpPr>
        <p:spPr>
          <a:xfrm>
            <a:off x="3139440" y="1642370"/>
            <a:ext cx="2184400" cy="47990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Temp Profile</a:t>
            </a:r>
          </a:p>
        </p:txBody>
      </p:sp>
      <p:sp>
        <p:nvSpPr>
          <p:cNvPr id="17" name="Rectangle 16">
            <a:extLst>
              <a:ext uri="{FF2B5EF4-FFF2-40B4-BE49-F238E27FC236}">
                <a16:creationId xmlns:a16="http://schemas.microsoft.com/office/drawing/2014/main" id="{AD1BC9C6-8962-8870-7822-A4A867AB02A2}"/>
              </a:ext>
            </a:extLst>
          </p:cNvPr>
          <p:cNvSpPr/>
          <p:nvPr/>
        </p:nvSpPr>
        <p:spPr>
          <a:xfrm>
            <a:off x="6156960" y="1642370"/>
            <a:ext cx="2184400" cy="47990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Vel Profile</a:t>
            </a:r>
          </a:p>
        </p:txBody>
      </p:sp>
      <p:sp>
        <p:nvSpPr>
          <p:cNvPr id="18" name="Rectangle 17">
            <a:extLst>
              <a:ext uri="{FF2B5EF4-FFF2-40B4-BE49-F238E27FC236}">
                <a16:creationId xmlns:a16="http://schemas.microsoft.com/office/drawing/2014/main" id="{ADD06AB4-A897-6790-6E9D-199FA2673992}"/>
              </a:ext>
            </a:extLst>
          </p:cNvPr>
          <p:cNvSpPr/>
          <p:nvPr/>
        </p:nvSpPr>
        <p:spPr>
          <a:xfrm>
            <a:off x="9433560" y="1628660"/>
            <a:ext cx="2184400" cy="47990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 Vel Profile</a:t>
            </a:r>
          </a:p>
        </p:txBody>
      </p:sp>
      <p:sp>
        <p:nvSpPr>
          <p:cNvPr id="19" name="Rectangle 18">
            <a:extLst>
              <a:ext uri="{FF2B5EF4-FFF2-40B4-BE49-F238E27FC236}">
                <a16:creationId xmlns:a16="http://schemas.microsoft.com/office/drawing/2014/main" id="{6E787B0C-6F23-348F-6F9F-06085C57E661}"/>
              </a:ext>
            </a:extLst>
          </p:cNvPr>
          <p:cNvSpPr/>
          <p:nvPr/>
        </p:nvSpPr>
        <p:spPr>
          <a:xfrm>
            <a:off x="121920" y="899925"/>
            <a:ext cx="11948160" cy="479900"/>
          </a:xfrm>
          <a:prstGeom prst="rect">
            <a:avLst/>
          </a:prstGeom>
          <a:solidFill>
            <a:schemeClr val="accent6">
              <a:lumMod val="20000"/>
              <a:lumOff val="80000"/>
            </a:schemeClr>
          </a:solidFill>
          <a:ln w="38100">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 = 6000 &amp; AR = 20</a:t>
            </a:r>
          </a:p>
        </p:txBody>
      </p:sp>
    </p:spTree>
    <p:extLst>
      <p:ext uri="{BB962C8B-B14F-4D97-AF65-F5344CB8AC3E}">
        <p14:creationId xmlns:p14="http://schemas.microsoft.com/office/powerpoint/2010/main" val="334354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FD92-C4A8-C04F-AA2D-B10B39733560}"/>
              </a:ext>
            </a:extLst>
          </p:cNvPr>
          <p:cNvSpPr>
            <a:spLocks noGrp="1"/>
          </p:cNvSpPr>
          <p:nvPr>
            <p:ph type="title"/>
          </p:nvPr>
        </p:nvSpPr>
        <p:spPr>
          <a:xfrm>
            <a:off x="833175" y="274104"/>
            <a:ext cx="10542707" cy="479900"/>
          </a:xfrm>
        </p:spPr>
        <p:txBody>
          <a:bodyPr/>
          <a:lstStyle/>
          <a:p>
            <a:pPr algn="ctr"/>
            <a:r>
              <a:rPr lang="en-US" dirty="0"/>
              <a:t>Numerical Results</a:t>
            </a:r>
            <a:br>
              <a:rPr lang="en-US" dirty="0"/>
            </a:br>
            <a:endParaRPr lang="en-US" dirty="0">
              <a:solidFill>
                <a:srgbClr val="0070C0"/>
              </a:solidFill>
            </a:endParaRPr>
          </a:p>
        </p:txBody>
      </p:sp>
      <p:sp>
        <p:nvSpPr>
          <p:cNvPr id="15" name="Rectangle 14">
            <a:extLst>
              <a:ext uri="{FF2B5EF4-FFF2-40B4-BE49-F238E27FC236}">
                <a16:creationId xmlns:a16="http://schemas.microsoft.com/office/drawing/2014/main" id="{F706B01A-CAFE-2871-D9F4-D6EA1D4F8A77}"/>
              </a:ext>
            </a:extLst>
          </p:cNvPr>
          <p:cNvSpPr/>
          <p:nvPr/>
        </p:nvSpPr>
        <p:spPr>
          <a:xfrm>
            <a:off x="121920" y="1628660"/>
            <a:ext cx="2184400" cy="47990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Velocity Contours</a:t>
            </a:r>
          </a:p>
        </p:txBody>
      </p:sp>
      <p:sp>
        <p:nvSpPr>
          <p:cNvPr id="16" name="Rectangle 15">
            <a:extLst>
              <a:ext uri="{FF2B5EF4-FFF2-40B4-BE49-F238E27FC236}">
                <a16:creationId xmlns:a16="http://schemas.microsoft.com/office/drawing/2014/main" id="{B9073277-35A0-E1E2-4775-4158F20228A7}"/>
              </a:ext>
            </a:extLst>
          </p:cNvPr>
          <p:cNvSpPr/>
          <p:nvPr/>
        </p:nvSpPr>
        <p:spPr>
          <a:xfrm>
            <a:off x="3139440" y="1628660"/>
            <a:ext cx="2184400" cy="47990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Temp Profile</a:t>
            </a:r>
          </a:p>
        </p:txBody>
      </p:sp>
      <p:sp>
        <p:nvSpPr>
          <p:cNvPr id="17" name="Rectangle 16">
            <a:extLst>
              <a:ext uri="{FF2B5EF4-FFF2-40B4-BE49-F238E27FC236}">
                <a16:creationId xmlns:a16="http://schemas.microsoft.com/office/drawing/2014/main" id="{AD1BC9C6-8962-8870-7822-A4A867AB02A2}"/>
              </a:ext>
            </a:extLst>
          </p:cNvPr>
          <p:cNvSpPr/>
          <p:nvPr/>
        </p:nvSpPr>
        <p:spPr>
          <a:xfrm>
            <a:off x="6175814" y="1628660"/>
            <a:ext cx="2184400" cy="47990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Vel Profile</a:t>
            </a:r>
          </a:p>
        </p:txBody>
      </p:sp>
      <p:sp>
        <p:nvSpPr>
          <p:cNvPr id="18" name="Rectangle 17">
            <a:extLst>
              <a:ext uri="{FF2B5EF4-FFF2-40B4-BE49-F238E27FC236}">
                <a16:creationId xmlns:a16="http://schemas.microsoft.com/office/drawing/2014/main" id="{ADD06AB4-A897-6790-6E9D-199FA2673992}"/>
              </a:ext>
            </a:extLst>
          </p:cNvPr>
          <p:cNvSpPr/>
          <p:nvPr/>
        </p:nvSpPr>
        <p:spPr>
          <a:xfrm>
            <a:off x="9433560" y="1628660"/>
            <a:ext cx="2184400" cy="47990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 Vel Profile</a:t>
            </a:r>
          </a:p>
        </p:txBody>
      </p:sp>
      <p:sp>
        <p:nvSpPr>
          <p:cNvPr id="19" name="Rectangle 18">
            <a:extLst>
              <a:ext uri="{FF2B5EF4-FFF2-40B4-BE49-F238E27FC236}">
                <a16:creationId xmlns:a16="http://schemas.microsoft.com/office/drawing/2014/main" id="{6E787B0C-6F23-348F-6F9F-06085C57E661}"/>
              </a:ext>
            </a:extLst>
          </p:cNvPr>
          <p:cNvSpPr/>
          <p:nvPr/>
        </p:nvSpPr>
        <p:spPr>
          <a:xfrm>
            <a:off x="121920" y="899925"/>
            <a:ext cx="11948160" cy="479900"/>
          </a:xfrm>
          <a:prstGeom prst="rect">
            <a:avLst/>
          </a:prstGeom>
          <a:solidFill>
            <a:schemeClr val="accent6">
              <a:lumMod val="20000"/>
              <a:lumOff val="80000"/>
            </a:schemeClr>
          </a:solidFill>
          <a:ln w="38100">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 = 9000 &amp; AR = 40</a:t>
            </a:r>
          </a:p>
        </p:txBody>
      </p:sp>
      <p:pic>
        <p:nvPicPr>
          <p:cNvPr id="4" name="Picture 3">
            <a:extLst>
              <a:ext uri="{FF2B5EF4-FFF2-40B4-BE49-F238E27FC236}">
                <a16:creationId xmlns:a16="http://schemas.microsoft.com/office/drawing/2014/main" id="{E0AC1201-6CF5-B305-4187-81B0C783ED9A}"/>
              </a:ext>
            </a:extLst>
          </p:cNvPr>
          <p:cNvPicPr>
            <a:picLocks noChangeAspect="1"/>
          </p:cNvPicPr>
          <p:nvPr/>
        </p:nvPicPr>
        <p:blipFill rotWithShape="1">
          <a:blip r:embed="rId3"/>
          <a:srcRect l="35066" r="32172" b="10280"/>
          <a:stretch/>
        </p:blipFill>
        <p:spPr>
          <a:xfrm>
            <a:off x="0" y="2179160"/>
            <a:ext cx="2184400" cy="4486593"/>
          </a:xfrm>
          <a:prstGeom prst="rect">
            <a:avLst/>
          </a:prstGeom>
        </p:spPr>
      </p:pic>
      <p:pic>
        <p:nvPicPr>
          <p:cNvPr id="6" name="Picture 5">
            <a:extLst>
              <a:ext uri="{FF2B5EF4-FFF2-40B4-BE49-F238E27FC236}">
                <a16:creationId xmlns:a16="http://schemas.microsoft.com/office/drawing/2014/main" id="{DCE6BA4A-4043-25F6-E9AA-4C2D7E029231}"/>
              </a:ext>
            </a:extLst>
          </p:cNvPr>
          <p:cNvPicPr>
            <a:picLocks noChangeAspect="1"/>
          </p:cNvPicPr>
          <p:nvPr/>
        </p:nvPicPr>
        <p:blipFill>
          <a:blip r:embed="rId4"/>
          <a:stretch>
            <a:fillRect/>
          </a:stretch>
        </p:blipFill>
        <p:spPr>
          <a:xfrm>
            <a:off x="5323840" y="2952440"/>
            <a:ext cx="4007514" cy="3005635"/>
          </a:xfrm>
          <a:prstGeom prst="rect">
            <a:avLst/>
          </a:prstGeom>
        </p:spPr>
      </p:pic>
      <p:pic>
        <p:nvPicPr>
          <p:cNvPr id="9" name="Picture 8">
            <a:extLst>
              <a:ext uri="{FF2B5EF4-FFF2-40B4-BE49-F238E27FC236}">
                <a16:creationId xmlns:a16="http://schemas.microsoft.com/office/drawing/2014/main" id="{E1B47A42-260A-BE64-EFC6-A8665A8EC3CC}"/>
              </a:ext>
            </a:extLst>
          </p:cNvPr>
          <p:cNvPicPr>
            <a:picLocks noChangeAspect="1"/>
          </p:cNvPicPr>
          <p:nvPr/>
        </p:nvPicPr>
        <p:blipFill>
          <a:blip r:embed="rId5"/>
          <a:stretch>
            <a:fillRect/>
          </a:stretch>
        </p:blipFill>
        <p:spPr>
          <a:xfrm>
            <a:off x="1437640" y="2455007"/>
            <a:ext cx="5334000" cy="4000500"/>
          </a:xfrm>
          <a:prstGeom prst="rect">
            <a:avLst/>
          </a:prstGeom>
        </p:spPr>
      </p:pic>
      <p:pic>
        <p:nvPicPr>
          <p:cNvPr id="13" name="Picture 12">
            <a:extLst>
              <a:ext uri="{FF2B5EF4-FFF2-40B4-BE49-F238E27FC236}">
                <a16:creationId xmlns:a16="http://schemas.microsoft.com/office/drawing/2014/main" id="{5092F936-DC31-D53C-827F-B8765C9B3510}"/>
              </a:ext>
            </a:extLst>
          </p:cNvPr>
          <p:cNvPicPr>
            <a:picLocks noChangeAspect="1"/>
          </p:cNvPicPr>
          <p:nvPr/>
        </p:nvPicPr>
        <p:blipFill>
          <a:blip r:embed="rId6"/>
          <a:stretch>
            <a:fillRect/>
          </a:stretch>
        </p:blipFill>
        <p:spPr>
          <a:xfrm>
            <a:off x="7858760" y="2422206"/>
            <a:ext cx="5334000" cy="4000500"/>
          </a:xfrm>
          <a:prstGeom prst="rect">
            <a:avLst/>
          </a:prstGeom>
        </p:spPr>
      </p:pic>
    </p:spTree>
    <p:extLst>
      <p:ext uri="{BB962C8B-B14F-4D97-AF65-F5344CB8AC3E}">
        <p14:creationId xmlns:p14="http://schemas.microsoft.com/office/powerpoint/2010/main" val="973302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FD92-C4A8-C04F-AA2D-B10B39733560}"/>
              </a:ext>
            </a:extLst>
          </p:cNvPr>
          <p:cNvSpPr>
            <a:spLocks noGrp="1"/>
          </p:cNvSpPr>
          <p:nvPr>
            <p:ph type="title"/>
          </p:nvPr>
        </p:nvSpPr>
        <p:spPr>
          <a:xfrm>
            <a:off x="833175" y="274104"/>
            <a:ext cx="10542707" cy="479900"/>
          </a:xfrm>
        </p:spPr>
        <p:txBody>
          <a:bodyPr/>
          <a:lstStyle/>
          <a:p>
            <a:pPr algn="ctr"/>
            <a:r>
              <a:rPr lang="en-US" dirty="0"/>
              <a:t>Evolution of local Nusselt number (Nu)</a:t>
            </a:r>
          </a:p>
        </p:txBody>
      </p:sp>
      <p:pic>
        <p:nvPicPr>
          <p:cNvPr id="4" name="Picture 3">
            <a:extLst>
              <a:ext uri="{FF2B5EF4-FFF2-40B4-BE49-F238E27FC236}">
                <a16:creationId xmlns:a16="http://schemas.microsoft.com/office/drawing/2014/main" id="{B9D32B18-B85A-D82E-1844-38D720C7E03A}"/>
              </a:ext>
            </a:extLst>
          </p:cNvPr>
          <p:cNvPicPr>
            <a:picLocks noChangeAspect="1"/>
          </p:cNvPicPr>
          <p:nvPr/>
        </p:nvPicPr>
        <p:blipFill>
          <a:blip r:embed="rId3"/>
          <a:stretch>
            <a:fillRect/>
          </a:stretch>
        </p:blipFill>
        <p:spPr>
          <a:xfrm>
            <a:off x="0" y="684034"/>
            <a:ext cx="4077877" cy="3058408"/>
          </a:xfrm>
          <a:prstGeom prst="rect">
            <a:avLst/>
          </a:prstGeom>
        </p:spPr>
      </p:pic>
      <p:pic>
        <p:nvPicPr>
          <p:cNvPr id="10" name="Picture 9">
            <a:extLst>
              <a:ext uri="{FF2B5EF4-FFF2-40B4-BE49-F238E27FC236}">
                <a16:creationId xmlns:a16="http://schemas.microsoft.com/office/drawing/2014/main" id="{5E2B4ACE-5039-AFBB-D84A-469F70BDF5C3}"/>
              </a:ext>
            </a:extLst>
          </p:cNvPr>
          <p:cNvPicPr>
            <a:picLocks noChangeAspect="1"/>
          </p:cNvPicPr>
          <p:nvPr/>
        </p:nvPicPr>
        <p:blipFill>
          <a:blip r:embed="rId4"/>
          <a:stretch>
            <a:fillRect/>
          </a:stretch>
        </p:blipFill>
        <p:spPr>
          <a:xfrm>
            <a:off x="3894098" y="706870"/>
            <a:ext cx="4047428" cy="3035571"/>
          </a:xfrm>
          <a:prstGeom prst="rect">
            <a:avLst/>
          </a:prstGeom>
        </p:spPr>
      </p:pic>
      <p:pic>
        <p:nvPicPr>
          <p:cNvPr id="11" name="Picture 10">
            <a:extLst>
              <a:ext uri="{FF2B5EF4-FFF2-40B4-BE49-F238E27FC236}">
                <a16:creationId xmlns:a16="http://schemas.microsoft.com/office/drawing/2014/main" id="{0EE2FB39-8485-AD73-CB69-29EC57C0EC5D}"/>
              </a:ext>
            </a:extLst>
          </p:cNvPr>
          <p:cNvPicPr>
            <a:picLocks noChangeAspect="1"/>
          </p:cNvPicPr>
          <p:nvPr/>
        </p:nvPicPr>
        <p:blipFill>
          <a:blip r:embed="rId5"/>
          <a:stretch>
            <a:fillRect/>
          </a:stretch>
        </p:blipFill>
        <p:spPr>
          <a:xfrm>
            <a:off x="7843101" y="706870"/>
            <a:ext cx="4077876" cy="3058407"/>
          </a:xfrm>
          <a:prstGeom prst="rect">
            <a:avLst/>
          </a:prstGeom>
        </p:spPr>
      </p:pic>
      <p:pic>
        <p:nvPicPr>
          <p:cNvPr id="12" name="Picture 11">
            <a:extLst>
              <a:ext uri="{FF2B5EF4-FFF2-40B4-BE49-F238E27FC236}">
                <a16:creationId xmlns:a16="http://schemas.microsoft.com/office/drawing/2014/main" id="{8FF91D56-25A3-FE00-6349-87668D753456}"/>
              </a:ext>
            </a:extLst>
          </p:cNvPr>
          <p:cNvPicPr>
            <a:picLocks noChangeAspect="1"/>
          </p:cNvPicPr>
          <p:nvPr/>
        </p:nvPicPr>
        <p:blipFill>
          <a:blip r:embed="rId6"/>
          <a:stretch>
            <a:fillRect/>
          </a:stretch>
        </p:blipFill>
        <p:spPr>
          <a:xfrm>
            <a:off x="-19237" y="3596915"/>
            <a:ext cx="4077876" cy="3058407"/>
          </a:xfrm>
          <a:prstGeom prst="rect">
            <a:avLst/>
          </a:prstGeom>
        </p:spPr>
      </p:pic>
      <p:pic>
        <p:nvPicPr>
          <p:cNvPr id="13" name="Picture 12">
            <a:extLst>
              <a:ext uri="{FF2B5EF4-FFF2-40B4-BE49-F238E27FC236}">
                <a16:creationId xmlns:a16="http://schemas.microsoft.com/office/drawing/2014/main" id="{1879A20D-2EFA-9C27-341D-7409E6508EBA}"/>
              </a:ext>
            </a:extLst>
          </p:cNvPr>
          <p:cNvPicPr>
            <a:picLocks noChangeAspect="1"/>
          </p:cNvPicPr>
          <p:nvPr/>
        </p:nvPicPr>
        <p:blipFill>
          <a:blip r:embed="rId7"/>
          <a:stretch>
            <a:fillRect/>
          </a:stretch>
        </p:blipFill>
        <p:spPr>
          <a:xfrm>
            <a:off x="3894098" y="3596915"/>
            <a:ext cx="4077876" cy="3058407"/>
          </a:xfrm>
          <a:prstGeom prst="rect">
            <a:avLst/>
          </a:prstGeom>
        </p:spPr>
      </p:pic>
    </p:spTree>
    <p:extLst>
      <p:ext uri="{BB962C8B-B14F-4D97-AF65-F5344CB8AC3E}">
        <p14:creationId xmlns:p14="http://schemas.microsoft.com/office/powerpoint/2010/main" val="1446815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FD92-C4A8-C04F-AA2D-B10B39733560}"/>
              </a:ext>
            </a:extLst>
          </p:cNvPr>
          <p:cNvSpPr>
            <a:spLocks noGrp="1"/>
          </p:cNvSpPr>
          <p:nvPr>
            <p:ph type="title"/>
          </p:nvPr>
        </p:nvSpPr>
        <p:spPr>
          <a:xfrm>
            <a:off x="833175" y="274104"/>
            <a:ext cx="10542707" cy="479900"/>
          </a:xfrm>
        </p:spPr>
        <p:txBody>
          <a:bodyPr/>
          <a:lstStyle/>
          <a:p>
            <a:pPr algn="ctr"/>
            <a:r>
              <a:rPr lang="en-US" dirty="0"/>
              <a:t>Evolution of local Nusselt number (Nu)</a:t>
            </a:r>
          </a:p>
        </p:txBody>
      </p:sp>
      <p:pic>
        <p:nvPicPr>
          <p:cNvPr id="10" name="Picture 9">
            <a:extLst>
              <a:ext uri="{FF2B5EF4-FFF2-40B4-BE49-F238E27FC236}">
                <a16:creationId xmlns:a16="http://schemas.microsoft.com/office/drawing/2014/main" id="{6EBCF65C-9A0D-8ADE-091A-D63FBDA02EC3}"/>
              </a:ext>
            </a:extLst>
          </p:cNvPr>
          <p:cNvPicPr>
            <a:picLocks noChangeAspect="1"/>
          </p:cNvPicPr>
          <p:nvPr/>
        </p:nvPicPr>
        <p:blipFill>
          <a:blip r:embed="rId3"/>
          <a:stretch>
            <a:fillRect/>
          </a:stretch>
        </p:blipFill>
        <p:spPr>
          <a:xfrm>
            <a:off x="0" y="635974"/>
            <a:ext cx="3953060" cy="2964795"/>
          </a:xfrm>
          <a:prstGeom prst="rect">
            <a:avLst/>
          </a:prstGeom>
        </p:spPr>
      </p:pic>
      <p:pic>
        <p:nvPicPr>
          <p:cNvPr id="12" name="Picture 11">
            <a:extLst>
              <a:ext uri="{FF2B5EF4-FFF2-40B4-BE49-F238E27FC236}">
                <a16:creationId xmlns:a16="http://schemas.microsoft.com/office/drawing/2014/main" id="{DDAE5197-D4D0-7A2C-4B0D-670277251E27}"/>
              </a:ext>
            </a:extLst>
          </p:cNvPr>
          <p:cNvPicPr>
            <a:picLocks noChangeAspect="1"/>
          </p:cNvPicPr>
          <p:nvPr/>
        </p:nvPicPr>
        <p:blipFill>
          <a:blip r:embed="rId4"/>
          <a:stretch>
            <a:fillRect/>
          </a:stretch>
        </p:blipFill>
        <p:spPr>
          <a:xfrm>
            <a:off x="4034803" y="635974"/>
            <a:ext cx="4122393" cy="3091795"/>
          </a:xfrm>
          <a:prstGeom prst="rect">
            <a:avLst/>
          </a:prstGeom>
        </p:spPr>
      </p:pic>
      <p:pic>
        <p:nvPicPr>
          <p:cNvPr id="14" name="Picture 13">
            <a:extLst>
              <a:ext uri="{FF2B5EF4-FFF2-40B4-BE49-F238E27FC236}">
                <a16:creationId xmlns:a16="http://schemas.microsoft.com/office/drawing/2014/main" id="{D1E2C74A-E0A3-772C-C3FB-8C78BC851700}"/>
              </a:ext>
            </a:extLst>
          </p:cNvPr>
          <p:cNvPicPr>
            <a:picLocks noChangeAspect="1"/>
          </p:cNvPicPr>
          <p:nvPr/>
        </p:nvPicPr>
        <p:blipFill>
          <a:blip r:embed="rId5"/>
          <a:stretch>
            <a:fillRect/>
          </a:stretch>
        </p:blipFill>
        <p:spPr>
          <a:xfrm>
            <a:off x="8021320" y="635974"/>
            <a:ext cx="4037725" cy="3028294"/>
          </a:xfrm>
          <a:prstGeom prst="rect">
            <a:avLst/>
          </a:prstGeom>
        </p:spPr>
      </p:pic>
      <p:pic>
        <p:nvPicPr>
          <p:cNvPr id="16" name="Picture 15">
            <a:extLst>
              <a:ext uri="{FF2B5EF4-FFF2-40B4-BE49-F238E27FC236}">
                <a16:creationId xmlns:a16="http://schemas.microsoft.com/office/drawing/2014/main" id="{AD565F20-90DE-0357-64BA-14BADA14D191}"/>
              </a:ext>
            </a:extLst>
          </p:cNvPr>
          <p:cNvPicPr>
            <a:picLocks noChangeAspect="1"/>
          </p:cNvPicPr>
          <p:nvPr/>
        </p:nvPicPr>
        <p:blipFill>
          <a:blip r:embed="rId6"/>
          <a:stretch>
            <a:fillRect/>
          </a:stretch>
        </p:blipFill>
        <p:spPr>
          <a:xfrm>
            <a:off x="-2921" y="3600769"/>
            <a:ext cx="3953059" cy="2964795"/>
          </a:xfrm>
          <a:prstGeom prst="rect">
            <a:avLst/>
          </a:prstGeom>
        </p:spPr>
      </p:pic>
      <p:pic>
        <p:nvPicPr>
          <p:cNvPr id="18" name="Picture 17">
            <a:extLst>
              <a:ext uri="{FF2B5EF4-FFF2-40B4-BE49-F238E27FC236}">
                <a16:creationId xmlns:a16="http://schemas.microsoft.com/office/drawing/2014/main" id="{9CCD98EA-D11B-02A0-8387-C5BDEB6083E3}"/>
              </a:ext>
            </a:extLst>
          </p:cNvPr>
          <p:cNvPicPr>
            <a:picLocks noChangeAspect="1"/>
          </p:cNvPicPr>
          <p:nvPr/>
        </p:nvPicPr>
        <p:blipFill>
          <a:blip r:embed="rId7"/>
          <a:stretch>
            <a:fillRect/>
          </a:stretch>
        </p:blipFill>
        <p:spPr>
          <a:xfrm>
            <a:off x="4008119" y="3600769"/>
            <a:ext cx="4175760" cy="3131820"/>
          </a:xfrm>
          <a:prstGeom prst="rect">
            <a:avLst/>
          </a:prstGeom>
        </p:spPr>
      </p:pic>
      <p:pic>
        <p:nvPicPr>
          <p:cNvPr id="20" name="Picture 19">
            <a:extLst>
              <a:ext uri="{FF2B5EF4-FFF2-40B4-BE49-F238E27FC236}">
                <a16:creationId xmlns:a16="http://schemas.microsoft.com/office/drawing/2014/main" id="{F111EEFA-8C44-E4C8-A2AE-3723C3AF5EC6}"/>
              </a:ext>
            </a:extLst>
          </p:cNvPr>
          <p:cNvPicPr>
            <a:picLocks noChangeAspect="1"/>
          </p:cNvPicPr>
          <p:nvPr/>
        </p:nvPicPr>
        <p:blipFill>
          <a:blip r:embed="rId8"/>
          <a:stretch>
            <a:fillRect/>
          </a:stretch>
        </p:blipFill>
        <p:spPr>
          <a:xfrm>
            <a:off x="8021320" y="3658534"/>
            <a:ext cx="4170680" cy="3128010"/>
          </a:xfrm>
          <a:prstGeom prst="rect">
            <a:avLst/>
          </a:prstGeom>
        </p:spPr>
      </p:pic>
    </p:spTree>
    <p:extLst>
      <p:ext uri="{BB962C8B-B14F-4D97-AF65-F5344CB8AC3E}">
        <p14:creationId xmlns:p14="http://schemas.microsoft.com/office/powerpoint/2010/main" val="3460880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FD92-C4A8-C04F-AA2D-B10B39733560}"/>
              </a:ext>
            </a:extLst>
          </p:cNvPr>
          <p:cNvSpPr>
            <a:spLocks noGrp="1"/>
          </p:cNvSpPr>
          <p:nvPr>
            <p:ph type="title"/>
          </p:nvPr>
        </p:nvSpPr>
        <p:spPr>
          <a:xfrm>
            <a:off x="833175" y="274104"/>
            <a:ext cx="10542707" cy="479900"/>
          </a:xfrm>
        </p:spPr>
        <p:txBody>
          <a:bodyPr/>
          <a:lstStyle/>
          <a:p>
            <a:pPr algn="ctr"/>
            <a:r>
              <a:rPr lang="en-US" dirty="0"/>
              <a:t>Evolution of local Nusselt number (Nu)</a:t>
            </a:r>
          </a:p>
        </p:txBody>
      </p:sp>
      <p:pic>
        <p:nvPicPr>
          <p:cNvPr id="15" name="Picture 14">
            <a:extLst>
              <a:ext uri="{FF2B5EF4-FFF2-40B4-BE49-F238E27FC236}">
                <a16:creationId xmlns:a16="http://schemas.microsoft.com/office/drawing/2014/main" id="{9FEFA598-0FF7-E795-06A7-5E5685F5AD11}"/>
              </a:ext>
            </a:extLst>
          </p:cNvPr>
          <p:cNvPicPr>
            <a:picLocks noChangeAspect="1"/>
          </p:cNvPicPr>
          <p:nvPr/>
        </p:nvPicPr>
        <p:blipFill>
          <a:blip r:embed="rId3"/>
          <a:stretch>
            <a:fillRect/>
          </a:stretch>
        </p:blipFill>
        <p:spPr>
          <a:xfrm>
            <a:off x="0" y="754004"/>
            <a:ext cx="4007515" cy="3005635"/>
          </a:xfrm>
          <a:prstGeom prst="rect">
            <a:avLst/>
          </a:prstGeom>
        </p:spPr>
      </p:pic>
      <p:pic>
        <p:nvPicPr>
          <p:cNvPr id="19" name="Picture 18">
            <a:extLst>
              <a:ext uri="{FF2B5EF4-FFF2-40B4-BE49-F238E27FC236}">
                <a16:creationId xmlns:a16="http://schemas.microsoft.com/office/drawing/2014/main" id="{C394E403-AAF0-2C7F-28A4-DEC2888674F4}"/>
              </a:ext>
            </a:extLst>
          </p:cNvPr>
          <p:cNvPicPr>
            <a:picLocks noChangeAspect="1"/>
          </p:cNvPicPr>
          <p:nvPr/>
        </p:nvPicPr>
        <p:blipFill>
          <a:blip r:embed="rId4"/>
          <a:stretch>
            <a:fillRect/>
          </a:stretch>
        </p:blipFill>
        <p:spPr>
          <a:xfrm>
            <a:off x="4007515" y="754003"/>
            <a:ext cx="4007514" cy="3005635"/>
          </a:xfrm>
          <a:prstGeom prst="rect">
            <a:avLst/>
          </a:prstGeom>
        </p:spPr>
      </p:pic>
      <p:pic>
        <p:nvPicPr>
          <p:cNvPr id="22" name="Picture 21">
            <a:extLst>
              <a:ext uri="{FF2B5EF4-FFF2-40B4-BE49-F238E27FC236}">
                <a16:creationId xmlns:a16="http://schemas.microsoft.com/office/drawing/2014/main" id="{DEDB1D4E-79BA-6CC3-50ED-19BD826BD567}"/>
              </a:ext>
            </a:extLst>
          </p:cNvPr>
          <p:cNvPicPr>
            <a:picLocks noChangeAspect="1"/>
          </p:cNvPicPr>
          <p:nvPr/>
        </p:nvPicPr>
        <p:blipFill>
          <a:blip r:embed="rId5"/>
          <a:stretch>
            <a:fillRect/>
          </a:stretch>
        </p:blipFill>
        <p:spPr>
          <a:xfrm>
            <a:off x="8015029" y="754002"/>
            <a:ext cx="4007514" cy="3005635"/>
          </a:xfrm>
          <a:prstGeom prst="rect">
            <a:avLst/>
          </a:prstGeom>
        </p:spPr>
      </p:pic>
      <p:pic>
        <p:nvPicPr>
          <p:cNvPr id="24" name="Picture 23">
            <a:extLst>
              <a:ext uri="{FF2B5EF4-FFF2-40B4-BE49-F238E27FC236}">
                <a16:creationId xmlns:a16="http://schemas.microsoft.com/office/drawing/2014/main" id="{B35F6EA8-C5F8-92E2-98E3-E9DF025D93C3}"/>
              </a:ext>
            </a:extLst>
          </p:cNvPr>
          <p:cNvPicPr>
            <a:picLocks noChangeAspect="1"/>
          </p:cNvPicPr>
          <p:nvPr/>
        </p:nvPicPr>
        <p:blipFill>
          <a:blip r:embed="rId6"/>
          <a:stretch>
            <a:fillRect/>
          </a:stretch>
        </p:blipFill>
        <p:spPr>
          <a:xfrm>
            <a:off x="3989011" y="3759637"/>
            <a:ext cx="4007515" cy="3005635"/>
          </a:xfrm>
          <a:prstGeom prst="rect">
            <a:avLst/>
          </a:prstGeom>
        </p:spPr>
      </p:pic>
    </p:spTree>
    <p:extLst>
      <p:ext uri="{BB962C8B-B14F-4D97-AF65-F5344CB8AC3E}">
        <p14:creationId xmlns:p14="http://schemas.microsoft.com/office/powerpoint/2010/main" val="3439337266"/>
      </p:ext>
    </p:extLst>
  </p:cSld>
  <p:clrMapOvr>
    <a:masterClrMapping/>
  </p:clrMapOvr>
</p:sld>
</file>

<file path=ppt/theme/theme1.xml><?xml version="1.0" encoding="utf-8"?>
<a:theme xmlns:a="http://schemas.openxmlformats.org/drawingml/2006/main" name="Office Theme">
  <a:themeElements>
    <a:clrScheme name="Custom 16">
      <a:dk1>
        <a:srgbClr val="000000"/>
      </a:dk1>
      <a:lt1>
        <a:srgbClr val="FFFFFF"/>
      </a:lt1>
      <a:dk2>
        <a:srgbClr val="574512"/>
      </a:dk2>
      <a:lt2>
        <a:srgbClr val="6C3C0D"/>
      </a:lt2>
      <a:accent1>
        <a:srgbClr val="DDDDDD"/>
      </a:accent1>
      <a:accent2>
        <a:srgbClr val="616A78"/>
      </a:accent2>
      <a:accent3>
        <a:srgbClr val="B18A2C"/>
      </a:accent3>
      <a:accent4>
        <a:srgbClr val="D87C1B"/>
      </a:accent4>
      <a:accent5>
        <a:srgbClr val="2E515E"/>
      </a:accent5>
      <a:accent6>
        <a:srgbClr val="1D7CB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sertion-Evidence-Template_Win32_CP_v19.potx" id="{F7F7AC7C-B7AB-44FD-AC83-76356AEA967F}" vid="{C271DA4D-3F28-4C4F-A66E-BDB8F32B9A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Assertion evidence presentation</Template>
  <TotalTime>11685</TotalTime>
  <Words>694</Words>
  <Application>Microsoft Office PowerPoint</Application>
  <PresentationFormat>Widescreen</PresentationFormat>
  <Paragraphs>108</Paragraphs>
  <Slides>13</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Convective Heat Transfer in High Aspect Ratio Cavities – Numerical Study</vt:lpstr>
      <vt:lpstr>Introduction and Motivation</vt:lpstr>
      <vt:lpstr>IGUs</vt:lpstr>
      <vt:lpstr>Numerical Methodology</vt:lpstr>
      <vt:lpstr>Numerical Results </vt:lpstr>
      <vt:lpstr>Numerical Results </vt:lpstr>
      <vt:lpstr>Evolution of local Nusselt number (Nu)</vt:lpstr>
      <vt:lpstr>Evolution of local Nusselt number (Nu)</vt:lpstr>
      <vt:lpstr>Evolution of local Nusselt number (Nu)</vt:lpstr>
      <vt:lpstr>Validation &amp; Verification</vt:lpstr>
      <vt:lpstr>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Mode Decomposition of Flow Past a Cylinder</dc:title>
  <dc:creator>faheem chughtai</dc:creator>
  <cp:lastModifiedBy>faheem chughtai</cp:lastModifiedBy>
  <cp:revision>45</cp:revision>
  <dcterms:created xsi:type="dcterms:W3CDTF">2023-04-16T09:31:31Z</dcterms:created>
  <dcterms:modified xsi:type="dcterms:W3CDTF">2024-02-13T17:59:09Z</dcterms:modified>
</cp:coreProperties>
</file>