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0"/>
  </p:notesMasterIdLst>
  <p:sldIdLst>
    <p:sldId id="256" r:id="rId2"/>
    <p:sldId id="257" r:id="rId3"/>
    <p:sldId id="266" r:id="rId4"/>
    <p:sldId id="258" r:id="rId5"/>
    <p:sldId id="259" r:id="rId6"/>
    <p:sldId id="267" r:id="rId7"/>
    <p:sldId id="278" r:id="rId8"/>
    <p:sldId id="262" r:id="rId9"/>
    <p:sldId id="272" r:id="rId10"/>
    <p:sldId id="273" r:id="rId11"/>
    <p:sldId id="274" r:id="rId12"/>
    <p:sldId id="268" r:id="rId13"/>
    <p:sldId id="279" r:id="rId14"/>
    <p:sldId id="263" r:id="rId15"/>
    <p:sldId id="275" r:id="rId16"/>
    <p:sldId id="277" r:id="rId17"/>
    <p:sldId id="260"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501" autoAdjust="0"/>
  </p:normalViewPr>
  <p:slideViewPr>
    <p:cSldViewPr snapToGrid="0">
      <p:cViewPr varScale="1">
        <p:scale>
          <a:sx n="51" d="100"/>
          <a:sy n="51" d="100"/>
        </p:scale>
        <p:origin x="6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A699A-C7B1-4B3B-A8F9-A26E198CED3D}" type="datetimeFigureOut">
              <a:rPr lang="en-US" smtClean="0"/>
              <a:t>3/9/2021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C7214-D92D-48D6-9B74-0197D130A62F}" type="slidenum">
              <a:rPr lang="en-US" smtClean="0"/>
              <a:t>‹#›</a:t>
            </a:fld>
            <a:endParaRPr lang="en-US"/>
          </a:p>
        </p:txBody>
      </p:sp>
    </p:spTree>
    <p:extLst>
      <p:ext uri="{BB962C8B-B14F-4D97-AF65-F5344CB8AC3E}">
        <p14:creationId xmlns:p14="http://schemas.microsoft.com/office/powerpoint/2010/main" val="4139575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Felix Martinez, my presentation is over Lab 10, The Noise Lab</a:t>
            </a:r>
          </a:p>
          <a:p>
            <a:endParaRPr lang="en-US" dirty="0"/>
          </a:p>
          <a:p>
            <a:r>
              <a:rPr lang="en-US" dirty="0"/>
              <a:t>My partners for this lab were Nathan Valdez and Seth Hall</a:t>
            </a:r>
          </a:p>
        </p:txBody>
      </p:sp>
      <p:sp>
        <p:nvSpPr>
          <p:cNvPr id="4" name="Slide Number Placeholder 3"/>
          <p:cNvSpPr>
            <a:spLocks noGrp="1"/>
          </p:cNvSpPr>
          <p:nvPr>
            <p:ph type="sldNum" sz="quarter" idx="5"/>
          </p:nvPr>
        </p:nvSpPr>
        <p:spPr/>
        <p:txBody>
          <a:bodyPr/>
          <a:lstStyle/>
          <a:p>
            <a:fld id="{F67C7214-D92D-48D6-9B74-0197D130A62F}" type="slidenum">
              <a:rPr lang="en-US" smtClean="0"/>
              <a:t>1</a:t>
            </a:fld>
            <a:endParaRPr lang="en-US"/>
          </a:p>
        </p:txBody>
      </p:sp>
    </p:spTree>
    <p:extLst>
      <p:ext uri="{BB962C8B-B14F-4D97-AF65-F5344CB8AC3E}">
        <p14:creationId xmlns:p14="http://schemas.microsoft.com/office/powerpoint/2010/main" val="1934955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Shot Noise results from Discrete Nature of electric charge in a DC Current</a:t>
            </a:r>
          </a:p>
          <a:p>
            <a:endParaRPr lang="en-US" dirty="0"/>
          </a:p>
          <a:p>
            <a:r>
              <a:rPr lang="en-US" dirty="0"/>
              <a:t>Unlike Johnson Noise, Shot Noise is temperature independent</a:t>
            </a:r>
          </a:p>
          <a:p>
            <a:endParaRPr lang="en-US" dirty="0"/>
          </a:p>
          <a:p>
            <a:r>
              <a:rPr lang="en-US" dirty="0"/>
              <a:t>Shot noise is flat, resulting in its noise spectral density being independent of frequency</a:t>
            </a:r>
          </a:p>
          <a:p>
            <a:endParaRPr lang="en-US" dirty="0"/>
          </a:p>
          <a:p>
            <a:r>
              <a:rPr lang="en-US" dirty="0"/>
              <a:t>This flatness causes Shot noise to break down at both very low and very high frequency where the statistics of the arrival time of the electrons deviates from </a:t>
            </a:r>
            <a:r>
              <a:rPr lang="en-US" dirty="0" err="1"/>
              <a:t>Poissonian</a:t>
            </a:r>
            <a:endParaRPr lang="en-US" dirty="0"/>
          </a:p>
        </p:txBody>
      </p:sp>
      <p:sp>
        <p:nvSpPr>
          <p:cNvPr id="4" name="Slide Number Placeholder 3"/>
          <p:cNvSpPr>
            <a:spLocks noGrp="1"/>
          </p:cNvSpPr>
          <p:nvPr>
            <p:ph type="sldNum" sz="quarter" idx="5"/>
          </p:nvPr>
        </p:nvSpPr>
        <p:spPr/>
        <p:txBody>
          <a:bodyPr/>
          <a:lstStyle/>
          <a:p>
            <a:fld id="{F67C7214-D92D-48D6-9B74-0197D130A62F}" type="slidenum">
              <a:rPr lang="en-US" smtClean="0"/>
              <a:t>12</a:t>
            </a:fld>
            <a:endParaRPr lang="en-US"/>
          </a:p>
        </p:txBody>
      </p:sp>
    </p:spTree>
    <p:extLst>
      <p:ext uri="{BB962C8B-B14F-4D97-AF65-F5344CB8AC3E}">
        <p14:creationId xmlns:p14="http://schemas.microsoft.com/office/powerpoint/2010/main" val="2994138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illuminate a 1P39 vacuum photo-diode with light powered by a 6V battery. </a:t>
            </a:r>
          </a:p>
          <a:p>
            <a:endParaRPr lang="en-US" dirty="0"/>
          </a:p>
          <a:p>
            <a:r>
              <a:rPr lang="en-US" dirty="0"/>
              <a:t>The current produced by the photo-diode will flow through the resistor producing a voltage that should be constant in the absence of noise</a:t>
            </a:r>
          </a:p>
          <a:p>
            <a:endParaRPr lang="en-US" dirty="0"/>
          </a:p>
          <a:p>
            <a:r>
              <a:rPr lang="en-US" dirty="0"/>
              <a:t>Much like for Johnson-Nyquist noise, we will extract the AC component of this using our SR560 pre-amp</a:t>
            </a:r>
          </a:p>
          <a:p>
            <a:endParaRPr lang="en-US" dirty="0"/>
          </a:p>
          <a:p>
            <a:r>
              <a:rPr lang="en-US" dirty="0"/>
              <a:t>Then Converted it using our Studio 24c Analog to Digital Converter</a:t>
            </a:r>
          </a:p>
          <a:p>
            <a:endParaRPr lang="en-US" dirty="0"/>
          </a:p>
          <a:p>
            <a:r>
              <a:rPr lang="en-US" dirty="0"/>
              <a:t>Then feeds into our Computer running Audacity Software</a:t>
            </a:r>
          </a:p>
          <a:p>
            <a:endParaRPr lang="en-US" dirty="0"/>
          </a:p>
          <a:p>
            <a:r>
              <a:rPr lang="en-US" dirty="0"/>
              <a:t>We will conduct this experiment by changing the current feeding our </a:t>
            </a:r>
            <a:r>
              <a:rPr lang="en-US" dirty="0" err="1"/>
              <a:t>cuircuit</a:t>
            </a:r>
            <a:r>
              <a:rPr lang="en-US" dirty="0"/>
              <a:t> from 20 </a:t>
            </a:r>
            <a:r>
              <a:rPr lang="en-US" dirty="0" err="1"/>
              <a:t>microA</a:t>
            </a:r>
            <a:r>
              <a:rPr lang="en-US" dirty="0"/>
              <a:t> to 10 </a:t>
            </a:r>
            <a:r>
              <a:rPr lang="en-US" dirty="0" err="1"/>
              <a:t>microAmps</a:t>
            </a:r>
            <a:endParaRPr lang="en-US" dirty="0"/>
          </a:p>
          <a:p>
            <a:endParaRPr lang="en-US" dirty="0"/>
          </a:p>
          <a:p>
            <a:r>
              <a:rPr lang="en-US" dirty="0"/>
              <a:t>Vacuum tubes have strange noise characteristics at low frequencies</a:t>
            </a:r>
          </a:p>
          <a:p>
            <a:endParaRPr lang="en-US" dirty="0"/>
          </a:p>
          <a:p>
            <a:r>
              <a:rPr lang="en-US" dirty="0"/>
              <a:t>Due to this we will have to throw out frequencies below around a few hundred Hertz</a:t>
            </a:r>
          </a:p>
        </p:txBody>
      </p:sp>
      <p:sp>
        <p:nvSpPr>
          <p:cNvPr id="4" name="Slide Number Placeholder 3"/>
          <p:cNvSpPr>
            <a:spLocks noGrp="1"/>
          </p:cNvSpPr>
          <p:nvPr>
            <p:ph type="sldNum" sz="quarter" idx="5"/>
          </p:nvPr>
        </p:nvSpPr>
        <p:spPr/>
        <p:txBody>
          <a:bodyPr/>
          <a:lstStyle/>
          <a:p>
            <a:fld id="{F67C7214-D92D-48D6-9B74-0197D130A62F}" type="slidenum">
              <a:rPr lang="en-US" smtClean="0"/>
              <a:t>13</a:t>
            </a:fld>
            <a:endParaRPr lang="en-US"/>
          </a:p>
        </p:txBody>
      </p:sp>
    </p:spTree>
    <p:extLst>
      <p:ext uri="{BB962C8B-B14F-4D97-AF65-F5344CB8AC3E}">
        <p14:creationId xmlns:p14="http://schemas.microsoft.com/office/powerpoint/2010/main" val="647616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described in our Setup, frequencies below a few hundred hertz fluctuate a lot so we will throw out any data above around 200 Hz</a:t>
            </a:r>
          </a:p>
        </p:txBody>
      </p:sp>
      <p:sp>
        <p:nvSpPr>
          <p:cNvPr id="4" name="Slide Number Placeholder 3"/>
          <p:cNvSpPr>
            <a:spLocks noGrp="1"/>
          </p:cNvSpPr>
          <p:nvPr>
            <p:ph type="sldNum" sz="quarter" idx="5"/>
          </p:nvPr>
        </p:nvSpPr>
        <p:spPr/>
        <p:txBody>
          <a:bodyPr/>
          <a:lstStyle/>
          <a:p>
            <a:fld id="{F67C7214-D92D-48D6-9B74-0197D130A62F}" type="slidenum">
              <a:rPr lang="en-US" smtClean="0"/>
              <a:t>14</a:t>
            </a:fld>
            <a:endParaRPr lang="en-US"/>
          </a:p>
        </p:txBody>
      </p:sp>
    </p:spTree>
    <p:extLst>
      <p:ext uri="{BB962C8B-B14F-4D97-AF65-F5344CB8AC3E}">
        <p14:creationId xmlns:p14="http://schemas.microsoft.com/office/powerpoint/2010/main" val="1586517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Amplitude scales as we  increase our current,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say that the spike is not outside interference, but instead a property of our circuit.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we were unable to determine it.</a:t>
            </a:r>
          </a:p>
          <a:p>
            <a:r>
              <a:rPr lang="en-US" dirty="0"/>
              <a:t>                                                                                                                                                                                                                                                                                                                                                                                                                                                                                                                                                                                                                                                                                                                                                                                                                                                                                                                                                                                                                                                                                                                                                                                                                                                                                                                                                                                                                                      </a:t>
            </a:r>
          </a:p>
        </p:txBody>
      </p:sp>
      <p:sp>
        <p:nvSpPr>
          <p:cNvPr id="4" name="Slide Number Placeholder 3"/>
          <p:cNvSpPr>
            <a:spLocks noGrp="1"/>
          </p:cNvSpPr>
          <p:nvPr>
            <p:ph type="sldNum" sz="quarter" idx="5"/>
          </p:nvPr>
        </p:nvSpPr>
        <p:spPr/>
        <p:txBody>
          <a:bodyPr/>
          <a:lstStyle/>
          <a:p>
            <a:fld id="{F67C7214-D92D-48D6-9B74-0197D130A62F}" type="slidenum">
              <a:rPr lang="en-US" smtClean="0"/>
              <a:t>16</a:t>
            </a:fld>
            <a:endParaRPr lang="en-US"/>
          </a:p>
        </p:txBody>
      </p:sp>
    </p:spTree>
    <p:extLst>
      <p:ext uri="{BB962C8B-B14F-4D97-AF65-F5344CB8AC3E}">
        <p14:creationId xmlns:p14="http://schemas.microsoft.com/office/powerpoint/2010/main" val="2491783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Conclusion, Johnson-Nyquist Noise Spectral Density at High frequency scales with Resistance.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believe the Resistor Noise experiment could be improved upon by increasing the number of resistor bridges at a wider range.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could allow for us to try and determine a relationship between Resistance and Johnson-Nyquist Noise overtaken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Furthermore, our Shot Noise  had a phenomenon that occurred at ~450Hz that we were unable to determine the cause of. With that, we were still able to narrow it down to residing within our circuit due to the amplitude scaling with current.</a:t>
            </a:r>
          </a:p>
          <a:p>
            <a:endParaRPr lang="en-US" dirty="0"/>
          </a:p>
        </p:txBody>
      </p:sp>
      <p:sp>
        <p:nvSpPr>
          <p:cNvPr id="4" name="Slide Number Placeholder 3"/>
          <p:cNvSpPr>
            <a:spLocks noGrp="1"/>
          </p:cNvSpPr>
          <p:nvPr>
            <p:ph type="sldNum" sz="quarter" idx="5"/>
          </p:nvPr>
        </p:nvSpPr>
        <p:spPr/>
        <p:txBody>
          <a:bodyPr/>
          <a:lstStyle/>
          <a:p>
            <a:fld id="{F67C7214-D92D-48D6-9B74-0197D130A62F}" type="slidenum">
              <a:rPr lang="en-US" smtClean="0"/>
              <a:t>17</a:t>
            </a:fld>
            <a:endParaRPr lang="en-US"/>
          </a:p>
        </p:txBody>
      </p:sp>
    </p:spTree>
    <p:extLst>
      <p:ext uri="{BB962C8B-B14F-4D97-AF65-F5344CB8AC3E}">
        <p14:creationId xmlns:p14="http://schemas.microsoft.com/office/powerpoint/2010/main" val="1648589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Conclusion, Johnson-Nyquist Noise Spectral Density at High frequency scales with Resistance.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believe the Resistor Noise experiment could be improved upon by increasing the number of resistor bridges at a wider range.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could allow for us to try and determine a relationship between Resistance and Johnson-Nyquist Noise overtaken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Furthermore, our Shot Noise  had a phenomenon that occurred at ~450Hz that we were unable to determine the cause of. With that, we were still able to narrow it down to residing within our circuit due to the amplitude scaling with current.</a:t>
            </a:r>
          </a:p>
          <a:p>
            <a:endParaRPr lang="en-US" dirty="0"/>
          </a:p>
        </p:txBody>
      </p:sp>
      <p:sp>
        <p:nvSpPr>
          <p:cNvPr id="4" name="Slide Number Placeholder 3"/>
          <p:cNvSpPr>
            <a:spLocks noGrp="1"/>
          </p:cNvSpPr>
          <p:nvPr>
            <p:ph type="sldNum" sz="quarter" idx="5"/>
          </p:nvPr>
        </p:nvSpPr>
        <p:spPr/>
        <p:txBody>
          <a:bodyPr/>
          <a:lstStyle/>
          <a:p>
            <a:fld id="{F67C7214-D92D-48D6-9B74-0197D130A62F}" type="slidenum">
              <a:rPr lang="en-US" smtClean="0"/>
              <a:t>18</a:t>
            </a:fld>
            <a:endParaRPr lang="en-US"/>
          </a:p>
        </p:txBody>
      </p:sp>
    </p:spTree>
    <p:extLst>
      <p:ext uri="{BB962C8B-B14F-4D97-AF65-F5344CB8AC3E}">
        <p14:creationId xmlns:p14="http://schemas.microsoft.com/office/powerpoint/2010/main" val="22930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lab is set up into 3 total Experiments falling into two different Experimental Setups</a:t>
            </a:r>
          </a:p>
          <a:p>
            <a:endParaRPr lang="en-US" dirty="0"/>
          </a:p>
          <a:p>
            <a:r>
              <a:rPr lang="en-US" dirty="0"/>
              <a:t>For the Resistor Noise Setup, we will be working with Johnson-Nyquist Noise (a type of white noise) and 1/f Noise (Pink noise)</a:t>
            </a:r>
          </a:p>
          <a:p>
            <a:endParaRPr lang="en-US" dirty="0"/>
          </a:p>
          <a:p>
            <a:r>
              <a:rPr lang="en-US" dirty="0"/>
              <a:t>Shot Noise, another type of white noise, will have a separate setup</a:t>
            </a:r>
          </a:p>
          <a:p>
            <a:endParaRPr lang="en-US" dirty="0"/>
          </a:p>
          <a:p>
            <a:r>
              <a:rPr lang="en-US" dirty="0"/>
              <a:t>White Noise is defined to have a flat spectral density at different frequencies. This is caused by its signal having the same intensity at different frequencies.</a:t>
            </a:r>
          </a:p>
          <a:p>
            <a:endParaRPr lang="en-US" dirty="0"/>
          </a:p>
          <a:p>
            <a:r>
              <a:rPr lang="en-US" dirty="0"/>
              <a:t>Pink Noise has its spectral density inversely proportional to frequency.</a:t>
            </a:r>
          </a:p>
        </p:txBody>
      </p:sp>
      <p:sp>
        <p:nvSpPr>
          <p:cNvPr id="4" name="Slide Number Placeholder 3"/>
          <p:cNvSpPr>
            <a:spLocks noGrp="1"/>
          </p:cNvSpPr>
          <p:nvPr>
            <p:ph type="sldNum" sz="quarter" idx="5"/>
          </p:nvPr>
        </p:nvSpPr>
        <p:spPr/>
        <p:txBody>
          <a:bodyPr/>
          <a:lstStyle/>
          <a:p>
            <a:fld id="{F67C7214-D92D-48D6-9B74-0197D130A62F}" type="slidenum">
              <a:rPr lang="en-US" smtClean="0"/>
              <a:t>2</a:t>
            </a:fld>
            <a:endParaRPr lang="en-US"/>
          </a:p>
        </p:txBody>
      </p:sp>
    </p:spTree>
    <p:extLst>
      <p:ext uri="{BB962C8B-B14F-4D97-AF65-F5344CB8AC3E}">
        <p14:creationId xmlns:p14="http://schemas.microsoft.com/office/powerpoint/2010/main" val="1834640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source for our resistor noise is the resistor bridge.</a:t>
            </a:r>
          </a:p>
          <a:p>
            <a:endParaRPr lang="en-US" dirty="0"/>
          </a:p>
          <a:p>
            <a:r>
              <a:rPr lang="en-US" dirty="0"/>
              <a:t>-This is then amplified by our SR560 Pre-amp.</a:t>
            </a:r>
          </a:p>
          <a:p>
            <a:endParaRPr lang="en-US" dirty="0"/>
          </a:p>
          <a:p>
            <a:r>
              <a:rPr lang="en-US" dirty="0"/>
              <a:t>-Then Converted by our PerSonus Studio 24c, our Analog to Digital Converter (blocks of </a:t>
            </a:r>
            <a:r>
              <a:rPr lang="en-US" dirty="0" err="1"/>
              <a:t>freq</a:t>
            </a:r>
            <a:r>
              <a:rPr lang="en-US" dirty="0"/>
              <a:t> below ~20 Hz)</a:t>
            </a:r>
          </a:p>
          <a:p>
            <a:endParaRPr lang="en-US" dirty="0"/>
          </a:p>
          <a:p>
            <a:r>
              <a:rPr lang="en-US" dirty="0"/>
              <a:t>-Then feeds into our Computer running Audacity Software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Johnson-Nyquist Noise will use Wire-wound resistor bridges (0.5, 1.0, 2.0 </a:t>
            </a:r>
            <a:r>
              <a:rPr lang="en-US" dirty="0" err="1"/>
              <a:t>KOhm</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wire-wound are chosen as they are high-quality resistors, removing Pink noise at lower frequencies</a:t>
            </a:r>
          </a:p>
          <a:p>
            <a:endParaRPr lang="en-US" dirty="0"/>
          </a:p>
          <a:p>
            <a:r>
              <a:rPr lang="en-US" dirty="0"/>
              <a:t>Pink Noise will use Carbon Resistors</a:t>
            </a:r>
          </a:p>
          <a:p>
            <a:endParaRPr lang="en-US" dirty="0"/>
          </a:p>
          <a:p>
            <a:r>
              <a:rPr lang="en-US" dirty="0"/>
              <a:t>These are less high-quality and the carbon elements suffer from pink noise</a:t>
            </a:r>
          </a:p>
        </p:txBody>
      </p:sp>
      <p:sp>
        <p:nvSpPr>
          <p:cNvPr id="4" name="Slide Number Placeholder 3"/>
          <p:cNvSpPr>
            <a:spLocks noGrp="1"/>
          </p:cNvSpPr>
          <p:nvPr>
            <p:ph type="sldNum" sz="quarter" idx="5"/>
          </p:nvPr>
        </p:nvSpPr>
        <p:spPr/>
        <p:txBody>
          <a:bodyPr/>
          <a:lstStyle/>
          <a:p>
            <a:fld id="{F67C7214-D92D-48D6-9B74-0197D130A62F}" type="slidenum">
              <a:rPr lang="en-US" smtClean="0"/>
              <a:t>3</a:t>
            </a:fld>
            <a:endParaRPr lang="en-US"/>
          </a:p>
        </p:txBody>
      </p:sp>
    </p:spTree>
    <p:extLst>
      <p:ext uri="{BB962C8B-B14F-4D97-AF65-F5344CB8AC3E}">
        <p14:creationId xmlns:p14="http://schemas.microsoft.com/office/powerpoint/2010/main" val="3806253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Occurs from the random motion of free electrons, this motion causes a random current and then a random noise.</a:t>
            </a:r>
          </a:p>
          <a:p>
            <a:br>
              <a:rPr lang="en-US" dirty="0"/>
            </a:br>
            <a:r>
              <a:rPr lang="en-US" dirty="0"/>
              <a:t>The magnitude of said noise is proportional to the temperature of the conductor</a:t>
            </a:r>
          </a:p>
          <a:p>
            <a:endParaRPr lang="en-US" dirty="0"/>
          </a:p>
          <a:p>
            <a:r>
              <a:rPr lang="en-US" dirty="0"/>
              <a:t>Johnson-Nyquist Noise Spectral Density plots have a flat spectral Density up to a maximum frequency, this </a:t>
            </a:r>
            <a:r>
              <a:rPr lang="en-US" dirty="0" err="1"/>
              <a:t>freq</a:t>
            </a:r>
            <a:r>
              <a:rPr lang="en-US" dirty="0"/>
              <a:t> cutoff is related to the collision time of electrons.</a:t>
            </a:r>
          </a:p>
          <a:p>
            <a:endParaRPr lang="en-US" dirty="0"/>
          </a:p>
          <a:p>
            <a:endParaRPr lang="en-US" dirty="0"/>
          </a:p>
          <a:p>
            <a:r>
              <a:rPr lang="en-US" dirty="0"/>
              <a:t>V_R = Johnson Nyquist Noise Spectral Density</a:t>
            </a:r>
          </a:p>
          <a:p>
            <a:r>
              <a:rPr lang="en-US" dirty="0"/>
              <a:t>K = </a:t>
            </a:r>
            <a:r>
              <a:rPr lang="en-US" dirty="0" err="1"/>
              <a:t>Boltzman</a:t>
            </a:r>
            <a:r>
              <a:rPr lang="en-US" dirty="0"/>
              <a:t> Constant</a:t>
            </a:r>
          </a:p>
          <a:p>
            <a:r>
              <a:rPr lang="en-US" dirty="0"/>
              <a:t>T = Temp in Kelvin</a:t>
            </a:r>
          </a:p>
          <a:p>
            <a:r>
              <a:rPr lang="en-US" dirty="0"/>
              <a:t>R = Resistance</a:t>
            </a:r>
          </a:p>
          <a:p>
            <a:r>
              <a:rPr lang="en-US" dirty="0"/>
              <a:t>B = </a:t>
            </a:r>
            <a:r>
              <a:rPr lang="en-US" dirty="0" err="1"/>
              <a:t>Bandwitdh</a:t>
            </a:r>
            <a:r>
              <a:rPr lang="en-US" dirty="0"/>
              <a:t> Frequency</a:t>
            </a:r>
          </a:p>
        </p:txBody>
      </p:sp>
      <p:sp>
        <p:nvSpPr>
          <p:cNvPr id="4" name="Slide Number Placeholder 3"/>
          <p:cNvSpPr>
            <a:spLocks noGrp="1"/>
          </p:cNvSpPr>
          <p:nvPr>
            <p:ph type="sldNum" sz="quarter" idx="5"/>
          </p:nvPr>
        </p:nvSpPr>
        <p:spPr/>
        <p:txBody>
          <a:bodyPr/>
          <a:lstStyle/>
          <a:p>
            <a:fld id="{F67C7214-D92D-48D6-9B74-0197D130A62F}" type="slidenum">
              <a:rPr lang="en-US" smtClean="0"/>
              <a:t>4</a:t>
            </a:fld>
            <a:endParaRPr lang="en-US"/>
          </a:p>
        </p:txBody>
      </p:sp>
    </p:spTree>
    <p:extLst>
      <p:ext uri="{BB962C8B-B14F-4D97-AF65-F5344CB8AC3E}">
        <p14:creationId xmlns:p14="http://schemas.microsoft.com/office/powerpoint/2010/main" val="122480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conducting this experiment we encountered a lot more noise than is shown. </a:t>
            </a:r>
          </a:p>
          <a:p>
            <a:endParaRPr lang="en-US" dirty="0"/>
          </a:p>
          <a:p>
            <a:r>
              <a:rPr lang="en-US" dirty="0"/>
              <a:t>We were able to locate where the problem originated to our Pre-amp being plugged into the wall, suffering from AC current noise. </a:t>
            </a:r>
          </a:p>
          <a:p>
            <a:endParaRPr lang="en-US" dirty="0"/>
          </a:p>
          <a:p>
            <a:r>
              <a:rPr lang="en-US" dirty="0"/>
              <a:t>We unplugged it for battery power operation, steading our noise for lower frequency. </a:t>
            </a:r>
          </a:p>
          <a:p>
            <a:endParaRPr lang="en-US" dirty="0"/>
          </a:p>
          <a:p>
            <a:r>
              <a:rPr lang="en-US" dirty="0"/>
              <a:t>We still get spikes at frequencies that are multiples of 60Hz due to our Analog-Digital-Converter and the computer we use still plugged into the wall.</a:t>
            </a:r>
          </a:p>
          <a:p>
            <a:endParaRPr lang="en-US" dirty="0"/>
          </a:p>
          <a:p>
            <a:r>
              <a:rPr lang="en-US" dirty="0"/>
              <a:t>Error in the Average spectral Density at High </a:t>
            </a:r>
            <a:r>
              <a:rPr lang="en-US" dirty="0" err="1"/>
              <a:t>freq</a:t>
            </a:r>
            <a:r>
              <a:rPr lang="en-US" dirty="0"/>
              <a:t> is from measuring by eye, we could have fixed this by saving our data individually instead of taking screenshots</a:t>
            </a:r>
          </a:p>
        </p:txBody>
      </p:sp>
      <p:sp>
        <p:nvSpPr>
          <p:cNvPr id="4" name="Slide Number Placeholder 3"/>
          <p:cNvSpPr>
            <a:spLocks noGrp="1"/>
          </p:cNvSpPr>
          <p:nvPr>
            <p:ph type="sldNum" sz="quarter" idx="5"/>
          </p:nvPr>
        </p:nvSpPr>
        <p:spPr/>
        <p:txBody>
          <a:bodyPr/>
          <a:lstStyle/>
          <a:p>
            <a:fld id="{F67C7214-D92D-48D6-9B74-0197D130A62F}" type="slidenum">
              <a:rPr lang="en-US" smtClean="0"/>
              <a:t>5</a:t>
            </a:fld>
            <a:endParaRPr lang="en-US"/>
          </a:p>
        </p:txBody>
      </p:sp>
    </p:spTree>
    <p:extLst>
      <p:ext uri="{BB962C8B-B14F-4D97-AF65-F5344CB8AC3E}">
        <p14:creationId xmlns:p14="http://schemas.microsoft.com/office/powerpoint/2010/main" val="4084811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Pink Noise is usually related to a DC current as resistance fluctuations are transformed to voltage or current fluctuations by Ohms law</a:t>
            </a:r>
          </a:p>
          <a:p>
            <a:endParaRPr lang="en-US" dirty="0"/>
          </a:p>
          <a:p>
            <a:r>
              <a:rPr lang="en-US" dirty="0"/>
              <a:t>An interesting property of 1/f noise is there seems to be no lower limit yet there is an upper limit. </a:t>
            </a:r>
          </a:p>
          <a:p>
            <a:endParaRPr lang="en-US" dirty="0"/>
          </a:p>
          <a:p>
            <a:r>
              <a:rPr lang="en-US" dirty="0"/>
              <a:t>This upper limit lies where the decreasing pink noise collides with that of Johnson-Nyquist noise where is then maintained for higher frequencies past this cutoff.</a:t>
            </a:r>
          </a:p>
          <a:p>
            <a:endParaRPr lang="en-US" dirty="0"/>
          </a:p>
          <a:p>
            <a:r>
              <a:rPr lang="en-US" dirty="0"/>
              <a:t>There is no known cause of Pink Noise.</a:t>
            </a:r>
          </a:p>
        </p:txBody>
      </p:sp>
      <p:sp>
        <p:nvSpPr>
          <p:cNvPr id="4" name="Slide Number Placeholder 3"/>
          <p:cNvSpPr>
            <a:spLocks noGrp="1"/>
          </p:cNvSpPr>
          <p:nvPr>
            <p:ph type="sldNum" sz="quarter" idx="5"/>
          </p:nvPr>
        </p:nvSpPr>
        <p:spPr/>
        <p:txBody>
          <a:bodyPr/>
          <a:lstStyle/>
          <a:p>
            <a:fld id="{F67C7214-D92D-48D6-9B74-0197D130A62F}" type="slidenum">
              <a:rPr lang="en-US" smtClean="0"/>
              <a:t>6</a:t>
            </a:fld>
            <a:endParaRPr lang="en-US"/>
          </a:p>
        </p:txBody>
      </p:sp>
    </p:spTree>
    <p:extLst>
      <p:ext uri="{BB962C8B-B14F-4D97-AF65-F5344CB8AC3E}">
        <p14:creationId xmlns:p14="http://schemas.microsoft.com/office/powerpoint/2010/main" val="3165391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Carbon wired resistors have the same Johnson-Nyquist Noise as the wire-wound resistors. </a:t>
            </a:r>
          </a:p>
          <a:p>
            <a:endParaRPr lang="en-US" dirty="0"/>
          </a:p>
          <a:p>
            <a:r>
              <a:rPr lang="en-US" dirty="0"/>
              <a:t>This will come in handy when being able to determine the Johnson-Nyquist Noise overtaken frequency from Pink Noise</a:t>
            </a:r>
          </a:p>
        </p:txBody>
      </p:sp>
      <p:sp>
        <p:nvSpPr>
          <p:cNvPr id="4" name="Slide Number Placeholder 3"/>
          <p:cNvSpPr>
            <a:spLocks noGrp="1"/>
          </p:cNvSpPr>
          <p:nvPr>
            <p:ph type="sldNum" sz="quarter" idx="5"/>
          </p:nvPr>
        </p:nvSpPr>
        <p:spPr/>
        <p:txBody>
          <a:bodyPr/>
          <a:lstStyle/>
          <a:p>
            <a:fld id="{F67C7214-D92D-48D6-9B74-0197D130A62F}" type="slidenum">
              <a:rPr lang="en-US" smtClean="0"/>
              <a:t>7</a:t>
            </a:fld>
            <a:endParaRPr lang="en-US"/>
          </a:p>
        </p:txBody>
      </p:sp>
    </p:spTree>
    <p:extLst>
      <p:ext uri="{BB962C8B-B14F-4D97-AF65-F5344CB8AC3E}">
        <p14:creationId xmlns:p14="http://schemas.microsoft.com/office/powerpoint/2010/main" val="346311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Peak at 20 Hz is caused by our Analog to Digital Converter blocking off frequencies below around 20 Hz.</a:t>
            </a:r>
          </a:p>
          <a:p>
            <a:endParaRPr lang="en-US" dirty="0"/>
          </a:p>
          <a:p>
            <a:r>
              <a:rPr lang="en-US" dirty="0"/>
              <a:t>This Diminishes power at lower Frequencies.</a:t>
            </a:r>
          </a:p>
        </p:txBody>
      </p:sp>
      <p:sp>
        <p:nvSpPr>
          <p:cNvPr id="4" name="Slide Number Placeholder 3"/>
          <p:cNvSpPr>
            <a:spLocks noGrp="1"/>
          </p:cNvSpPr>
          <p:nvPr>
            <p:ph type="sldNum" sz="quarter" idx="5"/>
          </p:nvPr>
        </p:nvSpPr>
        <p:spPr/>
        <p:txBody>
          <a:bodyPr/>
          <a:lstStyle/>
          <a:p>
            <a:fld id="{F67C7214-D92D-48D6-9B74-0197D130A62F}" type="slidenum">
              <a:rPr lang="en-US" smtClean="0"/>
              <a:t>8</a:t>
            </a:fld>
            <a:endParaRPr lang="en-US"/>
          </a:p>
        </p:txBody>
      </p:sp>
    </p:spTree>
    <p:extLst>
      <p:ext uri="{BB962C8B-B14F-4D97-AF65-F5344CB8AC3E}">
        <p14:creationId xmlns:p14="http://schemas.microsoft.com/office/powerpoint/2010/main" val="2667440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measured data points at 10, 14, 20, 30, 50, and 70 kHz by eye due to us not downloading the data the error bars of 0.5 dB continue,</a:t>
            </a:r>
          </a:p>
          <a:p>
            <a:endParaRPr lang="en-US" dirty="0"/>
          </a:p>
          <a:p>
            <a:r>
              <a:rPr lang="en-US" dirty="0"/>
              <a:t>We also chose the black horizontal lines to be the average Johnson-Nyquist Noise Spectral Density at high frequencies which we determined in the first experiment.</a:t>
            </a:r>
          </a:p>
          <a:p>
            <a:endParaRPr lang="en-US" dirty="0"/>
          </a:p>
          <a:p>
            <a:r>
              <a:rPr lang="en-US" dirty="0"/>
              <a:t>We then plotted a best fit line to find the overlapping point between this and our high frequency Johnson-Nyquist noise.</a:t>
            </a:r>
          </a:p>
          <a:p>
            <a:endParaRPr lang="en-US" dirty="0"/>
          </a:p>
          <a:p>
            <a:r>
              <a:rPr lang="en-US" dirty="0"/>
              <a:t>This overtaken frequency does not follow an expected relationship of increased resistance resulting in an increased frequency.</a:t>
            </a:r>
          </a:p>
        </p:txBody>
      </p:sp>
      <p:sp>
        <p:nvSpPr>
          <p:cNvPr id="4" name="Slide Number Placeholder 3"/>
          <p:cNvSpPr>
            <a:spLocks noGrp="1"/>
          </p:cNvSpPr>
          <p:nvPr>
            <p:ph type="sldNum" sz="quarter" idx="5"/>
          </p:nvPr>
        </p:nvSpPr>
        <p:spPr/>
        <p:txBody>
          <a:bodyPr/>
          <a:lstStyle/>
          <a:p>
            <a:fld id="{F67C7214-D92D-48D6-9B74-0197D130A62F}" type="slidenum">
              <a:rPr lang="en-US" smtClean="0"/>
              <a:t>11</a:t>
            </a:fld>
            <a:endParaRPr lang="en-US"/>
          </a:p>
        </p:txBody>
      </p:sp>
    </p:spTree>
    <p:extLst>
      <p:ext uri="{BB962C8B-B14F-4D97-AF65-F5344CB8AC3E}">
        <p14:creationId xmlns:p14="http://schemas.microsoft.com/office/powerpoint/2010/main" val="2493801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738782-369E-4823-90DD-4C89DEED7757}"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8575-9051-430A-9350-753B8B48B04E}" type="slidenum">
              <a:rPr lang="en-US" smtClean="0"/>
              <a:t>‹#›</a:t>
            </a:fld>
            <a:endParaRPr lang="en-US"/>
          </a:p>
        </p:txBody>
      </p:sp>
    </p:spTree>
    <p:extLst>
      <p:ext uri="{BB962C8B-B14F-4D97-AF65-F5344CB8AC3E}">
        <p14:creationId xmlns:p14="http://schemas.microsoft.com/office/powerpoint/2010/main" val="1253993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738782-369E-4823-90DD-4C89DEED7757}"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8575-9051-430A-9350-753B8B48B04E}" type="slidenum">
              <a:rPr lang="en-US" smtClean="0"/>
              <a:t>‹#›</a:t>
            </a:fld>
            <a:endParaRPr lang="en-US"/>
          </a:p>
        </p:txBody>
      </p:sp>
    </p:spTree>
    <p:extLst>
      <p:ext uri="{BB962C8B-B14F-4D97-AF65-F5344CB8AC3E}">
        <p14:creationId xmlns:p14="http://schemas.microsoft.com/office/powerpoint/2010/main" val="375305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738782-369E-4823-90DD-4C89DEED7757}"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8575-9051-430A-9350-753B8B48B04E}" type="slidenum">
              <a:rPr lang="en-US" smtClean="0"/>
              <a:t>‹#›</a:t>
            </a:fld>
            <a:endParaRPr lang="en-US"/>
          </a:p>
        </p:txBody>
      </p:sp>
    </p:spTree>
    <p:extLst>
      <p:ext uri="{BB962C8B-B14F-4D97-AF65-F5344CB8AC3E}">
        <p14:creationId xmlns:p14="http://schemas.microsoft.com/office/powerpoint/2010/main" val="3307711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738782-369E-4823-90DD-4C89DEED7757}"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8575-9051-430A-9350-753B8B48B04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5922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738782-369E-4823-90DD-4C89DEED7757}"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8575-9051-430A-9350-753B8B48B04E}" type="slidenum">
              <a:rPr lang="en-US" smtClean="0"/>
              <a:t>‹#›</a:t>
            </a:fld>
            <a:endParaRPr lang="en-US"/>
          </a:p>
        </p:txBody>
      </p:sp>
    </p:spTree>
    <p:extLst>
      <p:ext uri="{BB962C8B-B14F-4D97-AF65-F5344CB8AC3E}">
        <p14:creationId xmlns:p14="http://schemas.microsoft.com/office/powerpoint/2010/main" val="1108638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738782-369E-4823-90DD-4C89DEED7757}" type="datetimeFigureOut">
              <a:rPr lang="en-US" smtClean="0"/>
              <a:t>3/9/2021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8575-9051-430A-9350-753B8B48B04E}" type="slidenum">
              <a:rPr lang="en-US" smtClean="0"/>
              <a:t>‹#›</a:t>
            </a:fld>
            <a:endParaRPr lang="en-US"/>
          </a:p>
        </p:txBody>
      </p:sp>
    </p:spTree>
    <p:extLst>
      <p:ext uri="{BB962C8B-B14F-4D97-AF65-F5344CB8AC3E}">
        <p14:creationId xmlns:p14="http://schemas.microsoft.com/office/powerpoint/2010/main" val="123861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738782-369E-4823-90DD-4C89DEED7757}" type="datetimeFigureOut">
              <a:rPr lang="en-US" smtClean="0"/>
              <a:t>3/9/2021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8575-9051-430A-9350-753B8B48B04E}" type="slidenum">
              <a:rPr lang="en-US" smtClean="0"/>
              <a:t>‹#›</a:t>
            </a:fld>
            <a:endParaRPr lang="en-US"/>
          </a:p>
        </p:txBody>
      </p:sp>
    </p:spTree>
    <p:extLst>
      <p:ext uri="{BB962C8B-B14F-4D97-AF65-F5344CB8AC3E}">
        <p14:creationId xmlns:p14="http://schemas.microsoft.com/office/powerpoint/2010/main" val="3481279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738782-369E-4823-90DD-4C89DEED7757}"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8575-9051-430A-9350-753B8B48B04E}" type="slidenum">
              <a:rPr lang="en-US" smtClean="0"/>
              <a:t>‹#›</a:t>
            </a:fld>
            <a:endParaRPr lang="en-US"/>
          </a:p>
        </p:txBody>
      </p:sp>
    </p:spTree>
    <p:extLst>
      <p:ext uri="{BB962C8B-B14F-4D97-AF65-F5344CB8AC3E}">
        <p14:creationId xmlns:p14="http://schemas.microsoft.com/office/powerpoint/2010/main" val="524177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738782-369E-4823-90DD-4C89DEED7757}"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8575-9051-430A-9350-753B8B48B04E}" type="slidenum">
              <a:rPr lang="en-US" smtClean="0"/>
              <a:t>‹#›</a:t>
            </a:fld>
            <a:endParaRPr lang="en-US"/>
          </a:p>
        </p:txBody>
      </p:sp>
    </p:spTree>
    <p:extLst>
      <p:ext uri="{BB962C8B-B14F-4D97-AF65-F5344CB8AC3E}">
        <p14:creationId xmlns:p14="http://schemas.microsoft.com/office/powerpoint/2010/main" val="161674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2738782-369E-4823-90DD-4C89DEED7757}"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8575-9051-430A-9350-753B8B48B04E}" type="slidenum">
              <a:rPr lang="en-US" smtClean="0"/>
              <a:t>‹#›</a:t>
            </a:fld>
            <a:endParaRPr lang="en-US"/>
          </a:p>
        </p:txBody>
      </p:sp>
    </p:spTree>
    <p:extLst>
      <p:ext uri="{BB962C8B-B14F-4D97-AF65-F5344CB8AC3E}">
        <p14:creationId xmlns:p14="http://schemas.microsoft.com/office/powerpoint/2010/main" val="66222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738782-369E-4823-90DD-4C89DEED7757}"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8575-9051-430A-9350-753B8B48B04E}" type="slidenum">
              <a:rPr lang="en-US" smtClean="0"/>
              <a:t>‹#›</a:t>
            </a:fld>
            <a:endParaRPr lang="en-US"/>
          </a:p>
        </p:txBody>
      </p:sp>
    </p:spTree>
    <p:extLst>
      <p:ext uri="{BB962C8B-B14F-4D97-AF65-F5344CB8AC3E}">
        <p14:creationId xmlns:p14="http://schemas.microsoft.com/office/powerpoint/2010/main" val="162346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738782-369E-4823-90DD-4C89DEED7757}"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8575-9051-430A-9350-753B8B48B04E}" type="slidenum">
              <a:rPr lang="en-US" smtClean="0"/>
              <a:t>‹#›</a:t>
            </a:fld>
            <a:endParaRPr lang="en-US"/>
          </a:p>
        </p:txBody>
      </p:sp>
    </p:spTree>
    <p:extLst>
      <p:ext uri="{BB962C8B-B14F-4D97-AF65-F5344CB8AC3E}">
        <p14:creationId xmlns:p14="http://schemas.microsoft.com/office/powerpoint/2010/main" val="828634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738782-369E-4823-90DD-4C89DEED7757}" type="datetimeFigureOut">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1F8575-9051-430A-9350-753B8B48B04E}" type="slidenum">
              <a:rPr lang="en-US" smtClean="0"/>
              <a:t>‹#›</a:t>
            </a:fld>
            <a:endParaRPr lang="en-US"/>
          </a:p>
        </p:txBody>
      </p:sp>
    </p:spTree>
    <p:extLst>
      <p:ext uri="{BB962C8B-B14F-4D97-AF65-F5344CB8AC3E}">
        <p14:creationId xmlns:p14="http://schemas.microsoft.com/office/powerpoint/2010/main" val="3148062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2738782-369E-4823-90DD-4C89DEED7757}" type="datetimeFigureOut">
              <a:rPr lang="en-US" smtClean="0"/>
              <a:t>3/9/2021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C1F8575-9051-430A-9350-753B8B48B04E}" type="slidenum">
              <a:rPr lang="en-US" smtClean="0"/>
              <a:t>‹#›</a:t>
            </a:fld>
            <a:endParaRPr lang="en-US"/>
          </a:p>
        </p:txBody>
      </p:sp>
    </p:spTree>
    <p:extLst>
      <p:ext uri="{BB962C8B-B14F-4D97-AF65-F5344CB8AC3E}">
        <p14:creationId xmlns:p14="http://schemas.microsoft.com/office/powerpoint/2010/main" val="4006281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2738782-369E-4823-90DD-4C89DEED7757}" type="datetimeFigureOut">
              <a:rPr lang="en-US" smtClean="0"/>
              <a:t>3/9/2021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C1F8575-9051-430A-9350-753B8B48B04E}" type="slidenum">
              <a:rPr lang="en-US" smtClean="0"/>
              <a:t>‹#›</a:t>
            </a:fld>
            <a:endParaRPr lang="en-US"/>
          </a:p>
        </p:txBody>
      </p:sp>
    </p:spTree>
    <p:extLst>
      <p:ext uri="{BB962C8B-B14F-4D97-AF65-F5344CB8AC3E}">
        <p14:creationId xmlns:p14="http://schemas.microsoft.com/office/powerpoint/2010/main" val="244606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2738782-369E-4823-90DD-4C89DEED7757}" type="datetimeFigureOut">
              <a:rPr lang="en-US" smtClean="0"/>
              <a:t>3/9/2021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C1F8575-9051-430A-9350-753B8B48B04E}" type="slidenum">
              <a:rPr lang="en-US" smtClean="0"/>
              <a:t>‹#›</a:t>
            </a:fld>
            <a:endParaRPr lang="en-US"/>
          </a:p>
        </p:txBody>
      </p:sp>
    </p:spTree>
    <p:extLst>
      <p:ext uri="{BB962C8B-B14F-4D97-AF65-F5344CB8AC3E}">
        <p14:creationId xmlns:p14="http://schemas.microsoft.com/office/powerpoint/2010/main" val="4260216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738782-369E-4823-90DD-4C89DEED7757}"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8575-9051-430A-9350-753B8B48B04E}" type="slidenum">
              <a:rPr lang="en-US" smtClean="0"/>
              <a:t>‹#›</a:t>
            </a:fld>
            <a:endParaRPr lang="en-US"/>
          </a:p>
        </p:txBody>
      </p:sp>
    </p:spTree>
    <p:extLst>
      <p:ext uri="{BB962C8B-B14F-4D97-AF65-F5344CB8AC3E}">
        <p14:creationId xmlns:p14="http://schemas.microsoft.com/office/powerpoint/2010/main" val="3807705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2738782-369E-4823-90DD-4C89DEED7757}" type="datetimeFigureOut">
              <a:rPr lang="en-US" smtClean="0"/>
              <a:t>3/9/2021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C1F8575-9051-430A-9350-753B8B48B04E}" type="slidenum">
              <a:rPr lang="en-US" smtClean="0"/>
              <a:t>‹#›</a:t>
            </a:fld>
            <a:endParaRPr lang="en-US"/>
          </a:p>
        </p:txBody>
      </p:sp>
    </p:spTree>
    <p:extLst>
      <p:ext uri="{BB962C8B-B14F-4D97-AF65-F5344CB8AC3E}">
        <p14:creationId xmlns:p14="http://schemas.microsoft.com/office/powerpoint/2010/main" val="16672382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Pink_nois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en.wikipedia.org/wiki/Shot_noise" TargetMode="External"/><Relationship Id="rId4" Type="http://schemas.openxmlformats.org/officeDocument/2006/relationships/hyperlink" Target="https://en.wikipedia.org/wiki/Johnson%E2%80%93Nyquist_nois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DDC88-0073-4A4B-9794-BE270E9E5DD3}"/>
              </a:ext>
            </a:extLst>
          </p:cNvPr>
          <p:cNvSpPr>
            <a:spLocks noGrp="1"/>
          </p:cNvSpPr>
          <p:nvPr>
            <p:ph type="ctrTitle"/>
          </p:nvPr>
        </p:nvSpPr>
        <p:spPr/>
        <p:txBody>
          <a:bodyPr/>
          <a:lstStyle/>
          <a:p>
            <a:r>
              <a:rPr lang="en-US" dirty="0"/>
              <a:t>Noise Lab</a:t>
            </a:r>
          </a:p>
        </p:txBody>
      </p:sp>
      <p:sp>
        <p:nvSpPr>
          <p:cNvPr id="3" name="Subtitle 2">
            <a:extLst>
              <a:ext uri="{FF2B5EF4-FFF2-40B4-BE49-F238E27FC236}">
                <a16:creationId xmlns:a16="http://schemas.microsoft.com/office/drawing/2014/main" id="{9CC5300B-DD4C-4530-9482-8D9408BEDE19}"/>
              </a:ext>
            </a:extLst>
          </p:cNvPr>
          <p:cNvSpPr>
            <a:spLocks noGrp="1"/>
          </p:cNvSpPr>
          <p:nvPr>
            <p:ph type="subTitle" idx="1"/>
          </p:nvPr>
        </p:nvSpPr>
        <p:spPr/>
        <p:txBody>
          <a:bodyPr/>
          <a:lstStyle/>
          <a:p>
            <a:r>
              <a:rPr lang="en-US" dirty="0"/>
              <a:t>Felix Martinez</a:t>
            </a:r>
          </a:p>
          <a:p>
            <a:r>
              <a:rPr lang="en-US" dirty="0"/>
              <a:t>Partners: Nathan Valdez, Seth Hall</a:t>
            </a:r>
          </a:p>
        </p:txBody>
      </p:sp>
    </p:spTree>
    <p:extLst>
      <p:ext uri="{BB962C8B-B14F-4D97-AF65-F5344CB8AC3E}">
        <p14:creationId xmlns:p14="http://schemas.microsoft.com/office/powerpoint/2010/main" val="276053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BA931-5ED4-4AD1-898F-88AAF80C8272}"/>
              </a:ext>
            </a:extLst>
          </p:cNvPr>
          <p:cNvSpPr>
            <a:spLocks noGrp="1"/>
          </p:cNvSpPr>
          <p:nvPr>
            <p:ph type="title"/>
          </p:nvPr>
        </p:nvSpPr>
        <p:spPr/>
        <p:txBody>
          <a:bodyPr/>
          <a:lstStyle/>
          <a:p>
            <a:r>
              <a:rPr lang="en-US" dirty="0"/>
              <a:t>Pink Noise Results</a:t>
            </a:r>
          </a:p>
        </p:txBody>
      </p:sp>
      <p:sp>
        <p:nvSpPr>
          <p:cNvPr id="17" name="Content Placeholder 16">
            <a:extLst>
              <a:ext uri="{FF2B5EF4-FFF2-40B4-BE49-F238E27FC236}">
                <a16:creationId xmlns:a16="http://schemas.microsoft.com/office/drawing/2014/main" id="{0DE4632F-DC47-4359-8EC5-AC91F6794928}"/>
              </a:ext>
            </a:extLst>
          </p:cNvPr>
          <p:cNvSpPr>
            <a:spLocks noGrp="1"/>
          </p:cNvSpPr>
          <p:nvPr>
            <p:ph idx="1"/>
          </p:nvPr>
        </p:nvSpPr>
        <p:spPr>
          <a:xfrm>
            <a:off x="447963" y="1152983"/>
            <a:ext cx="8946541" cy="4195481"/>
          </a:xfrm>
        </p:spPr>
        <p:txBody>
          <a:bodyPr/>
          <a:lstStyle/>
          <a:p>
            <a:r>
              <a:rPr lang="en-US" dirty="0"/>
              <a:t>2.0 k</a:t>
            </a:r>
            <a:r>
              <a:rPr lang="el-GR" dirty="0"/>
              <a:t>Ω</a:t>
            </a:r>
            <a:r>
              <a:rPr lang="en-US" dirty="0"/>
              <a:t> Carbon Wired Spectral Density Plot</a:t>
            </a:r>
          </a:p>
        </p:txBody>
      </p:sp>
      <p:pic>
        <p:nvPicPr>
          <p:cNvPr id="12" name="Picture 11" descr="Chart&#10;&#10;Description automatically generated">
            <a:extLst>
              <a:ext uri="{FF2B5EF4-FFF2-40B4-BE49-F238E27FC236}">
                <a16:creationId xmlns:a16="http://schemas.microsoft.com/office/drawing/2014/main" id="{C7D019AB-AF15-4B04-9698-C3E0DFA77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404" y="1853248"/>
            <a:ext cx="11059485" cy="3198891"/>
          </a:xfrm>
          <a:prstGeom prst="rect">
            <a:avLst/>
          </a:prstGeom>
        </p:spPr>
      </p:pic>
      <p:sp>
        <p:nvSpPr>
          <p:cNvPr id="7" name="TextBox 6">
            <a:extLst>
              <a:ext uri="{FF2B5EF4-FFF2-40B4-BE49-F238E27FC236}">
                <a16:creationId xmlns:a16="http://schemas.microsoft.com/office/drawing/2014/main" id="{8D4D115C-218B-46CD-85A5-B9716B5AF7EE}"/>
              </a:ext>
            </a:extLst>
          </p:cNvPr>
          <p:cNvSpPr txBox="1"/>
          <p:nvPr/>
        </p:nvSpPr>
        <p:spPr>
          <a:xfrm>
            <a:off x="646110" y="5670958"/>
            <a:ext cx="4806734" cy="369332"/>
          </a:xfrm>
          <a:prstGeom prst="rect">
            <a:avLst/>
          </a:prstGeom>
          <a:noFill/>
        </p:spPr>
        <p:txBody>
          <a:bodyPr wrap="square" rtlCol="0">
            <a:spAutoFit/>
          </a:bodyPr>
          <a:lstStyle/>
          <a:p>
            <a:r>
              <a:rPr lang="en-US" dirty="0"/>
              <a:t>Peak Spectral Density: 	-34.5 ± 0.5 dB</a:t>
            </a:r>
          </a:p>
        </p:txBody>
      </p:sp>
    </p:spTree>
    <p:extLst>
      <p:ext uri="{BB962C8B-B14F-4D97-AF65-F5344CB8AC3E}">
        <p14:creationId xmlns:p14="http://schemas.microsoft.com/office/powerpoint/2010/main" val="52020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Chart, scatter chart&#10;&#10;Description automatically generated">
            <a:extLst>
              <a:ext uri="{FF2B5EF4-FFF2-40B4-BE49-F238E27FC236}">
                <a16:creationId xmlns:a16="http://schemas.microsoft.com/office/drawing/2014/main" id="{0490B722-5356-4418-80E3-319554B4A1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7746" y="1723080"/>
            <a:ext cx="3927331" cy="2636475"/>
          </a:xfrm>
          <a:prstGeom prst="rect">
            <a:avLst/>
          </a:prstGeom>
        </p:spPr>
      </p:pic>
      <p:sp>
        <p:nvSpPr>
          <p:cNvPr id="2" name="Title 1">
            <a:extLst>
              <a:ext uri="{FF2B5EF4-FFF2-40B4-BE49-F238E27FC236}">
                <a16:creationId xmlns:a16="http://schemas.microsoft.com/office/drawing/2014/main" id="{95DBA931-5ED4-4AD1-898F-88AAF80C8272}"/>
              </a:ext>
            </a:extLst>
          </p:cNvPr>
          <p:cNvSpPr>
            <a:spLocks noGrp="1"/>
          </p:cNvSpPr>
          <p:nvPr>
            <p:ph type="title"/>
          </p:nvPr>
        </p:nvSpPr>
        <p:spPr/>
        <p:txBody>
          <a:bodyPr/>
          <a:lstStyle/>
          <a:p>
            <a:r>
              <a:rPr lang="en-US" dirty="0"/>
              <a:t>Pink Noise Results</a:t>
            </a:r>
          </a:p>
        </p:txBody>
      </p:sp>
      <p:sp>
        <p:nvSpPr>
          <p:cNvPr id="17" name="Content Placeholder 16">
            <a:extLst>
              <a:ext uri="{FF2B5EF4-FFF2-40B4-BE49-F238E27FC236}">
                <a16:creationId xmlns:a16="http://schemas.microsoft.com/office/drawing/2014/main" id="{0DE4632F-DC47-4359-8EC5-AC91F6794928}"/>
              </a:ext>
            </a:extLst>
          </p:cNvPr>
          <p:cNvSpPr>
            <a:spLocks noGrp="1"/>
          </p:cNvSpPr>
          <p:nvPr>
            <p:ph idx="1"/>
          </p:nvPr>
        </p:nvSpPr>
        <p:spPr>
          <a:xfrm>
            <a:off x="447963" y="1152983"/>
            <a:ext cx="8946541" cy="4195481"/>
          </a:xfrm>
        </p:spPr>
        <p:txBody>
          <a:bodyPr/>
          <a:lstStyle/>
          <a:p>
            <a:r>
              <a:rPr lang="en-US" dirty="0"/>
              <a:t>Carbon Wired Data plots</a:t>
            </a:r>
          </a:p>
        </p:txBody>
      </p:sp>
      <p:pic>
        <p:nvPicPr>
          <p:cNvPr id="23" name="Picture 22" descr="Table&#10;&#10;Description automatically generated">
            <a:extLst>
              <a:ext uri="{FF2B5EF4-FFF2-40B4-BE49-F238E27FC236}">
                <a16:creationId xmlns:a16="http://schemas.microsoft.com/office/drawing/2014/main" id="{E2303CD9-1DBC-4CB2-87AD-427E01A8AA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1504" y="4757138"/>
            <a:ext cx="4473534" cy="1648144"/>
          </a:xfrm>
          <a:prstGeom prst="rect">
            <a:avLst/>
          </a:prstGeom>
        </p:spPr>
      </p:pic>
      <p:sp>
        <p:nvSpPr>
          <p:cNvPr id="30" name="TextBox 29">
            <a:extLst>
              <a:ext uri="{FF2B5EF4-FFF2-40B4-BE49-F238E27FC236}">
                <a16:creationId xmlns:a16="http://schemas.microsoft.com/office/drawing/2014/main" id="{18405077-92D4-4C78-A898-DBEAC84E1F92}"/>
              </a:ext>
            </a:extLst>
          </p:cNvPr>
          <p:cNvSpPr txBox="1"/>
          <p:nvPr/>
        </p:nvSpPr>
        <p:spPr>
          <a:xfrm>
            <a:off x="843379" y="4918229"/>
            <a:ext cx="4807118" cy="1200329"/>
          </a:xfrm>
          <a:prstGeom prst="rect">
            <a:avLst/>
          </a:prstGeom>
          <a:noFill/>
        </p:spPr>
        <p:txBody>
          <a:bodyPr wrap="square" rtlCol="0">
            <a:spAutoFit/>
          </a:bodyPr>
          <a:lstStyle/>
          <a:p>
            <a:r>
              <a:rPr lang="en-US" dirty="0"/>
              <a:t>Our Johnson-Nyquist Noise overtaken frequency changes with resistance, however it does not follow an expected relationship.</a:t>
            </a:r>
          </a:p>
        </p:txBody>
      </p:sp>
      <p:pic>
        <p:nvPicPr>
          <p:cNvPr id="27" name="Picture 26" descr="Chart, scatter chart&#10;&#10;Description automatically generated">
            <a:extLst>
              <a:ext uri="{FF2B5EF4-FFF2-40B4-BE49-F238E27FC236}">
                <a16:creationId xmlns:a16="http://schemas.microsoft.com/office/drawing/2014/main" id="{75AC205B-735D-4E9E-A609-E4FE327AB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2902" y="1723080"/>
            <a:ext cx="4005566" cy="2636475"/>
          </a:xfrm>
          <a:prstGeom prst="rect">
            <a:avLst/>
          </a:prstGeom>
        </p:spPr>
      </p:pic>
      <p:pic>
        <p:nvPicPr>
          <p:cNvPr id="25" name="Picture 24" descr="Chart, line chart, scatter chart&#10;&#10;Description automatically generated">
            <a:extLst>
              <a:ext uri="{FF2B5EF4-FFF2-40B4-BE49-F238E27FC236}">
                <a16:creationId xmlns:a16="http://schemas.microsoft.com/office/drawing/2014/main" id="{0283F367-85EE-426D-A8D7-19133273ED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923" y="1723080"/>
            <a:ext cx="3927333" cy="2636476"/>
          </a:xfrm>
          <a:prstGeom prst="rect">
            <a:avLst/>
          </a:prstGeom>
        </p:spPr>
      </p:pic>
    </p:spTree>
    <p:extLst>
      <p:ext uri="{BB962C8B-B14F-4D97-AF65-F5344CB8AC3E}">
        <p14:creationId xmlns:p14="http://schemas.microsoft.com/office/powerpoint/2010/main" val="726405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0060-5E52-4F90-B74E-2AFF6B0DFCBE}"/>
              </a:ext>
            </a:extLst>
          </p:cNvPr>
          <p:cNvSpPr>
            <a:spLocks noGrp="1"/>
          </p:cNvSpPr>
          <p:nvPr>
            <p:ph type="title"/>
          </p:nvPr>
        </p:nvSpPr>
        <p:spPr/>
        <p:txBody>
          <a:bodyPr/>
          <a:lstStyle/>
          <a:p>
            <a:r>
              <a:rPr lang="en-US" dirty="0"/>
              <a:t>Shot Noise</a:t>
            </a:r>
          </a:p>
        </p:txBody>
      </p:sp>
      <p:sp>
        <p:nvSpPr>
          <p:cNvPr id="5" name="TextBox 4">
            <a:extLst>
              <a:ext uri="{FF2B5EF4-FFF2-40B4-BE49-F238E27FC236}">
                <a16:creationId xmlns:a16="http://schemas.microsoft.com/office/drawing/2014/main" id="{CFA1E249-F083-414E-ABB7-203FAD157067}"/>
              </a:ext>
            </a:extLst>
          </p:cNvPr>
          <p:cNvSpPr txBox="1"/>
          <p:nvPr/>
        </p:nvSpPr>
        <p:spPr>
          <a:xfrm>
            <a:off x="707853" y="1433897"/>
            <a:ext cx="661386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Also known as Poisson Noise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Results from discrete nature of electric charge in a DC current.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Temperature Independent.</a:t>
            </a:r>
          </a:p>
          <a:p>
            <a:endParaRPr lang="en-US" dirty="0"/>
          </a:p>
          <a:p>
            <a:pPr marL="285750" indent="-285750">
              <a:buFont typeface="Arial" panose="020B0604020202020204" pitchFamily="34" charset="0"/>
              <a:buChar char="•"/>
            </a:pPr>
            <a:r>
              <a:rPr lang="en-US" dirty="0"/>
              <a:t>Shot noise is flat, resulting in its noise spectral density being independent of frequency.</a:t>
            </a:r>
          </a:p>
          <a:p>
            <a:endParaRPr lang="en-US" dirty="0"/>
          </a:p>
          <a:p>
            <a:pPr marL="285750" indent="-285750">
              <a:buFont typeface="Arial" panose="020B0604020202020204" pitchFamily="34" charset="0"/>
              <a:buChar char="•"/>
            </a:pPr>
            <a:r>
              <a:rPr lang="en-US" dirty="0"/>
              <a:t>Breaks down at both very low and high frequencies.</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1BE5C73D-EFFB-433D-AC0F-C2DC7810BE0A}"/>
              </a:ext>
            </a:extLst>
          </p:cNvPr>
          <p:cNvSpPr txBox="1"/>
          <p:nvPr/>
        </p:nvSpPr>
        <p:spPr>
          <a:xfrm>
            <a:off x="8177214" y="4265442"/>
            <a:ext cx="2991170" cy="584775"/>
          </a:xfrm>
          <a:prstGeom prst="rect">
            <a:avLst/>
          </a:prstGeom>
          <a:noFill/>
        </p:spPr>
        <p:txBody>
          <a:bodyPr wrap="square" rtlCol="0">
            <a:spAutoFit/>
          </a:bodyPr>
          <a:lstStyle/>
          <a:p>
            <a:pPr algn="ctr"/>
            <a:r>
              <a:rPr lang="en-US" sz="1600" dirty="0"/>
              <a:t>Discovered by Walter Schottky in 1918</a:t>
            </a:r>
          </a:p>
        </p:txBody>
      </p:sp>
      <p:pic>
        <p:nvPicPr>
          <p:cNvPr id="5122" name="Picture 2" descr="Stiftung Werner-von-Siemens-Ring | WALTER SCHOTTKY – Ringträger 1964">
            <a:extLst>
              <a:ext uri="{FF2B5EF4-FFF2-40B4-BE49-F238E27FC236}">
                <a16:creationId xmlns:a16="http://schemas.microsoft.com/office/drawing/2014/main" id="{0AC6FA32-E07F-43A9-A964-ED4188EE2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1287" y="1698712"/>
            <a:ext cx="1963025" cy="2557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576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BA931-5ED4-4AD1-898F-88AAF80C8272}"/>
              </a:ext>
            </a:extLst>
          </p:cNvPr>
          <p:cNvSpPr>
            <a:spLocks noGrp="1"/>
          </p:cNvSpPr>
          <p:nvPr>
            <p:ph type="title"/>
          </p:nvPr>
        </p:nvSpPr>
        <p:spPr/>
        <p:txBody>
          <a:bodyPr/>
          <a:lstStyle/>
          <a:p>
            <a:r>
              <a:rPr lang="en-US" dirty="0"/>
              <a:t>Shot Noise Setup</a:t>
            </a:r>
          </a:p>
        </p:txBody>
      </p:sp>
      <p:sp>
        <p:nvSpPr>
          <p:cNvPr id="17" name="Content Placeholder 16">
            <a:extLst>
              <a:ext uri="{FF2B5EF4-FFF2-40B4-BE49-F238E27FC236}">
                <a16:creationId xmlns:a16="http://schemas.microsoft.com/office/drawing/2014/main" id="{0DE4632F-DC47-4359-8EC5-AC91F6794928}"/>
              </a:ext>
            </a:extLst>
          </p:cNvPr>
          <p:cNvSpPr>
            <a:spLocks noGrp="1"/>
          </p:cNvSpPr>
          <p:nvPr>
            <p:ph idx="1"/>
          </p:nvPr>
        </p:nvSpPr>
        <p:spPr>
          <a:xfrm>
            <a:off x="439573" y="1395784"/>
            <a:ext cx="4728045" cy="4195481"/>
          </a:xfrm>
        </p:spPr>
        <p:txBody>
          <a:bodyPr/>
          <a:lstStyle/>
          <a:p>
            <a:pPr>
              <a:buFont typeface="Arial" panose="020B0604020202020204" pitchFamily="34" charset="0"/>
              <a:buChar char="•"/>
            </a:pPr>
            <a:r>
              <a:rPr lang="en-US" dirty="0"/>
              <a:t>Illuminate a 1P39 Vacuum photo-diode with light.</a:t>
            </a:r>
          </a:p>
          <a:p>
            <a:pPr>
              <a:buFont typeface="Arial" panose="020B0604020202020204" pitchFamily="34" charset="0"/>
              <a:buChar char="•"/>
            </a:pPr>
            <a:r>
              <a:rPr lang="en-US" dirty="0"/>
              <a:t>Due to the vacuum tubes having strange noise characteristics at low frequencies.</a:t>
            </a:r>
          </a:p>
          <a:p>
            <a:pPr>
              <a:buFont typeface="Arial" panose="020B0604020202020204" pitchFamily="34" charset="0"/>
              <a:buChar char="•"/>
            </a:pPr>
            <a:r>
              <a:rPr lang="en-US" dirty="0"/>
              <a:t>We will conduct this experiment by changing the current feeding our circuit.</a:t>
            </a:r>
          </a:p>
          <a:p>
            <a:pPr>
              <a:buFont typeface="Arial" panose="020B0604020202020204" pitchFamily="34" charset="0"/>
              <a:buChar char="•"/>
            </a:pPr>
            <a:r>
              <a:rPr lang="en-US" dirty="0"/>
              <a:t>We will have to throw out frequencies below a few hundred Hertz.</a:t>
            </a:r>
          </a:p>
        </p:txBody>
      </p:sp>
      <p:pic>
        <p:nvPicPr>
          <p:cNvPr id="5" name="Picture 4">
            <a:extLst>
              <a:ext uri="{FF2B5EF4-FFF2-40B4-BE49-F238E27FC236}">
                <a16:creationId xmlns:a16="http://schemas.microsoft.com/office/drawing/2014/main" id="{6F875445-6382-47E5-8736-7B5FE99CB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472" y="1853248"/>
            <a:ext cx="5584560" cy="2550972"/>
          </a:xfrm>
          <a:prstGeom prst="rect">
            <a:avLst/>
          </a:prstGeom>
        </p:spPr>
      </p:pic>
      <p:pic>
        <p:nvPicPr>
          <p:cNvPr id="3" name="Picture 2">
            <a:extLst>
              <a:ext uri="{FF2B5EF4-FFF2-40B4-BE49-F238E27FC236}">
                <a16:creationId xmlns:a16="http://schemas.microsoft.com/office/drawing/2014/main" id="{FE7FC385-16CF-4717-BCBA-A8958FEFCA3D}"/>
              </a:ext>
            </a:extLst>
          </p:cNvPr>
          <p:cNvPicPr>
            <a:picLocks noChangeAspect="1"/>
          </p:cNvPicPr>
          <p:nvPr/>
        </p:nvPicPr>
        <p:blipFill>
          <a:blip r:embed="rId4"/>
          <a:stretch>
            <a:fillRect/>
          </a:stretch>
        </p:blipFill>
        <p:spPr>
          <a:xfrm>
            <a:off x="5348472" y="4518491"/>
            <a:ext cx="5584420" cy="499915"/>
          </a:xfrm>
          <a:prstGeom prst="rect">
            <a:avLst/>
          </a:prstGeom>
        </p:spPr>
      </p:pic>
    </p:spTree>
    <p:extLst>
      <p:ext uri="{BB962C8B-B14F-4D97-AF65-F5344CB8AC3E}">
        <p14:creationId xmlns:p14="http://schemas.microsoft.com/office/powerpoint/2010/main" val="109435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BA931-5ED4-4AD1-898F-88AAF80C8272}"/>
              </a:ext>
            </a:extLst>
          </p:cNvPr>
          <p:cNvSpPr>
            <a:spLocks noGrp="1"/>
          </p:cNvSpPr>
          <p:nvPr>
            <p:ph type="title"/>
          </p:nvPr>
        </p:nvSpPr>
        <p:spPr/>
        <p:txBody>
          <a:bodyPr/>
          <a:lstStyle/>
          <a:p>
            <a:r>
              <a:rPr lang="en-US" dirty="0"/>
              <a:t>Shot Noise Results</a:t>
            </a:r>
          </a:p>
        </p:txBody>
      </p:sp>
      <p:sp>
        <p:nvSpPr>
          <p:cNvPr id="17" name="Content Placeholder 16">
            <a:extLst>
              <a:ext uri="{FF2B5EF4-FFF2-40B4-BE49-F238E27FC236}">
                <a16:creationId xmlns:a16="http://schemas.microsoft.com/office/drawing/2014/main" id="{0DE4632F-DC47-4359-8EC5-AC91F6794928}"/>
              </a:ext>
            </a:extLst>
          </p:cNvPr>
          <p:cNvSpPr>
            <a:spLocks noGrp="1"/>
          </p:cNvSpPr>
          <p:nvPr>
            <p:ph idx="1"/>
          </p:nvPr>
        </p:nvSpPr>
        <p:spPr>
          <a:xfrm>
            <a:off x="447963" y="1152983"/>
            <a:ext cx="8946541" cy="4195481"/>
          </a:xfrm>
        </p:spPr>
        <p:txBody>
          <a:bodyPr/>
          <a:lstStyle/>
          <a:p>
            <a:r>
              <a:rPr lang="en-US" dirty="0"/>
              <a:t>Spectral Density Plot with no current.</a:t>
            </a:r>
          </a:p>
        </p:txBody>
      </p:sp>
      <p:pic>
        <p:nvPicPr>
          <p:cNvPr id="6" name="Picture 5">
            <a:extLst>
              <a:ext uri="{FF2B5EF4-FFF2-40B4-BE49-F238E27FC236}">
                <a16:creationId xmlns:a16="http://schemas.microsoft.com/office/drawing/2014/main" id="{276743ED-6D6E-4FCD-AB64-737482582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63" y="1757958"/>
            <a:ext cx="11408034" cy="2990212"/>
          </a:xfrm>
          <a:prstGeom prst="rect">
            <a:avLst/>
          </a:prstGeom>
        </p:spPr>
      </p:pic>
      <p:sp>
        <p:nvSpPr>
          <p:cNvPr id="9" name="TextBox 8">
            <a:extLst>
              <a:ext uri="{FF2B5EF4-FFF2-40B4-BE49-F238E27FC236}">
                <a16:creationId xmlns:a16="http://schemas.microsoft.com/office/drawing/2014/main" id="{6785CC5F-3915-4F82-A24C-D3472900F42D}"/>
              </a:ext>
            </a:extLst>
          </p:cNvPr>
          <p:cNvSpPr txBox="1"/>
          <p:nvPr/>
        </p:nvSpPr>
        <p:spPr>
          <a:xfrm>
            <a:off x="646112" y="5279279"/>
            <a:ext cx="5540200" cy="923330"/>
          </a:xfrm>
          <a:prstGeom prst="rect">
            <a:avLst/>
          </a:prstGeom>
          <a:noFill/>
        </p:spPr>
        <p:txBody>
          <a:bodyPr wrap="square" rtlCol="0">
            <a:spAutoFit/>
          </a:bodyPr>
          <a:lstStyle/>
          <a:p>
            <a:r>
              <a:rPr lang="en-US" dirty="0"/>
              <a:t>Frequencies below ~200 Hz fall apart, while frequencies above this point hold a flat Spectral Density.</a:t>
            </a:r>
          </a:p>
        </p:txBody>
      </p:sp>
    </p:spTree>
    <p:extLst>
      <p:ext uri="{BB962C8B-B14F-4D97-AF65-F5344CB8AC3E}">
        <p14:creationId xmlns:p14="http://schemas.microsoft.com/office/powerpoint/2010/main" val="3255773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BA931-5ED4-4AD1-898F-88AAF80C8272}"/>
              </a:ext>
            </a:extLst>
          </p:cNvPr>
          <p:cNvSpPr>
            <a:spLocks noGrp="1"/>
          </p:cNvSpPr>
          <p:nvPr>
            <p:ph type="title"/>
          </p:nvPr>
        </p:nvSpPr>
        <p:spPr/>
        <p:txBody>
          <a:bodyPr/>
          <a:lstStyle/>
          <a:p>
            <a:r>
              <a:rPr lang="en-US" dirty="0"/>
              <a:t>Shot Noise Results</a:t>
            </a:r>
          </a:p>
        </p:txBody>
      </p:sp>
      <p:sp>
        <p:nvSpPr>
          <p:cNvPr id="17" name="Content Placeholder 16">
            <a:extLst>
              <a:ext uri="{FF2B5EF4-FFF2-40B4-BE49-F238E27FC236}">
                <a16:creationId xmlns:a16="http://schemas.microsoft.com/office/drawing/2014/main" id="{0DE4632F-DC47-4359-8EC5-AC91F6794928}"/>
              </a:ext>
            </a:extLst>
          </p:cNvPr>
          <p:cNvSpPr>
            <a:spLocks noGrp="1"/>
          </p:cNvSpPr>
          <p:nvPr>
            <p:ph idx="1"/>
          </p:nvPr>
        </p:nvSpPr>
        <p:spPr>
          <a:xfrm>
            <a:off x="447963" y="1152983"/>
            <a:ext cx="8946541" cy="4195481"/>
          </a:xfrm>
        </p:spPr>
        <p:txBody>
          <a:bodyPr/>
          <a:lstStyle/>
          <a:p>
            <a:r>
              <a:rPr lang="en-US" dirty="0"/>
              <a:t>Shot Noise 10.0 µA</a:t>
            </a:r>
          </a:p>
        </p:txBody>
      </p:sp>
      <p:pic>
        <p:nvPicPr>
          <p:cNvPr id="5" name="Picture 4" descr="Chart, histogram&#10;&#10;Description automatically generated">
            <a:extLst>
              <a:ext uri="{FF2B5EF4-FFF2-40B4-BE49-F238E27FC236}">
                <a16:creationId xmlns:a16="http://schemas.microsoft.com/office/drawing/2014/main" id="{D973A43D-EBA9-4C6C-9823-5D129AB54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963" y="1766835"/>
            <a:ext cx="11388436" cy="2991346"/>
          </a:xfrm>
          <a:prstGeom prst="rect">
            <a:avLst/>
          </a:prstGeom>
        </p:spPr>
      </p:pic>
      <p:sp>
        <p:nvSpPr>
          <p:cNvPr id="8" name="TextBox 7">
            <a:extLst>
              <a:ext uri="{FF2B5EF4-FFF2-40B4-BE49-F238E27FC236}">
                <a16:creationId xmlns:a16="http://schemas.microsoft.com/office/drawing/2014/main" id="{94179791-4876-4D7D-895A-8BB6C7903D30}"/>
              </a:ext>
            </a:extLst>
          </p:cNvPr>
          <p:cNvSpPr txBox="1"/>
          <p:nvPr/>
        </p:nvSpPr>
        <p:spPr>
          <a:xfrm>
            <a:off x="646111" y="5348464"/>
            <a:ext cx="4588620" cy="923330"/>
          </a:xfrm>
          <a:prstGeom prst="rect">
            <a:avLst/>
          </a:prstGeom>
          <a:noFill/>
        </p:spPr>
        <p:txBody>
          <a:bodyPr wrap="square" rtlCol="0">
            <a:spAutoFit/>
          </a:bodyPr>
          <a:lstStyle/>
          <a:p>
            <a:r>
              <a:rPr lang="en-US" dirty="0"/>
              <a:t>Strange Occurrence: 	450 ± 5 Hz</a:t>
            </a:r>
          </a:p>
          <a:p>
            <a:endParaRPr lang="en-US" dirty="0"/>
          </a:p>
          <a:p>
            <a:r>
              <a:rPr lang="en-US" dirty="0"/>
              <a:t>Peak: 		-47.9 ± 0.5 dB</a:t>
            </a:r>
          </a:p>
        </p:txBody>
      </p:sp>
      <p:sp>
        <p:nvSpPr>
          <p:cNvPr id="6" name="TextBox 5">
            <a:extLst>
              <a:ext uri="{FF2B5EF4-FFF2-40B4-BE49-F238E27FC236}">
                <a16:creationId xmlns:a16="http://schemas.microsoft.com/office/drawing/2014/main" id="{5395CEED-E5E5-4444-8A3C-AAA40EFCFB80}"/>
              </a:ext>
            </a:extLst>
          </p:cNvPr>
          <p:cNvSpPr txBox="1"/>
          <p:nvPr/>
        </p:nvSpPr>
        <p:spPr>
          <a:xfrm>
            <a:off x="5914239" y="5705017"/>
            <a:ext cx="5117284"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6472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156A5D37-EF31-4CD4-9ACB-F1BFD916F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36" y="1757959"/>
            <a:ext cx="11370211" cy="2980298"/>
          </a:xfrm>
          <a:prstGeom prst="rect">
            <a:avLst/>
          </a:prstGeom>
        </p:spPr>
      </p:pic>
      <p:sp>
        <p:nvSpPr>
          <p:cNvPr id="2" name="Title 1">
            <a:extLst>
              <a:ext uri="{FF2B5EF4-FFF2-40B4-BE49-F238E27FC236}">
                <a16:creationId xmlns:a16="http://schemas.microsoft.com/office/drawing/2014/main" id="{95DBA931-5ED4-4AD1-898F-88AAF80C8272}"/>
              </a:ext>
            </a:extLst>
          </p:cNvPr>
          <p:cNvSpPr>
            <a:spLocks noGrp="1"/>
          </p:cNvSpPr>
          <p:nvPr>
            <p:ph type="title"/>
          </p:nvPr>
        </p:nvSpPr>
        <p:spPr/>
        <p:txBody>
          <a:bodyPr/>
          <a:lstStyle/>
          <a:p>
            <a:r>
              <a:rPr lang="en-US" dirty="0"/>
              <a:t>Shot Noise Results</a:t>
            </a:r>
          </a:p>
        </p:txBody>
      </p:sp>
      <p:sp>
        <p:nvSpPr>
          <p:cNvPr id="17" name="Content Placeholder 16">
            <a:extLst>
              <a:ext uri="{FF2B5EF4-FFF2-40B4-BE49-F238E27FC236}">
                <a16:creationId xmlns:a16="http://schemas.microsoft.com/office/drawing/2014/main" id="{0DE4632F-DC47-4359-8EC5-AC91F6794928}"/>
              </a:ext>
            </a:extLst>
          </p:cNvPr>
          <p:cNvSpPr>
            <a:spLocks noGrp="1"/>
          </p:cNvSpPr>
          <p:nvPr>
            <p:ph idx="1"/>
          </p:nvPr>
        </p:nvSpPr>
        <p:spPr>
          <a:xfrm>
            <a:off x="447963" y="1152983"/>
            <a:ext cx="8946541" cy="4195481"/>
          </a:xfrm>
        </p:spPr>
        <p:txBody>
          <a:bodyPr/>
          <a:lstStyle/>
          <a:p>
            <a:r>
              <a:rPr lang="en-US" dirty="0"/>
              <a:t>Shot Noise 19.5 µA</a:t>
            </a:r>
          </a:p>
        </p:txBody>
      </p:sp>
      <p:sp>
        <p:nvSpPr>
          <p:cNvPr id="12" name="TextBox 11">
            <a:extLst>
              <a:ext uri="{FF2B5EF4-FFF2-40B4-BE49-F238E27FC236}">
                <a16:creationId xmlns:a16="http://schemas.microsoft.com/office/drawing/2014/main" id="{ECAF05BF-E426-4828-A97C-042218FA7A90}"/>
              </a:ext>
            </a:extLst>
          </p:cNvPr>
          <p:cNvSpPr txBox="1"/>
          <p:nvPr/>
        </p:nvSpPr>
        <p:spPr>
          <a:xfrm>
            <a:off x="646111" y="5348464"/>
            <a:ext cx="4588620" cy="923330"/>
          </a:xfrm>
          <a:prstGeom prst="rect">
            <a:avLst/>
          </a:prstGeom>
          <a:noFill/>
        </p:spPr>
        <p:txBody>
          <a:bodyPr wrap="square" rtlCol="0">
            <a:spAutoFit/>
          </a:bodyPr>
          <a:lstStyle/>
          <a:p>
            <a:r>
              <a:rPr lang="en-US" dirty="0"/>
              <a:t>Strange Occurrence: 	450 ± 5 Hz</a:t>
            </a:r>
          </a:p>
          <a:p>
            <a:endParaRPr lang="en-US" dirty="0"/>
          </a:p>
          <a:p>
            <a:r>
              <a:rPr lang="en-US" dirty="0"/>
              <a:t>Peak: 		-41.1 ± 0.5 dB</a:t>
            </a:r>
          </a:p>
        </p:txBody>
      </p:sp>
    </p:spTree>
    <p:extLst>
      <p:ext uri="{BB962C8B-B14F-4D97-AF65-F5344CB8AC3E}">
        <p14:creationId xmlns:p14="http://schemas.microsoft.com/office/powerpoint/2010/main" val="2530646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E192-4F1E-4DF0-9A08-3F2D0BF0481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E9F8C9E-DE7A-4B1B-B530-80403638E0A4}"/>
              </a:ext>
            </a:extLst>
          </p:cNvPr>
          <p:cNvSpPr>
            <a:spLocks noGrp="1"/>
          </p:cNvSpPr>
          <p:nvPr>
            <p:ph idx="1"/>
          </p:nvPr>
        </p:nvSpPr>
        <p:spPr>
          <a:xfrm>
            <a:off x="646111" y="1590771"/>
            <a:ext cx="5511842" cy="4195481"/>
          </a:xfrm>
        </p:spPr>
        <p:txBody>
          <a:bodyPr>
            <a:normAutofit/>
          </a:bodyPr>
          <a:lstStyle/>
          <a:p>
            <a:pPr>
              <a:buFont typeface="Arial" panose="020B0604020202020204" pitchFamily="34" charset="0"/>
              <a:buChar char="•"/>
            </a:pPr>
            <a:r>
              <a:rPr lang="en-US" dirty="0"/>
              <a:t>Resistor Noise</a:t>
            </a:r>
          </a:p>
          <a:p>
            <a:pPr lvl="1">
              <a:buFont typeface="Arial" panose="020B0604020202020204" pitchFamily="34" charset="0"/>
              <a:buChar char="•"/>
            </a:pPr>
            <a:r>
              <a:rPr lang="en-US" dirty="0"/>
              <a:t>Johnson-Nyquist Noise Spectral Density at High frequency Scales with Resistance</a:t>
            </a:r>
          </a:p>
          <a:p>
            <a:pPr lvl="1">
              <a:buFont typeface="Arial" panose="020B0604020202020204" pitchFamily="34" charset="0"/>
              <a:buChar char="•"/>
            </a:pPr>
            <a:r>
              <a:rPr lang="en-US" dirty="0"/>
              <a:t>Possible Improvements.</a:t>
            </a:r>
          </a:p>
          <a:p>
            <a:pPr lvl="1">
              <a:buFont typeface="Arial" panose="020B0604020202020204" pitchFamily="34" charset="0"/>
              <a:buChar char="•"/>
            </a:pPr>
            <a:endParaRPr lang="en-US" dirty="0"/>
          </a:p>
          <a:p>
            <a:pPr>
              <a:buFont typeface="Arial" panose="020B0604020202020204" pitchFamily="34" charset="0"/>
              <a:buChar char="•"/>
            </a:pPr>
            <a:r>
              <a:rPr lang="en-US" dirty="0"/>
              <a:t>Shot Noise</a:t>
            </a:r>
          </a:p>
          <a:p>
            <a:pPr lvl="1">
              <a:buFont typeface="Arial" panose="020B0604020202020204" pitchFamily="34" charset="0"/>
              <a:buChar char="•"/>
            </a:pPr>
            <a:r>
              <a:rPr lang="en-US" dirty="0"/>
              <a:t>Strange phenomenon at 450Hz  caused by the circuit.</a:t>
            </a:r>
          </a:p>
          <a:p>
            <a:pPr>
              <a:buFont typeface="Arial" panose="020B0604020202020204" pitchFamily="34" charset="0"/>
              <a:buChar char="•"/>
            </a:pPr>
            <a:endParaRPr lang="en-US" dirty="0"/>
          </a:p>
          <a:p>
            <a:pPr marL="0" indent="0">
              <a:buNone/>
            </a:pPr>
            <a:endParaRPr lang="en-US" sz="2800" dirty="0"/>
          </a:p>
        </p:txBody>
      </p:sp>
      <p:pic>
        <p:nvPicPr>
          <p:cNvPr id="4" name="Picture 3" descr="Table&#10;&#10;Description automatically generated">
            <a:extLst>
              <a:ext uri="{FF2B5EF4-FFF2-40B4-BE49-F238E27FC236}">
                <a16:creationId xmlns:a16="http://schemas.microsoft.com/office/drawing/2014/main" id="{677945AF-ECF3-461E-BFA3-5EEC0796D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2944" y="3508634"/>
            <a:ext cx="4762943" cy="1754768"/>
          </a:xfrm>
          <a:prstGeom prst="rect">
            <a:avLst/>
          </a:prstGeom>
        </p:spPr>
      </p:pic>
      <p:pic>
        <p:nvPicPr>
          <p:cNvPr id="5" name="Content Placeholder 4" descr="Table&#10;&#10;Description automatically generated">
            <a:extLst>
              <a:ext uri="{FF2B5EF4-FFF2-40B4-BE49-F238E27FC236}">
                <a16:creationId xmlns:a16="http://schemas.microsoft.com/office/drawing/2014/main" id="{0BD7B74C-9CA2-4C18-8131-39A82610B1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2945" y="1701649"/>
            <a:ext cx="4762943" cy="1662332"/>
          </a:xfrm>
          <a:prstGeom prst="rect">
            <a:avLst/>
          </a:prstGeom>
        </p:spPr>
      </p:pic>
      <p:sp>
        <p:nvSpPr>
          <p:cNvPr id="6" name="Title 1">
            <a:extLst>
              <a:ext uri="{FF2B5EF4-FFF2-40B4-BE49-F238E27FC236}">
                <a16:creationId xmlns:a16="http://schemas.microsoft.com/office/drawing/2014/main" id="{1AE2CF93-1F63-446B-BCD4-F3B73EBB83FD}"/>
              </a:ext>
            </a:extLst>
          </p:cNvPr>
          <p:cNvSpPr txBox="1">
            <a:spLocks/>
          </p:cNvSpPr>
          <p:nvPr/>
        </p:nvSpPr>
        <p:spPr>
          <a:xfrm>
            <a:off x="706694" y="5403161"/>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Questions?</a:t>
            </a:r>
          </a:p>
        </p:txBody>
      </p:sp>
    </p:spTree>
    <p:extLst>
      <p:ext uri="{BB962C8B-B14F-4D97-AF65-F5344CB8AC3E}">
        <p14:creationId xmlns:p14="http://schemas.microsoft.com/office/powerpoint/2010/main" val="310985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E192-4F1E-4DF0-9A08-3F2D0BF0481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E9F8C9E-DE7A-4B1B-B530-80403638E0A4}"/>
              </a:ext>
            </a:extLst>
          </p:cNvPr>
          <p:cNvSpPr>
            <a:spLocks noGrp="1"/>
          </p:cNvSpPr>
          <p:nvPr>
            <p:ph idx="1"/>
          </p:nvPr>
        </p:nvSpPr>
        <p:spPr>
          <a:xfrm>
            <a:off x="646110" y="1590771"/>
            <a:ext cx="8516939" cy="4195481"/>
          </a:xfrm>
        </p:spPr>
        <p:txBody>
          <a:bodyPr>
            <a:normAutofit/>
          </a:bodyPr>
          <a:lstStyle/>
          <a:p>
            <a:pPr>
              <a:buFont typeface="Arial" panose="020B0604020202020204" pitchFamily="34" charset="0"/>
              <a:buChar char="•"/>
            </a:pPr>
            <a:r>
              <a:rPr lang="en-US" dirty="0"/>
              <a:t>Noise Lab Instructions, George R. Welch</a:t>
            </a:r>
          </a:p>
          <a:p>
            <a:pPr>
              <a:buFont typeface="Arial" panose="020B0604020202020204" pitchFamily="34" charset="0"/>
              <a:buChar char="•"/>
            </a:pPr>
            <a:r>
              <a:rPr lang="de-DE" dirty="0"/>
              <a:t>W. Schottky, Annalen der Physik 362, 541-567</a:t>
            </a:r>
            <a:endParaRPr lang="en-US" dirty="0"/>
          </a:p>
          <a:p>
            <a:pPr>
              <a:buFont typeface="Arial" panose="020B0604020202020204" pitchFamily="34" charset="0"/>
              <a:buChar char="•"/>
            </a:pPr>
            <a:r>
              <a:rPr lang="en-US" dirty="0">
                <a:hlinkClick r:id="rId3"/>
              </a:rPr>
              <a:t>https://en.wikipedia.org/wiki/Pink_noise</a:t>
            </a:r>
            <a:endParaRPr lang="en-US" dirty="0"/>
          </a:p>
          <a:p>
            <a:pPr>
              <a:buFont typeface="Arial" panose="020B0604020202020204" pitchFamily="34" charset="0"/>
              <a:buChar char="•"/>
            </a:pPr>
            <a:r>
              <a:rPr lang="en-US" dirty="0">
                <a:hlinkClick r:id="rId4"/>
              </a:rPr>
              <a:t>https://en.wikipedia.org/wiki/Johnson%E2%80%93Nyquist_noise</a:t>
            </a:r>
            <a:endParaRPr lang="en-US" dirty="0"/>
          </a:p>
          <a:p>
            <a:pPr>
              <a:buFont typeface="Arial" panose="020B0604020202020204" pitchFamily="34" charset="0"/>
              <a:buChar char="•"/>
            </a:pPr>
            <a:r>
              <a:rPr lang="en-US" dirty="0">
                <a:hlinkClick r:id="rId5"/>
              </a:rPr>
              <a:t>https://en.wikipedia.org/wiki/Shot_noise</a:t>
            </a:r>
            <a:endParaRPr lang="en-US" dirty="0"/>
          </a:p>
          <a:p>
            <a:pPr marL="0" indent="0">
              <a:buNone/>
            </a:pPr>
            <a:endParaRPr lang="en-US" dirty="0"/>
          </a:p>
          <a:p>
            <a:pPr marL="0" indent="0">
              <a:buNone/>
            </a:pPr>
            <a:endParaRPr lang="en-US" dirty="0"/>
          </a:p>
          <a:p>
            <a:pPr marL="0" indent="0">
              <a:buNone/>
            </a:pPr>
            <a:endParaRPr lang="en-US" sz="2800" dirty="0"/>
          </a:p>
        </p:txBody>
      </p:sp>
    </p:spTree>
    <p:extLst>
      <p:ext uri="{BB962C8B-B14F-4D97-AF65-F5344CB8AC3E}">
        <p14:creationId xmlns:p14="http://schemas.microsoft.com/office/powerpoint/2010/main" val="307679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D6104-27DC-4DAC-B758-3D97B93472A7}"/>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2E496A71-5AAD-4C88-B1BD-CE5088D1B91B}"/>
              </a:ext>
            </a:extLst>
          </p:cNvPr>
          <p:cNvSpPr>
            <a:spLocks noGrp="1"/>
          </p:cNvSpPr>
          <p:nvPr>
            <p:ph idx="1"/>
          </p:nvPr>
        </p:nvSpPr>
        <p:spPr/>
        <p:txBody>
          <a:bodyPr>
            <a:normAutofit/>
          </a:bodyPr>
          <a:lstStyle/>
          <a:p>
            <a:r>
              <a:rPr lang="en-US" sz="2400" dirty="0"/>
              <a:t>Resistor Noise</a:t>
            </a:r>
          </a:p>
          <a:p>
            <a:pPr lvl="1"/>
            <a:r>
              <a:rPr lang="en-US" sz="2000" dirty="0"/>
              <a:t>Johnson-Nyquist noise (White noise)</a:t>
            </a:r>
          </a:p>
          <a:p>
            <a:pPr lvl="1"/>
            <a:r>
              <a:rPr lang="en-US" sz="2000" dirty="0"/>
              <a:t>1/f noise (Pink noise)</a:t>
            </a:r>
          </a:p>
          <a:p>
            <a:pPr lvl="1"/>
            <a:endParaRPr lang="en-US" sz="2000" dirty="0"/>
          </a:p>
          <a:p>
            <a:r>
              <a:rPr lang="en-US" sz="2400" dirty="0"/>
              <a:t>Shot noise (White noise)</a:t>
            </a:r>
          </a:p>
        </p:txBody>
      </p:sp>
    </p:spTree>
    <p:extLst>
      <p:ext uri="{BB962C8B-B14F-4D97-AF65-F5344CB8AC3E}">
        <p14:creationId xmlns:p14="http://schemas.microsoft.com/office/powerpoint/2010/main" val="331302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0060-5E52-4F90-B74E-2AFF6B0DFCBE}"/>
              </a:ext>
            </a:extLst>
          </p:cNvPr>
          <p:cNvSpPr>
            <a:spLocks noGrp="1"/>
          </p:cNvSpPr>
          <p:nvPr>
            <p:ph type="title"/>
          </p:nvPr>
        </p:nvSpPr>
        <p:spPr>
          <a:xfrm>
            <a:off x="646110" y="511441"/>
            <a:ext cx="9404723" cy="1400530"/>
          </a:xfrm>
        </p:spPr>
        <p:txBody>
          <a:bodyPr/>
          <a:lstStyle/>
          <a:p>
            <a:r>
              <a:rPr lang="en-US" dirty="0"/>
              <a:t>Resistor Noise Setup</a:t>
            </a:r>
          </a:p>
        </p:txBody>
      </p:sp>
      <p:pic>
        <p:nvPicPr>
          <p:cNvPr id="9" name="Picture 8">
            <a:extLst>
              <a:ext uri="{FF2B5EF4-FFF2-40B4-BE49-F238E27FC236}">
                <a16:creationId xmlns:a16="http://schemas.microsoft.com/office/drawing/2014/main" id="{72B5A336-2159-4508-8B6F-BF83944E5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9394" y="4034759"/>
            <a:ext cx="3523376" cy="2249641"/>
          </a:xfrm>
          <a:prstGeom prst="rect">
            <a:avLst/>
          </a:prstGeom>
        </p:spPr>
      </p:pic>
      <p:pic>
        <p:nvPicPr>
          <p:cNvPr id="4" name="Picture 3" descr="Diagram&#10;&#10;Description automatically generated">
            <a:extLst>
              <a:ext uri="{FF2B5EF4-FFF2-40B4-BE49-F238E27FC236}">
                <a16:creationId xmlns:a16="http://schemas.microsoft.com/office/drawing/2014/main" id="{69C38976-949F-4A5B-862A-47FCA66657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8090" y="1211706"/>
            <a:ext cx="5227799" cy="2406047"/>
          </a:xfrm>
          <a:prstGeom prst="rect">
            <a:avLst/>
          </a:prstGeom>
        </p:spPr>
      </p:pic>
      <p:sp>
        <p:nvSpPr>
          <p:cNvPr id="8" name="TextBox 7">
            <a:extLst>
              <a:ext uri="{FF2B5EF4-FFF2-40B4-BE49-F238E27FC236}">
                <a16:creationId xmlns:a16="http://schemas.microsoft.com/office/drawing/2014/main" id="{51DDA1EE-39C8-47C2-881D-22567CD723D0}"/>
              </a:ext>
            </a:extLst>
          </p:cNvPr>
          <p:cNvSpPr txBox="1"/>
          <p:nvPr/>
        </p:nvSpPr>
        <p:spPr>
          <a:xfrm>
            <a:off x="646108" y="3958941"/>
            <a:ext cx="449649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Johnson-Nyquist Noise</a:t>
            </a:r>
          </a:p>
          <a:p>
            <a:pPr lvl="1"/>
            <a:r>
              <a:rPr lang="en-US" dirty="0"/>
              <a:t>-	Wire-wound Resistor Bridges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12" name="TextBox 11">
            <a:extLst>
              <a:ext uri="{FF2B5EF4-FFF2-40B4-BE49-F238E27FC236}">
                <a16:creationId xmlns:a16="http://schemas.microsoft.com/office/drawing/2014/main" id="{D8317D58-E505-4381-9A01-8EFB5C3862A5}"/>
              </a:ext>
            </a:extLst>
          </p:cNvPr>
          <p:cNvSpPr txBox="1"/>
          <p:nvPr/>
        </p:nvSpPr>
        <p:spPr>
          <a:xfrm>
            <a:off x="646109" y="4836270"/>
            <a:ext cx="449649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1/f Noise (Pink Noise)</a:t>
            </a:r>
          </a:p>
          <a:p>
            <a:pPr lvl="1"/>
            <a:r>
              <a:rPr lang="en-US" dirty="0"/>
              <a:t>-	Carbon Resistor Bridges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13" name="TextBox 12">
            <a:extLst>
              <a:ext uri="{FF2B5EF4-FFF2-40B4-BE49-F238E27FC236}">
                <a16:creationId xmlns:a16="http://schemas.microsoft.com/office/drawing/2014/main" id="{90FE8173-B8F5-4CB5-98D9-79C7F846C0AA}"/>
              </a:ext>
            </a:extLst>
          </p:cNvPr>
          <p:cNvSpPr txBox="1"/>
          <p:nvPr/>
        </p:nvSpPr>
        <p:spPr>
          <a:xfrm>
            <a:off x="646108" y="1736521"/>
            <a:ext cx="533744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Equipment</a:t>
            </a:r>
          </a:p>
          <a:p>
            <a:pPr lvl="1"/>
            <a:r>
              <a:rPr lang="en-US" dirty="0"/>
              <a:t>-	Stanford Research Systems SR560 	Voltage Preamplifier (SR560)</a:t>
            </a:r>
          </a:p>
          <a:p>
            <a:pPr lvl="1"/>
            <a:r>
              <a:rPr lang="en-US" dirty="0"/>
              <a:t>-	PreSonus Studio 24c</a:t>
            </a:r>
          </a:p>
          <a:p>
            <a:pPr lvl="2"/>
            <a:r>
              <a:rPr lang="en-US" dirty="0"/>
              <a:t>	-  Cuts off frequency below 20 Hz</a:t>
            </a:r>
          </a:p>
          <a:p>
            <a:pPr lvl="1"/>
            <a:r>
              <a:rPr lang="en-US" dirty="0"/>
              <a:t>-	“Audacity” software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37447DDF-A18C-463D-8EED-AAB5EFC230F3}"/>
              </a:ext>
            </a:extLst>
          </p:cNvPr>
          <p:cNvSpPr txBox="1"/>
          <p:nvPr/>
        </p:nvSpPr>
        <p:spPr>
          <a:xfrm>
            <a:off x="6318090" y="3589609"/>
            <a:ext cx="5531009" cy="369332"/>
          </a:xfrm>
          <a:prstGeom prst="rect">
            <a:avLst/>
          </a:prstGeom>
          <a:noFill/>
        </p:spPr>
        <p:txBody>
          <a:bodyPr wrap="square" rtlCol="0">
            <a:spAutoFit/>
          </a:bodyPr>
          <a:lstStyle/>
          <a:p>
            <a:r>
              <a:rPr lang="en-US" dirty="0"/>
              <a:t>Credit: George R. Welch Noise Lab Instructions</a:t>
            </a:r>
          </a:p>
        </p:txBody>
      </p:sp>
    </p:spTree>
    <p:extLst>
      <p:ext uri="{BB962C8B-B14F-4D97-AF65-F5344CB8AC3E}">
        <p14:creationId xmlns:p14="http://schemas.microsoft.com/office/powerpoint/2010/main" val="679871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0060-5E52-4F90-B74E-2AFF6B0DFCBE}"/>
              </a:ext>
            </a:extLst>
          </p:cNvPr>
          <p:cNvSpPr>
            <a:spLocks noGrp="1"/>
          </p:cNvSpPr>
          <p:nvPr>
            <p:ph type="title"/>
          </p:nvPr>
        </p:nvSpPr>
        <p:spPr/>
        <p:txBody>
          <a:bodyPr/>
          <a:lstStyle/>
          <a:p>
            <a:r>
              <a:rPr lang="en-US" dirty="0"/>
              <a:t>Johnson-Nyquist Noise</a:t>
            </a:r>
          </a:p>
        </p:txBody>
      </p:sp>
      <p:pic>
        <p:nvPicPr>
          <p:cNvPr id="1028" name="Picture 4">
            <a:extLst>
              <a:ext uri="{FF2B5EF4-FFF2-40B4-BE49-F238E27FC236}">
                <a16:creationId xmlns:a16="http://schemas.microsoft.com/office/drawing/2014/main" id="{CC3C7892-153D-4B46-A234-0505D3A8C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2467" y="580596"/>
            <a:ext cx="1715952" cy="21209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4F68EA7-DA8C-4DAC-91F4-B528D7B0F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2467" y="3244192"/>
            <a:ext cx="1715952" cy="21020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A1E249-F083-414E-ABB7-203FAD157067}"/>
              </a:ext>
            </a:extLst>
          </p:cNvPr>
          <p:cNvSpPr txBox="1"/>
          <p:nvPr/>
        </p:nvSpPr>
        <p:spPr>
          <a:xfrm>
            <a:off x="646111" y="1641075"/>
            <a:ext cx="730665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Also Known as Thermal Noise.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Occurs from random motion of free electrons. This motion causes a random current and then a random noise.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Magnitude of said Noise is proportional to temperature and the conductor.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Spectral Density plots have a flat spectral density up to a maximum frequency related to the collision time of electrons.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relationship between Resistance </a:t>
            </a:r>
          </a:p>
          <a:p>
            <a:r>
              <a:rPr lang="en-US" dirty="0"/>
              <a:t>     and Johnson-Nyquist Noise:</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1BE5C73D-EFFB-433D-AC0F-C2DC7810BE0A}"/>
              </a:ext>
            </a:extLst>
          </p:cNvPr>
          <p:cNvSpPr txBox="1"/>
          <p:nvPr/>
        </p:nvSpPr>
        <p:spPr>
          <a:xfrm>
            <a:off x="8382348" y="2663528"/>
            <a:ext cx="2856191" cy="523220"/>
          </a:xfrm>
          <a:prstGeom prst="rect">
            <a:avLst/>
          </a:prstGeom>
          <a:noFill/>
        </p:spPr>
        <p:txBody>
          <a:bodyPr wrap="square" rtlCol="0">
            <a:spAutoFit/>
          </a:bodyPr>
          <a:lstStyle/>
          <a:p>
            <a:pPr algn="ctr"/>
            <a:r>
              <a:rPr lang="en-US" sz="1400" dirty="0"/>
              <a:t>Discovered by J.B. Johnson in 1926</a:t>
            </a:r>
          </a:p>
        </p:txBody>
      </p:sp>
      <p:sp>
        <p:nvSpPr>
          <p:cNvPr id="7" name="TextBox 6">
            <a:extLst>
              <a:ext uri="{FF2B5EF4-FFF2-40B4-BE49-F238E27FC236}">
                <a16:creationId xmlns:a16="http://schemas.microsoft.com/office/drawing/2014/main" id="{929CF945-EE4C-4E7F-B85D-8915CB804B2C}"/>
              </a:ext>
            </a:extLst>
          </p:cNvPr>
          <p:cNvSpPr txBox="1"/>
          <p:nvPr/>
        </p:nvSpPr>
        <p:spPr>
          <a:xfrm>
            <a:off x="8267605" y="5346233"/>
            <a:ext cx="3085676" cy="523220"/>
          </a:xfrm>
          <a:prstGeom prst="rect">
            <a:avLst/>
          </a:prstGeom>
          <a:noFill/>
        </p:spPr>
        <p:txBody>
          <a:bodyPr wrap="square" rtlCol="0">
            <a:spAutoFit/>
          </a:bodyPr>
          <a:lstStyle/>
          <a:p>
            <a:pPr algn="ctr"/>
            <a:r>
              <a:rPr lang="en-US" sz="1400" dirty="0"/>
              <a:t>Derived by Harry Nyquist later that year</a:t>
            </a:r>
          </a:p>
        </p:txBody>
      </p:sp>
      <p:pic>
        <p:nvPicPr>
          <p:cNvPr id="13" name="Picture 12">
            <a:extLst>
              <a:ext uri="{FF2B5EF4-FFF2-40B4-BE49-F238E27FC236}">
                <a16:creationId xmlns:a16="http://schemas.microsoft.com/office/drawing/2014/main" id="{1A1DBCC1-C7AE-48C6-A395-90F2D60574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2859" y="5057243"/>
            <a:ext cx="2038609" cy="577979"/>
          </a:xfrm>
          <a:prstGeom prst="rect">
            <a:avLst/>
          </a:prstGeom>
        </p:spPr>
      </p:pic>
    </p:spTree>
    <p:extLst>
      <p:ext uri="{BB962C8B-B14F-4D97-AF65-F5344CB8AC3E}">
        <p14:creationId xmlns:p14="http://schemas.microsoft.com/office/powerpoint/2010/main" val="325896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BA931-5ED4-4AD1-898F-88AAF80C8272}"/>
              </a:ext>
            </a:extLst>
          </p:cNvPr>
          <p:cNvSpPr>
            <a:spLocks noGrp="1"/>
          </p:cNvSpPr>
          <p:nvPr>
            <p:ph type="title"/>
          </p:nvPr>
        </p:nvSpPr>
        <p:spPr/>
        <p:txBody>
          <a:bodyPr/>
          <a:lstStyle/>
          <a:p>
            <a:r>
              <a:rPr lang="en-US" dirty="0"/>
              <a:t>Johnson-Nyquist Noise Results</a:t>
            </a:r>
          </a:p>
        </p:txBody>
      </p:sp>
      <p:sp>
        <p:nvSpPr>
          <p:cNvPr id="17" name="Content Placeholder 16">
            <a:extLst>
              <a:ext uri="{FF2B5EF4-FFF2-40B4-BE49-F238E27FC236}">
                <a16:creationId xmlns:a16="http://schemas.microsoft.com/office/drawing/2014/main" id="{0DE4632F-DC47-4359-8EC5-AC91F6794928}"/>
              </a:ext>
            </a:extLst>
          </p:cNvPr>
          <p:cNvSpPr>
            <a:spLocks noGrp="1"/>
          </p:cNvSpPr>
          <p:nvPr>
            <p:ph idx="1"/>
          </p:nvPr>
        </p:nvSpPr>
        <p:spPr>
          <a:xfrm>
            <a:off x="447963" y="1152983"/>
            <a:ext cx="8946541" cy="4195481"/>
          </a:xfrm>
        </p:spPr>
        <p:txBody>
          <a:bodyPr/>
          <a:lstStyle/>
          <a:p>
            <a:r>
              <a:rPr lang="en-US" dirty="0"/>
              <a:t>1.0 k</a:t>
            </a:r>
            <a:r>
              <a:rPr lang="el-GR" dirty="0"/>
              <a:t>Ω</a:t>
            </a:r>
            <a:r>
              <a:rPr lang="en-US" dirty="0"/>
              <a:t> Wire-wound Spectral Density Plot</a:t>
            </a:r>
          </a:p>
        </p:txBody>
      </p:sp>
      <p:pic>
        <p:nvPicPr>
          <p:cNvPr id="21" name="Picture 20" descr="Graphical user interface, chart&#10;&#10;Description automatically generated">
            <a:extLst>
              <a:ext uri="{FF2B5EF4-FFF2-40B4-BE49-F238E27FC236}">
                <a16:creationId xmlns:a16="http://schemas.microsoft.com/office/drawing/2014/main" id="{3D7EB544-285B-4535-AE2E-4FF58CF36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1" y="1587029"/>
            <a:ext cx="10447090" cy="3198891"/>
          </a:xfrm>
          <a:prstGeom prst="rect">
            <a:avLst/>
          </a:prstGeom>
        </p:spPr>
      </p:pic>
      <p:pic>
        <p:nvPicPr>
          <p:cNvPr id="22" name="Content Placeholder 4" descr="Table&#10;&#10;Description automatically generated">
            <a:extLst>
              <a:ext uri="{FF2B5EF4-FFF2-40B4-BE49-F238E27FC236}">
                <a16:creationId xmlns:a16="http://schemas.microsoft.com/office/drawing/2014/main" id="{30CE5E2D-9C55-4D58-94DC-6E6AA79415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2778" y="4873851"/>
            <a:ext cx="4762943" cy="1662332"/>
          </a:xfrm>
          <a:prstGeom prst="rect">
            <a:avLst/>
          </a:prstGeom>
        </p:spPr>
      </p:pic>
      <p:sp>
        <p:nvSpPr>
          <p:cNvPr id="23" name="TextBox 22">
            <a:extLst>
              <a:ext uri="{FF2B5EF4-FFF2-40B4-BE49-F238E27FC236}">
                <a16:creationId xmlns:a16="http://schemas.microsoft.com/office/drawing/2014/main" id="{7DC802DF-E5F4-4476-9C46-03758618368B}"/>
              </a:ext>
            </a:extLst>
          </p:cNvPr>
          <p:cNvSpPr txBox="1"/>
          <p:nvPr/>
        </p:nvSpPr>
        <p:spPr>
          <a:xfrm>
            <a:off x="771787" y="5381851"/>
            <a:ext cx="4762943" cy="923330"/>
          </a:xfrm>
          <a:prstGeom prst="rect">
            <a:avLst/>
          </a:prstGeom>
          <a:noFill/>
        </p:spPr>
        <p:txBody>
          <a:bodyPr wrap="square" rtlCol="0">
            <a:spAutoFit/>
          </a:bodyPr>
          <a:lstStyle/>
          <a:p>
            <a:r>
              <a:rPr lang="en-US" dirty="0"/>
              <a:t>-	The Peaks at every multiple of 60Hz 	result from background Noise from 	AC Power supply.</a:t>
            </a:r>
          </a:p>
        </p:txBody>
      </p:sp>
    </p:spTree>
    <p:extLst>
      <p:ext uri="{BB962C8B-B14F-4D97-AF65-F5344CB8AC3E}">
        <p14:creationId xmlns:p14="http://schemas.microsoft.com/office/powerpoint/2010/main" val="55910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0060-5E52-4F90-B74E-2AFF6B0DFCBE}"/>
              </a:ext>
            </a:extLst>
          </p:cNvPr>
          <p:cNvSpPr>
            <a:spLocks noGrp="1"/>
          </p:cNvSpPr>
          <p:nvPr>
            <p:ph type="title"/>
          </p:nvPr>
        </p:nvSpPr>
        <p:spPr/>
        <p:txBody>
          <a:bodyPr/>
          <a:lstStyle/>
          <a:p>
            <a:r>
              <a:rPr lang="en-US" dirty="0"/>
              <a:t>1/f Noise (Pink Noise)</a:t>
            </a:r>
          </a:p>
        </p:txBody>
      </p:sp>
      <p:sp>
        <p:nvSpPr>
          <p:cNvPr id="5" name="TextBox 4">
            <a:extLst>
              <a:ext uri="{FF2B5EF4-FFF2-40B4-BE49-F238E27FC236}">
                <a16:creationId xmlns:a16="http://schemas.microsoft.com/office/drawing/2014/main" id="{CFA1E249-F083-414E-ABB7-203FAD157067}"/>
              </a:ext>
            </a:extLst>
          </p:cNvPr>
          <p:cNvSpPr txBox="1"/>
          <p:nvPr/>
        </p:nvSpPr>
        <p:spPr>
          <a:xfrm>
            <a:off x="646111" y="2231581"/>
            <a:ext cx="661386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Also Known as Flicker Noise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Related to a direct current as resistance fluctuations are transformed to voltage by Ohms law.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Seems to be no lower limit yet there is an upper limit where Pink Noise collides with Johnson-Nyquist Noise.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no known cause of Pink Noise.</a:t>
            </a:r>
          </a:p>
          <a:p>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1BE5C73D-EFFB-433D-AC0F-C2DC7810BE0A}"/>
              </a:ext>
            </a:extLst>
          </p:cNvPr>
          <p:cNvSpPr txBox="1"/>
          <p:nvPr/>
        </p:nvSpPr>
        <p:spPr>
          <a:xfrm>
            <a:off x="8097905" y="4341441"/>
            <a:ext cx="2989613" cy="584775"/>
          </a:xfrm>
          <a:prstGeom prst="rect">
            <a:avLst/>
          </a:prstGeom>
          <a:noFill/>
        </p:spPr>
        <p:txBody>
          <a:bodyPr wrap="square" rtlCol="0">
            <a:spAutoFit/>
          </a:bodyPr>
          <a:lstStyle/>
          <a:p>
            <a:pPr algn="ctr"/>
            <a:r>
              <a:rPr lang="en-US" sz="1600" dirty="0"/>
              <a:t>Discovered by Martin Gardner in 1978</a:t>
            </a:r>
          </a:p>
        </p:txBody>
      </p:sp>
      <p:pic>
        <p:nvPicPr>
          <p:cNvPr id="2054" name="Picture 6" descr="Martin Gardner (1914 - 2010) - Biography - MacTutor History of Mathematics">
            <a:extLst>
              <a:ext uri="{FF2B5EF4-FFF2-40B4-BE49-F238E27FC236}">
                <a16:creationId xmlns:a16="http://schemas.microsoft.com/office/drawing/2014/main" id="{E1FCA4B2-F8C2-4E83-9AFC-6433BA648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688" y="1853248"/>
            <a:ext cx="2008048" cy="2409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46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chart&#10;&#10;Description automatically generated">
            <a:extLst>
              <a:ext uri="{FF2B5EF4-FFF2-40B4-BE49-F238E27FC236}">
                <a16:creationId xmlns:a16="http://schemas.microsoft.com/office/drawing/2014/main" id="{EFD95679-674F-47AB-9ABF-FC3A35B288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28" y="1853247"/>
            <a:ext cx="11114015" cy="3190743"/>
          </a:xfrm>
          <a:prstGeom prst="rect">
            <a:avLst/>
          </a:prstGeom>
        </p:spPr>
      </p:pic>
      <p:sp>
        <p:nvSpPr>
          <p:cNvPr id="2" name="Title 1">
            <a:extLst>
              <a:ext uri="{FF2B5EF4-FFF2-40B4-BE49-F238E27FC236}">
                <a16:creationId xmlns:a16="http://schemas.microsoft.com/office/drawing/2014/main" id="{95DBA931-5ED4-4AD1-898F-88AAF80C8272}"/>
              </a:ext>
            </a:extLst>
          </p:cNvPr>
          <p:cNvSpPr>
            <a:spLocks noGrp="1"/>
          </p:cNvSpPr>
          <p:nvPr>
            <p:ph type="title"/>
          </p:nvPr>
        </p:nvSpPr>
        <p:spPr/>
        <p:txBody>
          <a:bodyPr/>
          <a:lstStyle/>
          <a:p>
            <a:r>
              <a:rPr lang="en-US" dirty="0"/>
              <a:t>Pink Noise Results</a:t>
            </a:r>
          </a:p>
        </p:txBody>
      </p:sp>
      <p:sp>
        <p:nvSpPr>
          <p:cNvPr id="17" name="Content Placeholder 16">
            <a:extLst>
              <a:ext uri="{FF2B5EF4-FFF2-40B4-BE49-F238E27FC236}">
                <a16:creationId xmlns:a16="http://schemas.microsoft.com/office/drawing/2014/main" id="{0DE4632F-DC47-4359-8EC5-AC91F6794928}"/>
              </a:ext>
            </a:extLst>
          </p:cNvPr>
          <p:cNvSpPr>
            <a:spLocks noGrp="1"/>
          </p:cNvSpPr>
          <p:nvPr>
            <p:ph idx="1"/>
          </p:nvPr>
        </p:nvSpPr>
        <p:spPr>
          <a:xfrm>
            <a:off x="447963" y="1152983"/>
            <a:ext cx="8946541" cy="4195481"/>
          </a:xfrm>
        </p:spPr>
        <p:txBody>
          <a:bodyPr/>
          <a:lstStyle/>
          <a:p>
            <a:r>
              <a:rPr lang="en-US" dirty="0"/>
              <a:t>1.0 k</a:t>
            </a:r>
            <a:r>
              <a:rPr lang="el-GR" dirty="0"/>
              <a:t>Ω</a:t>
            </a:r>
            <a:r>
              <a:rPr lang="en-US" dirty="0"/>
              <a:t> Carbon Wired Spectral Density Plot Voltage Off</a:t>
            </a:r>
          </a:p>
        </p:txBody>
      </p:sp>
      <p:sp>
        <p:nvSpPr>
          <p:cNvPr id="7" name="TextBox 6">
            <a:extLst>
              <a:ext uri="{FF2B5EF4-FFF2-40B4-BE49-F238E27FC236}">
                <a16:creationId xmlns:a16="http://schemas.microsoft.com/office/drawing/2014/main" id="{62348D66-F98A-485A-B4D3-CF3A7404569E}"/>
              </a:ext>
            </a:extLst>
          </p:cNvPr>
          <p:cNvSpPr txBox="1"/>
          <p:nvPr/>
        </p:nvSpPr>
        <p:spPr>
          <a:xfrm>
            <a:off x="655346" y="5670958"/>
            <a:ext cx="6553322" cy="646331"/>
          </a:xfrm>
          <a:prstGeom prst="rect">
            <a:avLst/>
          </a:prstGeom>
          <a:noFill/>
        </p:spPr>
        <p:txBody>
          <a:bodyPr wrap="square" rtlCol="0">
            <a:spAutoFit/>
          </a:bodyPr>
          <a:lstStyle/>
          <a:p>
            <a:r>
              <a:rPr lang="en-US" dirty="0"/>
              <a:t>Carbon Wired Resistors hold the same Johnson-Nyquist Noise Relation as our Wire-wound Resistors.</a:t>
            </a:r>
          </a:p>
        </p:txBody>
      </p:sp>
    </p:spTree>
    <p:extLst>
      <p:ext uri="{BB962C8B-B14F-4D97-AF65-F5344CB8AC3E}">
        <p14:creationId xmlns:p14="http://schemas.microsoft.com/office/powerpoint/2010/main" val="125275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BA931-5ED4-4AD1-898F-88AAF80C8272}"/>
              </a:ext>
            </a:extLst>
          </p:cNvPr>
          <p:cNvSpPr>
            <a:spLocks noGrp="1"/>
          </p:cNvSpPr>
          <p:nvPr>
            <p:ph type="title"/>
          </p:nvPr>
        </p:nvSpPr>
        <p:spPr/>
        <p:txBody>
          <a:bodyPr/>
          <a:lstStyle/>
          <a:p>
            <a:r>
              <a:rPr lang="en-US" dirty="0"/>
              <a:t>Pink Noise Results</a:t>
            </a:r>
          </a:p>
        </p:txBody>
      </p:sp>
      <p:sp>
        <p:nvSpPr>
          <p:cNvPr id="17" name="Content Placeholder 16">
            <a:extLst>
              <a:ext uri="{FF2B5EF4-FFF2-40B4-BE49-F238E27FC236}">
                <a16:creationId xmlns:a16="http://schemas.microsoft.com/office/drawing/2014/main" id="{0DE4632F-DC47-4359-8EC5-AC91F6794928}"/>
              </a:ext>
            </a:extLst>
          </p:cNvPr>
          <p:cNvSpPr>
            <a:spLocks noGrp="1"/>
          </p:cNvSpPr>
          <p:nvPr>
            <p:ph idx="1"/>
          </p:nvPr>
        </p:nvSpPr>
        <p:spPr>
          <a:xfrm>
            <a:off x="447963" y="1152983"/>
            <a:ext cx="8946541" cy="4195481"/>
          </a:xfrm>
        </p:spPr>
        <p:txBody>
          <a:bodyPr/>
          <a:lstStyle/>
          <a:p>
            <a:r>
              <a:rPr lang="en-US" dirty="0"/>
              <a:t>0.5 k</a:t>
            </a:r>
            <a:r>
              <a:rPr lang="el-GR" dirty="0"/>
              <a:t>Ω</a:t>
            </a:r>
            <a:r>
              <a:rPr lang="en-US" dirty="0"/>
              <a:t> Carbon Wired Spectral Density Plot</a:t>
            </a:r>
          </a:p>
        </p:txBody>
      </p:sp>
      <p:pic>
        <p:nvPicPr>
          <p:cNvPr id="8" name="Picture 7" descr="Chart, histogram&#10;&#10;Description automatically generated">
            <a:extLst>
              <a:ext uri="{FF2B5EF4-FFF2-40B4-BE49-F238E27FC236}">
                <a16:creationId xmlns:a16="http://schemas.microsoft.com/office/drawing/2014/main" id="{1CB628D0-9A8D-49EE-A350-99C99FB47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03" y="1853248"/>
            <a:ext cx="11059486" cy="3190743"/>
          </a:xfrm>
          <a:prstGeom prst="rect">
            <a:avLst/>
          </a:prstGeom>
        </p:spPr>
      </p:pic>
      <p:sp>
        <p:nvSpPr>
          <p:cNvPr id="9" name="TextBox 8">
            <a:extLst>
              <a:ext uri="{FF2B5EF4-FFF2-40B4-BE49-F238E27FC236}">
                <a16:creationId xmlns:a16="http://schemas.microsoft.com/office/drawing/2014/main" id="{8C490F46-A1FA-4D63-A284-06156CC4DB5E}"/>
              </a:ext>
            </a:extLst>
          </p:cNvPr>
          <p:cNvSpPr txBox="1"/>
          <p:nvPr/>
        </p:nvSpPr>
        <p:spPr>
          <a:xfrm>
            <a:off x="646110" y="5670958"/>
            <a:ext cx="4697677" cy="369332"/>
          </a:xfrm>
          <a:prstGeom prst="rect">
            <a:avLst/>
          </a:prstGeom>
          <a:noFill/>
        </p:spPr>
        <p:txBody>
          <a:bodyPr wrap="square" rtlCol="0">
            <a:spAutoFit/>
          </a:bodyPr>
          <a:lstStyle/>
          <a:p>
            <a:r>
              <a:rPr lang="en-US" dirty="0"/>
              <a:t>Peak Spectral Density: 	-43.5 ± 0.5 dB</a:t>
            </a:r>
          </a:p>
        </p:txBody>
      </p:sp>
    </p:spTree>
    <p:extLst>
      <p:ext uri="{BB962C8B-B14F-4D97-AF65-F5344CB8AC3E}">
        <p14:creationId xmlns:p14="http://schemas.microsoft.com/office/powerpoint/2010/main" val="371728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BA931-5ED4-4AD1-898F-88AAF80C8272}"/>
              </a:ext>
            </a:extLst>
          </p:cNvPr>
          <p:cNvSpPr>
            <a:spLocks noGrp="1"/>
          </p:cNvSpPr>
          <p:nvPr>
            <p:ph type="title"/>
          </p:nvPr>
        </p:nvSpPr>
        <p:spPr/>
        <p:txBody>
          <a:bodyPr/>
          <a:lstStyle/>
          <a:p>
            <a:r>
              <a:rPr lang="en-US" dirty="0"/>
              <a:t>Pink Noise Results</a:t>
            </a:r>
          </a:p>
        </p:txBody>
      </p:sp>
      <p:sp>
        <p:nvSpPr>
          <p:cNvPr id="17" name="Content Placeholder 16">
            <a:extLst>
              <a:ext uri="{FF2B5EF4-FFF2-40B4-BE49-F238E27FC236}">
                <a16:creationId xmlns:a16="http://schemas.microsoft.com/office/drawing/2014/main" id="{0DE4632F-DC47-4359-8EC5-AC91F6794928}"/>
              </a:ext>
            </a:extLst>
          </p:cNvPr>
          <p:cNvSpPr>
            <a:spLocks noGrp="1"/>
          </p:cNvSpPr>
          <p:nvPr>
            <p:ph idx="1"/>
          </p:nvPr>
        </p:nvSpPr>
        <p:spPr>
          <a:xfrm>
            <a:off x="447963" y="1152983"/>
            <a:ext cx="8946541" cy="4195481"/>
          </a:xfrm>
        </p:spPr>
        <p:txBody>
          <a:bodyPr/>
          <a:lstStyle/>
          <a:p>
            <a:r>
              <a:rPr lang="en-US" dirty="0"/>
              <a:t>1.0 k</a:t>
            </a:r>
            <a:r>
              <a:rPr lang="el-GR" dirty="0"/>
              <a:t>Ω</a:t>
            </a:r>
            <a:r>
              <a:rPr lang="en-US" dirty="0"/>
              <a:t> Carbon Wired Spectral Density Plot</a:t>
            </a:r>
          </a:p>
        </p:txBody>
      </p:sp>
      <p:pic>
        <p:nvPicPr>
          <p:cNvPr id="11" name="Picture 10" descr="Graphical user interface, chart&#10;&#10;Description automatically generated">
            <a:extLst>
              <a:ext uri="{FF2B5EF4-FFF2-40B4-BE49-F238E27FC236}">
                <a16:creationId xmlns:a16="http://schemas.microsoft.com/office/drawing/2014/main" id="{B3B08244-2631-49AE-A148-3A7731096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728" y="1853248"/>
            <a:ext cx="11114015" cy="3190743"/>
          </a:xfrm>
          <a:prstGeom prst="rect">
            <a:avLst/>
          </a:prstGeom>
        </p:spPr>
      </p:pic>
      <p:sp>
        <p:nvSpPr>
          <p:cNvPr id="7" name="TextBox 6">
            <a:extLst>
              <a:ext uri="{FF2B5EF4-FFF2-40B4-BE49-F238E27FC236}">
                <a16:creationId xmlns:a16="http://schemas.microsoft.com/office/drawing/2014/main" id="{62348D66-F98A-485A-B4D3-CF3A7404569E}"/>
              </a:ext>
            </a:extLst>
          </p:cNvPr>
          <p:cNvSpPr txBox="1"/>
          <p:nvPr/>
        </p:nvSpPr>
        <p:spPr>
          <a:xfrm>
            <a:off x="646110" y="5670958"/>
            <a:ext cx="4655732" cy="369332"/>
          </a:xfrm>
          <a:prstGeom prst="rect">
            <a:avLst/>
          </a:prstGeom>
          <a:noFill/>
        </p:spPr>
        <p:txBody>
          <a:bodyPr wrap="square" rtlCol="0">
            <a:spAutoFit/>
          </a:bodyPr>
          <a:lstStyle/>
          <a:p>
            <a:r>
              <a:rPr lang="en-US" dirty="0"/>
              <a:t>Peak Spectral Density: 	-27.5 ± 0.5 dB</a:t>
            </a:r>
          </a:p>
        </p:txBody>
      </p:sp>
    </p:spTree>
    <p:extLst>
      <p:ext uri="{BB962C8B-B14F-4D97-AF65-F5344CB8AC3E}">
        <p14:creationId xmlns:p14="http://schemas.microsoft.com/office/powerpoint/2010/main" val="4124607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1905</TotalTime>
  <Words>1791</Words>
  <Application>Microsoft Office PowerPoint</Application>
  <PresentationFormat>Widescreen</PresentationFormat>
  <Paragraphs>231</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vt:lpstr>
      <vt:lpstr>Noise Lab</vt:lpstr>
      <vt:lpstr>Abstract</vt:lpstr>
      <vt:lpstr>Resistor Noise Setup</vt:lpstr>
      <vt:lpstr>Johnson-Nyquist Noise</vt:lpstr>
      <vt:lpstr>Johnson-Nyquist Noise Results</vt:lpstr>
      <vt:lpstr>1/f Noise (Pink Noise)</vt:lpstr>
      <vt:lpstr>Pink Noise Results</vt:lpstr>
      <vt:lpstr>Pink Noise Results</vt:lpstr>
      <vt:lpstr>Pink Noise Results</vt:lpstr>
      <vt:lpstr>Pink Noise Results</vt:lpstr>
      <vt:lpstr>Pink Noise Results</vt:lpstr>
      <vt:lpstr>Shot Noise</vt:lpstr>
      <vt:lpstr>Shot Noise Setup</vt:lpstr>
      <vt:lpstr>Shot Noise Results</vt:lpstr>
      <vt:lpstr>Shot Noise Results</vt:lpstr>
      <vt:lpstr>Shot Noise 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Lab</dc:title>
  <dc:creator>Felix Martinez</dc:creator>
  <cp:lastModifiedBy>Felix Martinez</cp:lastModifiedBy>
  <cp:revision>45</cp:revision>
  <dcterms:created xsi:type="dcterms:W3CDTF">2021-03-09T18:00:12Z</dcterms:created>
  <dcterms:modified xsi:type="dcterms:W3CDTF">2021-03-11T01:45:19Z</dcterms:modified>
</cp:coreProperties>
</file>