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0"/>
  </p:notesMasterIdLst>
  <p:handoutMasterIdLst>
    <p:handoutMasterId r:id="rId19"/>
  </p:handoutMasterIdLst>
  <p:sldIdLst>
    <p:sldId id="529" r:id="rId3"/>
    <p:sldId id="495" r:id="rId4"/>
    <p:sldId id="514" r:id="rId5"/>
    <p:sldId id="515" r:id="rId6"/>
    <p:sldId id="517" r:id="rId7"/>
    <p:sldId id="520" r:id="rId8"/>
    <p:sldId id="530" r:id="rId9"/>
    <p:sldId id="551" r:id="rId11"/>
    <p:sldId id="544" r:id="rId12"/>
    <p:sldId id="552" r:id="rId13"/>
    <p:sldId id="542" r:id="rId14"/>
    <p:sldId id="533" r:id="rId15"/>
    <p:sldId id="534" r:id="rId16"/>
    <p:sldId id="547" r:id="rId17"/>
    <p:sldId id="528" r:id="rId18"/>
  </p:sldIdLst>
  <p:sldSz cx="9144000" cy="5143500" type="screen16x9"/>
  <p:notesSz cx="6797675" cy="992632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4BAC3"/>
    <a:srgbClr val="3F7D89"/>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1" d="100"/>
          <a:sy n="91" d="100"/>
        </p:scale>
        <p:origin x="1094" y="58"/>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handoutMaster" Target="handoutMasters/handoutMaster1.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notesMaster" Target="notesMasters/notes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
        <p:nvSpPr>
          <p:cNvPr id="4" name="Slide Number Placeholder 3"/>
          <p:cNvSpPr>
            <a:spLocks noGrp="1"/>
          </p:cNvSpPr>
          <p:nvPr>
            <p:ph type="sldNum" sz="quarter" idx="5"/>
          </p:nvPr>
        </p:nvSpPr>
        <p:spPr/>
        <p:txBody>
          <a:bodyPr/>
          <a:p>
            <a:pPr>
              <a:defRPr/>
            </a:pPr>
            <a:fld id="{F2D8CC3F-ADB2-4AF7-880C-111F7E6C7FE6}" type="slidenum">
              <a:rPr lang="en-US" altLang="en-US"/>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endParaRPr kumimoji="0" lang="en-US"/>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EDD62464-91D3-48B5-AF18-AC74D9BF9633}" type="datetime3">
              <a:rPr lang="en-US" smtClean="0"/>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539A3B33-C0B7-41A2-B02D-6B795B806535}"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11E726FA-2B63-4917-AB28-C983D9D4464F}"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4" name="Date Placeholder 3"/>
          <p:cNvSpPr>
            <a:spLocks noGrp="1"/>
          </p:cNvSpPr>
          <p:nvPr>
            <p:ph type="dt" sz="half" idx="10"/>
          </p:nvPr>
        </p:nvSpPr>
        <p:spPr/>
        <p:txBody>
          <a:bodyPr/>
          <a:lstStyle/>
          <a:p>
            <a:pPr>
              <a:defRPr/>
            </a:pPr>
            <a:fld id="{B6A9C998-94AD-4592-8E0C-5C5705351BB2}" type="datetime3">
              <a:rPr lang="en-US" smtClean="0"/>
            </a:fld>
            <a:endParaRPr lang="en-US" dirty="0"/>
          </a:p>
        </p:txBody>
      </p:sp>
      <p:sp>
        <p:nvSpPr>
          <p:cNvPr id="5" name="Footer Placeholder 4"/>
          <p:cNvSpPr>
            <a:spLocks noGrp="1"/>
          </p:cNvSpPr>
          <p:nvPr>
            <p:ph type="ftr" sz="quarter" idx="11"/>
          </p:nvPr>
        </p:nvSpPr>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a:xfrm>
            <a:off x="6400800" y="4766310"/>
            <a:ext cx="2286000" cy="274320"/>
          </a:xfrm>
        </p:spPr>
        <p:txBody>
          <a:bodyPr/>
          <a:lstStyle/>
          <a:p>
            <a:pPr>
              <a:defRPr/>
            </a:pPr>
            <a:fld id="{E8339EB3-ACA5-47FD-8BD1-3F380C79EF14}" type="datetime3">
              <a:rPr lang="en-US" smtClean="0"/>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EGB1201 – JAVA PROGRAMMING –PROJECT REVIEW 2 </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pPr>
              <a:defRPr/>
            </a:pPr>
            <a:fld id="{EB3BC824-8250-46A4-97E9-1A69B2F2FB25}"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endParaRPr kumimoji="0" lang="en-US"/>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endParaRPr kumimoji="0" lang="en-US"/>
          </a:p>
        </p:txBody>
      </p:sp>
      <p:sp>
        <p:nvSpPr>
          <p:cNvPr id="7" name="Date Placeholder 6"/>
          <p:cNvSpPr>
            <a:spLocks noGrp="1"/>
          </p:cNvSpPr>
          <p:nvPr>
            <p:ph type="dt" sz="half" idx="10"/>
          </p:nvPr>
        </p:nvSpPr>
        <p:spPr/>
        <p:txBody>
          <a:bodyPr/>
          <a:lstStyle/>
          <a:p>
            <a:pPr>
              <a:defRPr/>
            </a:pPr>
            <a:fld id="{1D371F4A-15B0-4739-9C96-5151473761C3}" type="datetime3">
              <a:rPr lang="en-US" smtClean="0"/>
            </a:fld>
            <a:endParaRPr lang="en-US" dirty="0"/>
          </a:p>
        </p:txBody>
      </p:sp>
      <p:sp>
        <p:nvSpPr>
          <p:cNvPr id="8" name="Footer Placeholder 7"/>
          <p:cNvSpPr>
            <a:spLocks noGrp="1"/>
          </p:cNvSpPr>
          <p:nvPr>
            <p:ph type="ftr" sz="quarter" idx="11"/>
          </p:nvPr>
        </p:nvSpPr>
        <p:spPr/>
        <p:txBody>
          <a:bodyPr/>
          <a:lstStyle/>
          <a:p>
            <a:pPr>
              <a:defRPr/>
            </a:pPr>
            <a:r>
              <a:rPr lang="en-US"/>
              <a:t>EGB1201 – JAVA PROGRAMMING –PROJECT REVIEW 2 </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endParaRPr kumimoji="0" lang="en-US"/>
          </a:p>
        </p:txBody>
      </p:sp>
      <p:sp>
        <p:nvSpPr>
          <p:cNvPr id="3" name="Date Placeholder 2"/>
          <p:cNvSpPr>
            <a:spLocks noGrp="1"/>
          </p:cNvSpPr>
          <p:nvPr>
            <p:ph type="dt" sz="half" idx="10"/>
          </p:nvPr>
        </p:nvSpPr>
        <p:spPr/>
        <p:txBody>
          <a:bodyPr/>
          <a:lstStyle/>
          <a:p>
            <a:pPr>
              <a:defRPr/>
            </a:pPr>
            <a:fld id="{66B05E16-91CD-4D24-9E72-745C6AD013E1}" type="datetime3">
              <a:rPr lang="en-US" smtClean="0"/>
            </a:fld>
            <a:endParaRPr lang="en-US" dirty="0"/>
          </a:p>
        </p:txBody>
      </p:sp>
      <p:sp>
        <p:nvSpPr>
          <p:cNvPr id="4" name="Footer Placeholder 3"/>
          <p:cNvSpPr>
            <a:spLocks noGrp="1"/>
          </p:cNvSpPr>
          <p:nvPr>
            <p:ph type="ftr" sz="quarter" idx="11"/>
          </p:nvPr>
        </p:nvSpPr>
        <p:spPr/>
        <p:txBody>
          <a:bodyPr/>
          <a:lstStyle/>
          <a:p>
            <a:pPr>
              <a:defRPr/>
            </a:pPr>
            <a:r>
              <a:rPr lang="en-US"/>
              <a:t>EGB1201 – JAVA PROGRAMMING –PROJECT REVIEW 2 </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445D060A-EFD9-4B22-932C-C42B599DBAF2}" type="datetime3">
              <a:rPr lang="en-US" smtClean="0"/>
            </a:fld>
            <a:endParaRPr lang="en-US" dirty="0"/>
          </a:p>
        </p:txBody>
      </p:sp>
      <p:sp>
        <p:nvSpPr>
          <p:cNvPr id="3" name="Footer Placeholder 2"/>
          <p:cNvSpPr>
            <a:spLocks noGrp="1"/>
          </p:cNvSpPr>
          <p:nvPr>
            <p:ph type="ftr" sz="quarter" idx="11"/>
          </p:nvPr>
        </p:nvSpPr>
        <p:spPr/>
        <p:txBody>
          <a:bodyPr/>
          <a:lstStyle/>
          <a:p>
            <a:pPr>
              <a:defRPr/>
            </a:pPr>
            <a:r>
              <a:rPr lang="en-US"/>
              <a:t>EGB1201 – JAVA PROGRAMMING –PROJECT REVIEW 2 </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endParaRPr kumimoji="0" lang="en-US"/>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60C5E58A-366D-42D7-BE35-2A21803AE55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endParaRPr kumimoji="0" lang="en-US"/>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5" name="Date Placeholder 4"/>
          <p:cNvSpPr>
            <a:spLocks noGrp="1"/>
          </p:cNvSpPr>
          <p:nvPr>
            <p:ph type="dt" sz="half" idx="10"/>
          </p:nvPr>
        </p:nvSpPr>
        <p:spPr/>
        <p:txBody>
          <a:bodyPr/>
          <a:lstStyle/>
          <a:p>
            <a:pPr>
              <a:defRPr/>
            </a:pPr>
            <a:fld id="{99D38484-2184-434F-AC88-29FFE4A0AA9F}" type="datetime3">
              <a:rPr lang="en-US" smtClean="0"/>
            </a:fld>
            <a:endParaRPr lang="en-US" dirty="0"/>
          </a:p>
        </p:txBody>
      </p:sp>
      <p:sp>
        <p:nvSpPr>
          <p:cNvPr id="6" name="Footer Placeholder 5"/>
          <p:cNvSpPr>
            <a:spLocks noGrp="1"/>
          </p:cNvSpPr>
          <p:nvPr>
            <p:ph type="ftr" sz="quarter" idx="11"/>
          </p:nvPr>
        </p:nvSpPr>
        <p:spPr/>
        <p:txBody>
          <a:bodyPr/>
          <a:lstStyle/>
          <a:p>
            <a:pPr>
              <a:defRPr/>
            </a:pPr>
            <a:r>
              <a:rPr lang="en-US"/>
              <a:t>EGB1201 – JAVA PROGRAMMING –PROJECT REVIEW 2 </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F2B7BAF5-5BC0-49B1-9197-CD06326EE3BE}" type="datetime3">
              <a:rPr lang="en-US" smtClean="0"/>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EGB1201 – JAVA PROGRAMMING –PROJECT REVIEW 2 </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
            <a:ext cx="9144000" cy="1157286"/>
          </a:xfrm>
          <a:solidFill>
            <a:schemeClr val="bg2">
              <a:lumMod val="75000"/>
            </a:schemeClr>
          </a:solidFill>
          <a:ln>
            <a:solidFill>
              <a:schemeClr val="tx1"/>
            </a:solidFill>
          </a:ln>
        </p:spPr>
        <p:txBody>
          <a:bodyPr>
            <a:normAutofit/>
          </a:bodyPr>
          <a:lstStyle/>
          <a:p>
            <a:pPr algn="ctr">
              <a:defRPr/>
            </a:pPr>
            <a:r>
              <a:rPr lang="en-US" sz="2800" dirty="0">
                <a:latin typeface="Times New Roman" panose="02020603050405020304" pitchFamily="18" charset="0"/>
                <a:cs typeface="Times New Roman" panose="02020603050405020304" pitchFamily="18" charset="0"/>
              </a:rPr>
              <a:t>CGB1221-DATABASE MANAGEMENT SYSTEM </a:t>
            </a:r>
            <a:br>
              <a:rPr lang="en-US" sz="2800" dirty="0">
                <a:latin typeface="Times New Roman" panose="02020603050405020304" pitchFamily="18" charset="0"/>
                <a:cs typeface="Times New Roman" panose="02020603050405020304" pitchFamily="18" charset="0"/>
              </a:rPr>
            </a:b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7" name="Footer Placeholder 4"/>
          <p:cNvSpPr txBox="1"/>
          <p:nvPr/>
        </p:nvSpPr>
        <p:spPr>
          <a:xfrm>
            <a:off x="762000" y="1157288"/>
            <a:ext cx="7772400" cy="3505200"/>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r>
              <a:rPr lang="en-US" sz="2500" b="1" dirty="0">
                <a:solidFill>
                  <a:schemeClr val="tx1"/>
                </a:solidFill>
                <a:latin typeface="Times New Roman" panose="02020603050405020304" pitchFamily="18" charset="0"/>
                <a:cs typeface="Times New Roman" panose="02020603050405020304" pitchFamily="18" charset="0"/>
              </a:rPr>
              <a:t>Department of Artificial Intelligence and Data Science</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r>
              <a:rPr lang="en-US" sz="2500" b="1" dirty="0">
                <a:solidFill>
                  <a:schemeClr val="tx1"/>
                </a:solidFill>
                <a:latin typeface="Times New Roman" panose="02020603050405020304" pitchFamily="18" charset="0"/>
                <a:cs typeface="Times New Roman" panose="02020603050405020304" pitchFamily="18" charset="0"/>
              </a:rPr>
              <a:t>Academic Year: 2024 – 2025 </a:t>
            </a:r>
            <a:endParaRPr lang="en-US" sz="2500" b="1" dirty="0">
              <a:solidFill>
                <a:schemeClr val="tx1"/>
              </a:solidFill>
              <a:latin typeface="Times New Roman" panose="02020603050405020304" pitchFamily="18" charset="0"/>
              <a:cs typeface="Times New Roman" panose="02020603050405020304" pitchFamily="18" charset="0"/>
            </a:endParaRPr>
          </a:p>
          <a:p>
            <a:pPr algn="ctr">
              <a:defRPr/>
            </a:pP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Register Number	: 2303811724321068</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Name					: Mohamed Ibrahim F</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Year					:  II</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Semester				:  IV</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Section				:  B</a:t>
            </a:r>
            <a:endParaRPr lang="en-US" sz="2500" b="1" dirty="0">
              <a:solidFill>
                <a:schemeClr val="tx1"/>
              </a:solidFill>
              <a:latin typeface="Times New Roman" panose="02020603050405020304" pitchFamily="18" charset="0"/>
              <a:cs typeface="Times New Roman" panose="02020603050405020304" pitchFamily="18" charset="0"/>
            </a:endParaRPr>
          </a:p>
          <a:p>
            <a:pPr>
              <a:defRPr/>
            </a:pPr>
            <a:r>
              <a:rPr lang="en-US" sz="2500" b="1" dirty="0">
                <a:solidFill>
                  <a:schemeClr val="tx1"/>
                </a:solidFill>
                <a:latin typeface="Times New Roman" panose="02020603050405020304" pitchFamily="18" charset="0"/>
                <a:cs typeface="Times New Roman" panose="02020603050405020304" pitchFamily="18" charset="0"/>
              </a:rPr>
              <a:t>Date					</a:t>
            </a:r>
            <a:r>
              <a:rPr lang="en-US" sz="2500" b="1">
                <a:solidFill>
                  <a:schemeClr val="tx1"/>
                </a:solidFill>
                <a:latin typeface="Times New Roman" panose="02020603050405020304" pitchFamily="18" charset="0"/>
                <a:cs typeface="Times New Roman" panose="02020603050405020304" pitchFamily="18" charset="0"/>
              </a:rPr>
              <a:t>:  </a:t>
            </a:r>
            <a:r>
              <a:rPr lang="en-IN" altLang="en-US" sz="2500" b="1">
                <a:solidFill>
                  <a:schemeClr val="tx1"/>
                </a:solidFill>
                <a:latin typeface="Times New Roman" panose="02020603050405020304" pitchFamily="18" charset="0"/>
                <a:cs typeface="Times New Roman" panose="02020603050405020304" pitchFamily="18" charset="0"/>
              </a:rPr>
              <a:t>02</a:t>
            </a:r>
            <a:r>
              <a:rPr lang="en-US" sz="2500" b="1">
                <a:solidFill>
                  <a:schemeClr val="tx1"/>
                </a:solidFill>
                <a:latin typeface="Times New Roman" panose="02020603050405020304" pitchFamily="18" charset="0"/>
                <a:cs typeface="Times New Roman" panose="02020603050405020304" pitchFamily="18" charset="0"/>
              </a:rPr>
              <a:t>.0</a:t>
            </a:r>
            <a:r>
              <a:rPr lang="en-IN" altLang="en-US" sz="2500" b="1">
                <a:solidFill>
                  <a:schemeClr val="tx1"/>
                </a:solidFill>
                <a:latin typeface="Times New Roman" panose="02020603050405020304" pitchFamily="18" charset="0"/>
                <a:cs typeface="Times New Roman" panose="02020603050405020304" pitchFamily="18" charset="0"/>
              </a:rPr>
              <a:t>6</a:t>
            </a:r>
            <a:r>
              <a:rPr lang="en-US" sz="2500" b="1">
                <a:solidFill>
                  <a:schemeClr val="tx1"/>
                </a:solidFill>
                <a:latin typeface="Times New Roman" panose="02020603050405020304" pitchFamily="18" charset="0"/>
                <a:cs typeface="Times New Roman" panose="02020603050405020304" pitchFamily="18" charset="0"/>
              </a:rPr>
              <a:t>.2025</a:t>
            </a:r>
            <a:endParaRPr lang="en-US" sz="25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DB554FDC-F986-4516-81A3-5CBC9634E9C1}" type="slidenum">
              <a:rPr lang="en-US" altLang="en-US" smtClean="0"/>
            </a:fld>
            <a:endParaRPr lang="en-US" altLang="en-US"/>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00685" y="971550"/>
            <a:ext cx="8369935" cy="1684655"/>
          </a:xfrm>
        </p:spPr>
        <p:txBody>
          <a:bodyPr>
            <a:noAutofit/>
          </a:bodyPr>
          <a:lstStyle/>
          <a:p>
            <a:pPr marR="5080" algn="just">
              <a:lnSpc>
                <a:spcPct val="150000"/>
              </a:lnSpc>
              <a:spcBef>
                <a:spcPts val="15"/>
              </a:spcBef>
              <a:tabLst>
                <a:tab pos="297180" algn="l"/>
                <a:tab pos="525145" algn="l"/>
              </a:tabLst>
            </a:pPr>
            <a:r>
              <a:rPr sz="2000" dirty="0">
                <a:latin typeface="Times New Roman" panose="02020603050405020304"/>
                <a:cs typeface="Times New Roman" panose="02020603050405020304"/>
                <a:sym typeface="+mn-ea"/>
              </a:rPr>
              <a:t>	</a:t>
            </a:r>
            <a:r>
              <a:rPr lang="en-US" sz="1600" dirty="0">
                <a:latin typeface="Times New Roman" panose="02020603050405020304" pitchFamily="18" charset="0"/>
                <a:cs typeface="Times New Roman" panose="02020603050405020304" pitchFamily="18" charset="0"/>
                <a:sym typeface="+mn-ea"/>
              </a:rPr>
              <a:t>3</a:t>
            </a:r>
            <a:r>
              <a:rPr lang="en-IN" sz="1600" b="1" dirty="0" smtClean="0">
                <a:latin typeface="Times New Roman" panose="02020603050405020304" pitchFamily="18" charset="0"/>
                <a:cs typeface="Times New Roman" panose="02020603050405020304" pitchFamily="18" charset="0"/>
                <a:sym typeface="+mn-ea"/>
              </a:rPr>
              <a:t>.Access Control Modules:</a:t>
            </a:r>
            <a:endParaRPr lang="en-IN" sz="1600" b="1" dirty="0">
              <a:latin typeface="Times New Roman" panose="02020603050405020304" pitchFamily="18" charset="0"/>
              <a:cs typeface="Times New Roman" panose="02020603050405020304" pitchFamily="18" charset="0"/>
            </a:endParaRPr>
          </a:p>
          <a:p>
            <a:pPr marR="5080" algn="just">
              <a:lnSpc>
                <a:spcPct val="150000"/>
              </a:lnSpc>
              <a:spcBef>
                <a:spcPts val="15"/>
              </a:spcBef>
              <a:tabLst>
                <a:tab pos="297180" algn="l"/>
                <a:tab pos="525145" algn="l"/>
              </a:tabLst>
            </a:pPr>
            <a:r>
              <a:rPr lang="en-US" sz="1600" dirty="0" smtClean="0">
                <a:latin typeface="Times New Roman" panose="02020603050405020304" pitchFamily="18" charset="0"/>
                <a:cs typeface="Times New Roman" panose="02020603050405020304" pitchFamily="18" charset="0"/>
                <a:sym typeface="+mn-ea"/>
              </a:rPr>
              <a:t>Fine-grained access controls are applied to ensure that only authorized users can access specific records. For instance, only the assigned doctor and the concerned patient may view a particular treatment history.</a:t>
            </a:r>
            <a:endParaRPr lang="en-IN" sz="1600" dirty="0">
              <a:latin typeface="Times New Roman" panose="02020603050405020304" pitchFamily="18" charset="0"/>
              <a:cs typeface="Times New Roman" panose="02020603050405020304" pitchFamily="18" charset="0"/>
            </a:endParaRPr>
          </a:p>
          <a:p>
            <a:pPr marR="5080" algn="just">
              <a:lnSpc>
                <a:spcPct val="150000"/>
              </a:lnSpc>
              <a:spcBef>
                <a:spcPts val="15"/>
              </a:spcBef>
              <a:tabLst>
                <a:tab pos="297180" algn="l"/>
                <a:tab pos="525145"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18" name="Image 11"/>
          <p:cNvPicPr/>
          <p:nvPr/>
        </p:nvPicPr>
        <p:blipFill>
          <a:blip r:embed="rId1" cstate="print"/>
          <a:stretch>
            <a:fillRect/>
          </a:stretch>
        </p:blipFill>
        <p:spPr>
          <a:xfrm>
            <a:off x="1452245" y="2720340"/>
            <a:ext cx="6239510" cy="184594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8"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11" name="Image 9"/>
          <p:cNvPicPr/>
          <p:nvPr/>
        </p:nvPicPr>
        <p:blipFill>
          <a:blip r:embed="rId1" cstate="print"/>
          <a:stretch>
            <a:fillRect/>
          </a:stretch>
        </p:blipFill>
        <p:spPr>
          <a:xfrm>
            <a:off x="1066800" y="1123950"/>
            <a:ext cx="6546215" cy="3124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Results </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14"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9" name="Image 10"/>
          <p:cNvPicPr/>
          <p:nvPr/>
        </p:nvPicPr>
        <p:blipFill>
          <a:blip r:embed="rId1" cstate="print"/>
          <a:stretch>
            <a:fillRect/>
          </a:stretch>
        </p:blipFill>
        <p:spPr>
          <a:xfrm>
            <a:off x="1219200" y="1186815"/>
            <a:ext cx="6647815" cy="286004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Conclusion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Rectangle 1"/>
          <p:cNvSpPr>
            <a:spLocks noGrp="1" noChangeArrowheads="1"/>
          </p:cNvSpPr>
          <p:nvPr>
            <p:ph sz="quarter" idx="1"/>
          </p:nvPr>
        </p:nvSpPr>
        <p:spPr bwMode="auto">
          <a:xfrm>
            <a:off x="649605" y="1108075"/>
            <a:ext cx="7950200" cy="2526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150000"/>
              </a:lnSpc>
              <a:spcBef>
                <a:spcPct val="0"/>
              </a:spcBef>
              <a:spcAft>
                <a:spcPct val="0"/>
              </a:spcAft>
              <a:buClrTx/>
              <a:buSzTx/>
              <a:buFontTx/>
              <a:buNone/>
            </a:pPr>
            <a:endParaRPr sz="1800" dirty="0">
              <a:sym typeface="+mn-ea"/>
            </a:endParaRPr>
          </a:p>
          <a:p>
            <a:pPr marL="0" marR="0" lvl="0" indent="0" algn="just" defTabSz="914400" rtl="0" eaLnBrk="0" fontAlgn="base" latinLnBrk="0" hangingPunct="0">
              <a:lnSpc>
                <a:spcPct val="150000"/>
              </a:lnSpc>
              <a:spcBef>
                <a:spcPct val="0"/>
              </a:spcBef>
              <a:spcAft>
                <a:spcPct val="0"/>
              </a:spcAft>
              <a:buClrTx/>
              <a:buSzTx/>
              <a:buFontTx/>
              <a:buNone/>
            </a:pPr>
            <a:endParaRPr sz="1800" dirty="0">
              <a:sym typeface="+mn-ea"/>
            </a:endParaRPr>
          </a:p>
          <a:p>
            <a:pPr marL="0" marR="0" lvl="0" indent="0" algn="just" defTabSz="914400" rtl="0" eaLnBrk="0" fontAlgn="base" latinLnBrk="0" hangingPunct="0">
              <a:lnSpc>
                <a:spcPct val="150000"/>
              </a:lnSpc>
              <a:spcBef>
                <a:spcPct val="0"/>
              </a:spcBef>
              <a:spcAft>
                <a:spcPct val="0"/>
              </a:spcAft>
              <a:buClrTx/>
              <a:buSzTx/>
              <a:buFontTx/>
              <a:buNone/>
            </a:pPr>
            <a:r>
              <a:rPr lang="en-US" sz="2400" dirty="0" smtClean="0">
                <a:sym typeface="+mn-ea"/>
              </a:rPr>
              <a:t>The Hospital Management System (HMS) developed as part of this DBMS project aims to streamline and digitize core hospital operations such as patient registration, appointment scheduling, medical record management, billing, and access control.</a:t>
            </a:r>
            <a:endParaRPr lang="en-IN" sz="2400" dirty="0"/>
          </a:p>
          <a:p>
            <a:pPr marL="0" marR="0" lvl="0" indent="0" algn="just" defTabSz="914400" rtl="0" eaLnBrk="0" fontAlgn="base" latinLnBrk="0" hangingPunct="0">
              <a:lnSpc>
                <a:spcPct val="15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Advantages</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Rectangle 1"/>
          <p:cNvSpPr>
            <a:spLocks noGrp="1" noChangeArrowheads="1"/>
          </p:cNvSpPr>
          <p:nvPr>
            <p:ph sz="quarter" idx="1"/>
          </p:nvPr>
        </p:nvSpPr>
        <p:spPr bwMode="auto">
          <a:xfrm>
            <a:off x="1005840" y="314960"/>
            <a:ext cx="7773670" cy="41586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200000"/>
              </a:lnSpc>
              <a:spcBef>
                <a:spcPct val="0"/>
              </a:spcBef>
              <a:spcAft>
                <a:spcPct val="0"/>
              </a:spcAft>
              <a:buClrTx/>
              <a:buSzTx/>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000" dirty="0" smtClean="0">
                <a:sym typeface="+mn-ea"/>
              </a:rPr>
              <a:t>Integration with </a:t>
            </a:r>
            <a:r>
              <a:rPr lang="en-US" sz="2000" dirty="0" err="1" smtClean="0">
                <a:sym typeface="+mn-ea"/>
              </a:rPr>
              <a:t>IoT</a:t>
            </a:r>
            <a:r>
              <a:rPr lang="en-US" sz="2000" dirty="0" smtClean="0">
                <a:sym typeface="+mn-ea"/>
              </a:rPr>
              <a:t> and Wearable Devices</a:t>
            </a:r>
            <a:endParaRPr lang="en-US" sz="2000" dirty="0" smtClean="0"/>
          </a:p>
          <a:p>
            <a:r>
              <a:rPr lang="en-IN" sz="2000" dirty="0" smtClean="0">
                <a:sym typeface="+mn-ea"/>
              </a:rPr>
              <a:t>Mobile Application Support</a:t>
            </a:r>
            <a:endParaRPr lang="en-IN" sz="2000" dirty="0" smtClean="0"/>
          </a:p>
          <a:p>
            <a:r>
              <a:rPr lang="en-IN" sz="2000" dirty="0" smtClean="0">
                <a:sym typeface="+mn-ea"/>
              </a:rPr>
              <a:t>AI-Based Diagnosis Support</a:t>
            </a:r>
            <a:endParaRPr lang="en-IN" sz="2000" dirty="0" smtClean="0"/>
          </a:p>
          <a:p>
            <a:r>
              <a:rPr lang="en-IN" sz="2000" dirty="0" smtClean="0">
                <a:sym typeface="+mn-ea"/>
              </a:rPr>
              <a:t>Telemedicine Module</a:t>
            </a:r>
            <a:endParaRPr lang="en-IN" sz="2000" dirty="0" smtClean="0"/>
          </a:p>
          <a:p>
            <a:r>
              <a:rPr lang="en-IN" sz="2000" dirty="0" smtClean="0">
                <a:sym typeface="+mn-ea"/>
              </a:rPr>
              <a:t>Multi-language and Accessibility Support</a:t>
            </a:r>
            <a:endParaRPr lang="en-IN" sz="2000" dirty="0" smtClean="0"/>
          </a:p>
          <a:p>
            <a:r>
              <a:rPr lang="en-IN" sz="2000" dirty="0" smtClean="0">
                <a:sym typeface="+mn-ea"/>
              </a:rPr>
              <a:t>Advanced Analytics and Reporting</a:t>
            </a:r>
            <a:br>
              <a:rPr lang="en-IN" sz="2000" dirty="0" smtClean="0">
                <a:sym typeface="+mn-ea"/>
              </a:rPr>
            </a:b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bg2">
              <a:lumMod val="75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endParaRPr lang="en-IN" sz="3600" b="1" dirty="0">
              <a:solidFill>
                <a:schemeClr val="tx1"/>
              </a:solidFill>
              <a:latin typeface="Times New Roman" panose="02020603050405020304" pitchFamily="18" charset="0"/>
              <a:cs typeface="Times New Roman" panose="02020603050405020304" pitchFamily="18" charset="0"/>
            </a:endParaRPr>
          </a:p>
        </p:txBody>
      </p:sp>
      <p:sp>
        <p:nvSpPr>
          <p:cNvPr id="2"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Title of the Project</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fld>
            <a:endParaRPr lang="en-US" altLang="en-US"/>
          </a:p>
        </p:txBody>
      </p:sp>
      <p:sp>
        <p:nvSpPr>
          <p:cNvPr id="7" name="Footer Placeholder 4"/>
          <p:cNvSpPr txBox="1"/>
          <p:nvPr/>
        </p:nvSpPr>
        <p:spPr>
          <a:xfrm>
            <a:off x="799641" y="1271071"/>
            <a:ext cx="7772400" cy="1224479"/>
          </a:xfrm>
          <a:prstGeom prst="rect">
            <a:avLst/>
          </a:prstGeom>
        </p:spPr>
        <p:txBody>
          <a:bodyPr vert="horz" lIns="45720" rIns="45720" bIns="0" rtlCol="0" anchor="b"/>
          <a:lstStyle>
            <a:defPPr>
              <a:defRPr lang="en-US"/>
            </a:defPPr>
            <a:lvl1pPr algn="l" rtl="0" eaLnBrk="1" fontAlgn="base" latinLnBrk="0" hangingPunct="1">
              <a:spcBef>
                <a:spcPct val="0"/>
              </a:spcBef>
              <a:spcAft>
                <a:spcPct val="0"/>
              </a:spcAft>
              <a:defRPr kumimoji="0" sz="1200" kern="1200">
                <a:solidFill>
                  <a:schemeClr val="tx1">
                    <a:tint val="95000"/>
                  </a:schemeClr>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a:lstStyle>
          <a:p>
            <a:pPr algn="ctr">
              <a:defRPr/>
            </a:pPr>
            <a:endParaRPr lang="en-US" sz="2500" b="1" dirty="0"/>
          </a:p>
        </p:txBody>
      </p:sp>
      <p:sp>
        <p:nvSpPr>
          <p:cNvPr id="6" name="Content Placeholder 2"/>
          <p:cNvSpPr>
            <a:spLocks noGrp="1"/>
          </p:cNvSpPr>
          <p:nvPr>
            <p:ph sz="quarter" idx="1"/>
          </p:nvPr>
        </p:nvSpPr>
        <p:spPr>
          <a:xfrm>
            <a:off x="381000" y="1819276"/>
            <a:ext cx="8229600" cy="1657350"/>
          </a:xfrm>
        </p:spPr>
        <p:txBody>
          <a:bodyPr>
            <a:normAutofit/>
          </a:bodyPr>
          <a:lstStyle/>
          <a:p>
            <a:pPr marL="0" indent="0" algn="ctr">
              <a:buNone/>
            </a:pPr>
            <a:r>
              <a:rPr lang="en-US" sz="4000" b="1"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HOSPITAL MANAGEMENT SYSTEM</a:t>
            </a:r>
            <a:endParaRPr lang="en-US"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0" indent="0" algn="ctr">
              <a:buNone/>
            </a:pPr>
            <a:endParaRPr lang="en-US" sz="4000" b="1" cap="none" spc="0" dirty="0">
              <a:ln w="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550"/>
            <a:ext cx="8229600" cy="60960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Problem Identification</a:t>
            </a:r>
            <a:r>
              <a:rPr lang="en-IN" dirty="0">
                <a:solidFill>
                  <a:schemeClr val="tx1"/>
                </a:solidFill>
                <a:latin typeface="Times New Roman" panose="02020603050405020304" pitchFamily="18" charset="0"/>
                <a:cs typeface="Times New Roman" panose="02020603050405020304" pitchFamily="18" charset="0"/>
              </a:rPr>
              <a:t> </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4" name="Rectangle 1"/>
          <p:cNvSpPr>
            <a:spLocks noGrp="1" noChangeArrowheads="1"/>
          </p:cNvSpPr>
          <p:nvPr>
            <p:ph sz="quarter" idx="1"/>
          </p:nvPr>
        </p:nvSpPr>
        <p:spPr bwMode="auto">
          <a:xfrm>
            <a:off x="547370" y="895350"/>
            <a:ext cx="7269480" cy="3451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nSpc>
                <a:spcPct val="150000"/>
              </a:lnSpc>
            </a:pPr>
            <a:r>
              <a:rPr lang="en-US" alt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1. </a:t>
            </a:r>
            <a:r>
              <a:rPr lang="en-US" altLang="en-US" sz="2000" dirty="0" smtClean="0">
                <a:ln w="0"/>
                <a:latin typeface="Times New Roman" panose="02020603050405020304" pitchFamily="18" charset="0"/>
                <a:cs typeface="Times New Roman" panose="02020603050405020304" pitchFamily="18" charset="0"/>
                <a:sym typeface="+mn-ea"/>
              </a:rPr>
              <a:t>Hospitals </a:t>
            </a:r>
            <a:r>
              <a:rPr lang="en-US" altLang="en-US" sz="2000" dirty="0">
                <a:ln w="0"/>
                <a:latin typeface="Times New Roman" panose="02020603050405020304" pitchFamily="18" charset="0"/>
                <a:cs typeface="Times New Roman" panose="02020603050405020304" pitchFamily="18" charset="0"/>
                <a:sym typeface="+mn-ea"/>
              </a:rPr>
              <a:t>manage a large volume of data, including the  patient records , doctor details, appointments, billing, and inventory. Manual or inefficient </a:t>
            </a:r>
            <a:r>
              <a:rPr lang="en-US" altLang="en-US" sz="2000" dirty="0" smtClean="0">
                <a:ln w="0"/>
                <a:latin typeface="Times New Roman" panose="02020603050405020304" pitchFamily="18" charset="0"/>
                <a:cs typeface="Times New Roman" panose="02020603050405020304" pitchFamily="18" charset="0"/>
                <a:sym typeface="+mn-ea"/>
              </a:rPr>
              <a:t>systems.  </a:t>
            </a:r>
            <a:r>
              <a:rPr lang="en-US" altLang="en-US" sz="2000" dirty="0" smtClean="0">
                <a:ln w="0"/>
                <a:latin typeface="Times New Roman" panose="02020603050405020304" pitchFamily="18" charset="0"/>
                <a:cs typeface="Times New Roman" panose="02020603050405020304" pitchFamily="18" charset="0"/>
                <a:sym typeface="+mn-ea"/>
              </a:rPr>
              <a:t> </a:t>
            </a:r>
            <a:endParaRPr lang="en-US" altLang="en-US" sz="2000" b="0" cap="none" spc="0" dirty="0" smtClean="0">
              <a:ln w="0"/>
              <a:solidFill>
                <a:schemeClr val="tx1"/>
              </a:solidFill>
              <a:latin typeface="Times New Roman" panose="02020603050405020304" pitchFamily="18" charset="0"/>
              <a:cs typeface="Times New Roman" panose="02020603050405020304" pitchFamily="18" charset="0"/>
              <a:sym typeface="+mn-ea"/>
            </a:endParaRPr>
          </a:p>
          <a:p>
            <a:pPr>
              <a:lnSpc>
                <a:spcPct val="150000"/>
              </a:lnSpc>
            </a:pPr>
            <a:r>
              <a:rPr lang="en-US" altLang="en-US" sz="20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a:t>
            </a:r>
            <a:r>
              <a:rPr lang="en-US" altLang="en-US" sz="2000" dirty="0" smtClean="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 2. </a:t>
            </a:r>
            <a:r>
              <a:rPr lang="en-US" altLang="en-US" sz="2000" dirty="0" smtClean="0">
                <a:ln w="0"/>
                <a:latin typeface="Times New Roman" panose="02020603050405020304" pitchFamily="18" charset="0"/>
                <a:cs typeface="Times New Roman" panose="02020603050405020304" pitchFamily="18" charset="0"/>
                <a:sym typeface="+mn-ea"/>
              </a:rPr>
              <a:t>Data inconsistency due to manual record-keeping and difficulty in accessing information quickly.</a:t>
            </a:r>
            <a:endParaRPr lang="en-US" altLang="en-US" sz="2000" b="0" cap="none" spc="0" dirty="0" smtClean="0">
              <a:ln w="0"/>
              <a:solidFill>
                <a:schemeClr val="tx1"/>
              </a:solidFill>
              <a:latin typeface="Times New Roman" panose="02020603050405020304" pitchFamily="18" charset="0"/>
              <a:cs typeface="Times New Roman" panose="02020603050405020304" pitchFamily="18" charset="0"/>
            </a:endParaRPr>
          </a:p>
          <a:p>
            <a:pPr marL="342900" indent="-342900" algn="just">
              <a:lnSpc>
                <a:spcPct val="150000"/>
              </a:lnSpc>
              <a:buFont typeface="Wingdings" panose="05000000000000000000" pitchFamily="2" charset="2"/>
              <a:buChar char="Ø"/>
            </a:pPr>
            <a:endParaRPr lang="en-US" sz="2000" dirty="0">
              <a:latin typeface="Times New Roman" panose="02020603050405020304" pitchFamily="18" charset="0"/>
              <a:cs typeface="Times New Roman" panose="02020603050405020304" pitchFamily="18" charset="0"/>
            </a:endParaRPr>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5750"/>
            <a:ext cx="8229600" cy="457200"/>
          </a:xfrm>
          <a:solidFill>
            <a:schemeClr val="bg2">
              <a:lumMod val="75000"/>
            </a:schemeClr>
          </a:solidFill>
        </p:spPr>
        <p:txBody>
          <a:bodyPr>
            <a:noAutofit/>
          </a:bodyPr>
          <a:lstStyle/>
          <a:p>
            <a:pPr algn="ctr"/>
            <a:r>
              <a:rPr lang="en-IN" b="1" dirty="0">
                <a:solidFill>
                  <a:schemeClr val="tx1"/>
                </a:solidFill>
                <a:latin typeface="Times New Roman" panose="02020603050405020304" pitchFamily="18" charset="0"/>
                <a:cs typeface="Times New Roman" panose="02020603050405020304" pitchFamily="18" charset="0"/>
              </a:rPr>
              <a:t>Objective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7" name="Rectangle 2"/>
          <p:cNvSpPr>
            <a:spLocks noGrp="1" noChangeArrowheads="1"/>
          </p:cNvSpPr>
          <p:nvPr>
            <p:ph sz="quarter" idx="1"/>
          </p:nvPr>
        </p:nvSpPr>
        <p:spPr bwMode="auto">
          <a:xfrm>
            <a:off x="457200" y="110490"/>
            <a:ext cx="8229600" cy="51384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marL="0" marR="0" lvl="0" indent="0" algn="just" defTabSz="914400" rtl="0" eaLnBrk="0" fontAlgn="base" latinLnBrk="0" hangingPunct="0">
              <a:lnSpc>
                <a:spcPct val="200000"/>
              </a:lnSpc>
              <a:spcBef>
                <a:spcPct val="0"/>
              </a:spcBef>
              <a:spcAft>
                <a:spcPct val="0"/>
              </a:spcAft>
              <a:buClrTx/>
              <a:buSzTx/>
              <a:buFont typeface="Wingdings" panose="05000000000000000000" pitchFamily="2" charset="2"/>
              <a:buNone/>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To develop an efficient hospital management system that digitizes patient records, doctor details, appointments, billing, and inventory to reduce data inconsistency and enable quick access to accurate information.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Efficient Data Management:</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anose="05000000000000000000" pitchFamily="2" charset="2"/>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Automates the handling of patient records, doctor profiles, appointments, billing, and inventory</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Ø"/>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Reduces Human Errors:</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200000"/>
              </a:lnSpc>
              <a:spcBef>
                <a:spcPct val="0"/>
              </a:spcBef>
              <a:spcAft>
                <a:spcPct val="0"/>
              </a:spcAft>
              <a:buClrTx/>
              <a:buSzTx/>
              <a:buFont typeface="Wingdings" panose="05000000000000000000" pitchFamily="2" charset="2"/>
              <a:buNone/>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Minimizes data inconsistencies caused by manual record-keeping.</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200000"/>
              </a:lnSpc>
              <a:spcBef>
                <a:spcPct val="0"/>
              </a:spcBef>
              <a:spcAft>
                <a:spcPct val="0"/>
              </a:spcAft>
              <a:buClrTx/>
              <a:buSzTx/>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Proposed Architecture</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4" name="Footer Placeholder 4"/>
          <p:cNvSpPr>
            <a:spLocks noGrp="1"/>
          </p:cNvSpPr>
          <p:nvPr>
            <p:ph type="ftr" sz="quarter" idx="11"/>
          </p:nvPr>
        </p:nvSpPr>
        <p:spPr>
          <a:xfrm>
            <a:off x="2598420" y="4767580"/>
            <a:ext cx="4564380" cy="375920"/>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11" name="Picture 10" descr="Hospital-management-system-high-level-view-diagram"/>
          <p:cNvPicPr>
            <a:picLocks noChangeAspect="1"/>
          </p:cNvPicPr>
          <p:nvPr/>
        </p:nvPicPr>
        <p:blipFill>
          <a:blip r:embed="rId1"/>
          <a:stretch>
            <a:fillRect/>
          </a:stretch>
        </p:blipFill>
        <p:spPr>
          <a:xfrm>
            <a:off x="433070" y="1051560"/>
            <a:ext cx="8270240" cy="333629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3350"/>
            <a:ext cx="8229600" cy="742950"/>
          </a:xfrm>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List of Modules</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Content Placeholder 2"/>
          <p:cNvSpPr>
            <a:spLocks noGrp="1"/>
          </p:cNvSpPr>
          <p:nvPr>
            <p:ph sz="quarter" idx="1"/>
          </p:nvPr>
        </p:nvSpPr>
        <p:spPr>
          <a:xfrm>
            <a:off x="1217930" y="1280160"/>
            <a:ext cx="7468870" cy="3337560"/>
          </a:xfrm>
        </p:spPr>
        <p:txBody>
          <a:bodyPr>
            <a:normAutofit/>
          </a:bodyPr>
          <a:lstStyle/>
          <a:p>
            <a:pPr marL="0" indent="0" algn="just">
              <a:lnSpc>
                <a:spcPct val="150000"/>
              </a:lnSpc>
              <a:buNone/>
            </a:pPr>
            <a:endParaRPr lang="en-US" altLang="en-US" sz="2000" dirty="0" smtClean="0">
              <a:latin typeface="Times New Roman" panose="02020603050405020304" pitchFamily="18" charset="0"/>
              <a:cs typeface="Times New Roman" panose="02020603050405020304" pitchFamily="18" charset="0"/>
              <a:sym typeface="+mn-ea"/>
            </a:endParaRPr>
          </a:p>
          <a:p>
            <a:pPr marL="342900" lvl="1" indent="-342900" algn="just">
              <a:lnSpc>
                <a:spcPct val="150000"/>
              </a:lnSpc>
              <a:buFont typeface="Wingdings" panose="05000000000000000000" charset="0"/>
              <a:buChar char="Ø"/>
            </a:pPr>
            <a:r>
              <a:rPr lang="en-US" altLang="en-US" sz="20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Patient Management </a:t>
            </a:r>
            <a:r>
              <a:rPr lang="en-US" altLang="en-US" sz="2000" dirty="0" smtClean="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Module</a:t>
            </a:r>
            <a:endParaRPr lang="en-US" altLang="en-US" sz="2000" b="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algn="just">
              <a:lnSpc>
                <a:spcPct val="150000"/>
              </a:lnSpc>
              <a:buFont typeface="Wingdings" panose="05000000000000000000" charset="0"/>
              <a:buChar char="Ø"/>
            </a:pPr>
            <a:r>
              <a:rPr lang="en-US" altLang="en-US" sz="2000" dirty="0" smtClean="0">
                <a:latin typeface="Times New Roman" panose="02020603050405020304" pitchFamily="18" charset="0"/>
                <a:cs typeface="Times New Roman" panose="02020603050405020304" pitchFamily="18" charset="0"/>
                <a:sym typeface="+mn-ea"/>
              </a:rPr>
              <a:t> </a:t>
            </a:r>
            <a:r>
              <a:rPr lang="en-US" alt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Appointment </a:t>
            </a:r>
            <a:r>
              <a:rPr lang="en-US"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Scheduling </a:t>
            </a:r>
            <a:r>
              <a:rPr lang="en-US" alt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Module</a:t>
            </a:r>
            <a:endParaRPr lang="en-US" alt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r>
              <a:rPr lang="en-US" alt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Security Management Module</a:t>
            </a:r>
            <a:endParaRPr lang="en-US" altLang="en-US" sz="2000" dirty="0" smtClean="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endParaRPr>
          </a:p>
          <a:p>
            <a:pPr algn="just">
              <a:lnSpc>
                <a:spcPct val="150000"/>
              </a:lnSpc>
              <a:buFont typeface="Wingdings" panose="05000000000000000000" charset="0"/>
              <a:buChar char="Ø"/>
            </a:pPr>
            <a:r>
              <a:rPr lang="en-US" altLang="en-US" sz="2000" dirty="0">
                <a:ln/>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sym typeface="+mn-ea"/>
              </a:rPr>
              <a:t>Access Control Module</a:t>
            </a:r>
            <a:endParaRPr lang="en-US" altLang="en-US" sz="2000" b="0" dirty="0">
              <a:latin typeface="Times New Roman" panose="02020603050405020304" pitchFamily="18" charset="0"/>
              <a:cs typeface="Times New Roman" panose="02020603050405020304" pitchFamily="18" charset="0"/>
            </a:endParaRPr>
          </a:p>
          <a:p>
            <a:pPr>
              <a:buFont typeface="Wingdings" panose="05000000000000000000" charset="0"/>
              <a:buChar char="Ø"/>
            </a:pPr>
            <a:endParaRPr lang="en-IN" sz="2000" dirty="0">
              <a:latin typeface="Times New Roman" panose="02020603050405020304" pitchFamily="18" charset="0"/>
              <a:cs typeface="Times New Roman" panose="02020603050405020304" pitchFamily="18" charset="0"/>
            </a:endParaRPr>
          </a:p>
        </p:txBody>
      </p:sp>
      <p:sp>
        <p:nvSpPr>
          <p:cNvPr id="4"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Rectangle 1"/>
          <p:cNvSpPr>
            <a:spLocks noGrp="1" noChangeArrowheads="1"/>
          </p:cNvSpPr>
          <p:nvPr>
            <p:ph sz="quarter" idx="1"/>
          </p:nvPr>
        </p:nvSpPr>
        <p:spPr bwMode="auto">
          <a:xfrm>
            <a:off x="457200" y="-1694815"/>
            <a:ext cx="8369935" cy="75158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a:lnSpc>
                <a:spcPct val="150000"/>
              </a:lnSpc>
            </a:pPr>
            <a:r>
              <a:rPr lang="en-US" altLang="en-US" sz="1800" b="1" dirty="0">
                <a:latin typeface="Times New Roman" panose="02020603050405020304" pitchFamily="18" charset="0"/>
                <a:cs typeface="Times New Roman" panose="02020603050405020304" pitchFamily="18" charset="0"/>
                <a:sym typeface="+mn-ea"/>
              </a:rPr>
              <a:t>1. Patient Management </a:t>
            </a:r>
            <a:r>
              <a:rPr lang="en-US" altLang="en-US" sz="1800" b="1" dirty="0" smtClean="0">
                <a:latin typeface="Times New Roman" panose="02020603050405020304" pitchFamily="18" charset="0"/>
                <a:cs typeface="Times New Roman" panose="02020603050405020304" pitchFamily="18" charset="0"/>
                <a:sym typeface="+mn-ea"/>
              </a:rPr>
              <a:t>Module:</a:t>
            </a:r>
            <a:endParaRPr lang="en-US" altLang="en-US" sz="1800" b="1" dirty="0">
              <a:latin typeface="Times New Roman" panose="02020603050405020304" pitchFamily="18" charset="0"/>
              <a:cs typeface="Times New Roman" panose="02020603050405020304" pitchFamily="18" charset="0"/>
            </a:endParaRPr>
          </a:p>
          <a:p>
            <a:pPr marL="0" indent="0" algn="just">
              <a:lnSpc>
                <a:spcPct val="150000"/>
              </a:lnSpc>
              <a:buNone/>
            </a:pPr>
            <a:r>
              <a:rPr lang="en-US" altLang="en-US" sz="1800" dirty="0" smtClean="0">
                <a:latin typeface="Times New Roman" panose="02020603050405020304" pitchFamily="18" charset="0"/>
                <a:cs typeface="Times New Roman" panose="02020603050405020304" pitchFamily="18" charset="0"/>
                <a:sym typeface="+mn-ea"/>
              </a:rPr>
              <a:t>    Register </a:t>
            </a:r>
            <a:r>
              <a:rPr lang="en-US" altLang="en-US" sz="1800" dirty="0">
                <a:latin typeface="Times New Roman" panose="02020603050405020304" pitchFamily="18" charset="0"/>
                <a:cs typeface="Times New Roman" panose="02020603050405020304" pitchFamily="18" charset="0"/>
                <a:sym typeface="+mn-ea"/>
              </a:rPr>
              <a:t>new patients and store personal </a:t>
            </a:r>
            <a:r>
              <a:rPr lang="en-US" altLang="en-US" sz="1800" dirty="0" smtClean="0">
                <a:latin typeface="Times New Roman" panose="02020603050405020304" pitchFamily="18" charset="0"/>
                <a:cs typeface="Times New Roman" panose="02020603050405020304" pitchFamily="18" charset="0"/>
                <a:sym typeface="+mn-ea"/>
              </a:rPr>
              <a:t>details, Maintain </a:t>
            </a:r>
            <a:r>
              <a:rPr lang="en-US" altLang="en-US" sz="1800" dirty="0">
                <a:latin typeface="Times New Roman" panose="02020603050405020304" pitchFamily="18" charset="0"/>
                <a:cs typeface="Times New Roman" panose="02020603050405020304" pitchFamily="18" charset="0"/>
                <a:sym typeface="+mn-ea"/>
              </a:rPr>
              <a:t>medical history, diagnosis, and   </a:t>
            </a:r>
            <a:r>
              <a:rPr lang="en-US" altLang="en-US" sz="1800" dirty="0" smtClean="0">
                <a:latin typeface="Times New Roman" panose="02020603050405020304" pitchFamily="18" charset="0"/>
                <a:cs typeface="Times New Roman" panose="02020603050405020304" pitchFamily="18" charset="0"/>
                <a:sym typeface="+mn-ea"/>
              </a:rPr>
              <a:t>Prescriptions and Track </a:t>
            </a:r>
            <a:r>
              <a:rPr lang="en-US" altLang="en-US" sz="1800" dirty="0">
                <a:latin typeface="Times New Roman" panose="02020603050405020304" pitchFamily="18" charset="0"/>
                <a:cs typeface="Times New Roman" panose="02020603050405020304" pitchFamily="18" charset="0"/>
                <a:sym typeface="+mn-ea"/>
              </a:rPr>
              <a:t>admissions, discharges, and follow-ups</a:t>
            </a:r>
            <a:r>
              <a:rPr lang="en-US" altLang="en-US" sz="1800" dirty="0" smtClean="0">
                <a:latin typeface="Times New Roman" panose="02020603050405020304" pitchFamily="18" charset="0"/>
                <a:cs typeface="Times New Roman" panose="02020603050405020304" pitchFamily="18" charset="0"/>
                <a:sym typeface="+mn-ea"/>
              </a:rPr>
              <a:t>.</a:t>
            </a:r>
            <a:endParaRPr lang="en-US" altLang="en-US" sz="1800" b="0" dirty="0" smtClean="0">
              <a:latin typeface="Times New Roman" panose="02020603050405020304" pitchFamily="18" charset="0"/>
              <a:cs typeface="Times New Roman" panose="02020603050405020304" pitchFamily="18" charset="0"/>
            </a:endParaRPr>
          </a:p>
          <a:p>
            <a:pPr marL="342900" lvl="1" indent="-342900" algn="just" rtl="0" eaLnBrk="0" fontAlgn="base" hangingPunct="0">
              <a:spcBef>
                <a:spcPct val="0"/>
              </a:spcBef>
              <a:spcAft>
                <a:spcPct val="0"/>
              </a:spcAft>
              <a:buFont typeface="Wingdings" panose="05000000000000000000" pitchFamily="2" charset="2"/>
              <a:buChar char="Ø"/>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8" name="Image 8"/>
          <p:cNvPicPr/>
          <p:nvPr/>
        </p:nvPicPr>
        <p:blipFill>
          <a:blip r:embed="rId1" cstate="print"/>
          <a:stretch>
            <a:fillRect/>
          </a:stretch>
        </p:blipFill>
        <p:spPr>
          <a:xfrm>
            <a:off x="1828800" y="2725420"/>
            <a:ext cx="4893945" cy="20199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3" name="Rectangle 1"/>
          <p:cNvSpPr>
            <a:spLocks noGrp="1" noChangeArrowheads="1"/>
          </p:cNvSpPr>
          <p:nvPr>
            <p:ph sz="quarter" idx="1"/>
          </p:nvPr>
        </p:nvSpPr>
        <p:spPr bwMode="auto">
          <a:xfrm>
            <a:off x="228600" y="556260"/>
            <a:ext cx="8616315" cy="267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noAutofit/>
          </a:bodyPr>
          <a:lstStyle/>
          <a:p>
            <a:pPr algn="just">
              <a:lnSpc>
                <a:spcPct val="150000"/>
              </a:lnSpc>
            </a:pPr>
            <a:r>
              <a:rPr lang="en-US" altLang="en-US" sz="1600" b="1" dirty="0" smtClean="0">
                <a:latin typeface="Times New Roman" panose="02020603050405020304" pitchFamily="18" charset="0"/>
                <a:cs typeface="Times New Roman" panose="02020603050405020304" pitchFamily="18" charset="0"/>
                <a:sym typeface="+mn-ea"/>
              </a:rPr>
              <a:t>2</a:t>
            </a:r>
            <a:r>
              <a:rPr lang="en-US" altLang="en-US" sz="1600" b="1" dirty="0">
                <a:latin typeface="Times New Roman" panose="02020603050405020304" pitchFamily="18" charset="0"/>
                <a:cs typeface="Times New Roman" panose="02020603050405020304" pitchFamily="18" charset="0"/>
                <a:sym typeface="+mn-ea"/>
              </a:rPr>
              <a:t>. Appointment Scheduling </a:t>
            </a:r>
            <a:r>
              <a:rPr lang="en-US" altLang="en-US" sz="1600" b="1" dirty="0" smtClean="0">
                <a:latin typeface="Times New Roman" panose="02020603050405020304" pitchFamily="18" charset="0"/>
                <a:cs typeface="Times New Roman" panose="02020603050405020304" pitchFamily="18" charset="0"/>
                <a:sym typeface="+mn-ea"/>
              </a:rPr>
              <a:t>Module:</a:t>
            </a:r>
            <a:endParaRPr lang="en-US" altLang="en-US" sz="1600" b="1" dirty="0">
              <a:latin typeface="Times New Roman" panose="02020603050405020304" pitchFamily="18" charset="0"/>
              <a:cs typeface="Times New Roman" panose="02020603050405020304" pitchFamily="18" charset="0"/>
            </a:endParaRPr>
          </a:p>
          <a:p>
            <a:pPr algn="just">
              <a:lnSpc>
                <a:spcPct val="150000"/>
              </a:lnSpc>
            </a:pPr>
            <a:r>
              <a:rPr lang="en-US" altLang="en-US" sz="1600" dirty="0" smtClean="0">
                <a:latin typeface="Times New Roman" panose="02020603050405020304" pitchFamily="18" charset="0"/>
                <a:cs typeface="Times New Roman" panose="02020603050405020304" pitchFamily="18" charset="0"/>
                <a:sym typeface="+mn-ea"/>
              </a:rPr>
              <a:t> Patients </a:t>
            </a:r>
            <a:r>
              <a:rPr lang="en-US" altLang="en-US" sz="1600" dirty="0">
                <a:latin typeface="Times New Roman" panose="02020603050405020304" pitchFamily="18" charset="0"/>
                <a:cs typeface="Times New Roman" panose="02020603050405020304" pitchFamily="18" charset="0"/>
                <a:sym typeface="+mn-ea"/>
              </a:rPr>
              <a:t>can book, update, and cancel appointments .Doctors can accept or reject appointments .Send notifications for scheduled </a:t>
            </a:r>
            <a:r>
              <a:rPr lang="en-US" altLang="en-US" sz="1600" dirty="0" err="1" smtClean="0">
                <a:latin typeface="Times New Roman" panose="02020603050405020304" pitchFamily="18" charset="0"/>
                <a:cs typeface="Times New Roman" panose="02020603050405020304" pitchFamily="18" charset="0"/>
                <a:sym typeface="+mn-ea"/>
              </a:rPr>
              <a:t>appointments,Role</a:t>
            </a:r>
            <a:r>
              <a:rPr lang="en-US" altLang="en-US" sz="1600" dirty="0" smtClean="0">
                <a:latin typeface="Times New Roman" panose="02020603050405020304" pitchFamily="18" charset="0"/>
                <a:cs typeface="Times New Roman" panose="02020603050405020304" pitchFamily="18" charset="0"/>
                <a:sym typeface="+mn-ea"/>
              </a:rPr>
              <a:t>-based </a:t>
            </a:r>
            <a:r>
              <a:rPr lang="en-US" altLang="en-US" sz="1600" dirty="0">
                <a:latin typeface="Times New Roman" panose="02020603050405020304" pitchFamily="18" charset="0"/>
                <a:cs typeface="Times New Roman" panose="02020603050405020304" pitchFamily="18" charset="0"/>
                <a:sym typeface="+mn-ea"/>
              </a:rPr>
              <a:t>access control admin, doctors, nurses, and </a:t>
            </a:r>
            <a:r>
              <a:rPr lang="en-US" altLang="en-US" sz="1600" dirty="0" smtClean="0">
                <a:latin typeface="Times New Roman" panose="02020603050405020304" pitchFamily="18" charset="0"/>
                <a:cs typeface="Times New Roman" panose="02020603050405020304" pitchFamily="18" charset="0"/>
                <a:sym typeface="+mn-ea"/>
              </a:rPr>
              <a:t>receptionists and analyze </a:t>
            </a:r>
            <a:r>
              <a:rPr lang="en-US" altLang="en-US" sz="1600" dirty="0">
                <a:latin typeface="Times New Roman" panose="02020603050405020304" pitchFamily="18" charset="0"/>
                <a:cs typeface="Times New Roman" panose="02020603050405020304" pitchFamily="18" charset="0"/>
                <a:sym typeface="+mn-ea"/>
              </a:rPr>
              <a:t>sensitive </a:t>
            </a:r>
            <a:r>
              <a:rPr lang="en-US" altLang="en-US" sz="1600" dirty="0" smtClean="0">
                <a:latin typeface="Times New Roman" panose="02020603050405020304" pitchFamily="18" charset="0"/>
                <a:cs typeface="Times New Roman" panose="02020603050405020304" pitchFamily="18" charset="0"/>
                <a:sym typeface="+mn-ea"/>
              </a:rPr>
              <a:t>patient.</a:t>
            </a:r>
            <a:endParaRPr lang="en-US" altLang="en-US" sz="1600" b="0" dirty="0">
              <a:latin typeface="Times New Roman" panose="02020603050405020304" pitchFamily="18" charset="0"/>
              <a:cs typeface="Times New Roman" panose="02020603050405020304" pitchFamily="18" charset="0"/>
            </a:endParaRPr>
          </a:p>
          <a:p>
            <a:pPr marL="342900" lvl="1" indent="-342900" algn="just" rtl="0" eaLnBrk="0" fontAlgn="base" hangingPunct="0">
              <a:spcBef>
                <a:spcPct val="0"/>
              </a:spcBef>
              <a:spcAft>
                <a:spcPct val="0"/>
              </a:spcAft>
              <a:buFont typeface="Wingdings" panose="05000000000000000000" pitchFamily="2" charset="2"/>
              <a:buChar char="Ø"/>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
        <p:nvSpPr>
          <p:cNvPr id="5"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10" name="Image 10"/>
          <p:cNvPicPr/>
          <p:nvPr/>
        </p:nvPicPr>
        <p:blipFill>
          <a:blip r:embed="rId1" cstate="print"/>
          <a:stretch>
            <a:fillRect/>
          </a:stretch>
        </p:blipFill>
        <p:spPr>
          <a:xfrm>
            <a:off x="1600200" y="2597785"/>
            <a:ext cx="5727065" cy="218186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bg2">
              <a:lumMod val="75000"/>
            </a:schemeClr>
          </a:solidFill>
        </p:spPr>
        <p:txBody>
          <a:bodyPr>
            <a:normAutofit/>
          </a:bodyPr>
          <a:lstStyle/>
          <a:p>
            <a:pPr algn="ctr"/>
            <a:r>
              <a:rPr lang="en-IN" b="1" dirty="0">
                <a:solidFill>
                  <a:schemeClr val="tx1"/>
                </a:solidFill>
                <a:latin typeface="Times New Roman" panose="02020603050405020304" pitchFamily="18" charset="0"/>
                <a:cs typeface="Times New Roman" panose="02020603050405020304" pitchFamily="18" charset="0"/>
              </a:rPr>
              <a:t>Module Description (Cont..)</a:t>
            </a:r>
            <a:endParaRPr lang="en-US"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0E14ABD8-B1EB-4C07-9937-C8C4E38BDF00}" type="slidenum">
              <a:rPr lang="en-US" altLang="en-US" smtClean="0"/>
            </a:fld>
            <a:endParaRPr lang="en-US" altLang="en-US"/>
          </a:p>
        </p:txBody>
      </p:sp>
      <p:sp>
        <p:nvSpPr>
          <p:cNvPr id="5" name="Content Placeholder 4"/>
          <p:cNvSpPr>
            <a:spLocks noGrp="1"/>
          </p:cNvSpPr>
          <p:nvPr>
            <p:ph sz="quarter" idx="1"/>
          </p:nvPr>
        </p:nvSpPr>
        <p:spPr>
          <a:xfrm>
            <a:off x="400685" y="835660"/>
            <a:ext cx="8369935" cy="1820545"/>
          </a:xfrm>
        </p:spPr>
        <p:txBody>
          <a:bodyPr>
            <a:noAutofit/>
          </a:bodyPr>
          <a:lstStyle/>
          <a:p>
            <a:pPr marR="6985" algn="just">
              <a:lnSpc>
                <a:spcPct val="150000"/>
              </a:lnSpc>
              <a:spcBef>
                <a:spcPts val="95"/>
              </a:spcBef>
              <a:tabLst>
                <a:tab pos="297180" algn="l"/>
              </a:tabLst>
            </a:pPr>
            <a:r>
              <a:rPr sz="2000" b="1" dirty="0">
                <a:latin typeface="Times New Roman" panose="02020603050405020304"/>
                <a:cs typeface="Times New Roman" panose="02020603050405020304"/>
                <a:sym typeface="+mn-ea"/>
              </a:rPr>
              <a:t>Parking</a:t>
            </a:r>
            <a:r>
              <a:rPr sz="2000" b="1" spc="335" dirty="0">
                <a:latin typeface="Times New Roman" panose="02020603050405020304"/>
                <a:cs typeface="Times New Roman" panose="02020603050405020304"/>
                <a:sym typeface="+mn-ea"/>
              </a:rPr>
              <a:t> </a:t>
            </a:r>
            <a:r>
              <a:rPr sz="2000" b="1" dirty="0">
                <a:latin typeface="Times New Roman" panose="02020603050405020304"/>
                <a:cs typeface="Times New Roman" panose="02020603050405020304"/>
                <a:sym typeface="+mn-ea"/>
              </a:rPr>
              <a:t>Fee</a:t>
            </a:r>
            <a:r>
              <a:rPr sz="2000" b="1" spc="300" dirty="0">
                <a:latin typeface="Times New Roman" panose="02020603050405020304"/>
                <a:cs typeface="Times New Roman" panose="02020603050405020304"/>
                <a:sym typeface="+mn-ea"/>
              </a:rPr>
              <a:t> </a:t>
            </a:r>
            <a:r>
              <a:rPr sz="2000" b="1" spc="50" dirty="0">
                <a:latin typeface="Times New Roman" panose="02020603050405020304"/>
                <a:cs typeface="Times New Roman" panose="02020603050405020304"/>
                <a:sym typeface="+mn-ea"/>
              </a:rPr>
              <a:t>Calculation</a:t>
            </a:r>
            <a:r>
              <a:rPr sz="2000" b="1" spc="350" dirty="0">
                <a:latin typeface="Times New Roman" panose="02020603050405020304"/>
                <a:cs typeface="Times New Roman" panose="02020603050405020304"/>
                <a:sym typeface="+mn-ea"/>
              </a:rPr>
              <a:t> </a:t>
            </a:r>
            <a:r>
              <a:rPr sz="2000" b="1" dirty="0">
                <a:latin typeface="Times New Roman" panose="02020603050405020304"/>
                <a:cs typeface="Times New Roman" panose="02020603050405020304"/>
                <a:sym typeface="+mn-ea"/>
              </a:rPr>
              <a:t>&amp;</a:t>
            </a:r>
            <a:r>
              <a:rPr sz="2000" b="1" spc="190" dirty="0">
                <a:latin typeface="Times New Roman" panose="02020603050405020304"/>
                <a:cs typeface="Times New Roman" panose="02020603050405020304"/>
                <a:sym typeface="+mn-ea"/>
              </a:rPr>
              <a:t> </a:t>
            </a:r>
            <a:r>
              <a:rPr sz="2000" b="1" spc="45" dirty="0">
                <a:latin typeface="Times New Roman" panose="02020603050405020304"/>
                <a:cs typeface="Times New Roman" panose="02020603050405020304"/>
                <a:sym typeface="+mn-ea"/>
              </a:rPr>
              <a:t>Payment</a:t>
            </a:r>
            <a:r>
              <a:rPr sz="2000" b="1" spc="340" dirty="0">
                <a:latin typeface="Times New Roman" panose="02020603050405020304"/>
                <a:cs typeface="Times New Roman" panose="02020603050405020304"/>
                <a:sym typeface="+mn-ea"/>
              </a:rPr>
              <a:t> </a:t>
            </a:r>
            <a:r>
              <a:rPr sz="2000" b="1" spc="45" dirty="0">
                <a:latin typeface="Times New Roman" panose="02020603050405020304"/>
                <a:cs typeface="Times New Roman" panose="02020603050405020304"/>
                <a:sym typeface="+mn-ea"/>
              </a:rPr>
              <a:t>Module:</a:t>
            </a:r>
            <a:r>
              <a:rPr sz="2000" b="1" spc="34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This</a:t>
            </a:r>
            <a:r>
              <a:rPr sz="2000" spc="330" dirty="0">
                <a:latin typeface="Times New Roman" panose="02020603050405020304"/>
                <a:cs typeface="Times New Roman" panose="02020603050405020304"/>
                <a:sym typeface="+mn-ea"/>
              </a:rPr>
              <a:t> </a:t>
            </a:r>
            <a:r>
              <a:rPr sz="2000" spc="50" dirty="0">
                <a:latin typeface="Times New Roman" panose="02020603050405020304"/>
                <a:cs typeface="Times New Roman" panose="02020603050405020304"/>
                <a:sym typeface="+mn-ea"/>
              </a:rPr>
              <a:t>module</a:t>
            </a:r>
            <a:r>
              <a:rPr sz="2000" spc="335" dirty="0">
                <a:latin typeface="Times New Roman" panose="02020603050405020304"/>
                <a:cs typeface="Times New Roman" panose="02020603050405020304"/>
                <a:sym typeface="+mn-ea"/>
              </a:rPr>
              <a:t> </a:t>
            </a:r>
            <a:r>
              <a:rPr sz="2000" spc="50" dirty="0">
                <a:latin typeface="Times New Roman" panose="02020603050405020304"/>
                <a:cs typeface="Times New Roman" panose="02020603050405020304"/>
                <a:sym typeface="+mn-ea"/>
              </a:rPr>
              <a:t>calculates</a:t>
            </a:r>
            <a:r>
              <a:rPr sz="2000" spc="340" dirty="0">
                <a:latin typeface="Times New Roman" panose="02020603050405020304"/>
                <a:cs typeface="Times New Roman" panose="02020603050405020304"/>
                <a:sym typeface="+mn-ea"/>
              </a:rPr>
              <a:t> </a:t>
            </a:r>
            <a:r>
              <a:rPr sz="2000" spc="40" dirty="0">
                <a:latin typeface="Times New Roman" panose="02020603050405020304"/>
                <a:cs typeface="Times New Roman" panose="02020603050405020304"/>
                <a:sym typeface="+mn-ea"/>
              </a:rPr>
              <a:t>parking </a:t>
            </a:r>
            <a:r>
              <a:rPr sz="2000" spc="55" dirty="0">
                <a:latin typeface="Times New Roman" panose="02020603050405020304"/>
                <a:cs typeface="Times New Roman" panose="02020603050405020304"/>
                <a:sym typeface="+mn-ea"/>
              </a:rPr>
              <a:t>charges</a:t>
            </a:r>
            <a:r>
              <a:rPr sz="2000" spc="35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based</a:t>
            </a:r>
            <a:r>
              <a:rPr sz="2000" spc="36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on</a:t>
            </a:r>
            <a:r>
              <a:rPr sz="2000" spc="170" dirty="0">
                <a:latin typeface="Times New Roman" panose="02020603050405020304"/>
                <a:cs typeface="Times New Roman" panose="02020603050405020304"/>
                <a:sym typeface="+mn-ea"/>
              </a:rPr>
              <a:t> </a:t>
            </a:r>
            <a:r>
              <a:rPr sz="2000" spc="65" dirty="0">
                <a:latin typeface="Times New Roman" panose="02020603050405020304"/>
                <a:cs typeface="Times New Roman" panose="02020603050405020304"/>
                <a:sym typeface="+mn-ea"/>
              </a:rPr>
              <a:t>duration</a:t>
            </a:r>
            <a:r>
              <a:rPr sz="2000" spc="38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and</a:t>
            </a:r>
            <a:r>
              <a:rPr sz="2000" spc="325" dirty="0">
                <a:latin typeface="Times New Roman" panose="02020603050405020304"/>
                <a:cs typeface="Times New Roman" panose="02020603050405020304"/>
                <a:sym typeface="+mn-ea"/>
              </a:rPr>
              <a:t> </a:t>
            </a:r>
            <a:r>
              <a:rPr sz="2000" spc="65" dirty="0">
                <a:latin typeface="Times New Roman" panose="02020603050405020304"/>
                <a:cs typeface="Times New Roman" panose="02020603050405020304"/>
                <a:sym typeface="+mn-ea"/>
              </a:rPr>
              <a:t>predefined</a:t>
            </a:r>
            <a:r>
              <a:rPr sz="2000" spc="365" dirty="0">
                <a:latin typeface="Times New Roman" panose="02020603050405020304"/>
                <a:cs typeface="Times New Roman" panose="02020603050405020304"/>
                <a:sym typeface="+mn-ea"/>
              </a:rPr>
              <a:t> </a:t>
            </a:r>
            <a:r>
              <a:rPr sz="2000" spc="50" dirty="0">
                <a:latin typeface="Times New Roman" panose="02020603050405020304"/>
                <a:cs typeface="Times New Roman" panose="02020603050405020304"/>
                <a:sym typeface="+mn-ea"/>
              </a:rPr>
              <a:t>rates,</a:t>
            </a:r>
            <a:r>
              <a:rPr sz="2000" spc="360" dirty="0">
                <a:latin typeface="Times New Roman" panose="02020603050405020304"/>
                <a:cs typeface="Times New Roman" panose="02020603050405020304"/>
                <a:sym typeface="+mn-ea"/>
              </a:rPr>
              <a:t> </a:t>
            </a:r>
            <a:r>
              <a:rPr sz="2000" spc="60" dirty="0">
                <a:latin typeface="Times New Roman" panose="02020603050405020304"/>
                <a:cs typeface="Times New Roman" panose="02020603050405020304"/>
                <a:sym typeface="+mn-ea"/>
              </a:rPr>
              <a:t>ensuring</a:t>
            </a:r>
            <a:r>
              <a:rPr sz="2000" spc="380" dirty="0">
                <a:latin typeface="Times New Roman" panose="02020603050405020304"/>
                <a:cs typeface="Times New Roman" panose="02020603050405020304"/>
                <a:sym typeface="+mn-ea"/>
              </a:rPr>
              <a:t> </a:t>
            </a:r>
            <a:r>
              <a:rPr sz="2000" spc="65" dirty="0">
                <a:latin typeface="Times New Roman" panose="02020603050405020304"/>
                <a:cs typeface="Times New Roman" panose="02020603050405020304"/>
                <a:sym typeface="+mn-ea"/>
              </a:rPr>
              <a:t>transparent</a:t>
            </a:r>
            <a:r>
              <a:rPr sz="2000" spc="370" dirty="0">
                <a:latin typeface="Times New Roman" panose="02020603050405020304"/>
                <a:cs typeface="Times New Roman" panose="02020603050405020304"/>
                <a:sym typeface="+mn-ea"/>
              </a:rPr>
              <a:t> </a:t>
            </a:r>
            <a:r>
              <a:rPr sz="2000" spc="65" dirty="0">
                <a:latin typeface="Times New Roman" panose="02020603050405020304"/>
                <a:cs typeface="Times New Roman" panose="02020603050405020304"/>
                <a:sym typeface="+mn-ea"/>
              </a:rPr>
              <a:t>billing.</a:t>
            </a:r>
            <a:r>
              <a:rPr sz="2000" spc="375" dirty="0">
                <a:latin typeface="Times New Roman" panose="02020603050405020304"/>
                <a:cs typeface="Times New Roman" panose="02020603050405020304"/>
                <a:sym typeface="+mn-ea"/>
              </a:rPr>
              <a:t> </a:t>
            </a:r>
            <a:r>
              <a:rPr sz="2000" spc="-25" dirty="0">
                <a:latin typeface="Times New Roman" panose="02020603050405020304"/>
                <a:cs typeface="Times New Roman" panose="02020603050405020304"/>
                <a:sym typeface="+mn-ea"/>
              </a:rPr>
              <a:t>It </a:t>
            </a:r>
            <a:r>
              <a:rPr sz="2000" dirty="0">
                <a:latin typeface="Times New Roman" panose="02020603050405020304"/>
                <a:cs typeface="Times New Roman" panose="02020603050405020304"/>
                <a:sym typeface="+mn-ea"/>
              </a:rPr>
              <a:t>processes</a:t>
            </a:r>
            <a:r>
              <a:rPr sz="2000" spc="3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payments</a:t>
            </a:r>
            <a:r>
              <a:rPr sz="2000" spc="31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through</a:t>
            </a:r>
            <a:r>
              <a:rPr sz="2000" spc="3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various</a:t>
            </a:r>
            <a:r>
              <a:rPr sz="2000" spc="33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methods</a:t>
            </a:r>
            <a:r>
              <a:rPr sz="2000" spc="31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and</a:t>
            </a:r>
            <a:r>
              <a:rPr sz="2000" spc="3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maintains</a:t>
            </a:r>
            <a:r>
              <a:rPr sz="2000" spc="315"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transaction</a:t>
            </a:r>
            <a:r>
              <a:rPr sz="2000" spc="310" dirty="0">
                <a:latin typeface="Times New Roman" panose="02020603050405020304"/>
                <a:cs typeface="Times New Roman" panose="02020603050405020304"/>
                <a:sym typeface="+mn-ea"/>
              </a:rPr>
              <a:t> </a:t>
            </a:r>
            <a:r>
              <a:rPr sz="2000" dirty="0">
                <a:latin typeface="Times New Roman" panose="02020603050405020304"/>
                <a:cs typeface="Times New Roman" panose="02020603050405020304"/>
                <a:sym typeface="+mn-ea"/>
              </a:rPr>
              <a:t>records</a:t>
            </a:r>
            <a:r>
              <a:rPr sz="2000" spc="315" dirty="0">
                <a:latin typeface="Times New Roman" panose="02020603050405020304"/>
                <a:cs typeface="Times New Roman" panose="02020603050405020304"/>
                <a:sym typeface="+mn-ea"/>
              </a:rPr>
              <a:t> </a:t>
            </a:r>
            <a:r>
              <a:rPr sz="2000" spc="-25" dirty="0">
                <a:latin typeface="Times New Roman" panose="02020603050405020304"/>
                <a:cs typeface="Times New Roman" panose="02020603050405020304"/>
                <a:sym typeface="+mn-ea"/>
              </a:rPr>
              <a:t>for </a:t>
            </a:r>
            <a:r>
              <a:rPr sz="2000" dirty="0">
                <a:latin typeface="Times New Roman" panose="02020603050405020304"/>
                <a:cs typeface="Times New Roman" panose="02020603050405020304"/>
                <a:sym typeface="+mn-ea"/>
              </a:rPr>
              <a:t>financial</a:t>
            </a:r>
            <a:r>
              <a:rPr sz="2000" spc="-20" dirty="0">
                <a:latin typeface="Times New Roman" panose="02020603050405020304"/>
                <a:cs typeface="Times New Roman" panose="02020603050405020304"/>
                <a:sym typeface="+mn-ea"/>
              </a:rPr>
              <a:t> </a:t>
            </a:r>
            <a:r>
              <a:rPr sz="2000" spc="-10" dirty="0">
                <a:latin typeface="Times New Roman" panose="02020603050405020304"/>
                <a:cs typeface="Times New Roman" panose="02020603050405020304"/>
                <a:sym typeface="+mn-ea"/>
              </a:rPr>
              <a:t>accuracy.</a:t>
            </a:r>
            <a:endParaRPr sz="2000">
              <a:latin typeface="Times New Roman" panose="02020603050405020304"/>
              <a:cs typeface="Times New Roman" panose="02020603050405020304"/>
            </a:endParaRPr>
          </a:p>
          <a:p>
            <a:pPr marR="5080" algn="just">
              <a:lnSpc>
                <a:spcPct val="150000"/>
              </a:lnSpc>
              <a:spcBef>
                <a:spcPts val="15"/>
              </a:spcBef>
              <a:tabLst>
                <a:tab pos="297180" algn="l"/>
                <a:tab pos="525145" algn="l"/>
              </a:tabLst>
            </a:pPr>
            <a:r>
              <a:rPr sz="2000" dirty="0">
                <a:latin typeface="Times New Roman" panose="02020603050405020304"/>
                <a:cs typeface="Times New Roman" panose="02020603050405020304"/>
                <a:sym typeface="+mn-ea"/>
              </a:rPr>
              <a:t>	</a:t>
            </a:r>
            <a:endParaRPr kumimoji="0" lang="en-US" altLang="en-US" sz="2000" b="0" i="0" u="none" strike="noStrike" cap="none" normalizeH="0" baseline="0" dirty="0">
              <a:ln>
                <a:noFill/>
              </a:ln>
              <a:solidFill>
                <a:schemeClr val="tx1"/>
              </a:solidFill>
              <a:effectLst/>
              <a:latin typeface="Times New Roman" panose="02020603050405020304"/>
              <a:cs typeface="Times New Roman" panose="02020603050405020304"/>
            </a:endParaRPr>
          </a:p>
        </p:txBody>
      </p:sp>
      <p:sp>
        <p:nvSpPr>
          <p:cNvPr id="3" name="Footer Placeholder 4"/>
          <p:cNvSpPr>
            <a:spLocks noGrp="1"/>
          </p:cNvSpPr>
          <p:nvPr>
            <p:ph type="ftr" sz="quarter" idx="11"/>
          </p:nvPr>
        </p:nvSpPr>
        <p:spPr>
          <a:xfrm>
            <a:off x="3124200" y="4767263"/>
            <a:ext cx="4038600" cy="376237"/>
          </a:xfrm>
        </p:spPr>
        <p:txBody>
          <a:bodyPr/>
          <a:lstStyle/>
          <a:p>
            <a:pPr algn="ctr">
              <a:defRPr/>
            </a:pPr>
            <a:r>
              <a:rPr lang="en-US" sz="1200" dirty="0">
                <a:latin typeface="Times New Roman" panose="02020603050405020304" pitchFamily="18" charset="0"/>
                <a:cs typeface="Times New Roman" panose="02020603050405020304" pitchFamily="18" charset="0"/>
              </a:rPr>
              <a:t>CGB1221-DATABASE MANAGEMENT SYSTEM </a:t>
            </a:r>
            <a:endParaRPr lang="en-US" sz="1200" dirty="0">
              <a:latin typeface="Times New Roman" panose="02020603050405020304" pitchFamily="18" charset="0"/>
              <a:cs typeface="Times New Roman" panose="02020603050405020304" pitchFamily="18" charset="0"/>
            </a:endParaRPr>
          </a:p>
        </p:txBody>
      </p:sp>
      <p:pic>
        <p:nvPicPr>
          <p:cNvPr id="6" name="Picture -2147482600"/>
          <p:cNvPicPr>
            <a:picLocks noChangeAspect="1"/>
          </p:cNvPicPr>
          <p:nvPr/>
        </p:nvPicPr>
        <p:blipFill>
          <a:blip r:embed="rId1"/>
          <a:srcRect t="7771" b="44793"/>
          <a:stretch>
            <a:fillRect/>
          </a:stretch>
        </p:blipFill>
        <p:spPr>
          <a:xfrm>
            <a:off x="1367790" y="2800350"/>
            <a:ext cx="6409055" cy="1847850"/>
          </a:xfrm>
          <a:prstGeom prst="rect">
            <a:avLst/>
          </a:prstGeom>
          <a:noFill/>
          <a:ln w="9525">
            <a:noFill/>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3225</Words>
  <Application>WPS Presentation</Application>
  <PresentationFormat>On-screen Show (16:9)</PresentationFormat>
  <Paragraphs>148</Paragraphs>
  <Slides>15</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15</vt:i4>
      </vt:variant>
    </vt:vector>
  </HeadingPairs>
  <TitlesOfParts>
    <vt:vector size="29" baseType="lpstr">
      <vt:lpstr>Arial</vt:lpstr>
      <vt:lpstr>SimSun</vt:lpstr>
      <vt:lpstr>Wingdings</vt:lpstr>
      <vt:lpstr>Wingdings 3</vt:lpstr>
      <vt:lpstr>Wingdings</vt:lpstr>
      <vt:lpstr>Calibri</vt:lpstr>
      <vt:lpstr>Times New Roman</vt:lpstr>
      <vt:lpstr>Times New Roman</vt:lpstr>
      <vt:lpstr>Gill Sans MT</vt:lpstr>
      <vt:lpstr>Microsoft YaHei</vt:lpstr>
      <vt:lpstr>Arial Unicode MS</vt:lpstr>
      <vt:lpstr>Bookman Old Style</vt:lpstr>
      <vt:lpstr>Wingdings</vt:lpstr>
      <vt:lpstr>Origin</vt:lpstr>
      <vt:lpstr>CGB1221-DATABASE MANAGEMENT SYSTEM  </vt:lpstr>
      <vt:lpstr>Title of the Project</vt:lpstr>
      <vt:lpstr>Problem Identification </vt:lpstr>
      <vt:lpstr>Objective</vt:lpstr>
      <vt:lpstr>Proposed Architecture</vt:lpstr>
      <vt:lpstr>List of Modules</vt:lpstr>
      <vt:lpstr>Module Description</vt:lpstr>
      <vt:lpstr>Module Description</vt:lpstr>
      <vt:lpstr>Module Description (Cont..)</vt:lpstr>
      <vt:lpstr>Module Description (Cont..)</vt:lpstr>
      <vt:lpstr>Results </vt:lpstr>
      <vt:lpstr>Results </vt:lpstr>
      <vt:lpstr>Conclusion</vt:lpstr>
      <vt:lpstr>Advantages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Rexii</cp:lastModifiedBy>
  <cp:revision>6</cp:revision>
  <dcterms:created xsi:type="dcterms:W3CDTF">2025-05-29T04:48:00Z</dcterms:created>
  <dcterms:modified xsi:type="dcterms:W3CDTF">2025-06-03T08:15:33Z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94FE79940F9A440DABF06880F478B33F_13</vt:lpwstr>
  </property>
  <property fmtid="{D5CDD505-2E9C-101B-9397-08002B2CF9AE}" pid="3" name="KSOProductBuildVer">
    <vt:lpwstr>1033-12.2.0.21179</vt:lpwstr>
  </property>
</Properties>
</file>