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5" r:id="rId7"/>
    <p:sldId id="276" r:id="rId8"/>
    <p:sldId id="277" r:id="rId9"/>
    <p:sldId id="278" r:id="rId10"/>
    <p:sldId id="279" r:id="rId11"/>
    <p:sldId id="280" r:id="rId12"/>
    <p:sldId id="292" r:id="rId13"/>
    <p:sldId id="262" r:id="rId14"/>
    <p:sldId id="263" r:id="rId15"/>
    <p:sldId id="261" r:id="rId16"/>
    <p:sldId id="264" r:id="rId17"/>
    <p:sldId id="281" r:id="rId18"/>
    <p:sldId id="282" r:id="rId19"/>
    <p:sldId id="283" r:id="rId20"/>
    <p:sldId id="291" r:id="rId21"/>
    <p:sldId id="284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87" r:id="rId33"/>
    <p:sldId id="288" r:id="rId34"/>
    <p:sldId id="290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17552-E716-4125-A95D-C468DDC35CB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F0FD7-A8B0-464F-891E-DE2CC07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27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8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0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44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50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961D-686B-4391-9D76-F1C11244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5BB4-3EFE-4200-9358-F70E2A19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E927-E920-4B56-8247-AEFF5AE9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5153-7648-4213-AC48-10AE260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77C9-32C5-453B-B3DF-4BA69CC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B44E-7033-4EE0-9AD5-69BFC74F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BB041-0C4C-41C1-9A5D-7C58496C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1DF4-B6CB-4413-9EA2-A9361DD0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F1C3-0B7C-46C6-8415-A53CADB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6222-182B-4F62-8BA6-CA47964D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8FB5-8BFC-4989-AE3F-3B279FAF4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CBA9-8F06-49C3-9B08-45C3DD15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C40D-F7CD-42A0-B5E7-9ADD29D7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0CFA-F2E4-4B90-93FD-0F693E77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E2E5A-17A7-44DF-B82A-0B89BE76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681E-6AB2-4506-9420-FB19431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37F5-7C9D-4FF7-A0C5-97474720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FBE8-F94F-49A0-8B60-28CF162A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250C-5C3C-4944-A73B-F2E7044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7628-D524-4616-AB13-C20E8C3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F2BC-0878-4443-A107-188C9A1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8C12-F753-4EC3-A317-0BEF3F95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D262-A2A3-4635-9AC6-2D968377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4A84-3F81-4007-86A5-3E5C09CC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9FCC-2052-4407-9F10-1C791798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C860-E154-40CF-B987-10C5D81C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C215-4033-45AE-B926-5DEBB33A3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8D2FF-A66E-4C74-AA98-19328F56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A70FC-E2B0-4DE3-9CCB-7A01E79D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26D59-E019-4F53-BC93-6DA07A4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3AC4-F880-4738-8D9B-FD7AA438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1FF9-0F28-4A16-BA77-0396932C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944A-7547-4534-8714-50D7F6AE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3DF1-C414-4030-928B-391365F4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3AFD4-D371-4477-BCAE-1EF97282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606A-0665-474F-9B7A-7EB8720A6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E9D42-A7EB-4B4B-87DA-511F50F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D1D0-52C9-43CB-8F0C-FEE58D1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FC4E9-F47E-48BD-BC85-68CF0B62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6F05-C7A1-4BE7-AC80-EB0B1876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71DD9-09D0-4F7E-8FF8-39AD89A1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1601-BB8E-416D-B26C-25F61FAF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2B2A1-C26D-4C60-901D-8F655C9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0AB51-5C23-4DD6-862F-91151F40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6806C-E801-4FA0-9481-EC10345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F348-62BA-4838-9BB5-69AC671F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E268-9552-40CC-8523-834DA86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823C-0472-40DB-BBA2-6C57FFD4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F19DE-FF35-4CD0-8DD7-6B124639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A783-0898-4E2A-950C-754596D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ECA5-952F-44B9-AE95-B7787F5D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C204-D784-4446-8614-E1353A2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534C-423B-4A2A-98CF-096E2D1A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F295D-98F7-45F8-8165-1817B9C9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FD53E-E291-4375-B20F-AF4FBDEB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17F1-B291-4976-9233-1E20DEED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DC92-F44E-4D1A-84E8-FC187709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75AE-7FB6-48D7-86AC-BC920DE3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A2102-F732-40A7-81CC-9005FCD3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EC1F-909A-48D9-8BCD-61F8D0B5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6500-420C-4E93-A5BF-7A3DA2CB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AD45-EFB6-4CA2-8E10-DFF6D006DDA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B448-8D6F-45F9-82E8-BC8F19AF1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8A23-F241-462D-8B21-33DB2690F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DF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366-F540-4BFA-97D6-9B63B80C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DECRESE &amp; </a:t>
            </a:r>
            <a:r>
              <a:rPr lang="en-US" dirty="0" err="1">
                <a:latin typeface="Algerian" panose="04020705040A02060702" pitchFamily="82" charset="0"/>
              </a:rPr>
              <a:t>cONQUER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65098-FAE8-4DFD-A3BE-1819D737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2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DFS Search Tree</a:t>
            </a:r>
          </a:p>
        </p:txBody>
      </p:sp>
      <p:sp>
        <p:nvSpPr>
          <p:cNvPr id="211971" name="Oval 3"/>
          <p:cNvSpPr>
            <a:spLocks noChangeArrowheads="1"/>
          </p:cNvSpPr>
          <p:nvPr/>
        </p:nvSpPr>
        <p:spPr bwMode="auto">
          <a:xfrm>
            <a:off x="4548188" y="1601788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86289" y="1550989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9001125" y="1095375"/>
            <a:ext cx="1666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7013576" y="914400"/>
            <a:ext cx="3654425" cy="1504950"/>
            <a:chOff x="3318" y="709"/>
            <a:chExt cx="2302" cy="948"/>
          </a:xfrm>
        </p:grpSpPr>
        <p:sp>
          <p:nvSpPr>
            <p:cNvPr id="211975" name="Oval 7"/>
            <p:cNvSpPr>
              <a:spLocks noChangeArrowheads="1"/>
            </p:cNvSpPr>
            <p:nvPr/>
          </p:nvSpPr>
          <p:spPr bwMode="auto">
            <a:xfrm>
              <a:off x="3318" y="1082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7681" name="Rectangle 8"/>
            <p:cNvSpPr>
              <a:spLocks noChangeArrowheads="1"/>
            </p:cNvSpPr>
            <p:nvPr/>
          </p:nvSpPr>
          <p:spPr bwMode="auto">
            <a:xfrm>
              <a:off x="3318" y="1026"/>
              <a:ext cx="25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211977" name="Oval 9"/>
            <p:cNvSpPr>
              <a:spLocks noChangeArrowheads="1"/>
            </p:cNvSpPr>
            <p:nvPr/>
          </p:nvSpPr>
          <p:spPr bwMode="auto">
            <a:xfrm>
              <a:off x="3721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78" name="Oval 10"/>
            <p:cNvSpPr>
              <a:spLocks noChangeArrowheads="1"/>
            </p:cNvSpPr>
            <p:nvPr/>
          </p:nvSpPr>
          <p:spPr bwMode="auto">
            <a:xfrm>
              <a:off x="4385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79" name="Oval 11"/>
            <p:cNvSpPr>
              <a:spLocks noChangeArrowheads="1"/>
            </p:cNvSpPr>
            <p:nvPr/>
          </p:nvSpPr>
          <p:spPr bwMode="auto">
            <a:xfrm>
              <a:off x="5120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80" name="Oval 12"/>
            <p:cNvSpPr>
              <a:spLocks noChangeArrowheads="1"/>
            </p:cNvSpPr>
            <p:nvPr/>
          </p:nvSpPr>
          <p:spPr bwMode="auto">
            <a:xfrm>
              <a:off x="5357" y="104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81" name="Oval 13"/>
            <p:cNvSpPr>
              <a:spLocks noChangeArrowheads="1"/>
            </p:cNvSpPr>
            <p:nvPr/>
          </p:nvSpPr>
          <p:spPr bwMode="auto">
            <a:xfrm>
              <a:off x="3745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82" name="Oval 14"/>
            <p:cNvSpPr>
              <a:spLocks noChangeArrowheads="1"/>
            </p:cNvSpPr>
            <p:nvPr/>
          </p:nvSpPr>
          <p:spPr bwMode="auto">
            <a:xfrm>
              <a:off x="4361" y="77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83" name="Oval 15"/>
            <p:cNvSpPr>
              <a:spLocks noChangeArrowheads="1"/>
            </p:cNvSpPr>
            <p:nvPr/>
          </p:nvSpPr>
          <p:spPr bwMode="auto">
            <a:xfrm>
              <a:off x="4978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7689" name="Rectangle 16"/>
            <p:cNvSpPr>
              <a:spLocks noChangeArrowheads="1"/>
            </p:cNvSpPr>
            <p:nvPr/>
          </p:nvSpPr>
          <p:spPr bwMode="auto">
            <a:xfrm>
              <a:off x="5352" y="996"/>
              <a:ext cx="26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G</a:t>
              </a:r>
            </a:p>
          </p:txBody>
        </p:sp>
        <p:sp>
          <p:nvSpPr>
            <p:cNvPr id="27690" name="Rectangle 17"/>
            <p:cNvSpPr>
              <a:spLocks noChangeArrowheads="1"/>
            </p:cNvSpPr>
            <p:nvPr/>
          </p:nvSpPr>
          <p:spPr bwMode="auto">
            <a:xfrm>
              <a:off x="3738" y="726"/>
              <a:ext cx="25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27691" name="Rectangle 18"/>
            <p:cNvSpPr>
              <a:spLocks noChangeArrowheads="1"/>
            </p:cNvSpPr>
            <p:nvPr/>
          </p:nvSpPr>
          <p:spPr bwMode="auto">
            <a:xfrm>
              <a:off x="4368" y="726"/>
              <a:ext cx="2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27692" name="Rectangle 19"/>
            <p:cNvSpPr>
              <a:spLocks noChangeArrowheads="1"/>
            </p:cNvSpPr>
            <p:nvPr/>
          </p:nvSpPr>
          <p:spPr bwMode="auto">
            <a:xfrm>
              <a:off x="3720" y="1422"/>
              <a:ext cx="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D</a:t>
              </a:r>
            </a:p>
          </p:txBody>
        </p:sp>
        <p:sp>
          <p:nvSpPr>
            <p:cNvPr id="27693" name="Rectangle 20"/>
            <p:cNvSpPr>
              <a:spLocks noChangeArrowheads="1"/>
            </p:cNvSpPr>
            <p:nvPr/>
          </p:nvSpPr>
          <p:spPr bwMode="auto">
            <a:xfrm>
              <a:off x="4380" y="1428"/>
              <a:ext cx="26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E</a:t>
              </a:r>
            </a:p>
          </p:txBody>
        </p:sp>
        <p:sp>
          <p:nvSpPr>
            <p:cNvPr id="27694" name="Rectangle 21"/>
            <p:cNvSpPr>
              <a:spLocks noChangeArrowheads="1"/>
            </p:cNvSpPr>
            <p:nvPr/>
          </p:nvSpPr>
          <p:spPr bwMode="auto">
            <a:xfrm>
              <a:off x="4968" y="726"/>
              <a:ext cx="2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27695" name="Rectangle 22"/>
            <p:cNvSpPr>
              <a:spLocks noChangeArrowheads="1"/>
            </p:cNvSpPr>
            <p:nvPr/>
          </p:nvSpPr>
          <p:spPr bwMode="auto">
            <a:xfrm>
              <a:off x="5136" y="1422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F</a:t>
              </a:r>
            </a:p>
          </p:txBody>
        </p:sp>
        <p:sp>
          <p:nvSpPr>
            <p:cNvPr id="211991" name="Line 23"/>
            <p:cNvSpPr>
              <a:spLocks noChangeShapeType="1"/>
            </p:cNvSpPr>
            <p:nvPr/>
          </p:nvSpPr>
          <p:spPr bwMode="auto">
            <a:xfrm>
              <a:off x="3506" y="1215"/>
              <a:ext cx="237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92" name="Line 24"/>
            <p:cNvSpPr>
              <a:spLocks noChangeShapeType="1"/>
            </p:cNvSpPr>
            <p:nvPr/>
          </p:nvSpPr>
          <p:spPr bwMode="auto">
            <a:xfrm flipV="1">
              <a:off x="3482" y="868"/>
              <a:ext cx="261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93" name="Line 25"/>
            <p:cNvSpPr>
              <a:spLocks noChangeShapeType="1"/>
            </p:cNvSpPr>
            <p:nvPr/>
          </p:nvSpPr>
          <p:spPr bwMode="auto">
            <a:xfrm>
              <a:off x="383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94" name="Line 26"/>
            <p:cNvSpPr>
              <a:spLocks noChangeShapeType="1"/>
            </p:cNvSpPr>
            <p:nvPr/>
          </p:nvSpPr>
          <p:spPr bwMode="auto">
            <a:xfrm>
              <a:off x="3956" y="849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95" name="Line 27"/>
            <p:cNvSpPr>
              <a:spLocks noChangeShapeType="1"/>
            </p:cNvSpPr>
            <p:nvPr/>
          </p:nvSpPr>
          <p:spPr bwMode="auto">
            <a:xfrm>
              <a:off x="3933" y="1544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96" name="Line 28"/>
            <p:cNvSpPr>
              <a:spLocks noChangeShapeType="1"/>
            </p:cNvSpPr>
            <p:nvPr/>
          </p:nvSpPr>
          <p:spPr bwMode="auto">
            <a:xfrm>
              <a:off x="4573" y="868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97" name="Line 29"/>
            <p:cNvSpPr>
              <a:spLocks noChangeShapeType="1"/>
            </p:cNvSpPr>
            <p:nvPr/>
          </p:nvSpPr>
          <p:spPr bwMode="auto">
            <a:xfrm>
              <a:off x="4597" y="1524"/>
              <a:ext cx="5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98" name="Line 30"/>
            <p:cNvSpPr>
              <a:spLocks noChangeShapeType="1"/>
            </p:cNvSpPr>
            <p:nvPr/>
          </p:nvSpPr>
          <p:spPr bwMode="auto">
            <a:xfrm flipV="1">
              <a:off x="5261" y="1196"/>
              <a:ext cx="166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1999" name="Line 31"/>
            <p:cNvSpPr>
              <a:spLocks noChangeShapeType="1"/>
            </p:cNvSpPr>
            <p:nvPr/>
          </p:nvSpPr>
          <p:spPr bwMode="auto">
            <a:xfrm>
              <a:off x="447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2000" name="Rectangle 32"/>
            <p:cNvSpPr>
              <a:spLocks noChangeArrowheads="1"/>
            </p:cNvSpPr>
            <p:nvPr/>
          </p:nvSpPr>
          <p:spPr bwMode="auto">
            <a:xfrm>
              <a:off x="3525" y="864"/>
              <a:ext cx="10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2001" name="Rectangle 33"/>
            <p:cNvSpPr>
              <a:spLocks noChangeArrowheads="1"/>
            </p:cNvSpPr>
            <p:nvPr/>
          </p:nvSpPr>
          <p:spPr bwMode="auto">
            <a:xfrm>
              <a:off x="4070" y="709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2002" name="Rectangle 34"/>
            <p:cNvSpPr>
              <a:spLocks noChangeArrowheads="1"/>
            </p:cNvSpPr>
            <p:nvPr/>
          </p:nvSpPr>
          <p:spPr bwMode="auto">
            <a:xfrm>
              <a:off x="3856" y="107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2003" name="Rectangle 35"/>
            <p:cNvSpPr>
              <a:spLocks noChangeArrowheads="1"/>
            </p:cNvSpPr>
            <p:nvPr/>
          </p:nvSpPr>
          <p:spPr bwMode="auto">
            <a:xfrm>
              <a:off x="3477" y="132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2004" name="Rectangle 36"/>
            <p:cNvSpPr>
              <a:spLocks noChangeArrowheads="1"/>
            </p:cNvSpPr>
            <p:nvPr/>
          </p:nvSpPr>
          <p:spPr bwMode="auto">
            <a:xfrm>
              <a:off x="4070" y="1404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2005" name="Rectangle 37"/>
            <p:cNvSpPr>
              <a:spLocks noChangeArrowheads="1"/>
            </p:cNvSpPr>
            <p:nvPr/>
          </p:nvSpPr>
          <p:spPr bwMode="auto">
            <a:xfrm>
              <a:off x="4781" y="136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2006" name="Rectangle 38"/>
            <p:cNvSpPr>
              <a:spLocks noChangeArrowheads="1"/>
            </p:cNvSpPr>
            <p:nvPr/>
          </p:nvSpPr>
          <p:spPr bwMode="auto">
            <a:xfrm>
              <a:off x="5422" y="1289"/>
              <a:ext cx="10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2007" name="Rectangle 39"/>
            <p:cNvSpPr>
              <a:spLocks noChangeArrowheads="1"/>
            </p:cNvSpPr>
            <p:nvPr/>
          </p:nvSpPr>
          <p:spPr bwMode="auto">
            <a:xfrm>
              <a:off x="4520" y="105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12008" name="Oval 40"/>
          <p:cNvSpPr>
            <a:spLocks noChangeArrowheads="1"/>
          </p:cNvSpPr>
          <p:nvPr/>
        </p:nvSpPr>
        <p:spPr bwMode="auto">
          <a:xfrm>
            <a:off x="2984501" y="2295526"/>
            <a:ext cx="404813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986088" y="22383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12010" name="Oval 42"/>
          <p:cNvSpPr>
            <a:spLocks noChangeArrowheads="1"/>
          </p:cNvSpPr>
          <p:nvPr/>
        </p:nvSpPr>
        <p:spPr bwMode="auto">
          <a:xfrm>
            <a:off x="6135688" y="2282826"/>
            <a:ext cx="404812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172200" y="2230439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12012" name="Line 44"/>
          <p:cNvSpPr>
            <a:spLocks noChangeShapeType="1"/>
          </p:cNvSpPr>
          <p:nvPr/>
        </p:nvSpPr>
        <p:spPr bwMode="auto">
          <a:xfrm flipH="1">
            <a:off x="3168650" y="1825625"/>
            <a:ext cx="1398588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2013" name="Line 45"/>
          <p:cNvSpPr>
            <a:spLocks noChangeShapeType="1"/>
          </p:cNvSpPr>
          <p:nvPr/>
        </p:nvSpPr>
        <p:spPr bwMode="auto">
          <a:xfrm>
            <a:off x="4929188" y="1830388"/>
            <a:ext cx="1371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2014" name="Oval 46"/>
          <p:cNvSpPr>
            <a:spLocks noChangeArrowheads="1"/>
          </p:cNvSpPr>
          <p:nvPr/>
        </p:nvSpPr>
        <p:spPr bwMode="auto">
          <a:xfrm>
            <a:off x="2352676" y="2989263"/>
            <a:ext cx="404813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7662" name="Rectangle 47"/>
          <p:cNvSpPr>
            <a:spLocks noChangeArrowheads="1"/>
          </p:cNvSpPr>
          <p:nvPr/>
        </p:nvSpPr>
        <p:spPr bwMode="auto">
          <a:xfrm>
            <a:off x="2376489" y="2924176"/>
            <a:ext cx="3542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12016" name="Oval 48"/>
          <p:cNvSpPr>
            <a:spLocks noChangeArrowheads="1"/>
          </p:cNvSpPr>
          <p:nvPr/>
        </p:nvSpPr>
        <p:spPr bwMode="auto">
          <a:xfrm>
            <a:off x="3751263" y="2976563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7664" name="Rectangle 49"/>
          <p:cNvSpPr>
            <a:spLocks noChangeArrowheads="1"/>
          </p:cNvSpPr>
          <p:nvPr/>
        </p:nvSpPr>
        <p:spPr bwMode="auto">
          <a:xfrm>
            <a:off x="3787775" y="29241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12018" name="Line 50"/>
          <p:cNvSpPr>
            <a:spLocks noChangeShapeType="1"/>
          </p:cNvSpPr>
          <p:nvPr/>
        </p:nvSpPr>
        <p:spPr bwMode="auto">
          <a:xfrm flipH="1">
            <a:off x="2605088" y="2538413"/>
            <a:ext cx="400050" cy="4619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2019" name="Line 51"/>
          <p:cNvSpPr>
            <a:spLocks noChangeShapeType="1"/>
          </p:cNvSpPr>
          <p:nvPr/>
        </p:nvSpPr>
        <p:spPr bwMode="auto">
          <a:xfrm>
            <a:off x="3367089" y="2543176"/>
            <a:ext cx="579437" cy="4302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2020" name="Oval 52"/>
          <p:cNvSpPr>
            <a:spLocks noChangeArrowheads="1"/>
          </p:cNvSpPr>
          <p:nvPr/>
        </p:nvSpPr>
        <p:spPr bwMode="auto">
          <a:xfrm>
            <a:off x="3190876" y="3767138"/>
            <a:ext cx="404813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7668" name="Rectangle 53"/>
          <p:cNvSpPr>
            <a:spLocks noChangeArrowheads="1"/>
          </p:cNvSpPr>
          <p:nvPr/>
        </p:nvSpPr>
        <p:spPr bwMode="auto">
          <a:xfrm>
            <a:off x="3227388" y="3714751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12022" name="Line 54"/>
          <p:cNvSpPr>
            <a:spLocks noChangeShapeType="1"/>
          </p:cNvSpPr>
          <p:nvPr/>
        </p:nvSpPr>
        <p:spPr bwMode="auto">
          <a:xfrm>
            <a:off x="2719388" y="3244850"/>
            <a:ext cx="596900" cy="5349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2023" name="Oval 55"/>
          <p:cNvSpPr>
            <a:spLocks noChangeArrowheads="1"/>
          </p:cNvSpPr>
          <p:nvPr/>
        </p:nvSpPr>
        <p:spPr bwMode="auto">
          <a:xfrm>
            <a:off x="2854326" y="4527551"/>
            <a:ext cx="404813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7671" name="Rectangle 56"/>
          <p:cNvSpPr>
            <a:spLocks noChangeArrowheads="1"/>
          </p:cNvSpPr>
          <p:nvPr/>
        </p:nvSpPr>
        <p:spPr bwMode="auto">
          <a:xfrm>
            <a:off x="2878138" y="4494214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12025" name="Oval 57"/>
          <p:cNvSpPr>
            <a:spLocks noChangeArrowheads="1"/>
          </p:cNvSpPr>
          <p:nvPr/>
        </p:nvSpPr>
        <p:spPr bwMode="auto">
          <a:xfrm>
            <a:off x="3668713" y="4546601"/>
            <a:ext cx="404812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7673" name="Rectangle 58"/>
          <p:cNvSpPr>
            <a:spLocks noChangeArrowheads="1"/>
          </p:cNvSpPr>
          <p:nvPr/>
        </p:nvSpPr>
        <p:spPr bwMode="auto">
          <a:xfrm>
            <a:off x="3705226" y="449421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12027" name="Line 59"/>
          <p:cNvSpPr>
            <a:spLocks noChangeShapeType="1"/>
          </p:cNvSpPr>
          <p:nvPr/>
        </p:nvSpPr>
        <p:spPr bwMode="auto">
          <a:xfrm flipH="1">
            <a:off x="3057526" y="4083050"/>
            <a:ext cx="366713" cy="444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2028" name="Line 60"/>
          <p:cNvSpPr>
            <a:spLocks noChangeShapeType="1"/>
          </p:cNvSpPr>
          <p:nvPr/>
        </p:nvSpPr>
        <p:spPr bwMode="auto">
          <a:xfrm>
            <a:off x="3440114" y="4083050"/>
            <a:ext cx="384175" cy="476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2029" name="Oval 61"/>
          <p:cNvSpPr>
            <a:spLocks noChangeArrowheads="1"/>
          </p:cNvSpPr>
          <p:nvPr/>
        </p:nvSpPr>
        <p:spPr bwMode="auto">
          <a:xfrm>
            <a:off x="1960563" y="3767138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7677" name="Rectangle 62"/>
          <p:cNvSpPr>
            <a:spLocks noChangeArrowheads="1"/>
          </p:cNvSpPr>
          <p:nvPr/>
        </p:nvSpPr>
        <p:spPr bwMode="auto">
          <a:xfrm>
            <a:off x="1984376" y="3702051"/>
            <a:ext cx="41838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C </a:t>
            </a:r>
          </a:p>
        </p:txBody>
      </p:sp>
      <p:sp>
        <p:nvSpPr>
          <p:cNvPr id="212031" name="Line 63"/>
          <p:cNvSpPr>
            <a:spLocks noChangeShapeType="1"/>
          </p:cNvSpPr>
          <p:nvPr/>
        </p:nvSpPr>
        <p:spPr bwMode="auto">
          <a:xfrm flipH="1">
            <a:off x="2163763" y="3290888"/>
            <a:ext cx="366712" cy="476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7679" name="Text Box 64"/>
          <p:cNvSpPr txBox="1">
            <a:spLocks noChangeArrowheads="1"/>
          </p:cNvSpPr>
          <p:nvPr/>
        </p:nvSpPr>
        <p:spPr bwMode="auto">
          <a:xfrm>
            <a:off x="7524750" y="3133726"/>
            <a:ext cx="2343719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dirty="0">
                <a:latin typeface="Verdana" pitchFamily="34" charset="0"/>
              </a:rPr>
              <a:t>Stack = {D,F,D,D}</a:t>
            </a:r>
          </a:p>
        </p:txBody>
      </p:sp>
    </p:spTree>
    <p:extLst>
      <p:ext uri="{BB962C8B-B14F-4D97-AF65-F5344CB8AC3E}">
        <p14:creationId xmlns:p14="http://schemas.microsoft.com/office/powerpoint/2010/main" val="19759157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DFS Search Tree</a:t>
            </a:r>
          </a:p>
        </p:txBody>
      </p:sp>
      <p:sp>
        <p:nvSpPr>
          <p:cNvPr id="209923" name="Oval 3"/>
          <p:cNvSpPr>
            <a:spLocks noChangeArrowheads="1"/>
          </p:cNvSpPr>
          <p:nvPr/>
        </p:nvSpPr>
        <p:spPr bwMode="auto">
          <a:xfrm>
            <a:off x="4548188" y="1601788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86289" y="1550989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9001125" y="1095375"/>
            <a:ext cx="1666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7013576" y="914400"/>
            <a:ext cx="3654425" cy="1504950"/>
            <a:chOff x="3318" y="709"/>
            <a:chExt cx="2302" cy="948"/>
          </a:xfrm>
        </p:grpSpPr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3318" y="1082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8708" name="Rectangle 8"/>
            <p:cNvSpPr>
              <a:spLocks noChangeArrowheads="1"/>
            </p:cNvSpPr>
            <p:nvPr/>
          </p:nvSpPr>
          <p:spPr bwMode="auto">
            <a:xfrm>
              <a:off x="3318" y="1026"/>
              <a:ext cx="25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3721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4385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5120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5357" y="104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745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4361" y="77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4978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8716" name="Rectangle 16"/>
            <p:cNvSpPr>
              <a:spLocks noChangeArrowheads="1"/>
            </p:cNvSpPr>
            <p:nvPr/>
          </p:nvSpPr>
          <p:spPr bwMode="auto">
            <a:xfrm>
              <a:off x="5352" y="996"/>
              <a:ext cx="26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G</a:t>
              </a:r>
            </a:p>
          </p:txBody>
        </p:sp>
        <p:sp>
          <p:nvSpPr>
            <p:cNvPr id="28717" name="Rectangle 17"/>
            <p:cNvSpPr>
              <a:spLocks noChangeArrowheads="1"/>
            </p:cNvSpPr>
            <p:nvPr/>
          </p:nvSpPr>
          <p:spPr bwMode="auto">
            <a:xfrm>
              <a:off x="3738" y="726"/>
              <a:ext cx="25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28718" name="Rectangle 18"/>
            <p:cNvSpPr>
              <a:spLocks noChangeArrowheads="1"/>
            </p:cNvSpPr>
            <p:nvPr/>
          </p:nvSpPr>
          <p:spPr bwMode="auto">
            <a:xfrm>
              <a:off x="4368" y="726"/>
              <a:ext cx="2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28719" name="Rectangle 19"/>
            <p:cNvSpPr>
              <a:spLocks noChangeArrowheads="1"/>
            </p:cNvSpPr>
            <p:nvPr/>
          </p:nvSpPr>
          <p:spPr bwMode="auto">
            <a:xfrm>
              <a:off x="3720" y="1422"/>
              <a:ext cx="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D</a:t>
              </a:r>
            </a:p>
          </p:txBody>
        </p:sp>
        <p:sp>
          <p:nvSpPr>
            <p:cNvPr id="28720" name="Rectangle 20"/>
            <p:cNvSpPr>
              <a:spLocks noChangeArrowheads="1"/>
            </p:cNvSpPr>
            <p:nvPr/>
          </p:nvSpPr>
          <p:spPr bwMode="auto">
            <a:xfrm>
              <a:off x="4380" y="1428"/>
              <a:ext cx="26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E</a:t>
              </a:r>
            </a:p>
          </p:txBody>
        </p:sp>
        <p:sp>
          <p:nvSpPr>
            <p:cNvPr id="28721" name="Rectangle 21"/>
            <p:cNvSpPr>
              <a:spLocks noChangeArrowheads="1"/>
            </p:cNvSpPr>
            <p:nvPr/>
          </p:nvSpPr>
          <p:spPr bwMode="auto">
            <a:xfrm>
              <a:off x="4968" y="726"/>
              <a:ext cx="2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28722" name="Rectangle 22"/>
            <p:cNvSpPr>
              <a:spLocks noChangeArrowheads="1"/>
            </p:cNvSpPr>
            <p:nvPr/>
          </p:nvSpPr>
          <p:spPr bwMode="auto">
            <a:xfrm>
              <a:off x="5136" y="1422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F</a:t>
              </a:r>
            </a:p>
          </p:txBody>
        </p:sp>
        <p:sp>
          <p:nvSpPr>
            <p:cNvPr id="209943" name="Line 23"/>
            <p:cNvSpPr>
              <a:spLocks noChangeShapeType="1"/>
            </p:cNvSpPr>
            <p:nvPr/>
          </p:nvSpPr>
          <p:spPr bwMode="auto">
            <a:xfrm>
              <a:off x="3506" y="1215"/>
              <a:ext cx="237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44" name="Line 24"/>
            <p:cNvSpPr>
              <a:spLocks noChangeShapeType="1"/>
            </p:cNvSpPr>
            <p:nvPr/>
          </p:nvSpPr>
          <p:spPr bwMode="auto">
            <a:xfrm flipV="1">
              <a:off x="3482" y="868"/>
              <a:ext cx="261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45" name="Line 25"/>
            <p:cNvSpPr>
              <a:spLocks noChangeShapeType="1"/>
            </p:cNvSpPr>
            <p:nvPr/>
          </p:nvSpPr>
          <p:spPr bwMode="auto">
            <a:xfrm>
              <a:off x="383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46" name="Line 26"/>
            <p:cNvSpPr>
              <a:spLocks noChangeShapeType="1"/>
            </p:cNvSpPr>
            <p:nvPr/>
          </p:nvSpPr>
          <p:spPr bwMode="auto">
            <a:xfrm>
              <a:off x="3956" y="849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47" name="Line 27"/>
            <p:cNvSpPr>
              <a:spLocks noChangeShapeType="1"/>
            </p:cNvSpPr>
            <p:nvPr/>
          </p:nvSpPr>
          <p:spPr bwMode="auto">
            <a:xfrm>
              <a:off x="3933" y="1544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48" name="Line 28"/>
            <p:cNvSpPr>
              <a:spLocks noChangeShapeType="1"/>
            </p:cNvSpPr>
            <p:nvPr/>
          </p:nvSpPr>
          <p:spPr bwMode="auto">
            <a:xfrm>
              <a:off x="4573" y="868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49" name="Line 29"/>
            <p:cNvSpPr>
              <a:spLocks noChangeShapeType="1"/>
            </p:cNvSpPr>
            <p:nvPr/>
          </p:nvSpPr>
          <p:spPr bwMode="auto">
            <a:xfrm>
              <a:off x="4597" y="1524"/>
              <a:ext cx="5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0" name="Line 30"/>
            <p:cNvSpPr>
              <a:spLocks noChangeShapeType="1"/>
            </p:cNvSpPr>
            <p:nvPr/>
          </p:nvSpPr>
          <p:spPr bwMode="auto">
            <a:xfrm flipV="1">
              <a:off x="5261" y="1196"/>
              <a:ext cx="166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1" name="Line 31"/>
            <p:cNvSpPr>
              <a:spLocks noChangeShapeType="1"/>
            </p:cNvSpPr>
            <p:nvPr/>
          </p:nvSpPr>
          <p:spPr bwMode="auto">
            <a:xfrm>
              <a:off x="447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2" name="Rectangle 32"/>
            <p:cNvSpPr>
              <a:spLocks noChangeArrowheads="1"/>
            </p:cNvSpPr>
            <p:nvPr/>
          </p:nvSpPr>
          <p:spPr bwMode="auto">
            <a:xfrm>
              <a:off x="3525" y="864"/>
              <a:ext cx="10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3" name="Rectangle 33"/>
            <p:cNvSpPr>
              <a:spLocks noChangeArrowheads="1"/>
            </p:cNvSpPr>
            <p:nvPr/>
          </p:nvSpPr>
          <p:spPr bwMode="auto">
            <a:xfrm>
              <a:off x="4070" y="709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4" name="Rectangle 34"/>
            <p:cNvSpPr>
              <a:spLocks noChangeArrowheads="1"/>
            </p:cNvSpPr>
            <p:nvPr/>
          </p:nvSpPr>
          <p:spPr bwMode="auto">
            <a:xfrm>
              <a:off x="3856" y="107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5" name="Rectangle 35"/>
            <p:cNvSpPr>
              <a:spLocks noChangeArrowheads="1"/>
            </p:cNvSpPr>
            <p:nvPr/>
          </p:nvSpPr>
          <p:spPr bwMode="auto">
            <a:xfrm>
              <a:off x="3477" y="132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6" name="Rectangle 36"/>
            <p:cNvSpPr>
              <a:spLocks noChangeArrowheads="1"/>
            </p:cNvSpPr>
            <p:nvPr/>
          </p:nvSpPr>
          <p:spPr bwMode="auto">
            <a:xfrm>
              <a:off x="4070" y="1404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7" name="Rectangle 37"/>
            <p:cNvSpPr>
              <a:spLocks noChangeArrowheads="1"/>
            </p:cNvSpPr>
            <p:nvPr/>
          </p:nvSpPr>
          <p:spPr bwMode="auto">
            <a:xfrm>
              <a:off x="4781" y="136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8" name="Rectangle 38"/>
            <p:cNvSpPr>
              <a:spLocks noChangeArrowheads="1"/>
            </p:cNvSpPr>
            <p:nvPr/>
          </p:nvSpPr>
          <p:spPr bwMode="auto">
            <a:xfrm>
              <a:off x="5422" y="1289"/>
              <a:ext cx="10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9959" name="Rectangle 39"/>
            <p:cNvSpPr>
              <a:spLocks noChangeArrowheads="1"/>
            </p:cNvSpPr>
            <p:nvPr/>
          </p:nvSpPr>
          <p:spPr bwMode="auto">
            <a:xfrm>
              <a:off x="4520" y="105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09960" name="Oval 40"/>
          <p:cNvSpPr>
            <a:spLocks noChangeArrowheads="1"/>
          </p:cNvSpPr>
          <p:nvPr/>
        </p:nvSpPr>
        <p:spPr bwMode="auto">
          <a:xfrm>
            <a:off x="2984501" y="2295526"/>
            <a:ext cx="404813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680" name="Rectangle 41"/>
          <p:cNvSpPr>
            <a:spLocks noChangeArrowheads="1"/>
          </p:cNvSpPr>
          <p:nvPr/>
        </p:nvSpPr>
        <p:spPr bwMode="auto">
          <a:xfrm>
            <a:off x="2986088" y="22383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09962" name="Oval 42"/>
          <p:cNvSpPr>
            <a:spLocks noChangeArrowheads="1"/>
          </p:cNvSpPr>
          <p:nvPr/>
        </p:nvSpPr>
        <p:spPr bwMode="auto">
          <a:xfrm>
            <a:off x="6135688" y="2282826"/>
            <a:ext cx="404812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682" name="Rectangle 43"/>
          <p:cNvSpPr>
            <a:spLocks noChangeArrowheads="1"/>
          </p:cNvSpPr>
          <p:nvPr/>
        </p:nvSpPr>
        <p:spPr bwMode="auto">
          <a:xfrm>
            <a:off x="6172200" y="2230439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09964" name="Line 44"/>
          <p:cNvSpPr>
            <a:spLocks noChangeShapeType="1"/>
          </p:cNvSpPr>
          <p:nvPr/>
        </p:nvSpPr>
        <p:spPr bwMode="auto">
          <a:xfrm flipH="1">
            <a:off x="3168650" y="1825625"/>
            <a:ext cx="1398588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9965" name="Line 45"/>
          <p:cNvSpPr>
            <a:spLocks noChangeShapeType="1"/>
          </p:cNvSpPr>
          <p:nvPr/>
        </p:nvSpPr>
        <p:spPr bwMode="auto">
          <a:xfrm>
            <a:off x="4929188" y="1830388"/>
            <a:ext cx="1371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9966" name="Oval 46"/>
          <p:cNvSpPr>
            <a:spLocks noChangeArrowheads="1"/>
          </p:cNvSpPr>
          <p:nvPr/>
        </p:nvSpPr>
        <p:spPr bwMode="auto">
          <a:xfrm>
            <a:off x="2352676" y="2989263"/>
            <a:ext cx="404813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686" name="Rectangle 47"/>
          <p:cNvSpPr>
            <a:spLocks noChangeArrowheads="1"/>
          </p:cNvSpPr>
          <p:nvPr/>
        </p:nvSpPr>
        <p:spPr bwMode="auto">
          <a:xfrm>
            <a:off x="2376489" y="2924176"/>
            <a:ext cx="3542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09968" name="Oval 48"/>
          <p:cNvSpPr>
            <a:spLocks noChangeArrowheads="1"/>
          </p:cNvSpPr>
          <p:nvPr/>
        </p:nvSpPr>
        <p:spPr bwMode="auto">
          <a:xfrm>
            <a:off x="3751263" y="2976563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688" name="Rectangle 49"/>
          <p:cNvSpPr>
            <a:spLocks noChangeArrowheads="1"/>
          </p:cNvSpPr>
          <p:nvPr/>
        </p:nvSpPr>
        <p:spPr bwMode="auto">
          <a:xfrm>
            <a:off x="3787775" y="29241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09970" name="Line 50"/>
          <p:cNvSpPr>
            <a:spLocks noChangeShapeType="1"/>
          </p:cNvSpPr>
          <p:nvPr/>
        </p:nvSpPr>
        <p:spPr bwMode="auto">
          <a:xfrm flipH="1">
            <a:off x="2605088" y="2538413"/>
            <a:ext cx="400050" cy="4619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9971" name="Line 51"/>
          <p:cNvSpPr>
            <a:spLocks noChangeShapeType="1"/>
          </p:cNvSpPr>
          <p:nvPr/>
        </p:nvSpPr>
        <p:spPr bwMode="auto">
          <a:xfrm>
            <a:off x="3367089" y="2543176"/>
            <a:ext cx="579437" cy="4302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9972" name="Oval 52"/>
          <p:cNvSpPr>
            <a:spLocks noChangeArrowheads="1"/>
          </p:cNvSpPr>
          <p:nvPr/>
        </p:nvSpPr>
        <p:spPr bwMode="auto">
          <a:xfrm>
            <a:off x="3190876" y="3767138"/>
            <a:ext cx="404813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692" name="Rectangle 53"/>
          <p:cNvSpPr>
            <a:spLocks noChangeArrowheads="1"/>
          </p:cNvSpPr>
          <p:nvPr/>
        </p:nvSpPr>
        <p:spPr bwMode="auto">
          <a:xfrm>
            <a:off x="3227388" y="3714751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09974" name="Line 54"/>
          <p:cNvSpPr>
            <a:spLocks noChangeShapeType="1"/>
          </p:cNvSpPr>
          <p:nvPr/>
        </p:nvSpPr>
        <p:spPr bwMode="auto">
          <a:xfrm>
            <a:off x="2719388" y="3244850"/>
            <a:ext cx="596900" cy="5349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2854326" y="4527551"/>
            <a:ext cx="404813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695" name="Rectangle 56"/>
          <p:cNvSpPr>
            <a:spLocks noChangeArrowheads="1"/>
          </p:cNvSpPr>
          <p:nvPr/>
        </p:nvSpPr>
        <p:spPr bwMode="auto">
          <a:xfrm>
            <a:off x="2878138" y="4494214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3668713" y="4546601"/>
            <a:ext cx="404812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697" name="Rectangle 58"/>
          <p:cNvSpPr>
            <a:spLocks noChangeArrowheads="1"/>
          </p:cNvSpPr>
          <p:nvPr/>
        </p:nvSpPr>
        <p:spPr bwMode="auto">
          <a:xfrm>
            <a:off x="3705226" y="449421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09979" name="Line 59"/>
          <p:cNvSpPr>
            <a:spLocks noChangeShapeType="1"/>
          </p:cNvSpPr>
          <p:nvPr/>
        </p:nvSpPr>
        <p:spPr bwMode="auto">
          <a:xfrm flipH="1">
            <a:off x="3057526" y="4083050"/>
            <a:ext cx="366713" cy="444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9980" name="Line 60"/>
          <p:cNvSpPr>
            <a:spLocks noChangeShapeType="1"/>
          </p:cNvSpPr>
          <p:nvPr/>
        </p:nvSpPr>
        <p:spPr bwMode="auto">
          <a:xfrm>
            <a:off x="3440114" y="4083050"/>
            <a:ext cx="384175" cy="476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9981" name="Oval 61"/>
          <p:cNvSpPr>
            <a:spLocks noChangeArrowheads="1"/>
          </p:cNvSpPr>
          <p:nvPr/>
        </p:nvSpPr>
        <p:spPr bwMode="auto">
          <a:xfrm>
            <a:off x="1960563" y="3767138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701" name="Rectangle 62"/>
          <p:cNvSpPr>
            <a:spLocks noChangeArrowheads="1"/>
          </p:cNvSpPr>
          <p:nvPr/>
        </p:nvSpPr>
        <p:spPr bwMode="auto">
          <a:xfrm>
            <a:off x="1984376" y="3702051"/>
            <a:ext cx="41838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C </a:t>
            </a:r>
          </a:p>
        </p:txBody>
      </p:sp>
      <p:sp>
        <p:nvSpPr>
          <p:cNvPr id="209983" name="Line 63"/>
          <p:cNvSpPr>
            <a:spLocks noChangeShapeType="1"/>
          </p:cNvSpPr>
          <p:nvPr/>
        </p:nvSpPr>
        <p:spPr bwMode="auto">
          <a:xfrm flipH="1">
            <a:off x="2163763" y="3290888"/>
            <a:ext cx="366712" cy="476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9984" name="Oval 64"/>
          <p:cNvSpPr>
            <a:spLocks noChangeArrowheads="1"/>
          </p:cNvSpPr>
          <p:nvPr/>
        </p:nvSpPr>
        <p:spPr bwMode="auto">
          <a:xfrm>
            <a:off x="4197351" y="5300663"/>
            <a:ext cx="404813" cy="31591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8704" name="Rectangle 65"/>
          <p:cNvSpPr>
            <a:spLocks noChangeArrowheads="1"/>
          </p:cNvSpPr>
          <p:nvPr/>
        </p:nvSpPr>
        <p:spPr bwMode="auto">
          <a:xfrm>
            <a:off x="4221163" y="52355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09986" name="Line 66"/>
          <p:cNvSpPr>
            <a:spLocks noChangeShapeType="1"/>
          </p:cNvSpPr>
          <p:nvPr/>
        </p:nvSpPr>
        <p:spPr bwMode="auto">
          <a:xfrm>
            <a:off x="3971925" y="4843463"/>
            <a:ext cx="3683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8706" name="Text Box 67"/>
          <p:cNvSpPr txBox="1">
            <a:spLocks noChangeArrowheads="1"/>
          </p:cNvSpPr>
          <p:nvPr/>
        </p:nvSpPr>
        <p:spPr bwMode="auto">
          <a:xfrm>
            <a:off x="7524751" y="3133726"/>
            <a:ext cx="2168351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dirty="0">
                <a:latin typeface="Verdana" pitchFamily="34" charset="0"/>
              </a:rPr>
              <a:t>Stack = {G,D,D}</a:t>
            </a:r>
          </a:p>
        </p:txBody>
      </p:sp>
    </p:spTree>
    <p:extLst>
      <p:ext uri="{BB962C8B-B14F-4D97-AF65-F5344CB8AC3E}">
        <p14:creationId xmlns:p14="http://schemas.microsoft.com/office/powerpoint/2010/main" val="30295436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6ED3-D3F9-48AA-BB1E-0738997A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recursive 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8DECB-E0B7-43EB-AA06-9FB6C933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44" y="1577008"/>
            <a:ext cx="9002043" cy="44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339CAF-8D89-4CA2-ABD6-50ED3CCF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7" y="454982"/>
            <a:ext cx="9541564" cy="5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6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2694-75BA-4368-A1D4-02DA06E5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A7B3-6193-4A9B-97A9-B8FC89A3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1E1D6-3723-4CFD-8B86-55EBCA1E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1" y="827164"/>
            <a:ext cx="8494643" cy="52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8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0A69-B740-4428-A53A-CD9EE9CB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3D9-5DCB-4786-8CA7-95DDE285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https://www.cs.usfca.edu/~galles/visualization/DFS.html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8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4F86-389D-4810-8237-E6FE23AC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BFS v/s 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471E-B80E-4711-B79F-9B4D71C6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54" y="1914110"/>
            <a:ext cx="8843092" cy="39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4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EECD-6A66-438E-879F-0B287E98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61406-7DAB-4214-9F15-C72684148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65" y="1984784"/>
            <a:ext cx="6861370" cy="40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3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F59-BD8D-4B7C-B561-1207F831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F329-E168-4254-AD91-FFE11437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DAG is a finite directed graph with no directed cycles.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That is, it consists of finitely many vertices and edges (also called </a:t>
            </a:r>
            <a:r>
              <a:rPr lang="en-US" i="1" dirty="0">
                <a:latin typeface="Arial Narrow" panose="020B0606020202030204" pitchFamily="34" charset="0"/>
              </a:rPr>
              <a:t>arcs</a:t>
            </a:r>
            <a:r>
              <a:rPr lang="en-US" dirty="0">
                <a:latin typeface="Arial Narrow" panose="020B0606020202030204" pitchFamily="34" charset="0"/>
              </a:rPr>
              <a:t>), with each edge directed from one vertex to another, such that there is no way to start at any vertex </a:t>
            </a:r>
            <a:r>
              <a:rPr lang="en-US" i="1" dirty="0">
                <a:latin typeface="Arial Narrow" panose="020B0606020202030204" pitchFamily="34" charset="0"/>
              </a:rPr>
              <a:t>v</a:t>
            </a:r>
            <a:r>
              <a:rPr lang="en-US" dirty="0">
                <a:latin typeface="Arial Narrow" panose="020B0606020202030204" pitchFamily="34" charset="0"/>
              </a:rPr>
              <a:t> and follow a consistently-directed sequence of edges that eventually loops back to </a:t>
            </a:r>
            <a:r>
              <a:rPr lang="en-US" i="1" dirty="0">
                <a:latin typeface="Arial Narrow" panose="020B0606020202030204" pitchFamily="34" charset="0"/>
              </a:rPr>
              <a:t>v</a:t>
            </a:r>
            <a:r>
              <a:rPr lang="en-US" dirty="0">
                <a:latin typeface="Arial Narrow" panose="020B0606020202030204" pitchFamily="34" charset="0"/>
              </a:rPr>
              <a:t> again.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 directed graph is acyclic if and only if it has a topological ordering.</a:t>
            </a:r>
          </a:p>
        </p:txBody>
      </p:sp>
    </p:spTree>
    <p:extLst>
      <p:ext uri="{BB962C8B-B14F-4D97-AF65-F5344CB8AC3E}">
        <p14:creationId xmlns:p14="http://schemas.microsoft.com/office/powerpoint/2010/main" val="132158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2DF3-E9E0-4078-B0A6-EB3A222B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71491-508E-4F3D-8F01-CEC513A6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38" y="2463026"/>
            <a:ext cx="7828723" cy="24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E9B-1FFD-43DE-8D90-71531047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0E20-2160-4708-BE9E-214B4142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Insertion Sort</a:t>
            </a:r>
          </a:p>
          <a:p>
            <a:r>
              <a:rPr lang="en-US" dirty="0">
                <a:latin typeface="Arial Narrow" panose="020B0606020202030204" pitchFamily="34" charset="0"/>
              </a:rPr>
              <a:t>Depth First Search</a:t>
            </a:r>
          </a:p>
          <a:p>
            <a:r>
              <a:rPr lang="en-US" dirty="0">
                <a:latin typeface="Arial Narrow" panose="020B0606020202030204" pitchFamily="34" charset="0"/>
              </a:rPr>
              <a:t>Breadth First Search</a:t>
            </a:r>
          </a:p>
          <a:p>
            <a:r>
              <a:rPr lang="en-US" dirty="0">
                <a:latin typeface="Arial Narrow" panose="020B0606020202030204" pitchFamily="34" charset="0"/>
              </a:rPr>
              <a:t>Topological sorting</a:t>
            </a:r>
          </a:p>
        </p:txBody>
      </p:sp>
    </p:spTree>
    <p:extLst>
      <p:ext uri="{BB962C8B-B14F-4D97-AF65-F5344CB8AC3E}">
        <p14:creationId xmlns:p14="http://schemas.microsoft.com/office/powerpoint/2010/main" val="120793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4998A1-3DB9-44F1-8C74-BC1F6B4B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1" y="1205948"/>
            <a:ext cx="10154717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8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951CDF-C10F-4B35-9A6C-230E6505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39" y="1011200"/>
            <a:ext cx="81485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4C207C-7B06-415A-B840-0AE76F8F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82" y="1020003"/>
            <a:ext cx="10205145" cy="48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311DD4-31B9-4DAE-8424-C6454811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3" y="1180686"/>
            <a:ext cx="10928514" cy="44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9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56C48E-6F11-4639-B310-187CF45E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78" y="967409"/>
            <a:ext cx="9174245" cy="49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68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E5F33-613D-44DC-94BD-A19D5B02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-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B94E4-6825-4A95-BC1F-42CE684B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66" y="1690688"/>
            <a:ext cx="10253148" cy="41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8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E9CD-37C5-4A91-91D9-597BB14E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-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FF486-F8A7-4DC9-A413-1E635964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48" y="1690688"/>
            <a:ext cx="9613080" cy="44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33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CCE9C-8305-4C44-BE2C-E9BEB76A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7" y="1075186"/>
            <a:ext cx="10356782" cy="47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45A0F-FAD0-4995-89F1-C9EA8A1B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4" y="795130"/>
            <a:ext cx="10862776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3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F670E-5243-4D1F-A2DC-C1F8C65D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10" y="911087"/>
            <a:ext cx="10724182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3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0446-896D-465B-91F5-496B187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v/S 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6261B-C37B-4035-B516-4D9325DC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57" y="1403154"/>
            <a:ext cx="9135961" cy="52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9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85C850-90BA-45F9-9685-61DEE2E2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26" y="1109870"/>
            <a:ext cx="10069730" cy="46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62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A36C8-DDCB-4549-B02D-B5D0DC65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1054399"/>
            <a:ext cx="10163290" cy="47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88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AD87A-FA5D-4C81-9499-4CE0F4C6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59" y="564677"/>
            <a:ext cx="9814681" cy="55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7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AA93F-19AD-4B29-87A0-88D1415A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8" y="577005"/>
            <a:ext cx="8638957" cy="55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32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F4F3-BA53-4D31-B775-1DB27ECD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30"/>
            <a:ext cx="10515600" cy="734805"/>
          </a:xfrm>
        </p:spPr>
        <p:txBody>
          <a:bodyPr/>
          <a:lstStyle/>
          <a:p>
            <a:r>
              <a:rPr lang="en-US" dirty="0"/>
              <a:t>Topological Sorting-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CF817-FF0A-4FAB-9779-92D63809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2269"/>
            <a:ext cx="10252689" cy="39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36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2F53D-C8D1-4416-BEF8-41126B81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1350884"/>
            <a:ext cx="9241113" cy="39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1CC2-01F2-4FC4-B9E9-826A55D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400373-69D2-453D-9749-4E525DB7C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791" y="1479673"/>
            <a:ext cx="4344718" cy="48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4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0D46-4364-444F-A8FB-45C8E8D8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- 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56E8C-DC80-4B6E-A2CD-1AE7CFC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41" y="1449870"/>
            <a:ext cx="9507054" cy="51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0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E21A-C6C1-4E87-8A2C-F929E55A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4F7E-0151-4806-8030-D2F8B385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4E151-DCE6-4912-A0F7-A72D499F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7" y="2047462"/>
            <a:ext cx="7896064" cy="39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DFS Search Tree</a:t>
            </a:r>
          </a:p>
        </p:txBody>
      </p:sp>
      <p:sp>
        <p:nvSpPr>
          <p:cNvPr id="214019" name="Oval 3"/>
          <p:cNvSpPr>
            <a:spLocks noChangeArrowheads="1"/>
          </p:cNvSpPr>
          <p:nvPr/>
        </p:nvSpPr>
        <p:spPr bwMode="auto">
          <a:xfrm>
            <a:off x="4548188" y="1601788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586289" y="1550989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9001125" y="1095375"/>
            <a:ext cx="1666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7013576" y="914400"/>
            <a:ext cx="3654425" cy="1504950"/>
            <a:chOff x="3318" y="709"/>
            <a:chExt cx="2302" cy="948"/>
          </a:xfrm>
        </p:grpSpPr>
        <p:sp>
          <p:nvSpPr>
            <p:cNvPr id="214023" name="Oval 7"/>
            <p:cNvSpPr>
              <a:spLocks noChangeArrowheads="1"/>
            </p:cNvSpPr>
            <p:nvPr/>
          </p:nvSpPr>
          <p:spPr bwMode="auto">
            <a:xfrm>
              <a:off x="3318" y="1082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4591" name="Rectangle 8"/>
            <p:cNvSpPr>
              <a:spLocks noChangeArrowheads="1"/>
            </p:cNvSpPr>
            <p:nvPr/>
          </p:nvSpPr>
          <p:spPr bwMode="auto">
            <a:xfrm>
              <a:off x="3318" y="1026"/>
              <a:ext cx="25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214025" name="Oval 9"/>
            <p:cNvSpPr>
              <a:spLocks noChangeArrowheads="1"/>
            </p:cNvSpPr>
            <p:nvPr/>
          </p:nvSpPr>
          <p:spPr bwMode="auto">
            <a:xfrm>
              <a:off x="3721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26" name="Oval 10"/>
            <p:cNvSpPr>
              <a:spLocks noChangeArrowheads="1"/>
            </p:cNvSpPr>
            <p:nvPr/>
          </p:nvSpPr>
          <p:spPr bwMode="auto">
            <a:xfrm>
              <a:off x="4385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27" name="Oval 11"/>
            <p:cNvSpPr>
              <a:spLocks noChangeArrowheads="1"/>
            </p:cNvSpPr>
            <p:nvPr/>
          </p:nvSpPr>
          <p:spPr bwMode="auto">
            <a:xfrm>
              <a:off x="5120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28" name="Oval 12"/>
            <p:cNvSpPr>
              <a:spLocks noChangeArrowheads="1"/>
            </p:cNvSpPr>
            <p:nvPr/>
          </p:nvSpPr>
          <p:spPr bwMode="auto">
            <a:xfrm>
              <a:off x="5357" y="104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29" name="Oval 13"/>
            <p:cNvSpPr>
              <a:spLocks noChangeArrowheads="1"/>
            </p:cNvSpPr>
            <p:nvPr/>
          </p:nvSpPr>
          <p:spPr bwMode="auto">
            <a:xfrm>
              <a:off x="3745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30" name="Oval 14"/>
            <p:cNvSpPr>
              <a:spLocks noChangeArrowheads="1"/>
            </p:cNvSpPr>
            <p:nvPr/>
          </p:nvSpPr>
          <p:spPr bwMode="auto">
            <a:xfrm>
              <a:off x="4361" y="77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31" name="Oval 15"/>
            <p:cNvSpPr>
              <a:spLocks noChangeArrowheads="1"/>
            </p:cNvSpPr>
            <p:nvPr/>
          </p:nvSpPr>
          <p:spPr bwMode="auto">
            <a:xfrm>
              <a:off x="4978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4599" name="Rectangle 16"/>
            <p:cNvSpPr>
              <a:spLocks noChangeArrowheads="1"/>
            </p:cNvSpPr>
            <p:nvPr/>
          </p:nvSpPr>
          <p:spPr bwMode="auto">
            <a:xfrm>
              <a:off x="5352" y="996"/>
              <a:ext cx="26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G</a:t>
              </a:r>
            </a:p>
          </p:txBody>
        </p:sp>
        <p:sp>
          <p:nvSpPr>
            <p:cNvPr id="24600" name="Rectangle 17"/>
            <p:cNvSpPr>
              <a:spLocks noChangeArrowheads="1"/>
            </p:cNvSpPr>
            <p:nvPr/>
          </p:nvSpPr>
          <p:spPr bwMode="auto">
            <a:xfrm>
              <a:off x="3738" y="726"/>
              <a:ext cx="25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24601" name="Rectangle 18"/>
            <p:cNvSpPr>
              <a:spLocks noChangeArrowheads="1"/>
            </p:cNvSpPr>
            <p:nvPr/>
          </p:nvSpPr>
          <p:spPr bwMode="auto">
            <a:xfrm>
              <a:off x="4368" y="726"/>
              <a:ext cx="2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24602" name="Rectangle 19"/>
            <p:cNvSpPr>
              <a:spLocks noChangeArrowheads="1"/>
            </p:cNvSpPr>
            <p:nvPr/>
          </p:nvSpPr>
          <p:spPr bwMode="auto">
            <a:xfrm>
              <a:off x="3720" y="1422"/>
              <a:ext cx="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D</a:t>
              </a:r>
            </a:p>
          </p:txBody>
        </p:sp>
        <p:sp>
          <p:nvSpPr>
            <p:cNvPr id="24603" name="Rectangle 20"/>
            <p:cNvSpPr>
              <a:spLocks noChangeArrowheads="1"/>
            </p:cNvSpPr>
            <p:nvPr/>
          </p:nvSpPr>
          <p:spPr bwMode="auto">
            <a:xfrm>
              <a:off x="4380" y="1428"/>
              <a:ext cx="26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E</a:t>
              </a:r>
            </a:p>
          </p:txBody>
        </p:sp>
        <p:sp>
          <p:nvSpPr>
            <p:cNvPr id="24604" name="Rectangle 21"/>
            <p:cNvSpPr>
              <a:spLocks noChangeArrowheads="1"/>
            </p:cNvSpPr>
            <p:nvPr/>
          </p:nvSpPr>
          <p:spPr bwMode="auto">
            <a:xfrm>
              <a:off x="4968" y="726"/>
              <a:ext cx="2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24605" name="Rectangle 22"/>
            <p:cNvSpPr>
              <a:spLocks noChangeArrowheads="1"/>
            </p:cNvSpPr>
            <p:nvPr/>
          </p:nvSpPr>
          <p:spPr bwMode="auto">
            <a:xfrm>
              <a:off x="5136" y="1422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F</a:t>
              </a:r>
            </a:p>
          </p:txBody>
        </p:sp>
        <p:sp>
          <p:nvSpPr>
            <p:cNvPr id="214039" name="Line 23"/>
            <p:cNvSpPr>
              <a:spLocks noChangeShapeType="1"/>
            </p:cNvSpPr>
            <p:nvPr/>
          </p:nvSpPr>
          <p:spPr bwMode="auto">
            <a:xfrm>
              <a:off x="3506" y="1215"/>
              <a:ext cx="237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0" name="Line 24"/>
            <p:cNvSpPr>
              <a:spLocks noChangeShapeType="1"/>
            </p:cNvSpPr>
            <p:nvPr/>
          </p:nvSpPr>
          <p:spPr bwMode="auto">
            <a:xfrm flipV="1">
              <a:off x="3482" y="868"/>
              <a:ext cx="261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1" name="Line 25"/>
            <p:cNvSpPr>
              <a:spLocks noChangeShapeType="1"/>
            </p:cNvSpPr>
            <p:nvPr/>
          </p:nvSpPr>
          <p:spPr bwMode="auto">
            <a:xfrm>
              <a:off x="383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2" name="Line 26"/>
            <p:cNvSpPr>
              <a:spLocks noChangeShapeType="1"/>
            </p:cNvSpPr>
            <p:nvPr/>
          </p:nvSpPr>
          <p:spPr bwMode="auto">
            <a:xfrm>
              <a:off x="3956" y="849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3" name="Line 27"/>
            <p:cNvSpPr>
              <a:spLocks noChangeShapeType="1"/>
            </p:cNvSpPr>
            <p:nvPr/>
          </p:nvSpPr>
          <p:spPr bwMode="auto">
            <a:xfrm>
              <a:off x="3933" y="1544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4" name="Line 28"/>
            <p:cNvSpPr>
              <a:spLocks noChangeShapeType="1"/>
            </p:cNvSpPr>
            <p:nvPr/>
          </p:nvSpPr>
          <p:spPr bwMode="auto">
            <a:xfrm>
              <a:off x="4573" y="868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5" name="Line 29"/>
            <p:cNvSpPr>
              <a:spLocks noChangeShapeType="1"/>
            </p:cNvSpPr>
            <p:nvPr/>
          </p:nvSpPr>
          <p:spPr bwMode="auto">
            <a:xfrm>
              <a:off x="4597" y="1524"/>
              <a:ext cx="5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6" name="Line 30"/>
            <p:cNvSpPr>
              <a:spLocks noChangeShapeType="1"/>
            </p:cNvSpPr>
            <p:nvPr/>
          </p:nvSpPr>
          <p:spPr bwMode="auto">
            <a:xfrm flipV="1">
              <a:off x="5261" y="1196"/>
              <a:ext cx="166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7" name="Line 31"/>
            <p:cNvSpPr>
              <a:spLocks noChangeShapeType="1"/>
            </p:cNvSpPr>
            <p:nvPr/>
          </p:nvSpPr>
          <p:spPr bwMode="auto">
            <a:xfrm>
              <a:off x="447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525" y="864"/>
              <a:ext cx="10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4070" y="709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3856" y="107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3477" y="132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070" y="1404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81" y="136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5422" y="1289"/>
              <a:ext cx="10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4520" y="105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14056" name="Oval 40"/>
          <p:cNvSpPr>
            <a:spLocks noChangeArrowheads="1"/>
          </p:cNvSpPr>
          <p:nvPr/>
        </p:nvSpPr>
        <p:spPr bwMode="auto">
          <a:xfrm>
            <a:off x="2984501" y="2295526"/>
            <a:ext cx="404813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4584" name="Rectangle 41"/>
          <p:cNvSpPr>
            <a:spLocks noChangeArrowheads="1"/>
          </p:cNvSpPr>
          <p:nvPr/>
        </p:nvSpPr>
        <p:spPr bwMode="auto">
          <a:xfrm>
            <a:off x="2986088" y="22383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14058" name="Oval 42"/>
          <p:cNvSpPr>
            <a:spLocks noChangeArrowheads="1"/>
          </p:cNvSpPr>
          <p:nvPr/>
        </p:nvSpPr>
        <p:spPr bwMode="auto">
          <a:xfrm>
            <a:off x="6135688" y="2282826"/>
            <a:ext cx="404812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4586" name="Rectangle 43"/>
          <p:cNvSpPr>
            <a:spLocks noChangeArrowheads="1"/>
          </p:cNvSpPr>
          <p:nvPr/>
        </p:nvSpPr>
        <p:spPr bwMode="auto">
          <a:xfrm>
            <a:off x="6172200" y="2230439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14060" name="Line 44"/>
          <p:cNvSpPr>
            <a:spLocks noChangeShapeType="1"/>
          </p:cNvSpPr>
          <p:nvPr/>
        </p:nvSpPr>
        <p:spPr bwMode="auto">
          <a:xfrm flipH="1">
            <a:off x="3168650" y="1825625"/>
            <a:ext cx="1398588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4061" name="Line 45"/>
          <p:cNvSpPr>
            <a:spLocks noChangeShapeType="1"/>
          </p:cNvSpPr>
          <p:nvPr/>
        </p:nvSpPr>
        <p:spPr bwMode="auto">
          <a:xfrm>
            <a:off x="4929188" y="1830388"/>
            <a:ext cx="1371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4589" name="Text Box 59"/>
          <p:cNvSpPr txBox="1">
            <a:spLocks noChangeArrowheads="1"/>
          </p:cNvSpPr>
          <p:nvPr/>
        </p:nvSpPr>
        <p:spPr bwMode="auto">
          <a:xfrm>
            <a:off x="7524751" y="3133726"/>
            <a:ext cx="1890261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dirty="0">
                <a:latin typeface="Verdana" pitchFamily="34" charset="0"/>
              </a:rPr>
              <a:t>Stack = {A,D}</a:t>
            </a:r>
          </a:p>
        </p:txBody>
      </p:sp>
    </p:spTree>
    <p:extLst>
      <p:ext uri="{BB962C8B-B14F-4D97-AF65-F5344CB8AC3E}">
        <p14:creationId xmlns:p14="http://schemas.microsoft.com/office/powerpoint/2010/main" val="21478536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DFS Search Tree</a:t>
            </a:r>
          </a:p>
        </p:txBody>
      </p:sp>
      <p:sp>
        <p:nvSpPr>
          <p:cNvPr id="216067" name="Oval 3"/>
          <p:cNvSpPr>
            <a:spLocks noChangeArrowheads="1"/>
          </p:cNvSpPr>
          <p:nvPr/>
        </p:nvSpPr>
        <p:spPr bwMode="auto">
          <a:xfrm>
            <a:off x="4548188" y="1601788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86289" y="1550989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9001125" y="1095375"/>
            <a:ext cx="1666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7013576" y="914400"/>
            <a:ext cx="3654425" cy="1504950"/>
            <a:chOff x="3318" y="709"/>
            <a:chExt cx="2302" cy="948"/>
          </a:xfrm>
        </p:grpSpPr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3318" y="1082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5621" name="Rectangle 8"/>
            <p:cNvSpPr>
              <a:spLocks noChangeArrowheads="1"/>
            </p:cNvSpPr>
            <p:nvPr/>
          </p:nvSpPr>
          <p:spPr bwMode="auto">
            <a:xfrm>
              <a:off x="3318" y="1026"/>
              <a:ext cx="25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216073" name="Oval 9"/>
            <p:cNvSpPr>
              <a:spLocks noChangeArrowheads="1"/>
            </p:cNvSpPr>
            <p:nvPr/>
          </p:nvSpPr>
          <p:spPr bwMode="auto">
            <a:xfrm>
              <a:off x="3721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74" name="Oval 10"/>
            <p:cNvSpPr>
              <a:spLocks noChangeArrowheads="1"/>
            </p:cNvSpPr>
            <p:nvPr/>
          </p:nvSpPr>
          <p:spPr bwMode="auto">
            <a:xfrm>
              <a:off x="4385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75" name="Oval 11"/>
            <p:cNvSpPr>
              <a:spLocks noChangeArrowheads="1"/>
            </p:cNvSpPr>
            <p:nvPr/>
          </p:nvSpPr>
          <p:spPr bwMode="auto">
            <a:xfrm>
              <a:off x="5120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76" name="Oval 12"/>
            <p:cNvSpPr>
              <a:spLocks noChangeArrowheads="1"/>
            </p:cNvSpPr>
            <p:nvPr/>
          </p:nvSpPr>
          <p:spPr bwMode="auto">
            <a:xfrm>
              <a:off x="5357" y="104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77" name="Oval 13"/>
            <p:cNvSpPr>
              <a:spLocks noChangeArrowheads="1"/>
            </p:cNvSpPr>
            <p:nvPr/>
          </p:nvSpPr>
          <p:spPr bwMode="auto">
            <a:xfrm>
              <a:off x="3745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78" name="Oval 14"/>
            <p:cNvSpPr>
              <a:spLocks noChangeArrowheads="1"/>
            </p:cNvSpPr>
            <p:nvPr/>
          </p:nvSpPr>
          <p:spPr bwMode="auto">
            <a:xfrm>
              <a:off x="4361" y="77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79" name="Oval 15"/>
            <p:cNvSpPr>
              <a:spLocks noChangeArrowheads="1"/>
            </p:cNvSpPr>
            <p:nvPr/>
          </p:nvSpPr>
          <p:spPr bwMode="auto">
            <a:xfrm>
              <a:off x="4978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5629" name="Rectangle 16"/>
            <p:cNvSpPr>
              <a:spLocks noChangeArrowheads="1"/>
            </p:cNvSpPr>
            <p:nvPr/>
          </p:nvSpPr>
          <p:spPr bwMode="auto">
            <a:xfrm>
              <a:off x="5352" y="996"/>
              <a:ext cx="26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G</a:t>
              </a:r>
            </a:p>
          </p:txBody>
        </p:sp>
        <p:sp>
          <p:nvSpPr>
            <p:cNvPr id="25630" name="Rectangle 17"/>
            <p:cNvSpPr>
              <a:spLocks noChangeArrowheads="1"/>
            </p:cNvSpPr>
            <p:nvPr/>
          </p:nvSpPr>
          <p:spPr bwMode="auto">
            <a:xfrm>
              <a:off x="3738" y="726"/>
              <a:ext cx="25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25631" name="Rectangle 18"/>
            <p:cNvSpPr>
              <a:spLocks noChangeArrowheads="1"/>
            </p:cNvSpPr>
            <p:nvPr/>
          </p:nvSpPr>
          <p:spPr bwMode="auto">
            <a:xfrm>
              <a:off x="4368" y="726"/>
              <a:ext cx="2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25632" name="Rectangle 19"/>
            <p:cNvSpPr>
              <a:spLocks noChangeArrowheads="1"/>
            </p:cNvSpPr>
            <p:nvPr/>
          </p:nvSpPr>
          <p:spPr bwMode="auto">
            <a:xfrm>
              <a:off x="3720" y="1422"/>
              <a:ext cx="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D</a:t>
              </a:r>
            </a:p>
          </p:txBody>
        </p:sp>
        <p:sp>
          <p:nvSpPr>
            <p:cNvPr id="25633" name="Rectangle 20"/>
            <p:cNvSpPr>
              <a:spLocks noChangeArrowheads="1"/>
            </p:cNvSpPr>
            <p:nvPr/>
          </p:nvSpPr>
          <p:spPr bwMode="auto">
            <a:xfrm>
              <a:off x="4380" y="1428"/>
              <a:ext cx="26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E</a:t>
              </a:r>
            </a:p>
          </p:txBody>
        </p:sp>
        <p:sp>
          <p:nvSpPr>
            <p:cNvPr id="25634" name="Rectangle 21"/>
            <p:cNvSpPr>
              <a:spLocks noChangeArrowheads="1"/>
            </p:cNvSpPr>
            <p:nvPr/>
          </p:nvSpPr>
          <p:spPr bwMode="auto">
            <a:xfrm>
              <a:off x="4968" y="726"/>
              <a:ext cx="2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25635" name="Rectangle 22"/>
            <p:cNvSpPr>
              <a:spLocks noChangeArrowheads="1"/>
            </p:cNvSpPr>
            <p:nvPr/>
          </p:nvSpPr>
          <p:spPr bwMode="auto">
            <a:xfrm>
              <a:off x="5136" y="1422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F</a:t>
              </a:r>
            </a:p>
          </p:txBody>
        </p:sp>
        <p:sp>
          <p:nvSpPr>
            <p:cNvPr id="216087" name="Line 23"/>
            <p:cNvSpPr>
              <a:spLocks noChangeShapeType="1"/>
            </p:cNvSpPr>
            <p:nvPr/>
          </p:nvSpPr>
          <p:spPr bwMode="auto">
            <a:xfrm>
              <a:off x="3506" y="1215"/>
              <a:ext cx="237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88" name="Line 24"/>
            <p:cNvSpPr>
              <a:spLocks noChangeShapeType="1"/>
            </p:cNvSpPr>
            <p:nvPr/>
          </p:nvSpPr>
          <p:spPr bwMode="auto">
            <a:xfrm flipV="1">
              <a:off x="3482" y="868"/>
              <a:ext cx="261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89" name="Line 25"/>
            <p:cNvSpPr>
              <a:spLocks noChangeShapeType="1"/>
            </p:cNvSpPr>
            <p:nvPr/>
          </p:nvSpPr>
          <p:spPr bwMode="auto">
            <a:xfrm>
              <a:off x="383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0" name="Line 26"/>
            <p:cNvSpPr>
              <a:spLocks noChangeShapeType="1"/>
            </p:cNvSpPr>
            <p:nvPr/>
          </p:nvSpPr>
          <p:spPr bwMode="auto">
            <a:xfrm>
              <a:off x="3956" y="849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1" name="Line 27"/>
            <p:cNvSpPr>
              <a:spLocks noChangeShapeType="1"/>
            </p:cNvSpPr>
            <p:nvPr/>
          </p:nvSpPr>
          <p:spPr bwMode="auto">
            <a:xfrm>
              <a:off x="3933" y="1544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2" name="Line 28"/>
            <p:cNvSpPr>
              <a:spLocks noChangeShapeType="1"/>
            </p:cNvSpPr>
            <p:nvPr/>
          </p:nvSpPr>
          <p:spPr bwMode="auto">
            <a:xfrm>
              <a:off x="4573" y="868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3" name="Line 29"/>
            <p:cNvSpPr>
              <a:spLocks noChangeShapeType="1"/>
            </p:cNvSpPr>
            <p:nvPr/>
          </p:nvSpPr>
          <p:spPr bwMode="auto">
            <a:xfrm>
              <a:off x="4597" y="1524"/>
              <a:ext cx="5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4" name="Line 30"/>
            <p:cNvSpPr>
              <a:spLocks noChangeShapeType="1"/>
            </p:cNvSpPr>
            <p:nvPr/>
          </p:nvSpPr>
          <p:spPr bwMode="auto">
            <a:xfrm flipV="1">
              <a:off x="5261" y="1196"/>
              <a:ext cx="166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5" name="Line 31"/>
            <p:cNvSpPr>
              <a:spLocks noChangeShapeType="1"/>
            </p:cNvSpPr>
            <p:nvPr/>
          </p:nvSpPr>
          <p:spPr bwMode="auto">
            <a:xfrm>
              <a:off x="447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6" name="Rectangle 32"/>
            <p:cNvSpPr>
              <a:spLocks noChangeArrowheads="1"/>
            </p:cNvSpPr>
            <p:nvPr/>
          </p:nvSpPr>
          <p:spPr bwMode="auto">
            <a:xfrm>
              <a:off x="3525" y="864"/>
              <a:ext cx="10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7" name="Rectangle 33"/>
            <p:cNvSpPr>
              <a:spLocks noChangeArrowheads="1"/>
            </p:cNvSpPr>
            <p:nvPr/>
          </p:nvSpPr>
          <p:spPr bwMode="auto">
            <a:xfrm>
              <a:off x="4070" y="709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8" name="Rectangle 34"/>
            <p:cNvSpPr>
              <a:spLocks noChangeArrowheads="1"/>
            </p:cNvSpPr>
            <p:nvPr/>
          </p:nvSpPr>
          <p:spPr bwMode="auto">
            <a:xfrm>
              <a:off x="3856" y="107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3477" y="132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4070" y="1404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4781" y="136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5422" y="1289"/>
              <a:ext cx="10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4520" y="105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16104" name="Oval 40"/>
          <p:cNvSpPr>
            <a:spLocks noChangeArrowheads="1"/>
          </p:cNvSpPr>
          <p:nvPr/>
        </p:nvSpPr>
        <p:spPr bwMode="auto">
          <a:xfrm>
            <a:off x="2984501" y="2295526"/>
            <a:ext cx="404813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5608" name="Rectangle 41"/>
          <p:cNvSpPr>
            <a:spLocks noChangeArrowheads="1"/>
          </p:cNvSpPr>
          <p:nvPr/>
        </p:nvSpPr>
        <p:spPr bwMode="auto">
          <a:xfrm>
            <a:off x="2986088" y="22383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16106" name="Oval 42"/>
          <p:cNvSpPr>
            <a:spLocks noChangeArrowheads="1"/>
          </p:cNvSpPr>
          <p:nvPr/>
        </p:nvSpPr>
        <p:spPr bwMode="auto">
          <a:xfrm>
            <a:off x="6135688" y="2282826"/>
            <a:ext cx="404812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5610" name="Rectangle 43"/>
          <p:cNvSpPr>
            <a:spLocks noChangeArrowheads="1"/>
          </p:cNvSpPr>
          <p:nvPr/>
        </p:nvSpPr>
        <p:spPr bwMode="auto">
          <a:xfrm>
            <a:off x="6172200" y="2230439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16108" name="Line 44"/>
          <p:cNvSpPr>
            <a:spLocks noChangeShapeType="1"/>
          </p:cNvSpPr>
          <p:nvPr/>
        </p:nvSpPr>
        <p:spPr bwMode="auto">
          <a:xfrm flipH="1">
            <a:off x="3168650" y="1825625"/>
            <a:ext cx="1398588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6109" name="Line 45"/>
          <p:cNvSpPr>
            <a:spLocks noChangeShapeType="1"/>
          </p:cNvSpPr>
          <p:nvPr/>
        </p:nvSpPr>
        <p:spPr bwMode="auto">
          <a:xfrm>
            <a:off x="4929188" y="1830388"/>
            <a:ext cx="1371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6110" name="Oval 46"/>
          <p:cNvSpPr>
            <a:spLocks noChangeArrowheads="1"/>
          </p:cNvSpPr>
          <p:nvPr/>
        </p:nvSpPr>
        <p:spPr bwMode="auto">
          <a:xfrm>
            <a:off x="2352676" y="2989263"/>
            <a:ext cx="404813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5614" name="Rectangle 47"/>
          <p:cNvSpPr>
            <a:spLocks noChangeArrowheads="1"/>
          </p:cNvSpPr>
          <p:nvPr/>
        </p:nvSpPr>
        <p:spPr bwMode="auto">
          <a:xfrm>
            <a:off x="2376489" y="2924176"/>
            <a:ext cx="3542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16112" name="Oval 48"/>
          <p:cNvSpPr>
            <a:spLocks noChangeArrowheads="1"/>
          </p:cNvSpPr>
          <p:nvPr/>
        </p:nvSpPr>
        <p:spPr bwMode="auto">
          <a:xfrm>
            <a:off x="3751263" y="2976563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5616" name="Rectangle 49"/>
          <p:cNvSpPr>
            <a:spLocks noChangeArrowheads="1"/>
          </p:cNvSpPr>
          <p:nvPr/>
        </p:nvSpPr>
        <p:spPr bwMode="auto">
          <a:xfrm>
            <a:off x="3787775" y="29241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16114" name="Line 50"/>
          <p:cNvSpPr>
            <a:spLocks noChangeShapeType="1"/>
          </p:cNvSpPr>
          <p:nvPr/>
        </p:nvSpPr>
        <p:spPr bwMode="auto">
          <a:xfrm flipH="1">
            <a:off x="2605088" y="2538413"/>
            <a:ext cx="400050" cy="4619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16115" name="Line 51"/>
          <p:cNvSpPr>
            <a:spLocks noChangeShapeType="1"/>
          </p:cNvSpPr>
          <p:nvPr/>
        </p:nvSpPr>
        <p:spPr bwMode="auto">
          <a:xfrm>
            <a:off x="3367089" y="2543176"/>
            <a:ext cx="579437" cy="4302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5619" name="Text Box 52"/>
          <p:cNvSpPr txBox="1">
            <a:spLocks noChangeArrowheads="1"/>
          </p:cNvSpPr>
          <p:nvPr/>
        </p:nvSpPr>
        <p:spPr bwMode="auto">
          <a:xfrm>
            <a:off x="7524751" y="3133726"/>
            <a:ext cx="214526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dirty="0">
                <a:latin typeface="Verdana" pitchFamily="34" charset="0"/>
              </a:rPr>
              <a:t>Stack = {B,D,D}</a:t>
            </a:r>
          </a:p>
        </p:txBody>
      </p:sp>
    </p:spTree>
    <p:extLst>
      <p:ext uri="{BB962C8B-B14F-4D97-AF65-F5344CB8AC3E}">
        <p14:creationId xmlns:p14="http://schemas.microsoft.com/office/powerpoint/2010/main" val="34174203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DFS Search Tree</a:t>
            </a:r>
          </a:p>
        </p:txBody>
      </p:sp>
      <p:sp>
        <p:nvSpPr>
          <p:cNvPr id="207875" name="Oval 3"/>
          <p:cNvSpPr>
            <a:spLocks noChangeArrowheads="1"/>
          </p:cNvSpPr>
          <p:nvPr/>
        </p:nvSpPr>
        <p:spPr bwMode="auto">
          <a:xfrm>
            <a:off x="4548188" y="1601788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86289" y="1550989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9001125" y="1095375"/>
            <a:ext cx="1666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7013576" y="914400"/>
            <a:ext cx="3654425" cy="1504950"/>
            <a:chOff x="3318" y="709"/>
            <a:chExt cx="2302" cy="948"/>
          </a:xfrm>
        </p:grpSpPr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3318" y="1082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6651" name="Rectangle 8"/>
            <p:cNvSpPr>
              <a:spLocks noChangeArrowheads="1"/>
            </p:cNvSpPr>
            <p:nvPr/>
          </p:nvSpPr>
          <p:spPr bwMode="auto">
            <a:xfrm>
              <a:off x="3318" y="1026"/>
              <a:ext cx="25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3721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385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5120" y="1468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84" name="Oval 12"/>
            <p:cNvSpPr>
              <a:spLocks noChangeArrowheads="1"/>
            </p:cNvSpPr>
            <p:nvPr/>
          </p:nvSpPr>
          <p:spPr bwMode="auto">
            <a:xfrm>
              <a:off x="5357" y="104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3745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361" y="773"/>
              <a:ext cx="210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978" y="773"/>
              <a:ext cx="209" cy="1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6659" name="Rectangle 16"/>
            <p:cNvSpPr>
              <a:spLocks noChangeArrowheads="1"/>
            </p:cNvSpPr>
            <p:nvPr/>
          </p:nvSpPr>
          <p:spPr bwMode="auto">
            <a:xfrm>
              <a:off x="5352" y="996"/>
              <a:ext cx="26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G</a:t>
              </a:r>
            </a:p>
          </p:txBody>
        </p:sp>
        <p:sp>
          <p:nvSpPr>
            <p:cNvPr id="26660" name="Rectangle 17"/>
            <p:cNvSpPr>
              <a:spLocks noChangeArrowheads="1"/>
            </p:cNvSpPr>
            <p:nvPr/>
          </p:nvSpPr>
          <p:spPr bwMode="auto">
            <a:xfrm>
              <a:off x="3738" y="726"/>
              <a:ext cx="25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26661" name="Rectangle 18"/>
            <p:cNvSpPr>
              <a:spLocks noChangeArrowheads="1"/>
            </p:cNvSpPr>
            <p:nvPr/>
          </p:nvSpPr>
          <p:spPr bwMode="auto">
            <a:xfrm>
              <a:off x="4368" y="726"/>
              <a:ext cx="2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26662" name="Rectangle 19"/>
            <p:cNvSpPr>
              <a:spLocks noChangeArrowheads="1"/>
            </p:cNvSpPr>
            <p:nvPr/>
          </p:nvSpPr>
          <p:spPr bwMode="auto">
            <a:xfrm>
              <a:off x="3720" y="1422"/>
              <a:ext cx="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D</a:t>
              </a:r>
            </a:p>
          </p:txBody>
        </p:sp>
        <p:sp>
          <p:nvSpPr>
            <p:cNvPr id="26663" name="Rectangle 20"/>
            <p:cNvSpPr>
              <a:spLocks noChangeArrowheads="1"/>
            </p:cNvSpPr>
            <p:nvPr/>
          </p:nvSpPr>
          <p:spPr bwMode="auto">
            <a:xfrm>
              <a:off x="4380" y="1428"/>
              <a:ext cx="26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E</a:t>
              </a:r>
            </a:p>
          </p:txBody>
        </p:sp>
        <p:sp>
          <p:nvSpPr>
            <p:cNvPr id="26664" name="Rectangle 21"/>
            <p:cNvSpPr>
              <a:spLocks noChangeArrowheads="1"/>
            </p:cNvSpPr>
            <p:nvPr/>
          </p:nvSpPr>
          <p:spPr bwMode="auto">
            <a:xfrm>
              <a:off x="4968" y="726"/>
              <a:ext cx="2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26665" name="Rectangle 22"/>
            <p:cNvSpPr>
              <a:spLocks noChangeArrowheads="1"/>
            </p:cNvSpPr>
            <p:nvPr/>
          </p:nvSpPr>
          <p:spPr bwMode="auto">
            <a:xfrm>
              <a:off x="5136" y="1422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/>
                <a:t>F</a:t>
              </a:r>
            </a:p>
          </p:txBody>
        </p:sp>
        <p:sp>
          <p:nvSpPr>
            <p:cNvPr id="207895" name="Line 23"/>
            <p:cNvSpPr>
              <a:spLocks noChangeShapeType="1"/>
            </p:cNvSpPr>
            <p:nvPr/>
          </p:nvSpPr>
          <p:spPr bwMode="auto">
            <a:xfrm>
              <a:off x="3506" y="1215"/>
              <a:ext cx="237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96" name="Line 24"/>
            <p:cNvSpPr>
              <a:spLocks noChangeShapeType="1"/>
            </p:cNvSpPr>
            <p:nvPr/>
          </p:nvSpPr>
          <p:spPr bwMode="auto">
            <a:xfrm flipV="1">
              <a:off x="3482" y="868"/>
              <a:ext cx="261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>
              <a:off x="383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3956" y="849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899" name="Line 27"/>
            <p:cNvSpPr>
              <a:spLocks noChangeShapeType="1"/>
            </p:cNvSpPr>
            <p:nvPr/>
          </p:nvSpPr>
          <p:spPr bwMode="auto">
            <a:xfrm>
              <a:off x="3933" y="1544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0" name="Line 28"/>
            <p:cNvSpPr>
              <a:spLocks noChangeShapeType="1"/>
            </p:cNvSpPr>
            <p:nvPr/>
          </p:nvSpPr>
          <p:spPr bwMode="auto">
            <a:xfrm>
              <a:off x="4573" y="868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1" name="Line 29"/>
            <p:cNvSpPr>
              <a:spLocks noChangeShapeType="1"/>
            </p:cNvSpPr>
            <p:nvPr/>
          </p:nvSpPr>
          <p:spPr bwMode="auto">
            <a:xfrm>
              <a:off x="4597" y="1524"/>
              <a:ext cx="5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 flipV="1">
              <a:off x="5261" y="1196"/>
              <a:ext cx="166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3" name="Line 31"/>
            <p:cNvSpPr>
              <a:spLocks noChangeShapeType="1"/>
            </p:cNvSpPr>
            <p:nvPr/>
          </p:nvSpPr>
          <p:spPr bwMode="auto">
            <a:xfrm>
              <a:off x="4478" y="926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4" name="Rectangle 32"/>
            <p:cNvSpPr>
              <a:spLocks noChangeArrowheads="1"/>
            </p:cNvSpPr>
            <p:nvPr/>
          </p:nvSpPr>
          <p:spPr bwMode="auto">
            <a:xfrm>
              <a:off x="3525" y="864"/>
              <a:ext cx="10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5" name="Rectangle 33"/>
            <p:cNvSpPr>
              <a:spLocks noChangeArrowheads="1"/>
            </p:cNvSpPr>
            <p:nvPr/>
          </p:nvSpPr>
          <p:spPr bwMode="auto">
            <a:xfrm>
              <a:off x="4070" y="709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6" name="Rectangle 34"/>
            <p:cNvSpPr>
              <a:spLocks noChangeArrowheads="1"/>
            </p:cNvSpPr>
            <p:nvPr/>
          </p:nvSpPr>
          <p:spPr bwMode="auto">
            <a:xfrm>
              <a:off x="3856" y="107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3477" y="132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8" name="Rectangle 36"/>
            <p:cNvSpPr>
              <a:spLocks noChangeArrowheads="1"/>
            </p:cNvSpPr>
            <p:nvPr/>
          </p:nvSpPr>
          <p:spPr bwMode="auto">
            <a:xfrm>
              <a:off x="4070" y="1404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09" name="Rectangle 37"/>
            <p:cNvSpPr>
              <a:spLocks noChangeArrowheads="1"/>
            </p:cNvSpPr>
            <p:nvPr/>
          </p:nvSpPr>
          <p:spPr bwMode="auto">
            <a:xfrm>
              <a:off x="4781" y="1366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10" name="Rectangle 38"/>
            <p:cNvSpPr>
              <a:spLocks noChangeArrowheads="1"/>
            </p:cNvSpPr>
            <p:nvPr/>
          </p:nvSpPr>
          <p:spPr bwMode="auto">
            <a:xfrm>
              <a:off x="5422" y="1289"/>
              <a:ext cx="10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911" name="Rectangle 39"/>
            <p:cNvSpPr>
              <a:spLocks noChangeArrowheads="1"/>
            </p:cNvSpPr>
            <p:nvPr/>
          </p:nvSpPr>
          <p:spPr bwMode="auto">
            <a:xfrm>
              <a:off x="4520" y="1057"/>
              <a:ext cx="1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2984501" y="2295526"/>
            <a:ext cx="404813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6632" name="Rectangle 41"/>
          <p:cNvSpPr>
            <a:spLocks noChangeArrowheads="1"/>
          </p:cNvSpPr>
          <p:nvPr/>
        </p:nvSpPr>
        <p:spPr bwMode="auto">
          <a:xfrm>
            <a:off x="2986088" y="22383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07914" name="Oval 42"/>
          <p:cNvSpPr>
            <a:spLocks noChangeArrowheads="1"/>
          </p:cNvSpPr>
          <p:nvPr/>
        </p:nvSpPr>
        <p:spPr bwMode="auto">
          <a:xfrm>
            <a:off x="6135688" y="2282826"/>
            <a:ext cx="404812" cy="3159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6634" name="Rectangle 43"/>
          <p:cNvSpPr>
            <a:spLocks noChangeArrowheads="1"/>
          </p:cNvSpPr>
          <p:nvPr/>
        </p:nvSpPr>
        <p:spPr bwMode="auto">
          <a:xfrm>
            <a:off x="6172200" y="2230439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07916" name="Line 44"/>
          <p:cNvSpPr>
            <a:spLocks noChangeShapeType="1"/>
          </p:cNvSpPr>
          <p:nvPr/>
        </p:nvSpPr>
        <p:spPr bwMode="auto">
          <a:xfrm flipH="1">
            <a:off x="3168650" y="1825625"/>
            <a:ext cx="1398588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7917" name="Line 45"/>
          <p:cNvSpPr>
            <a:spLocks noChangeShapeType="1"/>
          </p:cNvSpPr>
          <p:nvPr/>
        </p:nvSpPr>
        <p:spPr bwMode="auto">
          <a:xfrm>
            <a:off x="4929188" y="1830388"/>
            <a:ext cx="1371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7918" name="Oval 46"/>
          <p:cNvSpPr>
            <a:spLocks noChangeArrowheads="1"/>
          </p:cNvSpPr>
          <p:nvPr/>
        </p:nvSpPr>
        <p:spPr bwMode="auto">
          <a:xfrm>
            <a:off x="2352676" y="2989263"/>
            <a:ext cx="404813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6638" name="Rectangle 47"/>
          <p:cNvSpPr>
            <a:spLocks noChangeArrowheads="1"/>
          </p:cNvSpPr>
          <p:nvPr/>
        </p:nvSpPr>
        <p:spPr bwMode="auto">
          <a:xfrm>
            <a:off x="2376489" y="2924176"/>
            <a:ext cx="3542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07920" name="Oval 48"/>
          <p:cNvSpPr>
            <a:spLocks noChangeArrowheads="1"/>
          </p:cNvSpPr>
          <p:nvPr/>
        </p:nvSpPr>
        <p:spPr bwMode="auto">
          <a:xfrm>
            <a:off x="3751263" y="2976563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6640" name="Rectangle 49"/>
          <p:cNvSpPr>
            <a:spLocks noChangeArrowheads="1"/>
          </p:cNvSpPr>
          <p:nvPr/>
        </p:nvSpPr>
        <p:spPr bwMode="auto">
          <a:xfrm>
            <a:off x="3787775" y="2924176"/>
            <a:ext cx="36869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07922" name="Line 50"/>
          <p:cNvSpPr>
            <a:spLocks noChangeShapeType="1"/>
          </p:cNvSpPr>
          <p:nvPr/>
        </p:nvSpPr>
        <p:spPr bwMode="auto">
          <a:xfrm flipH="1">
            <a:off x="2605088" y="2538413"/>
            <a:ext cx="400050" cy="4619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7923" name="Line 51"/>
          <p:cNvSpPr>
            <a:spLocks noChangeShapeType="1"/>
          </p:cNvSpPr>
          <p:nvPr/>
        </p:nvSpPr>
        <p:spPr bwMode="auto">
          <a:xfrm>
            <a:off x="3367089" y="2543176"/>
            <a:ext cx="579437" cy="4302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7924" name="Oval 52"/>
          <p:cNvSpPr>
            <a:spLocks noChangeArrowheads="1"/>
          </p:cNvSpPr>
          <p:nvPr/>
        </p:nvSpPr>
        <p:spPr bwMode="auto">
          <a:xfrm>
            <a:off x="3190876" y="3767138"/>
            <a:ext cx="404813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6644" name="Rectangle 53"/>
          <p:cNvSpPr>
            <a:spLocks noChangeArrowheads="1"/>
          </p:cNvSpPr>
          <p:nvPr/>
        </p:nvSpPr>
        <p:spPr bwMode="auto">
          <a:xfrm>
            <a:off x="3227388" y="3714751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07926" name="Line 54"/>
          <p:cNvSpPr>
            <a:spLocks noChangeShapeType="1"/>
          </p:cNvSpPr>
          <p:nvPr/>
        </p:nvSpPr>
        <p:spPr bwMode="auto">
          <a:xfrm>
            <a:off x="2719388" y="3244850"/>
            <a:ext cx="596900" cy="5349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7933" name="Oval 61"/>
          <p:cNvSpPr>
            <a:spLocks noChangeArrowheads="1"/>
          </p:cNvSpPr>
          <p:nvPr/>
        </p:nvSpPr>
        <p:spPr bwMode="auto">
          <a:xfrm>
            <a:off x="1960563" y="3767138"/>
            <a:ext cx="404812" cy="315912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6647" name="Rectangle 62"/>
          <p:cNvSpPr>
            <a:spLocks noChangeArrowheads="1"/>
          </p:cNvSpPr>
          <p:nvPr/>
        </p:nvSpPr>
        <p:spPr bwMode="auto">
          <a:xfrm>
            <a:off x="1984376" y="3702051"/>
            <a:ext cx="41838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C </a:t>
            </a:r>
          </a:p>
        </p:txBody>
      </p:sp>
      <p:sp>
        <p:nvSpPr>
          <p:cNvPr id="207935" name="Line 63"/>
          <p:cNvSpPr>
            <a:spLocks noChangeShapeType="1"/>
          </p:cNvSpPr>
          <p:nvPr/>
        </p:nvSpPr>
        <p:spPr bwMode="auto">
          <a:xfrm flipH="1">
            <a:off x="2163763" y="3290888"/>
            <a:ext cx="366712" cy="476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6649" name="Text Box 67"/>
          <p:cNvSpPr txBox="1">
            <a:spLocks noChangeArrowheads="1"/>
          </p:cNvSpPr>
          <p:nvPr/>
        </p:nvSpPr>
        <p:spPr bwMode="auto">
          <a:xfrm>
            <a:off x="7524751" y="3133726"/>
            <a:ext cx="237994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dirty="0">
                <a:latin typeface="Verdana" pitchFamily="34" charset="0"/>
              </a:rPr>
              <a:t>Stack = {C,E,D,D}</a:t>
            </a:r>
          </a:p>
        </p:txBody>
      </p:sp>
    </p:spTree>
    <p:extLst>
      <p:ext uri="{BB962C8B-B14F-4D97-AF65-F5344CB8AC3E}">
        <p14:creationId xmlns:p14="http://schemas.microsoft.com/office/powerpoint/2010/main" val="12388803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9BCC63E80E24AA02DB99F2D754A25" ma:contentTypeVersion="4" ma:contentTypeDescription="Create a new document." ma:contentTypeScope="" ma:versionID="8c9524abdb40088bb4c36b94cab13fe5">
  <xsd:schema xmlns:xsd="http://www.w3.org/2001/XMLSchema" xmlns:xs="http://www.w3.org/2001/XMLSchema" xmlns:p="http://schemas.microsoft.com/office/2006/metadata/properties" xmlns:ns2="51c49af6-f9d2-493e-a2dd-47cf93b30e87" targetNamespace="http://schemas.microsoft.com/office/2006/metadata/properties" ma:root="true" ma:fieldsID="53669cb2ae123bb8ed7d74979f785bf2" ns2:_="">
    <xsd:import namespace="51c49af6-f9d2-493e-a2dd-47cf93b3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49af6-f9d2-493e-a2dd-47cf93b30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BC7740-31B6-4F4D-85D1-E76AFF7108D6}"/>
</file>

<file path=customXml/itemProps2.xml><?xml version="1.0" encoding="utf-8"?>
<ds:datastoreItem xmlns:ds="http://schemas.openxmlformats.org/officeDocument/2006/customXml" ds:itemID="{80C1A585-99AA-41C3-B320-BDB897A4A69C}"/>
</file>

<file path=customXml/itemProps3.xml><?xml version="1.0" encoding="utf-8"?>
<ds:datastoreItem xmlns:ds="http://schemas.openxmlformats.org/officeDocument/2006/customXml" ds:itemID="{93BC73D6-6804-42CF-9E30-CA0F5DE37CDF}"/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287</Words>
  <Application>Microsoft Office PowerPoint</Application>
  <PresentationFormat>Widescreen</PresentationFormat>
  <Paragraphs>109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Algerian</vt:lpstr>
      <vt:lpstr>Arial</vt:lpstr>
      <vt:lpstr>Arial Narrow</vt:lpstr>
      <vt:lpstr>Calibri</vt:lpstr>
      <vt:lpstr>Calibri Light</vt:lpstr>
      <vt:lpstr>Times New Roman</vt:lpstr>
      <vt:lpstr>Verdana</vt:lpstr>
      <vt:lpstr>Office Theme</vt:lpstr>
      <vt:lpstr>DECRESE &amp; cONQUER</vt:lpstr>
      <vt:lpstr>Overview</vt:lpstr>
      <vt:lpstr>BFS v/S DFS</vt:lpstr>
      <vt:lpstr>Depth First Search</vt:lpstr>
      <vt:lpstr>DFS - Methodology</vt:lpstr>
      <vt:lpstr>DFS - Algorithm</vt:lpstr>
      <vt:lpstr>DFS Search Tree</vt:lpstr>
      <vt:lpstr>DFS Search Tree</vt:lpstr>
      <vt:lpstr>DFS Search Tree</vt:lpstr>
      <vt:lpstr>DFS Search Tree</vt:lpstr>
      <vt:lpstr>DFS Search Tree</vt:lpstr>
      <vt:lpstr>Non recursive DFS</vt:lpstr>
      <vt:lpstr>PowerPoint Presentation</vt:lpstr>
      <vt:lpstr>PowerPoint Presentation</vt:lpstr>
      <vt:lpstr>Visualization</vt:lpstr>
      <vt:lpstr>Comparison BFS v/s DFS</vt:lpstr>
      <vt:lpstr>Directed Acyclic Graph</vt:lpstr>
      <vt:lpstr>DAG</vt:lpstr>
      <vt:lpstr>Topological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Topological sorting - Algorithm</vt:lpstr>
      <vt:lpstr>Topological Sorting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Topological Sorting-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Jimcymol James [MAHE Dubai]</dc:creator>
  <cp:lastModifiedBy>Jimcymol James [MAHE Dubai]</cp:lastModifiedBy>
  <cp:revision>33</cp:revision>
  <dcterms:created xsi:type="dcterms:W3CDTF">2020-02-15T11:56:18Z</dcterms:created>
  <dcterms:modified xsi:type="dcterms:W3CDTF">2020-04-12T10:54:15Z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0x0101008B09BCC63E80E24AA02DB99F2D754A25</vt:lpwstr>
  </property>
</Properties>
</file>