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88" r:id="rId9"/>
    <p:sldId id="283" r:id="rId10"/>
    <p:sldId id="284" r:id="rId11"/>
    <p:sldId id="285" r:id="rId12"/>
    <p:sldId id="286" r:id="rId13"/>
    <p:sldId id="290" r:id="rId14"/>
    <p:sldId id="291" r:id="rId15"/>
    <p:sldId id="292" r:id="rId16"/>
    <p:sldId id="287" r:id="rId17"/>
    <p:sldId id="265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62" r:id="rId28"/>
    <p:sldId id="263" r:id="rId29"/>
    <p:sldId id="264" r:id="rId30"/>
    <p:sldId id="266" r:id="rId31"/>
    <p:sldId id="267" r:id="rId32"/>
    <p:sldId id="268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5961D-686B-4391-9D76-F1C11244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D65BB4-3EFE-4200-9358-F70E2A19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61E927-E920-4B56-8247-AEFF5AE9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585153-7648-4213-AC48-10AE260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F77C9-32C5-453B-B3DF-4BA69CC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746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AB44E-7033-4EE0-9AD5-69BFC74F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1BB041-0C4C-41C1-9A5D-7C58496C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BF1DF4-B6CB-4413-9EA2-A9361DD0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CCF1C3-0B7C-46C6-8415-A53CADB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7B6222-182B-4F62-8BA6-CA47964D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2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AF78FB5-8BFC-4989-AE3F-3B279FAF4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3ACBA9-8F06-49C3-9B08-45C3DD15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56C40D-F7CD-42A0-B5E7-9ADD29D7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AC0CFA-F2E4-4B90-93FD-0F693E77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8E2E5A-17A7-44DF-B82A-0B89BE76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90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2681E-6AB2-4506-9420-FB19431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9C37F5-7C9D-4FF7-A0C5-97474720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59FBE8-F94F-49A0-8B60-28CF162A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47250C-5C3C-4944-A73B-F2E7044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3A7628-D524-4616-AB13-C20E8C36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737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9F2BC-0878-4443-A107-188C9A1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B78C12-F753-4EC3-A317-0BEF3F95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56D262-A2A3-4635-9AC6-2D968377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E84A84-3F81-4007-86A5-3E5C09CC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959FCC-2052-4407-9F10-1C791798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37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4C860-E154-40CF-B987-10C5D81C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DAC215-4033-45AE-B926-5DEBB33A3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38D2FF-A66E-4C74-AA98-19328F56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AA70FC-E2B0-4DE3-9CCB-7A01E79D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B26D59-E019-4F53-BC93-6DA07A4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313AC4-F880-4738-8D9B-FD7AA438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72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A1FF9-0F28-4A16-BA77-0396932C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25944A-7547-4534-8714-50D7F6AE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0C3DF1-C414-4030-928B-391365F4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83AFD4-D371-4477-BCAE-1EF97282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F26606A-0665-474F-9B7A-7EB8720A6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6E9D42-A7EB-4B4B-87DA-511F50F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34D1D0-52C9-43CB-8F0C-FEE58D1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02FC4E9-F47E-48BD-BC85-68CF0B62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62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A6F05-C7A1-4BE7-AC80-EB0B1876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1371DD9-09D0-4F7E-8FF8-39AD89A1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1E1601-BB8E-416D-B26C-25F61FAF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02B2A1-C26D-4C60-901D-8F655C9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73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410AB51-5C23-4DD6-862F-91151F40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16806C-E801-4FA0-9481-EC10345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46F348-62BA-4838-9BB5-69AC671F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3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CE268-9552-40CC-8523-834DA86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0823C-0472-40DB-BBA2-6C57FFD4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1F19DE-FF35-4CD0-8DD7-6B124639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C8A783-0898-4E2A-950C-754596D8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69ECA5-952F-44B9-AE95-B7787F5D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13C204-D784-4446-8614-E1353A2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9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5534C-423B-4A2A-98CF-096E2D1A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12F295D-98F7-45F8-8165-1817B9C9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8FD53E-E291-4375-B20F-AF4FBDEB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4B17F1-B291-4976-9233-1E20DEED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87DC92-F44E-4D1A-84E8-FC187709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BF75AE-7FB6-48D7-86AC-BC920DE3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2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37A2102-F732-40A7-81CC-9005FCD3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95EC1F-909A-48D9-8BCD-61F8D0B5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A66500-420C-4E93-A5BF-7A3DA2CB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AD45-EFB6-4CA2-8E10-DFF6D006DDA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CB448-8D6F-45F9-82E8-BC8F19AF1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958A23-F241-462D-8B21-33DB2690F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0FA1-5636-47BB-817B-E8A6D8A35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9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D1366-F540-4BFA-97D6-9B63B80CF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TRANSFORM &amp; </a:t>
            </a:r>
            <a:r>
              <a:rPr lang="en-US" dirty="0" err="1">
                <a:latin typeface="Algerian" panose="04020705040A02060702" pitchFamily="82" charset="0"/>
              </a:rPr>
              <a:t>cONQUER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965098-FAE8-4DFD-A3BE-1819D737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Heaps and Heapsort</a:t>
            </a:r>
          </a:p>
        </p:txBody>
      </p:sp>
    </p:spTree>
    <p:extLst>
      <p:ext uri="{BB962C8B-B14F-4D97-AF65-F5344CB8AC3E}">
        <p14:creationId xmlns:p14="http://schemas.microsoft.com/office/powerpoint/2010/main" xmlns="" val="398062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s://afteracademy.com/images/heap-building-and-heap-sort-sort-5-a3bc579b24c71f6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935" y="248510"/>
            <a:ext cx="7248525" cy="3017203"/>
          </a:xfrm>
          <a:prstGeom prst="rect">
            <a:avLst/>
          </a:prstGeom>
          <a:noFill/>
        </p:spPr>
      </p:pic>
      <p:pic>
        <p:nvPicPr>
          <p:cNvPr id="40964" name="Picture 4" descr="https://afteracademy.com/images/heap-building-and-heap-sort-sort-6-79d9a27cd1616db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312" y="3879985"/>
            <a:ext cx="7153275" cy="28081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s://afteracademy.com/images/heap-building-and-heap-sort-sort-7-56880fcfe192ed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2387" y="222069"/>
            <a:ext cx="7439025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38101" y="2063932"/>
            <a:ext cx="84603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T(Heap Sort) = T(build Heap) + (N-1)*T(down_heapify) </a:t>
            </a:r>
            <a:endParaRPr lang="pt-BR" sz="2800" b="1" dirty="0" smtClean="0"/>
          </a:p>
          <a:p>
            <a:r>
              <a:rPr lang="pt-BR" sz="2800" b="1" dirty="0" smtClean="0"/>
              <a:t>		 = </a:t>
            </a:r>
            <a:r>
              <a:rPr lang="pt-BR" sz="2800" b="1" dirty="0" smtClean="0"/>
              <a:t>O(N) + (N-1)*O(logN) </a:t>
            </a:r>
            <a:endParaRPr lang="pt-BR" sz="2800" b="1" dirty="0" smtClean="0"/>
          </a:p>
          <a:p>
            <a:r>
              <a:rPr lang="pt-BR" sz="2800" b="1" dirty="0" smtClean="0"/>
              <a:t>	</a:t>
            </a:r>
            <a:r>
              <a:rPr lang="pt-BR" sz="2800" b="1" dirty="0" smtClean="0"/>
              <a:t>	 = </a:t>
            </a:r>
            <a:r>
              <a:rPr lang="pt-BR" sz="2800" b="1" dirty="0" smtClean="0"/>
              <a:t>O(N) + O(NlogN) </a:t>
            </a:r>
            <a:endParaRPr lang="pt-BR" sz="2800" b="1" dirty="0" smtClean="0"/>
          </a:p>
          <a:p>
            <a:r>
              <a:rPr lang="pt-BR" sz="2800" b="1" dirty="0" smtClean="0"/>
              <a:t>	</a:t>
            </a:r>
            <a:r>
              <a:rPr lang="pt-BR" sz="2800" b="1" dirty="0" smtClean="0"/>
              <a:t>            = </a:t>
            </a:r>
            <a:r>
              <a:rPr lang="pt-BR" sz="2800" b="1" dirty="0" smtClean="0"/>
              <a:t>O(NlogN)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AB128-7B98-4472-A926-DA079913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872C96-0FF6-4D0A-B8EC-8503B3DC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83" y="1690688"/>
            <a:ext cx="7695614" cy="444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479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5FA5D-CEAE-4932-8005-68185FBF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indices and heap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48771F-00F0-4B69-B409-B50DBDD9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80" y="1465401"/>
            <a:ext cx="8336239" cy="51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512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p Sort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9769" y="569186"/>
            <a:ext cx="4762500" cy="666751"/>
          </a:xfrm>
          <a:prstGeom prst="rect">
            <a:avLst/>
          </a:prstGeom>
          <a:noFill/>
        </p:spPr>
      </p:pic>
      <p:pic>
        <p:nvPicPr>
          <p:cNvPr id="1028" name="Picture 4" descr="Heap Sort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1494" y="2075587"/>
            <a:ext cx="6674457" cy="30581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eap Sort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1838" y="543061"/>
            <a:ext cx="4762500" cy="666751"/>
          </a:xfrm>
          <a:prstGeom prst="rect">
            <a:avLst/>
          </a:prstGeom>
          <a:noFill/>
        </p:spPr>
      </p:pic>
      <p:pic>
        <p:nvPicPr>
          <p:cNvPr id="55300" name="Picture 4" descr="Heap Sort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0685" y="1658983"/>
            <a:ext cx="5929903" cy="3370216"/>
          </a:xfrm>
          <a:prstGeom prst="rect">
            <a:avLst/>
          </a:prstGeom>
          <a:noFill/>
        </p:spPr>
      </p:pic>
      <p:pic>
        <p:nvPicPr>
          <p:cNvPr id="55302" name="Picture 6" descr="Heap Sort Algorith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2203" y="5566636"/>
            <a:ext cx="5238750" cy="733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Heap Sort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8957" y="535577"/>
            <a:ext cx="6153785" cy="3265714"/>
          </a:xfrm>
          <a:prstGeom prst="rect">
            <a:avLst/>
          </a:prstGeom>
          <a:noFill/>
        </p:spPr>
      </p:pic>
      <p:pic>
        <p:nvPicPr>
          <p:cNvPr id="56324" name="Picture 4" descr="Heap Sort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5451" y="4096157"/>
            <a:ext cx="5518967" cy="88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eap Sort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8514" y="746758"/>
            <a:ext cx="6151971" cy="3172097"/>
          </a:xfrm>
          <a:prstGeom prst="rect">
            <a:avLst/>
          </a:prstGeom>
          <a:noFill/>
        </p:spPr>
      </p:pic>
      <p:pic>
        <p:nvPicPr>
          <p:cNvPr id="57348" name="Picture 4" descr="Heap Sort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8226" y="4984432"/>
            <a:ext cx="4762500" cy="11159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eap Sort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5189" y="261257"/>
            <a:ext cx="7563394" cy="3384913"/>
          </a:xfrm>
          <a:prstGeom prst="rect">
            <a:avLst/>
          </a:prstGeom>
          <a:noFill/>
        </p:spPr>
      </p:pic>
      <p:pic>
        <p:nvPicPr>
          <p:cNvPr id="58372" name="Picture 4" descr="Heap Sort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9589" y="4762363"/>
            <a:ext cx="5532029" cy="11289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528E9B-1FFD-43DE-8D90-71531047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FB0E20-2160-4708-BE9E-214B4142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Binary Search Tree Traversal</a:t>
            </a:r>
          </a:p>
          <a:p>
            <a:r>
              <a:rPr lang="en-US" dirty="0">
                <a:latin typeface="Arial Narrow" panose="020B0606020202030204" pitchFamily="34" charset="0"/>
              </a:rPr>
              <a:t>AVL tree (Balanced Binary Tree)</a:t>
            </a:r>
          </a:p>
          <a:p>
            <a:r>
              <a:rPr lang="en-US" dirty="0">
                <a:latin typeface="Arial Narrow" panose="020B0606020202030204" pitchFamily="34" charset="0"/>
              </a:rPr>
              <a:t>Heaps and Heapsort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93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eap Sort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994" y="1018903"/>
            <a:ext cx="6092644" cy="2763929"/>
          </a:xfrm>
          <a:prstGeom prst="rect">
            <a:avLst/>
          </a:prstGeom>
          <a:noFill/>
        </p:spPr>
      </p:pic>
      <p:pic>
        <p:nvPicPr>
          <p:cNvPr id="59396" name="Picture 4" descr="Heap Sort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284" y="4971369"/>
            <a:ext cx="4762500" cy="1220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eap Sort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5346" y="856569"/>
            <a:ext cx="5238750" cy="2396082"/>
          </a:xfrm>
          <a:prstGeom prst="rect">
            <a:avLst/>
          </a:prstGeom>
          <a:noFill/>
        </p:spPr>
      </p:pic>
      <p:pic>
        <p:nvPicPr>
          <p:cNvPr id="60420" name="Picture 4" descr="Heap Sort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7415" y="4174534"/>
            <a:ext cx="4762500" cy="11681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eap Sort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0397" y="939300"/>
            <a:ext cx="5276850" cy="2261100"/>
          </a:xfrm>
          <a:prstGeom prst="rect">
            <a:avLst/>
          </a:prstGeom>
          <a:noFill/>
        </p:spPr>
      </p:pic>
      <p:pic>
        <p:nvPicPr>
          <p:cNvPr id="61444" name="Picture 4" descr="Heap Sort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3646" y="4357415"/>
            <a:ext cx="5558155" cy="1442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eap Sort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6787" y="747530"/>
            <a:ext cx="4800600" cy="1460092"/>
          </a:xfrm>
          <a:prstGeom prst="rect">
            <a:avLst/>
          </a:prstGeom>
          <a:noFill/>
        </p:spPr>
      </p:pic>
      <p:pic>
        <p:nvPicPr>
          <p:cNvPr id="62468" name="Picture 4" descr="Heap Sort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8226" y="3168695"/>
            <a:ext cx="4762500" cy="1507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A39CB-C594-4D5C-9B2B-A03E8B1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Max Heap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1D1F9D3-0D61-4FF1-8A19-5CA2DCF38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726" y="1532912"/>
            <a:ext cx="6963507" cy="48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737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A39CB-C594-4D5C-9B2B-A03E8B1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Max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83F919-4A9B-45BD-8232-4AE9632B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27" y="1690688"/>
            <a:ext cx="1731398" cy="54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2E3E82-D191-45FC-8ED3-C254CE60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96" y="2231750"/>
            <a:ext cx="5307081" cy="3835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C253473-3965-46C5-81BA-6B4927B1B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08" y="3962987"/>
            <a:ext cx="6272524" cy="23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9431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1A84F-A464-4962-833D-199448F5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Max Heap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792AD84-10EC-453A-BED2-E44022D0E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5" y="2164191"/>
            <a:ext cx="9966246" cy="37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5266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60F7D4-82D1-4FFD-8816-23DEAFA7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11" y="1577008"/>
            <a:ext cx="10132775" cy="34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7566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EFC3B6-F641-4A82-A216-C9242C4A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5" y="118513"/>
            <a:ext cx="8097078" cy="66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553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0D3A17-3F89-46EE-AA93-7A88EBAE4C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5305" y="1911626"/>
            <a:ext cx="75934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216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D8287-75A8-4627-BD19-A8857F76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(also termed as Binary 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A9260-0197-4E3A-806B-5D4BBF69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tree-based data structure that satisfies the heap property</a:t>
            </a:r>
          </a:p>
          <a:p>
            <a:r>
              <a:rPr lang="en-US" dirty="0"/>
              <a:t>Heap properties as follows:</a:t>
            </a:r>
          </a:p>
          <a:p>
            <a:pPr lvl="1"/>
            <a:r>
              <a:rPr lang="en-US" dirty="0"/>
              <a:t>It has to be a complete binary tree</a:t>
            </a:r>
          </a:p>
          <a:p>
            <a:pPr lvl="1"/>
            <a:r>
              <a:rPr lang="en-US" dirty="0"/>
              <a:t>It has to have any of the following properties”</a:t>
            </a:r>
          </a:p>
          <a:p>
            <a:pPr lvl="2"/>
            <a:r>
              <a:rPr lang="en-US" dirty="0"/>
              <a:t>Parent &gt;= children (MAX HEAP)</a:t>
            </a:r>
          </a:p>
          <a:p>
            <a:pPr lvl="2"/>
            <a:r>
              <a:rPr lang="en-US" dirty="0"/>
              <a:t>Parent &lt;= children (MIN HEAP)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579628-CA57-4E06-BABD-D20C315F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56" y="4295708"/>
            <a:ext cx="6783265" cy="25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500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F9432-FB8B-4B87-92A0-CA6A594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Heapsort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D9890E3-F212-4CE6-80B8-04C0D8A4A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732" y="1759466"/>
            <a:ext cx="8353216" cy="43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8250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DFF36A-D315-4F94-8BB6-BA73648A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642521"/>
            <a:ext cx="9756046" cy="56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1185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FAC2E77-652E-4322-A6EC-29C8E19D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86" y="1725684"/>
            <a:ext cx="2887436" cy="3324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BC08CC3-0193-4E47-9FF4-DDE5A172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63" y="1725684"/>
            <a:ext cx="3371850" cy="3219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0F81A9-D0C2-447A-9A68-C2B2C4871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955" y="1711396"/>
            <a:ext cx="3314700" cy="32480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DCADB2AA-E72C-40D3-94B4-0B3D0887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the root with last element in the heap and remove the last element from the heap</a:t>
            </a:r>
          </a:p>
        </p:txBody>
      </p:sp>
    </p:spTree>
    <p:extLst>
      <p:ext uri="{BB962C8B-B14F-4D97-AF65-F5344CB8AC3E}">
        <p14:creationId xmlns:p14="http://schemas.microsoft.com/office/powerpoint/2010/main" xmlns="" val="4273864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1D672-8DE9-40AC-AA2C-35AF3D1D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r>
              <a:rPr lang="en-US" dirty="0"/>
              <a:t> the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F5A3AD-E469-4D8D-9289-07E13B85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3" y="1747537"/>
            <a:ext cx="10236701" cy="43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2594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768949-BBDF-4742-B99D-CB9E8736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719262"/>
            <a:ext cx="26860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759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20EED4-0CF7-4D9C-B2F3-7DFA9335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4" y="1366915"/>
            <a:ext cx="3628292" cy="350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596000-FB53-44CB-8860-5800F306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96" y="1265556"/>
            <a:ext cx="3631457" cy="3710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BEE2F0-257E-4B41-99C0-89E5C2E5B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002" y="1396799"/>
            <a:ext cx="3131033" cy="36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2235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BD40CC-86CB-43CA-96FA-5C0E85F3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9" y="1257312"/>
            <a:ext cx="9650436" cy="43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2889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C425154-6A2D-4F39-9388-8F4DA8EF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3" y="1291257"/>
            <a:ext cx="3449287" cy="3718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1A5BA3-0724-4F8B-937F-E943D0D6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27" y="1592950"/>
            <a:ext cx="3196970" cy="3416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B4240B-8BD0-428D-A6C7-76A92CBFF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74" y="1991140"/>
            <a:ext cx="3573505" cy="28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6537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4F9DE3-FB14-47B5-828F-870C9EC8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74" y="1444487"/>
            <a:ext cx="9161415" cy="34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7953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6D4B7A-1211-4BCD-838C-95BA2004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11" y="1817810"/>
            <a:ext cx="3724275" cy="2800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B7F11D-0B67-4788-ABAA-31E3E691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828" y="1979735"/>
            <a:ext cx="2962275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1BA2F6-75B8-4561-8A8A-D3F12DB93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50" y="1979735"/>
            <a:ext cx="29813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409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B80BB-C6B7-481E-A77C-AC64AF36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28B4CD-98E6-4C6A-80E0-63A88FCE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binary tree is a binary tree in which every level, except possibly the last is, filled, and all nodes are as far left as possible.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7CC4F5-DBEA-4155-A09D-402EEB4B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810" y="2999743"/>
            <a:ext cx="4206639" cy="31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2510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429298E-09B9-4CC0-9D85-69A6B995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83" y="1614591"/>
            <a:ext cx="8043256" cy="36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1736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DB5587A-D349-4E58-937F-D13676E6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8" y="1945998"/>
            <a:ext cx="3638550" cy="2647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F6163E-AE64-467E-8044-C7036495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79" y="1945998"/>
            <a:ext cx="2844041" cy="2638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46168C7-9D8C-44C8-A03E-CE9592090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071" y="1965283"/>
            <a:ext cx="33528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5049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889024-8DA3-44A4-9843-20DAA17B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3" y="371779"/>
            <a:ext cx="8474173" cy="61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871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EBF9F-78DE-4F30-B61A-5FF4826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1F95CB8-74F5-469D-9D87-44F84CE4D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658" y="1690688"/>
            <a:ext cx="6952757" cy="993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7E7839-7360-4081-91E1-D579EBB1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60" y="2683939"/>
            <a:ext cx="6739552" cy="33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82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Heap Building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2528" y="488072"/>
            <a:ext cx="4682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For, the given array </a:t>
            </a:r>
            <a:r>
              <a:rPr lang="en-US" b="1" dirty="0" err="1" smtClean="0"/>
              <a:t>Arr</a:t>
            </a:r>
            <a:r>
              <a:rPr lang="en-US" b="1" dirty="0" smtClean="0"/>
              <a:t>[] = { 2, 5, 4, 8, 9, 10, 11}</a:t>
            </a:r>
            <a:endParaRPr lang="en-US" b="1" dirty="0"/>
          </a:p>
        </p:txBody>
      </p:sp>
      <p:pic>
        <p:nvPicPr>
          <p:cNvPr id="45060" name="Picture 4" descr="https://afteracademy.com/images/heap-building-and-heap-sort-build-1-81c269bc09c4688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9507" y="1750740"/>
            <a:ext cx="7181850" cy="3422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afteracademy.com/images/heap-building-and-heap-sort-build-2-c685f0f1fedc709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2021" y="274636"/>
            <a:ext cx="7181850" cy="2951889"/>
          </a:xfrm>
          <a:prstGeom prst="rect">
            <a:avLst/>
          </a:prstGeom>
          <a:noFill/>
        </p:spPr>
      </p:pic>
      <p:pic>
        <p:nvPicPr>
          <p:cNvPr id="44036" name="Picture 4" descr="https://afteracademy.com/images/heap-building-and-heap-sort-build-3-d66c5ddc058110e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2889" y="3854178"/>
            <a:ext cx="3248025" cy="2676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661" y="187625"/>
            <a:ext cx="457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For, the max-heap </a:t>
            </a:r>
            <a:r>
              <a:rPr lang="en-US" b="1" dirty="0" err="1" smtClean="0"/>
              <a:t>Arr</a:t>
            </a:r>
            <a:r>
              <a:rPr lang="en-US" b="1" dirty="0" smtClean="0"/>
              <a:t>[] = { 11, 9, 10, 8, 5, 2, 4}</a:t>
            </a:r>
            <a:endParaRPr lang="en-US" b="1" dirty="0"/>
          </a:p>
        </p:txBody>
      </p:sp>
      <p:pic>
        <p:nvPicPr>
          <p:cNvPr id="43010" name="Picture 2" descr="https://afteracademy.com/images/heap-building-and-heap-sort-sort-1-e93c8c2b9edd8c6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2204" y="771026"/>
            <a:ext cx="7105650" cy="2795134"/>
          </a:xfrm>
          <a:prstGeom prst="rect">
            <a:avLst/>
          </a:prstGeom>
          <a:noFill/>
        </p:spPr>
      </p:pic>
      <p:pic>
        <p:nvPicPr>
          <p:cNvPr id="43012" name="Picture 4" descr="https://afteracademy.com/images/heap-building-and-heap-sort-sort-2-d7645074dbf2e9c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9323" y="3905794"/>
            <a:ext cx="7248525" cy="2638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s://afteracademy.com/images/heap-building-and-heap-sort-sort-3-f2521a68a6a0b46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513" y="287699"/>
            <a:ext cx="7058025" cy="2782071"/>
          </a:xfrm>
          <a:prstGeom prst="rect">
            <a:avLst/>
          </a:prstGeom>
          <a:noFill/>
        </p:spPr>
      </p:pic>
      <p:pic>
        <p:nvPicPr>
          <p:cNvPr id="41988" name="Picture 4" descr="https://afteracademy.com/images/heap-building-and-heap-sort-sort-4-d1b06169eb452bc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1575" y="3710168"/>
            <a:ext cx="7058025" cy="2821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9BCC63E80E24AA02DB99F2D754A25" ma:contentTypeVersion="4" ma:contentTypeDescription="Create a new document." ma:contentTypeScope="" ma:versionID="8c9524abdb40088bb4c36b94cab13fe5">
  <xsd:schema xmlns:xsd="http://www.w3.org/2001/XMLSchema" xmlns:xs="http://www.w3.org/2001/XMLSchema" xmlns:p="http://schemas.microsoft.com/office/2006/metadata/properties" xmlns:ns2="51c49af6-f9d2-493e-a2dd-47cf93b30e87" targetNamespace="http://schemas.microsoft.com/office/2006/metadata/properties" ma:root="true" ma:fieldsID="53669cb2ae123bb8ed7d74979f785bf2" ns2:_="">
    <xsd:import namespace="51c49af6-f9d2-493e-a2dd-47cf93b3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49af6-f9d2-493e-a2dd-47cf93b30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07053A-348D-415D-B8EE-4114C9AF2C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ACC2B6-9AEC-4A4F-A678-8B968A7DC1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49af6-f9d2-493e-a2dd-47cf93b3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0E44AB-06EB-400D-95E4-49806452BC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211</Words>
  <Application>Microsoft Office PowerPoint</Application>
  <PresentationFormat>Custom</PresentationFormat>
  <Paragraphs>31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TRANSFORM &amp; cONQUER</vt:lpstr>
      <vt:lpstr>Overview</vt:lpstr>
      <vt:lpstr>Heap (also termed as Binary Heap)</vt:lpstr>
      <vt:lpstr>Complete Binary tree</vt:lpstr>
      <vt:lpstr>Min Heap</vt:lpstr>
      <vt:lpstr>Heap Building </vt:lpstr>
      <vt:lpstr>Slide 7</vt:lpstr>
      <vt:lpstr>Slide 8</vt:lpstr>
      <vt:lpstr>Slide 9</vt:lpstr>
      <vt:lpstr>Slide 10</vt:lpstr>
      <vt:lpstr>Slide 11</vt:lpstr>
      <vt:lpstr>Slide 12</vt:lpstr>
      <vt:lpstr>Max Heap</vt:lpstr>
      <vt:lpstr>Array indices and heap elements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Constructing Max Heap</vt:lpstr>
      <vt:lpstr>Constructing Max Heap</vt:lpstr>
      <vt:lpstr>Building Max Heap</vt:lpstr>
      <vt:lpstr>Slide 27</vt:lpstr>
      <vt:lpstr>Slide 28</vt:lpstr>
      <vt:lpstr>Slide 29</vt:lpstr>
      <vt:lpstr>Algorithm - Heapsort</vt:lpstr>
      <vt:lpstr>Slide 31</vt:lpstr>
      <vt:lpstr>Swap the root with last element in the heap and remove the last element from the heap</vt:lpstr>
      <vt:lpstr>Heapify the tree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</dc:title>
  <dc:creator>Jimcymol James [MAHE Dubai]</dc:creator>
  <cp:lastModifiedBy>This-PC</cp:lastModifiedBy>
  <cp:revision>36</cp:revision>
  <dcterms:created xsi:type="dcterms:W3CDTF">2020-04-30T08:08:10Z</dcterms:created>
  <dcterms:modified xsi:type="dcterms:W3CDTF">2023-04-28T05:50:19Z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0x0101008B09BCC63E80E24AA02DB99F2D754A25</vt:lpwstr>
  </property>
</Properties>
</file>