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4"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68" r:id="rId26"/>
    <p:sldId id="269" r:id="rId27"/>
    <p:sldId id="270" r:id="rId28"/>
    <p:sldId id="271" r:id="rId29"/>
    <p:sldId id="272" r:id="rId30"/>
    <p:sldId id="273" r:id="rId31"/>
    <p:sldId id="274" r:id="rId32"/>
    <p:sldId id="275" r:id="rId33"/>
    <p:sldId id="276" r:id="rId34"/>
    <p:sldId id="277" r:id="rId35"/>
    <p:sldId id="278" r:id="rId36"/>
    <p:sldId id="292" r:id="rId37"/>
    <p:sldId id="293" r:id="rId38"/>
    <p:sldId id="294" r:id="rId39"/>
    <p:sldId id="295" r:id="rId40"/>
    <p:sldId id="296" r:id="rId41"/>
    <p:sldId id="297" r:id="rId42"/>
    <p:sldId id="298" r:id="rId43"/>
    <p:sldId id="299" r:id="rId44"/>
    <p:sldId id="300" r:id="rId45"/>
    <p:sldId id="265" r:id="rId46"/>
    <p:sldId id="266" r:id="rId47"/>
    <p:sldId id="263" r:id="rId48"/>
    <p:sldId id="26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5961D-686B-4391-9D76-F1C1124494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AD65BB4-3EFE-4200-9358-F70E2A190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E61E927-E920-4B56-8247-AEFF5AE9FE18}"/>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5" name="Footer Placeholder 4">
            <a:extLst>
              <a:ext uri="{FF2B5EF4-FFF2-40B4-BE49-F238E27FC236}">
                <a16:creationId xmlns:a16="http://schemas.microsoft.com/office/drawing/2014/main" xmlns="" id="{FB585153-7648-4213-AC48-10AE2606E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3F77C9-32C5-453B-B3DF-4BA69CCC0F72}"/>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357746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5AB44E-7033-4EE0-9AD5-69BFC74F32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A1BB041-0C4C-41C1-9A5D-7C58496CC1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BF1DF4-B6CB-4413-9EA2-A9361DD076AA}"/>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5" name="Footer Placeholder 4">
            <a:extLst>
              <a:ext uri="{FF2B5EF4-FFF2-40B4-BE49-F238E27FC236}">
                <a16:creationId xmlns:a16="http://schemas.microsoft.com/office/drawing/2014/main" xmlns="" id="{5ACCF1C3-0B7C-46C6-8415-A53CADBBA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07B6222-182B-4F62-8BA6-CA47964DAB14}"/>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3209265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AF78FB5-8BFC-4989-AE3F-3B279FAF49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63ACBA9-8F06-49C3-9B08-45C3DD154B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56C40D-F7CD-42A0-B5E7-9ADD29D7987B}"/>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5" name="Footer Placeholder 4">
            <a:extLst>
              <a:ext uri="{FF2B5EF4-FFF2-40B4-BE49-F238E27FC236}">
                <a16:creationId xmlns:a16="http://schemas.microsoft.com/office/drawing/2014/main" xmlns="" id="{F3AC0CFA-F2E4-4B90-93FD-0F693E774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8E2E5A-17A7-44DF-B82A-0B89BE76F698}"/>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301490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B2681E-6AB2-4506-9420-FB1943190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19C37F5-7C9D-4FF7-A0C5-97474720E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59FBE8-F94F-49A0-8B60-28CF162A23B2}"/>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5" name="Footer Placeholder 4">
            <a:extLst>
              <a:ext uri="{FF2B5EF4-FFF2-40B4-BE49-F238E27FC236}">
                <a16:creationId xmlns:a16="http://schemas.microsoft.com/office/drawing/2014/main" xmlns="" id="{FC47250C-5C3C-4944-A73B-F2E7044FC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A3A7628-D524-4616-AB13-C20E8C364076}"/>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306737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9F2BC-0878-4443-A107-188C9A1DB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EB78C12-F753-4EC3-A317-0BEF3F954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756D262-A2A3-4635-9AC6-2D9683771F6B}"/>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5" name="Footer Placeholder 4">
            <a:extLst>
              <a:ext uri="{FF2B5EF4-FFF2-40B4-BE49-F238E27FC236}">
                <a16:creationId xmlns:a16="http://schemas.microsoft.com/office/drawing/2014/main" xmlns="" id="{66E84A84-3F81-4007-86A5-3E5C09CC7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959FCC-2052-4407-9F10-1C7917989AF0}"/>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251037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4C860-E154-40CF-B987-10C5D81CEC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0DAC215-4033-45AE-B926-5DEBB33A3C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B38D2FF-A66E-4C74-AA98-19328F56E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EAA70FC-E2B0-4DE3-9CCB-7A01E79D0AE7}"/>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6" name="Footer Placeholder 5">
            <a:extLst>
              <a:ext uri="{FF2B5EF4-FFF2-40B4-BE49-F238E27FC236}">
                <a16:creationId xmlns:a16="http://schemas.microsoft.com/office/drawing/2014/main" xmlns="" id="{67B26D59-E019-4F53-BC93-6DA07A492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0313AC4-F880-4738-8D9B-FD7AA43808CE}"/>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34072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A1FF9-0F28-4A16-BA77-0396932CCC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625944A-7547-4534-8714-50D7F6AEB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F0C3DF1-C414-4030-928B-391365F4FB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83AFD4-D371-4477-BCAE-1EF972827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F26606A-0665-474F-9B7A-7EB8720A6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B6E9D42-A7EB-4B4B-87DA-511F50F6C4E1}"/>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8" name="Footer Placeholder 7">
            <a:extLst>
              <a:ext uri="{FF2B5EF4-FFF2-40B4-BE49-F238E27FC236}">
                <a16:creationId xmlns:a16="http://schemas.microsoft.com/office/drawing/2014/main" xmlns="" id="{8034D1D0-52C9-43CB-8F0C-FEE58D1667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02FC4E9-F47E-48BD-BC85-68CF0B62AC8D}"/>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162562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A6F05-C7A1-4BE7-AC80-EB0B187637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1371DD9-09D0-4F7E-8FF8-39AD89A15665}"/>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4" name="Footer Placeholder 3">
            <a:extLst>
              <a:ext uri="{FF2B5EF4-FFF2-40B4-BE49-F238E27FC236}">
                <a16:creationId xmlns:a16="http://schemas.microsoft.com/office/drawing/2014/main" xmlns="" id="{B11E1601-BB8E-416D-B26C-25F61FAF78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502B2A1-C26D-4C60-901D-8F655C983AA4}"/>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230732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410AB51-5C23-4DD6-862F-91151F405C60}"/>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3" name="Footer Placeholder 2">
            <a:extLst>
              <a:ext uri="{FF2B5EF4-FFF2-40B4-BE49-F238E27FC236}">
                <a16:creationId xmlns:a16="http://schemas.microsoft.com/office/drawing/2014/main" xmlns="" id="{1516806C-E801-4FA0-9481-EC103451B0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246F348-62BA-4838-9BB5-69AC671F929D}"/>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249536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8CE268-9552-40CC-8523-834DA862DF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890823C-0472-40DB-BBA2-6C57FFD40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41F19DE-FF35-4CD0-8DD7-6B1246393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4C8A783-0898-4E2A-950C-754596D84273}"/>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6" name="Footer Placeholder 5">
            <a:extLst>
              <a:ext uri="{FF2B5EF4-FFF2-40B4-BE49-F238E27FC236}">
                <a16:creationId xmlns:a16="http://schemas.microsoft.com/office/drawing/2014/main" xmlns="" id="{FA69ECA5-952F-44B9-AE95-B7787F5D1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13C204-D784-4446-8614-E1353A2A120E}"/>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48296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5534C-423B-4A2A-98CF-096E2D1AE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12F295D-98F7-45F8-8165-1817B9C9E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18FD53E-E291-4375-B20F-AF4FBDEBF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4B17F1-B291-4976-9233-1E20DEED45F8}"/>
              </a:ext>
            </a:extLst>
          </p:cNvPr>
          <p:cNvSpPr>
            <a:spLocks noGrp="1"/>
          </p:cNvSpPr>
          <p:nvPr>
            <p:ph type="dt" sz="half" idx="10"/>
          </p:nvPr>
        </p:nvSpPr>
        <p:spPr/>
        <p:txBody>
          <a:bodyPr/>
          <a:lstStyle/>
          <a:p>
            <a:fld id="{2F26AD45-EFB6-4CA2-8E10-DFF6D006DDAA}" type="datetimeFigureOut">
              <a:rPr lang="en-US" smtClean="0"/>
              <a:pPr/>
              <a:t>4/28/2023</a:t>
            </a:fld>
            <a:endParaRPr lang="en-US"/>
          </a:p>
        </p:txBody>
      </p:sp>
      <p:sp>
        <p:nvSpPr>
          <p:cNvPr id="6" name="Footer Placeholder 5">
            <a:extLst>
              <a:ext uri="{FF2B5EF4-FFF2-40B4-BE49-F238E27FC236}">
                <a16:creationId xmlns:a16="http://schemas.microsoft.com/office/drawing/2014/main" xmlns="" id="{9787DC92-F44E-4D1A-84E8-FC1877095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5BF75AE-7FB6-48D7-86AC-BC920DE3F2AE}"/>
              </a:ext>
            </a:extLst>
          </p:cNvPr>
          <p:cNvSpPr>
            <a:spLocks noGrp="1"/>
          </p:cNvSpPr>
          <p:nvPr>
            <p:ph type="sldNum" sz="quarter" idx="12"/>
          </p:nvPr>
        </p:nvSpPr>
        <p:spPr/>
        <p:txBody>
          <a:body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243722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37A2102-F732-40A7-81CC-9005FCD3B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D95EC1F-909A-48D9-8BCD-61F8D0B5B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A66500-420C-4E93-A5BF-7A3DA2CB7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6AD45-EFB6-4CA2-8E10-DFF6D006DDAA}" type="datetimeFigureOut">
              <a:rPr lang="en-US" smtClean="0"/>
              <a:pPr/>
              <a:t>4/28/2023</a:t>
            </a:fld>
            <a:endParaRPr lang="en-US"/>
          </a:p>
        </p:txBody>
      </p:sp>
      <p:sp>
        <p:nvSpPr>
          <p:cNvPr id="5" name="Footer Placeholder 4">
            <a:extLst>
              <a:ext uri="{FF2B5EF4-FFF2-40B4-BE49-F238E27FC236}">
                <a16:creationId xmlns:a16="http://schemas.microsoft.com/office/drawing/2014/main" xmlns="" id="{A4FCB448-8D6F-45F9-82E8-BC8F19AF1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6958A23-F241-462D-8B21-33DB2690F4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B0FA1-5636-47BB-817B-E8A6D8A35BD8}" type="slidenum">
              <a:rPr lang="en-US" smtClean="0"/>
              <a:pPr/>
              <a:t>‹#›</a:t>
            </a:fld>
            <a:endParaRPr lang="en-US"/>
          </a:p>
        </p:txBody>
      </p:sp>
    </p:spTree>
    <p:extLst>
      <p:ext uri="{BB962C8B-B14F-4D97-AF65-F5344CB8AC3E}">
        <p14:creationId xmlns:p14="http://schemas.microsoft.com/office/powerpoint/2010/main" xmlns="" val="304490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CD1366-F540-4BFA-97D6-9B63B80CF03E}"/>
              </a:ext>
            </a:extLst>
          </p:cNvPr>
          <p:cNvSpPr>
            <a:spLocks noGrp="1"/>
          </p:cNvSpPr>
          <p:nvPr>
            <p:ph type="ctrTitle"/>
          </p:nvPr>
        </p:nvSpPr>
        <p:spPr/>
        <p:txBody>
          <a:bodyPr/>
          <a:lstStyle/>
          <a:p>
            <a:r>
              <a:rPr lang="en-US" dirty="0">
                <a:latin typeface="Algerian" panose="04020705040A02060702" pitchFamily="82" charset="0"/>
              </a:rPr>
              <a:t>Space &amp; </a:t>
            </a:r>
            <a:br>
              <a:rPr lang="en-US" dirty="0">
                <a:latin typeface="Algerian" panose="04020705040A02060702" pitchFamily="82" charset="0"/>
              </a:rPr>
            </a:br>
            <a:r>
              <a:rPr lang="en-US" dirty="0">
                <a:latin typeface="Algerian" panose="04020705040A02060702" pitchFamily="82" charset="0"/>
              </a:rPr>
              <a:t>time trade off</a:t>
            </a:r>
          </a:p>
        </p:txBody>
      </p:sp>
    </p:spTree>
    <p:extLst>
      <p:ext uri="{BB962C8B-B14F-4D97-AF65-F5344CB8AC3E}">
        <p14:creationId xmlns:p14="http://schemas.microsoft.com/office/powerpoint/2010/main" xmlns="" val="3980620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 y="0"/>
            <a:ext cx="12192000" cy="68579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0" y="0"/>
            <a:ext cx="12191999" cy="6858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048332-08B0-4271-9DAE-739F13A0078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F86A49CD-C449-4B4E-9B56-4566089058CF}"/>
              </a:ext>
            </a:extLst>
          </p:cNvPr>
          <p:cNvSpPr>
            <a:spLocks noGrp="1"/>
          </p:cNvSpPr>
          <p:nvPr>
            <p:ph idx="1"/>
          </p:nvPr>
        </p:nvSpPr>
        <p:spPr/>
        <p:txBody>
          <a:bodyPr/>
          <a:lstStyle/>
          <a:p>
            <a:r>
              <a:rPr lang="en-US" dirty="0"/>
              <a:t>An algorithm is a finite step by step list of well defined instructions for solving a particular problem.</a:t>
            </a:r>
          </a:p>
          <a:p>
            <a:endParaRPr lang="en-US" dirty="0"/>
          </a:p>
          <a:p>
            <a:r>
              <a:rPr lang="en-US" dirty="0"/>
              <a:t>Complexity of algorithm</a:t>
            </a:r>
          </a:p>
          <a:p>
            <a:pPr lvl="1"/>
            <a:r>
              <a:rPr lang="en-US" dirty="0"/>
              <a:t>It’s the function which gives the running time or space in terms of input size</a:t>
            </a:r>
          </a:p>
          <a:p>
            <a:pPr lvl="1"/>
            <a:r>
              <a:rPr lang="en-US" dirty="0"/>
              <a:t>Space complexity</a:t>
            </a:r>
          </a:p>
          <a:p>
            <a:pPr lvl="1"/>
            <a:r>
              <a:rPr lang="en-US" dirty="0"/>
              <a:t>Time complexity</a:t>
            </a:r>
          </a:p>
        </p:txBody>
      </p:sp>
    </p:spTree>
    <p:extLst>
      <p:ext uri="{BB962C8B-B14F-4D97-AF65-F5344CB8AC3E}">
        <p14:creationId xmlns:p14="http://schemas.microsoft.com/office/powerpoint/2010/main" xmlns="" val="3554777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1" y="0"/>
            <a:ext cx="12192000" cy="68579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09897" y="522515"/>
            <a:ext cx="11116492" cy="589134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0"/>
            <a:ext cx="12192000" cy="685799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12191999" cy="6858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 y="0"/>
            <a:ext cx="12192000" cy="685799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12191999" cy="6858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B6F01-CA69-4837-94CF-076B386E7B9A}"/>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xmlns="" id="{87224116-B55F-48F4-AF15-5B6FA2FCB78C}"/>
              </a:ext>
            </a:extLst>
          </p:cNvPr>
          <p:cNvSpPr>
            <a:spLocks noGrp="1"/>
          </p:cNvSpPr>
          <p:nvPr>
            <p:ph idx="1"/>
          </p:nvPr>
        </p:nvSpPr>
        <p:spPr/>
        <p:txBody>
          <a:bodyPr/>
          <a:lstStyle/>
          <a:p>
            <a:r>
              <a:rPr lang="en-US" dirty="0"/>
              <a:t>The time complexity of a program or algorithm is the amount of computational time it needs to completion.</a:t>
            </a:r>
          </a:p>
          <a:p>
            <a:endParaRPr lang="en-US" dirty="0"/>
          </a:p>
          <a:p>
            <a:r>
              <a:rPr lang="en-US" dirty="0"/>
              <a:t>It can be expressed as a function of number of key operations performed.</a:t>
            </a:r>
          </a:p>
          <a:p>
            <a:endParaRPr lang="en-US" dirty="0"/>
          </a:p>
          <a:p>
            <a:r>
              <a:rPr lang="en-US" dirty="0"/>
              <a:t>1,logn, n,nlogn,n^2,n^3,n!  (fast to slow- low to high complexity)</a:t>
            </a:r>
          </a:p>
        </p:txBody>
      </p:sp>
    </p:spTree>
    <p:extLst>
      <p:ext uri="{BB962C8B-B14F-4D97-AF65-F5344CB8AC3E}">
        <p14:creationId xmlns:p14="http://schemas.microsoft.com/office/powerpoint/2010/main" xmlns="" val="2805350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0"/>
            <a:ext cx="12192000" cy="685799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0"/>
            <a:ext cx="12192001" cy="68580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1"/>
            <a:ext cx="12192000" cy="685800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77F1D-1BC6-44A5-A1A7-6E7314DDCF4E}"/>
              </a:ext>
            </a:extLst>
          </p:cNvPr>
          <p:cNvSpPr>
            <a:spLocks noGrp="1"/>
          </p:cNvSpPr>
          <p:nvPr>
            <p:ph type="title"/>
          </p:nvPr>
        </p:nvSpPr>
        <p:spPr/>
        <p:txBody>
          <a:bodyPr/>
          <a:lstStyle/>
          <a:p>
            <a:r>
              <a:rPr lang="en-US" dirty="0"/>
              <a:t>Space Complexity</a:t>
            </a:r>
          </a:p>
        </p:txBody>
      </p:sp>
      <p:sp>
        <p:nvSpPr>
          <p:cNvPr id="3" name="Content Placeholder 2">
            <a:extLst>
              <a:ext uri="{FF2B5EF4-FFF2-40B4-BE49-F238E27FC236}">
                <a16:creationId xmlns:a16="http://schemas.microsoft.com/office/drawing/2014/main" xmlns="" id="{4F419502-C908-400B-8B53-63EBE555F678}"/>
              </a:ext>
            </a:extLst>
          </p:cNvPr>
          <p:cNvSpPr>
            <a:spLocks noGrp="1"/>
          </p:cNvSpPr>
          <p:nvPr>
            <p:ph idx="1"/>
          </p:nvPr>
        </p:nvSpPr>
        <p:spPr/>
        <p:txBody>
          <a:bodyPr/>
          <a:lstStyle/>
          <a:p>
            <a:endParaRPr lang="en-US" dirty="0"/>
          </a:p>
          <a:p>
            <a:r>
              <a:rPr lang="en-US" dirty="0"/>
              <a:t>The space complexity of a program is the amount of memory that it needs to run to completion.</a:t>
            </a:r>
          </a:p>
          <a:p>
            <a:endParaRPr lang="en-US" dirty="0"/>
          </a:p>
          <a:p>
            <a:r>
              <a:rPr lang="en-US" dirty="0"/>
              <a:t>The space is measured by counting the maximum memory needed by the algorithm in terms of variables used by algorithm.</a:t>
            </a:r>
          </a:p>
        </p:txBody>
      </p:sp>
    </p:spTree>
    <p:extLst>
      <p:ext uri="{BB962C8B-B14F-4D97-AF65-F5344CB8AC3E}">
        <p14:creationId xmlns:p14="http://schemas.microsoft.com/office/powerpoint/2010/main" xmlns="" val="4273764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0"/>
            <a:ext cx="12191999" cy="6857999"/>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0"/>
            <a:ext cx="12191999" cy="685799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CA2360-B103-425C-9468-A98FC2F12F85}"/>
              </a:ext>
            </a:extLst>
          </p:cNvPr>
          <p:cNvSpPr>
            <a:spLocks noGrp="1"/>
          </p:cNvSpPr>
          <p:nvPr>
            <p:ph idx="1"/>
          </p:nvPr>
        </p:nvSpPr>
        <p:spPr>
          <a:xfrm>
            <a:off x="838200" y="250273"/>
            <a:ext cx="10515600" cy="808382"/>
          </a:xfrm>
        </p:spPr>
        <p:txBody>
          <a:bodyPr>
            <a:normAutofit fontScale="85000" lnSpcReduction="10000"/>
          </a:bodyPr>
          <a:lstStyle/>
          <a:p>
            <a:r>
              <a:rPr lang="en-US" dirty="0"/>
              <a:t>Let </a:t>
            </a:r>
            <a:r>
              <a:rPr lang="en-US" i="1" dirty="0"/>
              <a:t>c</a:t>
            </a:r>
            <a:r>
              <a:rPr lang="en-US" dirty="0"/>
              <a:t> be the character in the text that aligns with the last character of the pattern. </a:t>
            </a:r>
          </a:p>
          <a:p>
            <a:r>
              <a:rPr lang="en-US" dirty="0"/>
              <a:t>If the pattern does not match there are 4 cases to consider.</a:t>
            </a:r>
          </a:p>
        </p:txBody>
      </p:sp>
      <p:pic>
        <p:nvPicPr>
          <p:cNvPr id="5" name="Picture 4">
            <a:extLst>
              <a:ext uri="{FF2B5EF4-FFF2-40B4-BE49-F238E27FC236}">
                <a16:creationId xmlns:a16="http://schemas.microsoft.com/office/drawing/2014/main" xmlns="" id="{167CAC05-C3F6-4038-AD5D-FB48A430B270}"/>
              </a:ext>
            </a:extLst>
          </p:cNvPr>
          <p:cNvPicPr>
            <a:picLocks noChangeAspect="1"/>
          </p:cNvPicPr>
          <p:nvPr/>
        </p:nvPicPr>
        <p:blipFill>
          <a:blip r:embed="rId2"/>
          <a:stretch>
            <a:fillRect/>
          </a:stretch>
        </p:blipFill>
        <p:spPr>
          <a:xfrm>
            <a:off x="1343646" y="1058656"/>
            <a:ext cx="9311102" cy="5686702"/>
          </a:xfrm>
          <a:prstGeom prst="rect">
            <a:avLst/>
          </a:prstGeom>
        </p:spPr>
      </p:pic>
    </p:spTree>
    <p:extLst>
      <p:ext uri="{BB962C8B-B14F-4D97-AF65-F5344CB8AC3E}">
        <p14:creationId xmlns:p14="http://schemas.microsoft.com/office/powerpoint/2010/main" xmlns="" val="2016455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0E6C270-EC6C-4B59-9F90-614F8259D6BC}"/>
              </a:ext>
            </a:extLst>
          </p:cNvPr>
          <p:cNvPicPr>
            <a:picLocks noChangeAspect="1"/>
          </p:cNvPicPr>
          <p:nvPr/>
        </p:nvPicPr>
        <p:blipFill>
          <a:blip r:embed="rId2"/>
          <a:stretch>
            <a:fillRect/>
          </a:stretch>
        </p:blipFill>
        <p:spPr>
          <a:xfrm>
            <a:off x="1479443" y="42116"/>
            <a:ext cx="8396078" cy="3072559"/>
          </a:xfrm>
          <a:prstGeom prst="rect">
            <a:avLst/>
          </a:prstGeom>
        </p:spPr>
      </p:pic>
      <p:pic>
        <p:nvPicPr>
          <p:cNvPr id="5" name="Picture 4">
            <a:extLst>
              <a:ext uri="{FF2B5EF4-FFF2-40B4-BE49-F238E27FC236}">
                <a16:creationId xmlns:a16="http://schemas.microsoft.com/office/drawing/2014/main" xmlns="" id="{5D88F8FC-48F5-4A01-9D96-2897A0089846}"/>
              </a:ext>
            </a:extLst>
          </p:cNvPr>
          <p:cNvPicPr>
            <a:picLocks noChangeAspect="1"/>
          </p:cNvPicPr>
          <p:nvPr/>
        </p:nvPicPr>
        <p:blipFill>
          <a:blip r:embed="rId3"/>
          <a:stretch>
            <a:fillRect/>
          </a:stretch>
        </p:blipFill>
        <p:spPr>
          <a:xfrm>
            <a:off x="2316479" y="3072559"/>
            <a:ext cx="7200900" cy="3743325"/>
          </a:xfrm>
          <a:prstGeom prst="rect">
            <a:avLst/>
          </a:prstGeom>
        </p:spPr>
      </p:pic>
    </p:spTree>
    <p:extLst>
      <p:ext uri="{BB962C8B-B14F-4D97-AF65-F5344CB8AC3E}">
        <p14:creationId xmlns:p14="http://schemas.microsoft.com/office/powerpoint/2010/main" xmlns="" val="4219664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75A578-E06E-4D8E-AC56-3011ECE425F0}"/>
              </a:ext>
            </a:extLst>
          </p:cNvPr>
          <p:cNvSpPr>
            <a:spLocks noGrp="1"/>
          </p:cNvSpPr>
          <p:nvPr>
            <p:ph type="title"/>
          </p:nvPr>
        </p:nvSpPr>
        <p:spPr/>
        <p:txBody>
          <a:bodyPr/>
          <a:lstStyle/>
          <a:p>
            <a:r>
              <a:rPr lang="en-US" dirty="0" err="1"/>
              <a:t>Horspools</a:t>
            </a:r>
            <a:r>
              <a:rPr lang="en-US" dirty="0"/>
              <a:t> Algorithm - Example</a:t>
            </a:r>
          </a:p>
        </p:txBody>
      </p:sp>
      <p:pic>
        <p:nvPicPr>
          <p:cNvPr id="4" name="Content Placeholder 3">
            <a:extLst>
              <a:ext uri="{FF2B5EF4-FFF2-40B4-BE49-F238E27FC236}">
                <a16:creationId xmlns:a16="http://schemas.microsoft.com/office/drawing/2014/main" xmlns="" id="{B56AE60F-E7EB-4B33-AFF3-0FBD993A21D9}"/>
              </a:ext>
            </a:extLst>
          </p:cNvPr>
          <p:cNvPicPr>
            <a:picLocks noGrp="1" noChangeAspect="1"/>
          </p:cNvPicPr>
          <p:nvPr>
            <p:ph idx="1"/>
          </p:nvPr>
        </p:nvPicPr>
        <p:blipFill>
          <a:blip r:embed="rId2"/>
          <a:stretch>
            <a:fillRect/>
          </a:stretch>
        </p:blipFill>
        <p:spPr>
          <a:xfrm>
            <a:off x="1955409" y="1600263"/>
            <a:ext cx="7624689" cy="5257737"/>
          </a:xfrm>
          <a:prstGeom prst="rect">
            <a:avLst/>
          </a:prstGeom>
        </p:spPr>
      </p:pic>
    </p:spTree>
    <p:extLst>
      <p:ext uri="{BB962C8B-B14F-4D97-AF65-F5344CB8AC3E}">
        <p14:creationId xmlns:p14="http://schemas.microsoft.com/office/powerpoint/2010/main" xmlns="" val="167216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09223-790E-4927-A030-88B62ED2DF56}"/>
              </a:ext>
            </a:extLst>
          </p:cNvPr>
          <p:cNvSpPr>
            <a:spLocks noGrp="1"/>
          </p:cNvSpPr>
          <p:nvPr>
            <p:ph type="title"/>
          </p:nvPr>
        </p:nvSpPr>
        <p:spPr/>
        <p:txBody>
          <a:bodyPr/>
          <a:lstStyle/>
          <a:p>
            <a:r>
              <a:rPr lang="en-US" dirty="0"/>
              <a:t>Complexity</a:t>
            </a:r>
          </a:p>
        </p:txBody>
      </p:sp>
      <p:pic>
        <p:nvPicPr>
          <p:cNvPr id="4" name="Content Placeholder 3">
            <a:extLst>
              <a:ext uri="{FF2B5EF4-FFF2-40B4-BE49-F238E27FC236}">
                <a16:creationId xmlns:a16="http://schemas.microsoft.com/office/drawing/2014/main" xmlns="" id="{ED3BC0E6-ECB3-47D1-BC44-392E3B3CD5B6}"/>
              </a:ext>
            </a:extLst>
          </p:cNvPr>
          <p:cNvPicPr>
            <a:picLocks noGrp="1" noChangeAspect="1"/>
          </p:cNvPicPr>
          <p:nvPr>
            <p:ph idx="1"/>
          </p:nvPr>
        </p:nvPicPr>
        <p:blipFill>
          <a:blip r:embed="rId2"/>
          <a:stretch>
            <a:fillRect/>
          </a:stretch>
        </p:blipFill>
        <p:spPr>
          <a:xfrm>
            <a:off x="1087091" y="1833321"/>
            <a:ext cx="10124859" cy="993686"/>
          </a:xfrm>
          <a:prstGeom prst="rect">
            <a:avLst/>
          </a:prstGeom>
        </p:spPr>
      </p:pic>
    </p:spTree>
    <p:extLst>
      <p:ext uri="{BB962C8B-B14F-4D97-AF65-F5344CB8AC3E}">
        <p14:creationId xmlns:p14="http://schemas.microsoft.com/office/powerpoint/2010/main" xmlns="" val="38969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419DD-673D-483E-9B91-6B787A255D71}"/>
              </a:ext>
            </a:extLst>
          </p:cNvPr>
          <p:cNvSpPr>
            <a:spLocks noGrp="1"/>
          </p:cNvSpPr>
          <p:nvPr>
            <p:ph type="title"/>
          </p:nvPr>
        </p:nvSpPr>
        <p:spPr/>
        <p:txBody>
          <a:bodyPr/>
          <a:lstStyle/>
          <a:p>
            <a:r>
              <a:rPr lang="en-US" dirty="0"/>
              <a:t>Three Cases of an Algorithm</a:t>
            </a:r>
          </a:p>
        </p:txBody>
      </p:sp>
      <p:sp>
        <p:nvSpPr>
          <p:cNvPr id="3" name="Content Placeholder 2">
            <a:extLst>
              <a:ext uri="{FF2B5EF4-FFF2-40B4-BE49-F238E27FC236}">
                <a16:creationId xmlns:a16="http://schemas.microsoft.com/office/drawing/2014/main" xmlns="" id="{A78179A0-11F1-416E-B7E6-51BE383ECEA7}"/>
              </a:ext>
            </a:extLst>
          </p:cNvPr>
          <p:cNvSpPr>
            <a:spLocks noGrp="1"/>
          </p:cNvSpPr>
          <p:nvPr>
            <p:ph idx="1"/>
          </p:nvPr>
        </p:nvSpPr>
        <p:spPr/>
        <p:txBody>
          <a:bodyPr/>
          <a:lstStyle/>
          <a:p>
            <a:r>
              <a:rPr lang="en-US" dirty="0"/>
              <a:t>Worst case – It is the function which defines the maximum number of steps taken for a data of size ‘n’</a:t>
            </a:r>
          </a:p>
          <a:p>
            <a:r>
              <a:rPr lang="en-US" dirty="0"/>
              <a:t>Average case </a:t>
            </a:r>
          </a:p>
          <a:p>
            <a:r>
              <a:rPr lang="en-US" dirty="0"/>
              <a:t>Best case</a:t>
            </a:r>
          </a:p>
        </p:txBody>
      </p:sp>
    </p:spTree>
    <p:extLst>
      <p:ext uri="{BB962C8B-B14F-4D97-AF65-F5344CB8AC3E}">
        <p14:creationId xmlns:p14="http://schemas.microsoft.com/office/powerpoint/2010/main" xmlns="" val="237041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B0CED-9E7F-4258-AB1C-9535D438EAE9}"/>
              </a:ext>
            </a:extLst>
          </p:cNvPr>
          <p:cNvSpPr>
            <a:spLocks noGrp="1"/>
          </p:cNvSpPr>
          <p:nvPr>
            <p:ph type="title"/>
          </p:nvPr>
        </p:nvSpPr>
        <p:spPr/>
        <p:txBody>
          <a:bodyPr/>
          <a:lstStyle/>
          <a:p>
            <a:r>
              <a:rPr lang="en-US" dirty="0"/>
              <a:t>Time Space Trade Off</a:t>
            </a:r>
          </a:p>
        </p:txBody>
      </p:sp>
      <p:sp>
        <p:nvSpPr>
          <p:cNvPr id="3" name="Content Placeholder 2">
            <a:extLst>
              <a:ext uri="{FF2B5EF4-FFF2-40B4-BE49-F238E27FC236}">
                <a16:creationId xmlns:a16="http://schemas.microsoft.com/office/drawing/2014/main" xmlns="" id="{F44901D0-F870-491D-860A-0300C3C0FCE6}"/>
              </a:ext>
            </a:extLst>
          </p:cNvPr>
          <p:cNvSpPr>
            <a:spLocks noGrp="1"/>
          </p:cNvSpPr>
          <p:nvPr>
            <p:ph idx="1"/>
          </p:nvPr>
        </p:nvSpPr>
        <p:spPr/>
        <p:txBody>
          <a:bodyPr>
            <a:normAutofit lnSpcReduction="10000"/>
          </a:bodyPr>
          <a:lstStyle/>
          <a:p>
            <a:r>
              <a:rPr lang="en-US" dirty="0"/>
              <a:t>It is a situation where the program execution time can be reduced at the cost of more memory or vice versa.</a:t>
            </a:r>
          </a:p>
          <a:p>
            <a:endParaRPr lang="en-US" dirty="0"/>
          </a:p>
          <a:p>
            <a:r>
              <a:rPr lang="en-US" dirty="0"/>
              <a:t>Memory can be reduced at the cost of a slower program</a:t>
            </a:r>
          </a:p>
          <a:p>
            <a:endParaRPr lang="en-US" dirty="0"/>
          </a:p>
          <a:p>
            <a:r>
              <a:rPr lang="en-US" dirty="0"/>
              <a:t>Storage space can save calculation time. Tables can have common functional evaluations to reduce recursive calls. </a:t>
            </a:r>
          </a:p>
          <a:p>
            <a:endParaRPr lang="en-US" dirty="0"/>
          </a:p>
          <a:p>
            <a:r>
              <a:rPr lang="en-US" dirty="0"/>
              <a:t>Another technique is to store preprocess calculations in an array to be used during the final calculations, this is called </a:t>
            </a:r>
            <a:r>
              <a:rPr lang="en-US" b="1" dirty="0"/>
              <a:t>input enhancement</a:t>
            </a:r>
            <a:r>
              <a:rPr lang="en-US" dirty="0"/>
              <a:t>. </a:t>
            </a:r>
          </a:p>
        </p:txBody>
      </p:sp>
    </p:spTree>
    <p:extLst>
      <p:ext uri="{BB962C8B-B14F-4D97-AF65-F5344CB8AC3E}">
        <p14:creationId xmlns:p14="http://schemas.microsoft.com/office/powerpoint/2010/main" xmlns="" val="115388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27EC5-8474-41EF-BB46-C490C4EFA7CB}"/>
              </a:ext>
            </a:extLst>
          </p:cNvPr>
          <p:cNvSpPr>
            <a:spLocks noGrp="1"/>
          </p:cNvSpPr>
          <p:nvPr>
            <p:ph type="title"/>
          </p:nvPr>
        </p:nvSpPr>
        <p:spPr/>
        <p:txBody>
          <a:bodyPr/>
          <a:lstStyle/>
          <a:p>
            <a:r>
              <a:rPr lang="en-US" dirty="0" err="1"/>
              <a:t>Horspool's</a:t>
            </a:r>
            <a:r>
              <a:rPr lang="en-US" dirty="0"/>
              <a:t> Algorithm</a:t>
            </a:r>
          </a:p>
        </p:txBody>
      </p:sp>
      <p:sp>
        <p:nvSpPr>
          <p:cNvPr id="3" name="Content Placeholder 2">
            <a:extLst>
              <a:ext uri="{FF2B5EF4-FFF2-40B4-BE49-F238E27FC236}">
                <a16:creationId xmlns:a16="http://schemas.microsoft.com/office/drawing/2014/main" xmlns="" id="{854272E2-CD1A-43D8-B847-55F7F7F23F52}"/>
              </a:ext>
            </a:extLst>
          </p:cNvPr>
          <p:cNvSpPr>
            <a:spLocks noGrp="1"/>
          </p:cNvSpPr>
          <p:nvPr>
            <p:ph idx="1"/>
          </p:nvPr>
        </p:nvSpPr>
        <p:spPr/>
        <p:txBody>
          <a:bodyPr>
            <a:normAutofit/>
          </a:bodyPr>
          <a:lstStyle/>
          <a:p>
            <a:endParaRPr lang="en-US" dirty="0"/>
          </a:p>
          <a:p>
            <a:r>
              <a:rPr lang="en-US" dirty="0"/>
              <a:t>The brute force string matching problem, a pattern </a:t>
            </a:r>
            <a:r>
              <a:rPr lang="en-US" i="1" dirty="0"/>
              <a:t>P</a:t>
            </a:r>
            <a:r>
              <a:rPr lang="en-US" dirty="0"/>
              <a:t>[0</a:t>
            </a:r>
            <a:r>
              <a:rPr lang="en-US" i="1" dirty="0"/>
              <a:t>...m-</a:t>
            </a:r>
            <a:r>
              <a:rPr lang="en-US" dirty="0"/>
              <a:t>1] is searched for in a text </a:t>
            </a:r>
            <a:r>
              <a:rPr lang="en-US" i="1" dirty="0"/>
              <a:t>T</a:t>
            </a:r>
            <a:r>
              <a:rPr lang="en-US" dirty="0"/>
              <a:t>[0</a:t>
            </a:r>
            <a:r>
              <a:rPr lang="en-US" i="1" dirty="0"/>
              <a:t>...n</a:t>
            </a:r>
            <a:r>
              <a:rPr lang="en-US" dirty="0"/>
              <a:t>-1]. </a:t>
            </a:r>
          </a:p>
          <a:p>
            <a:endParaRPr lang="en-US" dirty="0"/>
          </a:p>
          <a:p>
            <a:endParaRPr lang="en-US" dirty="0"/>
          </a:p>
          <a:p>
            <a:r>
              <a:rPr lang="en-US" dirty="0"/>
              <a:t>The brute force algorithm in worst case makes </a:t>
            </a:r>
            <a:r>
              <a:rPr lang="en-US" i="1" dirty="0"/>
              <a:t>m</a:t>
            </a:r>
            <a:r>
              <a:rPr lang="en-US" dirty="0"/>
              <a:t>(</a:t>
            </a:r>
            <a:r>
              <a:rPr lang="en-US" i="1" dirty="0"/>
              <a:t>n</a:t>
            </a:r>
            <a:r>
              <a:rPr lang="en-US" dirty="0"/>
              <a:t>-</a:t>
            </a:r>
            <a:r>
              <a:rPr lang="en-US" i="1" dirty="0"/>
              <a:t>m</a:t>
            </a:r>
            <a:r>
              <a:rPr lang="en-US" dirty="0"/>
              <a:t>+1) comparisons, so the cost is Θ(</a:t>
            </a:r>
            <a:r>
              <a:rPr lang="en-US" i="1" dirty="0"/>
              <a:t>nm</a:t>
            </a:r>
            <a:r>
              <a:rPr lang="en-US" dirty="0"/>
              <a:t>). But on average only a few comparisons are made before shifting the pattern, so the cost is Θ(</a:t>
            </a:r>
            <a:r>
              <a:rPr lang="en-US" i="1" dirty="0"/>
              <a:t>n</a:t>
            </a:r>
            <a:r>
              <a:rPr lang="en-US" dirty="0"/>
              <a:t>).</a:t>
            </a:r>
          </a:p>
          <a:p>
            <a:endParaRPr lang="en-US" dirty="0"/>
          </a:p>
        </p:txBody>
      </p:sp>
    </p:spTree>
    <p:extLst>
      <p:ext uri="{BB962C8B-B14F-4D97-AF65-F5344CB8AC3E}">
        <p14:creationId xmlns:p14="http://schemas.microsoft.com/office/powerpoint/2010/main" xmlns="" val="226179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447FE1-C7DD-446E-8687-430E1C75EE04}"/>
              </a:ext>
            </a:extLst>
          </p:cNvPr>
          <p:cNvSpPr>
            <a:spLocks noGrp="1"/>
          </p:cNvSpPr>
          <p:nvPr>
            <p:ph idx="1"/>
          </p:nvPr>
        </p:nvSpPr>
        <p:spPr>
          <a:xfrm>
            <a:off x="838200" y="556591"/>
            <a:ext cx="10515600" cy="5620372"/>
          </a:xfrm>
        </p:spPr>
        <p:txBody>
          <a:bodyPr>
            <a:normAutofit/>
          </a:bodyPr>
          <a:lstStyle/>
          <a:p>
            <a:r>
              <a:rPr lang="en-US" dirty="0" err="1"/>
              <a:t>Horspool's</a:t>
            </a:r>
            <a:r>
              <a:rPr lang="en-US" dirty="0"/>
              <a:t> algorithm shifts the pattern by looking up shift value in the character of the text aligned with the last character of the pattern in table made during the initialization of the algorithm. </a:t>
            </a:r>
          </a:p>
          <a:p>
            <a:endParaRPr lang="en-US" dirty="0"/>
          </a:p>
          <a:p>
            <a:r>
              <a:rPr lang="en-US" dirty="0"/>
              <a:t>The pattern is check with the text from right to left and progresses left to right through the text. </a:t>
            </a:r>
          </a:p>
          <a:p>
            <a:endParaRPr lang="en-US" dirty="0"/>
          </a:p>
          <a:p>
            <a:r>
              <a:rPr lang="en-US" dirty="0"/>
              <a:t>If the pattern does not match, we shift the pattern towards right, as large as possible.</a:t>
            </a:r>
          </a:p>
          <a:p>
            <a:endParaRPr lang="en-US" dirty="0"/>
          </a:p>
          <a:p>
            <a:r>
              <a:rPr lang="en-US" dirty="0"/>
              <a:t>How much we will shift towards the right depends on the last character of text which is aligned with last character of pattern.</a:t>
            </a:r>
          </a:p>
          <a:p>
            <a:endParaRPr lang="en-US" dirty="0"/>
          </a:p>
        </p:txBody>
      </p:sp>
    </p:spTree>
    <p:extLst>
      <p:ext uri="{BB962C8B-B14F-4D97-AF65-F5344CB8AC3E}">
        <p14:creationId xmlns:p14="http://schemas.microsoft.com/office/powerpoint/2010/main" xmlns="" val="330100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0" y="0"/>
            <a:ext cx="12191999" cy="685799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09BCC63E80E24AA02DB99F2D754A25" ma:contentTypeVersion="4" ma:contentTypeDescription="Create a new document." ma:contentTypeScope="" ma:versionID="8c9524abdb40088bb4c36b94cab13fe5">
  <xsd:schema xmlns:xsd="http://www.w3.org/2001/XMLSchema" xmlns:xs="http://www.w3.org/2001/XMLSchema" xmlns:p="http://schemas.microsoft.com/office/2006/metadata/properties" xmlns:ns2="51c49af6-f9d2-493e-a2dd-47cf93b30e87" targetNamespace="http://schemas.microsoft.com/office/2006/metadata/properties" ma:root="true" ma:fieldsID="53669cb2ae123bb8ed7d74979f785bf2" ns2:_="">
    <xsd:import namespace="51c49af6-f9d2-493e-a2dd-47cf93b30e8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49af6-f9d2-493e-a2dd-47cf93b30e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B9CC57-6273-4F01-B850-CB6C4658A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c49af6-f9d2-493e-a2dd-47cf93b30e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F3F246-5399-47C9-9CA2-3C076CEE46B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948423E-F343-489A-BA71-0CC4C52C3D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499</TotalTime>
  <Words>259</Words>
  <Application>Microsoft Office PowerPoint</Application>
  <PresentationFormat>Custom</PresentationFormat>
  <Paragraphs>48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Space &amp;  time trade off</vt:lpstr>
      <vt:lpstr>Introduction</vt:lpstr>
      <vt:lpstr>Time Complexity</vt:lpstr>
      <vt:lpstr>Space Complexity</vt:lpstr>
      <vt:lpstr>Three Cases of an Algorithm</vt:lpstr>
      <vt:lpstr>Time Space Trade Off</vt:lpstr>
      <vt:lpstr>Horspool's Algorithm</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Horspools Algorithm - Example</vt:lpstr>
      <vt:lpstr>Complexity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&amp; cONQUER</dc:title>
  <dc:creator>Jimcymol James [MAHE Dubai]</dc:creator>
  <cp:lastModifiedBy>This-PC</cp:lastModifiedBy>
  <cp:revision>18</cp:revision>
  <dcterms:created xsi:type="dcterms:W3CDTF">2020-04-30T08:08:10Z</dcterms:created>
  <dcterms:modified xsi:type="dcterms:W3CDTF">2023-04-28T04:30:55Z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0x0101008B09BCC63E80E24AA02DB99F2D754A25</vt:lpwstr>
  </property>
</Properties>
</file>