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83" r:id="rId5"/>
    <p:sldId id="291" r:id="rId6"/>
    <p:sldId id="295" r:id="rId7"/>
    <p:sldId id="296" r:id="rId8"/>
    <p:sldId id="292" r:id="rId9"/>
    <p:sldId id="293" r:id="rId10"/>
    <p:sldId id="319" r:id="rId11"/>
    <p:sldId id="320" r:id="rId12"/>
    <p:sldId id="321" r:id="rId13"/>
    <p:sldId id="322" r:id="rId14"/>
    <p:sldId id="323" r:id="rId15"/>
    <p:sldId id="324" r:id="rId16"/>
    <p:sldId id="325" r:id="rId17"/>
    <p:sldId id="326" r:id="rId18"/>
    <p:sldId id="327" r:id="rId19"/>
    <p:sldId id="311" r:id="rId20"/>
    <p:sldId id="310" r:id="rId21"/>
    <p:sldId id="312" r:id="rId22"/>
    <p:sldId id="313" r:id="rId23"/>
    <p:sldId id="314" r:id="rId24"/>
    <p:sldId id="315" r:id="rId25"/>
    <p:sldId id="316" r:id="rId26"/>
    <p:sldId id="309" r:id="rId27"/>
    <p:sldId id="317" r:id="rId28"/>
    <p:sldId id="318" r:id="rId29"/>
    <p:sldId id="328" r:id="rId30"/>
    <p:sldId id="329" r:id="rId31"/>
    <p:sldId id="275" r:id="rId32"/>
    <p:sldId id="276" r:id="rId33"/>
    <p:sldId id="277" r:id="rId34"/>
    <p:sldId id="278" r:id="rId35"/>
    <p:sldId id="279" r:id="rId36"/>
    <p:sldId id="280" r:id="rId37"/>
    <p:sldId id="281" r:id="rId38"/>
    <p:sldId id="330" r:id="rId39"/>
    <p:sldId id="258" r:id="rId40"/>
    <p:sldId id="259" r:id="rId41"/>
    <p:sldId id="284" r:id="rId42"/>
    <p:sldId id="285" r:id="rId43"/>
    <p:sldId id="286" r:id="rId44"/>
    <p:sldId id="287" r:id="rId45"/>
    <p:sldId id="288" r:id="rId46"/>
    <p:sldId id="289" r:id="rId47"/>
    <p:sldId id="29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55"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5961D-686B-4391-9D76-F1C1124494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D65BB4-3EFE-4200-9358-F70E2A190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61E927-E920-4B56-8247-AEFF5AE9FE18}"/>
              </a:ext>
            </a:extLst>
          </p:cNvPr>
          <p:cNvSpPr>
            <a:spLocks noGrp="1"/>
          </p:cNvSpPr>
          <p:nvPr>
            <p:ph type="dt" sz="half" idx="10"/>
          </p:nvPr>
        </p:nvSpPr>
        <p:spPr/>
        <p:txBody>
          <a:bodyPr/>
          <a:lstStyle/>
          <a:p>
            <a:fld id="{2F26AD45-EFB6-4CA2-8E10-DFF6D006DDAA}" type="datetimeFigureOut">
              <a:rPr lang="en-US" smtClean="0"/>
              <a:t>4/25/2021</a:t>
            </a:fld>
            <a:endParaRPr lang="en-US"/>
          </a:p>
        </p:txBody>
      </p:sp>
      <p:sp>
        <p:nvSpPr>
          <p:cNvPr id="5" name="Footer Placeholder 4">
            <a:extLst>
              <a:ext uri="{FF2B5EF4-FFF2-40B4-BE49-F238E27FC236}">
                <a16:creationId xmlns:a16="http://schemas.microsoft.com/office/drawing/2014/main" id="{FB585153-7648-4213-AC48-10AE2606ED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F77C9-32C5-453B-B3DF-4BA69CCC0F72}"/>
              </a:ext>
            </a:extLst>
          </p:cNvPr>
          <p:cNvSpPr>
            <a:spLocks noGrp="1"/>
          </p:cNvSpPr>
          <p:nvPr>
            <p:ph type="sldNum" sz="quarter" idx="12"/>
          </p:nvPr>
        </p:nvSpPr>
        <p:spPr/>
        <p:txBody>
          <a:bodyPr/>
          <a:lstStyle/>
          <a:p>
            <a:fld id="{FE4B0FA1-5636-47BB-817B-E8A6D8A35BD8}" type="slidenum">
              <a:rPr lang="en-US" smtClean="0"/>
              <a:t>‹#›</a:t>
            </a:fld>
            <a:endParaRPr lang="en-US"/>
          </a:p>
        </p:txBody>
      </p:sp>
    </p:spTree>
    <p:extLst>
      <p:ext uri="{BB962C8B-B14F-4D97-AF65-F5344CB8AC3E}">
        <p14:creationId xmlns:p14="http://schemas.microsoft.com/office/powerpoint/2010/main" val="3577460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AB44E-7033-4EE0-9AD5-69BFC74F32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1BB041-0C4C-41C1-9A5D-7C58496CC1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BF1DF4-B6CB-4413-9EA2-A9361DD076AA}"/>
              </a:ext>
            </a:extLst>
          </p:cNvPr>
          <p:cNvSpPr>
            <a:spLocks noGrp="1"/>
          </p:cNvSpPr>
          <p:nvPr>
            <p:ph type="dt" sz="half" idx="10"/>
          </p:nvPr>
        </p:nvSpPr>
        <p:spPr/>
        <p:txBody>
          <a:bodyPr/>
          <a:lstStyle/>
          <a:p>
            <a:fld id="{2F26AD45-EFB6-4CA2-8E10-DFF6D006DDAA}" type="datetimeFigureOut">
              <a:rPr lang="en-US" smtClean="0"/>
              <a:t>4/25/2021</a:t>
            </a:fld>
            <a:endParaRPr lang="en-US"/>
          </a:p>
        </p:txBody>
      </p:sp>
      <p:sp>
        <p:nvSpPr>
          <p:cNvPr id="5" name="Footer Placeholder 4">
            <a:extLst>
              <a:ext uri="{FF2B5EF4-FFF2-40B4-BE49-F238E27FC236}">
                <a16:creationId xmlns:a16="http://schemas.microsoft.com/office/drawing/2014/main" id="{5ACCF1C3-0B7C-46C6-8415-A53CADBBA4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7B6222-182B-4F62-8BA6-CA47964DAB14}"/>
              </a:ext>
            </a:extLst>
          </p:cNvPr>
          <p:cNvSpPr>
            <a:spLocks noGrp="1"/>
          </p:cNvSpPr>
          <p:nvPr>
            <p:ph type="sldNum" sz="quarter" idx="12"/>
          </p:nvPr>
        </p:nvSpPr>
        <p:spPr/>
        <p:txBody>
          <a:bodyPr/>
          <a:lstStyle/>
          <a:p>
            <a:fld id="{FE4B0FA1-5636-47BB-817B-E8A6D8A35BD8}" type="slidenum">
              <a:rPr lang="en-US" smtClean="0"/>
              <a:t>‹#›</a:t>
            </a:fld>
            <a:endParaRPr lang="en-US"/>
          </a:p>
        </p:txBody>
      </p:sp>
    </p:spTree>
    <p:extLst>
      <p:ext uri="{BB962C8B-B14F-4D97-AF65-F5344CB8AC3E}">
        <p14:creationId xmlns:p14="http://schemas.microsoft.com/office/powerpoint/2010/main" val="3209265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F78FB5-8BFC-4989-AE3F-3B279FAF49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3ACBA9-8F06-49C3-9B08-45C3DD154B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6C40D-F7CD-42A0-B5E7-9ADD29D7987B}"/>
              </a:ext>
            </a:extLst>
          </p:cNvPr>
          <p:cNvSpPr>
            <a:spLocks noGrp="1"/>
          </p:cNvSpPr>
          <p:nvPr>
            <p:ph type="dt" sz="half" idx="10"/>
          </p:nvPr>
        </p:nvSpPr>
        <p:spPr/>
        <p:txBody>
          <a:bodyPr/>
          <a:lstStyle/>
          <a:p>
            <a:fld id="{2F26AD45-EFB6-4CA2-8E10-DFF6D006DDAA}" type="datetimeFigureOut">
              <a:rPr lang="en-US" smtClean="0"/>
              <a:t>4/25/2021</a:t>
            </a:fld>
            <a:endParaRPr lang="en-US"/>
          </a:p>
        </p:txBody>
      </p:sp>
      <p:sp>
        <p:nvSpPr>
          <p:cNvPr id="5" name="Footer Placeholder 4">
            <a:extLst>
              <a:ext uri="{FF2B5EF4-FFF2-40B4-BE49-F238E27FC236}">
                <a16:creationId xmlns:a16="http://schemas.microsoft.com/office/drawing/2014/main" id="{F3AC0CFA-F2E4-4B90-93FD-0F693E774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8E2E5A-17A7-44DF-B82A-0B89BE76F698}"/>
              </a:ext>
            </a:extLst>
          </p:cNvPr>
          <p:cNvSpPr>
            <a:spLocks noGrp="1"/>
          </p:cNvSpPr>
          <p:nvPr>
            <p:ph type="sldNum" sz="quarter" idx="12"/>
          </p:nvPr>
        </p:nvSpPr>
        <p:spPr/>
        <p:txBody>
          <a:bodyPr/>
          <a:lstStyle/>
          <a:p>
            <a:fld id="{FE4B0FA1-5636-47BB-817B-E8A6D8A35BD8}" type="slidenum">
              <a:rPr lang="en-US" smtClean="0"/>
              <a:t>‹#›</a:t>
            </a:fld>
            <a:endParaRPr lang="en-US"/>
          </a:p>
        </p:txBody>
      </p:sp>
    </p:spTree>
    <p:extLst>
      <p:ext uri="{BB962C8B-B14F-4D97-AF65-F5344CB8AC3E}">
        <p14:creationId xmlns:p14="http://schemas.microsoft.com/office/powerpoint/2010/main" val="3014908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2681E-6AB2-4506-9420-FB19431905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9C37F5-7C9D-4FF7-A0C5-97474720E1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59FBE8-F94F-49A0-8B60-28CF162A23B2}"/>
              </a:ext>
            </a:extLst>
          </p:cNvPr>
          <p:cNvSpPr>
            <a:spLocks noGrp="1"/>
          </p:cNvSpPr>
          <p:nvPr>
            <p:ph type="dt" sz="half" idx="10"/>
          </p:nvPr>
        </p:nvSpPr>
        <p:spPr/>
        <p:txBody>
          <a:bodyPr/>
          <a:lstStyle/>
          <a:p>
            <a:fld id="{2F26AD45-EFB6-4CA2-8E10-DFF6D006DDAA}" type="datetimeFigureOut">
              <a:rPr lang="en-US" smtClean="0"/>
              <a:t>4/25/2021</a:t>
            </a:fld>
            <a:endParaRPr lang="en-US"/>
          </a:p>
        </p:txBody>
      </p:sp>
      <p:sp>
        <p:nvSpPr>
          <p:cNvPr id="5" name="Footer Placeholder 4">
            <a:extLst>
              <a:ext uri="{FF2B5EF4-FFF2-40B4-BE49-F238E27FC236}">
                <a16:creationId xmlns:a16="http://schemas.microsoft.com/office/drawing/2014/main" id="{FC47250C-5C3C-4944-A73B-F2E7044FC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A7628-D524-4616-AB13-C20E8C364076}"/>
              </a:ext>
            </a:extLst>
          </p:cNvPr>
          <p:cNvSpPr>
            <a:spLocks noGrp="1"/>
          </p:cNvSpPr>
          <p:nvPr>
            <p:ph type="sldNum" sz="quarter" idx="12"/>
          </p:nvPr>
        </p:nvSpPr>
        <p:spPr/>
        <p:txBody>
          <a:bodyPr/>
          <a:lstStyle/>
          <a:p>
            <a:fld id="{FE4B0FA1-5636-47BB-817B-E8A6D8A35BD8}" type="slidenum">
              <a:rPr lang="en-US" smtClean="0"/>
              <a:t>‹#›</a:t>
            </a:fld>
            <a:endParaRPr lang="en-US"/>
          </a:p>
        </p:txBody>
      </p:sp>
    </p:spTree>
    <p:extLst>
      <p:ext uri="{BB962C8B-B14F-4D97-AF65-F5344CB8AC3E}">
        <p14:creationId xmlns:p14="http://schemas.microsoft.com/office/powerpoint/2010/main" val="3067372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9F2BC-0878-4443-A107-188C9A1DB7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B78C12-F753-4EC3-A317-0BEF3F9544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56D262-A2A3-4635-9AC6-2D9683771F6B}"/>
              </a:ext>
            </a:extLst>
          </p:cNvPr>
          <p:cNvSpPr>
            <a:spLocks noGrp="1"/>
          </p:cNvSpPr>
          <p:nvPr>
            <p:ph type="dt" sz="half" idx="10"/>
          </p:nvPr>
        </p:nvSpPr>
        <p:spPr/>
        <p:txBody>
          <a:bodyPr/>
          <a:lstStyle/>
          <a:p>
            <a:fld id="{2F26AD45-EFB6-4CA2-8E10-DFF6D006DDAA}" type="datetimeFigureOut">
              <a:rPr lang="en-US" smtClean="0"/>
              <a:t>4/25/2021</a:t>
            </a:fld>
            <a:endParaRPr lang="en-US"/>
          </a:p>
        </p:txBody>
      </p:sp>
      <p:sp>
        <p:nvSpPr>
          <p:cNvPr id="5" name="Footer Placeholder 4">
            <a:extLst>
              <a:ext uri="{FF2B5EF4-FFF2-40B4-BE49-F238E27FC236}">
                <a16:creationId xmlns:a16="http://schemas.microsoft.com/office/drawing/2014/main" id="{66E84A84-3F81-4007-86A5-3E5C09CC7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959FCC-2052-4407-9F10-1C7917989AF0}"/>
              </a:ext>
            </a:extLst>
          </p:cNvPr>
          <p:cNvSpPr>
            <a:spLocks noGrp="1"/>
          </p:cNvSpPr>
          <p:nvPr>
            <p:ph type="sldNum" sz="quarter" idx="12"/>
          </p:nvPr>
        </p:nvSpPr>
        <p:spPr/>
        <p:txBody>
          <a:bodyPr/>
          <a:lstStyle/>
          <a:p>
            <a:fld id="{FE4B0FA1-5636-47BB-817B-E8A6D8A35BD8}" type="slidenum">
              <a:rPr lang="en-US" smtClean="0"/>
              <a:t>‹#›</a:t>
            </a:fld>
            <a:endParaRPr lang="en-US"/>
          </a:p>
        </p:txBody>
      </p:sp>
    </p:spTree>
    <p:extLst>
      <p:ext uri="{BB962C8B-B14F-4D97-AF65-F5344CB8AC3E}">
        <p14:creationId xmlns:p14="http://schemas.microsoft.com/office/powerpoint/2010/main" val="2510378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C860-E154-40CF-B987-10C5D81CEC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DAC215-4033-45AE-B926-5DEBB33A3C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38D2FF-A66E-4C74-AA98-19328F56E1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AA70FC-E2B0-4DE3-9CCB-7A01E79D0AE7}"/>
              </a:ext>
            </a:extLst>
          </p:cNvPr>
          <p:cNvSpPr>
            <a:spLocks noGrp="1"/>
          </p:cNvSpPr>
          <p:nvPr>
            <p:ph type="dt" sz="half" idx="10"/>
          </p:nvPr>
        </p:nvSpPr>
        <p:spPr/>
        <p:txBody>
          <a:bodyPr/>
          <a:lstStyle/>
          <a:p>
            <a:fld id="{2F26AD45-EFB6-4CA2-8E10-DFF6D006DDAA}" type="datetimeFigureOut">
              <a:rPr lang="en-US" smtClean="0"/>
              <a:t>4/25/2021</a:t>
            </a:fld>
            <a:endParaRPr lang="en-US"/>
          </a:p>
        </p:txBody>
      </p:sp>
      <p:sp>
        <p:nvSpPr>
          <p:cNvPr id="6" name="Footer Placeholder 5">
            <a:extLst>
              <a:ext uri="{FF2B5EF4-FFF2-40B4-BE49-F238E27FC236}">
                <a16:creationId xmlns:a16="http://schemas.microsoft.com/office/drawing/2014/main" id="{67B26D59-E019-4F53-BC93-6DA07A492E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313AC4-F880-4738-8D9B-FD7AA43808CE}"/>
              </a:ext>
            </a:extLst>
          </p:cNvPr>
          <p:cNvSpPr>
            <a:spLocks noGrp="1"/>
          </p:cNvSpPr>
          <p:nvPr>
            <p:ph type="sldNum" sz="quarter" idx="12"/>
          </p:nvPr>
        </p:nvSpPr>
        <p:spPr/>
        <p:txBody>
          <a:bodyPr/>
          <a:lstStyle/>
          <a:p>
            <a:fld id="{FE4B0FA1-5636-47BB-817B-E8A6D8A35BD8}" type="slidenum">
              <a:rPr lang="en-US" smtClean="0"/>
              <a:t>‹#›</a:t>
            </a:fld>
            <a:endParaRPr lang="en-US"/>
          </a:p>
        </p:txBody>
      </p:sp>
    </p:spTree>
    <p:extLst>
      <p:ext uri="{BB962C8B-B14F-4D97-AF65-F5344CB8AC3E}">
        <p14:creationId xmlns:p14="http://schemas.microsoft.com/office/powerpoint/2010/main" val="34072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A1FF9-0F28-4A16-BA77-0396932CCC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25944A-7547-4534-8714-50D7F6AEBE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0C3DF1-C414-4030-928B-391365F4FB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83AFD4-D371-4477-BCAE-1EF972827F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26606A-0665-474F-9B7A-7EB8720A66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6E9D42-A7EB-4B4B-87DA-511F50F6C4E1}"/>
              </a:ext>
            </a:extLst>
          </p:cNvPr>
          <p:cNvSpPr>
            <a:spLocks noGrp="1"/>
          </p:cNvSpPr>
          <p:nvPr>
            <p:ph type="dt" sz="half" idx="10"/>
          </p:nvPr>
        </p:nvSpPr>
        <p:spPr/>
        <p:txBody>
          <a:bodyPr/>
          <a:lstStyle/>
          <a:p>
            <a:fld id="{2F26AD45-EFB6-4CA2-8E10-DFF6D006DDAA}" type="datetimeFigureOut">
              <a:rPr lang="en-US" smtClean="0"/>
              <a:t>4/25/2021</a:t>
            </a:fld>
            <a:endParaRPr lang="en-US"/>
          </a:p>
        </p:txBody>
      </p:sp>
      <p:sp>
        <p:nvSpPr>
          <p:cNvPr id="8" name="Footer Placeholder 7">
            <a:extLst>
              <a:ext uri="{FF2B5EF4-FFF2-40B4-BE49-F238E27FC236}">
                <a16:creationId xmlns:a16="http://schemas.microsoft.com/office/drawing/2014/main" id="{8034D1D0-52C9-43CB-8F0C-FEE58D1667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2FC4E9-F47E-48BD-BC85-68CF0B62AC8D}"/>
              </a:ext>
            </a:extLst>
          </p:cNvPr>
          <p:cNvSpPr>
            <a:spLocks noGrp="1"/>
          </p:cNvSpPr>
          <p:nvPr>
            <p:ph type="sldNum" sz="quarter" idx="12"/>
          </p:nvPr>
        </p:nvSpPr>
        <p:spPr/>
        <p:txBody>
          <a:bodyPr/>
          <a:lstStyle/>
          <a:p>
            <a:fld id="{FE4B0FA1-5636-47BB-817B-E8A6D8A35BD8}" type="slidenum">
              <a:rPr lang="en-US" smtClean="0"/>
              <a:t>‹#›</a:t>
            </a:fld>
            <a:endParaRPr lang="en-US"/>
          </a:p>
        </p:txBody>
      </p:sp>
    </p:spTree>
    <p:extLst>
      <p:ext uri="{BB962C8B-B14F-4D97-AF65-F5344CB8AC3E}">
        <p14:creationId xmlns:p14="http://schemas.microsoft.com/office/powerpoint/2010/main" val="1625626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A6F05-C7A1-4BE7-AC80-EB0B187637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371DD9-09D0-4F7E-8FF8-39AD89A15665}"/>
              </a:ext>
            </a:extLst>
          </p:cNvPr>
          <p:cNvSpPr>
            <a:spLocks noGrp="1"/>
          </p:cNvSpPr>
          <p:nvPr>
            <p:ph type="dt" sz="half" idx="10"/>
          </p:nvPr>
        </p:nvSpPr>
        <p:spPr/>
        <p:txBody>
          <a:bodyPr/>
          <a:lstStyle/>
          <a:p>
            <a:fld id="{2F26AD45-EFB6-4CA2-8E10-DFF6D006DDAA}" type="datetimeFigureOut">
              <a:rPr lang="en-US" smtClean="0"/>
              <a:t>4/25/2021</a:t>
            </a:fld>
            <a:endParaRPr lang="en-US"/>
          </a:p>
        </p:txBody>
      </p:sp>
      <p:sp>
        <p:nvSpPr>
          <p:cNvPr id="4" name="Footer Placeholder 3">
            <a:extLst>
              <a:ext uri="{FF2B5EF4-FFF2-40B4-BE49-F238E27FC236}">
                <a16:creationId xmlns:a16="http://schemas.microsoft.com/office/drawing/2014/main" id="{B11E1601-BB8E-416D-B26C-25F61FAF78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02B2A1-C26D-4C60-901D-8F655C983AA4}"/>
              </a:ext>
            </a:extLst>
          </p:cNvPr>
          <p:cNvSpPr>
            <a:spLocks noGrp="1"/>
          </p:cNvSpPr>
          <p:nvPr>
            <p:ph type="sldNum" sz="quarter" idx="12"/>
          </p:nvPr>
        </p:nvSpPr>
        <p:spPr/>
        <p:txBody>
          <a:bodyPr/>
          <a:lstStyle/>
          <a:p>
            <a:fld id="{FE4B0FA1-5636-47BB-817B-E8A6D8A35BD8}" type="slidenum">
              <a:rPr lang="en-US" smtClean="0"/>
              <a:t>‹#›</a:t>
            </a:fld>
            <a:endParaRPr lang="en-US"/>
          </a:p>
        </p:txBody>
      </p:sp>
    </p:spTree>
    <p:extLst>
      <p:ext uri="{BB962C8B-B14F-4D97-AF65-F5344CB8AC3E}">
        <p14:creationId xmlns:p14="http://schemas.microsoft.com/office/powerpoint/2010/main" val="2307325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10AB51-5C23-4DD6-862F-91151F405C60}"/>
              </a:ext>
            </a:extLst>
          </p:cNvPr>
          <p:cNvSpPr>
            <a:spLocks noGrp="1"/>
          </p:cNvSpPr>
          <p:nvPr>
            <p:ph type="dt" sz="half" idx="10"/>
          </p:nvPr>
        </p:nvSpPr>
        <p:spPr/>
        <p:txBody>
          <a:bodyPr/>
          <a:lstStyle/>
          <a:p>
            <a:fld id="{2F26AD45-EFB6-4CA2-8E10-DFF6D006DDAA}" type="datetimeFigureOut">
              <a:rPr lang="en-US" smtClean="0"/>
              <a:t>4/25/2021</a:t>
            </a:fld>
            <a:endParaRPr lang="en-US"/>
          </a:p>
        </p:txBody>
      </p:sp>
      <p:sp>
        <p:nvSpPr>
          <p:cNvPr id="3" name="Footer Placeholder 2">
            <a:extLst>
              <a:ext uri="{FF2B5EF4-FFF2-40B4-BE49-F238E27FC236}">
                <a16:creationId xmlns:a16="http://schemas.microsoft.com/office/drawing/2014/main" id="{1516806C-E801-4FA0-9481-EC103451B0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46F348-62BA-4838-9BB5-69AC671F929D}"/>
              </a:ext>
            </a:extLst>
          </p:cNvPr>
          <p:cNvSpPr>
            <a:spLocks noGrp="1"/>
          </p:cNvSpPr>
          <p:nvPr>
            <p:ph type="sldNum" sz="quarter" idx="12"/>
          </p:nvPr>
        </p:nvSpPr>
        <p:spPr/>
        <p:txBody>
          <a:bodyPr/>
          <a:lstStyle/>
          <a:p>
            <a:fld id="{FE4B0FA1-5636-47BB-817B-E8A6D8A35BD8}" type="slidenum">
              <a:rPr lang="en-US" smtClean="0"/>
              <a:t>‹#›</a:t>
            </a:fld>
            <a:endParaRPr lang="en-US"/>
          </a:p>
        </p:txBody>
      </p:sp>
    </p:spTree>
    <p:extLst>
      <p:ext uri="{BB962C8B-B14F-4D97-AF65-F5344CB8AC3E}">
        <p14:creationId xmlns:p14="http://schemas.microsoft.com/office/powerpoint/2010/main" val="249536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CE268-9552-40CC-8523-834DA862DF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90823C-0472-40DB-BBA2-6C57FFD405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1F19DE-FF35-4CD0-8DD7-6B1246393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C8A783-0898-4E2A-950C-754596D84273}"/>
              </a:ext>
            </a:extLst>
          </p:cNvPr>
          <p:cNvSpPr>
            <a:spLocks noGrp="1"/>
          </p:cNvSpPr>
          <p:nvPr>
            <p:ph type="dt" sz="half" idx="10"/>
          </p:nvPr>
        </p:nvSpPr>
        <p:spPr/>
        <p:txBody>
          <a:bodyPr/>
          <a:lstStyle/>
          <a:p>
            <a:fld id="{2F26AD45-EFB6-4CA2-8E10-DFF6D006DDAA}" type="datetimeFigureOut">
              <a:rPr lang="en-US" smtClean="0"/>
              <a:t>4/25/2021</a:t>
            </a:fld>
            <a:endParaRPr lang="en-US"/>
          </a:p>
        </p:txBody>
      </p:sp>
      <p:sp>
        <p:nvSpPr>
          <p:cNvPr id="6" name="Footer Placeholder 5">
            <a:extLst>
              <a:ext uri="{FF2B5EF4-FFF2-40B4-BE49-F238E27FC236}">
                <a16:creationId xmlns:a16="http://schemas.microsoft.com/office/drawing/2014/main" id="{FA69ECA5-952F-44B9-AE95-B7787F5D1E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13C204-D784-4446-8614-E1353A2A120E}"/>
              </a:ext>
            </a:extLst>
          </p:cNvPr>
          <p:cNvSpPr>
            <a:spLocks noGrp="1"/>
          </p:cNvSpPr>
          <p:nvPr>
            <p:ph type="sldNum" sz="quarter" idx="12"/>
          </p:nvPr>
        </p:nvSpPr>
        <p:spPr/>
        <p:txBody>
          <a:bodyPr/>
          <a:lstStyle/>
          <a:p>
            <a:fld id="{FE4B0FA1-5636-47BB-817B-E8A6D8A35BD8}" type="slidenum">
              <a:rPr lang="en-US" smtClean="0"/>
              <a:t>‹#›</a:t>
            </a:fld>
            <a:endParaRPr lang="en-US"/>
          </a:p>
        </p:txBody>
      </p:sp>
    </p:spTree>
    <p:extLst>
      <p:ext uri="{BB962C8B-B14F-4D97-AF65-F5344CB8AC3E}">
        <p14:creationId xmlns:p14="http://schemas.microsoft.com/office/powerpoint/2010/main" val="482965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5534C-423B-4A2A-98CF-096E2D1AE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2F295D-98F7-45F8-8165-1817B9C9E4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8FD53E-E291-4375-B20F-AF4FBDEBF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4B17F1-B291-4976-9233-1E20DEED45F8}"/>
              </a:ext>
            </a:extLst>
          </p:cNvPr>
          <p:cNvSpPr>
            <a:spLocks noGrp="1"/>
          </p:cNvSpPr>
          <p:nvPr>
            <p:ph type="dt" sz="half" idx="10"/>
          </p:nvPr>
        </p:nvSpPr>
        <p:spPr/>
        <p:txBody>
          <a:bodyPr/>
          <a:lstStyle/>
          <a:p>
            <a:fld id="{2F26AD45-EFB6-4CA2-8E10-DFF6D006DDAA}" type="datetimeFigureOut">
              <a:rPr lang="en-US" smtClean="0"/>
              <a:t>4/25/2021</a:t>
            </a:fld>
            <a:endParaRPr lang="en-US"/>
          </a:p>
        </p:txBody>
      </p:sp>
      <p:sp>
        <p:nvSpPr>
          <p:cNvPr id="6" name="Footer Placeholder 5">
            <a:extLst>
              <a:ext uri="{FF2B5EF4-FFF2-40B4-BE49-F238E27FC236}">
                <a16:creationId xmlns:a16="http://schemas.microsoft.com/office/drawing/2014/main" id="{9787DC92-F44E-4D1A-84E8-FC1877095B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BF75AE-7FB6-48D7-86AC-BC920DE3F2AE}"/>
              </a:ext>
            </a:extLst>
          </p:cNvPr>
          <p:cNvSpPr>
            <a:spLocks noGrp="1"/>
          </p:cNvSpPr>
          <p:nvPr>
            <p:ph type="sldNum" sz="quarter" idx="12"/>
          </p:nvPr>
        </p:nvSpPr>
        <p:spPr/>
        <p:txBody>
          <a:bodyPr/>
          <a:lstStyle/>
          <a:p>
            <a:fld id="{FE4B0FA1-5636-47BB-817B-E8A6D8A35BD8}" type="slidenum">
              <a:rPr lang="en-US" smtClean="0"/>
              <a:t>‹#›</a:t>
            </a:fld>
            <a:endParaRPr lang="en-US"/>
          </a:p>
        </p:txBody>
      </p:sp>
    </p:spTree>
    <p:extLst>
      <p:ext uri="{BB962C8B-B14F-4D97-AF65-F5344CB8AC3E}">
        <p14:creationId xmlns:p14="http://schemas.microsoft.com/office/powerpoint/2010/main" val="243722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7A2102-F732-40A7-81CC-9005FCD3B3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95EC1F-909A-48D9-8BCD-61F8D0B5BE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A66500-420C-4E93-A5BF-7A3DA2CB79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26AD45-EFB6-4CA2-8E10-DFF6D006DDAA}" type="datetimeFigureOut">
              <a:rPr lang="en-US" smtClean="0"/>
              <a:t>4/25/2021</a:t>
            </a:fld>
            <a:endParaRPr lang="en-US"/>
          </a:p>
        </p:txBody>
      </p:sp>
      <p:sp>
        <p:nvSpPr>
          <p:cNvPr id="5" name="Footer Placeholder 4">
            <a:extLst>
              <a:ext uri="{FF2B5EF4-FFF2-40B4-BE49-F238E27FC236}">
                <a16:creationId xmlns:a16="http://schemas.microsoft.com/office/drawing/2014/main" id="{A4FCB448-8D6F-45F9-82E8-BC8F19AF17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958A23-F241-462D-8B21-33DB2690F4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4B0FA1-5636-47BB-817B-E8A6D8A35BD8}" type="slidenum">
              <a:rPr lang="en-US" smtClean="0"/>
              <a:t>‹#›</a:t>
            </a:fld>
            <a:endParaRPr lang="en-US"/>
          </a:p>
        </p:txBody>
      </p:sp>
    </p:spTree>
    <p:extLst>
      <p:ext uri="{BB962C8B-B14F-4D97-AF65-F5344CB8AC3E}">
        <p14:creationId xmlns:p14="http://schemas.microsoft.com/office/powerpoint/2010/main" val="3044904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0.png"/></Relationships>
</file>

<file path=ppt/slides/_rels/slide33.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130.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10.png"/><Relationship Id="rId4" Type="http://schemas.openxmlformats.org/officeDocument/2006/relationships/image" Target="../media/image60.png"/></Relationships>
</file>

<file path=ppt/slides/_rels/slide3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60.png"/><Relationship Id="rId4" Type="http://schemas.openxmlformats.org/officeDocument/2006/relationships/image" Target="../media/image150.png"/></Relationships>
</file>

<file path=ppt/slides/_rels/slide3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170.png"/></Relationships>
</file>

<file path=ppt/slides/_rels/slide3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3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freecodecamp.org/news/dijkstras-shortest-path-algorithm-visual-introduction/"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1366-F540-4BFA-97D6-9B63B80CF03E}"/>
              </a:ext>
            </a:extLst>
          </p:cNvPr>
          <p:cNvSpPr>
            <a:spLocks noGrp="1"/>
          </p:cNvSpPr>
          <p:nvPr>
            <p:ph type="ctrTitle"/>
          </p:nvPr>
        </p:nvSpPr>
        <p:spPr/>
        <p:txBody>
          <a:bodyPr/>
          <a:lstStyle/>
          <a:p>
            <a:r>
              <a:rPr lang="en-US" dirty="0" err="1">
                <a:latin typeface="Algerian" panose="04020705040A02060702" pitchFamily="82" charset="0"/>
              </a:rPr>
              <a:t>GREEdy</a:t>
            </a:r>
            <a:r>
              <a:rPr lang="en-US" dirty="0">
                <a:latin typeface="Algerian" panose="04020705040A02060702" pitchFamily="82" charset="0"/>
              </a:rPr>
              <a:t> Technique</a:t>
            </a:r>
          </a:p>
        </p:txBody>
      </p:sp>
      <p:sp>
        <p:nvSpPr>
          <p:cNvPr id="3" name="Subtitle 2">
            <a:extLst>
              <a:ext uri="{FF2B5EF4-FFF2-40B4-BE49-F238E27FC236}">
                <a16:creationId xmlns:a16="http://schemas.microsoft.com/office/drawing/2014/main" id="{51965098-FAE8-4DFD-A3BE-1819D737D7F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80620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E1AEE4-6A96-469D-B83E-06A8BF6521B5}"/>
              </a:ext>
            </a:extLst>
          </p:cNvPr>
          <p:cNvPicPr>
            <a:picLocks noChangeAspect="1"/>
          </p:cNvPicPr>
          <p:nvPr/>
        </p:nvPicPr>
        <p:blipFill>
          <a:blip r:embed="rId2"/>
          <a:stretch>
            <a:fillRect/>
          </a:stretch>
        </p:blipFill>
        <p:spPr>
          <a:xfrm>
            <a:off x="2014330" y="828461"/>
            <a:ext cx="6929023" cy="5488478"/>
          </a:xfrm>
          <a:prstGeom prst="rect">
            <a:avLst/>
          </a:prstGeom>
        </p:spPr>
      </p:pic>
    </p:spTree>
    <p:extLst>
      <p:ext uri="{BB962C8B-B14F-4D97-AF65-F5344CB8AC3E}">
        <p14:creationId xmlns:p14="http://schemas.microsoft.com/office/powerpoint/2010/main" val="4245586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D95676-6265-4A2A-B043-6D0F4AA117CE}"/>
              </a:ext>
            </a:extLst>
          </p:cNvPr>
          <p:cNvPicPr>
            <a:picLocks noChangeAspect="1"/>
          </p:cNvPicPr>
          <p:nvPr/>
        </p:nvPicPr>
        <p:blipFill>
          <a:blip r:embed="rId2"/>
          <a:stretch>
            <a:fillRect/>
          </a:stretch>
        </p:blipFill>
        <p:spPr>
          <a:xfrm>
            <a:off x="2491409" y="766829"/>
            <a:ext cx="6851374" cy="5324342"/>
          </a:xfrm>
          <a:prstGeom prst="rect">
            <a:avLst/>
          </a:prstGeom>
        </p:spPr>
      </p:pic>
    </p:spTree>
    <p:extLst>
      <p:ext uri="{BB962C8B-B14F-4D97-AF65-F5344CB8AC3E}">
        <p14:creationId xmlns:p14="http://schemas.microsoft.com/office/powerpoint/2010/main" val="4037618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4029C7-58D8-4108-93F0-936242CF067B}"/>
              </a:ext>
            </a:extLst>
          </p:cNvPr>
          <p:cNvPicPr>
            <a:picLocks noChangeAspect="1"/>
          </p:cNvPicPr>
          <p:nvPr/>
        </p:nvPicPr>
        <p:blipFill>
          <a:blip r:embed="rId2"/>
          <a:stretch>
            <a:fillRect/>
          </a:stretch>
        </p:blipFill>
        <p:spPr>
          <a:xfrm>
            <a:off x="2531165" y="1308986"/>
            <a:ext cx="6822591" cy="4240028"/>
          </a:xfrm>
          <a:prstGeom prst="rect">
            <a:avLst/>
          </a:prstGeom>
        </p:spPr>
      </p:pic>
    </p:spTree>
    <p:extLst>
      <p:ext uri="{BB962C8B-B14F-4D97-AF65-F5344CB8AC3E}">
        <p14:creationId xmlns:p14="http://schemas.microsoft.com/office/powerpoint/2010/main" val="310362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23BF3F-7374-4FDB-A69A-11CF6BBBD352}"/>
              </a:ext>
            </a:extLst>
          </p:cNvPr>
          <p:cNvPicPr>
            <a:picLocks noChangeAspect="1"/>
          </p:cNvPicPr>
          <p:nvPr/>
        </p:nvPicPr>
        <p:blipFill>
          <a:blip r:embed="rId2"/>
          <a:stretch>
            <a:fillRect/>
          </a:stretch>
        </p:blipFill>
        <p:spPr>
          <a:xfrm>
            <a:off x="1987063" y="1069145"/>
            <a:ext cx="6938228" cy="4240749"/>
          </a:xfrm>
          <a:prstGeom prst="rect">
            <a:avLst/>
          </a:prstGeom>
        </p:spPr>
      </p:pic>
    </p:spTree>
    <p:extLst>
      <p:ext uri="{BB962C8B-B14F-4D97-AF65-F5344CB8AC3E}">
        <p14:creationId xmlns:p14="http://schemas.microsoft.com/office/powerpoint/2010/main" val="616455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ACC6DC-EBEC-446F-928C-3CFA09C88385}"/>
              </a:ext>
            </a:extLst>
          </p:cNvPr>
          <p:cNvPicPr>
            <a:picLocks noChangeAspect="1"/>
          </p:cNvPicPr>
          <p:nvPr/>
        </p:nvPicPr>
        <p:blipFill>
          <a:blip r:embed="rId2"/>
          <a:stretch>
            <a:fillRect/>
          </a:stretch>
        </p:blipFill>
        <p:spPr>
          <a:xfrm>
            <a:off x="2166424" y="1084572"/>
            <a:ext cx="6842833" cy="4178138"/>
          </a:xfrm>
          <a:prstGeom prst="rect">
            <a:avLst/>
          </a:prstGeom>
        </p:spPr>
      </p:pic>
    </p:spTree>
    <p:extLst>
      <p:ext uri="{BB962C8B-B14F-4D97-AF65-F5344CB8AC3E}">
        <p14:creationId xmlns:p14="http://schemas.microsoft.com/office/powerpoint/2010/main" val="354536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B8E389-E68C-43C1-A59C-7FD22A69CB83}"/>
              </a:ext>
            </a:extLst>
          </p:cNvPr>
          <p:cNvPicPr>
            <a:picLocks noChangeAspect="1"/>
          </p:cNvPicPr>
          <p:nvPr/>
        </p:nvPicPr>
        <p:blipFill>
          <a:blip r:embed="rId2"/>
          <a:stretch>
            <a:fillRect/>
          </a:stretch>
        </p:blipFill>
        <p:spPr>
          <a:xfrm>
            <a:off x="2154025" y="1237956"/>
            <a:ext cx="7077312" cy="4179717"/>
          </a:xfrm>
          <a:prstGeom prst="rect">
            <a:avLst/>
          </a:prstGeom>
        </p:spPr>
      </p:pic>
    </p:spTree>
    <p:extLst>
      <p:ext uri="{BB962C8B-B14F-4D97-AF65-F5344CB8AC3E}">
        <p14:creationId xmlns:p14="http://schemas.microsoft.com/office/powerpoint/2010/main" val="3917184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E85BBE-4D8F-4DFD-8624-C583A38A3E22}"/>
              </a:ext>
            </a:extLst>
          </p:cNvPr>
          <p:cNvPicPr>
            <a:picLocks noChangeAspect="1"/>
          </p:cNvPicPr>
          <p:nvPr/>
        </p:nvPicPr>
        <p:blipFill>
          <a:blip r:embed="rId2"/>
          <a:stretch>
            <a:fillRect/>
          </a:stretch>
        </p:blipFill>
        <p:spPr>
          <a:xfrm>
            <a:off x="2841674" y="1557592"/>
            <a:ext cx="6772715" cy="3742816"/>
          </a:xfrm>
          <a:prstGeom prst="rect">
            <a:avLst/>
          </a:prstGeom>
        </p:spPr>
      </p:pic>
    </p:spTree>
    <p:extLst>
      <p:ext uri="{BB962C8B-B14F-4D97-AF65-F5344CB8AC3E}">
        <p14:creationId xmlns:p14="http://schemas.microsoft.com/office/powerpoint/2010/main" val="3981061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C42997-EE10-407C-B319-661A29728CB7}"/>
              </a:ext>
            </a:extLst>
          </p:cNvPr>
          <p:cNvPicPr>
            <a:picLocks noChangeAspect="1"/>
          </p:cNvPicPr>
          <p:nvPr/>
        </p:nvPicPr>
        <p:blipFill>
          <a:blip r:embed="rId2"/>
          <a:stretch>
            <a:fillRect/>
          </a:stretch>
        </p:blipFill>
        <p:spPr>
          <a:xfrm>
            <a:off x="2645658" y="1617785"/>
            <a:ext cx="7199455" cy="4042263"/>
          </a:xfrm>
          <a:prstGeom prst="rect">
            <a:avLst/>
          </a:prstGeom>
        </p:spPr>
      </p:pic>
    </p:spTree>
    <p:extLst>
      <p:ext uri="{BB962C8B-B14F-4D97-AF65-F5344CB8AC3E}">
        <p14:creationId xmlns:p14="http://schemas.microsoft.com/office/powerpoint/2010/main" val="2968634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3CE4BE-E956-449D-865C-3EB202BD0D9F}"/>
              </a:ext>
            </a:extLst>
          </p:cNvPr>
          <p:cNvPicPr>
            <a:picLocks noChangeAspect="1"/>
          </p:cNvPicPr>
          <p:nvPr/>
        </p:nvPicPr>
        <p:blipFill>
          <a:blip r:embed="rId2"/>
          <a:stretch>
            <a:fillRect/>
          </a:stretch>
        </p:blipFill>
        <p:spPr>
          <a:xfrm>
            <a:off x="643467" y="1748896"/>
            <a:ext cx="5291666" cy="3360208"/>
          </a:xfrm>
          <a:prstGeom prst="rect">
            <a:avLst/>
          </a:prstGeom>
        </p:spPr>
      </p:pic>
      <p:pic>
        <p:nvPicPr>
          <p:cNvPr id="5" name="Picture 4">
            <a:extLst>
              <a:ext uri="{FF2B5EF4-FFF2-40B4-BE49-F238E27FC236}">
                <a16:creationId xmlns:a16="http://schemas.microsoft.com/office/drawing/2014/main" id="{E2BD9E12-00EB-4A55-953A-5ADF4928BFAB}"/>
              </a:ext>
            </a:extLst>
          </p:cNvPr>
          <p:cNvPicPr>
            <a:picLocks noChangeAspect="1"/>
          </p:cNvPicPr>
          <p:nvPr/>
        </p:nvPicPr>
        <p:blipFill>
          <a:blip r:embed="rId3"/>
          <a:stretch>
            <a:fillRect/>
          </a:stretch>
        </p:blipFill>
        <p:spPr>
          <a:xfrm>
            <a:off x="6256865" y="1755511"/>
            <a:ext cx="5291667" cy="3346978"/>
          </a:xfrm>
          <a:prstGeom prst="rect">
            <a:avLst/>
          </a:prstGeom>
        </p:spPr>
      </p:pic>
    </p:spTree>
    <p:extLst>
      <p:ext uri="{BB962C8B-B14F-4D97-AF65-F5344CB8AC3E}">
        <p14:creationId xmlns:p14="http://schemas.microsoft.com/office/powerpoint/2010/main" val="1724367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947277-DE11-4EEE-A304-C856395C6EBC}"/>
              </a:ext>
            </a:extLst>
          </p:cNvPr>
          <p:cNvPicPr>
            <a:picLocks noChangeAspect="1"/>
          </p:cNvPicPr>
          <p:nvPr/>
        </p:nvPicPr>
        <p:blipFill>
          <a:blip r:embed="rId2"/>
          <a:stretch>
            <a:fillRect/>
          </a:stretch>
        </p:blipFill>
        <p:spPr>
          <a:xfrm>
            <a:off x="1802297" y="528938"/>
            <a:ext cx="8150086" cy="5504748"/>
          </a:xfrm>
          <a:prstGeom prst="rect">
            <a:avLst/>
          </a:prstGeom>
        </p:spPr>
      </p:pic>
    </p:spTree>
    <p:extLst>
      <p:ext uri="{BB962C8B-B14F-4D97-AF65-F5344CB8AC3E}">
        <p14:creationId xmlns:p14="http://schemas.microsoft.com/office/powerpoint/2010/main" val="1212561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31AFA-010F-4573-99E9-533AAD40768C}"/>
              </a:ext>
            </a:extLst>
          </p:cNvPr>
          <p:cNvSpPr>
            <a:spLocks noGrp="1"/>
          </p:cNvSpPr>
          <p:nvPr>
            <p:ph type="title"/>
          </p:nvPr>
        </p:nvSpPr>
        <p:spPr/>
        <p:txBody>
          <a:bodyPr/>
          <a:lstStyle/>
          <a:p>
            <a:r>
              <a:rPr lang="en-US" dirty="0"/>
              <a:t>Introduction</a:t>
            </a:r>
          </a:p>
        </p:txBody>
      </p:sp>
      <p:pic>
        <p:nvPicPr>
          <p:cNvPr id="4" name="Picture 3">
            <a:extLst>
              <a:ext uri="{FF2B5EF4-FFF2-40B4-BE49-F238E27FC236}">
                <a16:creationId xmlns:a16="http://schemas.microsoft.com/office/drawing/2014/main" id="{BD3D63AB-C6C2-409E-BF39-DB121EBFB349}"/>
              </a:ext>
            </a:extLst>
          </p:cNvPr>
          <p:cNvPicPr>
            <a:picLocks noChangeAspect="1"/>
          </p:cNvPicPr>
          <p:nvPr/>
        </p:nvPicPr>
        <p:blipFill>
          <a:blip r:embed="rId2"/>
          <a:stretch>
            <a:fillRect/>
          </a:stretch>
        </p:blipFill>
        <p:spPr>
          <a:xfrm>
            <a:off x="1583788" y="1419292"/>
            <a:ext cx="8817952" cy="2978406"/>
          </a:xfrm>
          <a:prstGeom prst="rect">
            <a:avLst/>
          </a:prstGeom>
        </p:spPr>
      </p:pic>
      <p:pic>
        <p:nvPicPr>
          <p:cNvPr id="5" name="Picture 4">
            <a:extLst>
              <a:ext uri="{FF2B5EF4-FFF2-40B4-BE49-F238E27FC236}">
                <a16:creationId xmlns:a16="http://schemas.microsoft.com/office/drawing/2014/main" id="{C9C7A5D7-3166-4077-9322-51D16C0B8363}"/>
              </a:ext>
            </a:extLst>
          </p:cNvPr>
          <p:cNvPicPr>
            <a:picLocks noChangeAspect="1"/>
          </p:cNvPicPr>
          <p:nvPr/>
        </p:nvPicPr>
        <p:blipFill>
          <a:blip r:embed="rId3"/>
          <a:stretch>
            <a:fillRect/>
          </a:stretch>
        </p:blipFill>
        <p:spPr>
          <a:xfrm>
            <a:off x="1247335" y="4397698"/>
            <a:ext cx="9360877" cy="2145562"/>
          </a:xfrm>
          <a:prstGeom prst="rect">
            <a:avLst/>
          </a:prstGeom>
        </p:spPr>
      </p:pic>
    </p:spTree>
    <p:extLst>
      <p:ext uri="{BB962C8B-B14F-4D97-AF65-F5344CB8AC3E}">
        <p14:creationId xmlns:p14="http://schemas.microsoft.com/office/powerpoint/2010/main" val="19310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B44A27-5BD5-46BD-805B-F36BAC95E2CB}"/>
              </a:ext>
            </a:extLst>
          </p:cNvPr>
          <p:cNvPicPr>
            <a:picLocks noChangeAspect="1"/>
          </p:cNvPicPr>
          <p:nvPr/>
        </p:nvPicPr>
        <p:blipFill>
          <a:blip r:embed="rId2"/>
          <a:stretch>
            <a:fillRect/>
          </a:stretch>
        </p:blipFill>
        <p:spPr>
          <a:xfrm>
            <a:off x="2352260" y="1496556"/>
            <a:ext cx="7798905" cy="4691528"/>
          </a:xfrm>
          <a:prstGeom prst="rect">
            <a:avLst/>
          </a:prstGeom>
        </p:spPr>
      </p:pic>
    </p:spTree>
    <p:extLst>
      <p:ext uri="{BB962C8B-B14F-4D97-AF65-F5344CB8AC3E}">
        <p14:creationId xmlns:p14="http://schemas.microsoft.com/office/powerpoint/2010/main" val="2802171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5FE815-657C-4559-B9EB-02E1C66B601C}"/>
              </a:ext>
            </a:extLst>
          </p:cNvPr>
          <p:cNvPicPr>
            <a:picLocks noChangeAspect="1"/>
          </p:cNvPicPr>
          <p:nvPr/>
        </p:nvPicPr>
        <p:blipFill>
          <a:blip r:embed="rId2"/>
          <a:stretch>
            <a:fillRect/>
          </a:stretch>
        </p:blipFill>
        <p:spPr>
          <a:xfrm>
            <a:off x="2319131" y="1240950"/>
            <a:ext cx="7938052" cy="4608695"/>
          </a:xfrm>
          <a:prstGeom prst="rect">
            <a:avLst/>
          </a:prstGeom>
        </p:spPr>
      </p:pic>
    </p:spTree>
    <p:extLst>
      <p:ext uri="{BB962C8B-B14F-4D97-AF65-F5344CB8AC3E}">
        <p14:creationId xmlns:p14="http://schemas.microsoft.com/office/powerpoint/2010/main" val="1559833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A4E904-00A7-4BC2-9B2E-A8E530355E87}"/>
              </a:ext>
            </a:extLst>
          </p:cNvPr>
          <p:cNvPicPr>
            <a:picLocks noChangeAspect="1"/>
          </p:cNvPicPr>
          <p:nvPr/>
        </p:nvPicPr>
        <p:blipFill>
          <a:blip r:embed="rId2"/>
          <a:stretch>
            <a:fillRect/>
          </a:stretch>
        </p:blipFill>
        <p:spPr>
          <a:xfrm>
            <a:off x="1961323" y="1262480"/>
            <a:ext cx="7324517" cy="4008780"/>
          </a:xfrm>
          <a:prstGeom prst="rect">
            <a:avLst/>
          </a:prstGeom>
        </p:spPr>
      </p:pic>
    </p:spTree>
    <p:extLst>
      <p:ext uri="{BB962C8B-B14F-4D97-AF65-F5344CB8AC3E}">
        <p14:creationId xmlns:p14="http://schemas.microsoft.com/office/powerpoint/2010/main" val="124301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C196F7-6134-43CF-AD80-A372B6E30C52}"/>
              </a:ext>
            </a:extLst>
          </p:cNvPr>
          <p:cNvPicPr>
            <a:picLocks noChangeAspect="1"/>
          </p:cNvPicPr>
          <p:nvPr/>
        </p:nvPicPr>
        <p:blipFill>
          <a:blip r:embed="rId2"/>
          <a:stretch>
            <a:fillRect/>
          </a:stretch>
        </p:blipFill>
        <p:spPr>
          <a:xfrm>
            <a:off x="2093843" y="1228205"/>
            <a:ext cx="8057321" cy="4430738"/>
          </a:xfrm>
          <a:prstGeom prst="rect">
            <a:avLst/>
          </a:prstGeom>
        </p:spPr>
      </p:pic>
    </p:spTree>
    <p:extLst>
      <p:ext uri="{BB962C8B-B14F-4D97-AF65-F5344CB8AC3E}">
        <p14:creationId xmlns:p14="http://schemas.microsoft.com/office/powerpoint/2010/main" val="672951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6B4028-DEAF-49FB-A0FA-66B12F949792}"/>
              </a:ext>
            </a:extLst>
          </p:cNvPr>
          <p:cNvPicPr>
            <a:picLocks noChangeAspect="1"/>
          </p:cNvPicPr>
          <p:nvPr/>
        </p:nvPicPr>
        <p:blipFill>
          <a:blip r:embed="rId2"/>
          <a:stretch>
            <a:fillRect/>
          </a:stretch>
        </p:blipFill>
        <p:spPr>
          <a:xfrm>
            <a:off x="2345635" y="1444464"/>
            <a:ext cx="6877050" cy="3689512"/>
          </a:xfrm>
          <a:prstGeom prst="rect">
            <a:avLst/>
          </a:prstGeom>
        </p:spPr>
      </p:pic>
    </p:spTree>
    <p:extLst>
      <p:ext uri="{BB962C8B-B14F-4D97-AF65-F5344CB8AC3E}">
        <p14:creationId xmlns:p14="http://schemas.microsoft.com/office/powerpoint/2010/main" val="757622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2DFDC0-314A-4161-831F-5507906994FA}"/>
              </a:ext>
            </a:extLst>
          </p:cNvPr>
          <p:cNvPicPr>
            <a:picLocks noChangeAspect="1"/>
          </p:cNvPicPr>
          <p:nvPr/>
        </p:nvPicPr>
        <p:blipFill>
          <a:blip r:embed="rId2"/>
          <a:stretch>
            <a:fillRect/>
          </a:stretch>
        </p:blipFill>
        <p:spPr>
          <a:xfrm>
            <a:off x="2570923" y="669367"/>
            <a:ext cx="6577012" cy="5519266"/>
          </a:xfrm>
          <a:prstGeom prst="rect">
            <a:avLst/>
          </a:prstGeom>
        </p:spPr>
      </p:pic>
    </p:spTree>
    <p:extLst>
      <p:ext uri="{BB962C8B-B14F-4D97-AF65-F5344CB8AC3E}">
        <p14:creationId xmlns:p14="http://schemas.microsoft.com/office/powerpoint/2010/main" val="3776192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ADBDF3-9896-448B-A3E6-DCAB1FF2932B}"/>
              </a:ext>
            </a:extLst>
          </p:cNvPr>
          <p:cNvPicPr>
            <a:picLocks noChangeAspect="1"/>
          </p:cNvPicPr>
          <p:nvPr/>
        </p:nvPicPr>
        <p:blipFill>
          <a:blip r:embed="rId2"/>
          <a:stretch>
            <a:fillRect/>
          </a:stretch>
        </p:blipFill>
        <p:spPr>
          <a:xfrm>
            <a:off x="3322155" y="1428750"/>
            <a:ext cx="4743450" cy="4000500"/>
          </a:xfrm>
          <a:prstGeom prst="rect">
            <a:avLst/>
          </a:prstGeom>
        </p:spPr>
      </p:pic>
    </p:spTree>
    <p:extLst>
      <p:ext uri="{BB962C8B-B14F-4D97-AF65-F5344CB8AC3E}">
        <p14:creationId xmlns:p14="http://schemas.microsoft.com/office/powerpoint/2010/main" val="3150664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3DCDDF-2068-4F46-988F-305EA0A5778F}"/>
              </a:ext>
            </a:extLst>
          </p:cNvPr>
          <p:cNvPicPr>
            <a:picLocks noChangeAspect="1"/>
          </p:cNvPicPr>
          <p:nvPr/>
        </p:nvPicPr>
        <p:blipFill>
          <a:blip r:embed="rId2"/>
          <a:stretch>
            <a:fillRect/>
          </a:stretch>
        </p:blipFill>
        <p:spPr>
          <a:xfrm>
            <a:off x="3160643" y="952855"/>
            <a:ext cx="5870713" cy="4952289"/>
          </a:xfrm>
          <a:prstGeom prst="rect">
            <a:avLst/>
          </a:prstGeom>
        </p:spPr>
      </p:pic>
    </p:spTree>
    <p:extLst>
      <p:ext uri="{BB962C8B-B14F-4D97-AF65-F5344CB8AC3E}">
        <p14:creationId xmlns:p14="http://schemas.microsoft.com/office/powerpoint/2010/main" val="2622360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B24CDB-6785-4AF5-8765-EC00D8EFB42F}"/>
              </a:ext>
            </a:extLst>
          </p:cNvPr>
          <p:cNvPicPr>
            <a:picLocks noChangeAspect="1"/>
          </p:cNvPicPr>
          <p:nvPr/>
        </p:nvPicPr>
        <p:blipFill>
          <a:blip r:embed="rId2"/>
          <a:stretch>
            <a:fillRect/>
          </a:stretch>
        </p:blipFill>
        <p:spPr>
          <a:xfrm>
            <a:off x="2126974" y="476523"/>
            <a:ext cx="7938052" cy="5904954"/>
          </a:xfrm>
          <a:prstGeom prst="rect">
            <a:avLst/>
          </a:prstGeom>
        </p:spPr>
      </p:pic>
    </p:spTree>
    <p:extLst>
      <p:ext uri="{BB962C8B-B14F-4D97-AF65-F5344CB8AC3E}">
        <p14:creationId xmlns:p14="http://schemas.microsoft.com/office/powerpoint/2010/main" val="3828472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B9E75-A3B9-4877-A9E5-DCCCDC2A12B9}"/>
              </a:ext>
            </a:extLst>
          </p:cNvPr>
          <p:cNvSpPr>
            <a:spLocks noGrp="1"/>
          </p:cNvSpPr>
          <p:nvPr>
            <p:ph type="title"/>
          </p:nvPr>
        </p:nvSpPr>
        <p:spPr/>
        <p:txBody>
          <a:bodyPr/>
          <a:lstStyle/>
          <a:p>
            <a:r>
              <a:rPr lang="en-US" dirty="0"/>
              <a:t>DIJKSTRA’S algorithm</a:t>
            </a:r>
          </a:p>
        </p:txBody>
      </p:sp>
      <p:pic>
        <p:nvPicPr>
          <p:cNvPr id="5" name="Content Placeholder 4">
            <a:extLst>
              <a:ext uri="{FF2B5EF4-FFF2-40B4-BE49-F238E27FC236}">
                <a16:creationId xmlns:a16="http://schemas.microsoft.com/office/drawing/2014/main" id="{CEAB4F83-BA59-4DEF-8F04-ADF63A5BE17A}"/>
              </a:ext>
            </a:extLst>
          </p:cNvPr>
          <p:cNvPicPr>
            <a:picLocks noGrp="1" noChangeAspect="1"/>
          </p:cNvPicPr>
          <p:nvPr>
            <p:ph idx="1"/>
          </p:nvPr>
        </p:nvPicPr>
        <p:blipFill>
          <a:blip r:embed="rId2"/>
          <a:stretch>
            <a:fillRect/>
          </a:stretch>
        </p:blipFill>
        <p:spPr>
          <a:xfrm>
            <a:off x="1497496" y="1706455"/>
            <a:ext cx="9489371" cy="4735579"/>
          </a:xfrm>
        </p:spPr>
      </p:pic>
    </p:spTree>
    <p:extLst>
      <p:ext uri="{BB962C8B-B14F-4D97-AF65-F5344CB8AC3E}">
        <p14:creationId xmlns:p14="http://schemas.microsoft.com/office/powerpoint/2010/main" val="1693654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07FD-2C48-4F44-A2E3-04732E6474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75168C-672F-44DE-B2EB-2398A8AA881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000F9A7-8A6F-4E20-BA0A-6614355BB970}"/>
              </a:ext>
            </a:extLst>
          </p:cNvPr>
          <p:cNvPicPr>
            <a:picLocks noChangeAspect="1"/>
          </p:cNvPicPr>
          <p:nvPr/>
        </p:nvPicPr>
        <p:blipFill>
          <a:blip r:embed="rId2"/>
          <a:stretch>
            <a:fillRect/>
          </a:stretch>
        </p:blipFill>
        <p:spPr>
          <a:xfrm>
            <a:off x="2743201" y="175309"/>
            <a:ext cx="6020972" cy="6507382"/>
          </a:xfrm>
          <a:prstGeom prst="rect">
            <a:avLst/>
          </a:prstGeom>
        </p:spPr>
      </p:pic>
    </p:spTree>
    <p:extLst>
      <p:ext uri="{BB962C8B-B14F-4D97-AF65-F5344CB8AC3E}">
        <p14:creationId xmlns:p14="http://schemas.microsoft.com/office/powerpoint/2010/main" val="38465310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CB48F7-3457-43FC-98FC-8D84703778C8}"/>
              </a:ext>
            </a:extLst>
          </p:cNvPr>
          <p:cNvSpPr>
            <a:spLocks noGrp="1"/>
          </p:cNvSpPr>
          <p:nvPr>
            <p:ph idx="1"/>
          </p:nvPr>
        </p:nvSpPr>
        <p:spPr>
          <a:xfrm>
            <a:off x="838200" y="185530"/>
            <a:ext cx="10515600" cy="6440557"/>
          </a:xfrm>
        </p:spPr>
        <p:txBody>
          <a:bodyPr>
            <a:normAutofit fontScale="92500" lnSpcReduction="10000"/>
          </a:bodyPr>
          <a:lstStyle/>
          <a:p>
            <a:r>
              <a:rPr lang="en-US" b="0" i="0" dirty="0">
                <a:solidFill>
                  <a:srgbClr val="3B3835"/>
                </a:solidFill>
                <a:effectLst/>
                <a:latin typeface="Helvetica Neue"/>
              </a:rPr>
              <a:t>a solution to the single-source shortest path problem in graph theory. Works on both directed and undirected graphs.</a:t>
            </a:r>
          </a:p>
          <a:p>
            <a:r>
              <a:rPr lang="en-US" b="0" i="0" dirty="0">
                <a:solidFill>
                  <a:srgbClr val="3B3835"/>
                </a:solidFill>
                <a:effectLst/>
                <a:latin typeface="Helvetica Neue"/>
              </a:rPr>
              <a:t>However, all edges must have nonnegative weights. </a:t>
            </a:r>
          </a:p>
          <a:p>
            <a:endParaRPr lang="en-US" b="0" i="0" dirty="0">
              <a:solidFill>
                <a:srgbClr val="3B3835"/>
              </a:solidFill>
              <a:effectLst/>
              <a:latin typeface="Helvetica Neue"/>
            </a:endParaRPr>
          </a:p>
          <a:p>
            <a:r>
              <a:rPr lang="en-US" b="0" i="0" dirty="0">
                <a:solidFill>
                  <a:srgbClr val="3B3835"/>
                </a:solidFill>
                <a:effectLst/>
                <a:latin typeface="Helvetica Neue"/>
              </a:rPr>
              <a:t>Approach: Greedy </a:t>
            </a:r>
          </a:p>
          <a:p>
            <a:r>
              <a:rPr lang="en-US" b="0" i="0" dirty="0">
                <a:solidFill>
                  <a:srgbClr val="3B3835"/>
                </a:solidFill>
                <a:effectLst/>
                <a:latin typeface="Helvetica Neue"/>
              </a:rPr>
              <a:t>Input: Weighted graph G={E,V} and source vertex, such that all edge weights are nonnegative </a:t>
            </a:r>
          </a:p>
          <a:p>
            <a:r>
              <a:rPr lang="en-US" b="0" i="0" dirty="0">
                <a:solidFill>
                  <a:srgbClr val="3B3835"/>
                </a:solidFill>
                <a:effectLst/>
                <a:latin typeface="Helvetica Neue"/>
              </a:rPr>
              <a:t>Output: Lengths of shortest paths (or the shortest paths themselves) from a given source vertex to all other vertices</a:t>
            </a:r>
          </a:p>
          <a:p>
            <a:endParaRPr lang="en-US" b="0" i="0" dirty="0">
              <a:solidFill>
                <a:srgbClr val="3B3835"/>
              </a:solidFill>
              <a:effectLst/>
              <a:latin typeface="Helvetica Neue"/>
            </a:endParaRPr>
          </a:p>
          <a:p>
            <a:r>
              <a:rPr lang="en-US" b="0" i="0" dirty="0">
                <a:solidFill>
                  <a:srgbClr val="3B3835"/>
                </a:solidFill>
                <a:effectLst/>
                <a:latin typeface="Helvetica Neue"/>
              </a:rPr>
              <a:t>This algorithm finds the path with lowest cost (i.e. the shortest path) between that vertex and every other vertex. </a:t>
            </a:r>
          </a:p>
          <a:p>
            <a:r>
              <a:rPr lang="en-US" b="0" i="0" dirty="0">
                <a:solidFill>
                  <a:srgbClr val="3B3835"/>
                </a:solidFill>
                <a:effectLst/>
                <a:latin typeface="Helvetica Neue"/>
              </a:rPr>
              <a:t>For example, if the vertices of the graph represent cities and edge path costs represent driving distances between pairs of cities connected by a direct road, Dijkstra's algorithm can be used to find the shortest route between one city and all other cities</a:t>
            </a:r>
          </a:p>
          <a:p>
            <a:endParaRPr lang="en-US" dirty="0"/>
          </a:p>
        </p:txBody>
      </p:sp>
    </p:spTree>
    <p:extLst>
      <p:ext uri="{BB962C8B-B14F-4D97-AF65-F5344CB8AC3E}">
        <p14:creationId xmlns:p14="http://schemas.microsoft.com/office/powerpoint/2010/main" val="15607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dirty="0" err="1"/>
              <a:t>Dijkstra’s</a:t>
            </a:r>
            <a:r>
              <a:rPr lang="en-US" dirty="0"/>
              <a:t> Algorithm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311964"/>
                <a:ext cx="10515600" cy="5062331"/>
              </a:xfrm>
            </p:spPr>
            <p:txBody>
              <a:bodyPr>
                <a:noAutofit/>
              </a:bodyPr>
              <a:lstStyle/>
              <a:p>
                <a:r>
                  <a:rPr lang="en-US" sz="1600" b="1" dirty="0">
                    <a:latin typeface="Arial Narrow" panose="020B0606020202030204" pitchFamily="34" charset="0"/>
                  </a:rPr>
                  <a:t>Dijkstra</a:t>
                </a:r>
                <a:r>
                  <a:rPr lang="en-US" sz="1600" dirty="0">
                    <a:latin typeface="Arial Narrow" panose="020B0606020202030204" pitchFamily="34" charset="0"/>
                  </a:rPr>
                  <a:t> (G, s)</a:t>
                </a:r>
              </a:p>
              <a:p>
                <a:pPr marL="400050" lvl="1" indent="0">
                  <a:buNone/>
                </a:pPr>
                <a:r>
                  <a:rPr lang="en-US" sz="1600" dirty="0">
                    <a:latin typeface="Arial Narrow" panose="020B0606020202030204" pitchFamily="34" charset="0"/>
                  </a:rPr>
                  <a:t>for each v in G.V{</a:t>
                </a:r>
              </a:p>
              <a:p>
                <a:pPr marL="800100" lvl="2" indent="0">
                  <a:buNone/>
                </a:pPr>
                <a:r>
                  <a:rPr lang="en-US" sz="1600" b="1" dirty="0">
                    <a:latin typeface="Arial Narrow" panose="020B0606020202030204" pitchFamily="34" charset="0"/>
                  </a:rPr>
                  <a:t>if</a:t>
                </a:r>
                <a:r>
                  <a:rPr lang="en-US" sz="1600" dirty="0">
                    <a:latin typeface="Arial Narrow" panose="020B0606020202030204" pitchFamily="34" charset="0"/>
                  </a:rPr>
                  <a:t>(v==s) </a:t>
                </a:r>
                <a14:m>
                  <m:oMath xmlns:m="http://schemas.openxmlformats.org/officeDocument/2006/math">
                    <m:sSub>
                      <m:sSubPr>
                        <m:ctrlPr>
                          <a:rPr lang="en-US" sz="1600" i="1" dirty="0">
                            <a:latin typeface="Cambria Math" panose="02040503050406030204" pitchFamily="18" charset="0"/>
                          </a:rPr>
                        </m:ctrlPr>
                      </m:sSubPr>
                      <m:e>
                        <m:r>
                          <a:rPr lang="en-US" sz="1600" i="1" dirty="0">
                            <a:latin typeface="Cambria Math"/>
                          </a:rPr>
                          <m:t>𝑑</m:t>
                        </m:r>
                      </m:e>
                      <m:sub>
                        <m:r>
                          <a:rPr lang="en-US" sz="1600" i="1" dirty="0">
                            <a:latin typeface="Cambria Math"/>
                          </a:rPr>
                          <m:t>𝑠</m:t>
                        </m:r>
                        <m:r>
                          <a:rPr lang="en-US" sz="1600" i="1" dirty="0">
                            <a:latin typeface="Cambria Math"/>
                          </a:rPr>
                          <m:t>,</m:t>
                        </m:r>
                        <m:r>
                          <a:rPr lang="en-US" sz="1600" i="1" dirty="0">
                            <a:latin typeface="Cambria Math"/>
                          </a:rPr>
                          <m:t>𝑣</m:t>
                        </m:r>
                      </m:sub>
                    </m:sSub>
                  </m:oMath>
                </a14:m>
                <a:r>
                  <a:rPr lang="en-US" sz="1600" dirty="0">
                    <a:latin typeface="Arial Narrow" panose="020B0606020202030204" pitchFamily="34" charset="0"/>
                  </a:rPr>
                  <a:t>=0; </a:t>
                </a:r>
                <a:r>
                  <a:rPr lang="en-US" sz="1600" b="1" dirty="0">
                    <a:latin typeface="Arial Narrow" panose="020B0606020202030204" pitchFamily="34" charset="0"/>
                  </a:rPr>
                  <a:t>else</a:t>
                </a:r>
                <a:r>
                  <a:rPr lang="en-US" sz="1600" dirty="0">
                    <a:latin typeface="Arial Narrow" panose="020B0606020202030204" pitchFamily="34" charset="0"/>
                  </a:rPr>
                  <a:t> </a:t>
                </a:r>
                <a14:m>
                  <m:oMath xmlns:m="http://schemas.openxmlformats.org/officeDocument/2006/math">
                    <m:sSub>
                      <m:sSubPr>
                        <m:ctrlPr>
                          <a:rPr lang="en-US" sz="1600" i="1" dirty="0">
                            <a:latin typeface="Cambria Math" panose="02040503050406030204" pitchFamily="18" charset="0"/>
                          </a:rPr>
                        </m:ctrlPr>
                      </m:sSubPr>
                      <m:e>
                        <m:r>
                          <a:rPr lang="en-US" sz="1600" i="1" dirty="0">
                            <a:latin typeface="Cambria Math"/>
                          </a:rPr>
                          <m:t>𝑑</m:t>
                        </m:r>
                      </m:e>
                      <m:sub>
                        <m:r>
                          <a:rPr lang="en-US" sz="1600" i="1" dirty="0">
                            <a:latin typeface="Cambria Math"/>
                          </a:rPr>
                          <m:t>𝑠</m:t>
                        </m:r>
                        <m:r>
                          <a:rPr lang="en-US" sz="1600" i="1" dirty="0">
                            <a:latin typeface="Cambria Math"/>
                          </a:rPr>
                          <m:t>,</m:t>
                        </m:r>
                        <m:r>
                          <a:rPr lang="en-US" sz="1600" i="1" dirty="0">
                            <a:latin typeface="Cambria Math"/>
                          </a:rPr>
                          <m:t>𝑣</m:t>
                        </m:r>
                      </m:sub>
                    </m:sSub>
                  </m:oMath>
                </a14:m>
                <a:r>
                  <a:rPr lang="en-US" sz="1600" dirty="0">
                    <a:latin typeface="Arial Narrow" panose="020B0606020202030204" pitchFamily="34" charset="0"/>
                  </a:rPr>
                  <a:t>=</a:t>
                </a:r>
                <a:r>
                  <a:rPr lang="en-US" sz="1600" dirty="0">
                    <a:latin typeface="Arial Narrow" panose="020B0606020202030204" pitchFamily="34" charset="0"/>
                    <a:ea typeface="Cambria Math"/>
                  </a:rPr>
                  <a:t> </a:t>
                </a:r>
                <a14:m>
                  <m:oMath xmlns:m="http://schemas.openxmlformats.org/officeDocument/2006/math">
                    <m:r>
                      <a:rPr lang="en-US" sz="1600" i="1" dirty="0">
                        <a:latin typeface="Cambria Math"/>
                        <a:ea typeface="Cambria Math"/>
                      </a:rPr>
                      <m:t>∞; </m:t>
                    </m:r>
                  </m:oMath>
                </a14:m>
                <a:r>
                  <a:rPr lang="en-US" sz="1600" dirty="0">
                    <a:latin typeface="Arial Narrow" panose="020B0606020202030204" pitchFamily="34" charset="0"/>
                  </a:rPr>
                  <a:t>//set the 0-edge shortest distance </a:t>
                </a:r>
              </a:p>
              <a:p>
                <a:pPr marL="800100" lvl="2" indent="0">
                  <a:buNone/>
                </a:pPr>
                <a:r>
                  <a:rPr lang="en-US" sz="1600" dirty="0">
                    <a:latin typeface="Arial Narrow" panose="020B0606020202030204" pitchFamily="34" charset="0"/>
                  </a:rPr>
                  <a:t>                                                        from s to v</a:t>
                </a:r>
              </a:p>
              <a:p>
                <a:pPr marL="800100" lvl="2" indent="0">
                  <a:buNone/>
                </a:pPr>
                <a14:m>
                  <m:oMath xmlns:m="http://schemas.openxmlformats.org/officeDocument/2006/math">
                    <m:sSub>
                      <m:sSubPr>
                        <m:ctrlPr>
                          <a:rPr lang="en-US" sz="1600" i="1" dirty="0">
                            <a:latin typeface="Cambria Math" panose="02040503050406030204" pitchFamily="18" charset="0"/>
                          </a:rPr>
                        </m:ctrlPr>
                      </m:sSubPr>
                      <m:e>
                        <m:r>
                          <a:rPr lang="en-US" sz="1600" i="1" dirty="0">
                            <a:latin typeface="Cambria Math"/>
                            <a:ea typeface="Cambria Math"/>
                          </a:rPr>
                          <m:t>𝜋</m:t>
                        </m:r>
                      </m:e>
                      <m:sub>
                        <m:r>
                          <a:rPr lang="en-US" sz="1600" i="1" dirty="0">
                            <a:latin typeface="Cambria Math"/>
                          </a:rPr>
                          <m:t>𝑠</m:t>
                        </m:r>
                        <m:r>
                          <a:rPr lang="en-US" sz="1600" i="1" dirty="0">
                            <a:latin typeface="Cambria Math"/>
                          </a:rPr>
                          <m:t>,</m:t>
                        </m:r>
                        <m:r>
                          <a:rPr lang="en-US" sz="1600" i="1" dirty="0">
                            <a:latin typeface="Cambria Math"/>
                          </a:rPr>
                          <m:t>𝑣</m:t>
                        </m:r>
                      </m:sub>
                    </m:sSub>
                    <m:r>
                      <a:rPr lang="en-US" sz="1600" dirty="0">
                        <a:latin typeface="Cambria Math"/>
                      </a:rPr>
                      <m:t>=</m:t>
                    </m:r>
                    <m:r>
                      <m:rPr>
                        <m:sty m:val="p"/>
                      </m:rPr>
                      <a:rPr lang="en-US" sz="1600" dirty="0">
                        <a:latin typeface="Cambria Math"/>
                      </a:rPr>
                      <m:t>NIL</m:t>
                    </m:r>
                  </m:oMath>
                </a14:m>
                <a:r>
                  <a:rPr lang="en-US" sz="1600" i="1" dirty="0">
                    <a:latin typeface="Arial Narrow" panose="020B0606020202030204" pitchFamily="34" charset="0"/>
                  </a:rPr>
                  <a:t>;  //</a:t>
                </a:r>
                <a:r>
                  <a:rPr lang="en-US" sz="1600" dirty="0">
                    <a:latin typeface="Arial Narrow" panose="020B0606020202030204" pitchFamily="34" charset="0"/>
                  </a:rPr>
                  <a:t>set the predecessor of v on the shortest path</a:t>
                </a:r>
              </a:p>
              <a:p>
                <a:pPr marL="400050" lvl="1" indent="0">
                  <a:buNone/>
                </a:pPr>
                <a:r>
                  <a:rPr lang="en-US" sz="1600" dirty="0">
                    <a:latin typeface="Arial Narrow" panose="020B0606020202030204" pitchFamily="34" charset="0"/>
                  </a:rPr>
                  <a:t>}</a:t>
                </a:r>
              </a:p>
              <a:p>
                <a:pPr marL="400050" lvl="1" indent="0">
                  <a:buNone/>
                </a:pPr>
                <a:r>
                  <a:rPr lang="en-US" sz="1600" dirty="0">
                    <a:latin typeface="Arial Narrow" panose="020B0606020202030204" pitchFamily="34" charset="0"/>
                  </a:rPr>
                  <a:t>S=</a:t>
                </a:r>
                <a14:m>
                  <m:oMath xmlns:m="http://schemas.openxmlformats.org/officeDocument/2006/math">
                    <m:r>
                      <a:rPr lang="en-US" sz="1600" i="1" smtClean="0">
                        <a:latin typeface="Cambria Math"/>
                        <a:ea typeface="Cambria Math"/>
                      </a:rPr>
                      <m:t>∅</m:t>
                    </m:r>
                    <m:r>
                      <a:rPr lang="en-US" sz="1600" b="0" i="1" smtClean="0">
                        <a:latin typeface="Cambria Math"/>
                        <a:ea typeface="Cambria Math"/>
                      </a:rPr>
                      <m:t>;</m:t>
                    </m:r>
                  </m:oMath>
                </a14:m>
                <a:r>
                  <a:rPr lang="en-US" sz="1600" dirty="0">
                    <a:latin typeface="Arial Narrow" panose="020B0606020202030204" pitchFamily="34" charset="0"/>
                  </a:rPr>
                  <a:t>//the set of vertices whose final shortest-path </a:t>
                </a:r>
              </a:p>
              <a:p>
                <a:pPr marL="400050" lvl="1" indent="0">
                  <a:buNone/>
                </a:pPr>
                <a:r>
                  <a:rPr lang="en-US" sz="1600" dirty="0">
                    <a:latin typeface="Arial Narrow" panose="020B0606020202030204" pitchFamily="34" charset="0"/>
                  </a:rPr>
                  <a:t>            weights have already been determined</a:t>
                </a:r>
              </a:p>
              <a:p>
                <a:pPr marL="400050" lvl="1" indent="0">
                  <a:buNone/>
                </a:pPr>
                <a:r>
                  <a:rPr lang="en-US" sz="1600" dirty="0">
                    <a:latin typeface="Arial Narrow" panose="020B0606020202030204" pitchFamily="34" charset="0"/>
                  </a:rPr>
                  <a:t>Q=G.V;</a:t>
                </a:r>
              </a:p>
              <a:p>
                <a:pPr marL="400050" lvl="1" indent="0">
                  <a:buNone/>
                </a:pPr>
                <a:r>
                  <a:rPr lang="en-US" sz="1600" dirty="0">
                    <a:latin typeface="Arial Narrow" panose="020B0606020202030204" pitchFamily="34" charset="0"/>
                  </a:rPr>
                  <a:t>while(Q</a:t>
                </a:r>
                <a:r>
                  <a:rPr lang="en-US" sz="1600" dirty="0">
                    <a:latin typeface="Arial Narrow" panose="020B0606020202030204" pitchFamily="34" charset="0"/>
                    <a:ea typeface="Cambria Math"/>
                  </a:rPr>
                  <a:t> </a:t>
                </a:r>
                <a14:m>
                  <m:oMath xmlns:m="http://schemas.openxmlformats.org/officeDocument/2006/math">
                    <m:r>
                      <a:rPr lang="en-US" sz="1600" i="1" smtClean="0">
                        <a:latin typeface="Cambria Math"/>
                        <a:ea typeface="Cambria Math"/>
                      </a:rPr>
                      <m:t>≠</m:t>
                    </m:r>
                    <m:r>
                      <a:rPr lang="en-US" sz="1600" i="1">
                        <a:latin typeface="Cambria Math"/>
                        <a:ea typeface="Cambria Math"/>
                      </a:rPr>
                      <m:t>∅</m:t>
                    </m:r>
                  </m:oMath>
                </a14:m>
                <a:r>
                  <a:rPr lang="en-US" sz="1600" dirty="0">
                    <a:latin typeface="Arial Narrow" panose="020B0606020202030204" pitchFamily="34" charset="0"/>
                  </a:rPr>
                  <a:t>){</a:t>
                </a:r>
              </a:p>
              <a:p>
                <a:pPr marL="800100" lvl="2" indent="0">
                  <a:buNone/>
                </a:pPr>
                <a:r>
                  <a:rPr lang="en-US" sz="1600" dirty="0">
                    <a:latin typeface="Arial Narrow" panose="020B0606020202030204" pitchFamily="34" charset="0"/>
                  </a:rPr>
                  <a:t>u=Extract-Min(Q);  </a:t>
                </a:r>
              </a:p>
              <a:p>
                <a:pPr marL="800100" lvl="2" indent="0">
                  <a:buNone/>
                </a:pPr>
                <a:r>
                  <a:rPr lang="en-US" sz="1600" dirty="0">
                    <a:latin typeface="Arial Narrow" panose="020B0606020202030204" pitchFamily="34" charset="0"/>
                  </a:rPr>
                  <a:t>S=</a:t>
                </a:r>
                <a14:m>
                  <m:oMath xmlns:m="http://schemas.openxmlformats.org/officeDocument/2006/math">
                    <m:r>
                      <m:rPr>
                        <m:sty m:val="p"/>
                      </m:rPr>
                      <a:rPr lang="en-US" sz="1600">
                        <a:latin typeface="Cambria Math"/>
                        <a:ea typeface="Cambria Math"/>
                      </a:rPr>
                      <m:t>S</m:t>
                    </m:r>
                    <m:r>
                      <a:rPr lang="en-US" sz="1600" i="1" smtClean="0">
                        <a:latin typeface="Cambria Math"/>
                        <a:ea typeface="Cambria Math"/>
                      </a:rPr>
                      <m:t>∪</m:t>
                    </m:r>
                    <m:r>
                      <a:rPr lang="en-US" sz="1600" b="0" i="1" smtClean="0">
                        <a:latin typeface="Cambria Math"/>
                        <a:ea typeface="Cambria Math"/>
                      </a:rPr>
                      <m:t>{</m:t>
                    </m:r>
                    <m:r>
                      <a:rPr lang="en-US" sz="1600" b="0" i="1" smtClean="0">
                        <a:latin typeface="Cambria Math"/>
                        <a:ea typeface="Cambria Math"/>
                      </a:rPr>
                      <m:t>𝑢</m:t>
                    </m:r>
                    <m:r>
                      <a:rPr lang="en-US" sz="1600" b="0" i="1" smtClean="0">
                        <a:latin typeface="Cambria Math"/>
                        <a:ea typeface="Cambria Math"/>
                      </a:rPr>
                      <m:t>}</m:t>
                    </m:r>
                  </m:oMath>
                </a14:m>
                <a:r>
                  <a:rPr lang="en-US" sz="1600" dirty="0">
                    <a:latin typeface="Arial Narrow" panose="020B0606020202030204" pitchFamily="34" charset="0"/>
                  </a:rPr>
                  <a:t>; </a:t>
                </a:r>
              </a:p>
              <a:p>
                <a:pPr marL="800100" lvl="2" indent="0">
                  <a:buNone/>
                </a:pPr>
                <a:r>
                  <a:rPr lang="en-US" sz="1600" dirty="0">
                    <a:latin typeface="Arial Narrow" panose="020B0606020202030204" pitchFamily="34" charset="0"/>
                  </a:rPr>
                  <a:t>for all (u, v){//the greedy choice</a:t>
                </a:r>
              </a:p>
              <a:p>
                <a:pPr marL="1257300" lvl="3" indent="0">
                  <a:buNone/>
                </a:pPr>
                <a:r>
                  <a:rPr lang="en-US" sz="1600" dirty="0">
                    <a:latin typeface="Arial Narrow" panose="020B0606020202030204" pitchFamily="34" charset="0"/>
                  </a:rPr>
                  <a:t>if(</a:t>
                </a:r>
                <a14:m>
                  <m:oMath xmlns:m="http://schemas.openxmlformats.org/officeDocument/2006/math">
                    <m:sSub>
                      <m:sSubPr>
                        <m:ctrlPr>
                          <a:rPr lang="en-US" sz="1600" i="1" dirty="0">
                            <a:latin typeface="Cambria Math" panose="02040503050406030204" pitchFamily="18" charset="0"/>
                          </a:rPr>
                        </m:ctrlPr>
                      </m:sSubPr>
                      <m:e>
                        <m:r>
                          <a:rPr lang="en-US" sz="1600" i="1" dirty="0">
                            <a:latin typeface="Cambria Math"/>
                          </a:rPr>
                          <m:t>𝑑</m:t>
                        </m:r>
                      </m:e>
                      <m:sub>
                        <m:r>
                          <a:rPr lang="en-US" sz="1600" i="1" dirty="0">
                            <a:latin typeface="Cambria Math"/>
                          </a:rPr>
                          <m:t>𝑠</m:t>
                        </m:r>
                        <m:r>
                          <a:rPr lang="en-US" sz="1600" i="1" dirty="0">
                            <a:latin typeface="Cambria Math"/>
                          </a:rPr>
                          <m:t>,</m:t>
                        </m:r>
                        <m:r>
                          <a:rPr lang="en-US" sz="1600" i="1" dirty="0">
                            <a:latin typeface="Cambria Math"/>
                          </a:rPr>
                          <m:t>𝑣</m:t>
                        </m:r>
                      </m:sub>
                    </m:sSub>
                    <m:r>
                      <a:rPr lang="en-US" sz="1600" i="1" dirty="0">
                        <a:latin typeface="Cambria Math"/>
                      </a:rPr>
                      <m:t>&gt;</m:t>
                    </m:r>
                    <m:sSub>
                      <m:sSubPr>
                        <m:ctrlPr>
                          <a:rPr lang="en-US" sz="1600" i="1" dirty="0">
                            <a:latin typeface="Cambria Math" panose="02040503050406030204" pitchFamily="18" charset="0"/>
                          </a:rPr>
                        </m:ctrlPr>
                      </m:sSubPr>
                      <m:e>
                        <m:r>
                          <a:rPr lang="en-US" sz="1600" i="1" dirty="0">
                            <a:latin typeface="Cambria Math"/>
                          </a:rPr>
                          <m:t>𝑑</m:t>
                        </m:r>
                      </m:e>
                      <m:sub>
                        <m:r>
                          <a:rPr lang="en-US" sz="1600" i="1" dirty="0">
                            <a:latin typeface="Cambria Math"/>
                          </a:rPr>
                          <m:t>𝑠</m:t>
                        </m:r>
                        <m:r>
                          <a:rPr lang="en-US" sz="1600" i="1" dirty="0">
                            <a:latin typeface="Cambria Math"/>
                          </a:rPr>
                          <m:t>,</m:t>
                        </m:r>
                        <m:r>
                          <a:rPr lang="en-US" sz="1600" i="1" dirty="0">
                            <a:latin typeface="Cambria Math"/>
                          </a:rPr>
                          <m:t>𝑢</m:t>
                        </m:r>
                      </m:sub>
                    </m:sSub>
                  </m:oMath>
                </a14:m>
                <a:r>
                  <a:rPr lang="en-US" sz="1600" dirty="0">
                    <a:latin typeface="Arial Narrow" panose="020B0606020202030204" pitchFamily="34" charset="0"/>
                  </a:rPr>
                  <a:t>+ </a:t>
                </a:r>
                <a14:m>
                  <m:oMath xmlns:m="http://schemas.openxmlformats.org/officeDocument/2006/math">
                    <m:sSub>
                      <m:sSubPr>
                        <m:ctrlPr>
                          <a:rPr lang="en-US" sz="1600" i="1" dirty="0">
                            <a:latin typeface="Cambria Math" panose="02040503050406030204" pitchFamily="18" charset="0"/>
                          </a:rPr>
                        </m:ctrlPr>
                      </m:sSubPr>
                      <m:e>
                        <m:r>
                          <a:rPr lang="en-US" sz="1600" i="1" dirty="0">
                            <a:latin typeface="Cambria Math"/>
                          </a:rPr>
                          <m:t>𝑤</m:t>
                        </m:r>
                      </m:e>
                      <m:sub>
                        <m:r>
                          <a:rPr lang="en-US" sz="1600" i="1" dirty="0">
                            <a:latin typeface="Cambria Math"/>
                          </a:rPr>
                          <m:t>(</m:t>
                        </m:r>
                        <m:r>
                          <a:rPr lang="en-US" sz="1600" i="1" dirty="0">
                            <a:latin typeface="Cambria Math"/>
                          </a:rPr>
                          <m:t>𝑢</m:t>
                        </m:r>
                        <m:r>
                          <a:rPr lang="en-US" sz="1600" i="1" dirty="0">
                            <a:latin typeface="Cambria Math"/>
                          </a:rPr>
                          <m:t>,</m:t>
                        </m:r>
                        <m:r>
                          <a:rPr lang="en-US" sz="1600" i="1" dirty="0">
                            <a:latin typeface="Cambria Math"/>
                          </a:rPr>
                          <m:t>𝑣</m:t>
                        </m:r>
                        <m:r>
                          <a:rPr lang="en-US" sz="1600" i="1" dirty="0">
                            <a:latin typeface="Cambria Math"/>
                          </a:rPr>
                          <m:t>)</m:t>
                        </m:r>
                      </m:sub>
                    </m:sSub>
                  </m:oMath>
                </a14:m>
                <a:r>
                  <a:rPr lang="en-US" sz="1600" dirty="0">
                    <a:latin typeface="Arial Narrow" panose="020B0606020202030204" pitchFamily="34" charset="0"/>
                  </a:rPr>
                  <a:t>){</a:t>
                </a:r>
              </a:p>
              <a:p>
                <a:pPr marL="1714500" lvl="4" indent="0">
                  <a:buNone/>
                </a:pPr>
                <a14:m>
                  <m:oMath xmlns:m="http://schemas.openxmlformats.org/officeDocument/2006/math">
                    <m:sSub>
                      <m:sSubPr>
                        <m:ctrlPr>
                          <a:rPr lang="en-US" sz="1600" i="1" dirty="0">
                            <a:latin typeface="Cambria Math" panose="02040503050406030204" pitchFamily="18" charset="0"/>
                          </a:rPr>
                        </m:ctrlPr>
                      </m:sSubPr>
                      <m:e>
                        <m:r>
                          <a:rPr lang="en-US" sz="1600" i="1" dirty="0">
                            <a:latin typeface="Cambria Math"/>
                          </a:rPr>
                          <m:t>𝑑</m:t>
                        </m:r>
                      </m:e>
                      <m:sub>
                        <m:r>
                          <a:rPr lang="en-US" sz="1600" i="1" dirty="0">
                            <a:latin typeface="Cambria Math"/>
                          </a:rPr>
                          <m:t>𝑠</m:t>
                        </m:r>
                        <m:r>
                          <a:rPr lang="en-US" sz="1600" i="1" dirty="0">
                            <a:latin typeface="Cambria Math"/>
                          </a:rPr>
                          <m:t>,</m:t>
                        </m:r>
                        <m:r>
                          <a:rPr lang="en-US" sz="1600" i="1" dirty="0">
                            <a:latin typeface="Cambria Math"/>
                          </a:rPr>
                          <m:t>𝑣</m:t>
                        </m:r>
                      </m:sub>
                    </m:sSub>
                    <m:r>
                      <a:rPr lang="en-US" sz="1600" i="1" dirty="0">
                        <a:latin typeface="Cambria Math"/>
                      </a:rPr>
                      <m:t>=</m:t>
                    </m:r>
                    <m:sSub>
                      <m:sSubPr>
                        <m:ctrlPr>
                          <a:rPr lang="en-US" sz="1600" i="1" dirty="0">
                            <a:latin typeface="Cambria Math" panose="02040503050406030204" pitchFamily="18" charset="0"/>
                          </a:rPr>
                        </m:ctrlPr>
                      </m:sSubPr>
                      <m:e>
                        <m:r>
                          <a:rPr lang="en-US" sz="1600" i="1" dirty="0">
                            <a:latin typeface="Cambria Math"/>
                          </a:rPr>
                          <m:t>𝑑</m:t>
                        </m:r>
                      </m:e>
                      <m:sub>
                        <m:r>
                          <a:rPr lang="en-US" sz="1600" i="1" dirty="0">
                            <a:latin typeface="Cambria Math"/>
                          </a:rPr>
                          <m:t>𝑠</m:t>
                        </m:r>
                        <m:r>
                          <a:rPr lang="en-US" sz="1600" i="1" dirty="0">
                            <a:latin typeface="Cambria Math"/>
                          </a:rPr>
                          <m:t>,</m:t>
                        </m:r>
                        <m:r>
                          <a:rPr lang="en-US" sz="1600" i="1" dirty="0">
                            <a:latin typeface="Cambria Math"/>
                          </a:rPr>
                          <m:t>𝑢</m:t>
                        </m:r>
                      </m:sub>
                    </m:sSub>
                    <m:r>
                      <m:rPr>
                        <m:nor/>
                      </m:rPr>
                      <a:rPr lang="en-US" sz="1600" dirty="0">
                        <a:latin typeface="Arial Narrow" panose="020B0606020202030204" pitchFamily="34" charset="0"/>
                      </a:rPr>
                      <m:t>+ </m:t>
                    </m:r>
                    <m:sSub>
                      <m:sSubPr>
                        <m:ctrlPr>
                          <a:rPr lang="en-US" sz="1600" i="1" dirty="0">
                            <a:latin typeface="Cambria Math" panose="02040503050406030204" pitchFamily="18" charset="0"/>
                          </a:rPr>
                        </m:ctrlPr>
                      </m:sSubPr>
                      <m:e>
                        <m:r>
                          <a:rPr lang="en-US" sz="1600" i="1" dirty="0">
                            <a:latin typeface="Cambria Math"/>
                          </a:rPr>
                          <m:t>𝑤</m:t>
                        </m:r>
                      </m:e>
                      <m:sub>
                        <m:r>
                          <a:rPr lang="en-US" sz="1600" i="1" dirty="0">
                            <a:latin typeface="Cambria Math"/>
                          </a:rPr>
                          <m:t>(</m:t>
                        </m:r>
                        <m:r>
                          <a:rPr lang="en-US" sz="1600" i="1" dirty="0">
                            <a:latin typeface="Cambria Math"/>
                          </a:rPr>
                          <m:t>𝑢</m:t>
                        </m:r>
                        <m:r>
                          <a:rPr lang="en-US" sz="1600" i="1" dirty="0">
                            <a:latin typeface="Cambria Math"/>
                          </a:rPr>
                          <m:t>,</m:t>
                        </m:r>
                        <m:r>
                          <a:rPr lang="en-US" sz="1600" i="1" dirty="0">
                            <a:latin typeface="Cambria Math"/>
                          </a:rPr>
                          <m:t>𝑣</m:t>
                        </m:r>
                        <m:r>
                          <a:rPr lang="en-US" sz="1600" i="1" dirty="0">
                            <a:latin typeface="Cambria Math"/>
                          </a:rPr>
                          <m:t>)</m:t>
                        </m:r>
                      </m:sub>
                    </m:sSub>
                  </m:oMath>
                </a14:m>
                <a:r>
                  <a:rPr lang="en-US" sz="1600" dirty="0">
                    <a:latin typeface="Arial Narrow" panose="020B0606020202030204" pitchFamily="34" charset="0"/>
                  </a:rPr>
                  <a:t>;</a:t>
                </a:r>
              </a:p>
              <a:p>
                <a:pPr marL="1714500" lvl="4" indent="0">
                  <a:buNone/>
                </a:pPr>
                <a14:m>
                  <m:oMath xmlns:m="http://schemas.openxmlformats.org/officeDocument/2006/math">
                    <m:sSub>
                      <m:sSubPr>
                        <m:ctrlPr>
                          <a:rPr lang="en-US" sz="1600" i="1" dirty="0">
                            <a:latin typeface="Cambria Math" panose="02040503050406030204" pitchFamily="18" charset="0"/>
                          </a:rPr>
                        </m:ctrlPr>
                      </m:sSubPr>
                      <m:e>
                        <m:r>
                          <a:rPr lang="en-US" sz="1600" i="1" dirty="0">
                            <a:latin typeface="Cambria Math"/>
                            <a:ea typeface="Cambria Math"/>
                          </a:rPr>
                          <m:t>𝜋</m:t>
                        </m:r>
                      </m:e>
                      <m:sub>
                        <m:r>
                          <a:rPr lang="en-US" sz="1600" i="1" dirty="0">
                            <a:latin typeface="Cambria Math"/>
                          </a:rPr>
                          <m:t>𝑠</m:t>
                        </m:r>
                        <m:r>
                          <a:rPr lang="en-US" sz="1600" i="1" dirty="0">
                            <a:latin typeface="Cambria Math"/>
                          </a:rPr>
                          <m:t>,</m:t>
                        </m:r>
                        <m:r>
                          <a:rPr lang="en-US" sz="1600" i="1" dirty="0">
                            <a:latin typeface="Cambria Math"/>
                          </a:rPr>
                          <m:t>𝑣</m:t>
                        </m:r>
                      </m:sub>
                    </m:sSub>
                    <m:r>
                      <a:rPr lang="en-US" sz="1600" dirty="0">
                        <a:latin typeface="Cambria Math"/>
                      </a:rPr>
                      <m:t>=</m:t>
                    </m:r>
                    <m:r>
                      <a:rPr lang="en-US" sz="1600" i="1" dirty="0">
                        <a:latin typeface="Cambria Math"/>
                      </a:rPr>
                      <m:t>𝑢</m:t>
                    </m:r>
                  </m:oMath>
                </a14:m>
                <a:r>
                  <a:rPr lang="en-US" sz="1600" i="1" dirty="0">
                    <a:latin typeface="Arial Narrow" panose="020B0606020202030204" pitchFamily="34" charset="0"/>
                  </a:rPr>
                  <a:t>; </a:t>
                </a:r>
                <a:endParaRPr lang="en-US" sz="1600" dirty="0">
                  <a:latin typeface="Arial Narrow" panose="020B0606020202030204" pitchFamily="34" charset="0"/>
                </a:endParaRPr>
              </a:p>
              <a:p>
                <a:pPr marL="1257300" lvl="3" indent="0">
                  <a:buNone/>
                </a:pPr>
                <a:r>
                  <a:rPr lang="en-US" sz="1600" dirty="0">
                    <a:latin typeface="Arial Narrow" panose="020B0606020202030204" pitchFamily="34" charset="0"/>
                  </a:rPr>
                  <a:t>}}}</a:t>
                </a:r>
                <a:endParaRPr lang="en-US" sz="1200" dirty="0">
                  <a:latin typeface="Arial Narrow" panose="020B0606020202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311964"/>
                <a:ext cx="10515600" cy="5062331"/>
              </a:xfrm>
              <a:blipFill>
                <a:blip r:embed="rId2"/>
                <a:stretch>
                  <a:fillRect l="-232" t="-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181600" y="483705"/>
                <a:ext cx="1232838" cy="369332"/>
              </a:xfrm>
              <a:prstGeom prst="rect">
                <a:avLst/>
              </a:prstGeom>
              <a:noFill/>
            </p:spPr>
            <p:txBody>
              <a:bodyPr wrap="none" rtlCol="0">
                <a:spAutoFit/>
              </a:bodyPr>
              <a:lstStyle/>
              <a:p>
                <a:r>
                  <a:rPr lang="en-US" dirty="0"/>
                  <a:t>T(n)=O(</a:t>
                </a:r>
                <a14:m>
                  <m:oMath xmlns:m="http://schemas.openxmlformats.org/officeDocument/2006/math">
                    <m:sSup>
                      <m:sSupPr>
                        <m:ctrlPr>
                          <a:rPr lang="en-US" i="1" dirty="0">
                            <a:latin typeface="Cambria Math" panose="02040503050406030204" pitchFamily="18" charset="0"/>
                          </a:rPr>
                        </m:ctrlPr>
                      </m:sSupPr>
                      <m:e>
                        <m:r>
                          <a:rPr lang="en-US" i="1" dirty="0">
                            <a:latin typeface="Cambria Math"/>
                          </a:rPr>
                          <m:t>𝑉</m:t>
                        </m:r>
                      </m:e>
                      <m:sup>
                        <m:r>
                          <a:rPr lang="en-US" i="1" dirty="0">
                            <a:latin typeface="Cambria Math"/>
                          </a:rPr>
                          <m:t>2</m:t>
                        </m:r>
                      </m:sup>
                    </m:sSup>
                  </m:oMath>
                </a14:m>
                <a:r>
                  <a:rPr lang="en-US" dirty="0"/>
                  <a:t>)</a:t>
                </a:r>
              </a:p>
            </p:txBody>
          </p:sp>
        </mc:Choice>
        <mc:Fallback xmlns="">
          <p:sp>
            <p:nvSpPr>
              <p:cNvPr id="4" name="TextBox 3"/>
              <p:cNvSpPr txBox="1">
                <a:spLocks noRot="1" noChangeAspect="1" noMove="1" noResize="1" noEditPoints="1" noAdjustHandles="1" noChangeArrowheads="1" noChangeShapeType="1" noTextEdit="1"/>
              </p:cNvSpPr>
              <p:nvPr/>
            </p:nvSpPr>
            <p:spPr>
              <a:xfrm>
                <a:off x="5181600" y="483705"/>
                <a:ext cx="1232838" cy="369332"/>
              </a:xfrm>
              <a:prstGeom prst="rect">
                <a:avLst/>
              </a:prstGeom>
              <a:blipFill>
                <a:blip r:embed="rId3"/>
                <a:stretch>
                  <a:fillRect l="-3960" t="-8197" r="-4455" b="-24590"/>
                </a:stretch>
              </a:blipFill>
            </p:spPr>
            <p:txBody>
              <a:bodyPr/>
              <a:lstStyle/>
              <a:p>
                <a:r>
                  <a:rPr lang="en-US">
                    <a:noFill/>
                  </a:rPr>
                  <a:t> </a:t>
                </a:r>
              </a:p>
            </p:txBody>
          </p:sp>
        </mc:Fallback>
      </mc:AlternateContent>
    </p:spTree>
    <p:extLst>
      <p:ext uri="{BB962C8B-B14F-4D97-AF65-F5344CB8AC3E}">
        <p14:creationId xmlns:p14="http://schemas.microsoft.com/office/powerpoint/2010/main" val="12814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Dijkstra’s</a:t>
            </a:r>
            <a:r>
              <a:rPr lang="en-US" dirty="0"/>
              <a:t> Algorithm</a:t>
            </a:r>
          </a:p>
        </p:txBody>
      </p:sp>
      <p:sp>
        <p:nvSpPr>
          <p:cNvPr id="5" name="Oval 4"/>
          <p:cNvSpPr/>
          <p:nvPr/>
        </p:nvSpPr>
        <p:spPr>
          <a:xfrm>
            <a:off x="3549864" y="3489843"/>
            <a:ext cx="457200" cy="4572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6" name="Oval 5"/>
          <p:cNvSpPr/>
          <p:nvPr/>
        </p:nvSpPr>
        <p:spPr>
          <a:xfrm>
            <a:off x="5055060" y="250053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p:cNvSpPr/>
          <p:nvPr/>
        </p:nvSpPr>
        <p:spPr>
          <a:xfrm>
            <a:off x="7235081" y="250053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5055060" y="44074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9" name="Oval 8"/>
          <p:cNvSpPr/>
          <p:nvPr/>
        </p:nvSpPr>
        <p:spPr>
          <a:xfrm>
            <a:off x="7235081" y="448072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10" name="Curved Connector 10"/>
          <p:cNvCxnSpPr>
            <a:stCxn id="5" idx="7"/>
            <a:endCxn id="6" idx="2"/>
          </p:cNvCxnSpPr>
          <p:nvPr/>
        </p:nvCxnSpPr>
        <p:spPr>
          <a:xfrm flipV="1">
            <a:off x="3940110" y="2729140"/>
            <a:ext cx="1114951" cy="82765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Curved Connector 10"/>
          <p:cNvCxnSpPr>
            <a:stCxn id="6" idx="5"/>
            <a:endCxn id="8" idx="7"/>
          </p:cNvCxnSpPr>
          <p:nvPr/>
        </p:nvCxnSpPr>
        <p:spPr>
          <a:xfrm rot="5400000">
            <a:off x="4653511" y="3682579"/>
            <a:ext cx="158359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Curved Connector 10"/>
          <p:cNvCxnSpPr>
            <a:stCxn id="5" idx="5"/>
            <a:endCxn id="8" idx="2"/>
          </p:cNvCxnSpPr>
          <p:nvPr/>
        </p:nvCxnSpPr>
        <p:spPr>
          <a:xfrm>
            <a:off x="3940110" y="3880088"/>
            <a:ext cx="1114951" cy="7559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Curved Connector 10"/>
          <p:cNvCxnSpPr>
            <a:stCxn id="8" idx="5"/>
            <a:endCxn id="9" idx="3"/>
          </p:cNvCxnSpPr>
          <p:nvPr/>
        </p:nvCxnSpPr>
        <p:spPr>
          <a:xfrm rot="16200000" flipH="1">
            <a:off x="6337017" y="3905953"/>
            <a:ext cx="73306" cy="1856731"/>
          </a:xfrm>
          <a:prstGeom prst="curvedConnector3">
            <a:avLst>
              <a:gd name="adj1" fmla="val 50318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Curved Connector 10"/>
          <p:cNvCxnSpPr>
            <a:stCxn id="6" idx="7"/>
            <a:endCxn id="7" idx="1"/>
          </p:cNvCxnSpPr>
          <p:nvPr/>
        </p:nvCxnSpPr>
        <p:spPr>
          <a:xfrm rot="5400000" flipH="1" flipV="1">
            <a:off x="6373670" y="1639130"/>
            <a:ext cx="12700" cy="1856731"/>
          </a:xfrm>
          <a:prstGeom prst="curvedConnector3">
            <a:avLst>
              <a:gd name="adj1" fmla="val 2327205"/>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Curved Connector 14"/>
          <p:cNvCxnSpPr>
            <a:stCxn id="9" idx="1"/>
            <a:endCxn id="7" idx="3"/>
          </p:cNvCxnSpPr>
          <p:nvPr/>
        </p:nvCxnSpPr>
        <p:spPr>
          <a:xfrm rot="5400000" flipH="1" flipV="1">
            <a:off x="6473589" y="3719233"/>
            <a:ext cx="1656897"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Curved Connector 15"/>
          <p:cNvCxnSpPr>
            <a:stCxn id="8" idx="1"/>
            <a:endCxn id="6" idx="3"/>
          </p:cNvCxnSpPr>
          <p:nvPr/>
        </p:nvCxnSpPr>
        <p:spPr>
          <a:xfrm rot="5400000" flipH="1" flipV="1">
            <a:off x="4330221" y="3682580"/>
            <a:ext cx="158359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Curved Connector 10"/>
          <p:cNvCxnSpPr>
            <a:stCxn id="8" idx="6"/>
            <a:endCxn id="7" idx="2"/>
          </p:cNvCxnSpPr>
          <p:nvPr/>
        </p:nvCxnSpPr>
        <p:spPr>
          <a:xfrm flipV="1">
            <a:off x="5512261" y="2729140"/>
            <a:ext cx="1722821" cy="190688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 name="Curved Connector 10"/>
          <p:cNvCxnSpPr>
            <a:stCxn id="9" idx="2"/>
            <a:endCxn id="5" idx="6"/>
          </p:cNvCxnSpPr>
          <p:nvPr/>
        </p:nvCxnSpPr>
        <p:spPr>
          <a:xfrm flipH="1" flipV="1">
            <a:off x="4007065" y="3718444"/>
            <a:ext cx="3228017" cy="99088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9" name="Curved Connector 18"/>
          <p:cNvCxnSpPr>
            <a:stCxn id="7" idx="5"/>
            <a:endCxn id="9" idx="7"/>
          </p:cNvCxnSpPr>
          <p:nvPr/>
        </p:nvCxnSpPr>
        <p:spPr>
          <a:xfrm rot="5400000">
            <a:off x="6796879" y="3719232"/>
            <a:ext cx="1656897"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4042575" y="2865443"/>
            <a:ext cx="429373" cy="307777"/>
          </a:xfrm>
          <a:prstGeom prst="rect">
            <a:avLst/>
          </a:prstGeom>
          <a:noFill/>
        </p:spPr>
        <p:txBody>
          <a:bodyPr wrap="square" rtlCol="0">
            <a:spAutoFit/>
          </a:bodyPr>
          <a:lstStyle/>
          <a:p>
            <a:r>
              <a:rPr lang="en-US" sz="1400" dirty="0"/>
              <a:t>10</a:t>
            </a:r>
          </a:p>
        </p:txBody>
      </p:sp>
      <p:sp>
        <p:nvSpPr>
          <p:cNvPr id="21" name="TextBox 20"/>
          <p:cNvSpPr txBox="1"/>
          <p:nvPr/>
        </p:nvSpPr>
        <p:spPr>
          <a:xfrm>
            <a:off x="3899825" y="4099644"/>
            <a:ext cx="429373" cy="307777"/>
          </a:xfrm>
          <a:prstGeom prst="rect">
            <a:avLst/>
          </a:prstGeom>
          <a:noFill/>
        </p:spPr>
        <p:txBody>
          <a:bodyPr wrap="square" rtlCol="0">
            <a:spAutoFit/>
          </a:bodyPr>
          <a:lstStyle/>
          <a:p>
            <a:r>
              <a:rPr lang="en-US" sz="1400" dirty="0"/>
              <a:t>5</a:t>
            </a:r>
          </a:p>
        </p:txBody>
      </p:sp>
      <p:sp>
        <p:nvSpPr>
          <p:cNvPr id="22" name="TextBox 21"/>
          <p:cNvSpPr txBox="1"/>
          <p:nvPr/>
        </p:nvSpPr>
        <p:spPr>
          <a:xfrm>
            <a:off x="4854288" y="3291955"/>
            <a:ext cx="429373" cy="307777"/>
          </a:xfrm>
          <a:prstGeom prst="rect">
            <a:avLst/>
          </a:prstGeom>
          <a:noFill/>
        </p:spPr>
        <p:txBody>
          <a:bodyPr wrap="square" rtlCol="0">
            <a:spAutoFit/>
          </a:bodyPr>
          <a:lstStyle/>
          <a:p>
            <a:r>
              <a:rPr lang="en-US" sz="1400" dirty="0"/>
              <a:t>3</a:t>
            </a:r>
          </a:p>
        </p:txBody>
      </p:sp>
      <p:sp>
        <p:nvSpPr>
          <p:cNvPr id="23" name="TextBox 22"/>
          <p:cNvSpPr txBox="1"/>
          <p:nvPr/>
        </p:nvSpPr>
        <p:spPr>
          <a:xfrm>
            <a:off x="5438956" y="3291956"/>
            <a:ext cx="429373" cy="307777"/>
          </a:xfrm>
          <a:prstGeom prst="rect">
            <a:avLst/>
          </a:prstGeom>
          <a:noFill/>
        </p:spPr>
        <p:txBody>
          <a:bodyPr wrap="square" rtlCol="0">
            <a:spAutoFit/>
          </a:bodyPr>
          <a:lstStyle/>
          <a:p>
            <a:r>
              <a:rPr lang="en-US" sz="1400" dirty="0"/>
              <a:t>2</a:t>
            </a:r>
          </a:p>
        </p:txBody>
      </p:sp>
      <p:sp>
        <p:nvSpPr>
          <p:cNvPr id="24" name="TextBox 23"/>
          <p:cNvSpPr txBox="1"/>
          <p:nvPr/>
        </p:nvSpPr>
        <p:spPr>
          <a:xfrm>
            <a:off x="6165334" y="1911906"/>
            <a:ext cx="429373" cy="307777"/>
          </a:xfrm>
          <a:prstGeom prst="rect">
            <a:avLst/>
          </a:prstGeom>
          <a:noFill/>
        </p:spPr>
        <p:txBody>
          <a:bodyPr wrap="square" rtlCol="0">
            <a:spAutoFit/>
          </a:bodyPr>
          <a:lstStyle/>
          <a:p>
            <a:r>
              <a:rPr lang="en-US" sz="1400" dirty="0"/>
              <a:t>1</a:t>
            </a:r>
          </a:p>
        </p:txBody>
      </p:sp>
      <p:sp>
        <p:nvSpPr>
          <p:cNvPr id="25" name="TextBox 24"/>
          <p:cNvSpPr txBox="1"/>
          <p:nvPr/>
        </p:nvSpPr>
        <p:spPr>
          <a:xfrm>
            <a:off x="6035397" y="5112306"/>
            <a:ext cx="429373" cy="307777"/>
          </a:xfrm>
          <a:prstGeom prst="rect">
            <a:avLst/>
          </a:prstGeom>
          <a:noFill/>
        </p:spPr>
        <p:txBody>
          <a:bodyPr wrap="square" rtlCol="0">
            <a:spAutoFit/>
          </a:bodyPr>
          <a:lstStyle/>
          <a:p>
            <a:r>
              <a:rPr lang="en-US" sz="1400" dirty="0"/>
              <a:t>2</a:t>
            </a:r>
          </a:p>
        </p:txBody>
      </p:sp>
      <p:sp>
        <p:nvSpPr>
          <p:cNvPr id="26" name="TextBox 25"/>
          <p:cNvSpPr txBox="1"/>
          <p:nvPr/>
        </p:nvSpPr>
        <p:spPr>
          <a:xfrm>
            <a:off x="7640224" y="3536808"/>
            <a:ext cx="429373" cy="307777"/>
          </a:xfrm>
          <a:prstGeom prst="rect">
            <a:avLst/>
          </a:prstGeom>
          <a:noFill/>
        </p:spPr>
        <p:txBody>
          <a:bodyPr wrap="square" rtlCol="0">
            <a:spAutoFit/>
          </a:bodyPr>
          <a:lstStyle/>
          <a:p>
            <a:r>
              <a:rPr lang="en-US" sz="1400" dirty="0"/>
              <a:t>4</a:t>
            </a:r>
          </a:p>
        </p:txBody>
      </p:sp>
      <p:sp>
        <p:nvSpPr>
          <p:cNvPr id="27" name="TextBox 26"/>
          <p:cNvSpPr txBox="1"/>
          <p:nvPr/>
        </p:nvSpPr>
        <p:spPr>
          <a:xfrm>
            <a:off x="6280266" y="3194848"/>
            <a:ext cx="429373" cy="307777"/>
          </a:xfrm>
          <a:prstGeom prst="rect">
            <a:avLst/>
          </a:prstGeom>
          <a:noFill/>
        </p:spPr>
        <p:txBody>
          <a:bodyPr wrap="square" rtlCol="0">
            <a:spAutoFit/>
          </a:bodyPr>
          <a:lstStyle/>
          <a:p>
            <a:r>
              <a:rPr lang="en-US" sz="1400" dirty="0"/>
              <a:t>9</a:t>
            </a:r>
          </a:p>
        </p:txBody>
      </p:sp>
      <p:sp>
        <p:nvSpPr>
          <p:cNvPr id="28" name="TextBox 27"/>
          <p:cNvSpPr txBox="1"/>
          <p:nvPr/>
        </p:nvSpPr>
        <p:spPr>
          <a:xfrm>
            <a:off x="6259341" y="4195953"/>
            <a:ext cx="429373" cy="307777"/>
          </a:xfrm>
          <a:prstGeom prst="rect">
            <a:avLst/>
          </a:prstGeom>
          <a:noFill/>
        </p:spPr>
        <p:txBody>
          <a:bodyPr wrap="square" rtlCol="0">
            <a:spAutoFit/>
          </a:bodyPr>
          <a:lstStyle/>
          <a:p>
            <a:r>
              <a:rPr lang="en-US" sz="1400" dirty="0"/>
              <a:t>7</a:t>
            </a:r>
          </a:p>
        </p:txBody>
      </p:sp>
      <p:sp>
        <p:nvSpPr>
          <p:cNvPr id="29" name="TextBox 28"/>
          <p:cNvSpPr txBox="1"/>
          <p:nvPr/>
        </p:nvSpPr>
        <p:spPr>
          <a:xfrm>
            <a:off x="7020395" y="3564556"/>
            <a:ext cx="429373" cy="307777"/>
          </a:xfrm>
          <a:prstGeom prst="rect">
            <a:avLst/>
          </a:prstGeom>
          <a:noFill/>
        </p:spPr>
        <p:txBody>
          <a:bodyPr wrap="square" rtlCol="0">
            <a:spAutoFit/>
          </a:bodyPr>
          <a:lstStyle/>
          <a:p>
            <a:r>
              <a:rPr lang="en-US" sz="1400" dirty="0"/>
              <a:t>6</a:t>
            </a:r>
          </a:p>
        </p:txBody>
      </p:sp>
      <p:sp>
        <p:nvSpPr>
          <p:cNvPr id="30" name="TextBox 29"/>
          <p:cNvSpPr txBox="1"/>
          <p:nvPr/>
        </p:nvSpPr>
        <p:spPr>
          <a:xfrm>
            <a:off x="1733871" y="1371601"/>
            <a:ext cx="5885104" cy="646331"/>
          </a:xfrm>
          <a:prstGeom prst="rect">
            <a:avLst/>
          </a:prstGeom>
          <a:noFill/>
        </p:spPr>
        <p:txBody>
          <a:bodyPr wrap="square" rtlCol="0">
            <a:spAutoFit/>
          </a:bodyPr>
          <a:lstStyle/>
          <a:p>
            <a:r>
              <a:rPr lang="en-US" dirty="0"/>
              <a:t>The shortest path of the vertex with smallest distance is determined</a:t>
            </a:r>
          </a:p>
        </p:txBody>
      </p:sp>
      <p:sp>
        <p:nvSpPr>
          <p:cNvPr id="31" name="TextBox 30"/>
          <p:cNvSpPr txBox="1"/>
          <p:nvPr/>
        </p:nvSpPr>
        <p:spPr>
          <a:xfrm>
            <a:off x="3296423" y="3260994"/>
            <a:ext cx="381000" cy="261610"/>
          </a:xfrm>
          <a:prstGeom prst="rect">
            <a:avLst/>
          </a:prstGeom>
          <a:noFill/>
        </p:spPr>
        <p:txBody>
          <a:bodyPr wrap="square" rtlCol="0">
            <a:spAutoFit/>
          </a:bodyPr>
          <a:lstStyle/>
          <a:p>
            <a:r>
              <a:rPr lang="en-US" sz="1100" dirty="0">
                <a:solidFill>
                  <a:srgbClr val="FF0000"/>
                </a:solidFill>
              </a:rPr>
              <a:t>0</a:t>
            </a:r>
          </a:p>
        </p:txBody>
      </p:sp>
      <mc:AlternateContent xmlns:mc="http://schemas.openxmlformats.org/markup-compatibility/2006" xmlns:a14="http://schemas.microsoft.com/office/drawing/2010/main">
        <mc:Choice Requires="a14">
          <p:sp>
            <p:nvSpPr>
              <p:cNvPr id="32" name="TextBox 31"/>
              <p:cNvSpPr txBox="1"/>
              <p:nvPr/>
            </p:nvSpPr>
            <p:spPr>
              <a:xfrm>
                <a:off x="4819839" y="4938545"/>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solidFill>
                            <a:srgbClr val="FF0000"/>
                          </a:solidFill>
                          <a:latin typeface="Cambria Math"/>
                          <a:ea typeface="Cambria Math"/>
                        </a:rPr>
                        <m:t>∞</m:t>
                      </m:r>
                    </m:oMath>
                  </m:oMathPara>
                </a14:m>
                <a:endParaRPr lang="en-US" sz="1400" dirty="0">
                  <a:solidFill>
                    <a:srgbClr val="FF000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4819839" y="4938545"/>
                <a:ext cx="356431" cy="30777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4681513" y="2208007"/>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solidFill>
                            <a:srgbClr val="FF0000"/>
                          </a:solidFill>
                          <a:latin typeface="Cambria Math"/>
                          <a:ea typeface="Cambria Math"/>
                        </a:rPr>
                        <m:t>∞</m:t>
                      </m:r>
                    </m:oMath>
                  </m:oMathPara>
                </a14:m>
                <a:endParaRPr lang="en-US" sz="1400" dirty="0">
                  <a:solidFill>
                    <a:srgbClr val="FF0000"/>
                  </a:solidFill>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4681513" y="2208007"/>
                <a:ext cx="356431" cy="30777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7440761" y="2180710"/>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solidFill>
                            <a:srgbClr val="FF0000"/>
                          </a:solidFill>
                          <a:latin typeface="Cambria Math"/>
                          <a:ea typeface="Cambria Math"/>
                        </a:rPr>
                        <m:t>∞</m:t>
                      </m:r>
                    </m:oMath>
                  </m:oMathPara>
                </a14:m>
                <a:endParaRPr lang="en-US" sz="1400" dirty="0">
                  <a:solidFill>
                    <a:srgbClr val="FF000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7440761" y="2180710"/>
                <a:ext cx="356431" cy="3077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7618976" y="4937927"/>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solidFill>
                            <a:srgbClr val="FF0000"/>
                          </a:solidFill>
                          <a:latin typeface="Cambria Math"/>
                          <a:ea typeface="Cambria Math"/>
                        </a:rPr>
                        <m:t>∞</m:t>
                      </m:r>
                    </m:oMath>
                  </m:oMathPara>
                </a14:m>
                <a:endParaRPr lang="en-US" sz="1400" dirty="0">
                  <a:solidFill>
                    <a:srgbClr val="FF0000"/>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7618976" y="4937927"/>
                <a:ext cx="356431" cy="30777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4950151" y="2208007"/>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solidFill>
                            <a:srgbClr val="FF0000"/>
                          </a:solidFill>
                          <a:latin typeface="Cambria Math"/>
                          <a:ea typeface="Cambria Math"/>
                        </a:rPr>
                        <m:t>/10</m:t>
                      </m:r>
                    </m:oMath>
                  </m:oMathPara>
                </a14:m>
                <a:endParaRPr lang="en-US" sz="1400" dirty="0">
                  <a:solidFill>
                    <a:srgbClr val="FF0000"/>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4950151" y="2208007"/>
                <a:ext cx="356431" cy="307777"/>
              </a:xfrm>
              <a:prstGeom prst="rect">
                <a:avLst/>
              </a:prstGeom>
              <a:blipFill>
                <a:blip r:embed="rId4"/>
                <a:stretch>
                  <a:fillRect r="-20339"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5095226" y="4937926"/>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solidFill>
                            <a:srgbClr val="FF0000"/>
                          </a:solidFill>
                          <a:latin typeface="Cambria Math"/>
                          <a:ea typeface="Cambria Math"/>
                        </a:rPr>
                        <m:t>/5</m:t>
                      </m:r>
                    </m:oMath>
                  </m:oMathPara>
                </a14:m>
                <a:endParaRPr lang="en-US" sz="1400" dirty="0">
                  <a:solidFill>
                    <a:srgbClr val="FF0000"/>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5095226" y="4937926"/>
                <a:ext cx="356431" cy="307777"/>
              </a:xfrm>
              <a:prstGeom prst="rect">
                <a:avLst/>
              </a:prstGeom>
              <a:blipFill>
                <a:blip r:embed="rId5"/>
                <a:stretch>
                  <a:fillRect b="-5882"/>
                </a:stretch>
              </a:blipFill>
            </p:spPr>
            <p:txBody>
              <a:bodyPr/>
              <a:lstStyle/>
              <a:p>
                <a:r>
                  <a:rPr lang="en-US">
                    <a:noFill/>
                  </a:rPr>
                  <a:t> </a:t>
                </a:r>
              </a:p>
            </p:txBody>
          </p:sp>
        </mc:Fallback>
      </mc:AlternateContent>
    </p:spTree>
    <p:extLst>
      <p:ext uri="{BB962C8B-B14F-4D97-AF65-F5344CB8AC3E}">
        <p14:creationId xmlns:p14="http://schemas.microsoft.com/office/powerpoint/2010/main" val="284017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5"/>
                                        </p:tgtEl>
                                        <p:attrNameLst>
                                          <p:attrName>fillcolor</p:attrName>
                                        </p:attrNameLst>
                                      </p:cBhvr>
                                      <p:to>
                                        <a:schemeClr val="accent2"/>
                                      </p:to>
                                    </p:animClr>
                                    <p:set>
                                      <p:cBhvr>
                                        <p:cTn id="13" dur="2000" fill="hold"/>
                                        <p:tgtEl>
                                          <p:spTgt spid="5"/>
                                        </p:tgtEl>
                                        <p:attrNameLst>
                                          <p:attrName>fill.type</p:attrName>
                                        </p:attrNameLst>
                                      </p:cBhvr>
                                      <p:to>
                                        <p:strVal val="solid"/>
                                      </p:to>
                                    </p:set>
                                    <p:set>
                                      <p:cBhvr>
                                        <p:cTn id="14" dur="2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7" presetClass="emph" presetSubtype="2" fill="hold" nodeType="clickEffect">
                                  <p:stCondLst>
                                    <p:cond delay="0"/>
                                  </p:stCondLst>
                                  <p:childTnLst>
                                    <p:animClr clrSpc="rgb" dir="cw">
                                      <p:cBhvr>
                                        <p:cTn id="18" dur="2000" fill="hold"/>
                                        <p:tgtEl>
                                          <p:spTgt spid="10"/>
                                        </p:tgtEl>
                                        <p:attrNameLst>
                                          <p:attrName>stroke.color</p:attrName>
                                        </p:attrNameLst>
                                      </p:cBhvr>
                                      <p:to>
                                        <a:srgbClr val="00B0F0"/>
                                      </p:to>
                                    </p:animClr>
                                    <p:set>
                                      <p:cBhvr>
                                        <p:cTn id="19" dur="2000" fill="hold"/>
                                        <p:tgtEl>
                                          <p:spTgt spid="10"/>
                                        </p:tgtEl>
                                        <p:attrNameLst>
                                          <p:attrName>stroke.on</p:attrName>
                                        </p:attrNameLst>
                                      </p:cBhvr>
                                      <p:to>
                                        <p:strVal val="true"/>
                                      </p:to>
                                    </p:set>
                                  </p:childTnLst>
                                </p:cTn>
                              </p:par>
                              <p:par>
                                <p:cTn id="20" presetID="7" presetClass="emph" presetSubtype="2" fill="hold" nodeType="withEffect">
                                  <p:stCondLst>
                                    <p:cond delay="0"/>
                                  </p:stCondLst>
                                  <p:childTnLst>
                                    <p:animClr clrSpc="rgb" dir="cw">
                                      <p:cBhvr>
                                        <p:cTn id="21" dur="2000" fill="hold"/>
                                        <p:tgtEl>
                                          <p:spTgt spid="12"/>
                                        </p:tgtEl>
                                        <p:attrNameLst>
                                          <p:attrName>stroke.color</p:attrName>
                                        </p:attrNameLst>
                                      </p:cBhvr>
                                      <p:to>
                                        <a:srgbClr val="00B0F0"/>
                                      </p:to>
                                    </p:animClr>
                                    <p:set>
                                      <p:cBhvr>
                                        <p:cTn id="22" dur="2000" fill="hold"/>
                                        <p:tgtEl>
                                          <p:spTgt spid="12"/>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500" fill="hold"/>
                                        <p:tgtEl>
                                          <p:spTgt spid="37"/>
                                        </p:tgtEl>
                                        <p:attrNameLst>
                                          <p:attrName>ppt_x</p:attrName>
                                        </p:attrNameLst>
                                      </p:cBhvr>
                                      <p:tavLst>
                                        <p:tav tm="0">
                                          <p:val>
                                            <p:strVal val="#ppt_x"/>
                                          </p:val>
                                        </p:tav>
                                        <p:tav tm="100000">
                                          <p:val>
                                            <p:strVal val="#ppt_x"/>
                                          </p:val>
                                        </p:tav>
                                      </p:tavLst>
                                    </p:anim>
                                    <p:anim calcmode="lin" valueType="num">
                                      <p:cBhvr additive="base">
                                        <p:cTn id="28" dur="500" fill="hold"/>
                                        <p:tgtEl>
                                          <p:spTgt spid="3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ppt_x"/>
                                          </p:val>
                                        </p:tav>
                                        <p:tav tm="100000">
                                          <p:val>
                                            <p:strVal val="#ppt_x"/>
                                          </p:val>
                                        </p:tav>
                                      </p:tavLst>
                                    </p:anim>
                                    <p:anim calcmode="lin" valueType="num">
                                      <p:cBhvr additive="base">
                                        <p:cTn id="3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4" presetClass="emph" presetSubtype="0" fill="hold" nodeType="clickEffect">
                                  <p:stCondLst>
                                    <p:cond delay="0"/>
                                  </p:stCondLst>
                                  <p:childTnLst>
                                    <p:animClr clrSpc="hsl" dir="cw">
                                      <p:cBhvr override="childStyle">
                                        <p:cTn id="36" dur="500" fill="hold"/>
                                        <p:tgtEl>
                                          <p:spTgt spid="10"/>
                                        </p:tgtEl>
                                        <p:attrNameLst>
                                          <p:attrName>style.color</p:attrName>
                                        </p:attrNameLst>
                                      </p:cBhvr>
                                      <p:by>
                                        <p:hsl h="0" s="-12549" l="-25098"/>
                                      </p:by>
                                    </p:animClr>
                                    <p:animClr clrSpc="hsl" dir="cw">
                                      <p:cBhvr>
                                        <p:cTn id="37" dur="500" fill="hold"/>
                                        <p:tgtEl>
                                          <p:spTgt spid="10"/>
                                        </p:tgtEl>
                                        <p:attrNameLst>
                                          <p:attrName>fillcolor</p:attrName>
                                        </p:attrNameLst>
                                      </p:cBhvr>
                                      <p:by>
                                        <p:hsl h="0" s="-12549" l="-25098"/>
                                      </p:by>
                                    </p:animClr>
                                    <p:animClr clrSpc="hsl" dir="cw">
                                      <p:cBhvr>
                                        <p:cTn id="38" dur="500" fill="hold"/>
                                        <p:tgtEl>
                                          <p:spTgt spid="10"/>
                                        </p:tgtEl>
                                        <p:attrNameLst>
                                          <p:attrName>stroke.color</p:attrName>
                                        </p:attrNameLst>
                                      </p:cBhvr>
                                      <p:by>
                                        <p:hsl h="0" s="-12549" l="-25098"/>
                                      </p:by>
                                    </p:animClr>
                                    <p:set>
                                      <p:cBhvr>
                                        <p:cTn id="39" dur="500" fill="hold"/>
                                        <p:tgtEl>
                                          <p:spTgt spid="10"/>
                                        </p:tgtEl>
                                        <p:attrNameLst>
                                          <p:attrName>fill.type</p:attrName>
                                        </p:attrNameLst>
                                      </p:cBhvr>
                                      <p:to>
                                        <p:strVal val="solid"/>
                                      </p:to>
                                    </p:set>
                                  </p:childTnLst>
                                </p:cTn>
                              </p:par>
                              <p:par>
                                <p:cTn id="40" presetID="24" presetClass="emph" presetSubtype="0" fill="hold" nodeType="withEffect">
                                  <p:stCondLst>
                                    <p:cond delay="0"/>
                                  </p:stCondLst>
                                  <p:childTnLst>
                                    <p:animClr clrSpc="hsl" dir="cw">
                                      <p:cBhvr override="childStyle">
                                        <p:cTn id="41" dur="500" fill="hold"/>
                                        <p:tgtEl>
                                          <p:spTgt spid="12"/>
                                        </p:tgtEl>
                                        <p:attrNameLst>
                                          <p:attrName>style.color</p:attrName>
                                        </p:attrNameLst>
                                      </p:cBhvr>
                                      <p:by>
                                        <p:hsl h="0" s="-12549" l="-25098"/>
                                      </p:by>
                                    </p:animClr>
                                    <p:animClr clrSpc="hsl" dir="cw">
                                      <p:cBhvr>
                                        <p:cTn id="42" dur="500" fill="hold"/>
                                        <p:tgtEl>
                                          <p:spTgt spid="12"/>
                                        </p:tgtEl>
                                        <p:attrNameLst>
                                          <p:attrName>fillcolor</p:attrName>
                                        </p:attrNameLst>
                                      </p:cBhvr>
                                      <p:by>
                                        <p:hsl h="0" s="-12549" l="-25098"/>
                                      </p:by>
                                    </p:animClr>
                                    <p:animClr clrSpc="hsl" dir="cw">
                                      <p:cBhvr>
                                        <p:cTn id="43" dur="500" fill="hold"/>
                                        <p:tgtEl>
                                          <p:spTgt spid="12"/>
                                        </p:tgtEl>
                                        <p:attrNameLst>
                                          <p:attrName>stroke.color</p:attrName>
                                        </p:attrNameLst>
                                      </p:cBhvr>
                                      <p:by>
                                        <p:hsl h="0" s="-12549" l="-25098"/>
                                      </p:by>
                                    </p:animClr>
                                    <p:set>
                                      <p:cBhvr>
                                        <p:cTn id="44" dur="500" fill="hold"/>
                                        <p:tgtEl>
                                          <p:spTgt spid="1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6" grpId="0"/>
      <p:bldP spid="3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Dijkstra’s</a:t>
            </a:r>
            <a:r>
              <a:rPr lang="en-US" dirty="0"/>
              <a:t> Algorithm</a:t>
            </a:r>
          </a:p>
        </p:txBody>
      </p:sp>
      <p:sp>
        <p:nvSpPr>
          <p:cNvPr id="5" name="Oval 4"/>
          <p:cNvSpPr/>
          <p:nvPr/>
        </p:nvSpPr>
        <p:spPr>
          <a:xfrm>
            <a:off x="3549864" y="3489843"/>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5055060" y="250053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p:cNvSpPr/>
          <p:nvPr/>
        </p:nvSpPr>
        <p:spPr>
          <a:xfrm>
            <a:off x="7235081" y="250053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5055060" y="44074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9" name="Oval 8"/>
          <p:cNvSpPr/>
          <p:nvPr/>
        </p:nvSpPr>
        <p:spPr>
          <a:xfrm>
            <a:off x="7235081" y="448072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10" name="Curved Connector 10"/>
          <p:cNvCxnSpPr>
            <a:stCxn id="5" idx="7"/>
            <a:endCxn id="6" idx="2"/>
          </p:cNvCxnSpPr>
          <p:nvPr/>
        </p:nvCxnSpPr>
        <p:spPr>
          <a:xfrm flipV="1">
            <a:off x="3940110" y="2729140"/>
            <a:ext cx="1114951" cy="82765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Curved Connector 10"/>
          <p:cNvCxnSpPr>
            <a:stCxn id="6" idx="5"/>
            <a:endCxn id="8" idx="7"/>
          </p:cNvCxnSpPr>
          <p:nvPr/>
        </p:nvCxnSpPr>
        <p:spPr>
          <a:xfrm rot="5400000">
            <a:off x="4653511" y="3682579"/>
            <a:ext cx="158359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Curved Connector 10"/>
          <p:cNvCxnSpPr>
            <a:stCxn id="5" idx="5"/>
            <a:endCxn id="8" idx="2"/>
          </p:cNvCxnSpPr>
          <p:nvPr/>
        </p:nvCxnSpPr>
        <p:spPr>
          <a:xfrm>
            <a:off x="3940110" y="3880088"/>
            <a:ext cx="1114951" cy="7559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Curved Connector 10"/>
          <p:cNvCxnSpPr>
            <a:stCxn id="8" idx="5"/>
            <a:endCxn id="9" idx="3"/>
          </p:cNvCxnSpPr>
          <p:nvPr/>
        </p:nvCxnSpPr>
        <p:spPr>
          <a:xfrm rot="16200000" flipH="1">
            <a:off x="6337017" y="3905953"/>
            <a:ext cx="73306" cy="1856731"/>
          </a:xfrm>
          <a:prstGeom prst="curvedConnector3">
            <a:avLst>
              <a:gd name="adj1" fmla="val 50318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Curved Connector 10"/>
          <p:cNvCxnSpPr>
            <a:stCxn id="6" idx="7"/>
            <a:endCxn id="7" idx="1"/>
          </p:cNvCxnSpPr>
          <p:nvPr/>
        </p:nvCxnSpPr>
        <p:spPr>
          <a:xfrm rot="5400000" flipH="1" flipV="1">
            <a:off x="6373670" y="1639130"/>
            <a:ext cx="12700" cy="1856731"/>
          </a:xfrm>
          <a:prstGeom prst="curvedConnector3">
            <a:avLst>
              <a:gd name="adj1" fmla="val 2327205"/>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Curved Connector 14"/>
          <p:cNvCxnSpPr>
            <a:stCxn id="9" idx="1"/>
            <a:endCxn id="7" idx="3"/>
          </p:cNvCxnSpPr>
          <p:nvPr/>
        </p:nvCxnSpPr>
        <p:spPr>
          <a:xfrm rot="5400000" flipH="1" flipV="1">
            <a:off x="6473589" y="3719233"/>
            <a:ext cx="1656897"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Curved Connector 15"/>
          <p:cNvCxnSpPr>
            <a:stCxn id="8" idx="1"/>
            <a:endCxn id="6" idx="3"/>
          </p:cNvCxnSpPr>
          <p:nvPr/>
        </p:nvCxnSpPr>
        <p:spPr>
          <a:xfrm rot="5400000" flipH="1" flipV="1">
            <a:off x="4330221" y="3682580"/>
            <a:ext cx="158359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Curved Connector 10"/>
          <p:cNvCxnSpPr>
            <a:stCxn id="8" idx="6"/>
            <a:endCxn id="7" idx="2"/>
          </p:cNvCxnSpPr>
          <p:nvPr/>
        </p:nvCxnSpPr>
        <p:spPr>
          <a:xfrm flipV="1">
            <a:off x="5512261" y="2729140"/>
            <a:ext cx="1722821" cy="190688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 name="Curved Connector 10"/>
          <p:cNvCxnSpPr>
            <a:stCxn id="9" idx="2"/>
            <a:endCxn id="5" idx="6"/>
          </p:cNvCxnSpPr>
          <p:nvPr/>
        </p:nvCxnSpPr>
        <p:spPr>
          <a:xfrm flipH="1" flipV="1">
            <a:off x="4007065" y="3718444"/>
            <a:ext cx="3228017" cy="99088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9" name="Curved Connector 18"/>
          <p:cNvCxnSpPr>
            <a:stCxn id="7" idx="5"/>
            <a:endCxn id="9" idx="7"/>
          </p:cNvCxnSpPr>
          <p:nvPr/>
        </p:nvCxnSpPr>
        <p:spPr>
          <a:xfrm rot="5400000">
            <a:off x="6796879" y="3719232"/>
            <a:ext cx="1656897"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4042575" y="2865443"/>
            <a:ext cx="429373" cy="307777"/>
          </a:xfrm>
          <a:prstGeom prst="rect">
            <a:avLst/>
          </a:prstGeom>
          <a:noFill/>
        </p:spPr>
        <p:txBody>
          <a:bodyPr wrap="square" rtlCol="0">
            <a:spAutoFit/>
          </a:bodyPr>
          <a:lstStyle/>
          <a:p>
            <a:r>
              <a:rPr lang="en-US" sz="1400" dirty="0"/>
              <a:t>10</a:t>
            </a:r>
          </a:p>
        </p:txBody>
      </p:sp>
      <p:sp>
        <p:nvSpPr>
          <p:cNvPr id="21" name="TextBox 20"/>
          <p:cNvSpPr txBox="1"/>
          <p:nvPr/>
        </p:nvSpPr>
        <p:spPr>
          <a:xfrm>
            <a:off x="3899825" y="4099644"/>
            <a:ext cx="429373" cy="307777"/>
          </a:xfrm>
          <a:prstGeom prst="rect">
            <a:avLst/>
          </a:prstGeom>
          <a:noFill/>
        </p:spPr>
        <p:txBody>
          <a:bodyPr wrap="square" rtlCol="0">
            <a:spAutoFit/>
          </a:bodyPr>
          <a:lstStyle/>
          <a:p>
            <a:r>
              <a:rPr lang="en-US" sz="1400" dirty="0"/>
              <a:t>5</a:t>
            </a:r>
          </a:p>
        </p:txBody>
      </p:sp>
      <p:sp>
        <p:nvSpPr>
          <p:cNvPr id="22" name="TextBox 21"/>
          <p:cNvSpPr txBox="1"/>
          <p:nvPr/>
        </p:nvSpPr>
        <p:spPr>
          <a:xfrm>
            <a:off x="4854288" y="3291955"/>
            <a:ext cx="429373" cy="307777"/>
          </a:xfrm>
          <a:prstGeom prst="rect">
            <a:avLst/>
          </a:prstGeom>
          <a:noFill/>
        </p:spPr>
        <p:txBody>
          <a:bodyPr wrap="square" rtlCol="0">
            <a:spAutoFit/>
          </a:bodyPr>
          <a:lstStyle/>
          <a:p>
            <a:r>
              <a:rPr lang="en-US" sz="1400" dirty="0"/>
              <a:t>3</a:t>
            </a:r>
          </a:p>
        </p:txBody>
      </p:sp>
      <p:sp>
        <p:nvSpPr>
          <p:cNvPr id="23" name="TextBox 22"/>
          <p:cNvSpPr txBox="1"/>
          <p:nvPr/>
        </p:nvSpPr>
        <p:spPr>
          <a:xfrm>
            <a:off x="5438956" y="3291956"/>
            <a:ext cx="429373" cy="307777"/>
          </a:xfrm>
          <a:prstGeom prst="rect">
            <a:avLst/>
          </a:prstGeom>
          <a:noFill/>
        </p:spPr>
        <p:txBody>
          <a:bodyPr wrap="square" rtlCol="0">
            <a:spAutoFit/>
          </a:bodyPr>
          <a:lstStyle/>
          <a:p>
            <a:r>
              <a:rPr lang="en-US" sz="1400" dirty="0"/>
              <a:t>2</a:t>
            </a:r>
          </a:p>
        </p:txBody>
      </p:sp>
      <p:sp>
        <p:nvSpPr>
          <p:cNvPr id="24" name="TextBox 23"/>
          <p:cNvSpPr txBox="1"/>
          <p:nvPr/>
        </p:nvSpPr>
        <p:spPr>
          <a:xfrm>
            <a:off x="6165334" y="1911906"/>
            <a:ext cx="429373" cy="307777"/>
          </a:xfrm>
          <a:prstGeom prst="rect">
            <a:avLst/>
          </a:prstGeom>
          <a:noFill/>
        </p:spPr>
        <p:txBody>
          <a:bodyPr wrap="square" rtlCol="0">
            <a:spAutoFit/>
          </a:bodyPr>
          <a:lstStyle/>
          <a:p>
            <a:r>
              <a:rPr lang="en-US" sz="1400" dirty="0"/>
              <a:t>1</a:t>
            </a:r>
          </a:p>
        </p:txBody>
      </p:sp>
      <p:sp>
        <p:nvSpPr>
          <p:cNvPr id="25" name="TextBox 24"/>
          <p:cNvSpPr txBox="1"/>
          <p:nvPr/>
        </p:nvSpPr>
        <p:spPr>
          <a:xfrm>
            <a:off x="6035397" y="5112306"/>
            <a:ext cx="429373" cy="307777"/>
          </a:xfrm>
          <a:prstGeom prst="rect">
            <a:avLst/>
          </a:prstGeom>
          <a:noFill/>
        </p:spPr>
        <p:txBody>
          <a:bodyPr wrap="square" rtlCol="0">
            <a:spAutoFit/>
          </a:bodyPr>
          <a:lstStyle/>
          <a:p>
            <a:r>
              <a:rPr lang="en-US" sz="1400" dirty="0"/>
              <a:t>2</a:t>
            </a:r>
          </a:p>
        </p:txBody>
      </p:sp>
      <p:sp>
        <p:nvSpPr>
          <p:cNvPr id="26" name="TextBox 25"/>
          <p:cNvSpPr txBox="1"/>
          <p:nvPr/>
        </p:nvSpPr>
        <p:spPr>
          <a:xfrm>
            <a:off x="7640224" y="3536808"/>
            <a:ext cx="429373" cy="307777"/>
          </a:xfrm>
          <a:prstGeom prst="rect">
            <a:avLst/>
          </a:prstGeom>
          <a:noFill/>
        </p:spPr>
        <p:txBody>
          <a:bodyPr wrap="square" rtlCol="0">
            <a:spAutoFit/>
          </a:bodyPr>
          <a:lstStyle/>
          <a:p>
            <a:r>
              <a:rPr lang="en-US" sz="1400" dirty="0"/>
              <a:t>4</a:t>
            </a:r>
          </a:p>
        </p:txBody>
      </p:sp>
      <p:sp>
        <p:nvSpPr>
          <p:cNvPr id="27" name="TextBox 26"/>
          <p:cNvSpPr txBox="1"/>
          <p:nvPr/>
        </p:nvSpPr>
        <p:spPr>
          <a:xfrm>
            <a:off x="6280266" y="3194848"/>
            <a:ext cx="429373" cy="307777"/>
          </a:xfrm>
          <a:prstGeom prst="rect">
            <a:avLst/>
          </a:prstGeom>
          <a:noFill/>
        </p:spPr>
        <p:txBody>
          <a:bodyPr wrap="square" rtlCol="0">
            <a:spAutoFit/>
          </a:bodyPr>
          <a:lstStyle/>
          <a:p>
            <a:r>
              <a:rPr lang="en-US" sz="1400" dirty="0"/>
              <a:t>9</a:t>
            </a:r>
          </a:p>
        </p:txBody>
      </p:sp>
      <p:sp>
        <p:nvSpPr>
          <p:cNvPr id="28" name="TextBox 27"/>
          <p:cNvSpPr txBox="1"/>
          <p:nvPr/>
        </p:nvSpPr>
        <p:spPr>
          <a:xfrm>
            <a:off x="6259341" y="4195953"/>
            <a:ext cx="429373" cy="307777"/>
          </a:xfrm>
          <a:prstGeom prst="rect">
            <a:avLst/>
          </a:prstGeom>
          <a:noFill/>
        </p:spPr>
        <p:txBody>
          <a:bodyPr wrap="square" rtlCol="0">
            <a:spAutoFit/>
          </a:bodyPr>
          <a:lstStyle/>
          <a:p>
            <a:r>
              <a:rPr lang="en-US" sz="1400" dirty="0"/>
              <a:t>7</a:t>
            </a:r>
          </a:p>
        </p:txBody>
      </p:sp>
      <p:sp>
        <p:nvSpPr>
          <p:cNvPr id="29" name="TextBox 28"/>
          <p:cNvSpPr txBox="1"/>
          <p:nvPr/>
        </p:nvSpPr>
        <p:spPr>
          <a:xfrm>
            <a:off x="7020395" y="3564556"/>
            <a:ext cx="429373" cy="307777"/>
          </a:xfrm>
          <a:prstGeom prst="rect">
            <a:avLst/>
          </a:prstGeom>
          <a:noFill/>
        </p:spPr>
        <p:txBody>
          <a:bodyPr wrap="square" rtlCol="0">
            <a:spAutoFit/>
          </a:bodyPr>
          <a:lstStyle/>
          <a:p>
            <a:r>
              <a:rPr lang="en-US" sz="1400" dirty="0"/>
              <a:t>6</a:t>
            </a:r>
          </a:p>
        </p:txBody>
      </p:sp>
      <p:sp>
        <p:nvSpPr>
          <p:cNvPr id="30" name="TextBox 29"/>
          <p:cNvSpPr txBox="1"/>
          <p:nvPr/>
        </p:nvSpPr>
        <p:spPr>
          <a:xfrm>
            <a:off x="1733871" y="1371600"/>
            <a:ext cx="5885104" cy="369332"/>
          </a:xfrm>
          <a:prstGeom prst="rect">
            <a:avLst/>
          </a:prstGeom>
          <a:noFill/>
        </p:spPr>
        <p:txBody>
          <a:bodyPr wrap="square" rtlCol="0">
            <a:spAutoFit/>
          </a:bodyPr>
          <a:lstStyle/>
          <a:p>
            <a:r>
              <a:rPr lang="en-US" dirty="0"/>
              <a:t>Choose a vertex whose shortest path is now determined</a:t>
            </a:r>
          </a:p>
        </p:txBody>
      </p:sp>
      <p:sp>
        <p:nvSpPr>
          <p:cNvPr id="31" name="TextBox 30"/>
          <p:cNvSpPr txBox="1"/>
          <p:nvPr/>
        </p:nvSpPr>
        <p:spPr>
          <a:xfrm>
            <a:off x="3296423" y="3260994"/>
            <a:ext cx="381000" cy="261610"/>
          </a:xfrm>
          <a:prstGeom prst="rect">
            <a:avLst/>
          </a:prstGeom>
          <a:noFill/>
        </p:spPr>
        <p:txBody>
          <a:bodyPr wrap="square" rtlCol="0">
            <a:spAutoFit/>
          </a:bodyPr>
          <a:lstStyle/>
          <a:p>
            <a:r>
              <a:rPr lang="en-US" sz="1100" dirty="0">
                <a:solidFill>
                  <a:srgbClr val="FF0000"/>
                </a:solidFill>
              </a:rPr>
              <a:t>0</a:t>
            </a:r>
          </a:p>
        </p:txBody>
      </p:sp>
      <mc:AlternateContent xmlns:mc="http://schemas.openxmlformats.org/markup-compatibility/2006" xmlns:a14="http://schemas.microsoft.com/office/drawing/2010/main">
        <mc:Choice Requires="a14">
          <p:sp>
            <p:nvSpPr>
              <p:cNvPr id="32" name="TextBox 31"/>
              <p:cNvSpPr txBox="1"/>
              <p:nvPr/>
            </p:nvSpPr>
            <p:spPr>
              <a:xfrm>
                <a:off x="4819839" y="4938545"/>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solidFill>
                            <a:srgbClr val="FF0000"/>
                          </a:solidFill>
                          <a:latin typeface="Cambria Math"/>
                        </a:rPr>
                        <m:t>5</m:t>
                      </m:r>
                    </m:oMath>
                  </m:oMathPara>
                </a14:m>
                <a:endParaRPr lang="en-US" sz="1400" dirty="0">
                  <a:solidFill>
                    <a:srgbClr val="FF000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4819839" y="4938545"/>
                <a:ext cx="356431" cy="307777"/>
              </a:xfrm>
              <a:prstGeom prst="rect">
                <a:avLst/>
              </a:prstGeom>
              <a:blipFill>
                <a:blip r:embed="rId2"/>
                <a:stretch>
                  <a:fillRect/>
                </a:stretch>
              </a:blipFill>
            </p:spPr>
            <p:txBody>
              <a:bodyPr/>
              <a:lstStyle/>
              <a:p>
                <a:r>
                  <a:rPr lang="en-US">
                    <a:noFill/>
                  </a:rPr>
                  <a:t> </a:t>
                </a:r>
              </a:p>
            </p:txBody>
          </p:sp>
        </mc:Fallback>
      </mc:AlternateContent>
      <p:sp>
        <p:nvSpPr>
          <p:cNvPr id="33" name="TextBox 32"/>
          <p:cNvSpPr txBox="1"/>
          <p:nvPr/>
        </p:nvSpPr>
        <p:spPr>
          <a:xfrm>
            <a:off x="4681512" y="2208007"/>
            <a:ext cx="373548" cy="307777"/>
          </a:xfrm>
          <a:prstGeom prst="rect">
            <a:avLst/>
          </a:prstGeom>
          <a:noFill/>
        </p:spPr>
        <p:txBody>
          <a:bodyPr wrap="square" rtlCol="0">
            <a:spAutoFit/>
          </a:bodyPr>
          <a:lstStyle/>
          <a:p>
            <a:r>
              <a:rPr lang="en-US" sz="1400" dirty="0">
                <a:solidFill>
                  <a:srgbClr val="FF0000"/>
                </a:solidFill>
              </a:rPr>
              <a:t>10</a:t>
            </a:r>
          </a:p>
        </p:txBody>
      </p:sp>
      <mc:AlternateContent xmlns:mc="http://schemas.openxmlformats.org/markup-compatibility/2006" xmlns:a14="http://schemas.microsoft.com/office/drawing/2010/main">
        <mc:Choice Requires="a14">
          <p:sp>
            <p:nvSpPr>
              <p:cNvPr id="34" name="TextBox 33"/>
              <p:cNvSpPr txBox="1"/>
              <p:nvPr/>
            </p:nvSpPr>
            <p:spPr>
              <a:xfrm>
                <a:off x="7440761" y="2180710"/>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solidFill>
                            <a:srgbClr val="FF0000"/>
                          </a:solidFill>
                          <a:latin typeface="Cambria Math"/>
                          <a:ea typeface="Cambria Math"/>
                        </a:rPr>
                        <m:t>∞</m:t>
                      </m:r>
                    </m:oMath>
                  </m:oMathPara>
                </a14:m>
                <a:endParaRPr lang="en-US" sz="1400" dirty="0">
                  <a:solidFill>
                    <a:srgbClr val="FF000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7440761" y="2180710"/>
                <a:ext cx="356431" cy="3077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7618976" y="4937927"/>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solidFill>
                            <a:srgbClr val="FF0000"/>
                          </a:solidFill>
                          <a:latin typeface="Cambria Math"/>
                          <a:ea typeface="Cambria Math"/>
                        </a:rPr>
                        <m:t>∞</m:t>
                      </m:r>
                    </m:oMath>
                  </m:oMathPara>
                </a14:m>
                <a:endParaRPr lang="en-US" sz="1400" dirty="0">
                  <a:solidFill>
                    <a:srgbClr val="FF0000"/>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7618976" y="4937927"/>
                <a:ext cx="356431"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4968565" y="2180710"/>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solidFill>
                            <a:srgbClr val="FF0000"/>
                          </a:solidFill>
                          <a:latin typeface="Cambria Math"/>
                          <a:ea typeface="Cambria Math"/>
                        </a:rPr>
                        <m:t>/8</m:t>
                      </m:r>
                    </m:oMath>
                  </m:oMathPara>
                </a14:m>
                <a:endParaRPr lang="en-US" sz="1400" dirty="0">
                  <a:solidFill>
                    <a:srgbClr val="FF0000"/>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4968565" y="2180710"/>
                <a:ext cx="356431" cy="307777"/>
              </a:xfrm>
              <a:prstGeom prst="rect">
                <a:avLst/>
              </a:prstGeom>
              <a:blipFill>
                <a:blip r:embed="rId5"/>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7891381" y="4958417"/>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solidFill>
                            <a:srgbClr val="FF0000"/>
                          </a:solidFill>
                          <a:latin typeface="Cambria Math"/>
                          <a:ea typeface="Cambria Math"/>
                        </a:rPr>
                        <m:t>/7</m:t>
                      </m:r>
                    </m:oMath>
                  </m:oMathPara>
                </a14:m>
                <a:endParaRPr lang="en-US" sz="1400" dirty="0">
                  <a:solidFill>
                    <a:srgbClr val="FF0000"/>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7891381" y="4958417"/>
                <a:ext cx="356431" cy="307777"/>
              </a:xfrm>
              <a:prstGeom prst="rect">
                <a:avLst/>
              </a:prstGeom>
              <a:blipFill>
                <a:blip r:embed="rId6"/>
                <a:stretch>
                  <a:fillRect b="-5882"/>
                </a:stretch>
              </a:blipFill>
            </p:spPr>
            <p:txBody>
              <a:bodyPr/>
              <a:lstStyle/>
              <a:p>
                <a:r>
                  <a:rPr lang="en-US">
                    <a:noFill/>
                  </a:rPr>
                  <a:t> </a:t>
                </a:r>
              </a:p>
            </p:txBody>
          </p:sp>
        </mc:Fallback>
      </mc:AlternateContent>
      <p:cxnSp>
        <p:nvCxnSpPr>
          <p:cNvPr id="38" name="Curved Connector 10"/>
          <p:cNvCxnSpPr>
            <a:stCxn id="5" idx="7"/>
            <a:endCxn id="6" idx="2"/>
          </p:cNvCxnSpPr>
          <p:nvPr/>
        </p:nvCxnSpPr>
        <p:spPr>
          <a:xfrm flipV="1">
            <a:off x="3940110" y="2729140"/>
            <a:ext cx="1114951" cy="82765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39" name="TextBox 38"/>
              <p:cNvSpPr txBox="1"/>
              <p:nvPr/>
            </p:nvSpPr>
            <p:spPr>
              <a:xfrm>
                <a:off x="7713165" y="2219683"/>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solidFill>
                            <a:srgbClr val="FF0000"/>
                          </a:solidFill>
                          <a:latin typeface="Cambria Math"/>
                          <a:ea typeface="Cambria Math"/>
                        </a:rPr>
                        <m:t>/14</m:t>
                      </m:r>
                    </m:oMath>
                  </m:oMathPara>
                </a14:m>
                <a:endParaRPr lang="en-US" sz="1400" dirty="0">
                  <a:solidFill>
                    <a:srgbClr val="FF0000"/>
                  </a:solidFill>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7713165" y="2219683"/>
                <a:ext cx="356431" cy="307777"/>
              </a:xfrm>
              <a:prstGeom prst="rect">
                <a:avLst/>
              </a:prstGeom>
              <a:blipFill>
                <a:blip r:embed="rId7"/>
                <a:stretch>
                  <a:fillRect r="-20339" b="-5882"/>
                </a:stretch>
              </a:blipFill>
            </p:spPr>
            <p:txBody>
              <a:bodyPr/>
              <a:lstStyle/>
              <a:p>
                <a:r>
                  <a:rPr lang="en-US">
                    <a:noFill/>
                  </a:rPr>
                  <a:t> </a:t>
                </a:r>
              </a:p>
            </p:txBody>
          </p:sp>
        </mc:Fallback>
      </mc:AlternateContent>
    </p:spTree>
    <p:extLst>
      <p:ext uri="{BB962C8B-B14F-4D97-AF65-F5344CB8AC3E}">
        <p14:creationId xmlns:p14="http://schemas.microsoft.com/office/powerpoint/2010/main" val="178574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8"/>
                                        </p:tgtEl>
                                        <p:attrNameLst>
                                          <p:attrName>fillcolor</p:attrName>
                                        </p:attrNameLst>
                                      </p:cBhvr>
                                      <p:to>
                                        <a:schemeClr val="accent2"/>
                                      </p:to>
                                    </p:animClr>
                                    <p:set>
                                      <p:cBhvr>
                                        <p:cTn id="13" dur="2000" fill="hold"/>
                                        <p:tgtEl>
                                          <p:spTgt spid="8"/>
                                        </p:tgtEl>
                                        <p:attrNameLst>
                                          <p:attrName>fill.type</p:attrName>
                                        </p:attrNameLst>
                                      </p:cBhvr>
                                      <p:to>
                                        <p:strVal val="solid"/>
                                      </p:to>
                                    </p:set>
                                    <p:set>
                                      <p:cBhvr>
                                        <p:cTn id="14" dur="2000" fill="hold"/>
                                        <p:tgtEl>
                                          <p:spTgt spid="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7" presetClass="emph" presetSubtype="2" fill="hold" nodeType="clickEffect">
                                  <p:stCondLst>
                                    <p:cond delay="0"/>
                                  </p:stCondLst>
                                  <p:childTnLst>
                                    <p:animClr clrSpc="rgb" dir="cw">
                                      <p:cBhvr>
                                        <p:cTn id="18" dur="2000" fill="hold"/>
                                        <p:tgtEl>
                                          <p:spTgt spid="13"/>
                                        </p:tgtEl>
                                        <p:attrNameLst>
                                          <p:attrName>stroke.color</p:attrName>
                                        </p:attrNameLst>
                                      </p:cBhvr>
                                      <p:to>
                                        <a:srgbClr val="00B0F0"/>
                                      </p:to>
                                    </p:animClr>
                                    <p:set>
                                      <p:cBhvr>
                                        <p:cTn id="19" dur="2000" fill="hold"/>
                                        <p:tgtEl>
                                          <p:spTgt spid="13"/>
                                        </p:tgtEl>
                                        <p:attrNameLst>
                                          <p:attrName>stroke.on</p:attrName>
                                        </p:attrNameLst>
                                      </p:cBhvr>
                                      <p:to>
                                        <p:strVal val="true"/>
                                      </p:to>
                                    </p:set>
                                  </p:childTnLst>
                                </p:cTn>
                              </p:par>
                              <p:par>
                                <p:cTn id="20" presetID="7" presetClass="emph" presetSubtype="2" fill="hold" nodeType="withEffect">
                                  <p:stCondLst>
                                    <p:cond delay="0"/>
                                  </p:stCondLst>
                                  <p:childTnLst>
                                    <p:animClr clrSpc="rgb" dir="cw">
                                      <p:cBhvr>
                                        <p:cTn id="21" dur="2000" fill="hold"/>
                                        <p:tgtEl>
                                          <p:spTgt spid="16"/>
                                        </p:tgtEl>
                                        <p:attrNameLst>
                                          <p:attrName>stroke.color</p:attrName>
                                        </p:attrNameLst>
                                      </p:cBhvr>
                                      <p:to>
                                        <a:srgbClr val="00B0F0"/>
                                      </p:to>
                                    </p:animClr>
                                    <p:set>
                                      <p:cBhvr>
                                        <p:cTn id="22" dur="2000" fill="hold"/>
                                        <p:tgtEl>
                                          <p:spTgt spid="16"/>
                                        </p:tgtEl>
                                        <p:attrNameLst>
                                          <p:attrName>stroke.on</p:attrName>
                                        </p:attrNameLst>
                                      </p:cBhvr>
                                      <p:to>
                                        <p:strVal val="true"/>
                                      </p:to>
                                    </p:set>
                                  </p:childTnLst>
                                </p:cTn>
                              </p:par>
                              <p:par>
                                <p:cTn id="23" presetID="7" presetClass="emph" presetSubtype="2" fill="hold" nodeType="withEffect">
                                  <p:stCondLst>
                                    <p:cond delay="0"/>
                                  </p:stCondLst>
                                  <p:childTnLst>
                                    <p:animClr clrSpc="rgb" dir="cw">
                                      <p:cBhvr>
                                        <p:cTn id="24" dur="2000" fill="hold"/>
                                        <p:tgtEl>
                                          <p:spTgt spid="17"/>
                                        </p:tgtEl>
                                        <p:attrNameLst>
                                          <p:attrName>stroke.color</p:attrName>
                                        </p:attrNameLst>
                                      </p:cBhvr>
                                      <p:to>
                                        <a:srgbClr val="00B0F0"/>
                                      </p:to>
                                    </p:animClr>
                                    <p:set>
                                      <p:cBhvr>
                                        <p:cTn id="25" dur="2000" fill="hold"/>
                                        <p:tgtEl>
                                          <p:spTgt spid="17"/>
                                        </p:tgtEl>
                                        <p:attrNameLst>
                                          <p:attrName>stroke.on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7"/>
                                        </p:tgtEl>
                                        <p:attrNameLst>
                                          <p:attrName>style.visibility</p:attrName>
                                        </p:attrNameLst>
                                      </p:cBhvr>
                                      <p:to>
                                        <p:strVal val="visible"/>
                                      </p:to>
                                    </p:set>
                                    <p:anim calcmode="lin" valueType="num">
                                      <p:cBhvr additive="base">
                                        <p:cTn id="30" dur="500" fill="hold"/>
                                        <p:tgtEl>
                                          <p:spTgt spid="37"/>
                                        </p:tgtEl>
                                        <p:attrNameLst>
                                          <p:attrName>ppt_x</p:attrName>
                                        </p:attrNameLst>
                                      </p:cBhvr>
                                      <p:tavLst>
                                        <p:tav tm="0">
                                          <p:val>
                                            <p:strVal val="#ppt_x"/>
                                          </p:val>
                                        </p:tav>
                                        <p:tav tm="100000">
                                          <p:val>
                                            <p:strVal val="#ppt_x"/>
                                          </p:val>
                                        </p:tav>
                                      </p:tavLst>
                                    </p:anim>
                                    <p:anim calcmode="lin" valueType="num">
                                      <p:cBhvr additive="base">
                                        <p:cTn id="31" dur="500" fill="hold"/>
                                        <p:tgtEl>
                                          <p:spTgt spid="37"/>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 calcmode="lin" valueType="num">
                                      <p:cBhvr additive="base">
                                        <p:cTn id="34" dur="500" fill="hold"/>
                                        <p:tgtEl>
                                          <p:spTgt spid="36"/>
                                        </p:tgtEl>
                                        <p:attrNameLst>
                                          <p:attrName>ppt_x</p:attrName>
                                        </p:attrNameLst>
                                      </p:cBhvr>
                                      <p:tavLst>
                                        <p:tav tm="0">
                                          <p:val>
                                            <p:strVal val="#ppt_x"/>
                                          </p:val>
                                        </p:tav>
                                        <p:tav tm="100000">
                                          <p:val>
                                            <p:strVal val="#ppt_x"/>
                                          </p:val>
                                        </p:tav>
                                      </p:tavLst>
                                    </p:anim>
                                    <p:anim calcmode="lin" valueType="num">
                                      <p:cBhvr additive="base">
                                        <p:cTn id="35" dur="500" fill="hold"/>
                                        <p:tgtEl>
                                          <p:spTgt spid="36"/>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additive="base">
                                        <p:cTn id="38" dur="500" fill="hold"/>
                                        <p:tgtEl>
                                          <p:spTgt spid="39"/>
                                        </p:tgtEl>
                                        <p:attrNameLst>
                                          <p:attrName>ppt_x</p:attrName>
                                        </p:attrNameLst>
                                      </p:cBhvr>
                                      <p:tavLst>
                                        <p:tav tm="0">
                                          <p:val>
                                            <p:strVal val="#ppt_x"/>
                                          </p:val>
                                        </p:tav>
                                        <p:tav tm="100000">
                                          <p:val>
                                            <p:strVal val="#ppt_x"/>
                                          </p:val>
                                        </p:tav>
                                      </p:tavLst>
                                    </p:anim>
                                    <p:anim calcmode="lin" valueType="num">
                                      <p:cBhvr additive="base">
                                        <p:cTn id="39"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4" presetClass="emph" presetSubtype="0" fill="hold" nodeType="clickEffect">
                                  <p:stCondLst>
                                    <p:cond delay="0"/>
                                  </p:stCondLst>
                                  <p:childTnLst>
                                    <p:animClr clrSpc="hsl" dir="cw">
                                      <p:cBhvr override="childStyle">
                                        <p:cTn id="47" dur="500" fill="hold"/>
                                        <p:tgtEl>
                                          <p:spTgt spid="13"/>
                                        </p:tgtEl>
                                        <p:attrNameLst>
                                          <p:attrName>style.color</p:attrName>
                                        </p:attrNameLst>
                                      </p:cBhvr>
                                      <p:by>
                                        <p:hsl h="0" s="-12549" l="-25098"/>
                                      </p:by>
                                    </p:animClr>
                                    <p:animClr clrSpc="hsl" dir="cw">
                                      <p:cBhvr>
                                        <p:cTn id="48" dur="500" fill="hold"/>
                                        <p:tgtEl>
                                          <p:spTgt spid="13"/>
                                        </p:tgtEl>
                                        <p:attrNameLst>
                                          <p:attrName>fillcolor</p:attrName>
                                        </p:attrNameLst>
                                      </p:cBhvr>
                                      <p:by>
                                        <p:hsl h="0" s="-12549" l="-25098"/>
                                      </p:by>
                                    </p:animClr>
                                    <p:animClr clrSpc="hsl" dir="cw">
                                      <p:cBhvr>
                                        <p:cTn id="49" dur="500" fill="hold"/>
                                        <p:tgtEl>
                                          <p:spTgt spid="13"/>
                                        </p:tgtEl>
                                        <p:attrNameLst>
                                          <p:attrName>stroke.color</p:attrName>
                                        </p:attrNameLst>
                                      </p:cBhvr>
                                      <p:by>
                                        <p:hsl h="0" s="-12549" l="-25098"/>
                                      </p:by>
                                    </p:animClr>
                                    <p:set>
                                      <p:cBhvr>
                                        <p:cTn id="50" dur="500" fill="hold"/>
                                        <p:tgtEl>
                                          <p:spTgt spid="13"/>
                                        </p:tgtEl>
                                        <p:attrNameLst>
                                          <p:attrName>fill.type</p:attrName>
                                        </p:attrNameLst>
                                      </p:cBhvr>
                                      <p:to>
                                        <p:strVal val="solid"/>
                                      </p:to>
                                    </p:set>
                                  </p:childTnLst>
                                </p:cTn>
                              </p:par>
                              <p:par>
                                <p:cTn id="51" presetID="24" presetClass="emph" presetSubtype="0" fill="hold" nodeType="withEffect">
                                  <p:stCondLst>
                                    <p:cond delay="0"/>
                                  </p:stCondLst>
                                  <p:childTnLst>
                                    <p:animClr clrSpc="hsl" dir="cw">
                                      <p:cBhvr override="childStyle">
                                        <p:cTn id="52" dur="500" fill="hold"/>
                                        <p:tgtEl>
                                          <p:spTgt spid="16"/>
                                        </p:tgtEl>
                                        <p:attrNameLst>
                                          <p:attrName>style.color</p:attrName>
                                        </p:attrNameLst>
                                      </p:cBhvr>
                                      <p:by>
                                        <p:hsl h="0" s="-12549" l="-25098"/>
                                      </p:by>
                                    </p:animClr>
                                    <p:animClr clrSpc="hsl" dir="cw">
                                      <p:cBhvr>
                                        <p:cTn id="53" dur="500" fill="hold"/>
                                        <p:tgtEl>
                                          <p:spTgt spid="16"/>
                                        </p:tgtEl>
                                        <p:attrNameLst>
                                          <p:attrName>fillcolor</p:attrName>
                                        </p:attrNameLst>
                                      </p:cBhvr>
                                      <p:by>
                                        <p:hsl h="0" s="-12549" l="-25098"/>
                                      </p:by>
                                    </p:animClr>
                                    <p:animClr clrSpc="hsl" dir="cw">
                                      <p:cBhvr>
                                        <p:cTn id="54" dur="500" fill="hold"/>
                                        <p:tgtEl>
                                          <p:spTgt spid="16"/>
                                        </p:tgtEl>
                                        <p:attrNameLst>
                                          <p:attrName>stroke.color</p:attrName>
                                        </p:attrNameLst>
                                      </p:cBhvr>
                                      <p:by>
                                        <p:hsl h="0" s="-12549" l="-25098"/>
                                      </p:by>
                                    </p:animClr>
                                    <p:set>
                                      <p:cBhvr>
                                        <p:cTn id="55" dur="500" fill="hold"/>
                                        <p:tgtEl>
                                          <p:spTgt spid="16"/>
                                        </p:tgtEl>
                                        <p:attrNameLst>
                                          <p:attrName>fill.type</p:attrName>
                                        </p:attrNameLst>
                                      </p:cBhvr>
                                      <p:to>
                                        <p:strVal val="solid"/>
                                      </p:to>
                                    </p:set>
                                  </p:childTnLst>
                                </p:cTn>
                              </p:par>
                              <p:par>
                                <p:cTn id="56" presetID="24" presetClass="emph" presetSubtype="0" fill="hold" nodeType="withEffect">
                                  <p:stCondLst>
                                    <p:cond delay="0"/>
                                  </p:stCondLst>
                                  <p:childTnLst>
                                    <p:animClr clrSpc="hsl" dir="cw">
                                      <p:cBhvr override="childStyle">
                                        <p:cTn id="57" dur="500" fill="hold"/>
                                        <p:tgtEl>
                                          <p:spTgt spid="17"/>
                                        </p:tgtEl>
                                        <p:attrNameLst>
                                          <p:attrName>style.color</p:attrName>
                                        </p:attrNameLst>
                                      </p:cBhvr>
                                      <p:by>
                                        <p:hsl h="0" s="-12549" l="-25098"/>
                                      </p:by>
                                    </p:animClr>
                                    <p:animClr clrSpc="hsl" dir="cw">
                                      <p:cBhvr>
                                        <p:cTn id="58" dur="500" fill="hold"/>
                                        <p:tgtEl>
                                          <p:spTgt spid="17"/>
                                        </p:tgtEl>
                                        <p:attrNameLst>
                                          <p:attrName>fillcolor</p:attrName>
                                        </p:attrNameLst>
                                      </p:cBhvr>
                                      <p:by>
                                        <p:hsl h="0" s="-12549" l="-25098"/>
                                      </p:by>
                                    </p:animClr>
                                    <p:animClr clrSpc="hsl" dir="cw">
                                      <p:cBhvr>
                                        <p:cTn id="59" dur="500" fill="hold"/>
                                        <p:tgtEl>
                                          <p:spTgt spid="17"/>
                                        </p:tgtEl>
                                        <p:attrNameLst>
                                          <p:attrName>stroke.color</p:attrName>
                                        </p:attrNameLst>
                                      </p:cBhvr>
                                      <p:by>
                                        <p:hsl h="0" s="-12549" l="-25098"/>
                                      </p:by>
                                    </p:animClr>
                                    <p:set>
                                      <p:cBhvr>
                                        <p:cTn id="60" dur="500" fill="hold"/>
                                        <p:tgtEl>
                                          <p:spTgt spid="1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6" grpId="0"/>
      <p:bldP spid="37" grpId="0"/>
      <p:bldP spid="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Dijkstra’s</a:t>
            </a:r>
            <a:r>
              <a:rPr lang="en-US" dirty="0"/>
              <a:t> Algorithm</a:t>
            </a:r>
          </a:p>
        </p:txBody>
      </p:sp>
      <p:sp>
        <p:nvSpPr>
          <p:cNvPr id="5" name="Oval 4"/>
          <p:cNvSpPr/>
          <p:nvPr/>
        </p:nvSpPr>
        <p:spPr>
          <a:xfrm>
            <a:off x="3549864" y="3489843"/>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5055060" y="250053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p:cNvSpPr/>
          <p:nvPr/>
        </p:nvSpPr>
        <p:spPr>
          <a:xfrm>
            <a:off x="7235081" y="250053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5055060" y="440742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9" name="Oval 8"/>
          <p:cNvSpPr/>
          <p:nvPr/>
        </p:nvSpPr>
        <p:spPr>
          <a:xfrm>
            <a:off x="7235081" y="448072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10" name="Curved Connector 10"/>
          <p:cNvCxnSpPr>
            <a:stCxn id="5" idx="7"/>
            <a:endCxn id="6" idx="2"/>
          </p:cNvCxnSpPr>
          <p:nvPr/>
        </p:nvCxnSpPr>
        <p:spPr>
          <a:xfrm flipV="1">
            <a:off x="3940110" y="2729140"/>
            <a:ext cx="1114951" cy="82765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Curved Connector 10"/>
          <p:cNvCxnSpPr>
            <a:stCxn id="6" idx="5"/>
            <a:endCxn id="8" idx="7"/>
          </p:cNvCxnSpPr>
          <p:nvPr/>
        </p:nvCxnSpPr>
        <p:spPr>
          <a:xfrm rot="5400000">
            <a:off x="4653511" y="3682579"/>
            <a:ext cx="158359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Curved Connector 10"/>
          <p:cNvCxnSpPr>
            <a:stCxn id="5" idx="5"/>
            <a:endCxn id="8" idx="2"/>
          </p:cNvCxnSpPr>
          <p:nvPr/>
        </p:nvCxnSpPr>
        <p:spPr>
          <a:xfrm>
            <a:off x="3940110" y="3880088"/>
            <a:ext cx="1114951" cy="7559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Curved Connector 10"/>
          <p:cNvCxnSpPr>
            <a:stCxn id="8" idx="5"/>
            <a:endCxn id="9" idx="3"/>
          </p:cNvCxnSpPr>
          <p:nvPr/>
        </p:nvCxnSpPr>
        <p:spPr>
          <a:xfrm rot="16200000" flipH="1">
            <a:off x="6337017" y="3905953"/>
            <a:ext cx="73306" cy="1856731"/>
          </a:xfrm>
          <a:prstGeom prst="curvedConnector3">
            <a:avLst>
              <a:gd name="adj1" fmla="val 503180"/>
            </a:avLst>
          </a:prstGeom>
          <a:ln>
            <a:tailEnd type="arrow"/>
          </a:ln>
        </p:spPr>
        <p:style>
          <a:lnRef idx="3">
            <a:schemeClr val="dk1"/>
          </a:lnRef>
          <a:fillRef idx="0">
            <a:schemeClr val="dk1"/>
          </a:fillRef>
          <a:effectRef idx="2">
            <a:schemeClr val="dk1"/>
          </a:effectRef>
          <a:fontRef idx="minor">
            <a:schemeClr val="tx1"/>
          </a:fontRef>
        </p:style>
      </p:cxnSp>
      <p:cxnSp>
        <p:nvCxnSpPr>
          <p:cNvPr id="14" name="Curved Connector 10"/>
          <p:cNvCxnSpPr>
            <a:stCxn id="6" idx="7"/>
            <a:endCxn id="7" idx="1"/>
          </p:cNvCxnSpPr>
          <p:nvPr/>
        </p:nvCxnSpPr>
        <p:spPr>
          <a:xfrm rot="5400000" flipH="1" flipV="1">
            <a:off x="6373670" y="1639130"/>
            <a:ext cx="12700" cy="1856731"/>
          </a:xfrm>
          <a:prstGeom prst="curvedConnector3">
            <a:avLst>
              <a:gd name="adj1" fmla="val 2327205"/>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Curved Connector 14"/>
          <p:cNvCxnSpPr>
            <a:stCxn id="9" idx="1"/>
            <a:endCxn id="7" idx="3"/>
          </p:cNvCxnSpPr>
          <p:nvPr/>
        </p:nvCxnSpPr>
        <p:spPr>
          <a:xfrm rot="5400000" flipH="1" flipV="1">
            <a:off x="6473589" y="3719233"/>
            <a:ext cx="1656897"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Curved Connector 15"/>
          <p:cNvCxnSpPr>
            <a:stCxn id="8" idx="1"/>
            <a:endCxn id="6" idx="3"/>
          </p:cNvCxnSpPr>
          <p:nvPr/>
        </p:nvCxnSpPr>
        <p:spPr>
          <a:xfrm rot="5400000" flipH="1" flipV="1">
            <a:off x="4330221" y="3682580"/>
            <a:ext cx="1583591" cy="12700"/>
          </a:xfrm>
          <a:prstGeom prst="curved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7" name="Curved Connector 10"/>
          <p:cNvCxnSpPr>
            <a:stCxn id="8" idx="6"/>
            <a:endCxn id="7" idx="2"/>
          </p:cNvCxnSpPr>
          <p:nvPr/>
        </p:nvCxnSpPr>
        <p:spPr>
          <a:xfrm flipV="1">
            <a:off x="5512261" y="2729140"/>
            <a:ext cx="1722821" cy="190688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Curved Connector 10"/>
          <p:cNvCxnSpPr>
            <a:stCxn id="9" idx="2"/>
            <a:endCxn id="5" idx="6"/>
          </p:cNvCxnSpPr>
          <p:nvPr/>
        </p:nvCxnSpPr>
        <p:spPr>
          <a:xfrm flipH="1" flipV="1">
            <a:off x="4007065" y="3718444"/>
            <a:ext cx="3228017" cy="99088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9" name="Curved Connector 18"/>
          <p:cNvCxnSpPr>
            <a:stCxn id="7" idx="5"/>
            <a:endCxn id="9" idx="7"/>
          </p:cNvCxnSpPr>
          <p:nvPr/>
        </p:nvCxnSpPr>
        <p:spPr>
          <a:xfrm rot="5400000">
            <a:off x="6796879" y="3719232"/>
            <a:ext cx="1656897"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4042575" y="2865443"/>
            <a:ext cx="429373" cy="307777"/>
          </a:xfrm>
          <a:prstGeom prst="rect">
            <a:avLst/>
          </a:prstGeom>
          <a:noFill/>
        </p:spPr>
        <p:txBody>
          <a:bodyPr wrap="square" rtlCol="0">
            <a:spAutoFit/>
          </a:bodyPr>
          <a:lstStyle/>
          <a:p>
            <a:r>
              <a:rPr lang="en-US" sz="1400" dirty="0"/>
              <a:t>10</a:t>
            </a:r>
          </a:p>
        </p:txBody>
      </p:sp>
      <p:sp>
        <p:nvSpPr>
          <p:cNvPr id="21" name="TextBox 20"/>
          <p:cNvSpPr txBox="1"/>
          <p:nvPr/>
        </p:nvSpPr>
        <p:spPr>
          <a:xfrm>
            <a:off x="3899825" y="4099644"/>
            <a:ext cx="429373" cy="307777"/>
          </a:xfrm>
          <a:prstGeom prst="rect">
            <a:avLst/>
          </a:prstGeom>
          <a:noFill/>
        </p:spPr>
        <p:txBody>
          <a:bodyPr wrap="square" rtlCol="0">
            <a:spAutoFit/>
          </a:bodyPr>
          <a:lstStyle/>
          <a:p>
            <a:r>
              <a:rPr lang="en-US" sz="1400" dirty="0"/>
              <a:t>5</a:t>
            </a:r>
          </a:p>
        </p:txBody>
      </p:sp>
      <p:sp>
        <p:nvSpPr>
          <p:cNvPr id="22" name="TextBox 21"/>
          <p:cNvSpPr txBox="1"/>
          <p:nvPr/>
        </p:nvSpPr>
        <p:spPr>
          <a:xfrm>
            <a:off x="4854288" y="3291955"/>
            <a:ext cx="429373" cy="307777"/>
          </a:xfrm>
          <a:prstGeom prst="rect">
            <a:avLst/>
          </a:prstGeom>
          <a:noFill/>
        </p:spPr>
        <p:txBody>
          <a:bodyPr wrap="square" rtlCol="0">
            <a:spAutoFit/>
          </a:bodyPr>
          <a:lstStyle/>
          <a:p>
            <a:r>
              <a:rPr lang="en-US" sz="1400" dirty="0"/>
              <a:t>3</a:t>
            </a:r>
          </a:p>
        </p:txBody>
      </p:sp>
      <p:sp>
        <p:nvSpPr>
          <p:cNvPr id="23" name="TextBox 22"/>
          <p:cNvSpPr txBox="1"/>
          <p:nvPr/>
        </p:nvSpPr>
        <p:spPr>
          <a:xfrm>
            <a:off x="5438956" y="3291956"/>
            <a:ext cx="429373" cy="307777"/>
          </a:xfrm>
          <a:prstGeom prst="rect">
            <a:avLst/>
          </a:prstGeom>
          <a:noFill/>
        </p:spPr>
        <p:txBody>
          <a:bodyPr wrap="square" rtlCol="0">
            <a:spAutoFit/>
          </a:bodyPr>
          <a:lstStyle/>
          <a:p>
            <a:r>
              <a:rPr lang="en-US" sz="1400" dirty="0"/>
              <a:t>2</a:t>
            </a:r>
          </a:p>
        </p:txBody>
      </p:sp>
      <p:sp>
        <p:nvSpPr>
          <p:cNvPr id="24" name="TextBox 23"/>
          <p:cNvSpPr txBox="1"/>
          <p:nvPr/>
        </p:nvSpPr>
        <p:spPr>
          <a:xfrm>
            <a:off x="6165334" y="1911906"/>
            <a:ext cx="429373" cy="307777"/>
          </a:xfrm>
          <a:prstGeom prst="rect">
            <a:avLst/>
          </a:prstGeom>
          <a:noFill/>
        </p:spPr>
        <p:txBody>
          <a:bodyPr wrap="square" rtlCol="0">
            <a:spAutoFit/>
          </a:bodyPr>
          <a:lstStyle/>
          <a:p>
            <a:r>
              <a:rPr lang="en-US" sz="1400" dirty="0"/>
              <a:t>1</a:t>
            </a:r>
          </a:p>
        </p:txBody>
      </p:sp>
      <p:sp>
        <p:nvSpPr>
          <p:cNvPr id="25" name="TextBox 24"/>
          <p:cNvSpPr txBox="1"/>
          <p:nvPr/>
        </p:nvSpPr>
        <p:spPr>
          <a:xfrm>
            <a:off x="6035397" y="5112306"/>
            <a:ext cx="429373" cy="307777"/>
          </a:xfrm>
          <a:prstGeom prst="rect">
            <a:avLst/>
          </a:prstGeom>
          <a:noFill/>
        </p:spPr>
        <p:txBody>
          <a:bodyPr wrap="square" rtlCol="0">
            <a:spAutoFit/>
          </a:bodyPr>
          <a:lstStyle/>
          <a:p>
            <a:r>
              <a:rPr lang="en-US" sz="1400" dirty="0"/>
              <a:t>2</a:t>
            </a:r>
          </a:p>
        </p:txBody>
      </p:sp>
      <p:sp>
        <p:nvSpPr>
          <p:cNvPr id="26" name="TextBox 25"/>
          <p:cNvSpPr txBox="1"/>
          <p:nvPr/>
        </p:nvSpPr>
        <p:spPr>
          <a:xfrm>
            <a:off x="7640224" y="3536808"/>
            <a:ext cx="429373" cy="307777"/>
          </a:xfrm>
          <a:prstGeom prst="rect">
            <a:avLst/>
          </a:prstGeom>
          <a:noFill/>
        </p:spPr>
        <p:txBody>
          <a:bodyPr wrap="square" rtlCol="0">
            <a:spAutoFit/>
          </a:bodyPr>
          <a:lstStyle/>
          <a:p>
            <a:r>
              <a:rPr lang="en-US" sz="1400" dirty="0"/>
              <a:t>4</a:t>
            </a:r>
          </a:p>
        </p:txBody>
      </p:sp>
      <p:sp>
        <p:nvSpPr>
          <p:cNvPr id="27" name="TextBox 26"/>
          <p:cNvSpPr txBox="1"/>
          <p:nvPr/>
        </p:nvSpPr>
        <p:spPr>
          <a:xfrm>
            <a:off x="6280266" y="3194848"/>
            <a:ext cx="429373" cy="307777"/>
          </a:xfrm>
          <a:prstGeom prst="rect">
            <a:avLst/>
          </a:prstGeom>
          <a:noFill/>
        </p:spPr>
        <p:txBody>
          <a:bodyPr wrap="square" rtlCol="0">
            <a:spAutoFit/>
          </a:bodyPr>
          <a:lstStyle/>
          <a:p>
            <a:r>
              <a:rPr lang="en-US" sz="1400" dirty="0"/>
              <a:t>9</a:t>
            </a:r>
          </a:p>
        </p:txBody>
      </p:sp>
      <p:sp>
        <p:nvSpPr>
          <p:cNvPr id="28" name="TextBox 27"/>
          <p:cNvSpPr txBox="1"/>
          <p:nvPr/>
        </p:nvSpPr>
        <p:spPr>
          <a:xfrm>
            <a:off x="6259341" y="4195953"/>
            <a:ext cx="429373" cy="307777"/>
          </a:xfrm>
          <a:prstGeom prst="rect">
            <a:avLst/>
          </a:prstGeom>
          <a:noFill/>
        </p:spPr>
        <p:txBody>
          <a:bodyPr wrap="square" rtlCol="0">
            <a:spAutoFit/>
          </a:bodyPr>
          <a:lstStyle/>
          <a:p>
            <a:r>
              <a:rPr lang="en-US" sz="1400" dirty="0"/>
              <a:t>7</a:t>
            </a:r>
          </a:p>
        </p:txBody>
      </p:sp>
      <p:sp>
        <p:nvSpPr>
          <p:cNvPr id="29" name="TextBox 28"/>
          <p:cNvSpPr txBox="1"/>
          <p:nvPr/>
        </p:nvSpPr>
        <p:spPr>
          <a:xfrm>
            <a:off x="7020395" y="3564556"/>
            <a:ext cx="429373" cy="307777"/>
          </a:xfrm>
          <a:prstGeom prst="rect">
            <a:avLst/>
          </a:prstGeom>
          <a:noFill/>
        </p:spPr>
        <p:txBody>
          <a:bodyPr wrap="square" rtlCol="0">
            <a:spAutoFit/>
          </a:bodyPr>
          <a:lstStyle/>
          <a:p>
            <a:r>
              <a:rPr lang="en-US" sz="1400" dirty="0"/>
              <a:t>6</a:t>
            </a:r>
          </a:p>
        </p:txBody>
      </p:sp>
      <p:sp>
        <p:nvSpPr>
          <p:cNvPr id="30" name="TextBox 29"/>
          <p:cNvSpPr txBox="1"/>
          <p:nvPr/>
        </p:nvSpPr>
        <p:spPr>
          <a:xfrm>
            <a:off x="1733871" y="1371600"/>
            <a:ext cx="5885104" cy="369332"/>
          </a:xfrm>
          <a:prstGeom prst="rect">
            <a:avLst/>
          </a:prstGeom>
          <a:noFill/>
        </p:spPr>
        <p:txBody>
          <a:bodyPr wrap="square" rtlCol="0">
            <a:spAutoFit/>
          </a:bodyPr>
          <a:lstStyle/>
          <a:p>
            <a:r>
              <a:rPr lang="en-US" dirty="0"/>
              <a:t>Choose a vertex whose shortest path is now determined</a:t>
            </a:r>
          </a:p>
        </p:txBody>
      </p:sp>
      <p:sp>
        <p:nvSpPr>
          <p:cNvPr id="31" name="TextBox 30"/>
          <p:cNvSpPr txBox="1"/>
          <p:nvPr/>
        </p:nvSpPr>
        <p:spPr>
          <a:xfrm>
            <a:off x="3296423" y="3260994"/>
            <a:ext cx="381000" cy="261610"/>
          </a:xfrm>
          <a:prstGeom prst="rect">
            <a:avLst/>
          </a:prstGeom>
          <a:noFill/>
        </p:spPr>
        <p:txBody>
          <a:bodyPr wrap="square" rtlCol="0">
            <a:spAutoFit/>
          </a:bodyPr>
          <a:lstStyle/>
          <a:p>
            <a:r>
              <a:rPr lang="en-US" sz="1100" dirty="0">
                <a:solidFill>
                  <a:srgbClr val="FF0000"/>
                </a:solidFill>
              </a:rPr>
              <a:t>0</a:t>
            </a:r>
          </a:p>
        </p:txBody>
      </p:sp>
      <mc:AlternateContent xmlns:mc="http://schemas.openxmlformats.org/markup-compatibility/2006" xmlns:a14="http://schemas.microsoft.com/office/drawing/2010/main">
        <mc:Choice Requires="a14">
          <p:sp>
            <p:nvSpPr>
              <p:cNvPr id="32" name="TextBox 31"/>
              <p:cNvSpPr txBox="1"/>
              <p:nvPr/>
            </p:nvSpPr>
            <p:spPr>
              <a:xfrm>
                <a:off x="4819839" y="4938545"/>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solidFill>
                            <a:srgbClr val="FF0000"/>
                          </a:solidFill>
                          <a:latin typeface="Cambria Math"/>
                        </a:rPr>
                        <m:t>5</m:t>
                      </m:r>
                    </m:oMath>
                  </m:oMathPara>
                </a14:m>
                <a:endParaRPr lang="en-US" sz="1400" dirty="0">
                  <a:solidFill>
                    <a:srgbClr val="FF000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4819839" y="4938545"/>
                <a:ext cx="356431" cy="307777"/>
              </a:xfrm>
              <a:prstGeom prst="rect">
                <a:avLst/>
              </a:prstGeom>
              <a:blipFill>
                <a:blip r:embed="rId2"/>
                <a:stretch>
                  <a:fillRect/>
                </a:stretch>
              </a:blipFill>
            </p:spPr>
            <p:txBody>
              <a:bodyPr/>
              <a:lstStyle/>
              <a:p>
                <a:r>
                  <a:rPr lang="en-US">
                    <a:noFill/>
                  </a:rPr>
                  <a:t> </a:t>
                </a:r>
              </a:p>
            </p:txBody>
          </p:sp>
        </mc:Fallback>
      </mc:AlternateContent>
      <p:sp>
        <p:nvSpPr>
          <p:cNvPr id="33" name="TextBox 32"/>
          <p:cNvSpPr txBox="1"/>
          <p:nvPr/>
        </p:nvSpPr>
        <p:spPr>
          <a:xfrm>
            <a:off x="4681512" y="2208007"/>
            <a:ext cx="373548" cy="307777"/>
          </a:xfrm>
          <a:prstGeom prst="rect">
            <a:avLst/>
          </a:prstGeom>
          <a:noFill/>
        </p:spPr>
        <p:txBody>
          <a:bodyPr wrap="square" rtlCol="0">
            <a:spAutoFit/>
          </a:bodyPr>
          <a:lstStyle/>
          <a:p>
            <a:r>
              <a:rPr lang="en-US" sz="1400" dirty="0">
                <a:solidFill>
                  <a:srgbClr val="FF0000"/>
                </a:solidFill>
              </a:rPr>
              <a:t>8</a:t>
            </a:r>
          </a:p>
        </p:txBody>
      </p:sp>
      <p:sp>
        <p:nvSpPr>
          <p:cNvPr id="34" name="TextBox 33"/>
          <p:cNvSpPr txBox="1"/>
          <p:nvPr/>
        </p:nvSpPr>
        <p:spPr>
          <a:xfrm>
            <a:off x="7440760" y="2180710"/>
            <a:ext cx="534646" cy="307777"/>
          </a:xfrm>
          <a:prstGeom prst="rect">
            <a:avLst/>
          </a:prstGeom>
          <a:noFill/>
        </p:spPr>
        <p:txBody>
          <a:bodyPr wrap="square" rtlCol="0">
            <a:spAutoFit/>
          </a:bodyPr>
          <a:lstStyle/>
          <a:p>
            <a:r>
              <a:rPr lang="en-US" sz="1400" dirty="0">
                <a:solidFill>
                  <a:srgbClr val="FF0000"/>
                </a:solidFill>
              </a:rPr>
              <a:t>14</a:t>
            </a:r>
          </a:p>
        </p:txBody>
      </p:sp>
      <mc:AlternateContent xmlns:mc="http://schemas.openxmlformats.org/markup-compatibility/2006" xmlns:a14="http://schemas.microsoft.com/office/drawing/2010/main">
        <mc:Choice Requires="a14">
          <p:sp>
            <p:nvSpPr>
              <p:cNvPr id="35" name="TextBox 34"/>
              <p:cNvSpPr txBox="1"/>
              <p:nvPr/>
            </p:nvSpPr>
            <p:spPr>
              <a:xfrm>
                <a:off x="7618976" y="4937927"/>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solidFill>
                            <a:srgbClr val="FF0000"/>
                          </a:solidFill>
                          <a:latin typeface="Cambria Math"/>
                        </a:rPr>
                        <m:t>7</m:t>
                      </m:r>
                    </m:oMath>
                  </m:oMathPara>
                </a14:m>
                <a:endParaRPr lang="en-US" sz="1400" dirty="0">
                  <a:solidFill>
                    <a:srgbClr val="FF0000"/>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7618976" y="4937927"/>
                <a:ext cx="356431" cy="3077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7728733" y="2205978"/>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solidFill>
                            <a:srgbClr val="FF0000"/>
                          </a:solidFill>
                          <a:latin typeface="Cambria Math"/>
                          <a:ea typeface="Cambria Math"/>
                        </a:rPr>
                        <m:t>/13</m:t>
                      </m:r>
                    </m:oMath>
                  </m:oMathPara>
                </a14:m>
                <a:endParaRPr lang="en-US" sz="1400" dirty="0">
                  <a:solidFill>
                    <a:srgbClr val="FF0000"/>
                  </a:solidFill>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7728733" y="2205978"/>
                <a:ext cx="356431" cy="307777"/>
              </a:xfrm>
              <a:prstGeom prst="rect">
                <a:avLst/>
              </a:prstGeom>
              <a:blipFill>
                <a:blip r:embed="rId4"/>
                <a:stretch>
                  <a:fillRect r="-22414"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3499208" y="3214828"/>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solidFill>
                            <a:srgbClr val="FF0000"/>
                          </a:solidFill>
                          <a:latin typeface="Cambria Math"/>
                          <a:ea typeface="Cambria Math"/>
                        </a:rPr>
                        <m:t>/0</m:t>
                      </m:r>
                    </m:oMath>
                  </m:oMathPara>
                </a14:m>
                <a:endParaRPr lang="en-US" sz="1400" dirty="0">
                  <a:solidFill>
                    <a:srgbClr val="FF0000"/>
                  </a:solidFill>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3499208" y="3214828"/>
                <a:ext cx="356431" cy="307777"/>
              </a:xfrm>
              <a:prstGeom prst="rect">
                <a:avLst/>
              </a:prstGeom>
              <a:blipFill>
                <a:blip r:embed="rId5"/>
                <a:stretch>
                  <a:fillRect b="-5882"/>
                </a:stretch>
              </a:blipFill>
            </p:spPr>
            <p:txBody>
              <a:bodyPr/>
              <a:lstStyle/>
              <a:p>
                <a:r>
                  <a:rPr lang="en-US">
                    <a:noFill/>
                  </a:rPr>
                  <a:t> </a:t>
                </a:r>
              </a:p>
            </p:txBody>
          </p:sp>
        </mc:Fallback>
      </mc:AlternateContent>
      <p:cxnSp>
        <p:nvCxnSpPr>
          <p:cNvPr id="41" name="Curved Connector 10"/>
          <p:cNvCxnSpPr>
            <a:stCxn id="8" idx="6"/>
            <a:endCxn id="7" idx="2"/>
          </p:cNvCxnSpPr>
          <p:nvPr/>
        </p:nvCxnSpPr>
        <p:spPr>
          <a:xfrm flipV="1">
            <a:off x="5512261" y="2729140"/>
            <a:ext cx="1722821" cy="190688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5781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9"/>
                                        </p:tgtEl>
                                        <p:attrNameLst>
                                          <p:attrName>fillcolor</p:attrName>
                                        </p:attrNameLst>
                                      </p:cBhvr>
                                      <p:to>
                                        <a:schemeClr val="accent2"/>
                                      </p:to>
                                    </p:animClr>
                                    <p:set>
                                      <p:cBhvr>
                                        <p:cTn id="7" dur="2000" fill="hold"/>
                                        <p:tgtEl>
                                          <p:spTgt spid="9"/>
                                        </p:tgtEl>
                                        <p:attrNameLst>
                                          <p:attrName>fill.type</p:attrName>
                                        </p:attrNameLst>
                                      </p:cBhvr>
                                      <p:to>
                                        <p:strVal val="solid"/>
                                      </p:to>
                                    </p:set>
                                    <p:set>
                                      <p:cBhvr>
                                        <p:cTn id="8" dur="2000" fill="hold"/>
                                        <p:tgtEl>
                                          <p:spTgt spid="9"/>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2" fill="hold" nodeType="clickEffect">
                                  <p:stCondLst>
                                    <p:cond delay="0"/>
                                  </p:stCondLst>
                                  <p:childTnLst>
                                    <p:animClr clrSpc="rgb" dir="cw">
                                      <p:cBhvr>
                                        <p:cTn id="12" dur="2000" fill="hold"/>
                                        <p:tgtEl>
                                          <p:spTgt spid="15"/>
                                        </p:tgtEl>
                                        <p:attrNameLst>
                                          <p:attrName>stroke.color</p:attrName>
                                        </p:attrNameLst>
                                      </p:cBhvr>
                                      <p:to>
                                        <a:srgbClr val="00B0F0"/>
                                      </p:to>
                                    </p:animClr>
                                    <p:set>
                                      <p:cBhvr>
                                        <p:cTn id="13" dur="2000" fill="hold"/>
                                        <p:tgtEl>
                                          <p:spTgt spid="15"/>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2000" fill="hold"/>
                                        <p:tgtEl>
                                          <p:spTgt spid="18"/>
                                        </p:tgtEl>
                                        <p:attrNameLst>
                                          <p:attrName>stroke.color</p:attrName>
                                        </p:attrNameLst>
                                      </p:cBhvr>
                                      <p:to>
                                        <a:srgbClr val="00B0F0"/>
                                      </p:to>
                                    </p:animClr>
                                    <p:set>
                                      <p:cBhvr>
                                        <p:cTn id="16" dur="2000" fill="hold"/>
                                        <p:tgtEl>
                                          <p:spTgt spid="18"/>
                                        </p:tgtEl>
                                        <p:attrNameLst>
                                          <p:attrName>stroke.on</p:attrName>
                                        </p:attrNameLst>
                                      </p:cBhvr>
                                      <p:to>
                                        <p:strVal val="true"/>
                                      </p:to>
                                    </p:set>
                                  </p:childTnLst>
                                </p:cTn>
                              </p:par>
                              <p:par>
                                <p:cTn id="17" presetID="2" presetClass="entr" presetSubtype="4"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500" fill="hold"/>
                                        <p:tgtEl>
                                          <p:spTgt spid="40"/>
                                        </p:tgtEl>
                                        <p:attrNameLst>
                                          <p:attrName>ppt_x</p:attrName>
                                        </p:attrNameLst>
                                      </p:cBhvr>
                                      <p:tavLst>
                                        <p:tav tm="0">
                                          <p:val>
                                            <p:strVal val="#ppt_x"/>
                                          </p:val>
                                        </p:tav>
                                        <p:tav tm="100000">
                                          <p:val>
                                            <p:strVal val="#ppt_x"/>
                                          </p:val>
                                        </p:tav>
                                      </p:tavLst>
                                    </p:anim>
                                    <p:anim calcmode="lin" valueType="num">
                                      <p:cBhvr additive="base">
                                        <p:cTn id="2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4" presetClass="emph" presetSubtype="0" fill="hold" nodeType="clickEffect">
                                  <p:stCondLst>
                                    <p:cond delay="0"/>
                                  </p:stCondLst>
                                  <p:childTnLst>
                                    <p:animClr clrSpc="hsl" dir="cw">
                                      <p:cBhvr override="childStyle">
                                        <p:cTn id="32" dur="500" fill="hold"/>
                                        <p:tgtEl>
                                          <p:spTgt spid="15"/>
                                        </p:tgtEl>
                                        <p:attrNameLst>
                                          <p:attrName>style.color</p:attrName>
                                        </p:attrNameLst>
                                      </p:cBhvr>
                                      <p:by>
                                        <p:hsl h="0" s="-12549" l="-25098"/>
                                      </p:by>
                                    </p:animClr>
                                    <p:animClr clrSpc="hsl" dir="cw">
                                      <p:cBhvr>
                                        <p:cTn id="33" dur="500" fill="hold"/>
                                        <p:tgtEl>
                                          <p:spTgt spid="15"/>
                                        </p:tgtEl>
                                        <p:attrNameLst>
                                          <p:attrName>fillcolor</p:attrName>
                                        </p:attrNameLst>
                                      </p:cBhvr>
                                      <p:by>
                                        <p:hsl h="0" s="-12549" l="-25098"/>
                                      </p:by>
                                    </p:animClr>
                                    <p:animClr clrSpc="hsl" dir="cw">
                                      <p:cBhvr>
                                        <p:cTn id="34" dur="500" fill="hold"/>
                                        <p:tgtEl>
                                          <p:spTgt spid="15"/>
                                        </p:tgtEl>
                                        <p:attrNameLst>
                                          <p:attrName>stroke.color</p:attrName>
                                        </p:attrNameLst>
                                      </p:cBhvr>
                                      <p:by>
                                        <p:hsl h="0" s="-12549" l="-25098"/>
                                      </p:by>
                                    </p:animClr>
                                    <p:set>
                                      <p:cBhvr>
                                        <p:cTn id="35" dur="500" fill="hold"/>
                                        <p:tgtEl>
                                          <p:spTgt spid="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Dijkstra’s</a:t>
            </a:r>
            <a:r>
              <a:rPr lang="en-US" dirty="0"/>
              <a:t> Algorithm</a:t>
            </a:r>
          </a:p>
        </p:txBody>
      </p:sp>
      <p:sp>
        <p:nvSpPr>
          <p:cNvPr id="5" name="Oval 4"/>
          <p:cNvSpPr/>
          <p:nvPr/>
        </p:nvSpPr>
        <p:spPr>
          <a:xfrm>
            <a:off x="3549864" y="3489843"/>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5055060" y="250053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p:cNvSpPr/>
          <p:nvPr/>
        </p:nvSpPr>
        <p:spPr>
          <a:xfrm>
            <a:off x="7235081" y="250053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5055060" y="440742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9" name="Oval 8"/>
          <p:cNvSpPr/>
          <p:nvPr/>
        </p:nvSpPr>
        <p:spPr>
          <a:xfrm>
            <a:off x="7235081" y="4480726"/>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cxnSp>
        <p:nvCxnSpPr>
          <p:cNvPr id="10" name="Curved Connector 10"/>
          <p:cNvCxnSpPr>
            <a:stCxn id="5" idx="7"/>
            <a:endCxn id="6" idx="2"/>
          </p:cNvCxnSpPr>
          <p:nvPr/>
        </p:nvCxnSpPr>
        <p:spPr>
          <a:xfrm flipV="1">
            <a:off x="3940110" y="2729140"/>
            <a:ext cx="1114951" cy="82765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Curved Connector 10"/>
          <p:cNvCxnSpPr>
            <a:stCxn id="6" idx="5"/>
            <a:endCxn id="8" idx="7"/>
          </p:cNvCxnSpPr>
          <p:nvPr/>
        </p:nvCxnSpPr>
        <p:spPr>
          <a:xfrm rot="5400000">
            <a:off x="4653511" y="3682579"/>
            <a:ext cx="158359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Curved Connector 10"/>
          <p:cNvCxnSpPr>
            <a:stCxn id="5" idx="5"/>
            <a:endCxn id="8" idx="2"/>
          </p:cNvCxnSpPr>
          <p:nvPr/>
        </p:nvCxnSpPr>
        <p:spPr>
          <a:xfrm>
            <a:off x="3940110" y="3880088"/>
            <a:ext cx="1114951" cy="7559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Curved Connector 10"/>
          <p:cNvCxnSpPr>
            <a:stCxn id="8" idx="5"/>
            <a:endCxn id="9" idx="3"/>
          </p:cNvCxnSpPr>
          <p:nvPr/>
        </p:nvCxnSpPr>
        <p:spPr>
          <a:xfrm rot="16200000" flipH="1">
            <a:off x="6337017" y="3905953"/>
            <a:ext cx="73306" cy="1856731"/>
          </a:xfrm>
          <a:prstGeom prst="curvedConnector3">
            <a:avLst>
              <a:gd name="adj1" fmla="val 503180"/>
            </a:avLst>
          </a:prstGeom>
          <a:ln>
            <a:tailEnd type="arrow"/>
          </a:ln>
        </p:spPr>
        <p:style>
          <a:lnRef idx="3">
            <a:schemeClr val="dk1"/>
          </a:lnRef>
          <a:fillRef idx="0">
            <a:schemeClr val="dk1"/>
          </a:fillRef>
          <a:effectRef idx="2">
            <a:schemeClr val="dk1"/>
          </a:effectRef>
          <a:fontRef idx="minor">
            <a:schemeClr val="tx1"/>
          </a:fontRef>
        </p:style>
      </p:cxnSp>
      <p:cxnSp>
        <p:nvCxnSpPr>
          <p:cNvPr id="14" name="Curved Connector 10"/>
          <p:cNvCxnSpPr>
            <a:stCxn id="6" idx="7"/>
            <a:endCxn id="7" idx="1"/>
          </p:cNvCxnSpPr>
          <p:nvPr/>
        </p:nvCxnSpPr>
        <p:spPr>
          <a:xfrm rot="5400000" flipH="1" flipV="1">
            <a:off x="6373670" y="1639130"/>
            <a:ext cx="12700" cy="1856731"/>
          </a:xfrm>
          <a:prstGeom prst="curvedConnector3">
            <a:avLst>
              <a:gd name="adj1" fmla="val 2327205"/>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Curved Connector 14"/>
          <p:cNvCxnSpPr>
            <a:stCxn id="9" idx="1"/>
            <a:endCxn id="7" idx="3"/>
          </p:cNvCxnSpPr>
          <p:nvPr/>
        </p:nvCxnSpPr>
        <p:spPr>
          <a:xfrm rot="5400000" flipH="1" flipV="1">
            <a:off x="6473589" y="3719233"/>
            <a:ext cx="1656897" cy="12700"/>
          </a:xfrm>
          <a:prstGeom prst="curved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6" name="Curved Connector 15"/>
          <p:cNvCxnSpPr>
            <a:stCxn id="8" idx="1"/>
            <a:endCxn id="6" idx="3"/>
          </p:cNvCxnSpPr>
          <p:nvPr/>
        </p:nvCxnSpPr>
        <p:spPr>
          <a:xfrm rot="5400000" flipH="1" flipV="1">
            <a:off x="4330221" y="3682580"/>
            <a:ext cx="1583591" cy="12700"/>
          </a:xfrm>
          <a:prstGeom prst="curved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8" name="Curved Connector 10"/>
          <p:cNvCxnSpPr>
            <a:stCxn id="9" idx="2"/>
            <a:endCxn id="5" idx="6"/>
          </p:cNvCxnSpPr>
          <p:nvPr/>
        </p:nvCxnSpPr>
        <p:spPr>
          <a:xfrm flipH="1" flipV="1">
            <a:off x="4007065" y="3718444"/>
            <a:ext cx="3228017" cy="99088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9" name="Curved Connector 18"/>
          <p:cNvCxnSpPr>
            <a:stCxn id="7" idx="5"/>
            <a:endCxn id="9" idx="7"/>
          </p:cNvCxnSpPr>
          <p:nvPr/>
        </p:nvCxnSpPr>
        <p:spPr>
          <a:xfrm rot="5400000">
            <a:off x="6796879" y="3719232"/>
            <a:ext cx="1656897"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4042575" y="2865443"/>
            <a:ext cx="429373" cy="307777"/>
          </a:xfrm>
          <a:prstGeom prst="rect">
            <a:avLst/>
          </a:prstGeom>
          <a:noFill/>
        </p:spPr>
        <p:txBody>
          <a:bodyPr wrap="square" rtlCol="0">
            <a:spAutoFit/>
          </a:bodyPr>
          <a:lstStyle/>
          <a:p>
            <a:r>
              <a:rPr lang="en-US" sz="1400" dirty="0"/>
              <a:t>10</a:t>
            </a:r>
          </a:p>
        </p:txBody>
      </p:sp>
      <p:sp>
        <p:nvSpPr>
          <p:cNvPr id="21" name="TextBox 20"/>
          <p:cNvSpPr txBox="1"/>
          <p:nvPr/>
        </p:nvSpPr>
        <p:spPr>
          <a:xfrm>
            <a:off x="3899825" y="4099644"/>
            <a:ext cx="429373" cy="307777"/>
          </a:xfrm>
          <a:prstGeom prst="rect">
            <a:avLst/>
          </a:prstGeom>
          <a:noFill/>
        </p:spPr>
        <p:txBody>
          <a:bodyPr wrap="square" rtlCol="0">
            <a:spAutoFit/>
          </a:bodyPr>
          <a:lstStyle/>
          <a:p>
            <a:r>
              <a:rPr lang="en-US" sz="1400" dirty="0"/>
              <a:t>5</a:t>
            </a:r>
          </a:p>
        </p:txBody>
      </p:sp>
      <p:sp>
        <p:nvSpPr>
          <p:cNvPr id="22" name="TextBox 21"/>
          <p:cNvSpPr txBox="1"/>
          <p:nvPr/>
        </p:nvSpPr>
        <p:spPr>
          <a:xfrm>
            <a:off x="4854288" y="3291955"/>
            <a:ext cx="429373" cy="307777"/>
          </a:xfrm>
          <a:prstGeom prst="rect">
            <a:avLst/>
          </a:prstGeom>
          <a:noFill/>
        </p:spPr>
        <p:txBody>
          <a:bodyPr wrap="square" rtlCol="0">
            <a:spAutoFit/>
          </a:bodyPr>
          <a:lstStyle/>
          <a:p>
            <a:r>
              <a:rPr lang="en-US" sz="1400" dirty="0"/>
              <a:t>3</a:t>
            </a:r>
          </a:p>
        </p:txBody>
      </p:sp>
      <p:sp>
        <p:nvSpPr>
          <p:cNvPr id="23" name="TextBox 22"/>
          <p:cNvSpPr txBox="1"/>
          <p:nvPr/>
        </p:nvSpPr>
        <p:spPr>
          <a:xfrm>
            <a:off x="5438956" y="3291956"/>
            <a:ext cx="429373" cy="307777"/>
          </a:xfrm>
          <a:prstGeom prst="rect">
            <a:avLst/>
          </a:prstGeom>
          <a:noFill/>
        </p:spPr>
        <p:txBody>
          <a:bodyPr wrap="square" rtlCol="0">
            <a:spAutoFit/>
          </a:bodyPr>
          <a:lstStyle/>
          <a:p>
            <a:r>
              <a:rPr lang="en-US" sz="1400" dirty="0"/>
              <a:t>2</a:t>
            </a:r>
          </a:p>
        </p:txBody>
      </p:sp>
      <p:sp>
        <p:nvSpPr>
          <p:cNvPr id="24" name="TextBox 23"/>
          <p:cNvSpPr txBox="1"/>
          <p:nvPr/>
        </p:nvSpPr>
        <p:spPr>
          <a:xfrm>
            <a:off x="6165334" y="1911906"/>
            <a:ext cx="429373" cy="307777"/>
          </a:xfrm>
          <a:prstGeom prst="rect">
            <a:avLst/>
          </a:prstGeom>
          <a:noFill/>
        </p:spPr>
        <p:txBody>
          <a:bodyPr wrap="square" rtlCol="0">
            <a:spAutoFit/>
          </a:bodyPr>
          <a:lstStyle/>
          <a:p>
            <a:r>
              <a:rPr lang="en-US" sz="1400" dirty="0"/>
              <a:t>1</a:t>
            </a:r>
          </a:p>
        </p:txBody>
      </p:sp>
      <p:sp>
        <p:nvSpPr>
          <p:cNvPr id="25" name="TextBox 24"/>
          <p:cNvSpPr txBox="1"/>
          <p:nvPr/>
        </p:nvSpPr>
        <p:spPr>
          <a:xfrm>
            <a:off x="6035397" y="5112306"/>
            <a:ext cx="429373" cy="307777"/>
          </a:xfrm>
          <a:prstGeom prst="rect">
            <a:avLst/>
          </a:prstGeom>
          <a:noFill/>
        </p:spPr>
        <p:txBody>
          <a:bodyPr wrap="square" rtlCol="0">
            <a:spAutoFit/>
          </a:bodyPr>
          <a:lstStyle/>
          <a:p>
            <a:r>
              <a:rPr lang="en-US" sz="1400" dirty="0"/>
              <a:t>2</a:t>
            </a:r>
          </a:p>
        </p:txBody>
      </p:sp>
      <p:sp>
        <p:nvSpPr>
          <p:cNvPr id="26" name="TextBox 25"/>
          <p:cNvSpPr txBox="1"/>
          <p:nvPr/>
        </p:nvSpPr>
        <p:spPr>
          <a:xfrm>
            <a:off x="7640224" y="3536808"/>
            <a:ext cx="429373" cy="307777"/>
          </a:xfrm>
          <a:prstGeom prst="rect">
            <a:avLst/>
          </a:prstGeom>
          <a:noFill/>
        </p:spPr>
        <p:txBody>
          <a:bodyPr wrap="square" rtlCol="0">
            <a:spAutoFit/>
          </a:bodyPr>
          <a:lstStyle/>
          <a:p>
            <a:r>
              <a:rPr lang="en-US" sz="1400" dirty="0"/>
              <a:t>4</a:t>
            </a:r>
          </a:p>
        </p:txBody>
      </p:sp>
      <p:sp>
        <p:nvSpPr>
          <p:cNvPr id="27" name="TextBox 26"/>
          <p:cNvSpPr txBox="1"/>
          <p:nvPr/>
        </p:nvSpPr>
        <p:spPr>
          <a:xfrm>
            <a:off x="6280266" y="3194848"/>
            <a:ext cx="429373" cy="307777"/>
          </a:xfrm>
          <a:prstGeom prst="rect">
            <a:avLst/>
          </a:prstGeom>
          <a:noFill/>
        </p:spPr>
        <p:txBody>
          <a:bodyPr wrap="square" rtlCol="0">
            <a:spAutoFit/>
          </a:bodyPr>
          <a:lstStyle/>
          <a:p>
            <a:r>
              <a:rPr lang="en-US" sz="1400" dirty="0"/>
              <a:t>9</a:t>
            </a:r>
          </a:p>
        </p:txBody>
      </p:sp>
      <p:sp>
        <p:nvSpPr>
          <p:cNvPr id="28" name="TextBox 27"/>
          <p:cNvSpPr txBox="1"/>
          <p:nvPr/>
        </p:nvSpPr>
        <p:spPr>
          <a:xfrm>
            <a:off x="6259341" y="4195953"/>
            <a:ext cx="429373" cy="307777"/>
          </a:xfrm>
          <a:prstGeom prst="rect">
            <a:avLst/>
          </a:prstGeom>
          <a:noFill/>
        </p:spPr>
        <p:txBody>
          <a:bodyPr wrap="square" rtlCol="0">
            <a:spAutoFit/>
          </a:bodyPr>
          <a:lstStyle/>
          <a:p>
            <a:r>
              <a:rPr lang="en-US" sz="1400" dirty="0"/>
              <a:t>7</a:t>
            </a:r>
          </a:p>
        </p:txBody>
      </p:sp>
      <p:sp>
        <p:nvSpPr>
          <p:cNvPr id="29" name="TextBox 28"/>
          <p:cNvSpPr txBox="1"/>
          <p:nvPr/>
        </p:nvSpPr>
        <p:spPr>
          <a:xfrm>
            <a:off x="7020395" y="3564556"/>
            <a:ext cx="429373" cy="307777"/>
          </a:xfrm>
          <a:prstGeom prst="rect">
            <a:avLst/>
          </a:prstGeom>
          <a:noFill/>
        </p:spPr>
        <p:txBody>
          <a:bodyPr wrap="square" rtlCol="0">
            <a:spAutoFit/>
          </a:bodyPr>
          <a:lstStyle/>
          <a:p>
            <a:r>
              <a:rPr lang="en-US" sz="1400" dirty="0"/>
              <a:t>6</a:t>
            </a:r>
          </a:p>
        </p:txBody>
      </p:sp>
      <p:sp>
        <p:nvSpPr>
          <p:cNvPr id="30" name="TextBox 29"/>
          <p:cNvSpPr txBox="1"/>
          <p:nvPr/>
        </p:nvSpPr>
        <p:spPr>
          <a:xfrm>
            <a:off x="1733871" y="1371600"/>
            <a:ext cx="5885104" cy="369332"/>
          </a:xfrm>
          <a:prstGeom prst="rect">
            <a:avLst/>
          </a:prstGeom>
          <a:noFill/>
        </p:spPr>
        <p:txBody>
          <a:bodyPr wrap="square" rtlCol="0">
            <a:spAutoFit/>
          </a:bodyPr>
          <a:lstStyle/>
          <a:p>
            <a:r>
              <a:rPr lang="en-US" dirty="0"/>
              <a:t>Choose a vertex whose shortest path is now determined</a:t>
            </a:r>
          </a:p>
        </p:txBody>
      </p:sp>
      <p:sp>
        <p:nvSpPr>
          <p:cNvPr id="31" name="TextBox 30"/>
          <p:cNvSpPr txBox="1"/>
          <p:nvPr/>
        </p:nvSpPr>
        <p:spPr>
          <a:xfrm>
            <a:off x="3296423" y="3260994"/>
            <a:ext cx="381000" cy="261610"/>
          </a:xfrm>
          <a:prstGeom prst="rect">
            <a:avLst/>
          </a:prstGeom>
          <a:noFill/>
        </p:spPr>
        <p:txBody>
          <a:bodyPr wrap="square" rtlCol="0">
            <a:spAutoFit/>
          </a:bodyPr>
          <a:lstStyle/>
          <a:p>
            <a:r>
              <a:rPr lang="en-US" sz="1100" dirty="0">
                <a:solidFill>
                  <a:srgbClr val="FF0000"/>
                </a:solidFill>
              </a:rPr>
              <a:t>0</a:t>
            </a:r>
          </a:p>
        </p:txBody>
      </p:sp>
      <mc:AlternateContent xmlns:mc="http://schemas.openxmlformats.org/markup-compatibility/2006" xmlns:a14="http://schemas.microsoft.com/office/drawing/2010/main">
        <mc:Choice Requires="a14">
          <p:sp>
            <p:nvSpPr>
              <p:cNvPr id="32" name="TextBox 31"/>
              <p:cNvSpPr txBox="1"/>
              <p:nvPr/>
            </p:nvSpPr>
            <p:spPr>
              <a:xfrm>
                <a:off x="4819839" y="4938545"/>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solidFill>
                            <a:srgbClr val="FF0000"/>
                          </a:solidFill>
                          <a:latin typeface="Cambria Math"/>
                        </a:rPr>
                        <m:t>5</m:t>
                      </m:r>
                    </m:oMath>
                  </m:oMathPara>
                </a14:m>
                <a:endParaRPr lang="en-US" sz="1400" dirty="0">
                  <a:solidFill>
                    <a:srgbClr val="FF000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4819839" y="4938545"/>
                <a:ext cx="356431" cy="307777"/>
              </a:xfrm>
              <a:prstGeom prst="rect">
                <a:avLst/>
              </a:prstGeom>
              <a:blipFill>
                <a:blip r:embed="rId2"/>
                <a:stretch>
                  <a:fillRect/>
                </a:stretch>
              </a:blipFill>
            </p:spPr>
            <p:txBody>
              <a:bodyPr/>
              <a:lstStyle/>
              <a:p>
                <a:r>
                  <a:rPr lang="en-US">
                    <a:noFill/>
                  </a:rPr>
                  <a:t> </a:t>
                </a:r>
              </a:p>
            </p:txBody>
          </p:sp>
        </mc:Fallback>
      </mc:AlternateContent>
      <p:sp>
        <p:nvSpPr>
          <p:cNvPr id="33" name="TextBox 32"/>
          <p:cNvSpPr txBox="1"/>
          <p:nvPr/>
        </p:nvSpPr>
        <p:spPr>
          <a:xfrm>
            <a:off x="4681512" y="2208007"/>
            <a:ext cx="373548" cy="307777"/>
          </a:xfrm>
          <a:prstGeom prst="rect">
            <a:avLst/>
          </a:prstGeom>
          <a:noFill/>
        </p:spPr>
        <p:txBody>
          <a:bodyPr wrap="square" rtlCol="0">
            <a:spAutoFit/>
          </a:bodyPr>
          <a:lstStyle/>
          <a:p>
            <a:r>
              <a:rPr lang="en-US" sz="1400" dirty="0">
                <a:solidFill>
                  <a:srgbClr val="FF0000"/>
                </a:solidFill>
              </a:rPr>
              <a:t>8</a:t>
            </a:r>
          </a:p>
        </p:txBody>
      </p:sp>
      <p:sp>
        <p:nvSpPr>
          <p:cNvPr id="34" name="TextBox 33"/>
          <p:cNvSpPr txBox="1"/>
          <p:nvPr/>
        </p:nvSpPr>
        <p:spPr>
          <a:xfrm>
            <a:off x="7440760" y="2180710"/>
            <a:ext cx="534646" cy="307777"/>
          </a:xfrm>
          <a:prstGeom prst="rect">
            <a:avLst/>
          </a:prstGeom>
          <a:noFill/>
        </p:spPr>
        <p:txBody>
          <a:bodyPr wrap="square" rtlCol="0">
            <a:spAutoFit/>
          </a:bodyPr>
          <a:lstStyle/>
          <a:p>
            <a:r>
              <a:rPr lang="en-US" sz="1400" dirty="0">
                <a:solidFill>
                  <a:srgbClr val="FF0000"/>
                </a:solidFill>
              </a:rPr>
              <a:t>13</a:t>
            </a:r>
          </a:p>
        </p:txBody>
      </p:sp>
      <mc:AlternateContent xmlns:mc="http://schemas.openxmlformats.org/markup-compatibility/2006" xmlns:a14="http://schemas.microsoft.com/office/drawing/2010/main">
        <mc:Choice Requires="a14">
          <p:sp>
            <p:nvSpPr>
              <p:cNvPr id="35" name="TextBox 34"/>
              <p:cNvSpPr txBox="1"/>
              <p:nvPr/>
            </p:nvSpPr>
            <p:spPr>
              <a:xfrm>
                <a:off x="7618976" y="4937927"/>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solidFill>
                            <a:srgbClr val="FF0000"/>
                          </a:solidFill>
                          <a:latin typeface="Cambria Math"/>
                        </a:rPr>
                        <m:t>7</m:t>
                      </m:r>
                    </m:oMath>
                  </m:oMathPara>
                </a14:m>
                <a:endParaRPr lang="en-US" sz="1400" dirty="0">
                  <a:solidFill>
                    <a:srgbClr val="FF0000"/>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7618976" y="4937927"/>
                <a:ext cx="356431" cy="3077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7713166" y="2180709"/>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solidFill>
                            <a:srgbClr val="FF0000"/>
                          </a:solidFill>
                          <a:latin typeface="Cambria Math"/>
                          <a:ea typeface="Cambria Math"/>
                        </a:rPr>
                        <m:t>/9</m:t>
                      </m:r>
                    </m:oMath>
                  </m:oMathPara>
                </a14:m>
                <a:endParaRPr lang="en-US" sz="1400" dirty="0">
                  <a:solidFill>
                    <a:srgbClr val="FF0000"/>
                  </a:solidFill>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7713166" y="2180709"/>
                <a:ext cx="356431" cy="307777"/>
              </a:xfrm>
              <a:prstGeom prst="rect">
                <a:avLst/>
              </a:prstGeom>
              <a:blipFill>
                <a:blip r:embed="rId4"/>
                <a:stretch>
                  <a:fillRect b="-8000"/>
                </a:stretch>
              </a:blipFill>
            </p:spPr>
            <p:txBody>
              <a:bodyPr/>
              <a:lstStyle/>
              <a:p>
                <a:r>
                  <a:rPr lang="en-US">
                    <a:noFill/>
                  </a:rPr>
                  <a:t> </a:t>
                </a:r>
              </a:p>
            </p:txBody>
          </p:sp>
        </mc:Fallback>
      </mc:AlternateContent>
      <p:cxnSp>
        <p:nvCxnSpPr>
          <p:cNvPr id="41" name="Curved Connector 10"/>
          <p:cNvCxnSpPr>
            <a:stCxn id="8" idx="6"/>
            <a:endCxn id="7" idx="2"/>
          </p:cNvCxnSpPr>
          <p:nvPr/>
        </p:nvCxnSpPr>
        <p:spPr>
          <a:xfrm flipV="1">
            <a:off x="5512261" y="2729140"/>
            <a:ext cx="1722821" cy="190688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42" name="TextBox 41"/>
              <p:cNvSpPr txBox="1"/>
              <p:nvPr/>
            </p:nvSpPr>
            <p:spPr>
              <a:xfrm>
                <a:off x="5068974" y="4937926"/>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solidFill>
                            <a:srgbClr val="FF0000"/>
                          </a:solidFill>
                          <a:latin typeface="Cambria Math"/>
                          <a:ea typeface="Cambria Math"/>
                        </a:rPr>
                        <m:t>/5</m:t>
                      </m:r>
                    </m:oMath>
                  </m:oMathPara>
                </a14:m>
                <a:endParaRPr lang="en-US" sz="1400" dirty="0">
                  <a:solidFill>
                    <a:srgbClr val="FF0000"/>
                  </a:solidFill>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5068974" y="4937926"/>
                <a:ext cx="356431" cy="307777"/>
              </a:xfrm>
              <a:prstGeom prst="rect">
                <a:avLst/>
              </a:prstGeom>
              <a:blipFill>
                <a:blip r:embed="rId5"/>
                <a:stretch>
                  <a:fillRect b="-5882"/>
                </a:stretch>
              </a:blipFill>
            </p:spPr>
            <p:txBody>
              <a:bodyPr/>
              <a:lstStyle/>
              <a:p>
                <a:r>
                  <a:rPr lang="en-US">
                    <a:noFill/>
                  </a:rPr>
                  <a:t> </a:t>
                </a:r>
              </a:p>
            </p:txBody>
          </p:sp>
        </mc:Fallback>
      </mc:AlternateContent>
      <p:cxnSp>
        <p:nvCxnSpPr>
          <p:cNvPr id="43" name="Curved Connector 42"/>
          <p:cNvCxnSpPr>
            <a:stCxn id="9" idx="1"/>
            <a:endCxn id="7" idx="3"/>
          </p:cNvCxnSpPr>
          <p:nvPr/>
        </p:nvCxnSpPr>
        <p:spPr>
          <a:xfrm rot="5400000" flipH="1" flipV="1">
            <a:off x="6473589" y="3719233"/>
            <a:ext cx="1656897"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3451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6"/>
                                        </p:tgtEl>
                                        <p:attrNameLst>
                                          <p:attrName>fillcolor</p:attrName>
                                        </p:attrNameLst>
                                      </p:cBhvr>
                                      <p:to>
                                        <a:schemeClr val="accent2"/>
                                      </p:to>
                                    </p:animClr>
                                    <p:set>
                                      <p:cBhvr>
                                        <p:cTn id="7" dur="2000" fill="hold"/>
                                        <p:tgtEl>
                                          <p:spTgt spid="6"/>
                                        </p:tgtEl>
                                        <p:attrNameLst>
                                          <p:attrName>fill.type</p:attrName>
                                        </p:attrNameLst>
                                      </p:cBhvr>
                                      <p:to>
                                        <p:strVal val="solid"/>
                                      </p:to>
                                    </p:set>
                                    <p:set>
                                      <p:cBhvr>
                                        <p:cTn id="8" dur="2000" fill="hold"/>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2" fill="hold" nodeType="clickEffect">
                                  <p:stCondLst>
                                    <p:cond delay="0"/>
                                  </p:stCondLst>
                                  <p:childTnLst>
                                    <p:animClr clrSpc="rgb" dir="cw">
                                      <p:cBhvr>
                                        <p:cTn id="12" dur="2000" fill="hold"/>
                                        <p:tgtEl>
                                          <p:spTgt spid="14"/>
                                        </p:tgtEl>
                                        <p:attrNameLst>
                                          <p:attrName>stroke.color</p:attrName>
                                        </p:attrNameLst>
                                      </p:cBhvr>
                                      <p:to>
                                        <a:srgbClr val="00B0F0"/>
                                      </p:to>
                                    </p:animClr>
                                    <p:set>
                                      <p:cBhvr>
                                        <p:cTn id="13" dur="2000" fill="hold"/>
                                        <p:tgtEl>
                                          <p:spTgt spid="14"/>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2000" fill="hold"/>
                                        <p:tgtEl>
                                          <p:spTgt spid="11"/>
                                        </p:tgtEl>
                                        <p:attrNameLst>
                                          <p:attrName>stroke.color</p:attrName>
                                        </p:attrNameLst>
                                      </p:cBhvr>
                                      <p:to>
                                        <a:srgbClr val="00B0F0"/>
                                      </p:to>
                                    </p:animClr>
                                    <p:set>
                                      <p:cBhvr>
                                        <p:cTn id="16" dur="2000" fill="hold"/>
                                        <p:tgtEl>
                                          <p:spTgt spid="11"/>
                                        </p:tgtEl>
                                        <p:attrNameLst>
                                          <p:attrName>stroke.on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additive="base">
                                        <p:cTn id="21" dur="500" fill="hold"/>
                                        <p:tgtEl>
                                          <p:spTgt spid="39"/>
                                        </p:tgtEl>
                                        <p:attrNameLst>
                                          <p:attrName>ppt_x</p:attrName>
                                        </p:attrNameLst>
                                      </p:cBhvr>
                                      <p:tavLst>
                                        <p:tav tm="0">
                                          <p:val>
                                            <p:strVal val="#ppt_x"/>
                                          </p:val>
                                        </p:tav>
                                        <p:tav tm="100000">
                                          <p:val>
                                            <p:strVal val="#ppt_x"/>
                                          </p:val>
                                        </p:tav>
                                      </p:tavLst>
                                    </p:anim>
                                    <p:anim calcmode="lin" valueType="num">
                                      <p:cBhvr additive="base">
                                        <p:cTn id="22" dur="500" fill="hold"/>
                                        <p:tgtEl>
                                          <p:spTgt spid="3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4" presetClass="emph" presetSubtype="0" fill="hold" nodeType="clickEffect">
                                  <p:stCondLst>
                                    <p:cond delay="0"/>
                                  </p:stCondLst>
                                  <p:childTnLst>
                                    <p:animClr clrSpc="hsl" dir="cw">
                                      <p:cBhvr override="childStyle">
                                        <p:cTn id="34" dur="500" fill="hold"/>
                                        <p:tgtEl>
                                          <p:spTgt spid="14"/>
                                        </p:tgtEl>
                                        <p:attrNameLst>
                                          <p:attrName>style.color</p:attrName>
                                        </p:attrNameLst>
                                      </p:cBhvr>
                                      <p:by>
                                        <p:hsl h="0" s="-12549" l="-25098"/>
                                      </p:by>
                                    </p:animClr>
                                    <p:animClr clrSpc="hsl" dir="cw">
                                      <p:cBhvr>
                                        <p:cTn id="35" dur="500" fill="hold"/>
                                        <p:tgtEl>
                                          <p:spTgt spid="14"/>
                                        </p:tgtEl>
                                        <p:attrNameLst>
                                          <p:attrName>fillcolor</p:attrName>
                                        </p:attrNameLst>
                                      </p:cBhvr>
                                      <p:by>
                                        <p:hsl h="0" s="-12549" l="-25098"/>
                                      </p:by>
                                    </p:animClr>
                                    <p:animClr clrSpc="hsl" dir="cw">
                                      <p:cBhvr>
                                        <p:cTn id="36" dur="500" fill="hold"/>
                                        <p:tgtEl>
                                          <p:spTgt spid="14"/>
                                        </p:tgtEl>
                                        <p:attrNameLst>
                                          <p:attrName>stroke.color</p:attrName>
                                        </p:attrNameLst>
                                      </p:cBhvr>
                                      <p:by>
                                        <p:hsl h="0" s="-12549" l="-25098"/>
                                      </p:by>
                                    </p:animClr>
                                    <p:set>
                                      <p:cBhvr>
                                        <p:cTn id="37" dur="500" fill="hold"/>
                                        <p:tgtEl>
                                          <p:spTgt spid="1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Dijkstra’s</a:t>
            </a:r>
            <a:r>
              <a:rPr lang="en-US" dirty="0"/>
              <a:t> Algorithm</a:t>
            </a:r>
          </a:p>
        </p:txBody>
      </p:sp>
      <p:sp>
        <p:nvSpPr>
          <p:cNvPr id="5" name="Oval 4"/>
          <p:cNvSpPr/>
          <p:nvPr/>
        </p:nvSpPr>
        <p:spPr>
          <a:xfrm>
            <a:off x="3549864" y="3489843"/>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5055060" y="2500539"/>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7" name="Oval 6"/>
          <p:cNvSpPr/>
          <p:nvPr/>
        </p:nvSpPr>
        <p:spPr>
          <a:xfrm>
            <a:off x="7235081" y="250053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5055060" y="440742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9" name="Oval 8"/>
          <p:cNvSpPr/>
          <p:nvPr/>
        </p:nvSpPr>
        <p:spPr>
          <a:xfrm>
            <a:off x="7235081" y="4480726"/>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cxnSp>
        <p:nvCxnSpPr>
          <p:cNvPr id="10" name="Curved Connector 10"/>
          <p:cNvCxnSpPr>
            <a:stCxn id="5" idx="7"/>
            <a:endCxn id="6" idx="2"/>
          </p:cNvCxnSpPr>
          <p:nvPr/>
        </p:nvCxnSpPr>
        <p:spPr>
          <a:xfrm flipV="1">
            <a:off x="3940110" y="2729140"/>
            <a:ext cx="1114951" cy="82765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Curved Connector 10"/>
          <p:cNvCxnSpPr>
            <a:stCxn id="6" idx="5"/>
            <a:endCxn id="8" idx="7"/>
          </p:cNvCxnSpPr>
          <p:nvPr/>
        </p:nvCxnSpPr>
        <p:spPr>
          <a:xfrm rot="5400000">
            <a:off x="4653511" y="3682579"/>
            <a:ext cx="158359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Curved Connector 10"/>
          <p:cNvCxnSpPr>
            <a:stCxn id="5" idx="5"/>
            <a:endCxn id="8" idx="2"/>
          </p:cNvCxnSpPr>
          <p:nvPr/>
        </p:nvCxnSpPr>
        <p:spPr>
          <a:xfrm>
            <a:off x="3940110" y="3880088"/>
            <a:ext cx="1114951" cy="7559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Curved Connector 10"/>
          <p:cNvCxnSpPr>
            <a:stCxn id="8" idx="5"/>
            <a:endCxn id="9" idx="3"/>
          </p:cNvCxnSpPr>
          <p:nvPr/>
        </p:nvCxnSpPr>
        <p:spPr>
          <a:xfrm rot="16200000" flipH="1">
            <a:off x="6337017" y="3905953"/>
            <a:ext cx="73306" cy="1856731"/>
          </a:xfrm>
          <a:prstGeom prst="curvedConnector3">
            <a:avLst>
              <a:gd name="adj1" fmla="val 503180"/>
            </a:avLst>
          </a:prstGeom>
          <a:ln>
            <a:tailEnd type="arrow"/>
          </a:ln>
        </p:spPr>
        <p:style>
          <a:lnRef idx="3">
            <a:schemeClr val="dk1"/>
          </a:lnRef>
          <a:fillRef idx="0">
            <a:schemeClr val="dk1"/>
          </a:fillRef>
          <a:effectRef idx="2">
            <a:schemeClr val="dk1"/>
          </a:effectRef>
          <a:fontRef idx="minor">
            <a:schemeClr val="tx1"/>
          </a:fontRef>
        </p:style>
      </p:cxnSp>
      <p:cxnSp>
        <p:nvCxnSpPr>
          <p:cNvPr id="14" name="Curved Connector 10"/>
          <p:cNvCxnSpPr>
            <a:stCxn id="6" idx="7"/>
            <a:endCxn id="7" idx="1"/>
          </p:cNvCxnSpPr>
          <p:nvPr/>
        </p:nvCxnSpPr>
        <p:spPr>
          <a:xfrm rot="5400000" flipH="1" flipV="1">
            <a:off x="6373670" y="1639130"/>
            <a:ext cx="12700" cy="1856731"/>
          </a:xfrm>
          <a:prstGeom prst="curvedConnector3">
            <a:avLst>
              <a:gd name="adj1" fmla="val 2327205"/>
            </a:avLst>
          </a:prstGeom>
          <a:ln>
            <a:tailEnd type="arrow"/>
          </a:ln>
        </p:spPr>
        <p:style>
          <a:lnRef idx="3">
            <a:schemeClr val="dk1"/>
          </a:lnRef>
          <a:fillRef idx="0">
            <a:schemeClr val="dk1"/>
          </a:fillRef>
          <a:effectRef idx="2">
            <a:schemeClr val="dk1"/>
          </a:effectRef>
          <a:fontRef idx="minor">
            <a:schemeClr val="tx1"/>
          </a:fontRef>
        </p:style>
      </p:cxnSp>
      <p:cxnSp>
        <p:nvCxnSpPr>
          <p:cNvPr id="15" name="Curved Connector 14"/>
          <p:cNvCxnSpPr>
            <a:stCxn id="9" idx="1"/>
            <a:endCxn id="7" idx="3"/>
          </p:cNvCxnSpPr>
          <p:nvPr/>
        </p:nvCxnSpPr>
        <p:spPr>
          <a:xfrm rot="5400000" flipH="1" flipV="1">
            <a:off x="6473589" y="3719233"/>
            <a:ext cx="1656897"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Curved Connector 15"/>
          <p:cNvCxnSpPr>
            <a:stCxn id="8" idx="1"/>
            <a:endCxn id="6" idx="3"/>
          </p:cNvCxnSpPr>
          <p:nvPr/>
        </p:nvCxnSpPr>
        <p:spPr>
          <a:xfrm rot="5400000" flipH="1" flipV="1">
            <a:off x="4330221" y="3682580"/>
            <a:ext cx="1583591" cy="12700"/>
          </a:xfrm>
          <a:prstGeom prst="curved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8" name="Curved Connector 10"/>
          <p:cNvCxnSpPr>
            <a:stCxn id="9" idx="2"/>
            <a:endCxn id="5" idx="6"/>
          </p:cNvCxnSpPr>
          <p:nvPr/>
        </p:nvCxnSpPr>
        <p:spPr>
          <a:xfrm flipH="1" flipV="1">
            <a:off x="4007065" y="3718444"/>
            <a:ext cx="3228017" cy="99088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9" name="Curved Connector 18"/>
          <p:cNvCxnSpPr>
            <a:stCxn id="7" idx="5"/>
            <a:endCxn id="9" idx="7"/>
          </p:cNvCxnSpPr>
          <p:nvPr/>
        </p:nvCxnSpPr>
        <p:spPr>
          <a:xfrm rot="5400000">
            <a:off x="6796879" y="3719232"/>
            <a:ext cx="1656897"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4042575" y="2865443"/>
            <a:ext cx="429373" cy="307777"/>
          </a:xfrm>
          <a:prstGeom prst="rect">
            <a:avLst/>
          </a:prstGeom>
          <a:noFill/>
        </p:spPr>
        <p:txBody>
          <a:bodyPr wrap="square" rtlCol="0">
            <a:spAutoFit/>
          </a:bodyPr>
          <a:lstStyle/>
          <a:p>
            <a:r>
              <a:rPr lang="en-US" sz="1400" dirty="0"/>
              <a:t>10</a:t>
            </a:r>
          </a:p>
        </p:txBody>
      </p:sp>
      <p:sp>
        <p:nvSpPr>
          <p:cNvPr id="21" name="TextBox 20"/>
          <p:cNvSpPr txBox="1"/>
          <p:nvPr/>
        </p:nvSpPr>
        <p:spPr>
          <a:xfrm>
            <a:off x="3899825" y="4099644"/>
            <a:ext cx="429373" cy="307777"/>
          </a:xfrm>
          <a:prstGeom prst="rect">
            <a:avLst/>
          </a:prstGeom>
          <a:noFill/>
        </p:spPr>
        <p:txBody>
          <a:bodyPr wrap="square" rtlCol="0">
            <a:spAutoFit/>
          </a:bodyPr>
          <a:lstStyle/>
          <a:p>
            <a:r>
              <a:rPr lang="en-US" sz="1400" dirty="0"/>
              <a:t>5</a:t>
            </a:r>
          </a:p>
        </p:txBody>
      </p:sp>
      <p:sp>
        <p:nvSpPr>
          <p:cNvPr id="22" name="TextBox 21"/>
          <p:cNvSpPr txBox="1"/>
          <p:nvPr/>
        </p:nvSpPr>
        <p:spPr>
          <a:xfrm>
            <a:off x="4854288" y="3291955"/>
            <a:ext cx="429373" cy="307777"/>
          </a:xfrm>
          <a:prstGeom prst="rect">
            <a:avLst/>
          </a:prstGeom>
          <a:noFill/>
        </p:spPr>
        <p:txBody>
          <a:bodyPr wrap="square" rtlCol="0">
            <a:spAutoFit/>
          </a:bodyPr>
          <a:lstStyle/>
          <a:p>
            <a:r>
              <a:rPr lang="en-US" sz="1400" dirty="0"/>
              <a:t>3</a:t>
            </a:r>
          </a:p>
        </p:txBody>
      </p:sp>
      <p:sp>
        <p:nvSpPr>
          <p:cNvPr id="23" name="TextBox 22"/>
          <p:cNvSpPr txBox="1"/>
          <p:nvPr/>
        </p:nvSpPr>
        <p:spPr>
          <a:xfrm>
            <a:off x="5438956" y="3291956"/>
            <a:ext cx="429373" cy="307777"/>
          </a:xfrm>
          <a:prstGeom prst="rect">
            <a:avLst/>
          </a:prstGeom>
          <a:noFill/>
        </p:spPr>
        <p:txBody>
          <a:bodyPr wrap="square" rtlCol="0">
            <a:spAutoFit/>
          </a:bodyPr>
          <a:lstStyle/>
          <a:p>
            <a:r>
              <a:rPr lang="en-US" sz="1400" dirty="0"/>
              <a:t>2</a:t>
            </a:r>
          </a:p>
        </p:txBody>
      </p:sp>
      <p:sp>
        <p:nvSpPr>
          <p:cNvPr id="24" name="TextBox 23"/>
          <p:cNvSpPr txBox="1"/>
          <p:nvPr/>
        </p:nvSpPr>
        <p:spPr>
          <a:xfrm>
            <a:off x="6165334" y="1911906"/>
            <a:ext cx="429373" cy="307777"/>
          </a:xfrm>
          <a:prstGeom prst="rect">
            <a:avLst/>
          </a:prstGeom>
          <a:noFill/>
        </p:spPr>
        <p:txBody>
          <a:bodyPr wrap="square" rtlCol="0">
            <a:spAutoFit/>
          </a:bodyPr>
          <a:lstStyle/>
          <a:p>
            <a:r>
              <a:rPr lang="en-US" sz="1400" dirty="0"/>
              <a:t>1</a:t>
            </a:r>
          </a:p>
        </p:txBody>
      </p:sp>
      <p:sp>
        <p:nvSpPr>
          <p:cNvPr id="25" name="TextBox 24"/>
          <p:cNvSpPr txBox="1"/>
          <p:nvPr/>
        </p:nvSpPr>
        <p:spPr>
          <a:xfrm>
            <a:off x="6035397" y="5112306"/>
            <a:ext cx="429373" cy="307777"/>
          </a:xfrm>
          <a:prstGeom prst="rect">
            <a:avLst/>
          </a:prstGeom>
          <a:noFill/>
        </p:spPr>
        <p:txBody>
          <a:bodyPr wrap="square" rtlCol="0">
            <a:spAutoFit/>
          </a:bodyPr>
          <a:lstStyle/>
          <a:p>
            <a:r>
              <a:rPr lang="en-US" sz="1400" dirty="0"/>
              <a:t>2</a:t>
            </a:r>
          </a:p>
        </p:txBody>
      </p:sp>
      <p:sp>
        <p:nvSpPr>
          <p:cNvPr id="26" name="TextBox 25"/>
          <p:cNvSpPr txBox="1"/>
          <p:nvPr/>
        </p:nvSpPr>
        <p:spPr>
          <a:xfrm>
            <a:off x="7640224" y="3536808"/>
            <a:ext cx="429373" cy="307777"/>
          </a:xfrm>
          <a:prstGeom prst="rect">
            <a:avLst/>
          </a:prstGeom>
          <a:noFill/>
        </p:spPr>
        <p:txBody>
          <a:bodyPr wrap="square" rtlCol="0">
            <a:spAutoFit/>
          </a:bodyPr>
          <a:lstStyle/>
          <a:p>
            <a:r>
              <a:rPr lang="en-US" sz="1400" dirty="0"/>
              <a:t>4</a:t>
            </a:r>
          </a:p>
        </p:txBody>
      </p:sp>
      <p:sp>
        <p:nvSpPr>
          <p:cNvPr id="27" name="TextBox 26"/>
          <p:cNvSpPr txBox="1"/>
          <p:nvPr/>
        </p:nvSpPr>
        <p:spPr>
          <a:xfrm>
            <a:off x="6280266" y="3194848"/>
            <a:ext cx="429373" cy="307777"/>
          </a:xfrm>
          <a:prstGeom prst="rect">
            <a:avLst/>
          </a:prstGeom>
          <a:noFill/>
        </p:spPr>
        <p:txBody>
          <a:bodyPr wrap="square" rtlCol="0">
            <a:spAutoFit/>
          </a:bodyPr>
          <a:lstStyle/>
          <a:p>
            <a:r>
              <a:rPr lang="en-US" sz="1400" dirty="0"/>
              <a:t>9</a:t>
            </a:r>
          </a:p>
        </p:txBody>
      </p:sp>
      <p:sp>
        <p:nvSpPr>
          <p:cNvPr id="28" name="TextBox 27"/>
          <p:cNvSpPr txBox="1"/>
          <p:nvPr/>
        </p:nvSpPr>
        <p:spPr>
          <a:xfrm>
            <a:off x="6259341" y="4195953"/>
            <a:ext cx="429373" cy="307777"/>
          </a:xfrm>
          <a:prstGeom prst="rect">
            <a:avLst/>
          </a:prstGeom>
          <a:noFill/>
        </p:spPr>
        <p:txBody>
          <a:bodyPr wrap="square" rtlCol="0">
            <a:spAutoFit/>
          </a:bodyPr>
          <a:lstStyle/>
          <a:p>
            <a:r>
              <a:rPr lang="en-US" sz="1400" dirty="0"/>
              <a:t>7</a:t>
            </a:r>
          </a:p>
        </p:txBody>
      </p:sp>
      <p:sp>
        <p:nvSpPr>
          <p:cNvPr id="29" name="TextBox 28"/>
          <p:cNvSpPr txBox="1"/>
          <p:nvPr/>
        </p:nvSpPr>
        <p:spPr>
          <a:xfrm>
            <a:off x="7020395" y="3564556"/>
            <a:ext cx="429373" cy="307777"/>
          </a:xfrm>
          <a:prstGeom prst="rect">
            <a:avLst/>
          </a:prstGeom>
          <a:noFill/>
        </p:spPr>
        <p:txBody>
          <a:bodyPr wrap="square" rtlCol="0">
            <a:spAutoFit/>
          </a:bodyPr>
          <a:lstStyle/>
          <a:p>
            <a:r>
              <a:rPr lang="en-US" sz="1400" dirty="0"/>
              <a:t>6</a:t>
            </a:r>
          </a:p>
        </p:txBody>
      </p:sp>
      <p:sp>
        <p:nvSpPr>
          <p:cNvPr id="30" name="TextBox 29"/>
          <p:cNvSpPr txBox="1"/>
          <p:nvPr/>
        </p:nvSpPr>
        <p:spPr>
          <a:xfrm>
            <a:off x="1733871" y="1371600"/>
            <a:ext cx="5885104" cy="369332"/>
          </a:xfrm>
          <a:prstGeom prst="rect">
            <a:avLst/>
          </a:prstGeom>
          <a:noFill/>
        </p:spPr>
        <p:txBody>
          <a:bodyPr wrap="square" rtlCol="0">
            <a:spAutoFit/>
          </a:bodyPr>
          <a:lstStyle/>
          <a:p>
            <a:r>
              <a:rPr lang="en-US" dirty="0"/>
              <a:t>Choose a vertex whose shortest path is now determined</a:t>
            </a:r>
          </a:p>
        </p:txBody>
      </p:sp>
      <p:sp>
        <p:nvSpPr>
          <p:cNvPr id="31" name="TextBox 30"/>
          <p:cNvSpPr txBox="1"/>
          <p:nvPr/>
        </p:nvSpPr>
        <p:spPr>
          <a:xfrm>
            <a:off x="3296423" y="3260994"/>
            <a:ext cx="381000" cy="261610"/>
          </a:xfrm>
          <a:prstGeom prst="rect">
            <a:avLst/>
          </a:prstGeom>
          <a:noFill/>
        </p:spPr>
        <p:txBody>
          <a:bodyPr wrap="square" rtlCol="0">
            <a:spAutoFit/>
          </a:bodyPr>
          <a:lstStyle/>
          <a:p>
            <a:r>
              <a:rPr lang="en-US" sz="1100" dirty="0">
                <a:solidFill>
                  <a:srgbClr val="FF0000"/>
                </a:solidFill>
              </a:rPr>
              <a:t>0</a:t>
            </a:r>
          </a:p>
        </p:txBody>
      </p:sp>
      <mc:AlternateContent xmlns:mc="http://schemas.openxmlformats.org/markup-compatibility/2006" xmlns:a14="http://schemas.microsoft.com/office/drawing/2010/main">
        <mc:Choice Requires="a14">
          <p:sp>
            <p:nvSpPr>
              <p:cNvPr id="32" name="TextBox 31"/>
              <p:cNvSpPr txBox="1"/>
              <p:nvPr/>
            </p:nvSpPr>
            <p:spPr>
              <a:xfrm>
                <a:off x="4819839" y="4938545"/>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solidFill>
                            <a:srgbClr val="FF0000"/>
                          </a:solidFill>
                          <a:latin typeface="Cambria Math"/>
                        </a:rPr>
                        <m:t>5</m:t>
                      </m:r>
                    </m:oMath>
                  </m:oMathPara>
                </a14:m>
                <a:endParaRPr lang="en-US" sz="1400" dirty="0">
                  <a:solidFill>
                    <a:srgbClr val="FF000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4819839" y="4938545"/>
                <a:ext cx="356431" cy="307777"/>
              </a:xfrm>
              <a:prstGeom prst="rect">
                <a:avLst/>
              </a:prstGeom>
              <a:blipFill>
                <a:blip r:embed="rId2"/>
                <a:stretch>
                  <a:fillRect/>
                </a:stretch>
              </a:blipFill>
            </p:spPr>
            <p:txBody>
              <a:bodyPr/>
              <a:lstStyle/>
              <a:p>
                <a:r>
                  <a:rPr lang="en-US">
                    <a:noFill/>
                  </a:rPr>
                  <a:t> </a:t>
                </a:r>
              </a:p>
            </p:txBody>
          </p:sp>
        </mc:Fallback>
      </mc:AlternateContent>
      <p:sp>
        <p:nvSpPr>
          <p:cNvPr id="33" name="TextBox 32"/>
          <p:cNvSpPr txBox="1"/>
          <p:nvPr/>
        </p:nvSpPr>
        <p:spPr>
          <a:xfrm>
            <a:off x="4681512" y="2208007"/>
            <a:ext cx="373548" cy="307777"/>
          </a:xfrm>
          <a:prstGeom prst="rect">
            <a:avLst/>
          </a:prstGeom>
          <a:noFill/>
        </p:spPr>
        <p:txBody>
          <a:bodyPr wrap="square" rtlCol="0">
            <a:spAutoFit/>
          </a:bodyPr>
          <a:lstStyle/>
          <a:p>
            <a:r>
              <a:rPr lang="en-US" sz="1400" dirty="0">
                <a:solidFill>
                  <a:srgbClr val="FF0000"/>
                </a:solidFill>
              </a:rPr>
              <a:t>8</a:t>
            </a:r>
          </a:p>
        </p:txBody>
      </p:sp>
      <p:sp>
        <p:nvSpPr>
          <p:cNvPr id="34" name="TextBox 33"/>
          <p:cNvSpPr txBox="1"/>
          <p:nvPr/>
        </p:nvSpPr>
        <p:spPr>
          <a:xfrm>
            <a:off x="7440760" y="2180710"/>
            <a:ext cx="534646" cy="307777"/>
          </a:xfrm>
          <a:prstGeom prst="rect">
            <a:avLst/>
          </a:prstGeom>
          <a:noFill/>
        </p:spPr>
        <p:txBody>
          <a:bodyPr wrap="square" rtlCol="0">
            <a:spAutoFit/>
          </a:bodyPr>
          <a:lstStyle/>
          <a:p>
            <a:r>
              <a:rPr lang="en-US" sz="1400" dirty="0">
                <a:solidFill>
                  <a:srgbClr val="FF0000"/>
                </a:solidFill>
              </a:rPr>
              <a:t>9</a:t>
            </a:r>
          </a:p>
        </p:txBody>
      </p:sp>
      <mc:AlternateContent xmlns:mc="http://schemas.openxmlformats.org/markup-compatibility/2006" xmlns:a14="http://schemas.microsoft.com/office/drawing/2010/main">
        <mc:Choice Requires="a14">
          <p:sp>
            <p:nvSpPr>
              <p:cNvPr id="35" name="TextBox 34"/>
              <p:cNvSpPr txBox="1"/>
              <p:nvPr/>
            </p:nvSpPr>
            <p:spPr>
              <a:xfrm>
                <a:off x="7618976" y="4937927"/>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solidFill>
                            <a:srgbClr val="FF0000"/>
                          </a:solidFill>
                          <a:latin typeface="Cambria Math"/>
                        </a:rPr>
                        <m:t>7</m:t>
                      </m:r>
                    </m:oMath>
                  </m:oMathPara>
                </a14:m>
                <a:endParaRPr lang="en-US" sz="1400" dirty="0">
                  <a:solidFill>
                    <a:srgbClr val="FF0000"/>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7618976" y="4937927"/>
                <a:ext cx="356431" cy="3077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7891381" y="4936839"/>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solidFill>
                            <a:srgbClr val="FF0000"/>
                          </a:solidFill>
                          <a:latin typeface="Cambria Math"/>
                          <a:ea typeface="Cambria Math"/>
                        </a:rPr>
                        <m:t>/7</m:t>
                      </m:r>
                    </m:oMath>
                  </m:oMathPara>
                </a14:m>
                <a:endParaRPr lang="en-US" sz="1400" dirty="0">
                  <a:solidFill>
                    <a:srgbClr val="FF0000"/>
                  </a:solidFill>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7891381" y="4936839"/>
                <a:ext cx="356431" cy="307777"/>
              </a:xfrm>
              <a:prstGeom prst="rect">
                <a:avLst/>
              </a:prstGeom>
              <a:blipFill>
                <a:blip r:embed="rId4"/>
                <a:stretch>
                  <a:fillRect b="-8000"/>
                </a:stretch>
              </a:blipFill>
            </p:spPr>
            <p:txBody>
              <a:bodyPr/>
              <a:lstStyle/>
              <a:p>
                <a:r>
                  <a:rPr lang="en-US">
                    <a:noFill/>
                  </a:rPr>
                  <a:t> </a:t>
                </a:r>
              </a:p>
            </p:txBody>
          </p:sp>
        </mc:Fallback>
      </mc:AlternateContent>
      <p:cxnSp>
        <p:nvCxnSpPr>
          <p:cNvPr id="41" name="Curved Connector 10"/>
          <p:cNvCxnSpPr>
            <a:stCxn id="8" idx="6"/>
            <a:endCxn id="7" idx="2"/>
          </p:cNvCxnSpPr>
          <p:nvPr/>
        </p:nvCxnSpPr>
        <p:spPr>
          <a:xfrm flipV="1">
            <a:off x="5512261" y="2729140"/>
            <a:ext cx="1722821" cy="190688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480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7"/>
                                        </p:tgtEl>
                                        <p:attrNameLst>
                                          <p:attrName>fillcolor</p:attrName>
                                        </p:attrNameLst>
                                      </p:cBhvr>
                                      <p:to>
                                        <a:schemeClr val="accent2"/>
                                      </p:to>
                                    </p:animClr>
                                    <p:set>
                                      <p:cBhvr>
                                        <p:cTn id="7" dur="2000" fill="hold"/>
                                        <p:tgtEl>
                                          <p:spTgt spid="7"/>
                                        </p:tgtEl>
                                        <p:attrNameLst>
                                          <p:attrName>fill.type</p:attrName>
                                        </p:attrNameLst>
                                      </p:cBhvr>
                                      <p:to>
                                        <p:strVal val="solid"/>
                                      </p:to>
                                    </p:set>
                                    <p:set>
                                      <p:cBhvr>
                                        <p:cTn id="8" dur="20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2" fill="hold" nodeType="clickEffect">
                                  <p:stCondLst>
                                    <p:cond delay="0"/>
                                  </p:stCondLst>
                                  <p:childTnLst>
                                    <p:animClr clrSpc="rgb" dir="cw">
                                      <p:cBhvr>
                                        <p:cTn id="12" dur="2000" fill="hold"/>
                                        <p:tgtEl>
                                          <p:spTgt spid="19"/>
                                        </p:tgtEl>
                                        <p:attrNameLst>
                                          <p:attrName>stroke.color</p:attrName>
                                        </p:attrNameLst>
                                      </p:cBhvr>
                                      <p:to>
                                        <a:srgbClr val="00B0F0"/>
                                      </p:to>
                                    </p:animClr>
                                    <p:set>
                                      <p:cBhvr>
                                        <p:cTn id="13" dur="2000" fill="hold"/>
                                        <p:tgtEl>
                                          <p:spTgt spid="19"/>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500" fill="hold"/>
                                        <p:tgtEl>
                                          <p:spTgt spid="39"/>
                                        </p:tgtEl>
                                        <p:attrNameLst>
                                          <p:attrName>ppt_x</p:attrName>
                                        </p:attrNameLst>
                                      </p:cBhvr>
                                      <p:tavLst>
                                        <p:tav tm="0">
                                          <p:val>
                                            <p:strVal val="#ppt_x"/>
                                          </p:val>
                                        </p:tav>
                                        <p:tav tm="100000">
                                          <p:val>
                                            <p:strVal val="#ppt_x"/>
                                          </p:val>
                                        </p:tav>
                                      </p:tavLst>
                                    </p:anim>
                                    <p:anim calcmode="lin" valueType="num">
                                      <p:cBhvr additive="base">
                                        <p:cTn id="19"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Dijkstra’s</a:t>
            </a:r>
            <a:r>
              <a:rPr lang="en-US" dirty="0"/>
              <a:t> Algorithm</a:t>
            </a:r>
          </a:p>
        </p:txBody>
      </p:sp>
      <p:sp>
        <p:nvSpPr>
          <p:cNvPr id="5" name="Oval 4"/>
          <p:cNvSpPr/>
          <p:nvPr/>
        </p:nvSpPr>
        <p:spPr>
          <a:xfrm>
            <a:off x="3549864" y="3489843"/>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5055060" y="2500539"/>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7" name="Oval 6"/>
          <p:cNvSpPr/>
          <p:nvPr/>
        </p:nvSpPr>
        <p:spPr>
          <a:xfrm>
            <a:off x="7235081" y="2500539"/>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8" name="Oval 7"/>
          <p:cNvSpPr/>
          <p:nvPr/>
        </p:nvSpPr>
        <p:spPr>
          <a:xfrm>
            <a:off x="5055060" y="440742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9" name="Oval 8"/>
          <p:cNvSpPr/>
          <p:nvPr/>
        </p:nvSpPr>
        <p:spPr>
          <a:xfrm>
            <a:off x="7235081" y="4480726"/>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cxnSp>
        <p:nvCxnSpPr>
          <p:cNvPr id="10" name="Curved Connector 10"/>
          <p:cNvCxnSpPr>
            <a:stCxn id="5" idx="7"/>
            <a:endCxn id="6" idx="2"/>
          </p:cNvCxnSpPr>
          <p:nvPr/>
        </p:nvCxnSpPr>
        <p:spPr>
          <a:xfrm flipV="1">
            <a:off x="3940110" y="2729140"/>
            <a:ext cx="1114951" cy="82765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Curved Connector 10"/>
          <p:cNvCxnSpPr>
            <a:stCxn id="6" idx="5"/>
            <a:endCxn id="8" idx="7"/>
          </p:cNvCxnSpPr>
          <p:nvPr/>
        </p:nvCxnSpPr>
        <p:spPr>
          <a:xfrm rot="5400000">
            <a:off x="4653511" y="3682579"/>
            <a:ext cx="158359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Curved Connector 10"/>
          <p:cNvCxnSpPr>
            <a:stCxn id="5" idx="5"/>
            <a:endCxn id="8" idx="2"/>
          </p:cNvCxnSpPr>
          <p:nvPr/>
        </p:nvCxnSpPr>
        <p:spPr>
          <a:xfrm>
            <a:off x="3940110" y="3880088"/>
            <a:ext cx="1114951" cy="7559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Curved Connector 10"/>
          <p:cNvCxnSpPr>
            <a:stCxn id="8" idx="5"/>
            <a:endCxn id="9" idx="3"/>
          </p:cNvCxnSpPr>
          <p:nvPr/>
        </p:nvCxnSpPr>
        <p:spPr>
          <a:xfrm rot="16200000" flipH="1">
            <a:off x="6337017" y="3905953"/>
            <a:ext cx="73306" cy="1856731"/>
          </a:xfrm>
          <a:prstGeom prst="curvedConnector3">
            <a:avLst>
              <a:gd name="adj1" fmla="val 503180"/>
            </a:avLst>
          </a:prstGeom>
          <a:ln>
            <a:tailEnd type="arrow"/>
          </a:ln>
        </p:spPr>
        <p:style>
          <a:lnRef idx="3">
            <a:schemeClr val="dk1"/>
          </a:lnRef>
          <a:fillRef idx="0">
            <a:schemeClr val="dk1"/>
          </a:fillRef>
          <a:effectRef idx="2">
            <a:schemeClr val="dk1"/>
          </a:effectRef>
          <a:fontRef idx="minor">
            <a:schemeClr val="tx1"/>
          </a:fontRef>
        </p:style>
      </p:cxnSp>
      <p:cxnSp>
        <p:nvCxnSpPr>
          <p:cNvPr id="14" name="Curved Connector 10"/>
          <p:cNvCxnSpPr>
            <a:stCxn id="6" idx="7"/>
            <a:endCxn id="7" idx="1"/>
          </p:cNvCxnSpPr>
          <p:nvPr/>
        </p:nvCxnSpPr>
        <p:spPr>
          <a:xfrm rot="5400000" flipH="1" flipV="1">
            <a:off x="6373670" y="1639130"/>
            <a:ext cx="12700" cy="1856731"/>
          </a:xfrm>
          <a:prstGeom prst="curvedConnector3">
            <a:avLst>
              <a:gd name="adj1" fmla="val 2327205"/>
            </a:avLst>
          </a:prstGeom>
          <a:ln>
            <a:tailEnd type="arrow"/>
          </a:ln>
        </p:spPr>
        <p:style>
          <a:lnRef idx="3">
            <a:schemeClr val="dk1"/>
          </a:lnRef>
          <a:fillRef idx="0">
            <a:schemeClr val="dk1"/>
          </a:fillRef>
          <a:effectRef idx="2">
            <a:schemeClr val="dk1"/>
          </a:effectRef>
          <a:fontRef idx="minor">
            <a:schemeClr val="tx1"/>
          </a:fontRef>
        </p:style>
      </p:cxnSp>
      <p:cxnSp>
        <p:nvCxnSpPr>
          <p:cNvPr id="15" name="Curved Connector 14"/>
          <p:cNvCxnSpPr>
            <a:stCxn id="9" idx="1"/>
            <a:endCxn id="7" idx="3"/>
          </p:cNvCxnSpPr>
          <p:nvPr/>
        </p:nvCxnSpPr>
        <p:spPr>
          <a:xfrm rot="5400000" flipH="1" flipV="1">
            <a:off x="6473589" y="3719233"/>
            <a:ext cx="1656897"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Curved Connector 15"/>
          <p:cNvCxnSpPr>
            <a:stCxn id="8" idx="1"/>
            <a:endCxn id="6" idx="3"/>
          </p:cNvCxnSpPr>
          <p:nvPr/>
        </p:nvCxnSpPr>
        <p:spPr>
          <a:xfrm rot="5400000" flipH="1" flipV="1">
            <a:off x="4330221" y="3682580"/>
            <a:ext cx="1583591" cy="12700"/>
          </a:xfrm>
          <a:prstGeom prst="curved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8" name="Curved Connector 10"/>
          <p:cNvCxnSpPr>
            <a:stCxn id="9" idx="2"/>
            <a:endCxn id="5" idx="6"/>
          </p:cNvCxnSpPr>
          <p:nvPr/>
        </p:nvCxnSpPr>
        <p:spPr>
          <a:xfrm flipH="1" flipV="1">
            <a:off x="4007065" y="3718444"/>
            <a:ext cx="3228017" cy="99088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9" name="Curved Connector 18"/>
          <p:cNvCxnSpPr>
            <a:stCxn id="7" idx="5"/>
            <a:endCxn id="9" idx="7"/>
          </p:cNvCxnSpPr>
          <p:nvPr/>
        </p:nvCxnSpPr>
        <p:spPr>
          <a:xfrm rot="5400000">
            <a:off x="6796879" y="3719232"/>
            <a:ext cx="1656897"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4042575" y="2865443"/>
            <a:ext cx="429373" cy="307777"/>
          </a:xfrm>
          <a:prstGeom prst="rect">
            <a:avLst/>
          </a:prstGeom>
          <a:noFill/>
        </p:spPr>
        <p:txBody>
          <a:bodyPr wrap="square" rtlCol="0">
            <a:spAutoFit/>
          </a:bodyPr>
          <a:lstStyle/>
          <a:p>
            <a:r>
              <a:rPr lang="en-US" sz="1400" dirty="0"/>
              <a:t>10</a:t>
            </a:r>
          </a:p>
        </p:txBody>
      </p:sp>
      <p:sp>
        <p:nvSpPr>
          <p:cNvPr id="21" name="TextBox 20"/>
          <p:cNvSpPr txBox="1"/>
          <p:nvPr/>
        </p:nvSpPr>
        <p:spPr>
          <a:xfrm>
            <a:off x="3899825" y="4099644"/>
            <a:ext cx="429373" cy="307777"/>
          </a:xfrm>
          <a:prstGeom prst="rect">
            <a:avLst/>
          </a:prstGeom>
          <a:noFill/>
        </p:spPr>
        <p:txBody>
          <a:bodyPr wrap="square" rtlCol="0">
            <a:spAutoFit/>
          </a:bodyPr>
          <a:lstStyle/>
          <a:p>
            <a:r>
              <a:rPr lang="en-US" sz="1400" dirty="0"/>
              <a:t>5</a:t>
            </a:r>
          </a:p>
        </p:txBody>
      </p:sp>
      <p:sp>
        <p:nvSpPr>
          <p:cNvPr id="22" name="TextBox 21"/>
          <p:cNvSpPr txBox="1"/>
          <p:nvPr/>
        </p:nvSpPr>
        <p:spPr>
          <a:xfrm>
            <a:off x="4854288" y="3291955"/>
            <a:ext cx="429373" cy="307777"/>
          </a:xfrm>
          <a:prstGeom prst="rect">
            <a:avLst/>
          </a:prstGeom>
          <a:noFill/>
        </p:spPr>
        <p:txBody>
          <a:bodyPr wrap="square" rtlCol="0">
            <a:spAutoFit/>
          </a:bodyPr>
          <a:lstStyle/>
          <a:p>
            <a:r>
              <a:rPr lang="en-US" sz="1400" dirty="0"/>
              <a:t>3</a:t>
            </a:r>
          </a:p>
        </p:txBody>
      </p:sp>
      <p:sp>
        <p:nvSpPr>
          <p:cNvPr id="23" name="TextBox 22"/>
          <p:cNvSpPr txBox="1"/>
          <p:nvPr/>
        </p:nvSpPr>
        <p:spPr>
          <a:xfrm>
            <a:off x="5438956" y="3291956"/>
            <a:ext cx="429373" cy="307777"/>
          </a:xfrm>
          <a:prstGeom prst="rect">
            <a:avLst/>
          </a:prstGeom>
          <a:noFill/>
        </p:spPr>
        <p:txBody>
          <a:bodyPr wrap="square" rtlCol="0">
            <a:spAutoFit/>
          </a:bodyPr>
          <a:lstStyle/>
          <a:p>
            <a:r>
              <a:rPr lang="en-US" sz="1400" dirty="0"/>
              <a:t>2</a:t>
            </a:r>
          </a:p>
        </p:txBody>
      </p:sp>
      <p:sp>
        <p:nvSpPr>
          <p:cNvPr id="24" name="TextBox 23"/>
          <p:cNvSpPr txBox="1"/>
          <p:nvPr/>
        </p:nvSpPr>
        <p:spPr>
          <a:xfrm>
            <a:off x="6165334" y="1911906"/>
            <a:ext cx="429373" cy="307777"/>
          </a:xfrm>
          <a:prstGeom prst="rect">
            <a:avLst/>
          </a:prstGeom>
          <a:noFill/>
        </p:spPr>
        <p:txBody>
          <a:bodyPr wrap="square" rtlCol="0">
            <a:spAutoFit/>
          </a:bodyPr>
          <a:lstStyle/>
          <a:p>
            <a:r>
              <a:rPr lang="en-US" sz="1400" dirty="0"/>
              <a:t>1</a:t>
            </a:r>
          </a:p>
        </p:txBody>
      </p:sp>
      <p:sp>
        <p:nvSpPr>
          <p:cNvPr id="25" name="TextBox 24"/>
          <p:cNvSpPr txBox="1"/>
          <p:nvPr/>
        </p:nvSpPr>
        <p:spPr>
          <a:xfrm>
            <a:off x="6035397" y="5112306"/>
            <a:ext cx="429373" cy="307777"/>
          </a:xfrm>
          <a:prstGeom prst="rect">
            <a:avLst/>
          </a:prstGeom>
          <a:noFill/>
        </p:spPr>
        <p:txBody>
          <a:bodyPr wrap="square" rtlCol="0">
            <a:spAutoFit/>
          </a:bodyPr>
          <a:lstStyle/>
          <a:p>
            <a:r>
              <a:rPr lang="en-US" sz="1400" dirty="0"/>
              <a:t>2</a:t>
            </a:r>
          </a:p>
        </p:txBody>
      </p:sp>
      <p:sp>
        <p:nvSpPr>
          <p:cNvPr id="26" name="TextBox 25"/>
          <p:cNvSpPr txBox="1"/>
          <p:nvPr/>
        </p:nvSpPr>
        <p:spPr>
          <a:xfrm>
            <a:off x="7640224" y="3536808"/>
            <a:ext cx="429373" cy="307777"/>
          </a:xfrm>
          <a:prstGeom prst="rect">
            <a:avLst/>
          </a:prstGeom>
          <a:noFill/>
        </p:spPr>
        <p:txBody>
          <a:bodyPr wrap="square" rtlCol="0">
            <a:spAutoFit/>
          </a:bodyPr>
          <a:lstStyle/>
          <a:p>
            <a:r>
              <a:rPr lang="en-US" sz="1400" dirty="0"/>
              <a:t>4</a:t>
            </a:r>
          </a:p>
        </p:txBody>
      </p:sp>
      <p:sp>
        <p:nvSpPr>
          <p:cNvPr id="27" name="TextBox 26"/>
          <p:cNvSpPr txBox="1"/>
          <p:nvPr/>
        </p:nvSpPr>
        <p:spPr>
          <a:xfrm>
            <a:off x="6280266" y="3194848"/>
            <a:ext cx="429373" cy="307777"/>
          </a:xfrm>
          <a:prstGeom prst="rect">
            <a:avLst/>
          </a:prstGeom>
          <a:noFill/>
        </p:spPr>
        <p:txBody>
          <a:bodyPr wrap="square" rtlCol="0">
            <a:spAutoFit/>
          </a:bodyPr>
          <a:lstStyle/>
          <a:p>
            <a:r>
              <a:rPr lang="en-US" sz="1400" dirty="0"/>
              <a:t>9</a:t>
            </a:r>
          </a:p>
        </p:txBody>
      </p:sp>
      <p:sp>
        <p:nvSpPr>
          <p:cNvPr id="28" name="TextBox 27"/>
          <p:cNvSpPr txBox="1"/>
          <p:nvPr/>
        </p:nvSpPr>
        <p:spPr>
          <a:xfrm>
            <a:off x="6259341" y="4195953"/>
            <a:ext cx="429373" cy="307777"/>
          </a:xfrm>
          <a:prstGeom prst="rect">
            <a:avLst/>
          </a:prstGeom>
          <a:noFill/>
        </p:spPr>
        <p:txBody>
          <a:bodyPr wrap="square" rtlCol="0">
            <a:spAutoFit/>
          </a:bodyPr>
          <a:lstStyle/>
          <a:p>
            <a:r>
              <a:rPr lang="en-US" sz="1400" dirty="0"/>
              <a:t>7</a:t>
            </a:r>
          </a:p>
        </p:txBody>
      </p:sp>
      <p:sp>
        <p:nvSpPr>
          <p:cNvPr id="29" name="TextBox 28"/>
          <p:cNvSpPr txBox="1"/>
          <p:nvPr/>
        </p:nvSpPr>
        <p:spPr>
          <a:xfrm>
            <a:off x="7020395" y="3564556"/>
            <a:ext cx="429373" cy="307777"/>
          </a:xfrm>
          <a:prstGeom prst="rect">
            <a:avLst/>
          </a:prstGeom>
          <a:noFill/>
        </p:spPr>
        <p:txBody>
          <a:bodyPr wrap="square" rtlCol="0">
            <a:spAutoFit/>
          </a:bodyPr>
          <a:lstStyle/>
          <a:p>
            <a:r>
              <a:rPr lang="en-US" sz="1400" dirty="0"/>
              <a:t>6</a:t>
            </a:r>
          </a:p>
        </p:txBody>
      </p:sp>
      <p:sp>
        <p:nvSpPr>
          <p:cNvPr id="30" name="TextBox 29"/>
          <p:cNvSpPr txBox="1"/>
          <p:nvPr/>
        </p:nvSpPr>
        <p:spPr>
          <a:xfrm>
            <a:off x="1818776" y="1346894"/>
            <a:ext cx="5885104" cy="369332"/>
          </a:xfrm>
          <a:prstGeom prst="rect">
            <a:avLst/>
          </a:prstGeom>
          <a:noFill/>
        </p:spPr>
        <p:txBody>
          <a:bodyPr wrap="square" rtlCol="0">
            <a:spAutoFit/>
          </a:bodyPr>
          <a:lstStyle/>
          <a:p>
            <a:r>
              <a:rPr lang="en-US" dirty="0"/>
              <a:t>Final result:</a:t>
            </a:r>
          </a:p>
        </p:txBody>
      </p:sp>
      <p:sp>
        <p:nvSpPr>
          <p:cNvPr id="31" name="TextBox 30"/>
          <p:cNvSpPr txBox="1"/>
          <p:nvPr/>
        </p:nvSpPr>
        <p:spPr>
          <a:xfrm>
            <a:off x="3296423" y="3260994"/>
            <a:ext cx="381000" cy="261610"/>
          </a:xfrm>
          <a:prstGeom prst="rect">
            <a:avLst/>
          </a:prstGeom>
          <a:noFill/>
        </p:spPr>
        <p:txBody>
          <a:bodyPr wrap="square" rtlCol="0">
            <a:spAutoFit/>
          </a:bodyPr>
          <a:lstStyle/>
          <a:p>
            <a:r>
              <a:rPr lang="en-US" sz="1100" dirty="0">
                <a:solidFill>
                  <a:srgbClr val="FF0000"/>
                </a:solidFill>
              </a:rPr>
              <a:t>0</a:t>
            </a:r>
          </a:p>
        </p:txBody>
      </p:sp>
      <mc:AlternateContent xmlns:mc="http://schemas.openxmlformats.org/markup-compatibility/2006" xmlns:a14="http://schemas.microsoft.com/office/drawing/2010/main">
        <mc:Choice Requires="a14">
          <p:sp>
            <p:nvSpPr>
              <p:cNvPr id="32" name="TextBox 31"/>
              <p:cNvSpPr txBox="1"/>
              <p:nvPr/>
            </p:nvSpPr>
            <p:spPr>
              <a:xfrm>
                <a:off x="4819839" y="4938545"/>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solidFill>
                            <a:srgbClr val="FF0000"/>
                          </a:solidFill>
                          <a:latin typeface="Cambria Math"/>
                        </a:rPr>
                        <m:t>5</m:t>
                      </m:r>
                    </m:oMath>
                  </m:oMathPara>
                </a14:m>
                <a:endParaRPr lang="en-US" sz="1400" dirty="0">
                  <a:solidFill>
                    <a:srgbClr val="FF000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4819839" y="4938545"/>
                <a:ext cx="356431" cy="307777"/>
              </a:xfrm>
              <a:prstGeom prst="rect">
                <a:avLst/>
              </a:prstGeom>
              <a:blipFill>
                <a:blip r:embed="rId2"/>
                <a:stretch>
                  <a:fillRect/>
                </a:stretch>
              </a:blipFill>
            </p:spPr>
            <p:txBody>
              <a:bodyPr/>
              <a:lstStyle/>
              <a:p>
                <a:r>
                  <a:rPr lang="en-US">
                    <a:noFill/>
                  </a:rPr>
                  <a:t> </a:t>
                </a:r>
              </a:p>
            </p:txBody>
          </p:sp>
        </mc:Fallback>
      </mc:AlternateContent>
      <p:sp>
        <p:nvSpPr>
          <p:cNvPr id="33" name="TextBox 32"/>
          <p:cNvSpPr txBox="1"/>
          <p:nvPr/>
        </p:nvSpPr>
        <p:spPr>
          <a:xfrm>
            <a:off x="4681512" y="2208007"/>
            <a:ext cx="373548" cy="307777"/>
          </a:xfrm>
          <a:prstGeom prst="rect">
            <a:avLst/>
          </a:prstGeom>
          <a:noFill/>
        </p:spPr>
        <p:txBody>
          <a:bodyPr wrap="square" rtlCol="0">
            <a:spAutoFit/>
          </a:bodyPr>
          <a:lstStyle/>
          <a:p>
            <a:r>
              <a:rPr lang="en-US" sz="1400" dirty="0">
                <a:solidFill>
                  <a:srgbClr val="FF0000"/>
                </a:solidFill>
              </a:rPr>
              <a:t>8</a:t>
            </a:r>
          </a:p>
        </p:txBody>
      </p:sp>
      <p:sp>
        <p:nvSpPr>
          <p:cNvPr id="34" name="TextBox 33"/>
          <p:cNvSpPr txBox="1"/>
          <p:nvPr/>
        </p:nvSpPr>
        <p:spPr>
          <a:xfrm>
            <a:off x="7440760" y="2180710"/>
            <a:ext cx="534646" cy="307777"/>
          </a:xfrm>
          <a:prstGeom prst="rect">
            <a:avLst/>
          </a:prstGeom>
          <a:noFill/>
        </p:spPr>
        <p:txBody>
          <a:bodyPr wrap="square" rtlCol="0">
            <a:spAutoFit/>
          </a:bodyPr>
          <a:lstStyle/>
          <a:p>
            <a:r>
              <a:rPr lang="en-US" sz="1400" dirty="0">
                <a:solidFill>
                  <a:srgbClr val="FF0000"/>
                </a:solidFill>
              </a:rPr>
              <a:t>9</a:t>
            </a:r>
          </a:p>
        </p:txBody>
      </p:sp>
      <mc:AlternateContent xmlns:mc="http://schemas.openxmlformats.org/markup-compatibility/2006" xmlns:a14="http://schemas.microsoft.com/office/drawing/2010/main">
        <mc:Choice Requires="a14">
          <p:sp>
            <p:nvSpPr>
              <p:cNvPr id="35" name="TextBox 34"/>
              <p:cNvSpPr txBox="1"/>
              <p:nvPr/>
            </p:nvSpPr>
            <p:spPr>
              <a:xfrm>
                <a:off x="7618976" y="4937927"/>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solidFill>
                            <a:srgbClr val="FF0000"/>
                          </a:solidFill>
                          <a:latin typeface="Cambria Math"/>
                        </a:rPr>
                        <m:t>7</m:t>
                      </m:r>
                    </m:oMath>
                  </m:oMathPara>
                </a14:m>
                <a:endParaRPr lang="en-US" sz="1400" dirty="0">
                  <a:solidFill>
                    <a:srgbClr val="FF0000"/>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7618976" y="4937927"/>
                <a:ext cx="356431" cy="307777"/>
              </a:xfrm>
              <a:prstGeom prst="rect">
                <a:avLst/>
              </a:prstGeom>
              <a:blipFill>
                <a:blip r:embed="rId3"/>
                <a:stretch>
                  <a:fillRect/>
                </a:stretch>
              </a:blipFill>
            </p:spPr>
            <p:txBody>
              <a:bodyPr/>
              <a:lstStyle/>
              <a:p>
                <a:r>
                  <a:rPr lang="en-US">
                    <a:noFill/>
                  </a:rPr>
                  <a:t> </a:t>
                </a:r>
              </a:p>
            </p:txBody>
          </p:sp>
        </mc:Fallback>
      </mc:AlternateContent>
      <p:cxnSp>
        <p:nvCxnSpPr>
          <p:cNvPr id="41" name="Curved Connector 10"/>
          <p:cNvCxnSpPr>
            <a:stCxn id="8" idx="6"/>
            <a:endCxn id="7" idx="2"/>
          </p:cNvCxnSpPr>
          <p:nvPr/>
        </p:nvCxnSpPr>
        <p:spPr>
          <a:xfrm flipV="1">
            <a:off x="5512261" y="2729140"/>
            <a:ext cx="1722821" cy="190688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6" name="TextBox 35"/>
          <p:cNvSpPr txBox="1"/>
          <p:nvPr/>
        </p:nvSpPr>
        <p:spPr>
          <a:xfrm>
            <a:off x="1905000" y="5446695"/>
            <a:ext cx="3016240" cy="646331"/>
          </a:xfrm>
          <a:prstGeom prst="rect">
            <a:avLst/>
          </a:prstGeom>
          <a:noFill/>
        </p:spPr>
        <p:txBody>
          <a:bodyPr wrap="square" rtlCol="0">
            <a:spAutoFit/>
          </a:bodyPr>
          <a:lstStyle/>
          <a:p>
            <a:r>
              <a:rPr lang="en-US" dirty="0"/>
              <a:t>What is the shortest path from 1 to 5?</a:t>
            </a:r>
          </a:p>
        </p:txBody>
      </p:sp>
      <p:sp>
        <p:nvSpPr>
          <p:cNvPr id="37" name="TextBox 36"/>
          <p:cNvSpPr txBox="1"/>
          <p:nvPr/>
        </p:nvSpPr>
        <p:spPr>
          <a:xfrm>
            <a:off x="1905000" y="6140642"/>
            <a:ext cx="3016240" cy="369332"/>
          </a:xfrm>
          <a:prstGeom prst="rect">
            <a:avLst/>
          </a:prstGeom>
          <a:noFill/>
        </p:spPr>
        <p:txBody>
          <a:bodyPr wrap="square" rtlCol="0">
            <a:spAutoFit/>
          </a:bodyPr>
          <a:lstStyle/>
          <a:p>
            <a:r>
              <a:rPr lang="en-US" dirty="0"/>
              <a:t>What is weight of this path?</a:t>
            </a:r>
          </a:p>
        </p:txBody>
      </p:sp>
      <p:sp>
        <p:nvSpPr>
          <p:cNvPr id="38" name="TextBox 37"/>
          <p:cNvSpPr txBox="1"/>
          <p:nvPr/>
        </p:nvSpPr>
        <p:spPr>
          <a:xfrm>
            <a:off x="4675661" y="5486230"/>
            <a:ext cx="3016240" cy="369332"/>
          </a:xfrm>
          <a:prstGeom prst="rect">
            <a:avLst/>
          </a:prstGeom>
          <a:noFill/>
        </p:spPr>
        <p:txBody>
          <a:bodyPr wrap="square" rtlCol="0">
            <a:spAutoFit/>
          </a:bodyPr>
          <a:lstStyle/>
          <a:p>
            <a:r>
              <a:rPr lang="en-US" dirty="0"/>
              <a:t>1, 4, 5</a:t>
            </a:r>
          </a:p>
        </p:txBody>
      </p:sp>
      <p:sp>
        <p:nvSpPr>
          <p:cNvPr id="40" name="TextBox 39"/>
          <p:cNvSpPr txBox="1"/>
          <p:nvPr/>
        </p:nvSpPr>
        <p:spPr>
          <a:xfrm>
            <a:off x="4640921" y="6093025"/>
            <a:ext cx="3016240" cy="369332"/>
          </a:xfrm>
          <a:prstGeom prst="rect">
            <a:avLst/>
          </a:prstGeom>
          <a:noFill/>
        </p:spPr>
        <p:txBody>
          <a:bodyPr wrap="square" rtlCol="0">
            <a:spAutoFit/>
          </a:bodyPr>
          <a:lstStyle/>
          <a:p>
            <a:r>
              <a:rPr lang="en-US" dirty="0"/>
              <a:t>7</a:t>
            </a:r>
          </a:p>
        </p:txBody>
      </p:sp>
      <p:sp>
        <p:nvSpPr>
          <p:cNvPr id="39" name="TextBox 38"/>
          <p:cNvSpPr txBox="1"/>
          <p:nvPr/>
        </p:nvSpPr>
        <p:spPr>
          <a:xfrm>
            <a:off x="5508925" y="5954526"/>
            <a:ext cx="3016240" cy="646331"/>
          </a:xfrm>
          <a:prstGeom prst="rect">
            <a:avLst/>
          </a:prstGeom>
          <a:noFill/>
        </p:spPr>
        <p:txBody>
          <a:bodyPr wrap="square" rtlCol="0">
            <a:spAutoFit/>
          </a:bodyPr>
          <a:lstStyle/>
          <a:p>
            <a:r>
              <a:rPr lang="en-US" dirty="0"/>
              <a:t>What is the shortest path from 1 to 2, 3, and 4?</a:t>
            </a:r>
          </a:p>
        </p:txBody>
      </p:sp>
    </p:spTree>
    <p:extLst>
      <p:ext uri="{BB962C8B-B14F-4D97-AF65-F5344CB8AC3E}">
        <p14:creationId xmlns:p14="http://schemas.microsoft.com/office/powerpoint/2010/main" val="249362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ppt_x"/>
                                          </p:val>
                                        </p:tav>
                                        <p:tav tm="100000">
                                          <p:val>
                                            <p:strVal val="#ppt_x"/>
                                          </p:val>
                                        </p:tav>
                                      </p:tavLst>
                                    </p:anim>
                                    <p:anim calcmode="lin" valueType="num">
                                      <p:cBhvr additive="base">
                                        <p:cTn id="1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ppt_x"/>
                                          </p:val>
                                        </p:tav>
                                        <p:tav tm="100000">
                                          <p:val>
                                            <p:strVal val="#ppt_x"/>
                                          </p:val>
                                        </p:tav>
                                      </p:tavLst>
                                    </p:anim>
                                    <p:anim calcmode="lin" valueType="num">
                                      <p:cBhvr additive="base">
                                        <p:cTn id="1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500" fill="hold"/>
                                        <p:tgtEl>
                                          <p:spTgt spid="40"/>
                                        </p:tgtEl>
                                        <p:attrNameLst>
                                          <p:attrName>ppt_x</p:attrName>
                                        </p:attrNameLst>
                                      </p:cBhvr>
                                      <p:tavLst>
                                        <p:tav tm="0">
                                          <p:val>
                                            <p:strVal val="#ppt_x"/>
                                          </p:val>
                                        </p:tav>
                                        <p:tav tm="100000">
                                          <p:val>
                                            <p:strVal val="#ppt_x"/>
                                          </p:val>
                                        </p:tav>
                                      </p:tavLst>
                                    </p:anim>
                                    <p:anim calcmode="lin" valueType="num">
                                      <p:cBhvr additive="base">
                                        <p:cTn id="2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500" fill="hold"/>
                                        <p:tgtEl>
                                          <p:spTgt spid="39"/>
                                        </p:tgtEl>
                                        <p:attrNameLst>
                                          <p:attrName>ppt_x</p:attrName>
                                        </p:attrNameLst>
                                      </p:cBhvr>
                                      <p:tavLst>
                                        <p:tav tm="0">
                                          <p:val>
                                            <p:strVal val="#ppt_x"/>
                                          </p:val>
                                        </p:tav>
                                        <p:tav tm="100000">
                                          <p:val>
                                            <p:strVal val="#ppt_x"/>
                                          </p:val>
                                        </p:tav>
                                      </p:tavLst>
                                    </p:anim>
                                    <p:anim calcmode="lin" valueType="num">
                                      <p:cBhvr additive="base">
                                        <p:cTn id="3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40" grpId="0"/>
      <p:bldP spid="3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99F68-938D-4D93-BADF-46A6CA4B03E5}"/>
              </a:ext>
            </a:extLst>
          </p:cNvPr>
          <p:cNvSpPr>
            <a:spLocks noGrp="1"/>
          </p:cNvSpPr>
          <p:nvPr>
            <p:ph type="title"/>
          </p:nvPr>
        </p:nvSpPr>
        <p:spPr/>
        <p:txBody>
          <a:bodyPr/>
          <a:lstStyle/>
          <a:p>
            <a:r>
              <a:rPr lang="en-US" dirty="0"/>
              <a:t>Reference - Dijkstra</a:t>
            </a:r>
          </a:p>
        </p:txBody>
      </p:sp>
      <p:sp>
        <p:nvSpPr>
          <p:cNvPr id="3" name="Content Placeholder 2">
            <a:extLst>
              <a:ext uri="{FF2B5EF4-FFF2-40B4-BE49-F238E27FC236}">
                <a16:creationId xmlns:a16="http://schemas.microsoft.com/office/drawing/2014/main" id="{0E1DA41B-5EF4-4A63-95BF-42C106EA7FB3}"/>
              </a:ext>
            </a:extLst>
          </p:cNvPr>
          <p:cNvSpPr>
            <a:spLocks noGrp="1"/>
          </p:cNvSpPr>
          <p:nvPr>
            <p:ph idx="1"/>
          </p:nvPr>
        </p:nvSpPr>
        <p:spPr/>
        <p:txBody>
          <a:bodyPr/>
          <a:lstStyle/>
          <a:p>
            <a:r>
              <a:rPr lang="en-US" dirty="0">
                <a:hlinkClick r:id="rId2"/>
              </a:rPr>
              <a:t>https://www.freecodecamp.org/news/dijkstras-shortest-path-algorithm-visual-introduction/</a:t>
            </a:r>
            <a:endParaRPr lang="en-US" dirty="0"/>
          </a:p>
          <a:p>
            <a:endParaRPr lang="en-US" dirty="0"/>
          </a:p>
        </p:txBody>
      </p:sp>
    </p:spTree>
    <p:extLst>
      <p:ext uri="{BB962C8B-B14F-4D97-AF65-F5344CB8AC3E}">
        <p14:creationId xmlns:p14="http://schemas.microsoft.com/office/powerpoint/2010/main" val="21420298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AA8823-8A13-4DD2-A471-43B33FE0ACA6}"/>
              </a:ext>
            </a:extLst>
          </p:cNvPr>
          <p:cNvSpPr>
            <a:spLocks noGrp="1"/>
          </p:cNvSpPr>
          <p:nvPr>
            <p:ph type="ctrTitle"/>
          </p:nvPr>
        </p:nvSpPr>
        <p:spPr/>
        <p:txBody>
          <a:bodyPr/>
          <a:lstStyle/>
          <a:p>
            <a:r>
              <a:rPr lang="en-US" dirty="0"/>
              <a:t>Backtracking</a:t>
            </a:r>
          </a:p>
        </p:txBody>
      </p:sp>
      <p:sp>
        <p:nvSpPr>
          <p:cNvPr id="5" name="Subtitle 4">
            <a:extLst>
              <a:ext uri="{FF2B5EF4-FFF2-40B4-BE49-F238E27FC236}">
                <a16:creationId xmlns:a16="http://schemas.microsoft.com/office/drawing/2014/main" id="{DC530051-6481-422F-BA81-1F265CC130E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25418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6A320-8021-42B2-87E7-492DA56BA3D2}"/>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08549E41-C296-4C0F-B265-7F8422B51FA1}"/>
              </a:ext>
            </a:extLst>
          </p:cNvPr>
          <p:cNvSpPr>
            <a:spLocks noGrp="1"/>
          </p:cNvSpPr>
          <p:nvPr>
            <p:ph idx="1"/>
          </p:nvPr>
        </p:nvSpPr>
        <p:spPr/>
        <p:txBody>
          <a:bodyPr/>
          <a:lstStyle/>
          <a:p>
            <a:r>
              <a:rPr lang="en-US" dirty="0"/>
              <a:t>Minimum Spanning Tree – Prims, </a:t>
            </a:r>
            <a:r>
              <a:rPr lang="en-US" dirty="0" err="1"/>
              <a:t>Kruskals</a:t>
            </a:r>
            <a:r>
              <a:rPr lang="en-US" dirty="0"/>
              <a:t> algorithm</a:t>
            </a:r>
          </a:p>
          <a:p>
            <a:endParaRPr lang="en-US" dirty="0"/>
          </a:p>
          <a:p>
            <a:r>
              <a:rPr lang="en-US" dirty="0"/>
              <a:t>Dijkstra’s shortest path algorithm</a:t>
            </a:r>
          </a:p>
          <a:p>
            <a:endParaRPr lang="en-US" dirty="0"/>
          </a:p>
          <a:p>
            <a:r>
              <a:rPr lang="en-US" dirty="0"/>
              <a:t>Huffman Coding</a:t>
            </a:r>
          </a:p>
        </p:txBody>
      </p:sp>
    </p:spTree>
    <p:extLst>
      <p:ext uri="{BB962C8B-B14F-4D97-AF65-F5344CB8AC3E}">
        <p14:creationId xmlns:p14="http://schemas.microsoft.com/office/powerpoint/2010/main" val="4979634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6AB9F-6CE1-4AB5-BA00-B088F66447C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B27D018-1F0C-4C26-9AAA-E2E61AB6F16B}"/>
              </a:ext>
            </a:extLst>
          </p:cNvPr>
          <p:cNvSpPr>
            <a:spLocks noGrp="1"/>
          </p:cNvSpPr>
          <p:nvPr>
            <p:ph idx="1"/>
          </p:nvPr>
        </p:nvSpPr>
        <p:spPr/>
        <p:txBody>
          <a:bodyPr/>
          <a:lstStyle/>
          <a:p>
            <a:r>
              <a:rPr lang="en-US" dirty="0"/>
              <a:t>Backtracking is an algorithmic-technique for solving problems recursively by trying to build a solution incrementally, one piece at a time, removing those solutions that fail to satisfy the constraints of the problem at any point of time (by time, here, is referred to the time elapsed till reaching any level of the search tree).</a:t>
            </a:r>
          </a:p>
        </p:txBody>
      </p:sp>
    </p:spTree>
    <p:extLst>
      <p:ext uri="{BB962C8B-B14F-4D97-AF65-F5344CB8AC3E}">
        <p14:creationId xmlns:p14="http://schemas.microsoft.com/office/powerpoint/2010/main" val="6406026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6751137-6FF1-4BB2-B228-5ECC684234EB}"/>
              </a:ext>
            </a:extLst>
          </p:cNvPr>
          <p:cNvPicPr>
            <a:picLocks noGrp="1" noChangeAspect="1"/>
          </p:cNvPicPr>
          <p:nvPr>
            <p:ph idx="1"/>
          </p:nvPr>
        </p:nvPicPr>
        <p:blipFill>
          <a:blip r:embed="rId2"/>
          <a:stretch>
            <a:fillRect/>
          </a:stretch>
        </p:blipFill>
        <p:spPr>
          <a:xfrm>
            <a:off x="92172" y="1290832"/>
            <a:ext cx="12007655" cy="3900145"/>
          </a:xfrm>
          <a:prstGeom prst="rect">
            <a:avLst/>
          </a:prstGeom>
        </p:spPr>
      </p:pic>
    </p:spTree>
    <p:extLst>
      <p:ext uri="{BB962C8B-B14F-4D97-AF65-F5344CB8AC3E}">
        <p14:creationId xmlns:p14="http://schemas.microsoft.com/office/powerpoint/2010/main" val="42801051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73ED84A-B430-4A9B-A187-7ACDE4F857A6}"/>
              </a:ext>
            </a:extLst>
          </p:cNvPr>
          <p:cNvPicPr>
            <a:picLocks noGrp="1" noChangeAspect="1"/>
          </p:cNvPicPr>
          <p:nvPr>
            <p:ph idx="1"/>
          </p:nvPr>
        </p:nvPicPr>
        <p:blipFill>
          <a:blip r:embed="rId2"/>
          <a:stretch>
            <a:fillRect/>
          </a:stretch>
        </p:blipFill>
        <p:spPr>
          <a:xfrm>
            <a:off x="299163" y="2721805"/>
            <a:ext cx="11201615" cy="3370079"/>
          </a:xfrm>
          <a:prstGeom prst="rect">
            <a:avLst/>
          </a:prstGeom>
        </p:spPr>
      </p:pic>
      <p:pic>
        <p:nvPicPr>
          <p:cNvPr id="4" name="Picture 3">
            <a:extLst>
              <a:ext uri="{FF2B5EF4-FFF2-40B4-BE49-F238E27FC236}">
                <a16:creationId xmlns:a16="http://schemas.microsoft.com/office/drawing/2014/main" id="{300AAC55-3ED2-4BE1-805E-3C91C5088673}"/>
              </a:ext>
            </a:extLst>
          </p:cNvPr>
          <p:cNvPicPr>
            <a:picLocks noChangeAspect="1"/>
          </p:cNvPicPr>
          <p:nvPr/>
        </p:nvPicPr>
        <p:blipFill>
          <a:blip r:embed="rId3"/>
          <a:stretch>
            <a:fillRect/>
          </a:stretch>
        </p:blipFill>
        <p:spPr>
          <a:xfrm>
            <a:off x="4082854" y="323849"/>
            <a:ext cx="3219450" cy="2552700"/>
          </a:xfrm>
          <a:prstGeom prst="rect">
            <a:avLst/>
          </a:prstGeom>
        </p:spPr>
      </p:pic>
    </p:spTree>
    <p:extLst>
      <p:ext uri="{BB962C8B-B14F-4D97-AF65-F5344CB8AC3E}">
        <p14:creationId xmlns:p14="http://schemas.microsoft.com/office/powerpoint/2010/main" val="15055878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FBA7A-200C-4C9C-A605-78645575925B}"/>
              </a:ext>
            </a:extLst>
          </p:cNvPr>
          <p:cNvSpPr>
            <a:spLocks noGrp="1"/>
          </p:cNvSpPr>
          <p:nvPr>
            <p:ph type="title"/>
          </p:nvPr>
        </p:nvSpPr>
        <p:spPr/>
        <p:txBody>
          <a:bodyPr/>
          <a:lstStyle/>
          <a:p>
            <a:r>
              <a:rPr lang="en-US" dirty="0"/>
              <a:t>Sum of Subset problem</a:t>
            </a:r>
          </a:p>
        </p:txBody>
      </p:sp>
      <p:sp>
        <p:nvSpPr>
          <p:cNvPr id="3" name="Content Placeholder 2">
            <a:extLst>
              <a:ext uri="{FF2B5EF4-FFF2-40B4-BE49-F238E27FC236}">
                <a16:creationId xmlns:a16="http://schemas.microsoft.com/office/drawing/2014/main" id="{2BF9CC9C-64A3-406A-8825-C7ABBF2121B5}"/>
              </a:ext>
            </a:extLst>
          </p:cNvPr>
          <p:cNvSpPr>
            <a:spLocks noGrp="1"/>
          </p:cNvSpPr>
          <p:nvPr>
            <p:ph idx="1"/>
          </p:nvPr>
        </p:nvSpPr>
        <p:spPr/>
        <p:txBody>
          <a:bodyPr/>
          <a:lstStyle/>
          <a:p>
            <a:r>
              <a:rPr lang="en-US" dirty="0"/>
              <a:t>The problem is to find a subset of a given set S={s1,s2,….</a:t>
            </a:r>
            <a:r>
              <a:rPr lang="en-US" dirty="0" err="1"/>
              <a:t>sN</a:t>
            </a:r>
            <a:r>
              <a:rPr lang="en-US" dirty="0"/>
              <a:t>} of N positive integers whose sum is equal to a given positive integer “d”.</a:t>
            </a:r>
          </a:p>
          <a:p>
            <a:endParaRPr lang="en-US" dirty="0"/>
          </a:p>
          <a:p>
            <a:r>
              <a:rPr lang="en-US" dirty="0"/>
              <a:t>Sum of subset that is equivalent to given positive integer.</a:t>
            </a:r>
          </a:p>
        </p:txBody>
      </p:sp>
    </p:spTree>
    <p:extLst>
      <p:ext uri="{BB962C8B-B14F-4D97-AF65-F5344CB8AC3E}">
        <p14:creationId xmlns:p14="http://schemas.microsoft.com/office/powerpoint/2010/main" val="40296111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593401-F6C9-485B-85EC-16641C6C7A0B}"/>
              </a:ext>
            </a:extLst>
          </p:cNvPr>
          <p:cNvSpPr>
            <a:spLocks noGrp="1"/>
          </p:cNvSpPr>
          <p:nvPr>
            <p:ph idx="1"/>
          </p:nvPr>
        </p:nvSpPr>
        <p:spPr>
          <a:xfrm>
            <a:off x="838200" y="622570"/>
            <a:ext cx="10515600" cy="5554393"/>
          </a:xfrm>
        </p:spPr>
        <p:txBody>
          <a:bodyPr/>
          <a:lstStyle/>
          <a:p>
            <a:r>
              <a:rPr lang="en-US" dirty="0"/>
              <a:t>First step is to arrange the set in ascending order</a:t>
            </a:r>
          </a:p>
          <a:p>
            <a:r>
              <a:rPr lang="en-US" dirty="0"/>
              <a:t>Example – S={1,3,4,5}    d=8</a:t>
            </a:r>
          </a:p>
          <a:p>
            <a:r>
              <a:rPr lang="en-US" dirty="0"/>
              <a:t>2 possible subsets – {1,3,4} {3,5}</a:t>
            </a:r>
          </a:p>
          <a:p>
            <a:endParaRPr lang="en-US" dirty="0"/>
          </a:p>
          <a:p>
            <a:r>
              <a:rPr lang="en-US" dirty="0"/>
              <a:t>Calculating through  the state space tree. If no elements are inserted in the tree, start with node value as ‘0’</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9E97C79E-203B-4AAA-BD54-FEAAF98DEACB}"/>
              </a:ext>
            </a:extLst>
          </p:cNvPr>
          <p:cNvPicPr>
            <a:picLocks noChangeAspect="1"/>
          </p:cNvPicPr>
          <p:nvPr/>
        </p:nvPicPr>
        <p:blipFill>
          <a:blip r:embed="rId2"/>
          <a:stretch>
            <a:fillRect/>
          </a:stretch>
        </p:blipFill>
        <p:spPr>
          <a:xfrm>
            <a:off x="3990367" y="3759537"/>
            <a:ext cx="3331526" cy="2115969"/>
          </a:xfrm>
          <a:prstGeom prst="rect">
            <a:avLst/>
          </a:prstGeom>
        </p:spPr>
      </p:pic>
    </p:spTree>
    <p:extLst>
      <p:ext uri="{BB962C8B-B14F-4D97-AF65-F5344CB8AC3E}">
        <p14:creationId xmlns:p14="http://schemas.microsoft.com/office/powerpoint/2010/main" val="40717514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075962C-05B5-4865-83BD-0B55924DC7FA}"/>
              </a:ext>
            </a:extLst>
          </p:cNvPr>
          <p:cNvPicPr>
            <a:picLocks noGrp="1" noChangeAspect="1"/>
          </p:cNvPicPr>
          <p:nvPr>
            <p:ph idx="1"/>
          </p:nvPr>
        </p:nvPicPr>
        <p:blipFill>
          <a:blip r:embed="rId2"/>
          <a:stretch>
            <a:fillRect/>
          </a:stretch>
        </p:blipFill>
        <p:spPr>
          <a:xfrm>
            <a:off x="801315" y="1443256"/>
            <a:ext cx="3926326" cy="3686915"/>
          </a:xfrm>
          <a:prstGeom prst="rect">
            <a:avLst/>
          </a:prstGeom>
        </p:spPr>
      </p:pic>
      <p:pic>
        <p:nvPicPr>
          <p:cNvPr id="5" name="Picture 4">
            <a:extLst>
              <a:ext uri="{FF2B5EF4-FFF2-40B4-BE49-F238E27FC236}">
                <a16:creationId xmlns:a16="http://schemas.microsoft.com/office/drawing/2014/main" id="{1088FFEC-427B-40B9-8D37-45AF07A9CC18}"/>
              </a:ext>
            </a:extLst>
          </p:cNvPr>
          <p:cNvPicPr>
            <a:picLocks noChangeAspect="1"/>
          </p:cNvPicPr>
          <p:nvPr/>
        </p:nvPicPr>
        <p:blipFill>
          <a:blip r:embed="rId3"/>
          <a:stretch>
            <a:fillRect/>
          </a:stretch>
        </p:blipFill>
        <p:spPr>
          <a:xfrm>
            <a:off x="5133325" y="1096143"/>
            <a:ext cx="6772395" cy="4665714"/>
          </a:xfrm>
          <a:prstGeom prst="rect">
            <a:avLst/>
          </a:prstGeom>
        </p:spPr>
      </p:pic>
    </p:spTree>
    <p:extLst>
      <p:ext uri="{BB962C8B-B14F-4D97-AF65-F5344CB8AC3E}">
        <p14:creationId xmlns:p14="http://schemas.microsoft.com/office/powerpoint/2010/main" val="28989480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896A-2885-4D92-9E18-7C6D58891F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800843-4CA2-49AD-8E59-A8ED0A4694E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6F8D049-853F-40CF-A485-7F22133ABF2C}"/>
              </a:ext>
            </a:extLst>
          </p:cNvPr>
          <p:cNvPicPr>
            <a:picLocks noChangeAspect="1"/>
          </p:cNvPicPr>
          <p:nvPr/>
        </p:nvPicPr>
        <p:blipFill>
          <a:blip r:embed="rId2"/>
          <a:stretch>
            <a:fillRect/>
          </a:stretch>
        </p:blipFill>
        <p:spPr>
          <a:xfrm>
            <a:off x="1110816" y="523081"/>
            <a:ext cx="10009277" cy="5811838"/>
          </a:xfrm>
          <a:prstGeom prst="rect">
            <a:avLst/>
          </a:prstGeom>
        </p:spPr>
      </p:pic>
    </p:spTree>
    <p:extLst>
      <p:ext uri="{BB962C8B-B14F-4D97-AF65-F5344CB8AC3E}">
        <p14:creationId xmlns:p14="http://schemas.microsoft.com/office/powerpoint/2010/main" val="35492177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0138A-D2E6-446E-AF05-DE6479EA7999}"/>
              </a:ext>
            </a:extLst>
          </p:cNvPr>
          <p:cNvSpPr>
            <a:spLocks noGrp="1"/>
          </p:cNvSpPr>
          <p:nvPr>
            <p:ph type="title"/>
          </p:nvPr>
        </p:nvSpPr>
        <p:spPr/>
        <p:txBody>
          <a:bodyPr/>
          <a:lstStyle/>
          <a:p>
            <a:r>
              <a:rPr lang="en-US" dirty="0"/>
              <a:t>Pseudocode</a:t>
            </a:r>
          </a:p>
        </p:txBody>
      </p:sp>
      <p:pic>
        <p:nvPicPr>
          <p:cNvPr id="4" name="Content Placeholder 3">
            <a:extLst>
              <a:ext uri="{FF2B5EF4-FFF2-40B4-BE49-F238E27FC236}">
                <a16:creationId xmlns:a16="http://schemas.microsoft.com/office/drawing/2014/main" id="{AC0B4B4C-0319-47BE-B3DA-24F324D51E25}"/>
              </a:ext>
            </a:extLst>
          </p:cNvPr>
          <p:cNvPicPr>
            <a:picLocks noGrp="1" noChangeAspect="1"/>
          </p:cNvPicPr>
          <p:nvPr>
            <p:ph idx="1"/>
          </p:nvPr>
        </p:nvPicPr>
        <p:blipFill>
          <a:blip r:embed="rId2"/>
          <a:stretch>
            <a:fillRect/>
          </a:stretch>
        </p:blipFill>
        <p:spPr>
          <a:xfrm>
            <a:off x="463879" y="1743376"/>
            <a:ext cx="11264242" cy="3827429"/>
          </a:xfrm>
          <a:prstGeom prst="rect">
            <a:avLst/>
          </a:prstGeom>
        </p:spPr>
      </p:pic>
    </p:spTree>
    <p:extLst>
      <p:ext uri="{BB962C8B-B14F-4D97-AF65-F5344CB8AC3E}">
        <p14:creationId xmlns:p14="http://schemas.microsoft.com/office/powerpoint/2010/main" val="3802991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B2E023-FFDB-4B35-9B88-FC42DAD068F3}"/>
              </a:ext>
            </a:extLst>
          </p:cNvPr>
          <p:cNvPicPr>
            <a:picLocks noChangeAspect="1"/>
          </p:cNvPicPr>
          <p:nvPr/>
        </p:nvPicPr>
        <p:blipFill>
          <a:blip r:embed="rId2"/>
          <a:stretch>
            <a:fillRect/>
          </a:stretch>
        </p:blipFill>
        <p:spPr>
          <a:xfrm>
            <a:off x="1617785" y="379826"/>
            <a:ext cx="9228405" cy="6283533"/>
          </a:xfrm>
          <a:prstGeom prst="rect">
            <a:avLst/>
          </a:prstGeom>
        </p:spPr>
      </p:pic>
    </p:spTree>
    <p:extLst>
      <p:ext uri="{BB962C8B-B14F-4D97-AF65-F5344CB8AC3E}">
        <p14:creationId xmlns:p14="http://schemas.microsoft.com/office/powerpoint/2010/main" val="3836775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A9FC6E-B3AC-460D-8554-5C0C3C60835B}"/>
              </a:ext>
            </a:extLst>
          </p:cNvPr>
          <p:cNvPicPr>
            <a:picLocks noChangeAspect="1"/>
          </p:cNvPicPr>
          <p:nvPr/>
        </p:nvPicPr>
        <p:blipFill>
          <a:blip r:embed="rId2"/>
          <a:stretch>
            <a:fillRect/>
          </a:stretch>
        </p:blipFill>
        <p:spPr>
          <a:xfrm>
            <a:off x="1132009" y="1457740"/>
            <a:ext cx="9616747" cy="3719098"/>
          </a:xfrm>
          <a:prstGeom prst="rect">
            <a:avLst/>
          </a:prstGeom>
        </p:spPr>
      </p:pic>
    </p:spTree>
    <p:extLst>
      <p:ext uri="{BB962C8B-B14F-4D97-AF65-F5344CB8AC3E}">
        <p14:creationId xmlns:p14="http://schemas.microsoft.com/office/powerpoint/2010/main" val="3702401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6DB980-2C53-4248-86B0-2063CD9FC108}"/>
              </a:ext>
            </a:extLst>
          </p:cNvPr>
          <p:cNvPicPr>
            <a:picLocks noChangeAspect="1"/>
          </p:cNvPicPr>
          <p:nvPr/>
        </p:nvPicPr>
        <p:blipFill>
          <a:blip r:embed="rId2"/>
          <a:stretch>
            <a:fillRect/>
          </a:stretch>
        </p:blipFill>
        <p:spPr>
          <a:xfrm>
            <a:off x="1828800" y="486481"/>
            <a:ext cx="8348869" cy="5885038"/>
          </a:xfrm>
          <a:prstGeom prst="rect">
            <a:avLst/>
          </a:prstGeom>
        </p:spPr>
      </p:pic>
    </p:spTree>
    <p:extLst>
      <p:ext uri="{BB962C8B-B14F-4D97-AF65-F5344CB8AC3E}">
        <p14:creationId xmlns:p14="http://schemas.microsoft.com/office/powerpoint/2010/main" val="4268270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9511DF-56FB-4572-B944-916C1F49FFAF}"/>
              </a:ext>
            </a:extLst>
          </p:cNvPr>
          <p:cNvPicPr>
            <a:picLocks noChangeAspect="1"/>
          </p:cNvPicPr>
          <p:nvPr/>
        </p:nvPicPr>
        <p:blipFill>
          <a:blip r:embed="rId2"/>
          <a:stretch>
            <a:fillRect/>
          </a:stretch>
        </p:blipFill>
        <p:spPr>
          <a:xfrm>
            <a:off x="1927274" y="224998"/>
            <a:ext cx="8581292" cy="6408004"/>
          </a:xfrm>
          <a:prstGeom prst="rect">
            <a:avLst/>
          </a:prstGeom>
        </p:spPr>
      </p:pic>
    </p:spTree>
    <p:extLst>
      <p:ext uri="{BB962C8B-B14F-4D97-AF65-F5344CB8AC3E}">
        <p14:creationId xmlns:p14="http://schemas.microsoft.com/office/powerpoint/2010/main" val="1268208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BE13D2-A59C-4613-A3AC-CC40D269B904}"/>
              </a:ext>
            </a:extLst>
          </p:cNvPr>
          <p:cNvPicPr>
            <a:picLocks noChangeAspect="1"/>
          </p:cNvPicPr>
          <p:nvPr/>
        </p:nvPicPr>
        <p:blipFill>
          <a:blip r:embed="rId2"/>
          <a:stretch>
            <a:fillRect/>
          </a:stretch>
        </p:blipFill>
        <p:spPr>
          <a:xfrm>
            <a:off x="1361162" y="1028371"/>
            <a:ext cx="9469675" cy="4801258"/>
          </a:xfrm>
          <a:prstGeom prst="rect">
            <a:avLst/>
          </a:prstGeom>
        </p:spPr>
      </p:pic>
    </p:spTree>
    <p:extLst>
      <p:ext uri="{BB962C8B-B14F-4D97-AF65-F5344CB8AC3E}">
        <p14:creationId xmlns:p14="http://schemas.microsoft.com/office/powerpoint/2010/main" val="3451260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09BCC63E80E24AA02DB99F2D754A25" ma:contentTypeVersion="4" ma:contentTypeDescription="Create a new document." ma:contentTypeScope="" ma:versionID="8c9524abdb40088bb4c36b94cab13fe5">
  <xsd:schema xmlns:xsd="http://www.w3.org/2001/XMLSchema" xmlns:xs="http://www.w3.org/2001/XMLSchema" xmlns:p="http://schemas.microsoft.com/office/2006/metadata/properties" xmlns:ns2="51c49af6-f9d2-493e-a2dd-47cf93b30e87" targetNamespace="http://schemas.microsoft.com/office/2006/metadata/properties" ma:root="true" ma:fieldsID="53669cb2ae123bb8ed7d74979f785bf2" ns2:_="">
    <xsd:import namespace="51c49af6-f9d2-493e-a2dd-47cf93b30e8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c49af6-f9d2-493e-a2dd-47cf93b30e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F6C4BD-6554-47F4-AADC-1B0A1C1DF74C}"/>
</file>

<file path=customXml/itemProps2.xml><?xml version="1.0" encoding="utf-8"?>
<ds:datastoreItem xmlns:ds="http://schemas.openxmlformats.org/officeDocument/2006/customXml" ds:itemID="{DD4E6C63-5647-49E4-99B1-1875D0F60204}"/>
</file>

<file path=customXml/itemProps3.xml><?xml version="1.0" encoding="utf-8"?>
<ds:datastoreItem xmlns:ds="http://schemas.openxmlformats.org/officeDocument/2006/customXml" ds:itemID="{A1B4BED0-1908-4E79-9491-B473E91F4C71}"/>
</file>

<file path=docProps/app.xml><?xml version="1.0" encoding="utf-8"?>
<Properties xmlns="http://schemas.openxmlformats.org/officeDocument/2006/extended-properties" xmlns:vt="http://schemas.openxmlformats.org/officeDocument/2006/docPropsVTypes">
  <TotalTime>646</TotalTime>
  <Words>721</Words>
  <Application>Microsoft Office PowerPoint</Application>
  <PresentationFormat>Widescreen</PresentationFormat>
  <Paragraphs>200</Paragraphs>
  <Slides>47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Algerian</vt:lpstr>
      <vt:lpstr>Arial</vt:lpstr>
      <vt:lpstr>Arial Narrow</vt:lpstr>
      <vt:lpstr>Calibri</vt:lpstr>
      <vt:lpstr>Calibri Light</vt:lpstr>
      <vt:lpstr>Cambria Math</vt:lpstr>
      <vt:lpstr>Helvetica Neue</vt:lpstr>
      <vt:lpstr>Office Theme</vt:lpstr>
      <vt:lpstr>GREEdy Technique</vt:lpstr>
      <vt:lpstr>Introduction</vt:lpstr>
      <vt:lpstr>PowerPoint Presentation</vt:lpstr>
      <vt:lpstr>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DIJKSTRA’S algorithm</vt:lpstr>
      <vt:lpstr>PowerPoint Presentation</vt:lpstr>
      <vt:lpstr>Dijkstra’s Algorithm</vt:lpstr>
      <vt:lpstr>Dijkstra’s Algorithm</vt:lpstr>
      <vt:lpstr>Dijkstra’s Algorithm</vt:lpstr>
      <vt:lpstr>Dijkstra’s Algorithm</vt:lpstr>
      <vt:lpstr>Dijkstra’s Algorithm</vt:lpstr>
      <vt:lpstr>Dijkstra’s Algorithm</vt:lpstr>
      <vt:lpstr>Dijkstra’s Algorithm</vt:lpstr>
      <vt:lpstr>Reference - Dijkstra</vt:lpstr>
      <vt:lpstr>Backtracking</vt:lpstr>
      <vt:lpstr>Introduction</vt:lpstr>
      <vt:lpstr>PowerPoint Presentation</vt:lpstr>
      <vt:lpstr>PowerPoint Presentation</vt:lpstr>
      <vt:lpstr>Sum of Subset problem</vt:lpstr>
      <vt:lpstr>PowerPoint Presentation</vt:lpstr>
      <vt:lpstr>PowerPoint Presentation</vt:lpstr>
      <vt:lpstr>PowerPoint Presentation</vt:lpstr>
      <vt:lpstr>Pseudocode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DIVIDE &amp; cONQUER</dc:title>
  <dc:creator>Jimcymol James [MAHE Dubai]</dc:creator>
  <cp:lastModifiedBy>Jimcymol James [MAHE Dubai]</cp:lastModifiedBy>
  <cp:revision>29</cp:revision>
  <dcterms:created xsi:type="dcterms:W3CDTF">2020-04-30T08:08:10Z</dcterms:created>
  <dcterms:modified xsi:type="dcterms:W3CDTF">2021-04-25T10:03:02Z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0x0101008B09BCC63E80E24AA02DB99F2D754A25</vt:lpwstr>
  </property>
</Properties>
</file>