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37" r:id="rId2"/>
    <p:sldId id="390" r:id="rId3"/>
    <p:sldId id="439" r:id="rId4"/>
    <p:sldId id="443" r:id="rId5"/>
    <p:sldId id="444" r:id="rId6"/>
    <p:sldId id="445" r:id="rId7"/>
    <p:sldId id="370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7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47"/>
    <a:srgbClr val="119F5B"/>
    <a:srgbClr val="FFFFFF"/>
    <a:srgbClr val="119F33"/>
    <a:srgbClr val="67AFE3"/>
    <a:srgbClr val="FF51B7"/>
    <a:srgbClr val="F5F5F5"/>
    <a:srgbClr val="969696"/>
    <a:srgbClr val="C8C8C8"/>
    <a:srgbClr val="009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>
      <p:cViewPr varScale="1">
        <p:scale>
          <a:sx n="95" d="100"/>
          <a:sy n="95" d="100"/>
        </p:scale>
        <p:origin x="-64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7DD0A-9044-4D18-9C18-8B428ED92850}" type="datetimeFigureOut">
              <a:rPr lang="zh-CN" altLang="en-US" smtClean="0"/>
              <a:t>4/23/2018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C6817-9CDC-4935-A4AC-27CF72BD8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1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87C70-E853-4894-BF07-D2F4B19C8F53}" type="datetimeFigureOut">
              <a:rPr lang="zh-CN" altLang="en-US" smtClean="0"/>
              <a:t>4/23/2018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47F99-6ADC-4C80-99B3-D41D13275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873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441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7000">
    <p:cover dir="l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t>4/23/2018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7000">
    <p:cover dir="l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t>4/23/2018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7000">
    <p:cover dir="l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3131840" y="409264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dirty="0">
                <a:solidFill>
                  <a:schemeClr val="accent3"/>
                </a:solidFill>
              </a:rPr>
              <a:t>单击输入标题</a:t>
            </a:r>
            <a:endParaRPr lang="en-US" altLang="zh-CN" sz="2100" dirty="0">
              <a:solidFill>
                <a:schemeClr val="accent3"/>
              </a:solidFill>
            </a:endParaRPr>
          </a:p>
          <a:p>
            <a:pPr algn="ctr"/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单击此处添加副标题或详细文本描述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3131840" y="4587979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n>
                  <a:noFill/>
                </a:ln>
                <a:solidFill>
                  <a:schemeClr val="accent3"/>
                </a:solidFill>
              </a:rPr>
              <a:t>www.</a:t>
            </a:r>
            <a:r>
              <a:rPr lang="zh-CN" altLang="en-US" sz="800" dirty="0">
                <a:ln>
                  <a:noFill/>
                </a:ln>
                <a:solidFill>
                  <a:schemeClr val="accent3"/>
                </a:solidFill>
              </a:rPr>
              <a:t>企业网站</a:t>
            </a:r>
            <a:r>
              <a:rPr lang="en-US" altLang="zh-CN" sz="800" dirty="0">
                <a:ln>
                  <a:noFill/>
                </a:ln>
                <a:solidFill>
                  <a:schemeClr val="accent3"/>
                </a:solidFill>
              </a:rPr>
              <a:t>.com</a:t>
            </a:r>
          </a:p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企业名称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宣传口号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企业标题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3419873" y="339514"/>
            <a:ext cx="246467" cy="384285"/>
            <a:chOff x="3579019" y="293633"/>
            <a:chExt cx="361957" cy="564356"/>
          </a:xfrm>
        </p:grpSpPr>
        <p:sp>
          <p:nvSpPr>
            <p:cNvPr id="18" name="任意多边形 17"/>
            <p:cNvSpPr/>
            <p:nvPr/>
          </p:nvSpPr>
          <p:spPr>
            <a:xfrm>
              <a:off x="3579019" y="433388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3661175" y="481752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3594504" y="293633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3795720" y="507901"/>
              <a:ext cx="145256" cy="235743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  <a:gd name="connsiteX0-1" fmla="*/ 0 w 145256"/>
                <a:gd name="connsiteY0-2" fmla="*/ 0 h 235743"/>
                <a:gd name="connsiteX1-3" fmla="*/ 145256 w 145256"/>
                <a:gd name="connsiteY1-4" fmla="*/ 235743 h 2357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45256" h="235743">
                  <a:moveTo>
                    <a:pt x="0" y="0"/>
                  </a:moveTo>
                  <a:lnTo>
                    <a:pt x="145256" y="235743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22" name="组合 21"/>
          <p:cNvGrpSpPr/>
          <p:nvPr userDrawn="1"/>
        </p:nvGrpSpPr>
        <p:grpSpPr>
          <a:xfrm flipH="1">
            <a:off x="5477661" y="339514"/>
            <a:ext cx="246467" cy="384285"/>
            <a:chOff x="3579019" y="293633"/>
            <a:chExt cx="361957" cy="564356"/>
          </a:xfrm>
        </p:grpSpPr>
        <p:sp>
          <p:nvSpPr>
            <p:cNvPr id="23" name="任意多边形 22"/>
            <p:cNvSpPr/>
            <p:nvPr/>
          </p:nvSpPr>
          <p:spPr>
            <a:xfrm>
              <a:off x="3579019" y="433388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3661175" y="481752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3594504" y="293633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3795720" y="507901"/>
              <a:ext cx="145256" cy="235743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  <a:gd name="connsiteX0-1" fmla="*/ 0 w 145256"/>
                <a:gd name="connsiteY0-2" fmla="*/ 0 h 235743"/>
                <a:gd name="connsiteX1-3" fmla="*/ 145256 w 145256"/>
                <a:gd name="connsiteY1-4" fmla="*/ 235743 h 2357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45256" h="235743">
                  <a:moveTo>
                    <a:pt x="0" y="0"/>
                  </a:moveTo>
                  <a:lnTo>
                    <a:pt x="145256" y="235743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cxnSp>
        <p:nvCxnSpPr>
          <p:cNvPr id="27" name="直接连接符 26"/>
          <p:cNvCxnSpPr/>
          <p:nvPr userDrawn="1"/>
        </p:nvCxnSpPr>
        <p:spPr>
          <a:xfrm flipH="1">
            <a:off x="526185" y="690855"/>
            <a:ext cx="314015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/>
        </p:nvCxnSpPr>
        <p:spPr>
          <a:xfrm flipH="1">
            <a:off x="5477664" y="690855"/>
            <a:ext cx="3140157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 userDrawn="1"/>
        </p:nvCxnSpPr>
        <p:spPr>
          <a:xfrm flipH="1">
            <a:off x="526184" y="4749606"/>
            <a:ext cx="3325736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 userDrawn="1"/>
        </p:nvCxnSpPr>
        <p:spPr>
          <a:xfrm flipH="1">
            <a:off x="5292083" y="4749606"/>
            <a:ext cx="3325740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7000">
    <p:cover dir="ld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8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8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2" fill="hold" nodeType="afterEffect" p14:presetBounceEnd="8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1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1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6" fill="hold" nodeType="withEffect" p14:presetBounceEnd="8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2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2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6" grpId="0"/>
        </p:bldLst>
      </p:timing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1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B87F75F-0C76-4FA0-8F23-7A6129A71AC7}" type="datetimeFigureOut">
              <a:rPr lang="zh-CN" altLang="en-US"/>
              <a:t>4/23/2018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1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1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18809996-C816-4C5E-9D04-84FBDE248D6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7000">
    <p:cover dir="l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7000">
    <p:cover dir="l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555526"/>
            <a:ext cx="91440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313069" y="58305"/>
            <a:ext cx="2890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2"/>
                </a:solidFill>
              </a:rPr>
              <a:t>单 击 此 处 输 入 标 题</a:t>
            </a:r>
          </a:p>
        </p:txBody>
      </p:sp>
      <p:pic>
        <p:nvPicPr>
          <p:cNvPr id="2050" name="Picture 2" descr="C:\Users\Administrator\Desktop\简约淡雅心形小草PPT背景\幻灯片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61" y="1872209"/>
            <a:ext cx="6804247" cy="3291829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7000">
    <p:cover dir="l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t>4/23/2018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7000">
    <p:cover dir="l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3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3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4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4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t>4/23/2018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7000">
    <p:cover dir="l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t>4/23/2018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7000">
    <p:cover dir="l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t>4/23/2018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7000">
    <p:cover dir="l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7" y="204800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43" indent="0">
              <a:buNone/>
              <a:defRPr sz="1200"/>
            </a:lvl2pPr>
            <a:lvl3pPr marL="914286" indent="0">
              <a:buNone/>
              <a:defRPr sz="10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t>4/23/2018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7000">
    <p:cover dir="l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1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43" indent="0">
              <a:buNone/>
              <a:defRPr sz="1200"/>
            </a:lvl2pPr>
            <a:lvl3pPr marL="914286" indent="0">
              <a:buNone/>
              <a:defRPr sz="10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t>4/23/2018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7000">
    <p:cover dir="l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A8091-7EE4-41B5-8137-A62B04FCA6E6}" type="datetimeFigureOut">
              <a:rPr lang="zh-CN" altLang="en-US" smtClean="0"/>
              <a:t>4/23/2018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AA5FA-60D0-45B3-9A54-CD9302FF9B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 advClick="0" advTm="7000">
    <p:cover dir="ld"/>
  </p:transition>
  <p:txStyles>
    <p:titleStyle>
      <a:lvl1pPr algn="ctr" defTabSz="91428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8" indent="-342858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7" indent="-285717" algn="l" defTabSz="914286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4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istrator\Desktop\简约淡雅心形小草PPT背景\幻灯片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734"/>
            <a:ext cx="9140827" cy="51438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990419" y="2304386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9E47"/>
                </a:solidFill>
              </a:rPr>
              <a:t>基于新型视频压缩技术的远程教育平台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67003" y="3269154"/>
            <a:ext cx="2206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汇 报 人 ：范双帅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3976" y="1047427"/>
            <a:ext cx="35121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 </a:t>
            </a:r>
            <a:r>
              <a:rPr lang="zh-CN" altLang="en-US" sz="4000" b="1" dirty="0">
                <a:solidFill>
                  <a:srgbClr val="009E47"/>
                </a:solidFill>
              </a:rPr>
              <a:t>育 遥 教 育</a:t>
            </a: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xmlns="" id="{9473D209-4C94-445D-8109-C9B3ED04F88E}"/>
              </a:ext>
            </a:extLst>
          </p:cNvPr>
          <p:cNvSpPr txBox="1"/>
          <p:nvPr/>
        </p:nvSpPr>
        <p:spPr>
          <a:xfrm>
            <a:off x="5066996" y="3703982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指导教师：刘艳秋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6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C:\Users\Administrator\Desktop\简约淡雅心形小草PPT背景\幻灯片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" y="991903"/>
            <a:ext cx="7380311" cy="4153187"/>
          </a:xfrm>
          <a:prstGeom prst="rect">
            <a:avLst/>
          </a:prstGeom>
          <a:noFill/>
        </p:spPr>
      </p:pic>
      <p:sp>
        <p:nvSpPr>
          <p:cNvPr id="25" name="圆角矩形 24"/>
          <p:cNvSpPr/>
          <p:nvPr/>
        </p:nvSpPr>
        <p:spPr>
          <a:xfrm>
            <a:off x="3822200" y="1059682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1" tIns="45685" rIns="91371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452623" y="1059815"/>
            <a:ext cx="4025900" cy="503474"/>
            <a:chOff x="6316697" y="1272630"/>
            <a:chExt cx="3744416" cy="511504"/>
          </a:xfrm>
        </p:grpSpPr>
        <p:sp>
          <p:nvSpPr>
            <p:cNvPr id="27" name="圆角矩形 26"/>
            <p:cNvSpPr/>
            <p:nvPr/>
          </p:nvSpPr>
          <p:spPr>
            <a:xfrm>
              <a:off x="6316697" y="1272630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698815" y="1301016"/>
              <a:ext cx="2047617" cy="43780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 目 研 究 内 容</a:t>
              </a:r>
            </a:p>
          </p:txBody>
        </p:sp>
      </p:grpSp>
      <p:sp>
        <p:nvSpPr>
          <p:cNvPr id="29" name="圆角矩形 28"/>
          <p:cNvSpPr/>
          <p:nvPr/>
        </p:nvSpPr>
        <p:spPr>
          <a:xfrm>
            <a:off x="3822200" y="1782378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1" tIns="45685" rIns="91371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470400" y="1782467"/>
            <a:ext cx="4008120" cy="503555"/>
            <a:chOff x="6315199" y="2410178"/>
            <a:chExt cx="3744416" cy="511504"/>
          </a:xfrm>
        </p:grpSpPr>
        <p:sp>
          <p:nvSpPr>
            <p:cNvPr id="31" name="圆角矩形 30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682184" y="2438856"/>
              <a:ext cx="2653076" cy="43773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创 新 点 与 项 目 特 色</a:t>
              </a:r>
            </a:p>
          </p:txBody>
        </p:sp>
      </p:grpSp>
      <p:sp>
        <p:nvSpPr>
          <p:cNvPr id="36" name="圆角矩形 35"/>
          <p:cNvSpPr/>
          <p:nvPr/>
        </p:nvSpPr>
        <p:spPr>
          <a:xfrm>
            <a:off x="3822200" y="2505470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1" tIns="45685" rIns="91371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470400" y="2505732"/>
            <a:ext cx="4008120" cy="503555"/>
            <a:chOff x="6339097" y="3296031"/>
            <a:chExt cx="4119043" cy="511504"/>
          </a:xfrm>
        </p:grpSpPr>
        <p:sp>
          <p:nvSpPr>
            <p:cNvPr id="38" name="圆角矩形 37"/>
            <p:cNvSpPr/>
            <p:nvPr/>
          </p:nvSpPr>
          <p:spPr>
            <a:xfrm>
              <a:off x="6339097" y="3296031"/>
              <a:ext cx="4119043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742979" y="3352131"/>
              <a:ext cx="3499161" cy="43773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 目 成 果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56095" y="410905"/>
            <a:ext cx="2160240" cy="1015580"/>
          </a:xfrm>
          <a:prstGeom prst="rect">
            <a:avLst/>
          </a:prstGeom>
          <a:noFill/>
        </p:spPr>
        <p:txBody>
          <a:bodyPr wrap="square" lIns="91361" tIns="45679" rIns="91361" bIns="45679">
            <a:spAutoFit/>
          </a:bodyPr>
          <a:lstStyle/>
          <a:p>
            <a:pPr algn="r">
              <a:defRPr/>
            </a:pPr>
            <a:r>
              <a:rPr lang="zh-CN" altLang="en-US" sz="3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2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44 0.04136 L 2.59259E-6 1.97531E-6 " pathEditMode="relative" rAng="0" ptsTypes="AA">
                                      <p:cBhvr>
                                        <p:cTn id="22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0" y="-206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6644 0.04105 L 2.59259E-6 -4.93827E-6 " pathEditMode="relative" rAng="0" ptsTypes="AA">
                                      <p:cBhvr>
                                        <p:cTn id="30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0" y="-206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6644 0.04105 L 2.59259E-6 -4.93827E-7 " pathEditMode="relative" rAng="0" ptsTypes="AA">
                                      <p:cBhvr>
                                        <p:cTn id="38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0" y="-206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5" grpId="1" bldLvl="0" animBg="1"/>
      <p:bldP spid="29" grpId="0" bldLvl="0" animBg="1"/>
      <p:bldP spid="29" grpId="1" bldLvl="0" animBg="1"/>
      <p:bldP spid="36" grpId="0" bldLvl="0" animBg="1"/>
      <p:bldP spid="36" grpId="1" bldLvl="0" animBg="1"/>
      <p:bldP spid="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70"/>
          <p:cNvSpPr txBox="1">
            <a:spLocks noChangeArrowheads="1"/>
          </p:cNvSpPr>
          <p:nvPr/>
        </p:nvSpPr>
        <p:spPr bwMode="auto">
          <a:xfrm>
            <a:off x="2513967" y="1935485"/>
            <a:ext cx="993140" cy="530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8580" tIns="34291" rIns="68580" bIns="34291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5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模拟课堂交互</a:t>
            </a:r>
          </a:p>
        </p:txBody>
      </p:sp>
      <p:sp>
        <p:nvSpPr>
          <p:cNvPr id="14" name="Text Box 70"/>
          <p:cNvSpPr txBox="1">
            <a:spLocks noChangeArrowheads="1"/>
          </p:cNvSpPr>
          <p:nvPr/>
        </p:nvSpPr>
        <p:spPr bwMode="auto">
          <a:xfrm>
            <a:off x="4169416" y="2176785"/>
            <a:ext cx="1050925" cy="530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8580" tIns="34291" rIns="68580" bIns="34291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5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降低网络要求</a:t>
            </a:r>
          </a:p>
        </p:txBody>
      </p:sp>
      <p:sp>
        <p:nvSpPr>
          <p:cNvPr id="16" name="Text Box 70"/>
          <p:cNvSpPr txBox="1">
            <a:spLocks noChangeArrowheads="1"/>
          </p:cNvSpPr>
          <p:nvPr/>
        </p:nvSpPr>
        <p:spPr bwMode="auto">
          <a:xfrm>
            <a:off x="5724533" y="1477017"/>
            <a:ext cx="1027431" cy="530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8580" tIns="34291" rIns="68580" bIns="34291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500" b="1" dirty="0">
                <a:latin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实现点播功能</a:t>
            </a:r>
          </a:p>
        </p:txBody>
      </p:sp>
      <p:sp>
        <p:nvSpPr>
          <p:cNvPr id="9" name="任意多边形 8"/>
          <p:cNvSpPr>
            <a:spLocks noChangeArrowheads="1"/>
          </p:cNvSpPr>
          <p:nvPr/>
        </p:nvSpPr>
        <p:spPr bwMode="auto">
          <a:xfrm rot="13500000">
            <a:off x="2191663" y="1386011"/>
            <a:ext cx="1638300" cy="1639491"/>
          </a:xfrm>
          <a:custGeom>
            <a:avLst/>
            <a:gdLst>
              <a:gd name="connsiteX0" fmla="*/ 1348346 w 1941271"/>
              <a:gd name="connsiteY0" fmla="*/ 1346966 h 1941271"/>
              <a:gd name="connsiteX1" fmla="*/ 1348346 w 1941271"/>
              <a:gd name="connsiteY1" fmla="*/ 593015 h 1941271"/>
              <a:gd name="connsiteX2" fmla="*/ 594395 w 1941271"/>
              <a:gd name="connsiteY2" fmla="*/ 593015 h 1941271"/>
              <a:gd name="connsiteX3" fmla="*/ 594395 w 1941271"/>
              <a:gd name="connsiteY3" fmla="*/ 1346966 h 1941271"/>
              <a:gd name="connsiteX4" fmla="*/ 1348346 w 1941271"/>
              <a:gd name="connsiteY4" fmla="*/ 1346966 h 1941271"/>
              <a:gd name="connsiteX5" fmla="*/ 1763033 w 1941271"/>
              <a:gd name="connsiteY5" fmla="*/ 1550709 h 1941271"/>
              <a:gd name="connsiteX6" fmla="*/ 1551784 w 1941271"/>
              <a:gd name="connsiteY6" fmla="*/ 1761957 h 1941271"/>
              <a:gd name="connsiteX7" fmla="*/ 1342153 w 1941271"/>
              <a:gd name="connsiteY7" fmla="*/ 1653376 h 1941271"/>
              <a:gd name="connsiteX8" fmla="*/ 1265267 w 1941271"/>
              <a:gd name="connsiteY8" fmla="*/ 1693838 h 1941271"/>
              <a:gd name="connsiteX9" fmla="*/ 1192371 w 1941271"/>
              <a:gd name="connsiteY9" fmla="*/ 1715443 h 1941271"/>
              <a:gd name="connsiteX10" fmla="*/ 1120658 w 1941271"/>
              <a:gd name="connsiteY10" fmla="*/ 1941271 h 1941271"/>
              <a:gd name="connsiteX11" fmla="*/ 821908 w 1941271"/>
              <a:gd name="connsiteY11" fmla="*/ 1941271 h 1941271"/>
              <a:gd name="connsiteX12" fmla="*/ 750176 w 1941271"/>
              <a:gd name="connsiteY12" fmla="*/ 1715386 h 1941271"/>
              <a:gd name="connsiteX13" fmla="*/ 677473 w 1941271"/>
              <a:gd name="connsiteY13" fmla="*/ 1693838 h 1941271"/>
              <a:gd name="connsiteX14" fmla="*/ 601018 w 1941271"/>
              <a:gd name="connsiteY14" fmla="*/ 1653603 h 1941271"/>
              <a:gd name="connsiteX15" fmla="*/ 390651 w 1941271"/>
              <a:gd name="connsiteY15" fmla="*/ 1762566 h 1941271"/>
              <a:gd name="connsiteX16" fmla="*/ 179402 w 1941271"/>
              <a:gd name="connsiteY16" fmla="*/ 1551317 h 1941271"/>
              <a:gd name="connsiteX17" fmla="*/ 286633 w 1941271"/>
              <a:gd name="connsiteY17" fmla="*/ 1344294 h 1941271"/>
              <a:gd name="connsiteX18" fmla="*/ 279693 w 1941271"/>
              <a:gd name="connsiteY18" fmla="*/ 1333198 h 1941271"/>
              <a:gd name="connsiteX19" fmla="*/ 244004 w 1941271"/>
              <a:gd name="connsiteY19" fmla="*/ 1255056 h 1941271"/>
              <a:gd name="connsiteX20" fmla="*/ 222745 w 1941271"/>
              <a:gd name="connsiteY20" fmla="*/ 1190529 h 1941271"/>
              <a:gd name="connsiteX21" fmla="*/ 1 w 1941271"/>
              <a:gd name="connsiteY21" fmla="*/ 1119795 h 1941271"/>
              <a:gd name="connsiteX22" fmla="*/ 0 w 1941271"/>
              <a:gd name="connsiteY22" fmla="*/ 821045 h 1941271"/>
              <a:gd name="connsiteX23" fmla="*/ 221982 w 1941271"/>
              <a:gd name="connsiteY23" fmla="*/ 750554 h 1941271"/>
              <a:gd name="connsiteX24" fmla="*/ 247522 w 1941271"/>
              <a:gd name="connsiteY24" fmla="*/ 676093 h 1941271"/>
              <a:gd name="connsiteX25" fmla="*/ 287910 w 1941271"/>
              <a:gd name="connsiteY25" fmla="*/ 599348 h 1941271"/>
              <a:gd name="connsiteX26" fmla="*/ 179098 w 1941271"/>
              <a:gd name="connsiteY26" fmla="*/ 389271 h 1941271"/>
              <a:gd name="connsiteX27" fmla="*/ 390347 w 1941271"/>
              <a:gd name="connsiteY27" fmla="*/ 178023 h 1941271"/>
              <a:gd name="connsiteX28" fmla="*/ 600285 w 1941271"/>
              <a:gd name="connsiteY28" fmla="*/ 286763 h 1941271"/>
              <a:gd name="connsiteX29" fmla="*/ 677473 w 1941271"/>
              <a:gd name="connsiteY29" fmla="*/ 246142 h 1941271"/>
              <a:gd name="connsiteX30" fmla="*/ 751843 w 1941271"/>
              <a:gd name="connsiteY30" fmla="*/ 220633 h 1941271"/>
              <a:gd name="connsiteX31" fmla="*/ 821907 w 1941271"/>
              <a:gd name="connsiteY31" fmla="*/ 0 h 1941271"/>
              <a:gd name="connsiteX32" fmla="*/ 1120657 w 1941271"/>
              <a:gd name="connsiteY32" fmla="*/ 0 h 1941271"/>
              <a:gd name="connsiteX33" fmla="*/ 1190841 w 1941271"/>
              <a:gd name="connsiteY33" fmla="*/ 221013 h 1941271"/>
              <a:gd name="connsiteX34" fmla="*/ 1256436 w 1941271"/>
              <a:gd name="connsiteY34" fmla="*/ 242624 h 1941271"/>
              <a:gd name="connsiteX35" fmla="*/ 1334578 w 1941271"/>
              <a:gd name="connsiteY35" fmla="*/ 278313 h 1941271"/>
              <a:gd name="connsiteX36" fmla="*/ 1345931 w 1941271"/>
              <a:gd name="connsiteY36" fmla="*/ 285413 h 1941271"/>
              <a:gd name="connsiteX37" fmla="*/ 1552088 w 1941271"/>
              <a:gd name="connsiteY37" fmla="*/ 178631 h 1941271"/>
              <a:gd name="connsiteX38" fmla="*/ 1763337 w 1941271"/>
              <a:gd name="connsiteY38" fmla="*/ 389880 h 1941271"/>
              <a:gd name="connsiteX39" fmla="*/ 1656452 w 1941271"/>
              <a:gd name="connsiteY39" fmla="*/ 596236 h 1941271"/>
              <a:gd name="connsiteX40" fmla="*/ 1663047 w 1941271"/>
              <a:gd name="connsiteY40" fmla="*/ 606782 h 1941271"/>
              <a:gd name="connsiteX41" fmla="*/ 1698737 w 1941271"/>
              <a:gd name="connsiteY41" fmla="*/ 684925 h 1941271"/>
              <a:gd name="connsiteX42" fmla="*/ 1720483 w 1941271"/>
              <a:gd name="connsiteY42" fmla="*/ 750933 h 1941271"/>
              <a:gd name="connsiteX43" fmla="*/ 1941271 w 1941271"/>
              <a:gd name="connsiteY43" fmla="*/ 821045 h 1941271"/>
              <a:gd name="connsiteX44" fmla="*/ 1941271 w 1941271"/>
              <a:gd name="connsiteY44" fmla="*/ 1119795 h 1941271"/>
              <a:gd name="connsiteX45" fmla="*/ 1720607 w 1941271"/>
              <a:gd name="connsiteY45" fmla="*/ 1189868 h 1941271"/>
              <a:gd name="connsiteX46" fmla="*/ 1695218 w 1941271"/>
              <a:gd name="connsiteY46" fmla="*/ 1263887 h 1941271"/>
              <a:gd name="connsiteX47" fmla="*/ 1654523 w 1941271"/>
              <a:gd name="connsiteY47" fmla="*/ 1341216 h 1941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941271" h="1941271">
                <a:moveTo>
                  <a:pt x="1348346" y="1346966"/>
                </a:moveTo>
                <a:cubicBezTo>
                  <a:pt x="1556521" y="1138791"/>
                  <a:pt x="1556521" y="801190"/>
                  <a:pt x="1348346" y="593015"/>
                </a:cubicBezTo>
                <a:cubicBezTo>
                  <a:pt x="1140171" y="384840"/>
                  <a:pt x="802570" y="384839"/>
                  <a:pt x="594395" y="593015"/>
                </a:cubicBezTo>
                <a:cubicBezTo>
                  <a:pt x="386220" y="801190"/>
                  <a:pt x="386220" y="1138791"/>
                  <a:pt x="594395" y="1346966"/>
                </a:cubicBezTo>
                <a:cubicBezTo>
                  <a:pt x="802570" y="1555141"/>
                  <a:pt x="1140171" y="1555141"/>
                  <a:pt x="1348346" y="1346966"/>
                </a:cubicBezTo>
                <a:close/>
                <a:moveTo>
                  <a:pt x="1763033" y="1550709"/>
                </a:moveTo>
                <a:lnTo>
                  <a:pt x="1551784" y="1761957"/>
                </a:lnTo>
                <a:lnTo>
                  <a:pt x="1342153" y="1653376"/>
                </a:lnTo>
                <a:lnTo>
                  <a:pt x="1265267" y="1693838"/>
                </a:lnTo>
                <a:lnTo>
                  <a:pt x="1192371" y="1715443"/>
                </a:lnTo>
                <a:lnTo>
                  <a:pt x="1120658" y="1941271"/>
                </a:lnTo>
                <a:lnTo>
                  <a:pt x="821908" y="1941271"/>
                </a:lnTo>
                <a:lnTo>
                  <a:pt x="750176" y="1715386"/>
                </a:lnTo>
                <a:lnTo>
                  <a:pt x="677473" y="1693838"/>
                </a:lnTo>
                <a:lnTo>
                  <a:pt x="601018" y="1653603"/>
                </a:lnTo>
                <a:lnTo>
                  <a:pt x="390651" y="1762566"/>
                </a:lnTo>
                <a:lnTo>
                  <a:pt x="179402" y="1551317"/>
                </a:lnTo>
                <a:lnTo>
                  <a:pt x="286633" y="1344294"/>
                </a:lnTo>
                <a:lnTo>
                  <a:pt x="279693" y="1333198"/>
                </a:lnTo>
                <a:cubicBezTo>
                  <a:pt x="266288" y="1307692"/>
                  <a:pt x="254392" y="1281601"/>
                  <a:pt x="244004" y="1255056"/>
                </a:cubicBezTo>
                <a:lnTo>
                  <a:pt x="222745" y="1190529"/>
                </a:lnTo>
                <a:lnTo>
                  <a:pt x="1" y="1119795"/>
                </a:lnTo>
                <a:lnTo>
                  <a:pt x="0" y="821045"/>
                </a:lnTo>
                <a:lnTo>
                  <a:pt x="221982" y="750554"/>
                </a:lnTo>
                <a:lnTo>
                  <a:pt x="247522" y="676093"/>
                </a:lnTo>
                <a:lnTo>
                  <a:pt x="287910" y="599348"/>
                </a:lnTo>
                <a:lnTo>
                  <a:pt x="179098" y="389271"/>
                </a:lnTo>
                <a:lnTo>
                  <a:pt x="390347" y="178023"/>
                </a:lnTo>
                <a:lnTo>
                  <a:pt x="600285" y="286763"/>
                </a:lnTo>
                <a:lnTo>
                  <a:pt x="677473" y="246142"/>
                </a:lnTo>
                <a:lnTo>
                  <a:pt x="751843" y="220633"/>
                </a:lnTo>
                <a:lnTo>
                  <a:pt x="821907" y="0"/>
                </a:lnTo>
                <a:lnTo>
                  <a:pt x="1120657" y="0"/>
                </a:lnTo>
                <a:lnTo>
                  <a:pt x="1190841" y="221013"/>
                </a:lnTo>
                <a:lnTo>
                  <a:pt x="1256436" y="242624"/>
                </a:lnTo>
                <a:cubicBezTo>
                  <a:pt x="1282981" y="253012"/>
                  <a:pt x="1309072" y="264909"/>
                  <a:pt x="1334578" y="278313"/>
                </a:cubicBezTo>
                <a:lnTo>
                  <a:pt x="1345931" y="285413"/>
                </a:lnTo>
                <a:lnTo>
                  <a:pt x="1552088" y="178631"/>
                </a:lnTo>
                <a:lnTo>
                  <a:pt x="1763337" y="389880"/>
                </a:lnTo>
                <a:lnTo>
                  <a:pt x="1656452" y="596236"/>
                </a:lnTo>
                <a:lnTo>
                  <a:pt x="1663047" y="606782"/>
                </a:lnTo>
                <a:cubicBezTo>
                  <a:pt x="1676452" y="632288"/>
                  <a:pt x="1688348" y="658380"/>
                  <a:pt x="1698737" y="684925"/>
                </a:cubicBezTo>
                <a:lnTo>
                  <a:pt x="1720483" y="750933"/>
                </a:lnTo>
                <a:lnTo>
                  <a:pt x="1941271" y="821045"/>
                </a:lnTo>
                <a:lnTo>
                  <a:pt x="1941271" y="1119795"/>
                </a:lnTo>
                <a:lnTo>
                  <a:pt x="1720607" y="1189868"/>
                </a:lnTo>
                <a:lnTo>
                  <a:pt x="1695218" y="1263887"/>
                </a:lnTo>
                <a:lnTo>
                  <a:pt x="1654523" y="1341216"/>
                </a:lnTo>
                <a:close/>
              </a:path>
            </a:pathLst>
          </a:custGeom>
          <a:solidFill>
            <a:srgbClr val="119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1" rIns="68580" bIns="34291" anchor="ctr"/>
          <a:lstStyle/>
          <a:p>
            <a:pPr algn="ctr">
              <a:defRPr/>
            </a:pPr>
            <a:endParaRPr lang="zh-CN" altLang="en-US" sz="2400" dirty="0">
              <a:latin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0" name="任意多边形 9"/>
          <p:cNvSpPr>
            <a:spLocks noChangeArrowheads="1"/>
          </p:cNvSpPr>
          <p:nvPr/>
        </p:nvSpPr>
        <p:spPr bwMode="auto">
          <a:xfrm rot="15780000">
            <a:off x="3742933" y="1496070"/>
            <a:ext cx="1903811" cy="1903809"/>
          </a:xfrm>
          <a:custGeom>
            <a:avLst/>
            <a:gdLst>
              <a:gd name="connsiteX0" fmla="*/ 1952395 w 2538357"/>
              <a:gd name="connsiteY0" fmla="*/ 1409094 h 2538356"/>
              <a:gd name="connsiteX1" fmla="*/ 1966559 w 2538357"/>
              <a:gd name="connsiteY1" fmla="*/ 1268615 h 2538356"/>
              <a:gd name="connsiteX2" fmla="*/ 1269460 w 2538357"/>
              <a:gd name="connsiteY2" fmla="*/ 571516 h 2538356"/>
              <a:gd name="connsiteX3" fmla="*/ 572361 w 2538357"/>
              <a:gd name="connsiteY3" fmla="*/ 1268615 h 2538356"/>
              <a:gd name="connsiteX4" fmla="*/ 1269460 w 2538357"/>
              <a:gd name="connsiteY4" fmla="*/ 1965714 h 2538356"/>
              <a:gd name="connsiteX5" fmla="*/ 1952395 w 2538357"/>
              <a:gd name="connsiteY5" fmla="*/ 1409094 h 2538356"/>
              <a:gd name="connsiteX6" fmla="*/ 2538357 w 2538357"/>
              <a:gd name="connsiteY6" fmla="*/ 1464215 h 2538356"/>
              <a:gd name="connsiteX7" fmla="*/ 2247997 w 2538357"/>
              <a:gd name="connsiteY7" fmla="*/ 1556421 h 2538356"/>
              <a:gd name="connsiteX8" fmla="*/ 2219878 w 2538357"/>
              <a:gd name="connsiteY8" fmla="*/ 1643095 h 2538356"/>
              <a:gd name="connsiteX9" fmla="*/ 2167458 w 2538357"/>
              <a:gd name="connsiteY9" fmla="*/ 1755418 h 2538356"/>
              <a:gd name="connsiteX10" fmla="*/ 2165601 w 2538357"/>
              <a:gd name="connsiteY10" fmla="*/ 1758476 h 2538356"/>
              <a:gd name="connsiteX11" fmla="*/ 2305530 w 2538357"/>
              <a:gd name="connsiteY11" fmla="*/ 2028628 h 2538356"/>
              <a:gd name="connsiteX12" fmla="*/ 2029307 w 2538357"/>
              <a:gd name="connsiteY12" fmla="*/ 2304851 h 2538356"/>
              <a:gd name="connsiteX13" fmla="*/ 1754130 w 2538357"/>
              <a:gd name="connsiteY13" fmla="*/ 2162320 h 2538356"/>
              <a:gd name="connsiteX14" fmla="*/ 1666990 w 2538357"/>
              <a:gd name="connsiteY14" fmla="*/ 2209617 h 2538356"/>
              <a:gd name="connsiteX15" fmla="*/ 1573160 w 2538357"/>
              <a:gd name="connsiteY15" fmla="*/ 2243957 h 2538356"/>
              <a:gd name="connsiteX16" fmla="*/ 1557559 w 2538357"/>
              <a:gd name="connsiteY16" fmla="*/ 2247968 h 2538356"/>
              <a:gd name="connsiteX17" fmla="*/ 1465344 w 2538357"/>
              <a:gd name="connsiteY17" fmla="*/ 2538356 h 2538356"/>
              <a:gd name="connsiteX18" fmla="*/ 1074706 w 2538357"/>
              <a:gd name="connsiteY18" fmla="*/ 2538356 h 2538356"/>
              <a:gd name="connsiteX19" fmla="*/ 982277 w 2538357"/>
              <a:gd name="connsiteY19" fmla="*/ 2247293 h 2538356"/>
              <a:gd name="connsiteX20" fmla="*/ 930071 w 2538357"/>
              <a:gd name="connsiteY20" fmla="*/ 2232127 h 2538356"/>
              <a:gd name="connsiteX21" fmla="*/ 826691 w 2538357"/>
              <a:gd name="connsiteY21" fmla="*/ 2189166 h 2538356"/>
              <a:gd name="connsiteX22" fmla="*/ 782735 w 2538357"/>
              <a:gd name="connsiteY22" fmla="*/ 2163903 h 2538356"/>
              <a:gd name="connsiteX23" fmla="*/ 509845 w 2538357"/>
              <a:gd name="connsiteY23" fmla="*/ 2305248 h 2538356"/>
              <a:gd name="connsiteX24" fmla="*/ 233622 w 2538357"/>
              <a:gd name="connsiteY24" fmla="*/ 2029026 h 2538356"/>
              <a:gd name="connsiteX25" fmla="*/ 374747 w 2538357"/>
              <a:gd name="connsiteY25" fmla="*/ 1756567 h 2538356"/>
              <a:gd name="connsiteX26" fmla="*/ 328458 w 2538357"/>
              <a:gd name="connsiteY26" fmla="*/ 1666145 h 2538356"/>
              <a:gd name="connsiteX27" fmla="*/ 294843 w 2538357"/>
              <a:gd name="connsiteY27" fmla="*/ 1557844 h 2538356"/>
              <a:gd name="connsiteX28" fmla="*/ 0 w 2538357"/>
              <a:gd name="connsiteY28" fmla="*/ 1464216 h 2538356"/>
              <a:gd name="connsiteX29" fmla="*/ 0 w 2538357"/>
              <a:gd name="connsiteY29" fmla="*/ 1073578 h 2538356"/>
              <a:gd name="connsiteX30" fmla="*/ 294649 w 2538357"/>
              <a:gd name="connsiteY30" fmla="*/ 980010 h 2538356"/>
              <a:gd name="connsiteX31" fmla="*/ 328458 w 2538357"/>
              <a:gd name="connsiteY31" fmla="*/ 871085 h 2538356"/>
              <a:gd name="connsiteX32" fmla="*/ 373634 w 2538357"/>
              <a:gd name="connsiteY32" fmla="*/ 778738 h 2538356"/>
              <a:gd name="connsiteX33" fmla="*/ 234418 w 2538357"/>
              <a:gd name="connsiteY33" fmla="*/ 509962 h 2538356"/>
              <a:gd name="connsiteX34" fmla="*/ 510641 w 2538357"/>
              <a:gd name="connsiteY34" fmla="*/ 233739 h 2538356"/>
              <a:gd name="connsiteX35" fmla="*/ 779880 w 2538357"/>
              <a:gd name="connsiteY35" fmla="*/ 373194 h 2538356"/>
              <a:gd name="connsiteX36" fmla="*/ 860510 w 2538357"/>
              <a:gd name="connsiteY36" fmla="*/ 332526 h 2538356"/>
              <a:gd name="connsiteX37" fmla="*/ 965759 w 2538357"/>
              <a:gd name="connsiteY37" fmla="*/ 293274 h 2538356"/>
              <a:gd name="connsiteX38" fmla="*/ 982821 w 2538357"/>
              <a:gd name="connsiteY38" fmla="*/ 289341 h 2538356"/>
              <a:gd name="connsiteX39" fmla="*/ 1074705 w 2538357"/>
              <a:gd name="connsiteY39" fmla="*/ 0 h 2538356"/>
              <a:gd name="connsiteX40" fmla="*/ 1465342 w 2538357"/>
              <a:gd name="connsiteY40" fmla="*/ 0 h 2538356"/>
              <a:gd name="connsiteX41" fmla="*/ 1557312 w 2538357"/>
              <a:gd name="connsiteY41" fmla="*/ 289622 h 2538356"/>
              <a:gd name="connsiteX42" fmla="*/ 1573161 w 2538357"/>
              <a:gd name="connsiteY42" fmla="*/ 293274 h 2538356"/>
              <a:gd name="connsiteX43" fmla="*/ 1678409 w 2538357"/>
              <a:gd name="connsiteY43" fmla="*/ 332525 h 2538356"/>
              <a:gd name="connsiteX44" fmla="*/ 1759547 w 2538357"/>
              <a:gd name="connsiteY44" fmla="*/ 373450 h 2538356"/>
              <a:gd name="connsiteX45" fmla="*/ 2028510 w 2538357"/>
              <a:gd name="connsiteY45" fmla="*/ 234137 h 2538356"/>
              <a:gd name="connsiteX46" fmla="*/ 2304734 w 2538357"/>
              <a:gd name="connsiteY46" fmla="*/ 510359 h 2538356"/>
              <a:gd name="connsiteX47" fmla="*/ 2165498 w 2538357"/>
              <a:gd name="connsiteY47" fmla="*/ 779174 h 2538356"/>
              <a:gd name="connsiteX48" fmla="*/ 2210461 w 2538357"/>
              <a:gd name="connsiteY48" fmla="*/ 871084 h 2538356"/>
              <a:gd name="connsiteX49" fmla="*/ 2244332 w 2538357"/>
              <a:gd name="connsiteY49" fmla="*/ 980208 h 2538356"/>
              <a:gd name="connsiteX50" fmla="*/ 2538357 w 2538357"/>
              <a:gd name="connsiteY50" fmla="*/ 1073578 h 253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538357" h="2538356">
                <a:moveTo>
                  <a:pt x="1952395" y="1409094"/>
                </a:moveTo>
                <a:cubicBezTo>
                  <a:pt x="1961682" y="1363716"/>
                  <a:pt x="1966559" y="1316734"/>
                  <a:pt x="1966559" y="1268615"/>
                </a:cubicBezTo>
                <a:cubicBezTo>
                  <a:pt x="1966559" y="883659"/>
                  <a:pt x="1654415" y="571517"/>
                  <a:pt x="1269460" y="571516"/>
                </a:cubicBezTo>
                <a:cubicBezTo>
                  <a:pt x="884504" y="571516"/>
                  <a:pt x="572360" y="883660"/>
                  <a:pt x="572361" y="1268615"/>
                </a:cubicBezTo>
                <a:cubicBezTo>
                  <a:pt x="572360" y="1653570"/>
                  <a:pt x="884504" y="1965714"/>
                  <a:pt x="1269460" y="1965714"/>
                </a:cubicBezTo>
                <a:cubicBezTo>
                  <a:pt x="1606295" y="1965714"/>
                  <a:pt x="1887386" y="1726729"/>
                  <a:pt x="1952395" y="1409094"/>
                </a:cubicBezTo>
                <a:close/>
                <a:moveTo>
                  <a:pt x="2538357" y="1464215"/>
                </a:moveTo>
                <a:lnTo>
                  <a:pt x="2247997" y="1556421"/>
                </a:lnTo>
                <a:lnTo>
                  <a:pt x="2219878" y="1643095"/>
                </a:lnTo>
                <a:cubicBezTo>
                  <a:pt x="2204639" y="1681745"/>
                  <a:pt x="2187110" y="1719242"/>
                  <a:pt x="2167458" y="1755418"/>
                </a:cubicBezTo>
                <a:lnTo>
                  <a:pt x="2165601" y="1758476"/>
                </a:lnTo>
                <a:lnTo>
                  <a:pt x="2305530" y="2028628"/>
                </a:lnTo>
                <a:lnTo>
                  <a:pt x="2029307" y="2304851"/>
                </a:lnTo>
                <a:lnTo>
                  <a:pt x="1754130" y="2162320"/>
                </a:lnTo>
                <a:lnTo>
                  <a:pt x="1666990" y="2209617"/>
                </a:lnTo>
                <a:cubicBezTo>
                  <a:pt x="1636444" y="2222536"/>
                  <a:pt x="1605139" y="2234011"/>
                  <a:pt x="1573160" y="2243957"/>
                </a:cubicBezTo>
                <a:lnTo>
                  <a:pt x="1557559" y="2247968"/>
                </a:lnTo>
                <a:lnTo>
                  <a:pt x="1465344" y="2538356"/>
                </a:lnTo>
                <a:lnTo>
                  <a:pt x="1074706" y="2538356"/>
                </a:lnTo>
                <a:lnTo>
                  <a:pt x="982277" y="2247293"/>
                </a:lnTo>
                <a:lnTo>
                  <a:pt x="930071" y="2232127"/>
                </a:lnTo>
                <a:cubicBezTo>
                  <a:pt x="894677" y="2219661"/>
                  <a:pt x="860176" y="2205301"/>
                  <a:pt x="826691" y="2189166"/>
                </a:cubicBezTo>
                <a:lnTo>
                  <a:pt x="782735" y="2163903"/>
                </a:lnTo>
                <a:lnTo>
                  <a:pt x="509845" y="2305248"/>
                </a:lnTo>
                <a:lnTo>
                  <a:pt x="233622" y="2029026"/>
                </a:lnTo>
                <a:lnTo>
                  <a:pt x="374747" y="1756567"/>
                </a:lnTo>
                <a:lnTo>
                  <a:pt x="328458" y="1666145"/>
                </a:lnTo>
                <a:lnTo>
                  <a:pt x="294843" y="1557844"/>
                </a:lnTo>
                <a:lnTo>
                  <a:pt x="0" y="1464216"/>
                </a:lnTo>
                <a:lnTo>
                  <a:pt x="0" y="1073578"/>
                </a:lnTo>
                <a:lnTo>
                  <a:pt x="294649" y="980010"/>
                </a:lnTo>
                <a:lnTo>
                  <a:pt x="328458" y="871085"/>
                </a:lnTo>
                <a:lnTo>
                  <a:pt x="373634" y="778738"/>
                </a:lnTo>
                <a:lnTo>
                  <a:pt x="234418" y="509962"/>
                </a:lnTo>
                <a:lnTo>
                  <a:pt x="510641" y="233739"/>
                </a:lnTo>
                <a:lnTo>
                  <a:pt x="779880" y="373194"/>
                </a:lnTo>
                <a:lnTo>
                  <a:pt x="860510" y="332526"/>
                </a:lnTo>
                <a:cubicBezTo>
                  <a:pt x="894659" y="317587"/>
                  <a:pt x="929783" y="304462"/>
                  <a:pt x="965759" y="293274"/>
                </a:cubicBezTo>
                <a:lnTo>
                  <a:pt x="982821" y="289341"/>
                </a:lnTo>
                <a:lnTo>
                  <a:pt x="1074705" y="0"/>
                </a:lnTo>
                <a:lnTo>
                  <a:pt x="1465342" y="0"/>
                </a:lnTo>
                <a:lnTo>
                  <a:pt x="1557312" y="289622"/>
                </a:lnTo>
                <a:lnTo>
                  <a:pt x="1573161" y="293274"/>
                </a:lnTo>
                <a:cubicBezTo>
                  <a:pt x="1609138" y="304463"/>
                  <a:pt x="1644261" y="317587"/>
                  <a:pt x="1678409" y="332525"/>
                </a:cubicBezTo>
                <a:lnTo>
                  <a:pt x="1759547" y="373450"/>
                </a:lnTo>
                <a:lnTo>
                  <a:pt x="2028510" y="234137"/>
                </a:lnTo>
                <a:lnTo>
                  <a:pt x="2304734" y="510359"/>
                </a:lnTo>
                <a:lnTo>
                  <a:pt x="2165498" y="779174"/>
                </a:lnTo>
                <a:lnTo>
                  <a:pt x="2210461" y="871084"/>
                </a:lnTo>
                <a:lnTo>
                  <a:pt x="2244332" y="980208"/>
                </a:lnTo>
                <a:lnTo>
                  <a:pt x="2538357" y="107357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lIns="68580" tIns="34291" rIns="68580" bIns="34291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grpSp>
        <p:nvGrpSpPr>
          <p:cNvPr id="11" name="组合 3"/>
          <p:cNvGrpSpPr/>
          <p:nvPr/>
        </p:nvGrpSpPr>
        <p:grpSpPr>
          <a:xfrm>
            <a:off x="5418699" y="927947"/>
            <a:ext cx="1639796" cy="1639795"/>
            <a:chOff x="8122399" y="2393986"/>
            <a:chExt cx="2186394" cy="2186393"/>
          </a:xfrm>
          <a:solidFill>
            <a:srgbClr val="119F33"/>
          </a:solidFill>
        </p:grpSpPr>
        <p:sp>
          <p:nvSpPr>
            <p:cNvPr id="13" name="AutoShape 54@|5FFC:0|FBC:0|LFC:0|LBC:16777215"/>
            <p:cNvSpPr>
              <a:spLocks noChangeArrowheads="1"/>
            </p:cNvSpPr>
            <p:nvPr/>
          </p:nvSpPr>
          <p:spPr bwMode="auto">
            <a:xfrm rot="20520000" flipV="1">
              <a:off x="8630132" y="2436113"/>
              <a:ext cx="642829" cy="482364"/>
            </a:xfrm>
            <a:custGeom>
              <a:avLst/>
              <a:gdLst>
                <a:gd name="G0" fmla="+- 5147 0 0"/>
                <a:gd name="G1" fmla="+- 21600 0 5147"/>
                <a:gd name="G2" fmla="*/ 5147 1 2"/>
                <a:gd name="G3" fmla="+- 21600 0 G2"/>
                <a:gd name="G4" fmla="+/ 5147 21600 2"/>
                <a:gd name="G5" fmla="+/ G1 0 2"/>
                <a:gd name="G6" fmla="*/ 21600 21600 5147"/>
                <a:gd name="G7" fmla="*/ G6 1 2"/>
                <a:gd name="G8" fmla="+- 21600 0 G7"/>
                <a:gd name="G9" fmla="*/ 21600 1 2"/>
                <a:gd name="G10" fmla="+- 5147 0 G9"/>
                <a:gd name="G11" fmla="?: G10 G8 0"/>
                <a:gd name="G12" fmla="?: G10 G7 21600"/>
                <a:gd name="T0" fmla="*/ 19026 w 21600"/>
                <a:gd name="T1" fmla="*/ 10800 h 21600"/>
                <a:gd name="T2" fmla="*/ 10800 w 21600"/>
                <a:gd name="T3" fmla="*/ 21600 h 21600"/>
                <a:gd name="T4" fmla="*/ 2574 w 21600"/>
                <a:gd name="T5" fmla="*/ 10800 h 21600"/>
                <a:gd name="T6" fmla="*/ 10800 w 21600"/>
                <a:gd name="T7" fmla="*/ 0 h 21600"/>
                <a:gd name="T8" fmla="*/ 4374 w 21600"/>
                <a:gd name="T9" fmla="*/ 4374 h 21600"/>
                <a:gd name="T10" fmla="*/ 17226 w 21600"/>
                <a:gd name="T11" fmla="*/ 1722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147" y="21600"/>
                  </a:lnTo>
                  <a:lnTo>
                    <a:pt x="16453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7" name="任意多边形 16"/>
            <p:cNvSpPr>
              <a:spLocks noChangeArrowheads="1"/>
            </p:cNvSpPr>
            <p:nvPr/>
          </p:nvSpPr>
          <p:spPr bwMode="auto">
            <a:xfrm rot="12420000">
              <a:off x="8122399" y="2393986"/>
              <a:ext cx="2186394" cy="2186393"/>
            </a:xfrm>
            <a:custGeom>
              <a:avLst/>
              <a:gdLst>
                <a:gd name="connsiteX0" fmla="*/ 1172747 w 1942522"/>
                <a:gd name="connsiteY0" fmla="*/ 1465008 h 1942521"/>
                <a:gd name="connsiteX1" fmla="*/ 1349215 w 1942522"/>
                <a:gd name="connsiteY1" fmla="*/ 1347834 h 1942521"/>
                <a:gd name="connsiteX2" fmla="*/ 1349216 w 1942522"/>
                <a:gd name="connsiteY2" fmla="*/ 593397 h 1942521"/>
                <a:gd name="connsiteX3" fmla="*/ 594779 w 1942522"/>
                <a:gd name="connsiteY3" fmla="*/ 593397 h 1942521"/>
                <a:gd name="connsiteX4" fmla="*/ 594779 w 1942522"/>
                <a:gd name="connsiteY4" fmla="*/ 1347834 h 1942521"/>
                <a:gd name="connsiteX5" fmla="*/ 1172747 w 1942522"/>
                <a:gd name="connsiteY5" fmla="*/ 1465008 h 1942521"/>
                <a:gd name="connsiteX6" fmla="*/ 1121378 w 1942522"/>
                <a:gd name="connsiteY6" fmla="*/ 1942521 h 1942521"/>
                <a:gd name="connsiteX7" fmla="*/ 822435 w 1942522"/>
                <a:gd name="connsiteY7" fmla="*/ 1942521 h 1942521"/>
                <a:gd name="connsiteX8" fmla="*/ 750658 w 1942522"/>
                <a:gd name="connsiteY8" fmla="*/ 1716490 h 1942521"/>
                <a:gd name="connsiteX9" fmla="*/ 677912 w 1942522"/>
                <a:gd name="connsiteY9" fmla="*/ 1694929 h 1942521"/>
                <a:gd name="connsiteX10" fmla="*/ 601408 w 1942522"/>
                <a:gd name="connsiteY10" fmla="*/ 1654669 h 1942521"/>
                <a:gd name="connsiteX11" fmla="*/ 390905 w 1942522"/>
                <a:gd name="connsiteY11" fmla="*/ 1763702 h 1942521"/>
                <a:gd name="connsiteX12" fmla="*/ 179520 w 1942522"/>
                <a:gd name="connsiteY12" fmla="*/ 1552318 h 1942521"/>
                <a:gd name="connsiteX13" fmla="*/ 286819 w 1942522"/>
                <a:gd name="connsiteY13" fmla="*/ 1345161 h 1942521"/>
                <a:gd name="connsiteX14" fmla="*/ 279875 w 1942522"/>
                <a:gd name="connsiteY14" fmla="*/ 1334058 h 1942521"/>
                <a:gd name="connsiteX15" fmla="*/ 244162 w 1942522"/>
                <a:gd name="connsiteY15" fmla="*/ 1255864 h 1942521"/>
                <a:gd name="connsiteX16" fmla="*/ 222889 w 1942522"/>
                <a:gd name="connsiteY16" fmla="*/ 1191296 h 1942521"/>
                <a:gd name="connsiteX17" fmla="*/ 1 w 1942522"/>
                <a:gd name="connsiteY17" fmla="*/ 1120516 h 1942521"/>
                <a:gd name="connsiteX18" fmla="*/ 0 w 1942522"/>
                <a:gd name="connsiteY18" fmla="*/ 821573 h 1942521"/>
                <a:gd name="connsiteX19" fmla="*/ 227013 w 1942522"/>
                <a:gd name="connsiteY19" fmla="*/ 749484 h 1942521"/>
                <a:gd name="connsiteX20" fmla="*/ 247683 w 1942522"/>
                <a:gd name="connsiteY20" fmla="*/ 676529 h 1942521"/>
                <a:gd name="connsiteX21" fmla="*/ 288098 w 1942522"/>
                <a:gd name="connsiteY21" fmla="*/ 599734 h 1942521"/>
                <a:gd name="connsiteX22" fmla="*/ 179216 w 1942522"/>
                <a:gd name="connsiteY22" fmla="*/ 389523 h 1942521"/>
                <a:gd name="connsiteX23" fmla="*/ 390601 w 1942522"/>
                <a:gd name="connsiteY23" fmla="*/ 178138 h 1942521"/>
                <a:gd name="connsiteX24" fmla="*/ 600674 w 1942522"/>
                <a:gd name="connsiteY24" fmla="*/ 286948 h 1942521"/>
                <a:gd name="connsiteX25" fmla="*/ 677911 w 1942522"/>
                <a:gd name="connsiteY25" fmla="*/ 246302 h 1942521"/>
                <a:gd name="connsiteX26" fmla="*/ 752326 w 1942522"/>
                <a:gd name="connsiteY26" fmla="*/ 220777 h 1942521"/>
                <a:gd name="connsiteX27" fmla="*/ 822436 w 1942522"/>
                <a:gd name="connsiteY27" fmla="*/ 0 h 1942521"/>
                <a:gd name="connsiteX28" fmla="*/ 1121379 w 1942522"/>
                <a:gd name="connsiteY28" fmla="*/ 0 h 1942521"/>
                <a:gd name="connsiteX29" fmla="*/ 1191955 w 1942522"/>
                <a:gd name="connsiteY29" fmla="*/ 222247 h 1942521"/>
                <a:gd name="connsiteX30" fmla="*/ 1335439 w 1942522"/>
                <a:gd name="connsiteY30" fmla="*/ 278493 h 1942521"/>
                <a:gd name="connsiteX31" fmla="*/ 1346799 w 1942522"/>
                <a:gd name="connsiteY31" fmla="*/ 285598 h 1942521"/>
                <a:gd name="connsiteX32" fmla="*/ 1553090 w 1942522"/>
                <a:gd name="connsiteY32" fmla="*/ 178747 h 1942521"/>
                <a:gd name="connsiteX33" fmla="*/ 1764475 w 1942522"/>
                <a:gd name="connsiteY33" fmla="*/ 390131 h 1942521"/>
                <a:gd name="connsiteX34" fmla="*/ 1657690 w 1942522"/>
                <a:gd name="connsiteY34" fmla="*/ 596294 h 1942521"/>
                <a:gd name="connsiteX35" fmla="*/ 1664120 w 1942522"/>
                <a:gd name="connsiteY35" fmla="*/ 607173 h 1942521"/>
                <a:gd name="connsiteX36" fmla="*/ 1712798 w 1942522"/>
                <a:gd name="connsiteY36" fmla="*/ 721040 h 1942521"/>
                <a:gd name="connsiteX37" fmla="*/ 1720312 w 1942522"/>
                <a:gd name="connsiteY37" fmla="*/ 751010 h 1942521"/>
                <a:gd name="connsiteX38" fmla="*/ 1942522 w 1942522"/>
                <a:gd name="connsiteY38" fmla="*/ 821574 h 1942521"/>
                <a:gd name="connsiteX39" fmla="*/ 1942522 w 1942522"/>
                <a:gd name="connsiteY39" fmla="*/ 1120516 h 1942521"/>
                <a:gd name="connsiteX40" fmla="*/ 1721170 w 1942522"/>
                <a:gd name="connsiteY40" fmla="*/ 1190808 h 1942521"/>
                <a:gd name="connsiteX41" fmla="*/ 1718611 w 1942522"/>
                <a:gd name="connsiteY41" fmla="*/ 1202174 h 1942521"/>
                <a:gd name="connsiteX42" fmla="*/ 1524623 w 1942522"/>
                <a:gd name="connsiteY42" fmla="*/ 1523242 h 1942521"/>
                <a:gd name="connsiteX43" fmla="*/ 1266084 w 1942522"/>
                <a:gd name="connsiteY43" fmla="*/ 1694930 h 1942521"/>
                <a:gd name="connsiteX44" fmla="*/ 1193136 w 1942522"/>
                <a:gd name="connsiteY44" fmla="*/ 1716550 h 1942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942522" h="1942521">
                  <a:moveTo>
                    <a:pt x="1172747" y="1465008"/>
                  </a:moveTo>
                  <a:cubicBezTo>
                    <a:pt x="1236966" y="1438969"/>
                    <a:pt x="1297138" y="1399911"/>
                    <a:pt x="1349215" y="1347834"/>
                  </a:cubicBezTo>
                  <a:cubicBezTo>
                    <a:pt x="1557525" y="1139524"/>
                    <a:pt x="1557525" y="801707"/>
                    <a:pt x="1349216" y="593397"/>
                  </a:cubicBezTo>
                  <a:cubicBezTo>
                    <a:pt x="1140906" y="385088"/>
                    <a:pt x="803088" y="385088"/>
                    <a:pt x="594779" y="593397"/>
                  </a:cubicBezTo>
                  <a:cubicBezTo>
                    <a:pt x="386470" y="801707"/>
                    <a:pt x="386470" y="1139525"/>
                    <a:pt x="594779" y="1347834"/>
                  </a:cubicBezTo>
                  <a:cubicBezTo>
                    <a:pt x="751011" y="1504066"/>
                    <a:pt x="980092" y="1543124"/>
                    <a:pt x="1172747" y="1465008"/>
                  </a:cubicBezTo>
                  <a:close/>
                  <a:moveTo>
                    <a:pt x="1121378" y="1942521"/>
                  </a:moveTo>
                  <a:lnTo>
                    <a:pt x="822435" y="1942521"/>
                  </a:lnTo>
                  <a:lnTo>
                    <a:pt x="750658" y="1716490"/>
                  </a:lnTo>
                  <a:lnTo>
                    <a:pt x="677912" y="1694929"/>
                  </a:lnTo>
                  <a:lnTo>
                    <a:pt x="601408" y="1654669"/>
                  </a:lnTo>
                  <a:lnTo>
                    <a:pt x="390905" y="1763702"/>
                  </a:lnTo>
                  <a:lnTo>
                    <a:pt x="179520" y="1552318"/>
                  </a:lnTo>
                  <a:lnTo>
                    <a:pt x="286819" y="1345161"/>
                  </a:lnTo>
                  <a:lnTo>
                    <a:pt x="279875" y="1334058"/>
                  </a:lnTo>
                  <a:cubicBezTo>
                    <a:pt x="266462" y="1308535"/>
                    <a:pt x="254557" y="1282427"/>
                    <a:pt x="244162" y="1255864"/>
                  </a:cubicBezTo>
                  <a:lnTo>
                    <a:pt x="222889" y="1191296"/>
                  </a:lnTo>
                  <a:lnTo>
                    <a:pt x="1" y="1120516"/>
                  </a:lnTo>
                  <a:lnTo>
                    <a:pt x="0" y="821573"/>
                  </a:lnTo>
                  <a:lnTo>
                    <a:pt x="227013" y="749484"/>
                  </a:lnTo>
                  <a:lnTo>
                    <a:pt x="247683" y="676529"/>
                  </a:lnTo>
                  <a:lnTo>
                    <a:pt x="288098" y="599734"/>
                  </a:lnTo>
                  <a:lnTo>
                    <a:pt x="179216" y="389523"/>
                  </a:lnTo>
                  <a:lnTo>
                    <a:pt x="390601" y="178138"/>
                  </a:lnTo>
                  <a:lnTo>
                    <a:pt x="600674" y="286948"/>
                  </a:lnTo>
                  <a:lnTo>
                    <a:pt x="677911" y="246302"/>
                  </a:lnTo>
                  <a:lnTo>
                    <a:pt x="752326" y="220777"/>
                  </a:lnTo>
                  <a:lnTo>
                    <a:pt x="822436" y="0"/>
                  </a:lnTo>
                  <a:lnTo>
                    <a:pt x="1121379" y="0"/>
                  </a:lnTo>
                  <a:lnTo>
                    <a:pt x="1191955" y="222247"/>
                  </a:lnTo>
                  <a:lnTo>
                    <a:pt x="1335439" y="278493"/>
                  </a:lnTo>
                  <a:lnTo>
                    <a:pt x="1346799" y="285598"/>
                  </a:lnTo>
                  <a:lnTo>
                    <a:pt x="1553090" y="178747"/>
                  </a:lnTo>
                  <a:lnTo>
                    <a:pt x="1764475" y="390131"/>
                  </a:lnTo>
                  <a:lnTo>
                    <a:pt x="1657690" y="596294"/>
                  </a:lnTo>
                  <a:lnTo>
                    <a:pt x="1664120" y="607173"/>
                  </a:lnTo>
                  <a:cubicBezTo>
                    <a:pt x="1683494" y="644039"/>
                    <a:pt x="1699721" y="682127"/>
                    <a:pt x="1712798" y="721040"/>
                  </a:cubicBezTo>
                  <a:lnTo>
                    <a:pt x="1720312" y="751010"/>
                  </a:lnTo>
                  <a:lnTo>
                    <a:pt x="1942522" y="821574"/>
                  </a:lnTo>
                  <a:lnTo>
                    <a:pt x="1942522" y="1120516"/>
                  </a:lnTo>
                  <a:lnTo>
                    <a:pt x="1721170" y="1190808"/>
                  </a:lnTo>
                  <a:lnTo>
                    <a:pt x="1718611" y="1202174"/>
                  </a:lnTo>
                  <a:cubicBezTo>
                    <a:pt x="1682283" y="1319646"/>
                    <a:pt x="1617621" y="1430244"/>
                    <a:pt x="1524623" y="1523242"/>
                  </a:cubicBezTo>
                  <a:cubicBezTo>
                    <a:pt x="1448317" y="1599547"/>
                    <a:pt x="1360163" y="1656777"/>
                    <a:pt x="1266084" y="1694930"/>
                  </a:cubicBezTo>
                  <a:lnTo>
                    <a:pt x="1193136" y="171655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325651" y="3707267"/>
            <a:ext cx="6492479" cy="978729"/>
          </a:xfrm>
          <a:prstGeom prst="rect">
            <a:avLst/>
          </a:prstGeom>
          <a:noFill/>
        </p:spPr>
        <p:txBody>
          <a:bodyPr wrap="square" lIns="7200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400" spc="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sz="1600" dirty="0">
                <a:solidFill>
                  <a:schemeClr val="tx1"/>
                </a:solidFill>
                <a:sym typeface="微软雅黑" panose="020B0503020204020204" pitchFamily="34" charset="-122"/>
              </a:rPr>
              <a:t>本系统采用小波编码视频压缩技术作为系统开发的核心，在低带宽的情况下仍能得到非常流畅的视频流，且能保持较高的动态范围以及极高的画质。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232412" y="111762"/>
            <a:ext cx="3108325" cy="3600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b="1" dirty="0">
                <a:solidFill>
                  <a:schemeClr val="tx1"/>
                </a:solidFill>
              </a:rPr>
              <a:t>一</a:t>
            </a:r>
            <a:r>
              <a:rPr lang="en-US" altLang="zh-CN" b="1" dirty="0">
                <a:solidFill>
                  <a:schemeClr val="tx1"/>
                </a:solidFill>
              </a:rPr>
              <a:t>.</a:t>
            </a:r>
            <a:r>
              <a:rPr lang="zh-CN" altLang="en-US" b="1" dirty="0">
                <a:solidFill>
                  <a:schemeClr val="tx1"/>
                </a:solidFill>
              </a:rPr>
              <a:t>项目研究内容</a:t>
            </a: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utoUpdateAnimBg="0"/>
      <p:bldP spid="14" grpId="0" bldLvl="0" autoUpdateAnimBg="0"/>
      <p:bldP spid="16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413147" y="1599652"/>
            <a:ext cx="1970484" cy="2363830"/>
            <a:chOff x="550289" y="2133590"/>
            <a:chExt cx="2627753" cy="3151124"/>
          </a:xfrm>
        </p:grpSpPr>
        <p:sp>
          <p:nvSpPr>
            <p:cNvPr id="4" name="Freeform 50"/>
            <p:cNvSpPr/>
            <p:nvPr/>
          </p:nvSpPr>
          <p:spPr>
            <a:xfrm>
              <a:off x="1064725" y="2133590"/>
              <a:ext cx="2073623" cy="1814139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84836" tIns="290000" rIns="580548" bIns="290000" spcCol="127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30" lvl="1" indent="-171430" defTabSz="799365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en-US" sz="4800" dirty="0">
                  <a:solidFill>
                    <a:prstClr val="white"/>
                  </a:solidFill>
                  <a:cs typeface="+mn-ea"/>
                  <a:sym typeface="Arial" panose="020B0604020202020204" pitchFamily="34" charset="0"/>
                </a:rPr>
                <a:t> </a:t>
              </a:r>
              <a:endParaRPr lang="en-US" sz="4800" dirty="0">
                <a:solidFill>
                  <a:srgbClr val="023759">
                    <a:lumMod val="75000"/>
                  </a:srgbClr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Oval 32"/>
            <p:cNvSpPr>
              <a:spLocks noChangeAspect="1"/>
            </p:cNvSpPr>
            <p:nvPr/>
          </p:nvSpPr>
          <p:spPr>
            <a:xfrm>
              <a:off x="550289" y="2524775"/>
              <a:ext cx="1027284" cy="1028489"/>
            </a:xfrm>
            <a:prstGeom prst="ellipse">
              <a:avLst/>
            </a:prstGeom>
            <a:solidFill>
              <a:srgbClr val="119F3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031113">
                <a:defRPr/>
              </a:pPr>
              <a:endParaRPr lang="en-US" b="1" dirty="0">
                <a:solidFill>
                  <a:prstClr val="white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Oval 33"/>
            <p:cNvSpPr>
              <a:spLocks noChangeAspect="1"/>
            </p:cNvSpPr>
            <p:nvPr/>
          </p:nvSpPr>
          <p:spPr>
            <a:xfrm>
              <a:off x="669372" y="2643813"/>
              <a:ext cx="789120" cy="7920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031113">
                <a:defRPr/>
              </a:pPr>
              <a:r>
                <a:rPr lang="en-US" sz="1600" b="1" dirty="0">
                  <a:solidFill>
                    <a:srgbClr val="315B2F"/>
                  </a:solidFill>
                  <a:cs typeface="+mn-ea"/>
                  <a:sym typeface="Arial" panose="020B0604020202020204" pitchFamily="34" charset="0"/>
                </a:rPr>
                <a:t>01</a:t>
              </a:r>
            </a:p>
          </p:txBody>
        </p:sp>
        <p:sp>
          <p:nvSpPr>
            <p:cNvPr id="16" name="TextBox 13"/>
            <p:cNvSpPr txBox="1"/>
            <p:nvPr/>
          </p:nvSpPr>
          <p:spPr>
            <a:xfrm>
              <a:off x="1633357" y="2877657"/>
              <a:ext cx="1159281" cy="30771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2381">
                <a:spcBef>
                  <a:spcPct val="20000"/>
                </a:spcBef>
                <a:defRPr/>
              </a:pPr>
              <a:r>
                <a:rPr lang="en-US" altLang="zh-CN" sz="1500" b="1" dirty="0">
                  <a:solidFill>
                    <a:schemeClr val="bg1"/>
                  </a:solidFill>
                  <a:cs typeface="+mn-ea"/>
                  <a:sym typeface="Arial" panose="020B0604020202020204" pitchFamily="34" charset="0"/>
                </a:rPr>
                <a:t> </a:t>
              </a:r>
              <a:r>
                <a:rPr lang="zh-CN" altLang="en-US" sz="1500" b="1" dirty="0">
                  <a:solidFill>
                    <a:schemeClr val="bg1"/>
                  </a:solidFill>
                  <a:cs typeface="+mn-ea"/>
                  <a:sym typeface="Arial" panose="020B0604020202020204" pitchFamily="34" charset="0"/>
                </a:rPr>
                <a:t>视频压缩</a:t>
              </a:r>
            </a:p>
          </p:txBody>
        </p:sp>
        <p:sp>
          <p:nvSpPr>
            <p:cNvPr id="18" name="TextBox 13"/>
            <p:cNvSpPr txBox="1"/>
            <p:nvPr/>
          </p:nvSpPr>
          <p:spPr>
            <a:xfrm>
              <a:off x="1064726" y="4546202"/>
              <a:ext cx="2113316" cy="738512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2381">
                <a:spcBef>
                  <a:spcPct val="20000"/>
                </a:spcBef>
                <a:defRPr/>
              </a:pPr>
              <a:r>
                <a:rPr lang="zh-CN" altLang="en-US" sz="1200" b="1" dirty="0">
                  <a:solidFill>
                    <a:srgbClr val="445469"/>
                  </a:solidFill>
                  <a:cs typeface="+mn-ea"/>
                  <a:sym typeface="Arial" panose="020B0604020202020204" pitchFamily="34" charset="0"/>
                </a:rPr>
                <a:t>采用最新视频压缩技术，解决网络较差环境下视频的卡顿</a:t>
              </a: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2537223" y="1599012"/>
            <a:ext cx="1942068" cy="2733398"/>
            <a:chOff x="3383713" y="2132744"/>
            <a:chExt cx="2588396" cy="3643641"/>
          </a:xfrm>
        </p:grpSpPr>
        <p:sp>
          <p:nvSpPr>
            <p:cNvPr id="7" name="Freeform 50"/>
            <p:cNvSpPr/>
            <p:nvPr/>
          </p:nvSpPr>
          <p:spPr>
            <a:xfrm>
              <a:off x="3897859" y="2132744"/>
              <a:ext cx="2074038" cy="1814069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84836" tIns="290000" rIns="580548" bIns="290000" spcCol="127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30" lvl="1" indent="-171430" defTabSz="799365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en-US" sz="4800" dirty="0">
                  <a:solidFill>
                    <a:prstClr val="white"/>
                  </a:solidFill>
                  <a:cs typeface="+mn-ea"/>
                  <a:sym typeface="Arial" panose="020B0604020202020204" pitchFamily="34" charset="0"/>
                </a:rPr>
                <a:t> </a:t>
              </a:r>
              <a:endParaRPr lang="en-US" sz="4800" dirty="0">
                <a:solidFill>
                  <a:srgbClr val="023759">
                    <a:lumMod val="75000"/>
                  </a:srgbClr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Oval 32"/>
            <p:cNvSpPr>
              <a:spLocks noChangeAspect="1"/>
            </p:cNvSpPr>
            <p:nvPr/>
          </p:nvSpPr>
          <p:spPr>
            <a:xfrm>
              <a:off x="3383713" y="2524760"/>
              <a:ext cx="1026704" cy="1028449"/>
            </a:xfrm>
            <a:prstGeom prst="ellipse">
              <a:avLst/>
            </a:prstGeom>
            <a:solidFill>
              <a:srgbClr val="119F3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031113">
                <a:defRPr/>
              </a:pPr>
              <a:endParaRPr lang="en-US" b="1" dirty="0">
                <a:solidFill>
                  <a:prstClr val="white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Oval 33"/>
            <p:cNvSpPr>
              <a:spLocks noChangeAspect="1"/>
            </p:cNvSpPr>
            <p:nvPr/>
          </p:nvSpPr>
          <p:spPr>
            <a:xfrm>
              <a:off x="3502728" y="2643794"/>
              <a:ext cx="790261" cy="791969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031113">
                <a:defRPr/>
              </a:pPr>
              <a:r>
                <a:rPr lang="en-US" b="1" dirty="0">
                  <a:solidFill>
                    <a:srgbClr val="315B2F"/>
                  </a:solidFill>
                  <a:cs typeface="+mn-ea"/>
                  <a:sym typeface="Arial" panose="020B0604020202020204" pitchFamily="34" charset="0"/>
                </a:rPr>
                <a:t>02</a:t>
              </a:r>
            </a:p>
          </p:txBody>
        </p:sp>
        <p:sp>
          <p:nvSpPr>
            <p:cNvPr id="20" name="TextBox 13"/>
            <p:cNvSpPr txBox="1"/>
            <p:nvPr/>
          </p:nvSpPr>
          <p:spPr>
            <a:xfrm>
              <a:off x="3856812" y="4545579"/>
              <a:ext cx="2115297" cy="1230806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2381">
                <a:spcBef>
                  <a:spcPct val="20000"/>
                </a:spcBef>
                <a:defRPr/>
              </a:pPr>
              <a:r>
                <a:rPr lang="zh-CN" altLang="en-US" sz="1200" b="1" dirty="0">
                  <a:solidFill>
                    <a:srgbClr val="445469"/>
                  </a:solidFill>
                  <a:cs typeface="+mn-ea"/>
                  <a:sym typeface="Arial" panose="020B0604020202020204" pitchFamily="34" charset="0"/>
                </a:rPr>
                <a:t>提供丰富的互动形式，学生有问题可以举手提问，教师可以留课后作业，完全模拟实际教学环境</a:t>
              </a:r>
            </a:p>
          </p:txBody>
        </p:sp>
        <p:sp>
          <p:nvSpPr>
            <p:cNvPr id="25" name="TextBox 13"/>
            <p:cNvSpPr txBox="1"/>
            <p:nvPr/>
          </p:nvSpPr>
          <p:spPr>
            <a:xfrm>
              <a:off x="4582963" y="2872549"/>
              <a:ext cx="1067221" cy="30770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2381">
                <a:spcBef>
                  <a:spcPct val="20000"/>
                </a:spcBef>
                <a:defRPr/>
              </a:pPr>
              <a:r>
                <a:rPr lang="zh-CN" altLang="en-US" sz="1500" b="1" dirty="0">
                  <a:solidFill>
                    <a:schemeClr val="bg1"/>
                  </a:solidFill>
                  <a:cs typeface="+mn-ea"/>
                  <a:sym typeface="Arial" panose="020B0604020202020204" pitchFamily="34" charset="0"/>
                </a:rPr>
                <a:t>高效互动</a:t>
              </a:r>
            </a:p>
          </p:txBody>
        </p:sp>
      </p:grpSp>
      <p:grpSp>
        <p:nvGrpSpPr>
          <p:cNvPr id="28" name="组合 27"/>
          <p:cNvGrpSpPr/>
          <p:nvPr/>
        </p:nvGrpSpPr>
        <p:grpSpPr bwMode="auto">
          <a:xfrm>
            <a:off x="4708928" y="1599018"/>
            <a:ext cx="1971517" cy="2179797"/>
            <a:chOff x="6277804" y="2132744"/>
            <a:chExt cx="2629129" cy="2905798"/>
          </a:xfrm>
        </p:grpSpPr>
        <p:sp>
          <p:nvSpPr>
            <p:cNvPr id="10" name="Freeform 50"/>
            <p:cNvSpPr/>
            <p:nvPr/>
          </p:nvSpPr>
          <p:spPr>
            <a:xfrm>
              <a:off x="6792240" y="2132744"/>
              <a:ext cx="2073622" cy="1814139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84836" tIns="290000" rIns="580548" bIns="290000" spcCol="127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30" lvl="1" indent="-171430" defTabSz="799365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en-US" sz="4800" dirty="0">
                  <a:solidFill>
                    <a:prstClr val="white"/>
                  </a:solidFill>
                  <a:cs typeface="+mn-ea"/>
                  <a:sym typeface="Arial" panose="020B0604020202020204" pitchFamily="34" charset="0"/>
                </a:rPr>
                <a:t> </a:t>
              </a:r>
              <a:endParaRPr lang="en-US" sz="4800" dirty="0">
                <a:solidFill>
                  <a:srgbClr val="023759">
                    <a:lumMod val="75000"/>
                  </a:srgbClr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Oval 32"/>
            <p:cNvSpPr>
              <a:spLocks noChangeAspect="1"/>
            </p:cNvSpPr>
            <p:nvPr/>
          </p:nvSpPr>
          <p:spPr>
            <a:xfrm>
              <a:off x="6277804" y="2524775"/>
              <a:ext cx="1027284" cy="1028489"/>
            </a:xfrm>
            <a:prstGeom prst="ellipse">
              <a:avLst/>
            </a:prstGeom>
            <a:solidFill>
              <a:srgbClr val="119F3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031113">
                <a:defRPr/>
              </a:pPr>
              <a:endParaRPr lang="en-US" b="1" dirty="0">
                <a:solidFill>
                  <a:prstClr val="white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Oval 33"/>
            <p:cNvSpPr>
              <a:spLocks noChangeAspect="1"/>
            </p:cNvSpPr>
            <p:nvPr/>
          </p:nvSpPr>
          <p:spPr>
            <a:xfrm>
              <a:off x="6396886" y="2643814"/>
              <a:ext cx="789120" cy="791999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031113">
                <a:defRPr/>
              </a:pPr>
              <a:r>
                <a:rPr lang="en-US" b="1" dirty="0">
                  <a:solidFill>
                    <a:srgbClr val="315B2F"/>
                  </a:solidFill>
                  <a:cs typeface="+mn-ea"/>
                  <a:sym typeface="Arial" panose="020B0604020202020204" pitchFamily="34" charset="0"/>
                </a:rPr>
                <a:t>03</a:t>
              </a:r>
            </a:p>
          </p:txBody>
        </p:sp>
        <p:sp>
          <p:nvSpPr>
            <p:cNvPr id="22" name="TextBox 13"/>
            <p:cNvSpPr txBox="1"/>
            <p:nvPr/>
          </p:nvSpPr>
          <p:spPr>
            <a:xfrm>
              <a:off x="6792029" y="4546201"/>
              <a:ext cx="2114904" cy="492341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2381">
                <a:spcBef>
                  <a:spcPct val="20000"/>
                </a:spcBef>
                <a:defRPr/>
              </a:pPr>
              <a:r>
                <a:rPr lang="zh-CN" altLang="en-US" sz="1200" b="1" dirty="0">
                  <a:solidFill>
                    <a:srgbClr val="445469"/>
                  </a:solidFill>
                  <a:cs typeface="+mn-ea"/>
                  <a:sym typeface="Arial" panose="020B0604020202020204" pitchFamily="34" charset="0"/>
                </a:rPr>
                <a:t>选取名师讲课，促进区域间的教育公平</a:t>
              </a:r>
            </a:p>
          </p:txBody>
        </p:sp>
        <p:sp>
          <p:nvSpPr>
            <p:cNvPr id="26" name="TextBox 13"/>
            <p:cNvSpPr txBox="1"/>
            <p:nvPr/>
          </p:nvSpPr>
          <p:spPr>
            <a:xfrm>
              <a:off x="7438778" y="2872578"/>
              <a:ext cx="1138956" cy="30771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2381">
                <a:spcBef>
                  <a:spcPct val="20000"/>
                </a:spcBef>
                <a:defRPr/>
              </a:pPr>
              <a:r>
                <a:rPr lang="zh-CN" altLang="en-US" sz="1500" b="1" dirty="0">
                  <a:solidFill>
                    <a:schemeClr val="bg1"/>
                  </a:solidFill>
                  <a:cs typeface="+mn-ea"/>
                  <a:sym typeface="Arial" panose="020B0604020202020204" pitchFamily="34" charset="0"/>
                </a:rPr>
                <a:t>名师讲课</a:t>
              </a:r>
            </a:p>
          </p:txBody>
        </p:sp>
      </p:grpSp>
      <p:grpSp>
        <p:nvGrpSpPr>
          <p:cNvPr id="29" name="组合 28"/>
          <p:cNvGrpSpPr/>
          <p:nvPr/>
        </p:nvGrpSpPr>
        <p:grpSpPr bwMode="auto">
          <a:xfrm>
            <a:off x="6821575" y="1599017"/>
            <a:ext cx="1941911" cy="2364464"/>
            <a:chOff x="9111228" y="2132744"/>
            <a:chExt cx="2588035" cy="3151968"/>
          </a:xfrm>
        </p:grpSpPr>
        <p:sp>
          <p:nvSpPr>
            <p:cNvPr id="13" name="Freeform 50"/>
            <p:cNvSpPr/>
            <p:nvPr/>
          </p:nvSpPr>
          <p:spPr>
            <a:xfrm>
              <a:off x="9625344" y="2132744"/>
              <a:ext cx="2073918" cy="1814139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84836" tIns="290000" rIns="580548" bIns="290000" spcCol="127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30" lvl="1" indent="-171430" defTabSz="799365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en-US" sz="4800" dirty="0">
                  <a:solidFill>
                    <a:prstClr val="white"/>
                  </a:solidFill>
                  <a:cs typeface="+mn-ea"/>
                  <a:sym typeface="Arial" panose="020B0604020202020204" pitchFamily="34" charset="0"/>
                </a:rPr>
                <a:t> </a:t>
              </a:r>
              <a:endParaRPr lang="en-US" sz="4800" dirty="0">
                <a:solidFill>
                  <a:srgbClr val="023759">
                    <a:lumMod val="75000"/>
                  </a:srgbClr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Oval 32"/>
            <p:cNvSpPr>
              <a:spLocks noChangeAspect="1"/>
            </p:cNvSpPr>
            <p:nvPr/>
          </p:nvSpPr>
          <p:spPr>
            <a:xfrm>
              <a:off x="9111228" y="2524775"/>
              <a:ext cx="1026645" cy="1028489"/>
            </a:xfrm>
            <a:prstGeom prst="ellipse">
              <a:avLst/>
            </a:prstGeom>
            <a:solidFill>
              <a:srgbClr val="119F3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031113">
                <a:defRPr/>
              </a:pPr>
              <a:endParaRPr lang="en-US" b="1" dirty="0">
                <a:solidFill>
                  <a:prstClr val="white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Oval 33"/>
            <p:cNvSpPr>
              <a:spLocks noChangeAspect="1"/>
            </p:cNvSpPr>
            <p:nvPr/>
          </p:nvSpPr>
          <p:spPr>
            <a:xfrm>
              <a:off x="9230236" y="2643814"/>
              <a:ext cx="790215" cy="791999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031113">
                <a:defRPr/>
              </a:pPr>
              <a:r>
                <a:rPr lang="en-US" b="1" dirty="0">
                  <a:solidFill>
                    <a:srgbClr val="315B2F"/>
                  </a:solidFill>
                  <a:cs typeface="+mn-ea"/>
                  <a:sym typeface="Arial" panose="020B0604020202020204" pitchFamily="34" charset="0"/>
                </a:rPr>
                <a:t>04</a:t>
              </a:r>
            </a:p>
          </p:txBody>
        </p:sp>
        <p:sp>
          <p:nvSpPr>
            <p:cNvPr id="24" name="TextBox 13"/>
            <p:cNvSpPr txBox="1"/>
            <p:nvPr/>
          </p:nvSpPr>
          <p:spPr>
            <a:xfrm>
              <a:off x="9585673" y="4546201"/>
              <a:ext cx="2113590" cy="738511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2381">
                <a:spcBef>
                  <a:spcPct val="20000"/>
                </a:spcBef>
                <a:defRPr/>
              </a:pPr>
              <a:r>
                <a:rPr lang="zh-CN" altLang="en-US" sz="1200" b="1" dirty="0">
                  <a:solidFill>
                    <a:srgbClr val="445469"/>
                  </a:solidFill>
                  <a:cs typeface="+mn-ea"/>
                  <a:sym typeface="Arial" panose="020B0604020202020204" pitchFamily="34" charset="0"/>
                </a:rPr>
                <a:t>直播为主，点播为辅，课后点播教师课程复习，使学习更有效率</a:t>
              </a:r>
            </a:p>
          </p:txBody>
        </p:sp>
        <p:sp>
          <p:nvSpPr>
            <p:cNvPr id="27" name="TextBox 13"/>
            <p:cNvSpPr txBox="1"/>
            <p:nvPr/>
          </p:nvSpPr>
          <p:spPr>
            <a:xfrm>
              <a:off x="10137765" y="2872577"/>
              <a:ext cx="1332047" cy="307712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2381">
                <a:spcBef>
                  <a:spcPct val="20000"/>
                </a:spcBef>
                <a:defRPr/>
              </a:pPr>
              <a:r>
                <a:rPr lang="zh-CN" altLang="en-US" sz="1500" b="1" dirty="0">
                  <a:solidFill>
                    <a:schemeClr val="bg1"/>
                  </a:solidFill>
                  <a:cs typeface="+mn-ea"/>
                  <a:sym typeface="Arial" panose="020B0604020202020204" pitchFamily="34" charset="0"/>
                </a:rPr>
                <a:t>直播、点播</a:t>
              </a:r>
            </a:p>
          </p:txBody>
        </p:sp>
      </p:grpSp>
      <p:sp>
        <p:nvSpPr>
          <p:cNvPr id="30" name="圆角矩形 29"/>
          <p:cNvSpPr/>
          <p:nvPr/>
        </p:nvSpPr>
        <p:spPr>
          <a:xfrm>
            <a:off x="300357" y="123190"/>
            <a:ext cx="3216275" cy="3600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b="1" dirty="0">
                <a:solidFill>
                  <a:schemeClr val="tx1"/>
                </a:solidFill>
              </a:rPr>
              <a:t>二</a:t>
            </a:r>
            <a:r>
              <a:rPr lang="en-US" altLang="zh-CN" b="1" dirty="0">
                <a:solidFill>
                  <a:schemeClr val="tx1"/>
                </a:solidFill>
              </a:rPr>
              <a:t>.</a:t>
            </a:r>
            <a:r>
              <a:rPr lang="en-US" altLang="zh-CN" b="1" dirty="0" err="1">
                <a:solidFill>
                  <a:schemeClr val="tx1"/>
                </a:solidFill>
              </a:rPr>
              <a:t>创新点与项目特色</a:t>
            </a:r>
            <a:endParaRPr lang="en-US" altLang="zh-C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右箭头 16"/>
          <p:cNvSpPr>
            <a:spLocks noChangeArrowheads="1"/>
          </p:cNvSpPr>
          <p:nvPr/>
        </p:nvSpPr>
        <p:spPr bwMode="auto">
          <a:xfrm>
            <a:off x="2788027" y="1733055"/>
            <a:ext cx="3558591" cy="394495"/>
          </a:xfrm>
          <a:prstGeom prst="rightArrow">
            <a:avLst>
              <a:gd name="adj1" fmla="val 50000"/>
              <a:gd name="adj2" fmla="val 50092"/>
            </a:avLst>
          </a:prstGeom>
          <a:solidFill>
            <a:schemeClr val="tx2"/>
          </a:solidFill>
          <a:ln>
            <a:noFill/>
          </a:ln>
          <a:effectLst/>
        </p:spPr>
        <p:txBody>
          <a:bodyPr lIns="96171" tIns="48084" rIns="96171" bIns="48084" anchor="ctr"/>
          <a:lstStyle/>
          <a:p>
            <a:pPr>
              <a:lnSpc>
                <a:spcPct val="120000"/>
              </a:lnSpc>
              <a:defRPr/>
            </a:pPr>
            <a:endParaRPr lang="zh-CN" altLang="en-US" sz="1900" b="1" kern="0" dirty="0">
              <a:solidFill>
                <a:sysClr val="window" lastClr="CCE8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右箭头 17"/>
          <p:cNvSpPr>
            <a:spLocks noChangeArrowheads="1"/>
          </p:cNvSpPr>
          <p:nvPr/>
        </p:nvSpPr>
        <p:spPr bwMode="auto">
          <a:xfrm flipH="1">
            <a:off x="2919268" y="2324794"/>
            <a:ext cx="3684853" cy="392809"/>
          </a:xfrm>
          <a:prstGeom prst="rightArrow">
            <a:avLst>
              <a:gd name="adj1" fmla="val 50000"/>
              <a:gd name="adj2" fmla="val 50064"/>
            </a:avLst>
          </a:prstGeom>
          <a:solidFill>
            <a:schemeClr val="tx2"/>
          </a:solidFill>
          <a:ln>
            <a:noFill/>
          </a:ln>
          <a:effectLst/>
        </p:spPr>
        <p:txBody>
          <a:bodyPr lIns="96171" tIns="48084" rIns="96171" bIns="48084" anchor="ctr"/>
          <a:lstStyle/>
          <a:p>
            <a:pPr>
              <a:lnSpc>
                <a:spcPct val="120000"/>
              </a:lnSpc>
              <a:defRPr/>
            </a:pPr>
            <a:endParaRPr lang="zh-CN" altLang="en-US" sz="1900" b="1" kern="0" dirty="0">
              <a:solidFill>
                <a:sysClr val="window" lastClr="CCE8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>
            <a:spLocks noChangeArrowheads="1"/>
          </p:cNvSpPr>
          <p:nvPr/>
        </p:nvSpPr>
        <p:spPr bwMode="auto">
          <a:xfrm>
            <a:off x="803917" y="1149357"/>
            <a:ext cx="2115185" cy="1994535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96171" tIns="48084" rIns="96171" bIns="48084" anchor="ctr"/>
          <a:lstStyle/>
          <a:p>
            <a:pPr algn="ctr">
              <a:lnSpc>
                <a:spcPct val="120000"/>
              </a:lnSpc>
              <a:defRPr/>
            </a:pPr>
            <a:r>
              <a:rPr sz="1900" kern="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对视频源</a:t>
            </a:r>
            <a:endParaRPr lang="en-US" altLang="zh-CN" sz="19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defRPr/>
            </a:pPr>
            <a:r>
              <a:rPr sz="1900" kern="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进行处理</a:t>
            </a:r>
            <a:endParaRPr sz="19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>
            <a:spLocks noChangeArrowheads="1"/>
          </p:cNvSpPr>
          <p:nvPr/>
        </p:nvSpPr>
        <p:spPr bwMode="auto">
          <a:xfrm>
            <a:off x="6409699" y="1149359"/>
            <a:ext cx="2116455" cy="1994535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96171" tIns="48084" rIns="96171" bIns="48084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9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原有平台</a:t>
            </a:r>
            <a:endParaRPr lang="en-US" altLang="zh-CN" sz="19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zh-CN" sz="1900" kern="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二次开发</a:t>
            </a:r>
            <a:endParaRPr lang="zh-CN" altLang="en-US" sz="19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91467" y="1603238"/>
            <a:ext cx="1486900" cy="1245861"/>
          </a:xfrm>
          <a:prstGeom prst="rect">
            <a:avLst/>
          </a:prstGeom>
          <a:solidFill>
            <a:schemeClr val="bg2"/>
          </a:solidFill>
          <a:ln w="3175" cap="flat" cmpd="sng" algn="ctr">
            <a:noFill/>
            <a:prstDash val="solid"/>
          </a:ln>
          <a:effectLst/>
        </p:spPr>
        <p:txBody>
          <a:bodyPr lIns="96171" tIns="48084" rIns="96171" bIns="48084" anchor="ctr"/>
          <a:lstStyle/>
          <a:p>
            <a:pPr>
              <a:lnSpc>
                <a:spcPct val="120000"/>
              </a:lnSpc>
              <a:defRPr/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项目成果</a:t>
            </a:r>
          </a:p>
        </p:txBody>
      </p:sp>
      <p:sp>
        <p:nvSpPr>
          <p:cNvPr id="22" name="下箭头 21"/>
          <p:cNvSpPr>
            <a:spLocks noChangeArrowheads="1"/>
          </p:cNvSpPr>
          <p:nvPr/>
        </p:nvSpPr>
        <p:spPr bwMode="auto">
          <a:xfrm>
            <a:off x="4140352" y="3182905"/>
            <a:ext cx="842301" cy="59005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2"/>
          </a:solidFill>
          <a:ln>
            <a:noFill/>
          </a:ln>
          <a:effectLst/>
        </p:spPr>
        <p:txBody>
          <a:bodyPr lIns="96171" tIns="48084" rIns="96171" bIns="48084" anchor="ctr"/>
          <a:lstStyle/>
          <a:p>
            <a:pPr>
              <a:lnSpc>
                <a:spcPct val="120000"/>
              </a:lnSpc>
              <a:defRPr/>
            </a:pPr>
            <a:endParaRPr lang="zh-CN" altLang="en-US" sz="1900" b="1" kern="0" dirty="0">
              <a:solidFill>
                <a:sysClr val="window" lastClr="CCE8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19"/>
          <p:cNvSpPr txBox="1">
            <a:spLocks noChangeArrowheads="1"/>
          </p:cNvSpPr>
          <p:nvPr/>
        </p:nvSpPr>
        <p:spPr bwMode="auto">
          <a:xfrm>
            <a:off x="3416943" y="3838584"/>
            <a:ext cx="2236471" cy="1278969"/>
          </a:xfrm>
          <a:prstGeom prst="rect">
            <a:avLst/>
          </a:prstGeom>
          <a:noFill/>
          <a:ln>
            <a:noFill/>
          </a:ln>
        </p:spPr>
        <p:txBody>
          <a:bodyPr wrap="square" lIns="96171" tIns="48084" rIns="96171" bIns="4808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zh-CN" altLang="en-US" sz="1600" b="1" kern="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远程教育平台软件一套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1600" b="1" kern="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项目研究报告一份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1600" b="1" kern="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项目使用说明书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1600" b="1" kern="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421640" y="123190"/>
            <a:ext cx="2880360" cy="3600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</a:rPr>
              <a:t>三</a:t>
            </a:r>
            <a:r>
              <a:rPr lang="en-US" altLang="zh-CN" b="1" dirty="0">
                <a:solidFill>
                  <a:schemeClr val="tx1"/>
                </a:solidFill>
              </a:rPr>
              <a:t>.</a:t>
            </a:r>
            <a:r>
              <a:rPr lang="zh-CN" altLang="en-US" b="1" dirty="0">
                <a:solidFill>
                  <a:schemeClr val="tx1"/>
                </a:solidFill>
              </a:rPr>
              <a:t>项目成果</a:t>
            </a:r>
            <a:endParaRPr lang="en-US" altLang="zh-C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1049685" y="1499886"/>
            <a:ext cx="1861059" cy="2576469"/>
            <a:chOff x="1827008" y="2120901"/>
            <a:chExt cx="2298700" cy="3181426"/>
          </a:xfrm>
        </p:grpSpPr>
        <p:sp>
          <p:nvSpPr>
            <p:cNvPr id="51" name="矩形 50"/>
            <p:cNvSpPr/>
            <p:nvPr/>
          </p:nvSpPr>
          <p:spPr>
            <a:xfrm>
              <a:off x="1827008" y="2120901"/>
              <a:ext cx="2298700" cy="4445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827008" y="2565400"/>
              <a:ext cx="2298700" cy="273692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485301" y="1501794"/>
            <a:ext cx="1861059" cy="2576469"/>
            <a:chOff x="2631726" y="2146776"/>
            <a:chExt cx="2298700" cy="3181427"/>
          </a:xfrm>
        </p:grpSpPr>
        <p:sp>
          <p:nvSpPr>
            <p:cNvPr id="54" name="矩形 53"/>
            <p:cNvSpPr/>
            <p:nvPr/>
          </p:nvSpPr>
          <p:spPr>
            <a:xfrm>
              <a:off x="2631726" y="2146776"/>
              <a:ext cx="2298700" cy="4445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5" name="矩形 54"/>
            <p:cNvSpPr/>
            <p:nvPr/>
          </p:nvSpPr>
          <p:spPr>
            <a:xfrm>
              <a:off x="2631726" y="2591275"/>
              <a:ext cx="2298700" cy="273692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63" name="文本框 30"/>
          <p:cNvSpPr txBox="1"/>
          <p:nvPr/>
        </p:nvSpPr>
        <p:spPr>
          <a:xfrm>
            <a:off x="3507112" y="1499879"/>
            <a:ext cx="1818005" cy="315435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 档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31"/>
          <p:cNvSpPr txBox="1"/>
          <p:nvPr/>
        </p:nvSpPr>
        <p:spPr>
          <a:xfrm>
            <a:off x="883288" y="1501781"/>
            <a:ext cx="2193925" cy="315435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 件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917849" y="1523381"/>
            <a:ext cx="1861059" cy="2576468"/>
            <a:chOff x="1827008" y="2120901"/>
            <a:chExt cx="2298700" cy="3181425"/>
          </a:xfrm>
        </p:grpSpPr>
        <p:sp>
          <p:nvSpPr>
            <p:cNvPr id="10" name="矩形 9"/>
            <p:cNvSpPr/>
            <p:nvPr/>
          </p:nvSpPr>
          <p:spPr>
            <a:xfrm>
              <a:off x="1827008" y="2120901"/>
              <a:ext cx="2298700" cy="4445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827008" y="2565398"/>
              <a:ext cx="2298700" cy="273692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2" name="文本框 29"/>
          <p:cNvSpPr txBox="1"/>
          <p:nvPr/>
        </p:nvSpPr>
        <p:spPr>
          <a:xfrm>
            <a:off x="6063625" y="1523375"/>
            <a:ext cx="1638935" cy="315435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思想观念保守</a:t>
            </a:r>
          </a:p>
        </p:txBody>
      </p:sp>
      <p:sp>
        <p:nvSpPr>
          <p:cNvPr id="13" name="文本框 33"/>
          <p:cNvSpPr txBox="1"/>
          <p:nvPr/>
        </p:nvSpPr>
        <p:spPr>
          <a:xfrm>
            <a:off x="6063671" y="2225485"/>
            <a:ext cx="1512168" cy="623211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传统教学观念的束缚，远程教育并未得到很好的推广</a:t>
            </a:r>
          </a:p>
        </p:txBody>
      </p:sp>
      <p:sp>
        <p:nvSpPr>
          <p:cNvPr id="14" name="文本框 33"/>
          <p:cNvSpPr txBox="1"/>
          <p:nvPr/>
        </p:nvSpPr>
        <p:spPr>
          <a:xfrm>
            <a:off x="3696391" y="2225485"/>
            <a:ext cx="1512168" cy="438545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项目研究报告一份</a:t>
            </a:r>
            <a:endParaRPr lang="en-US" altLang="zh-CN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项目使用说明书一份</a:t>
            </a:r>
          </a:p>
        </p:txBody>
      </p:sp>
      <p:sp>
        <p:nvSpPr>
          <p:cNvPr id="16" name="文本框 33"/>
          <p:cNvSpPr txBox="1"/>
          <p:nvPr/>
        </p:nvSpPr>
        <p:spPr>
          <a:xfrm>
            <a:off x="1268151" y="2225483"/>
            <a:ext cx="1512168" cy="512412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远程教育平台软件一套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251460" y="51435"/>
            <a:ext cx="2880360" cy="431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圆角矩形 29">
            <a:extLst>
              <a:ext uri="{FF2B5EF4-FFF2-40B4-BE49-F238E27FC236}">
                <a16:creationId xmlns:a16="http://schemas.microsoft.com/office/drawing/2014/main" xmlns="" id="{F76463E2-A355-4965-BCEA-A912A2E73DB0}"/>
              </a:ext>
            </a:extLst>
          </p:cNvPr>
          <p:cNvSpPr/>
          <p:nvPr/>
        </p:nvSpPr>
        <p:spPr>
          <a:xfrm>
            <a:off x="421640" y="123190"/>
            <a:ext cx="2880360" cy="3600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</a:rPr>
              <a:t>三</a:t>
            </a:r>
            <a:r>
              <a:rPr lang="en-US" altLang="zh-CN" b="1" dirty="0">
                <a:solidFill>
                  <a:schemeClr val="tx1"/>
                </a:solidFill>
              </a:rPr>
              <a:t>.</a:t>
            </a:r>
            <a:r>
              <a:rPr lang="zh-CN" altLang="en-US" b="1" dirty="0">
                <a:solidFill>
                  <a:schemeClr val="tx1"/>
                </a:solidFill>
              </a:rPr>
              <a:t>项目成果</a:t>
            </a:r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084737"/>
      </p:ext>
    </p:extLst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12" grpId="0"/>
      <p:bldP spid="13" grpId="0"/>
      <p:bldP spid="1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ministrator\Desktop\简约淡雅心形小草PPT背景\幻灯片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198"/>
            <a:ext cx="9140827" cy="514389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503311" y="1742424"/>
            <a:ext cx="5088554" cy="746348"/>
          </a:xfrm>
          <a:prstGeom prst="rect">
            <a:avLst/>
          </a:prstGeom>
          <a:noFill/>
        </p:spPr>
        <p:txBody>
          <a:bodyPr wrap="none" lIns="68571" tIns="34285" rIns="68571" bIns="34285" rtlCol="0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您 的 观 看 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82667" y="3075806"/>
            <a:ext cx="2206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汇 报 人 ：范双帅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xmlns="" id="{F9667788-8FD4-43B5-81E4-C2C756B45250}"/>
              </a:ext>
            </a:extLst>
          </p:cNvPr>
          <p:cNvSpPr txBox="1"/>
          <p:nvPr/>
        </p:nvSpPr>
        <p:spPr>
          <a:xfrm>
            <a:off x="5761492" y="3627802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指导教师：刘艳秋</a:t>
            </a: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00"/>
                            </p:stCondLst>
                            <p:childTnLst>
                              <p:par>
                                <p:cTn id="2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 12">
      <a:dk1>
        <a:srgbClr val="000000"/>
      </a:dk1>
      <a:lt1>
        <a:srgbClr val="FFFFFF"/>
      </a:lt1>
      <a:dk2>
        <a:srgbClr val="009E47"/>
      </a:dk2>
      <a:lt2>
        <a:srgbClr val="A0A0A0"/>
      </a:lt2>
      <a:accent1>
        <a:srgbClr val="B5B5B5"/>
      </a:accent1>
      <a:accent2>
        <a:srgbClr val="B5B5B5"/>
      </a:accent2>
      <a:accent3>
        <a:srgbClr val="B5B5B5"/>
      </a:accent3>
      <a:accent4>
        <a:srgbClr val="B5B5B5"/>
      </a:accent4>
      <a:accent5>
        <a:srgbClr val="B5B5B5"/>
      </a:accent5>
      <a:accent6>
        <a:srgbClr val="B5B5B5"/>
      </a:accent6>
      <a:hlink>
        <a:srgbClr val="0000FF"/>
      </a:hlink>
      <a:folHlink>
        <a:srgbClr val="800080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277</Words>
  <Application>Microsoft Office PowerPoint</Application>
  <PresentationFormat>全屏显示(16:9)</PresentationFormat>
  <Paragraphs>60</Paragraphs>
  <Slides>7</Slides>
  <Notes>5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dreamsummit</cp:lastModifiedBy>
  <cp:revision>216</cp:revision>
  <dcterms:created xsi:type="dcterms:W3CDTF">2014-12-16T06:14:00Z</dcterms:created>
  <dcterms:modified xsi:type="dcterms:W3CDTF">2018-04-23T03:36:00Z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