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67" r:id="rId3"/>
    <p:sldId id="269" r:id="rId4"/>
    <p:sldId id="270" r:id="rId5"/>
    <p:sldId id="304" r:id="rId6"/>
    <p:sldId id="306" r:id="rId7"/>
    <p:sldId id="305" r:id="rId8"/>
    <p:sldId id="307" r:id="rId9"/>
    <p:sldId id="308" r:id="rId10"/>
    <p:sldId id="309" r:id="rId11"/>
    <p:sldId id="302"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EC32AE"/>
    <a:srgbClr val="FFFF3B"/>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9BD19-178E-4EC5-8E1B-FDAEB489249D}" type="datetimeFigureOut">
              <a:rPr lang="en-GB" smtClean="0"/>
              <a:t>29/04/2024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1BF6A-3E73-47F1-8C82-2E6C5A26B350}" type="slidenum">
              <a:rPr lang="en-GB" smtClean="0"/>
              <a:t>‹#›</a:t>
            </a:fld>
            <a:endParaRPr lang="en-GB"/>
          </a:p>
        </p:txBody>
      </p:sp>
    </p:spTree>
    <p:extLst>
      <p:ext uri="{BB962C8B-B14F-4D97-AF65-F5344CB8AC3E}">
        <p14:creationId xmlns:p14="http://schemas.microsoft.com/office/powerpoint/2010/main" val="971697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4/29/24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598490" y="1787233"/>
            <a:ext cx="10566178" cy="4401205"/>
          </a:xfrm>
          <a:prstGeom prst="rect">
            <a:avLst/>
          </a:prstGeom>
          <a:solidFill>
            <a:srgbClr val="3B3B3B"/>
          </a:solidFill>
        </p:spPr>
        <p:txBody>
          <a:bodyPr wrap="square" rtlCol="0">
            <a:spAutoFit/>
          </a:bodyPr>
          <a:lstStyle/>
          <a:p>
            <a:r>
              <a:rPr lang="en-GB" sz="4000" dirty="0">
                <a:solidFill>
                  <a:schemeClr val="accent2"/>
                </a:solidFill>
                <a:latin typeface="Arial Black" panose="020B0A04020102020204" pitchFamily="34" charset="0"/>
              </a:rPr>
              <a:t>Hate speech detection using transformers (deep </a:t>
            </a:r>
            <a:r>
              <a:rPr lang="en-GB" sz="4000" dirty="0" err="1">
                <a:solidFill>
                  <a:schemeClr val="accent2"/>
                </a:solidFill>
                <a:latin typeface="Arial Black" panose="020B0A04020102020204" pitchFamily="34" charset="0"/>
              </a:rPr>
              <a:t>learningh</a:t>
            </a:r>
            <a:endParaRPr lang="en-GB" sz="4000" dirty="0">
              <a:solidFill>
                <a:schemeClr val="accent2"/>
              </a:solidFill>
              <a:latin typeface="Arial Black" panose="020B0A04020102020204" pitchFamily="34" charset="0"/>
            </a:endParaRPr>
          </a:p>
          <a:p>
            <a:endParaRPr lang="en-GB" sz="4000" dirty="0">
              <a:solidFill>
                <a:schemeClr val="accent2"/>
              </a:solidFill>
              <a:latin typeface="Arial Black" panose="020B0A04020102020204" pitchFamily="34" charset="0"/>
            </a:endParaRPr>
          </a:p>
          <a:p>
            <a:r>
              <a:rPr lang="en-GB" sz="4000" b="1" i="0" dirty="0">
                <a:solidFill>
                  <a:schemeClr val="accent2"/>
                </a:solidFill>
                <a:effectLst/>
                <a:latin typeface="Lato Extended"/>
              </a:rPr>
              <a:t>Submitted by </a:t>
            </a:r>
            <a:r>
              <a:rPr lang="en-GB" sz="4000" b="0" i="0" dirty="0">
                <a:solidFill>
                  <a:schemeClr val="accent2"/>
                </a:solidFill>
                <a:effectLst/>
                <a:latin typeface="Lato Extended"/>
              </a:rPr>
              <a:t>: </a:t>
            </a:r>
            <a:r>
              <a:rPr lang="en-GB" sz="4000" b="0" i="0" dirty="0" err="1">
                <a:solidFill>
                  <a:schemeClr val="accent2"/>
                </a:solidFill>
                <a:effectLst/>
                <a:latin typeface="Lato Extended"/>
              </a:rPr>
              <a:t>Noura</a:t>
            </a:r>
            <a:r>
              <a:rPr lang="en-GB" sz="4000" b="0" i="0" dirty="0">
                <a:solidFill>
                  <a:schemeClr val="accent2"/>
                </a:solidFill>
                <a:effectLst/>
                <a:latin typeface="Lato Extended"/>
              </a:rPr>
              <a:t> </a:t>
            </a:r>
            <a:r>
              <a:rPr lang="en-GB" sz="4000" b="0" i="0" dirty="0" err="1">
                <a:solidFill>
                  <a:schemeClr val="accent2"/>
                </a:solidFill>
                <a:effectLst/>
                <a:latin typeface="Lato Extended"/>
              </a:rPr>
              <a:t>Alsahli</a:t>
            </a:r>
            <a:br>
              <a:rPr lang="en-GB" sz="4000" dirty="0">
                <a:solidFill>
                  <a:schemeClr val="accent2"/>
                </a:solidFill>
              </a:rPr>
            </a:br>
            <a:r>
              <a:rPr lang="en-GB" sz="4000" b="1" dirty="0">
                <a:solidFill>
                  <a:schemeClr val="accent2"/>
                </a:solidFill>
                <a:latin typeface="Lato Extended"/>
              </a:rPr>
              <a:t>Internship domain </a:t>
            </a:r>
            <a:r>
              <a:rPr lang="en-GB" sz="4000" b="0" i="0" dirty="0">
                <a:solidFill>
                  <a:schemeClr val="accent2"/>
                </a:solidFill>
                <a:effectLst/>
                <a:latin typeface="Lato Extended"/>
              </a:rPr>
              <a:t>: NLP </a:t>
            </a:r>
            <a:br>
              <a:rPr lang="en-GB" sz="4000" dirty="0">
                <a:solidFill>
                  <a:schemeClr val="accent2"/>
                </a:solidFill>
              </a:rPr>
            </a:br>
            <a:r>
              <a:rPr lang="en-GB" sz="4000" b="1" dirty="0">
                <a:solidFill>
                  <a:schemeClr val="accent2"/>
                </a:solidFill>
              </a:rPr>
              <a:t>Batch</a:t>
            </a:r>
            <a:r>
              <a:rPr lang="en-GB" sz="4000" dirty="0">
                <a:solidFill>
                  <a:schemeClr val="accent2"/>
                </a:solidFill>
              </a:rPr>
              <a:t> </a:t>
            </a:r>
            <a:r>
              <a:rPr lang="en-GB" sz="4000" b="0" i="0" dirty="0">
                <a:solidFill>
                  <a:schemeClr val="accent2"/>
                </a:solidFill>
                <a:effectLst/>
                <a:latin typeface="Lato Extended"/>
              </a:rPr>
              <a:t>: LISUM30</a:t>
            </a:r>
            <a:br>
              <a:rPr lang="en-GB" sz="4000" dirty="0">
                <a:solidFill>
                  <a:schemeClr val="accent2"/>
                </a:solidFill>
              </a:rPr>
            </a:br>
            <a:r>
              <a:rPr lang="en-GB" sz="4000" b="1" i="0" dirty="0">
                <a:solidFill>
                  <a:schemeClr val="accent2"/>
                </a:solidFill>
                <a:effectLst/>
                <a:latin typeface="Lato Extended"/>
              </a:rPr>
              <a:t>Date</a:t>
            </a:r>
            <a:r>
              <a:rPr lang="en-GB" sz="4000" b="0" i="0" dirty="0">
                <a:solidFill>
                  <a:schemeClr val="accent2"/>
                </a:solidFill>
                <a:effectLst/>
                <a:latin typeface="Lato Extended"/>
              </a:rPr>
              <a:t>: 28-April-2024</a:t>
            </a:r>
            <a:endParaRPr lang="en-US" sz="4000" dirty="0">
              <a:solidFill>
                <a:schemeClr val="accent2"/>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BF2B-B7AD-4DC4-B25A-0158740E58FE}"/>
              </a:ext>
            </a:extLst>
          </p:cNvPr>
          <p:cNvSpPr>
            <a:spLocks noGrp="1"/>
          </p:cNvSpPr>
          <p:nvPr>
            <p:ph type="title"/>
          </p:nvPr>
        </p:nvSpPr>
        <p:spPr/>
        <p:txBody>
          <a:bodyPr/>
          <a:lstStyle/>
          <a:p>
            <a:r>
              <a:rPr lang="en-GB" b="1" u="sng"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rPr>
              <a:t>Application design:</a:t>
            </a:r>
          </a:p>
        </p:txBody>
      </p:sp>
      <p:sp>
        <p:nvSpPr>
          <p:cNvPr id="6" name="TextBox 3">
            <a:extLst>
              <a:ext uri="{FF2B5EF4-FFF2-40B4-BE49-F238E27FC236}">
                <a16:creationId xmlns:a16="http://schemas.microsoft.com/office/drawing/2014/main" id="{5A20D702-DA2C-82DF-59EE-71A618A1111A}"/>
              </a:ext>
            </a:extLst>
          </p:cNvPr>
          <p:cNvSpPr txBox="1"/>
          <p:nvPr/>
        </p:nvSpPr>
        <p:spPr>
          <a:xfrm>
            <a:off x="1005736" y="2136338"/>
            <a:ext cx="10180528" cy="203132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q"/>
            </a:pPr>
            <a:r>
              <a:rPr lang="en-GB" b="1" dirty="0"/>
              <a:t>The application design contains:</a:t>
            </a:r>
          </a:p>
          <a:p>
            <a:pPr marL="742950" lvl="1" indent="-285750">
              <a:buFont typeface="Wingdings" panose="05000000000000000000" pitchFamily="2" charset="2"/>
              <a:buChar char="q"/>
            </a:pPr>
            <a:r>
              <a:rPr lang="en-GB" b="1" dirty="0"/>
              <a:t>User interface HTML.</a:t>
            </a:r>
          </a:p>
          <a:p>
            <a:pPr marL="742950" lvl="1" indent="-285750">
              <a:buFont typeface="Wingdings" panose="05000000000000000000" pitchFamily="2" charset="2"/>
              <a:buChar char="q"/>
            </a:pPr>
            <a:r>
              <a:rPr lang="en-GB" b="1" dirty="0"/>
              <a:t>Python flask application.
Process data TF – IDF </a:t>
            </a:r>
            <a:r>
              <a:rPr lang="en-GB" b="1" dirty="0" err="1"/>
              <a:t>vectorizations</a:t>
            </a:r>
            <a:r>
              <a:rPr lang="en-GB" b="1" dirty="0"/>
              <a:t> .
Send processed results to application.
Result displayed in HTML.
Send the results to HTML page.</a:t>
            </a:r>
          </a:p>
        </p:txBody>
      </p:sp>
    </p:spTree>
    <p:extLst>
      <p:ext uri="{BB962C8B-B14F-4D97-AF65-F5344CB8AC3E}">
        <p14:creationId xmlns:p14="http://schemas.microsoft.com/office/powerpoint/2010/main" val="1214342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356F6-4F97-4098-A10E-1726A5833A3B}"/>
              </a:ext>
            </a:extLst>
          </p:cNvPr>
          <p:cNvSpPr>
            <a:spLocks noGrp="1"/>
          </p:cNvSpPr>
          <p:nvPr>
            <p:ph type="title"/>
          </p:nvPr>
        </p:nvSpPr>
        <p:spPr>
          <a:xfrm>
            <a:off x="838200" y="365126"/>
            <a:ext cx="10515600" cy="675884"/>
          </a:xfrm>
        </p:spPr>
        <p:txBody>
          <a:bodyPr>
            <a:normAutofit fontScale="90000"/>
          </a:bodyPr>
          <a:lstStyle/>
          <a:p>
            <a:r>
              <a:rPr lang="en-GB" dirty="0">
                <a:solidFill>
                  <a:schemeClr val="accent2"/>
                </a:solidFill>
                <a:latin typeface="Arial Black" panose="020B0A04020102020204" pitchFamily="34" charset="0"/>
              </a:rPr>
              <a:t>Conclusion:</a:t>
            </a:r>
          </a:p>
        </p:txBody>
      </p:sp>
      <p:sp>
        <p:nvSpPr>
          <p:cNvPr id="4" name="TextBox 3">
            <a:extLst>
              <a:ext uri="{FF2B5EF4-FFF2-40B4-BE49-F238E27FC236}">
                <a16:creationId xmlns:a16="http://schemas.microsoft.com/office/drawing/2014/main" id="{EC714750-B3BE-4238-8B52-1D555B94E6D9}"/>
              </a:ext>
            </a:extLst>
          </p:cNvPr>
          <p:cNvSpPr txBox="1"/>
          <p:nvPr/>
        </p:nvSpPr>
        <p:spPr>
          <a:xfrm>
            <a:off x="838200" y="1399100"/>
            <a:ext cx="11161542" cy="1631216"/>
          </a:xfrm>
          <a:prstGeom prst="rect">
            <a:avLst/>
          </a:prstGeom>
          <a:noFill/>
        </p:spPr>
        <p:txBody>
          <a:bodyPr wrap="square">
            <a:spAutoFit/>
          </a:bodyPr>
          <a:lstStyle/>
          <a:p>
            <a:pPr marL="285750" indent="-285750" algn="just">
              <a:buFont typeface="Wingdings" panose="05000000000000000000" pitchFamily="2" charset="2"/>
              <a:buChar char="q"/>
            </a:pPr>
            <a:r>
              <a:rPr lang="en-GB" sz="2000" b="1" dirty="0"/>
              <a:t>The objective of this project was to identify effective methods and configurations for detecting hate speech and free speech on Twitter. While the model is not error free some misclassifications may still occur. Looking ahead I plan to enhance the work by incorporating some techniques including temporal conversional network And random multi model deep learning. The ongoing effort will contribute more robust and accurate speech detection in online platform.</a:t>
            </a:r>
          </a:p>
        </p:txBody>
      </p:sp>
    </p:spTree>
    <p:extLst>
      <p:ext uri="{BB962C8B-B14F-4D97-AF65-F5344CB8AC3E}">
        <p14:creationId xmlns:p14="http://schemas.microsoft.com/office/powerpoint/2010/main" val="4192791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837537" y="2487083"/>
            <a:ext cx="3125337" cy="3406013"/>
          </a:xfrm>
        </p:spPr>
        <p:txBody>
          <a:bodyPr>
            <a:normAutofit/>
          </a:bodyPr>
          <a:lstStyle/>
          <a:p>
            <a:r>
              <a:rPr lang="en-US" sz="6600" b="1" dirty="0"/>
              <a:t>Thank You</a:t>
            </a:r>
          </a:p>
          <a:p>
            <a:endParaRPr lang="en-US" sz="1800"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95751" y="1699983"/>
            <a:ext cx="5708649" cy="3428059"/>
          </a:xfrm>
          <a:prstGeom prst="rect">
            <a:avLst/>
          </a:prstGeom>
        </p:spPr>
      </p:pic>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6565487" y="-2054042"/>
            <a:ext cx="4616748" cy="3825008"/>
          </a:xfrm>
        </p:spPr>
        <p:txBody>
          <a:bodyPr vert="vert270" anchor="t" anchorCtr="0">
            <a:normAutofit/>
          </a:bodyPr>
          <a:lstStyle/>
          <a:p>
            <a:pPr algn="l"/>
            <a:br>
              <a:rPr lang="en-US" sz="7200" dirty="0">
                <a:solidFill>
                  <a:schemeClr val="tx2"/>
                </a:solidFill>
                <a:latin typeface="+mn-lt"/>
              </a:rPr>
            </a:br>
            <a:br>
              <a:rPr lang="en-US" sz="7200" dirty="0">
                <a:solidFill>
                  <a:schemeClr val="tx2"/>
                </a:solidFill>
                <a:latin typeface="+mn-lt"/>
              </a:rPr>
            </a:br>
            <a:br>
              <a:rPr lang="en-US" sz="7200" dirty="0">
                <a:solidFill>
                  <a:schemeClr val="tx2"/>
                </a:solidFill>
                <a:latin typeface="+mn-lt"/>
              </a:rPr>
            </a:br>
            <a:r>
              <a:rPr lang="en-GB" sz="7200" b="1" dirty="0">
                <a:solidFill>
                  <a:schemeClr val="tx2"/>
                </a:solidFill>
                <a:latin typeface="+mn-lt"/>
              </a:rPr>
              <a:t>Content</a:t>
            </a:r>
            <a:endParaRPr lang="en-US" sz="7200" b="1" dirty="0">
              <a:solidFill>
                <a:schemeClr val="tx2"/>
              </a:solidFill>
              <a:latin typeface="+mn-lt"/>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6047915" y="2253560"/>
            <a:ext cx="4805691" cy="4391237"/>
          </a:xfrm>
          <a:ln>
            <a:solidFill>
              <a:schemeClr val="bg1"/>
            </a:solidFill>
          </a:ln>
        </p:spPr>
        <p:style>
          <a:lnRef idx="2">
            <a:schemeClr val="dk1"/>
          </a:lnRef>
          <a:fillRef idx="1">
            <a:schemeClr val="lt1"/>
          </a:fillRef>
          <a:effectRef idx="0">
            <a:schemeClr val="dk1"/>
          </a:effectRef>
          <a:fontRef idx="minor">
            <a:schemeClr val="dk1"/>
          </a:fontRef>
        </p:style>
        <p:txBody>
          <a:bodyPr vert="vert270" anchor="b">
            <a:normAutofit lnSpcReduction="10000"/>
          </a:bodyPr>
          <a:lstStyle/>
          <a:p>
            <a:pPr algn="l"/>
            <a:endParaRPr lang="en-US" sz="1100" dirty="0">
              <a:solidFill>
                <a:schemeClr val="tx2"/>
              </a:solidFill>
            </a:endParaRPr>
          </a:p>
          <a:p>
            <a:pPr algn="l"/>
            <a:r>
              <a:rPr lang="en-US" sz="1100" dirty="0">
                <a:solidFill>
                  <a:schemeClr val="tx2"/>
                </a:solidFill>
              </a:rPr>
              <a:t>   </a:t>
            </a:r>
          </a:p>
          <a:p>
            <a:pPr algn="l"/>
            <a:r>
              <a:rPr lang="en-US" sz="1100" dirty="0">
                <a:solidFill>
                  <a:schemeClr val="tx2"/>
                </a:solidFill>
              </a:rPr>
              <a:t>  </a:t>
            </a:r>
            <a:endParaRPr lang="en-US" dirty="0">
              <a:solidFill>
                <a:schemeClr val="tx2"/>
              </a:solidFill>
            </a:endParaRPr>
          </a:p>
          <a:p>
            <a:pPr marL="285750" indent="-285750" algn="l">
              <a:buFont typeface="Arial" panose="020B0604020202020204" pitchFamily="34" charset="0"/>
              <a:buChar char="•"/>
            </a:pPr>
            <a:r>
              <a:rPr lang="en-US" dirty="0">
                <a:solidFill>
                  <a:schemeClr val="tx2"/>
                </a:solidFill>
              </a:rPr>
              <a:t>         Problem Statement</a:t>
            </a:r>
            <a:r>
              <a:rPr lang="en-GB" dirty="0">
                <a:solidFill>
                  <a:schemeClr val="tx2"/>
                </a:solidFill>
              </a:rPr>
              <a:t>.</a:t>
            </a:r>
            <a:endParaRPr lang="en-US" dirty="0">
              <a:solidFill>
                <a:schemeClr val="tx2"/>
              </a:solidFill>
            </a:endParaRPr>
          </a:p>
          <a:p>
            <a:pPr marL="285750" indent="-285750" algn="l">
              <a:buFont typeface="Arial" panose="020B0604020202020204" pitchFamily="34" charset="0"/>
              <a:buChar char="•"/>
            </a:pPr>
            <a:r>
              <a:rPr lang="en-US" dirty="0">
                <a:solidFill>
                  <a:schemeClr val="tx2"/>
                </a:solidFill>
              </a:rPr>
              <a:t>         </a:t>
            </a:r>
            <a:r>
              <a:rPr lang="en-GB" dirty="0">
                <a:solidFill>
                  <a:schemeClr val="tx2"/>
                </a:solidFill>
              </a:rPr>
              <a:t>architecture.</a:t>
            </a:r>
          </a:p>
          <a:p>
            <a:pPr marL="285750" indent="-285750" algn="l">
              <a:buFont typeface="Arial" panose="020B0604020202020204" pitchFamily="34" charset="0"/>
              <a:buChar char="•"/>
            </a:pPr>
            <a:r>
              <a:rPr lang="en-GB" dirty="0">
                <a:solidFill>
                  <a:schemeClr val="tx2"/>
                </a:solidFill>
              </a:rPr>
              <a:t>         Data collection.</a:t>
            </a:r>
          </a:p>
          <a:p>
            <a:pPr marL="285750" indent="-285750" algn="l">
              <a:buFont typeface="Arial" panose="020B0604020202020204" pitchFamily="34" charset="0"/>
              <a:buChar char="•"/>
            </a:pPr>
            <a:r>
              <a:rPr lang="en-GB" dirty="0">
                <a:solidFill>
                  <a:schemeClr val="tx2"/>
                </a:solidFill>
              </a:rPr>
              <a:t>         Data processing.</a:t>
            </a:r>
          </a:p>
          <a:p>
            <a:pPr marL="285750" indent="-285750" algn="l">
              <a:buFont typeface="Arial" panose="020B0604020202020204" pitchFamily="34" charset="0"/>
              <a:buChar char="•"/>
            </a:pPr>
            <a:r>
              <a:rPr lang="en-GB" dirty="0">
                <a:solidFill>
                  <a:schemeClr val="tx2"/>
                </a:solidFill>
              </a:rPr>
              <a:t>         Feature extraction.</a:t>
            </a:r>
          </a:p>
          <a:p>
            <a:pPr marL="285750" indent="-285750" algn="l">
              <a:buFont typeface="Arial" panose="020B0604020202020204" pitchFamily="34" charset="0"/>
              <a:buChar char="•"/>
            </a:pPr>
            <a:r>
              <a:rPr lang="en-GB" dirty="0">
                <a:solidFill>
                  <a:schemeClr val="tx2"/>
                </a:solidFill>
              </a:rPr>
              <a:t>         Deep learning model.</a:t>
            </a:r>
            <a:endParaRPr lang="en-US" dirty="0">
              <a:solidFill>
                <a:schemeClr val="tx2"/>
              </a:solidFill>
            </a:endParaRPr>
          </a:p>
          <a:p>
            <a:pPr marL="285750" indent="-285750" algn="l">
              <a:buFont typeface="Arial" panose="020B0604020202020204" pitchFamily="34" charset="0"/>
              <a:buChar char="•"/>
            </a:pPr>
            <a:r>
              <a:rPr lang="en-US" dirty="0">
                <a:solidFill>
                  <a:schemeClr val="tx2"/>
                </a:solidFill>
              </a:rPr>
              <a:t>         </a:t>
            </a:r>
            <a:r>
              <a:rPr lang="en-GB" dirty="0">
                <a:solidFill>
                  <a:schemeClr val="tx2"/>
                </a:solidFill>
              </a:rPr>
              <a:t>Evaluation.</a:t>
            </a:r>
            <a:endParaRPr lang="en-US" dirty="0">
              <a:solidFill>
                <a:schemeClr val="tx2"/>
              </a:solidFill>
            </a:endParaRPr>
          </a:p>
          <a:p>
            <a:pPr marL="285750" indent="-285750" algn="l">
              <a:buFont typeface="Arial" panose="020B0604020202020204" pitchFamily="34" charset="0"/>
              <a:buChar char="•"/>
            </a:pPr>
            <a:r>
              <a:rPr lang="en-US" dirty="0">
                <a:solidFill>
                  <a:schemeClr val="tx2"/>
                </a:solidFill>
              </a:rPr>
              <a:t>         </a:t>
            </a:r>
            <a:r>
              <a:rPr lang="en-GB" dirty="0">
                <a:solidFill>
                  <a:schemeClr val="tx2"/>
                </a:solidFill>
              </a:rPr>
              <a:t>Design.</a:t>
            </a:r>
            <a:endParaRPr lang="en-US" dirty="0">
              <a:solidFill>
                <a:schemeClr val="tx2"/>
              </a:solidFill>
            </a:endParaRPr>
          </a:p>
          <a:p>
            <a:pPr marL="285750" indent="-285750" algn="l">
              <a:buFont typeface="Arial" panose="020B0604020202020204" pitchFamily="34" charset="0"/>
              <a:buChar char="•"/>
            </a:pPr>
            <a:r>
              <a:rPr lang="en-US" dirty="0">
                <a:solidFill>
                  <a:schemeClr val="tx2"/>
                </a:solidFill>
              </a:rPr>
              <a:t>         </a:t>
            </a:r>
            <a:r>
              <a:rPr lang="en-GB" dirty="0">
                <a:solidFill>
                  <a:schemeClr val="tx2"/>
                </a:solidFill>
              </a:rPr>
              <a:t>Conclusion. </a:t>
            </a:r>
            <a:endParaRPr lang="en-US" dirty="0">
              <a:solidFill>
                <a:schemeClr val="tx2"/>
              </a:solidFill>
            </a:endParaRPr>
          </a:p>
          <a:p>
            <a:pPr marL="285750" indent="-285750" algn="l">
              <a:buFont typeface="Arial" panose="020B0604020202020204" pitchFamily="34" charset="0"/>
              <a:buChar char="•"/>
            </a:pPr>
            <a:endParaRPr lang="en-US" dirty="0">
              <a:solidFill>
                <a:schemeClr val="tx2"/>
              </a:solidFill>
            </a:endParaRPr>
          </a:p>
          <a:p>
            <a:pPr marL="285750" indent="-285750" algn="l">
              <a:buFont typeface="Arial" panose="020B0604020202020204" pitchFamily="34" charset="0"/>
              <a:buChar char="•"/>
            </a:pPr>
            <a:endParaRPr lang="en-US" dirty="0">
              <a:solidFill>
                <a:schemeClr val="tx2"/>
              </a:solidFill>
            </a:endParaRPr>
          </a:p>
          <a:p>
            <a:pPr algn="l"/>
            <a:endParaRPr lang="en-US" sz="1100" dirty="0">
              <a:solidFill>
                <a:schemeClr val="tx2"/>
              </a:solidFill>
            </a:endParaRPr>
          </a:p>
        </p:txBody>
      </p:sp>
      <p:pic>
        <p:nvPicPr>
          <p:cNvPr id="8" name="Graphic 7" descr="Open Source">
            <a:extLst>
              <a:ext uri="{FF2B5EF4-FFF2-40B4-BE49-F238E27FC236}">
                <a16:creationId xmlns:a16="http://schemas.microsoft.com/office/drawing/2014/main" id="{6059F0C4-BBE1-5A06-DF24-A48E6E1341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5" name="Group 1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6" name="Freeform: Shape 1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0F1E-D0F9-44CF-AB5A-1A1E350433DE}"/>
              </a:ext>
            </a:extLst>
          </p:cNvPr>
          <p:cNvSpPr>
            <a:spLocks noGrp="1"/>
          </p:cNvSpPr>
          <p:nvPr>
            <p:ph type="title"/>
          </p:nvPr>
        </p:nvSpPr>
        <p:spPr>
          <a:xfrm>
            <a:off x="838200" y="365125"/>
            <a:ext cx="10515600" cy="1439708"/>
          </a:xfrm>
        </p:spPr>
        <p:txBody>
          <a:bodyPr/>
          <a:lstStyle/>
          <a:p>
            <a:r>
              <a:rPr lang="en-GB" b="1" u="sng"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rPr>
              <a:t>Problem statement :</a:t>
            </a:r>
            <a:endParaRPr lang="en-GB" u="sng"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TextBox 3">
            <a:extLst>
              <a:ext uri="{FF2B5EF4-FFF2-40B4-BE49-F238E27FC236}">
                <a16:creationId xmlns:a16="http://schemas.microsoft.com/office/drawing/2014/main" id="{23EF6419-78F0-48E7-875D-7877A985148C}"/>
              </a:ext>
            </a:extLst>
          </p:cNvPr>
          <p:cNvSpPr txBox="1"/>
          <p:nvPr/>
        </p:nvSpPr>
        <p:spPr>
          <a:xfrm>
            <a:off x="942584" y="1804833"/>
            <a:ext cx="10180528" cy="2585323"/>
          </a:xfrm>
          <a:prstGeom prst="rect">
            <a:avLst/>
          </a:prstGeom>
          <a:noFill/>
        </p:spPr>
        <p:txBody>
          <a:bodyPr wrap="square">
            <a:spAutoFit/>
          </a:bodyPr>
          <a:lstStyle/>
          <a:p>
            <a:pPr marL="285750" indent="-285750">
              <a:buFont typeface="Wingdings" panose="05000000000000000000" pitchFamily="2" charset="2"/>
              <a:buChar char="q"/>
            </a:pPr>
            <a:r>
              <a:rPr lang="en-GB" b="1" dirty="0"/>
              <a:t>The term hates speech is understood as any type of verbal written or behavioural communication that attacks or use derogatory or discriminatory language against a person or a group based on what they are. For example ,based on their religion, ethnicity ,nationality ,race ,colour ,ancestry ,sex or another identity factor in this problem I will take you through a hate speech detection model made with machine learning and python.
Hate speech detection is a task of sentiment classification so for training a model that can classify hate speech from free speech based on certain piece of text, it can be achieved by training it on data that is used to classify sentiments so for the task of the speech inspection model I will use Twitter to identify tweets containing hate speech.</a:t>
            </a:r>
          </a:p>
        </p:txBody>
      </p:sp>
    </p:spTree>
    <p:extLst>
      <p:ext uri="{BB962C8B-B14F-4D97-AF65-F5344CB8AC3E}">
        <p14:creationId xmlns:p14="http://schemas.microsoft.com/office/powerpoint/2010/main" val="84457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BF2B-B7AD-4DC4-B25A-0158740E58FE}"/>
              </a:ext>
            </a:extLst>
          </p:cNvPr>
          <p:cNvSpPr>
            <a:spLocks noGrp="1"/>
          </p:cNvSpPr>
          <p:nvPr>
            <p:ph type="title"/>
          </p:nvPr>
        </p:nvSpPr>
        <p:spPr/>
        <p:txBody>
          <a:bodyPr/>
          <a:lstStyle/>
          <a:p>
            <a:r>
              <a:rPr lang="en-GB" b="1" u="sng"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rPr>
              <a:t>System architecture:</a:t>
            </a:r>
          </a:p>
        </p:txBody>
      </p:sp>
      <p:pic>
        <p:nvPicPr>
          <p:cNvPr id="3" name="صورة 2">
            <a:extLst>
              <a:ext uri="{FF2B5EF4-FFF2-40B4-BE49-F238E27FC236}">
                <a16:creationId xmlns:a16="http://schemas.microsoft.com/office/drawing/2014/main" id="{E32E98E4-436A-D6D1-D35B-B6B61BBD5A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8039" y="2113125"/>
            <a:ext cx="7906373" cy="3701482"/>
          </a:xfrm>
          <a:prstGeom prst="rect">
            <a:avLst/>
          </a:prstGeom>
        </p:spPr>
      </p:pic>
    </p:spTree>
    <p:extLst>
      <p:ext uri="{BB962C8B-B14F-4D97-AF65-F5344CB8AC3E}">
        <p14:creationId xmlns:p14="http://schemas.microsoft.com/office/powerpoint/2010/main" val="1939866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BF2B-B7AD-4DC4-B25A-0158740E58FE}"/>
              </a:ext>
            </a:extLst>
          </p:cNvPr>
          <p:cNvSpPr>
            <a:spLocks noGrp="1"/>
          </p:cNvSpPr>
          <p:nvPr>
            <p:ph type="title"/>
          </p:nvPr>
        </p:nvSpPr>
        <p:spPr/>
        <p:txBody>
          <a:bodyPr/>
          <a:lstStyle/>
          <a:p>
            <a:r>
              <a:rPr lang="en-GB" b="1" u="sng"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rPr>
              <a:t>Data collection:</a:t>
            </a:r>
          </a:p>
        </p:txBody>
      </p:sp>
      <p:sp>
        <p:nvSpPr>
          <p:cNvPr id="6" name="TextBox 3">
            <a:extLst>
              <a:ext uri="{FF2B5EF4-FFF2-40B4-BE49-F238E27FC236}">
                <a16:creationId xmlns:a16="http://schemas.microsoft.com/office/drawing/2014/main" id="{B25E7DD3-40EB-E038-0947-A53C6ED4EBD5}"/>
              </a:ext>
            </a:extLst>
          </p:cNvPr>
          <p:cNvSpPr txBox="1"/>
          <p:nvPr/>
        </p:nvSpPr>
        <p:spPr>
          <a:xfrm>
            <a:off x="1005736" y="2136338"/>
            <a:ext cx="10180528" cy="120032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q"/>
            </a:pPr>
            <a:r>
              <a:rPr lang="en-GB" b="1" dirty="0"/>
              <a:t>The data taken from </a:t>
            </a:r>
            <a:r>
              <a:rPr lang="en-GB" b="1" dirty="0" err="1"/>
              <a:t>Kaggle</a:t>
            </a:r>
            <a:r>
              <a:rPr lang="en-GB" b="1" dirty="0"/>
              <a:t> is a Twitter hate speech data that contains three futures and 31962 of observations. The dataset using the Twitter hates speech. Data was used to research hate speech detection. The text is classified as hate speech, offensive language and neither. The data set contains text that can be considered racist sexist, homophobic or offensive.</a:t>
            </a:r>
          </a:p>
        </p:txBody>
      </p:sp>
      <p:pic>
        <p:nvPicPr>
          <p:cNvPr id="7" name="صورة 6">
            <a:extLst>
              <a:ext uri="{FF2B5EF4-FFF2-40B4-BE49-F238E27FC236}">
                <a16:creationId xmlns:a16="http://schemas.microsoft.com/office/drawing/2014/main" id="{7FFD8EA4-5739-E5EE-3431-268F0666E9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4727" y="3899853"/>
            <a:ext cx="7342546" cy="2088395"/>
          </a:xfrm>
          <a:prstGeom prst="rect">
            <a:avLst/>
          </a:prstGeom>
        </p:spPr>
      </p:pic>
    </p:spTree>
    <p:extLst>
      <p:ext uri="{BB962C8B-B14F-4D97-AF65-F5344CB8AC3E}">
        <p14:creationId xmlns:p14="http://schemas.microsoft.com/office/powerpoint/2010/main" val="1462653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BF2B-B7AD-4DC4-B25A-0158740E58FE}"/>
              </a:ext>
            </a:extLst>
          </p:cNvPr>
          <p:cNvSpPr>
            <a:spLocks noGrp="1"/>
          </p:cNvSpPr>
          <p:nvPr>
            <p:ph type="title"/>
          </p:nvPr>
        </p:nvSpPr>
        <p:spPr/>
        <p:txBody>
          <a:bodyPr/>
          <a:lstStyle/>
          <a:p>
            <a:r>
              <a:rPr lang="en-GB" b="1" u="sng"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rPr>
              <a:t>Data processing:</a:t>
            </a:r>
          </a:p>
        </p:txBody>
      </p:sp>
      <p:sp>
        <p:nvSpPr>
          <p:cNvPr id="6" name="TextBox 3">
            <a:extLst>
              <a:ext uri="{FF2B5EF4-FFF2-40B4-BE49-F238E27FC236}">
                <a16:creationId xmlns:a16="http://schemas.microsoft.com/office/drawing/2014/main" id="{B25E7DD3-40EB-E038-0947-A53C6ED4EBD5}"/>
              </a:ext>
            </a:extLst>
          </p:cNvPr>
          <p:cNvSpPr txBox="1"/>
          <p:nvPr/>
        </p:nvSpPr>
        <p:spPr>
          <a:xfrm>
            <a:off x="1005736" y="2136338"/>
            <a:ext cx="10180528" cy="31393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q"/>
            </a:pPr>
            <a:r>
              <a:rPr lang="en-GB" b="1" dirty="0"/>
              <a:t>Text cleaning</a:t>
            </a:r>
          </a:p>
          <a:p>
            <a:pPr marL="742950" lvl="1" indent="-285750">
              <a:buFont typeface="Wingdings" panose="05000000000000000000" pitchFamily="2" charset="2"/>
              <a:buChar char="q"/>
            </a:pPr>
            <a:r>
              <a:rPr lang="en-GB" b="1" dirty="0"/>
              <a:t>Lowercase.</a:t>
            </a:r>
          </a:p>
          <a:p>
            <a:pPr marL="742950" lvl="1" indent="-285750">
              <a:buFont typeface="Wingdings" panose="05000000000000000000" pitchFamily="2" charset="2"/>
              <a:buChar char="q"/>
            </a:pPr>
            <a:r>
              <a:rPr lang="en-GB" b="1" dirty="0"/>
              <a:t>Remove punctuations.</a:t>
            </a:r>
          </a:p>
          <a:p>
            <a:pPr marL="742950" lvl="1" indent="-285750">
              <a:buFont typeface="Wingdings" panose="05000000000000000000" pitchFamily="2" charset="2"/>
              <a:buChar char="q"/>
            </a:pPr>
            <a:r>
              <a:rPr lang="en-GB" b="1" dirty="0"/>
              <a:t>Remove URL.</a:t>
            </a:r>
          </a:p>
          <a:p>
            <a:pPr marL="742950" lvl="1" indent="-285750">
              <a:buFont typeface="Wingdings" panose="05000000000000000000" pitchFamily="2" charset="2"/>
              <a:buChar char="q"/>
            </a:pPr>
            <a:r>
              <a:rPr lang="en-GB" b="1" dirty="0"/>
              <a:t>Remove tags.</a:t>
            </a:r>
          </a:p>
          <a:p>
            <a:pPr marL="742950" lvl="1" indent="-285750">
              <a:buFont typeface="Wingdings" panose="05000000000000000000" pitchFamily="2" charset="2"/>
              <a:buChar char="q"/>
            </a:pPr>
            <a:r>
              <a:rPr lang="en-GB" b="1" dirty="0"/>
              <a:t>Remove special characters.</a:t>
            </a:r>
          </a:p>
          <a:p>
            <a:pPr marL="285750" indent="-285750">
              <a:buFont typeface="Wingdings" panose="05000000000000000000" pitchFamily="2" charset="2"/>
              <a:buChar char="q"/>
            </a:pPr>
            <a:endParaRPr lang="en-GB" b="1" dirty="0"/>
          </a:p>
          <a:p>
            <a:pPr marL="285750" indent="-285750">
              <a:buFont typeface="Wingdings" panose="05000000000000000000" pitchFamily="2" charset="2"/>
              <a:buChar char="q"/>
            </a:pPr>
            <a:r>
              <a:rPr lang="en-GB" b="1" dirty="0"/>
              <a:t>Processing operations</a:t>
            </a:r>
          </a:p>
          <a:p>
            <a:pPr marL="742950" lvl="1" indent="-285750">
              <a:buFont typeface="Wingdings" panose="05000000000000000000" pitchFamily="2" charset="2"/>
              <a:buChar char="q"/>
            </a:pPr>
            <a:r>
              <a:rPr lang="en-GB" b="1" dirty="0" err="1"/>
              <a:t>Tokenization</a:t>
            </a:r>
            <a:r>
              <a:rPr lang="en-GB" b="1" dirty="0"/>
              <a:t>.</a:t>
            </a:r>
          </a:p>
          <a:p>
            <a:pPr marL="742950" lvl="1" indent="-285750">
              <a:buFont typeface="Wingdings" panose="05000000000000000000" pitchFamily="2" charset="2"/>
              <a:buChar char="q"/>
            </a:pPr>
            <a:r>
              <a:rPr lang="en-GB" b="1" dirty="0"/>
              <a:t>Removing stop words.</a:t>
            </a:r>
          </a:p>
          <a:p>
            <a:pPr marL="742950" lvl="1" indent="-285750">
              <a:buFont typeface="Wingdings" panose="05000000000000000000" pitchFamily="2" charset="2"/>
              <a:buChar char="q"/>
            </a:pPr>
            <a:r>
              <a:rPr lang="en-GB" b="1" dirty="0" err="1"/>
              <a:t>Lemmatization</a:t>
            </a:r>
            <a:r>
              <a:rPr lang="en-GB" b="1" dirty="0"/>
              <a:t>.</a:t>
            </a:r>
          </a:p>
        </p:txBody>
      </p:sp>
    </p:spTree>
    <p:extLst>
      <p:ext uri="{BB962C8B-B14F-4D97-AF65-F5344CB8AC3E}">
        <p14:creationId xmlns:p14="http://schemas.microsoft.com/office/powerpoint/2010/main" val="1494427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BF2B-B7AD-4DC4-B25A-0158740E58FE}"/>
              </a:ext>
            </a:extLst>
          </p:cNvPr>
          <p:cNvSpPr>
            <a:spLocks noGrp="1"/>
          </p:cNvSpPr>
          <p:nvPr>
            <p:ph type="title"/>
          </p:nvPr>
        </p:nvSpPr>
        <p:spPr/>
        <p:txBody>
          <a:bodyPr/>
          <a:lstStyle/>
          <a:p>
            <a:r>
              <a:rPr lang="en-GB" b="1" u="sng"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rPr>
              <a:t>Feature extraction:</a:t>
            </a:r>
          </a:p>
        </p:txBody>
      </p:sp>
      <p:sp>
        <p:nvSpPr>
          <p:cNvPr id="6" name="TextBox 3">
            <a:extLst>
              <a:ext uri="{FF2B5EF4-FFF2-40B4-BE49-F238E27FC236}">
                <a16:creationId xmlns:a16="http://schemas.microsoft.com/office/drawing/2014/main" id="{B25E7DD3-40EB-E038-0947-A53C6ED4EBD5}"/>
              </a:ext>
            </a:extLst>
          </p:cNvPr>
          <p:cNvSpPr txBox="1"/>
          <p:nvPr/>
        </p:nvSpPr>
        <p:spPr>
          <a:xfrm>
            <a:off x="1005736" y="2136338"/>
            <a:ext cx="10180528" cy="175432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q"/>
            </a:pPr>
            <a:r>
              <a:rPr lang="en-GB" b="1" dirty="0"/>
              <a:t>TF-IDF Model </a:t>
            </a:r>
          </a:p>
          <a:p>
            <a:pPr marL="742950" lvl="1" indent="-285750">
              <a:buFont typeface="Wingdings" panose="05000000000000000000" pitchFamily="2" charset="2"/>
              <a:buChar char="q"/>
            </a:pPr>
            <a:r>
              <a:rPr lang="en-GB" b="1" dirty="0"/>
              <a:t>creating a histogram.</a:t>
            </a:r>
          </a:p>
          <a:p>
            <a:pPr marL="742950" lvl="1" indent="-285750">
              <a:buFont typeface="Wingdings" panose="05000000000000000000" pitchFamily="2" charset="2"/>
              <a:buChar char="q"/>
            </a:pPr>
            <a:r>
              <a:rPr lang="en-GB" b="1" dirty="0"/>
              <a:t>Frequent words from dictionaries.</a:t>
            </a:r>
          </a:p>
          <a:p>
            <a:pPr marL="742950" lvl="1" indent="-285750">
              <a:buFont typeface="Wingdings" panose="05000000000000000000" pitchFamily="2" charset="2"/>
              <a:buChar char="q"/>
            </a:pPr>
            <a:r>
              <a:rPr lang="en-GB" b="1" dirty="0"/>
              <a:t>TF matrix.</a:t>
            </a:r>
          </a:p>
          <a:p>
            <a:pPr marL="742950" lvl="1" indent="-285750">
              <a:buFont typeface="Wingdings" panose="05000000000000000000" pitchFamily="2" charset="2"/>
              <a:buChar char="q"/>
            </a:pPr>
            <a:r>
              <a:rPr lang="en-GB" b="1" dirty="0"/>
              <a:t>IDF matrix.</a:t>
            </a:r>
          </a:p>
          <a:p>
            <a:pPr marL="742950" lvl="1" indent="-285750">
              <a:buFont typeface="Wingdings" panose="05000000000000000000" pitchFamily="2" charset="2"/>
              <a:buChar char="q"/>
            </a:pPr>
            <a:r>
              <a:rPr lang="en-GB" b="1" dirty="0"/>
              <a:t>TF – IDF calculation.</a:t>
            </a:r>
          </a:p>
        </p:txBody>
      </p:sp>
    </p:spTree>
    <p:extLst>
      <p:ext uri="{BB962C8B-B14F-4D97-AF65-F5344CB8AC3E}">
        <p14:creationId xmlns:p14="http://schemas.microsoft.com/office/powerpoint/2010/main" val="1681923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BF2B-B7AD-4DC4-B25A-0158740E58FE}"/>
              </a:ext>
            </a:extLst>
          </p:cNvPr>
          <p:cNvSpPr>
            <a:spLocks noGrp="1"/>
          </p:cNvSpPr>
          <p:nvPr>
            <p:ph type="title"/>
          </p:nvPr>
        </p:nvSpPr>
        <p:spPr/>
        <p:txBody>
          <a:bodyPr/>
          <a:lstStyle/>
          <a:p>
            <a:r>
              <a:rPr lang="en-GB" b="1" u="sng"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rPr>
              <a:t>Deep learning model:</a:t>
            </a:r>
          </a:p>
        </p:txBody>
      </p:sp>
      <p:pic>
        <p:nvPicPr>
          <p:cNvPr id="3" name="صورة 2">
            <a:extLst>
              <a:ext uri="{FF2B5EF4-FFF2-40B4-BE49-F238E27FC236}">
                <a16:creationId xmlns:a16="http://schemas.microsoft.com/office/drawing/2014/main" id="{501D6174-EB36-AFC3-BDE0-FB9465A98F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360" y="2278847"/>
            <a:ext cx="8609543" cy="3274291"/>
          </a:xfrm>
          <a:prstGeom prst="rect">
            <a:avLst/>
          </a:prstGeom>
        </p:spPr>
      </p:pic>
    </p:spTree>
    <p:extLst>
      <p:ext uri="{BB962C8B-B14F-4D97-AF65-F5344CB8AC3E}">
        <p14:creationId xmlns:p14="http://schemas.microsoft.com/office/powerpoint/2010/main" val="3383882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BF2B-B7AD-4DC4-B25A-0158740E58FE}"/>
              </a:ext>
            </a:extLst>
          </p:cNvPr>
          <p:cNvSpPr>
            <a:spLocks noGrp="1"/>
          </p:cNvSpPr>
          <p:nvPr>
            <p:ph type="title"/>
          </p:nvPr>
        </p:nvSpPr>
        <p:spPr/>
        <p:txBody>
          <a:bodyPr/>
          <a:lstStyle/>
          <a:p>
            <a:r>
              <a:rPr lang="en-GB" b="1" u="sng"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rPr>
              <a:t>Result evaluation:</a:t>
            </a:r>
          </a:p>
        </p:txBody>
      </p:sp>
      <p:sp>
        <p:nvSpPr>
          <p:cNvPr id="6" name="TextBox 3">
            <a:extLst>
              <a:ext uri="{FF2B5EF4-FFF2-40B4-BE49-F238E27FC236}">
                <a16:creationId xmlns:a16="http://schemas.microsoft.com/office/drawing/2014/main" id="{5A20D702-DA2C-82DF-59EE-71A618A1111A}"/>
              </a:ext>
            </a:extLst>
          </p:cNvPr>
          <p:cNvSpPr txBox="1"/>
          <p:nvPr/>
        </p:nvSpPr>
        <p:spPr>
          <a:xfrm>
            <a:off x="1005736" y="2136338"/>
            <a:ext cx="10180528" cy="369331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q"/>
            </a:pPr>
            <a:r>
              <a:rPr lang="en-GB" b="1" dirty="0"/>
              <a:t>The confession matrix visualisation contains the following components</a:t>
            </a:r>
          </a:p>
          <a:p>
            <a:pPr marL="742950" lvl="1" indent="-285750">
              <a:buFont typeface="Wingdings" panose="05000000000000000000" pitchFamily="2" charset="2"/>
              <a:buChar char="q"/>
            </a:pPr>
            <a:r>
              <a:rPr lang="en-GB" b="1" dirty="0"/>
              <a:t>True negative :there are 5952 instances accounting for 93.10%.
False positive: there are 33 instance representing 0.52%.
False negative: there are 237 instance making up 3.71%.
True Positive: there are 171 instance which correspondence to 2.67% .</a:t>
            </a:r>
          </a:p>
          <a:p>
            <a:pPr marL="742950" lvl="1" indent="-285750">
              <a:buFont typeface="Wingdings" panose="05000000000000000000" pitchFamily="2" charset="2"/>
              <a:buChar char="q"/>
            </a:pPr>
            <a:endParaRPr lang="en-GB" b="1" dirty="0"/>
          </a:p>
          <a:p>
            <a:pPr marL="742950" lvl="1" indent="-285750">
              <a:buFont typeface="Wingdings" panose="05000000000000000000" pitchFamily="2" charset="2"/>
              <a:buChar char="q"/>
            </a:pPr>
            <a:endParaRPr lang="en-GB" b="1" dirty="0"/>
          </a:p>
          <a:p>
            <a:pPr marL="285750" indent="-285750">
              <a:buFont typeface="Wingdings" panose="05000000000000000000" pitchFamily="2" charset="2"/>
              <a:buChar char="q"/>
            </a:pPr>
            <a:r>
              <a:rPr lang="en-GB" b="1" dirty="0"/>
              <a:t>The matrix has two axis labelled as zero and one representing predicted classes a colour bar on the right side indicate the scale of instance counts ranging from 0 to over 5000.</a:t>
            </a:r>
          </a:p>
          <a:p>
            <a:pPr marL="285750" indent="-285750">
              <a:buFont typeface="Wingdings" panose="05000000000000000000" pitchFamily="2" charset="2"/>
              <a:buChar char="q"/>
            </a:pPr>
            <a:endParaRPr lang="en-GB" b="1" dirty="0"/>
          </a:p>
          <a:p>
            <a:pPr marL="285750" indent="-285750">
              <a:buFont typeface="Wingdings" panose="05000000000000000000" pitchFamily="2" charset="2"/>
              <a:buChar char="q"/>
            </a:pPr>
            <a:r>
              <a:rPr lang="en-GB" b="1" dirty="0"/>
              <a:t>The different performance of the matrix : The accuracy was close to one, The precision was approximately 0.8, the TPR were around 0.4 ,the FPR slightly above zero ,the F-score close to one and specificity was approximately 0.6.</a:t>
            </a:r>
          </a:p>
        </p:txBody>
      </p:sp>
    </p:spTree>
    <p:extLst>
      <p:ext uri="{BB962C8B-B14F-4D97-AF65-F5344CB8AC3E}">
        <p14:creationId xmlns:p14="http://schemas.microsoft.com/office/powerpoint/2010/main" val="17007459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1330</TotalTime>
  <Words>1458</Words>
  <Application>Microsoft Office PowerPoint</Application>
  <PresentationFormat>Widescreen</PresentationFormat>
  <Paragraphs>145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   Content</vt:lpstr>
      <vt:lpstr>Problem statement :</vt:lpstr>
      <vt:lpstr>System architecture:</vt:lpstr>
      <vt:lpstr>Data collection:</vt:lpstr>
      <vt:lpstr>Data processing:</vt:lpstr>
      <vt:lpstr>Feature extraction:</vt:lpstr>
      <vt:lpstr>Deep learning model:</vt:lpstr>
      <vt:lpstr>Result evaluation:</vt:lpstr>
      <vt:lpstr>Application design: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hazarika reeka</dc:creator>
  <cp:lastModifiedBy>nouraf.alsahli@gmail.com</cp:lastModifiedBy>
  <cp:revision>114</cp:revision>
  <dcterms:created xsi:type="dcterms:W3CDTF">2021-03-07T07:18:46Z</dcterms:created>
  <dcterms:modified xsi:type="dcterms:W3CDTF">2024-04-29T18:11:15Z</dcterms:modified>
</cp:coreProperties>
</file>