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67" r:id="rId3"/>
    <p:sldId id="269" r:id="rId4"/>
    <p:sldId id="270" r:id="rId5"/>
    <p:sldId id="271" r:id="rId6"/>
    <p:sldId id="272" r:id="rId7"/>
    <p:sldId id="273" r:id="rId8"/>
    <p:sldId id="286" r:id="rId9"/>
    <p:sldId id="274" r:id="rId10"/>
    <p:sldId id="278" r:id="rId11"/>
    <p:sldId id="279" r:id="rId12"/>
    <p:sldId id="280" r:id="rId13"/>
    <p:sldId id="281" r:id="rId14"/>
    <p:sldId id="282" r:id="rId15"/>
    <p:sldId id="283" r:id="rId16"/>
    <p:sldId id="284" r:id="rId17"/>
    <p:sldId id="288" r:id="rId18"/>
    <p:sldId id="289" r:id="rId19"/>
    <p:sldId id="290" r:id="rId20"/>
    <p:sldId id="303" r:id="rId21"/>
    <p:sldId id="294" r:id="rId22"/>
    <p:sldId id="295" r:id="rId23"/>
    <p:sldId id="296" r:id="rId24"/>
    <p:sldId id="302"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C32AE"/>
    <a:srgbClr val="FFFF3B"/>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13/02/2024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emf"/><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3785652"/>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Company Name</a:t>
            </a:r>
            <a:r>
              <a:rPr lang="en-GB" sz="4000" b="0" i="0" dirty="0">
                <a:solidFill>
                  <a:schemeClr val="accent2"/>
                </a:solidFill>
                <a:effectLst/>
                <a:latin typeface="Lato Extended"/>
              </a:rPr>
              <a:t> : XYZ</a:t>
            </a:r>
            <a:br>
              <a:rPr lang="en-GB" sz="4000" dirty="0">
                <a:solidFill>
                  <a:schemeClr val="accent2"/>
                </a:solidFill>
              </a:rPr>
            </a:br>
            <a:r>
              <a:rPr lang="en-GB" sz="4000" b="1" i="0" dirty="0">
                <a:solidFill>
                  <a:schemeClr val="accent2"/>
                </a:solidFill>
                <a:effectLst/>
                <a:latin typeface="Lato Extended"/>
              </a:rPr>
              <a:t>Location</a:t>
            </a:r>
            <a:r>
              <a:rPr lang="en-GB" sz="4000" b="0" i="0" dirty="0">
                <a:solidFill>
                  <a:schemeClr val="accent2"/>
                </a:solidFill>
                <a:effectLst/>
                <a:latin typeface="Lato Extended"/>
              </a:rPr>
              <a:t>: </a:t>
            </a:r>
            <a:r>
              <a:rPr lang="en-GB" sz="4000" dirty="0">
                <a:solidFill>
                  <a:schemeClr val="accent2"/>
                </a:solidFill>
                <a:latin typeface="Lato Extended"/>
              </a:rPr>
              <a:t>USA </a:t>
            </a:r>
            <a:br>
              <a:rPr lang="en-GB" sz="4000" dirty="0">
                <a:solidFill>
                  <a:schemeClr val="accent2"/>
                </a:solidFill>
              </a:rPr>
            </a:br>
            <a:r>
              <a:rPr lang="en-GB" sz="4000" b="1" i="0" dirty="0">
                <a:solidFill>
                  <a:schemeClr val="accent2"/>
                </a:solidFill>
                <a:effectLst/>
                <a:latin typeface="Lato Extended"/>
              </a:rPr>
              <a:t>Team</a:t>
            </a:r>
            <a:r>
              <a:rPr lang="en-GB" sz="4000" b="0" i="0" dirty="0">
                <a:solidFill>
                  <a:schemeClr val="accent2"/>
                </a:solidFill>
                <a:effectLst/>
                <a:latin typeface="Lato Extended"/>
              </a:rPr>
              <a:t>: Data and Analytics</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12-FEB-2024</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2400" b="1" u="sng" kern="1200" dirty="0">
                <a:solidFill>
                  <a:schemeClr val="tx1"/>
                </a:solidFill>
                <a:ea typeface="+mj-ea"/>
              </a:rPr>
              <a:t>Pink Cab:</a:t>
            </a:r>
            <a:r>
              <a:rPr lang="en-GB" sz="2400" b="1" i="0" u="sng" strike="noStrike" dirty="0">
                <a:solidFill>
                  <a:srgbClr val="000000"/>
                </a:solidFill>
                <a:effectLst/>
              </a:rPr>
              <a:t>The cost per </a:t>
            </a:r>
            <a:r>
              <a:rPr lang="en-GB" sz="2400" b="1" i="0" u="sng" strike="noStrike" dirty="0" err="1">
                <a:solidFill>
                  <a:srgbClr val="000000"/>
                </a:solidFill>
                <a:effectLst/>
              </a:rPr>
              <a:t>kilometer</a:t>
            </a:r>
            <a:r>
              <a:rPr lang="en-GB" sz="2400" b="1" i="0" u="sng" strike="noStrike" dirty="0">
                <a:solidFill>
                  <a:srgbClr val="000000"/>
                </a:solidFill>
                <a:effectLst/>
              </a:rPr>
              <a:t> within a specific city is assessed at a fixed rate per </a:t>
            </a:r>
            <a:r>
              <a:rPr lang="en-GB" sz="2400" b="1" i="0" u="sng" strike="noStrike" dirty="0" err="1">
                <a:solidFill>
                  <a:srgbClr val="000000"/>
                </a:solidFill>
                <a:effectLst/>
              </a:rPr>
              <a:t>kilometer</a:t>
            </a:r>
            <a:r>
              <a:rPr lang="en-GB" sz="2400" b="1" i="0" u="sng" strike="noStrike" dirty="0">
                <a:solidFill>
                  <a:srgbClr val="000000"/>
                </a:solidFill>
                <a:effectLst/>
              </a:rPr>
              <a:t>.</a:t>
            </a:r>
            <a:endParaRPr lang="en-US" sz="2400" b="1" u="sng" kern="1200" dirty="0">
              <a:solidFill>
                <a:schemeClr val="tx1"/>
              </a:solidFill>
              <a:ea typeface="+mj-ea"/>
            </a:endParaRP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CB53963-383D-4D0C-8D13-6DE2607C7623}"/>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sz="2200" b="0" i="0" u="none" strike="noStrike">
                <a:effectLst/>
              </a:rPr>
              <a:t>Every city has the same pricing rise for Pink Cab as the distance traveled increases.</a:t>
            </a:r>
            <a:br>
              <a:rPr lang="en-US" sz="2200"/>
            </a:br>
            <a:endParaRPr lang="en-US" sz="2200" b="1"/>
          </a:p>
        </p:txBody>
      </p:sp>
      <p:pic>
        <p:nvPicPr>
          <p:cNvPr id="8" name="عنصر نائب للمحتوى 7">
            <a:extLst>
              <a:ext uri="{FF2B5EF4-FFF2-40B4-BE49-F238E27FC236}">
                <a16:creationId xmlns:a16="http://schemas.microsoft.com/office/drawing/2014/main" id="{C87F4A66-341E-85F5-6135-801CED44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9048" y="2077905"/>
            <a:ext cx="5458968" cy="2702189"/>
          </a:xfrm>
          <a:prstGeom prst="rect">
            <a:avLst/>
          </a:prstGeom>
        </p:spPr>
      </p:pic>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91225" y="279400"/>
            <a:ext cx="5362576" cy="1892300"/>
          </a:xfrm>
        </p:spPr>
        <p:txBody>
          <a:bodyPr vert="horz" lIns="91440" tIns="45720" rIns="91440" bIns="45720" rtlCol="0" anchor="ctr">
            <a:normAutofit/>
          </a:bodyPr>
          <a:lstStyle/>
          <a:p>
            <a:r>
              <a:rPr lang="en-GB" sz="2400" b="1" i="0" u="sng" strike="noStrike" dirty="0">
                <a:solidFill>
                  <a:srgbClr val="000000"/>
                </a:solidFill>
                <a:effectLst/>
                <a:latin typeface="system-ui"/>
              </a:rPr>
              <a:t>Yellow Cab: The cost per </a:t>
            </a:r>
            <a:r>
              <a:rPr lang="en-GB" sz="2400" b="1" i="0" u="sng" strike="noStrike" dirty="0" err="1">
                <a:solidFill>
                  <a:srgbClr val="000000"/>
                </a:solidFill>
                <a:effectLst/>
                <a:latin typeface="system-ui"/>
              </a:rPr>
              <a:t>kilometer</a:t>
            </a:r>
            <a:r>
              <a:rPr lang="en-GB" sz="2400" b="1" i="0" u="sng" strike="noStrike" dirty="0">
                <a:solidFill>
                  <a:srgbClr val="000000"/>
                </a:solidFill>
                <a:effectLst/>
                <a:latin typeface="system-ui"/>
              </a:rPr>
              <a:t> within a specific city is assessed at a fixed rate per </a:t>
            </a:r>
            <a:r>
              <a:rPr lang="en-GB" sz="2400" b="1" i="0" u="sng" strike="noStrike" dirty="0" err="1">
                <a:solidFill>
                  <a:srgbClr val="000000"/>
                </a:solidFill>
                <a:effectLst/>
                <a:latin typeface="system-ui"/>
              </a:rPr>
              <a:t>kilometer</a:t>
            </a:r>
            <a:r>
              <a:rPr lang="en-GB" sz="2400" b="1" i="0" u="sng" strike="noStrike" dirty="0">
                <a:solidFill>
                  <a:srgbClr val="000000"/>
                </a:solidFill>
                <a:effectLst/>
                <a:latin typeface="system-ui"/>
              </a:rPr>
              <a:t>.</a:t>
            </a:r>
            <a:endParaRPr lang="en-US" sz="2400" b="1" u="sng" kern="1200" dirty="0">
              <a:solidFill>
                <a:schemeClr val="tx1"/>
              </a:solidFill>
              <a:latin typeface="+mj-lt"/>
              <a:ea typeface="+mj-ea"/>
            </a:endParaRPr>
          </a:p>
        </p:txBody>
      </p:sp>
      <p:sp>
        <p:nvSpPr>
          <p:cNvPr id="5" name="TextBox 4">
            <a:extLst>
              <a:ext uri="{FF2B5EF4-FFF2-40B4-BE49-F238E27FC236}">
                <a16:creationId xmlns:a16="http://schemas.microsoft.com/office/drawing/2014/main" id="{283BF92E-E29A-4AF8-9D18-46D008F14AE7}"/>
              </a:ext>
            </a:extLst>
          </p:cNvPr>
          <p:cNvSpPr txBox="1"/>
          <p:nvPr/>
        </p:nvSpPr>
        <p:spPr>
          <a:xfrm>
            <a:off x="7834921" y="2820263"/>
            <a:ext cx="3518879" cy="1583198"/>
          </a:xfrm>
          <a:prstGeom prst="rect">
            <a:avLst/>
          </a:prstGeom>
          <a:noFill/>
        </p:spPr>
        <p:txBody>
          <a:bodyPr wrap="square">
            <a:spAutoFit/>
          </a:bodyPr>
          <a:lstStyle/>
          <a:p>
            <a:pPr marL="342900" indent="-342900">
              <a:spcAft>
                <a:spcPts val="600"/>
              </a:spcAft>
              <a:buFont typeface="Wingdings" panose="05000000000000000000" pitchFamily="2" charset="2"/>
              <a:buChar char="q"/>
            </a:pPr>
            <a:r>
              <a:rPr lang="en-GB" sz="2400" kern="1200">
                <a:solidFill>
                  <a:srgbClr val="000000"/>
                </a:solidFill>
                <a:latin typeface="system-ui"/>
                <a:ea typeface="+mn-ea"/>
                <a:cs typeface="+mn-cs"/>
              </a:rPr>
              <a:t>In New York City, the cost of using a yellow cab is higher than in other cities.</a:t>
            </a:r>
            <a:endParaRPr lang="en-GB" sz="2400">
              <a:solidFill>
                <a:schemeClr val="accent2"/>
              </a:solidFill>
              <a:latin typeface="Arial Black" panose="020B0A04020102020204" pitchFamily="34" charset="0"/>
            </a:endParaRPr>
          </a:p>
        </p:txBody>
      </p:sp>
      <p:pic>
        <p:nvPicPr>
          <p:cNvPr id="6" name="صورة 5">
            <a:extLst>
              <a:ext uri="{FF2B5EF4-FFF2-40B4-BE49-F238E27FC236}">
                <a16:creationId xmlns:a16="http://schemas.microsoft.com/office/drawing/2014/main" id="{117094DE-46ED-5A02-1CCF-4C201E15D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57498"/>
            <a:ext cx="6992911" cy="3490792"/>
          </a:xfrm>
          <a:prstGeom prst="rect">
            <a:avLst/>
          </a:prstGeom>
        </p:spPr>
      </p:pic>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u="sng" kern="1200" dirty="0">
                <a:solidFill>
                  <a:schemeClr val="tx1"/>
                </a:solidFill>
                <a:latin typeface="+mj-lt"/>
                <a:ea typeface="+mj-ea"/>
                <a:cs typeface="+mj-cs"/>
              </a:rPr>
              <a:t>Cab </a:t>
            </a:r>
            <a:r>
              <a:rPr lang="en-GB" sz="5000" u="sng" dirty="0"/>
              <a:t>users in every city</a:t>
            </a:r>
            <a:r>
              <a:rPr lang="en-US" sz="5000" u="sng" kern="1200" dirty="0">
                <a:solidFill>
                  <a:schemeClr val="tx1"/>
                </a:solidFill>
                <a:latin typeface="+mj-lt"/>
                <a:ea typeface="+mj-ea"/>
                <a:cs typeface="+mj-cs"/>
              </a:rPr>
              <a:t>:</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361A40B-622A-473C-B530-C081E2445427}"/>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sz="2200" b="0" i="0" u="none" strike="noStrike">
                <a:effectLst/>
              </a:rPr>
              <a:t>According to recent data, New York City boasts the largest proportion of ride-hailing users, comprising approximately 28% of the total market, followed closely by Chicago with 16% and Los Angeles with 13%.</a:t>
            </a:r>
            <a:endParaRPr lang="en-US" sz="2200"/>
          </a:p>
        </p:txBody>
      </p:sp>
      <p:pic>
        <p:nvPicPr>
          <p:cNvPr id="4" name="صورة 3">
            <a:extLst>
              <a:ext uri="{FF2B5EF4-FFF2-40B4-BE49-F238E27FC236}">
                <a16:creationId xmlns:a16="http://schemas.microsoft.com/office/drawing/2014/main" id="{CE601898-D339-E59C-8E0B-8C9D85F162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822343"/>
            <a:ext cx="5458968" cy="5213314"/>
          </a:xfrm>
          <a:prstGeom prst="rect">
            <a:avLst/>
          </a:prstGeom>
        </p:spPr>
      </p:pic>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630936" y="4440365"/>
            <a:ext cx="4245864" cy="1722691"/>
          </a:xfrm>
        </p:spPr>
        <p:txBody>
          <a:bodyPr vert="horz" lIns="91440" tIns="45720" rIns="91440" bIns="45720" rtlCol="0" anchor="ctr">
            <a:normAutofit/>
          </a:bodyPr>
          <a:lstStyle/>
          <a:p>
            <a:r>
              <a:rPr lang="en-US" sz="4200" u="sng"/>
              <a:t>Transaction per City for both Cabs:</a:t>
            </a:r>
          </a:p>
        </p:txBody>
      </p:sp>
      <p:pic>
        <p:nvPicPr>
          <p:cNvPr id="7" name="صورة 6">
            <a:extLst>
              <a:ext uri="{FF2B5EF4-FFF2-40B4-BE49-F238E27FC236}">
                <a16:creationId xmlns:a16="http://schemas.microsoft.com/office/drawing/2014/main" id="{4221237F-AD9E-5B3D-2AAF-901B62EEA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78" y="320040"/>
            <a:ext cx="4233996" cy="3927031"/>
          </a:xfrm>
          <a:prstGeom prst="rect">
            <a:avLst/>
          </a:prstGeom>
        </p:spPr>
      </p:pic>
      <p:pic>
        <p:nvPicPr>
          <p:cNvPr id="5" name="صورة 4">
            <a:extLst>
              <a:ext uri="{FF2B5EF4-FFF2-40B4-BE49-F238E27FC236}">
                <a16:creationId xmlns:a16="http://schemas.microsoft.com/office/drawing/2014/main" id="{B9AAADAC-374D-A0B6-A623-415607BEE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004" y="320040"/>
            <a:ext cx="4280143" cy="3927031"/>
          </a:xfrm>
          <a:prstGeom prst="rect">
            <a:avLst/>
          </a:prstGeom>
        </p:spPr>
      </p:pic>
      <p:sp>
        <p:nvSpPr>
          <p:cNvPr id="17"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305182-A90D-44F1-8671-105029791D33}"/>
              </a:ext>
            </a:extLst>
          </p:cNvPr>
          <p:cNvSpPr txBox="1"/>
          <p:nvPr/>
        </p:nvSpPr>
        <p:spPr>
          <a:xfrm>
            <a:off x="5333999" y="4440365"/>
            <a:ext cx="6214871" cy="172269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b="0" i="0" u="none" strike="noStrike">
                <a:effectLst/>
              </a:rPr>
              <a:t>According to the provided information, the transaction volume for Yellow Cab is highest in New York City, with a percentage of 31%. Additionally, New York City has the highest percentage of cab users, accounting for 28% of the total. On the other hand, the transaction volume for Pink Cab is highest in Los Angeles City.</a:t>
            </a:r>
            <a:endParaRPr lang="en-US" sz="1900"/>
          </a:p>
        </p:txBody>
      </p:sp>
    </p:spTree>
    <p:extLst>
      <p:ext uri="{BB962C8B-B14F-4D97-AF65-F5344CB8AC3E}">
        <p14:creationId xmlns:p14="http://schemas.microsoft.com/office/powerpoint/2010/main" val="280793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630936" y="4440365"/>
            <a:ext cx="4245864" cy="1722691"/>
          </a:xfrm>
        </p:spPr>
        <p:txBody>
          <a:bodyPr vert="horz" lIns="91440" tIns="45720" rIns="91440" bIns="45720" rtlCol="0" anchor="ctr">
            <a:normAutofit/>
          </a:bodyPr>
          <a:lstStyle/>
          <a:p>
            <a:r>
              <a:rPr lang="en-US" sz="3800" u="sng"/>
              <a:t>Price Charged per Gender for both Cabs:</a:t>
            </a:r>
          </a:p>
        </p:txBody>
      </p:sp>
      <p:pic>
        <p:nvPicPr>
          <p:cNvPr id="7" name="صورة 6">
            <a:extLst>
              <a:ext uri="{FF2B5EF4-FFF2-40B4-BE49-F238E27FC236}">
                <a16:creationId xmlns:a16="http://schemas.microsoft.com/office/drawing/2014/main" id="{0A13CDB8-A63D-BCEF-DA1E-8EEC60073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997834"/>
            <a:ext cx="5471160" cy="2571443"/>
          </a:xfrm>
          <a:prstGeom prst="rect">
            <a:avLst/>
          </a:prstGeom>
        </p:spPr>
      </p:pic>
      <p:pic>
        <p:nvPicPr>
          <p:cNvPr id="8" name="صورة 7">
            <a:extLst>
              <a:ext uri="{FF2B5EF4-FFF2-40B4-BE49-F238E27FC236}">
                <a16:creationId xmlns:a16="http://schemas.microsoft.com/office/drawing/2014/main" id="{9DB0006C-3C46-87A3-C0BC-3358044C5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1018350"/>
            <a:ext cx="5471160" cy="2530410"/>
          </a:xfrm>
          <a:prstGeom prst="rect">
            <a:avLst/>
          </a:prstGeom>
        </p:spPr>
      </p:pic>
      <p:sp>
        <p:nvSpPr>
          <p:cNvPr id="15"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02AF381-0BCE-4AEB-8133-692AA0875C6F}"/>
              </a:ext>
            </a:extLst>
          </p:cNvPr>
          <p:cNvSpPr txBox="1"/>
          <p:nvPr/>
        </p:nvSpPr>
        <p:spPr>
          <a:xfrm>
            <a:off x="5333999" y="4440365"/>
            <a:ext cx="6214871" cy="1722691"/>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200" b="0" i="0" u="none" strike="noStrike">
                <a:effectLst/>
              </a:rPr>
              <a:t>Yellow Cab has been observed to charge lower fares for female customers compared to Pink Cab, which charges the same fare for both male and female customers.</a:t>
            </a:r>
            <a:endParaRPr lang="en-US" sz="2200"/>
          </a:p>
        </p:txBody>
      </p:sp>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p:txBody>
          <a:bodyPr/>
          <a:lstStyle/>
          <a:p>
            <a:r>
              <a:rPr lang="en-GB"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Customer Share per Gender for both Cabs:</a:t>
            </a:r>
          </a:p>
        </p:txBody>
      </p:sp>
      <p:sp>
        <p:nvSpPr>
          <p:cNvPr id="5" name="TextBox 4">
            <a:extLst>
              <a:ext uri="{FF2B5EF4-FFF2-40B4-BE49-F238E27FC236}">
                <a16:creationId xmlns:a16="http://schemas.microsoft.com/office/drawing/2014/main" id="{3C754540-2B47-4BE1-BE08-6ABEA207B286}"/>
              </a:ext>
            </a:extLst>
          </p:cNvPr>
          <p:cNvSpPr txBox="1"/>
          <p:nvPr/>
        </p:nvSpPr>
        <p:spPr>
          <a:xfrm>
            <a:off x="8057043" y="1917432"/>
            <a:ext cx="3784209" cy="3970318"/>
          </a:xfrm>
          <a:prstGeom prst="rect">
            <a:avLst/>
          </a:prstGeom>
          <a:noFill/>
        </p:spPr>
        <p:txBody>
          <a:bodyPr wrap="square">
            <a:spAutoFit/>
          </a:bodyPr>
          <a:lstStyle/>
          <a:p>
            <a:pPr marL="457200" indent="-457200">
              <a:buFont typeface="Wingdings" panose="05000000000000000000" pitchFamily="2" charset="2"/>
              <a:buChar char="q"/>
            </a:pPr>
            <a:r>
              <a:rPr lang="en-GB" sz="2800" b="0" i="0" u="none" strike="noStrike" dirty="0">
                <a:solidFill>
                  <a:srgbClr val="000000"/>
                </a:solidFill>
                <a:effectLst/>
                <a:latin typeface="system-ui"/>
              </a:rPr>
              <a:t>According to the data, there is a slightly higher percentage of female customers among Yellow Cab users (25.5%) compared to Pink Cab users (20.5%).</a:t>
            </a:r>
            <a:endParaRPr lang="en-GB" sz="2800" dirty="0">
              <a:solidFill>
                <a:schemeClr val="accent2"/>
              </a:solidFill>
              <a:latin typeface="Arial Black" panose="020B0A04020102020204" pitchFamily="34" charset="0"/>
            </a:endParaRPr>
          </a:p>
        </p:txBody>
      </p:sp>
      <p:pic>
        <p:nvPicPr>
          <p:cNvPr id="4" name="صورة 3">
            <a:extLst>
              <a:ext uri="{FF2B5EF4-FFF2-40B4-BE49-F238E27FC236}">
                <a16:creationId xmlns:a16="http://schemas.microsoft.com/office/drawing/2014/main" id="{147D15F0-7E90-21D7-8AAF-70610B6FA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64" y="2474382"/>
            <a:ext cx="7374907" cy="3539430"/>
          </a:xfrm>
          <a:prstGeom prst="rect">
            <a:avLst/>
          </a:prstGeom>
        </p:spPr>
      </p:pic>
    </p:spTree>
    <p:extLst>
      <p:ext uri="{BB962C8B-B14F-4D97-AF65-F5344CB8AC3E}">
        <p14:creationId xmlns:p14="http://schemas.microsoft.com/office/powerpoint/2010/main" val="590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t>Margins per Transactions:</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EDB6F9-774B-445F-AE71-A3E7D4FB21AE}"/>
              </a:ext>
            </a:extLst>
          </p:cNvPr>
          <p:cNvSpPr txBox="1"/>
          <p:nvPr/>
        </p:nvSpPr>
        <p:spPr>
          <a:xfrm>
            <a:off x="640080" y="2706624"/>
            <a:ext cx="6894576" cy="3483864"/>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sz="2200" dirty="0"/>
          </a:p>
        </p:txBody>
      </p:sp>
      <p:pic>
        <p:nvPicPr>
          <p:cNvPr id="7" name="صورة 6">
            <a:extLst>
              <a:ext uri="{FF2B5EF4-FFF2-40B4-BE49-F238E27FC236}">
                <a16:creationId xmlns:a16="http://schemas.microsoft.com/office/drawing/2014/main" id="{837C534F-2470-0067-DDBD-51777A7A6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832" y="935203"/>
            <a:ext cx="4014216" cy="2207818"/>
          </a:xfrm>
          <a:prstGeom prst="rect">
            <a:avLst/>
          </a:prstGeom>
        </p:spPr>
      </p:pic>
      <p:pic>
        <p:nvPicPr>
          <p:cNvPr id="5" name="صورة 4">
            <a:extLst>
              <a:ext uri="{FF2B5EF4-FFF2-40B4-BE49-F238E27FC236}">
                <a16:creationId xmlns:a16="http://schemas.microsoft.com/office/drawing/2014/main" id="{273D06F1-8D9D-FB91-40BD-90F58EE99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832" y="4126044"/>
            <a:ext cx="3995928" cy="2097862"/>
          </a:xfrm>
          <a:prstGeom prst="rect">
            <a:avLst/>
          </a:prstGeom>
        </p:spPr>
      </p:pic>
      <p:sp>
        <p:nvSpPr>
          <p:cNvPr id="9" name="مربع نص 8">
            <a:extLst>
              <a:ext uri="{FF2B5EF4-FFF2-40B4-BE49-F238E27FC236}">
                <a16:creationId xmlns:a16="http://schemas.microsoft.com/office/drawing/2014/main" id="{895E2E82-4962-746B-92F4-F5A4E730570A}"/>
              </a:ext>
            </a:extLst>
          </p:cNvPr>
          <p:cNvSpPr txBox="1"/>
          <p:nvPr/>
        </p:nvSpPr>
        <p:spPr>
          <a:xfrm>
            <a:off x="661416" y="2673206"/>
            <a:ext cx="6096000" cy="1200329"/>
          </a:xfrm>
          <a:prstGeom prst="rect">
            <a:avLst/>
          </a:prstGeom>
          <a:noFill/>
        </p:spPr>
        <p:txBody>
          <a:bodyPr wrap="square">
            <a:spAutoFit/>
          </a:bodyPr>
          <a:lstStyle/>
          <a:p>
            <a:pPr marL="285750" indent="-285750">
              <a:buFont typeface="Arial" panose="020B0604020202020204" pitchFamily="34" charset="0"/>
              <a:buChar char="•"/>
            </a:pPr>
            <a:r>
              <a:rPr lang="en-GB" b="0" i="0" u="none" strike="noStrike" dirty="0">
                <a:solidFill>
                  <a:srgbClr val="000000"/>
                </a:solidFill>
                <a:effectLst/>
                <a:latin typeface="system-ui"/>
              </a:rPr>
              <a:t>As the number of transactions increases, Pink Cabs' margins rise due to the additional price charged for their services, while Yellow Cab's margins decrease with the same increase in transactions.</a:t>
            </a:r>
            <a:endParaRPr lang="ar-SA" dirty="0"/>
          </a:p>
        </p:txBody>
      </p:sp>
    </p:spTree>
    <p:extLst>
      <p:ext uri="{BB962C8B-B14F-4D97-AF65-F5344CB8AC3E}">
        <p14:creationId xmlns:p14="http://schemas.microsoft.com/office/powerpoint/2010/main" val="191571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p>
            <a:r>
              <a:rPr lang="en-GB" sz="4800"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EDA SUMMARY</a:t>
            </a:r>
          </a:p>
        </p:txBody>
      </p:sp>
    </p:spTree>
    <p:extLst>
      <p:ext uri="{BB962C8B-B14F-4D97-AF65-F5344CB8AC3E}">
        <p14:creationId xmlns:p14="http://schemas.microsoft.com/office/powerpoint/2010/main" val="856646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2308324"/>
          </a:xfrm>
          <a:prstGeom prst="rect">
            <a:avLst/>
          </a:prstGeom>
          <a:noFill/>
        </p:spPr>
        <p:txBody>
          <a:bodyPr wrap="square">
            <a:spAutoFit/>
          </a:bodyPr>
          <a:lstStyle/>
          <a:p>
            <a:pPr marL="285750" indent="-285750">
              <a:buFont typeface="Wingdings" panose="05000000000000000000" pitchFamily="2" charset="2"/>
              <a:buChar char="q"/>
            </a:pPr>
            <a:r>
              <a:rPr lang="en-GB" b="1" i="0" u="none" strike="noStrike" dirty="0">
                <a:solidFill>
                  <a:srgbClr val="000000"/>
                </a:solidFill>
                <a:effectLst/>
                <a:latin typeface="+mj-lt"/>
              </a:rPr>
              <a:t>According to the provided information, the range of ride distances is approximately between 2 and 48 </a:t>
            </a:r>
            <a:r>
              <a:rPr lang="en-GB" b="1" i="0" u="none" strike="noStrike" dirty="0" err="1">
                <a:solidFill>
                  <a:srgbClr val="000000"/>
                </a:solidFill>
                <a:effectLst/>
                <a:latin typeface="+mj-lt"/>
              </a:rPr>
              <a:t>kilometers</a:t>
            </a:r>
            <a:r>
              <a:rPr lang="en-GB" b="1" i="0" u="none" strike="noStrike" dirty="0">
                <a:solidFill>
                  <a:srgbClr val="000000"/>
                </a:solidFill>
                <a:effectLst/>
                <a:latin typeface="+mj-lt"/>
              </a:rPr>
              <a:t>, with price charges varying between $150 and $450. During the holiday season of December, the number of travels recorded was around 11,000. Notably, the price charge for all cities exhibited a similar increase in correlation with the distance traveled.</a:t>
            </a:r>
            <a:endParaRPr lang="en-GB" b="1" dirty="0">
              <a:latin typeface="+mj-lt"/>
            </a:endParaRPr>
          </a:p>
        </p:txBody>
      </p:sp>
      <p:sp>
        <p:nvSpPr>
          <p:cNvPr id="13" name="TextBox 12">
            <a:extLst>
              <a:ext uri="{FF2B5EF4-FFF2-40B4-BE49-F238E27FC236}">
                <a16:creationId xmlns:a16="http://schemas.microsoft.com/office/drawing/2014/main" id="{491F0A3C-F6B2-438C-8C2A-91CCC10899FF}"/>
              </a:ext>
            </a:extLst>
          </p:cNvPr>
          <p:cNvSpPr txBox="1"/>
          <p:nvPr/>
        </p:nvSpPr>
        <p:spPr>
          <a:xfrm>
            <a:off x="6473852" y="1800664"/>
            <a:ext cx="5633481" cy="2308324"/>
          </a:xfrm>
          <a:prstGeom prst="rect">
            <a:avLst/>
          </a:prstGeom>
          <a:noFill/>
        </p:spPr>
        <p:txBody>
          <a:bodyPr wrap="square">
            <a:spAutoFit/>
          </a:bodyPr>
          <a:lstStyle/>
          <a:p>
            <a:pPr marL="285750" indent="-285750">
              <a:buFont typeface="Wingdings" panose="05000000000000000000" pitchFamily="2" charset="2"/>
              <a:buChar char="q"/>
            </a:pPr>
            <a:r>
              <a:rPr lang="en-GB" b="1" i="0" u="none" strike="noStrike" dirty="0">
                <a:solidFill>
                  <a:srgbClr val="000000"/>
                </a:solidFill>
                <a:effectLst/>
                <a:latin typeface="+mj-lt"/>
              </a:rPr>
              <a:t>According to the text, the distance of rides can vary from approximately 2 to 48 </a:t>
            </a:r>
            <a:r>
              <a:rPr lang="en-GB" b="1" i="0" u="none" strike="noStrike" dirty="0" err="1">
                <a:solidFill>
                  <a:srgbClr val="000000"/>
                </a:solidFill>
                <a:effectLst/>
                <a:latin typeface="+mj-lt"/>
              </a:rPr>
              <a:t>kilometers</a:t>
            </a:r>
            <a:r>
              <a:rPr lang="en-GB" b="1" i="0" u="none" strike="noStrike" dirty="0">
                <a:solidFill>
                  <a:srgbClr val="000000"/>
                </a:solidFill>
                <a:effectLst/>
                <a:latin typeface="+mj-lt"/>
              </a:rPr>
              <a:t>, with prices ranging from $250 to $600. During the holiday season in December, the number of trips made was around 35,000. Additionally, it is noted that the price charged for yellow cabs in New York City is higher compared to other cities.</a:t>
            </a:r>
            <a:br>
              <a:rPr lang="en-GB" b="1" dirty="0">
                <a:latin typeface="+mj-lt"/>
              </a:rPr>
            </a:br>
            <a:endParaRPr lang="en-GB" b="1" dirty="0">
              <a:latin typeface="+mj-lt"/>
            </a:endParaRPr>
          </a:p>
        </p:txBody>
      </p:sp>
      <p:sp>
        <p:nvSpPr>
          <p:cNvPr id="23" name="TextBox 22">
            <a:extLst>
              <a:ext uri="{FF2B5EF4-FFF2-40B4-BE49-F238E27FC236}">
                <a16:creationId xmlns:a16="http://schemas.microsoft.com/office/drawing/2014/main" id="{825C9189-9F3C-4E01-A9A3-B2BC3CCD7E05}"/>
              </a:ext>
            </a:extLst>
          </p:cNvPr>
          <p:cNvSpPr txBox="1"/>
          <p:nvPr/>
        </p:nvSpPr>
        <p:spPr>
          <a:xfrm>
            <a:off x="488538" y="454646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b="1" dirty="0">
                <a:latin typeface="+mj-lt"/>
              </a:rPr>
              <a:t>Transaction per year: </a:t>
            </a:r>
          </a:p>
          <a:p>
            <a:r>
              <a:rPr lang="en-GB" b="1" dirty="0">
                <a:latin typeface="+mj-lt"/>
              </a:rPr>
              <a:t>         2016: 20000 – 40000</a:t>
            </a:r>
          </a:p>
          <a:p>
            <a:r>
              <a:rPr lang="en-GB" b="1" dirty="0">
                <a:latin typeface="+mj-lt"/>
              </a:rPr>
              <a:t>         2017: 20000 – 40000</a:t>
            </a:r>
          </a:p>
          <a:p>
            <a:r>
              <a:rPr lang="en-GB" b="1" dirty="0">
                <a:latin typeface="+mj-lt"/>
              </a:rPr>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546467"/>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b="1" dirty="0">
                <a:latin typeface="+mj-lt"/>
              </a:rPr>
              <a:t>Transaction per year: </a:t>
            </a:r>
          </a:p>
          <a:p>
            <a:r>
              <a:rPr lang="en-GB" b="1" dirty="0">
                <a:latin typeface="+mj-lt"/>
              </a:rPr>
              <a:t>         2016: 80000 – 100000</a:t>
            </a:r>
          </a:p>
          <a:p>
            <a:r>
              <a:rPr lang="en-GB" b="1" dirty="0">
                <a:latin typeface="+mj-lt"/>
              </a:rPr>
              <a:t>         2017: 80000 – 100000</a:t>
            </a:r>
          </a:p>
          <a:p>
            <a:r>
              <a:rPr lang="en-GB" b="1" dirty="0">
                <a:latin typeface="+mj-lt"/>
              </a:rPr>
              <a:t>         2018: 80000 – 100000</a:t>
            </a:r>
          </a:p>
        </p:txBody>
      </p:sp>
      <p:sp>
        <p:nvSpPr>
          <p:cNvPr id="14" name="مربع نص 13">
            <a:extLst>
              <a:ext uri="{FF2B5EF4-FFF2-40B4-BE49-F238E27FC236}">
                <a16:creationId xmlns:a16="http://schemas.microsoft.com/office/drawing/2014/main" id="{4A850EA7-06D1-5142-55BD-C3BD496D01E9}"/>
              </a:ext>
            </a:extLst>
          </p:cNvPr>
          <p:cNvSpPr txBox="1"/>
          <p:nvPr/>
        </p:nvSpPr>
        <p:spPr>
          <a:xfrm>
            <a:off x="7564163" y="592216"/>
            <a:ext cx="2891649" cy="523220"/>
          </a:xfrm>
          <a:prstGeom prst="rect">
            <a:avLst/>
          </a:prstGeom>
          <a:noFill/>
        </p:spPr>
        <p:txBody>
          <a:bodyPr wrap="square" rtlCol="1">
            <a:spAutoFit/>
          </a:bodyPr>
          <a:lstStyle/>
          <a:p>
            <a:pPr algn="ctr"/>
            <a:r>
              <a:rPr lang="en-GB" sz="2800" b="1" dirty="0">
                <a:solidFill>
                  <a:schemeClr val="accent2"/>
                </a:solidFill>
                <a:cs typeface="+mj-cs"/>
              </a:rPr>
              <a:t>Yellow Cab</a:t>
            </a:r>
            <a:endParaRPr lang="ar-SA" sz="2800" b="1" dirty="0">
              <a:solidFill>
                <a:schemeClr val="accent2"/>
              </a:solidFill>
              <a:cs typeface="+mj-cs"/>
            </a:endParaRPr>
          </a:p>
        </p:txBody>
      </p:sp>
      <p:sp>
        <p:nvSpPr>
          <p:cNvPr id="18" name="مربع نص 17">
            <a:extLst>
              <a:ext uri="{FF2B5EF4-FFF2-40B4-BE49-F238E27FC236}">
                <a16:creationId xmlns:a16="http://schemas.microsoft.com/office/drawing/2014/main" id="{E422B44F-45A9-9F7D-5948-9094A01F5ED5}"/>
              </a:ext>
            </a:extLst>
          </p:cNvPr>
          <p:cNvSpPr txBox="1"/>
          <p:nvPr/>
        </p:nvSpPr>
        <p:spPr>
          <a:xfrm>
            <a:off x="1773918" y="592216"/>
            <a:ext cx="2891649" cy="523220"/>
          </a:xfrm>
          <a:prstGeom prst="rect">
            <a:avLst/>
          </a:prstGeom>
          <a:noFill/>
        </p:spPr>
        <p:txBody>
          <a:bodyPr wrap="square" rtlCol="1">
            <a:spAutoFit/>
          </a:bodyPr>
          <a:lstStyle/>
          <a:p>
            <a:pPr algn="ctr"/>
            <a:r>
              <a:rPr lang="en-GB" sz="2800" b="1" dirty="0">
                <a:solidFill>
                  <a:schemeClr val="accent2"/>
                </a:solidFill>
                <a:cs typeface="+mj-cs"/>
              </a:rPr>
              <a:t>Pink Cab</a:t>
            </a:r>
            <a:endParaRPr lang="ar-SA" sz="2800" b="1" dirty="0">
              <a:solidFill>
                <a:schemeClr val="accent2"/>
              </a:solidFill>
              <a:cs typeface="+mj-cs"/>
            </a:endParaRPr>
          </a:p>
        </p:txBody>
      </p:sp>
    </p:spTree>
    <p:extLst>
      <p:ext uri="{BB962C8B-B14F-4D97-AF65-F5344CB8AC3E}">
        <p14:creationId xmlns:p14="http://schemas.microsoft.com/office/powerpoint/2010/main" val="2130678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3139321"/>
          </a:xfrm>
          <a:prstGeom prst="rect">
            <a:avLst/>
          </a:prstGeom>
          <a:noFill/>
        </p:spPr>
        <p:txBody>
          <a:bodyPr wrap="square">
            <a:spAutoFit/>
          </a:bodyPr>
          <a:lstStyle/>
          <a:p>
            <a:pPr marL="285750" indent="-285750" algn="just">
              <a:buFont typeface="Wingdings" panose="05000000000000000000" pitchFamily="2" charset="2"/>
              <a:buChar char="q"/>
            </a:pPr>
            <a:r>
              <a:rPr lang="en-GB" b="1" i="0" u="none" strike="noStrike" dirty="0">
                <a:solidFill>
                  <a:srgbClr val="000000"/>
                </a:solidFill>
                <a:effectLst/>
                <a:latin typeface="system-ui"/>
              </a:rPr>
              <a:t>Pink Cab's pricing policy is consistent for both male and female customers, with no gender-based discrimination in pricing. According to the data, female customers make up around 20.5% of the total customer base. Unfortunately, Pink Cab's profit margins have been relatively low in recent years (2016-2018) compared to Yellow Cab. However, as the number of transactions increases, Pink Cab's profit margins tend to improve.</a:t>
            </a:r>
            <a:br>
              <a:rPr lang="en-GB" b="1" dirty="0"/>
            </a:br>
            <a:endParaRPr lang="en-GB" b="1" dirty="0">
              <a:latin typeface="Arial Black" panose="020B0A04020102020204" pitchFamily="34" charset="0"/>
            </a:endParaRP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3416320"/>
          </a:xfrm>
          <a:prstGeom prst="rect">
            <a:avLst/>
          </a:prstGeom>
          <a:noFill/>
        </p:spPr>
        <p:txBody>
          <a:bodyPr wrap="square">
            <a:spAutoFit/>
          </a:bodyPr>
          <a:lstStyle/>
          <a:p>
            <a:pPr marL="285750" indent="-285750" algn="just">
              <a:buFont typeface="Wingdings" panose="05000000000000000000" pitchFamily="2" charset="2"/>
              <a:buChar char="q"/>
            </a:pPr>
            <a:r>
              <a:rPr lang="en-GB" b="1" i="0" u="none" strike="noStrike" dirty="0">
                <a:solidFill>
                  <a:srgbClr val="000000"/>
                </a:solidFill>
                <a:effectLst/>
                <a:latin typeface="system-ui"/>
              </a:rPr>
              <a:t>According to the text, Yellow Cab appears to have a pricing strategy that charges female customers at a lower rate compared to male customers. Female customers make up approximately 25.5% of the total customer base. Additionally, Yellow Cab has reported a higher profit margin in each of the years 2016-2018 compared to its competitor, Pink Cab. However, as the number of transactions increases for Yellow Cab, its profit margin decreases.</a:t>
            </a:r>
            <a:br>
              <a:rPr lang="en-GB" b="1" dirty="0"/>
            </a:br>
            <a:endParaRPr lang="en-GB" b="1" dirty="0">
              <a:latin typeface="Arial Black" panose="020B0A04020102020204" pitchFamily="34" charset="0"/>
            </a:endParaRPr>
          </a:p>
        </p:txBody>
      </p:sp>
      <p:sp>
        <p:nvSpPr>
          <p:cNvPr id="4" name="مربع نص 3">
            <a:extLst>
              <a:ext uri="{FF2B5EF4-FFF2-40B4-BE49-F238E27FC236}">
                <a16:creationId xmlns:a16="http://schemas.microsoft.com/office/drawing/2014/main" id="{BB26C548-9034-4037-7DC6-84595486DC9A}"/>
              </a:ext>
            </a:extLst>
          </p:cNvPr>
          <p:cNvSpPr txBox="1"/>
          <p:nvPr/>
        </p:nvSpPr>
        <p:spPr>
          <a:xfrm>
            <a:off x="7698176" y="965174"/>
            <a:ext cx="2891649" cy="523220"/>
          </a:xfrm>
          <a:prstGeom prst="rect">
            <a:avLst/>
          </a:prstGeom>
          <a:noFill/>
        </p:spPr>
        <p:txBody>
          <a:bodyPr rot="0" spcFirstLastPara="0" vert="horz" wrap="square" lIns="91440" tIns="45720" rIns="91440" bIns="45720" numCol="1" spcCol="0" rtlCol="1"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b="1" dirty="0">
                <a:solidFill>
                  <a:schemeClr val="accent2"/>
                </a:solidFill>
                <a:cs typeface="+mj-cs"/>
              </a:rPr>
              <a:t>Yellow Cab</a:t>
            </a:r>
            <a:endParaRPr lang="ar-SA" sz="2800" b="1" dirty="0">
              <a:solidFill>
                <a:schemeClr val="accent2"/>
              </a:solidFill>
              <a:cs typeface="+mj-cs"/>
            </a:endParaRPr>
          </a:p>
        </p:txBody>
      </p:sp>
      <p:sp>
        <p:nvSpPr>
          <p:cNvPr id="6" name="مربع نص 5">
            <a:extLst>
              <a:ext uri="{FF2B5EF4-FFF2-40B4-BE49-F238E27FC236}">
                <a16:creationId xmlns:a16="http://schemas.microsoft.com/office/drawing/2014/main" id="{C1927025-9087-3A20-14A6-7D2E9BF1EA06}"/>
              </a:ext>
            </a:extLst>
          </p:cNvPr>
          <p:cNvSpPr txBox="1"/>
          <p:nvPr/>
        </p:nvSpPr>
        <p:spPr>
          <a:xfrm>
            <a:off x="1836636" y="965174"/>
            <a:ext cx="2891649" cy="523220"/>
          </a:xfrm>
          <a:prstGeom prst="rect">
            <a:avLst/>
          </a:prstGeom>
          <a:noFill/>
        </p:spPr>
        <p:txBody>
          <a:bodyPr wrap="square" rtlCol="1">
            <a:spAutoFit/>
          </a:bodyPr>
          <a:lstStyle/>
          <a:p>
            <a:pPr algn="ctr"/>
            <a:r>
              <a:rPr lang="en-GB" sz="2800" b="1" dirty="0">
                <a:solidFill>
                  <a:schemeClr val="accent2"/>
                </a:solidFill>
                <a:cs typeface="+mj-cs"/>
              </a:rPr>
              <a:t>Pink Cab</a:t>
            </a:r>
            <a:endParaRPr lang="ar-SA" sz="2800" b="1" dirty="0">
              <a:solidFill>
                <a:schemeClr val="accent2"/>
              </a:solidFill>
              <a:cs typeface="+mj-cs"/>
            </a:endParaRPr>
          </a:p>
        </p:txBody>
      </p:sp>
    </p:spTree>
    <p:extLst>
      <p:ext uri="{BB962C8B-B14F-4D97-AF65-F5344CB8AC3E}">
        <p14:creationId xmlns:p14="http://schemas.microsoft.com/office/powerpoint/2010/main" val="17907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6565487" y="-2054042"/>
            <a:ext cx="4616748" cy="3825008"/>
          </a:xfrm>
        </p:spPr>
        <p:txBody>
          <a:bodyPr vert="vert270" anchor="t" anchorCtr="0">
            <a:normAutofit/>
          </a:bodyPr>
          <a:lstStyle/>
          <a:p>
            <a:pPr algn="l"/>
            <a:br>
              <a:rPr lang="en-US" sz="7200" dirty="0">
                <a:solidFill>
                  <a:schemeClr val="tx2"/>
                </a:solidFill>
                <a:latin typeface="+mn-lt"/>
              </a:rPr>
            </a:br>
            <a:br>
              <a:rPr lang="en-US" sz="7200" dirty="0">
                <a:solidFill>
                  <a:schemeClr val="tx2"/>
                </a:solidFill>
                <a:latin typeface="+mn-lt"/>
              </a:rPr>
            </a:br>
            <a:br>
              <a:rPr lang="en-US" sz="7200" dirty="0">
                <a:solidFill>
                  <a:schemeClr val="tx2"/>
                </a:solidFill>
                <a:latin typeface="+mn-lt"/>
              </a:rPr>
            </a:br>
            <a:r>
              <a:rPr lang="en-GB" sz="7200" b="1" dirty="0">
                <a:solidFill>
                  <a:schemeClr val="tx2"/>
                </a:solidFill>
                <a:latin typeface="+mn-lt"/>
              </a:rPr>
              <a:t>Content</a:t>
            </a:r>
            <a:endParaRPr lang="en-US" sz="7200" b="1" dirty="0">
              <a:solidFill>
                <a:schemeClr val="tx2"/>
              </a:solidFill>
              <a:latin typeface="+mn-lt"/>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047915" y="2253560"/>
            <a:ext cx="4805691" cy="4391237"/>
          </a:xfrm>
          <a:ln>
            <a:solidFill>
              <a:schemeClr val="bg1"/>
            </a:solidFill>
          </a:ln>
        </p:spPr>
        <p:style>
          <a:lnRef idx="2">
            <a:schemeClr val="dk1"/>
          </a:lnRef>
          <a:fillRef idx="1">
            <a:schemeClr val="lt1"/>
          </a:fillRef>
          <a:effectRef idx="0">
            <a:schemeClr val="dk1"/>
          </a:effectRef>
          <a:fontRef idx="minor">
            <a:schemeClr val="dk1"/>
          </a:fontRef>
        </p:style>
        <p:txBody>
          <a:bodyPr vert="vert270" anchor="b">
            <a:normAutofit/>
          </a:bodyPr>
          <a:lstStyle/>
          <a:p>
            <a:pPr algn="l"/>
            <a:endParaRPr lang="en-US" sz="1100" dirty="0">
              <a:solidFill>
                <a:schemeClr val="tx2"/>
              </a:solidFill>
            </a:endParaRPr>
          </a:p>
          <a:p>
            <a:pPr algn="l"/>
            <a:r>
              <a:rPr lang="en-US" sz="1100" dirty="0">
                <a:solidFill>
                  <a:schemeClr val="tx2"/>
                </a:solidFill>
              </a:rPr>
              <a:t>   </a:t>
            </a:r>
          </a:p>
          <a:p>
            <a:pPr algn="l"/>
            <a:r>
              <a:rPr lang="en-US" sz="1100" dirty="0">
                <a:solidFill>
                  <a:schemeClr val="tx2"/>
                </a:solidFill>
              </a:rPr>
              <a:t>         </a:t>
            </a:r>
          </a:p>
          <a:p>
            <a:pPr marL="285750" indent="-285750" algn="l">
              <a:buFont typeface="Arial" panose="020B0604020202020204" pitchFamily="34" charset="0"/>
              <a:buChar char="•"/>
            </a:pPr>
            <a:r>
              <a:rPr lang="en-GB" dirty="0">
                <a:solidFill>
                  <a:schemeClr val="tx2"/>
                </a:solidFill>
              </a:rPr>
              <a:t>         Dataset information </a:t>
            </a:r>
            <a:endParaRPr lang="en-US" dirty="0">
              <a:solidFill>
                <a:schemeClr val="tx2"/>
              </a:solidFill>
            </a:endParaRPr>
          </a:p>
          <a:p>
            <a:pPr marL="285750" indent="-285750" algn="l">
              <a:buFont typeface="Arial" panose="020B0604020202020204" pitchFamily="34" charset="0"/>
              <a:buChar char="•"/>
            </a:pPr>
            <a:r>
              <a:rPr lang="en-US" dirty="0">
                <a:solidFill>
                  <a:schemeClr val="tx2"/>
                </a:solidFill>
              </a:rPr>
              <a:t>         Problem Statement</a:t>
            </a:r>
          </a:p>
          <a:p>
            <a:pPr marL="285750" indent="-285750" algn="l">
              <a:buFont typeface="Arial" panose="020B0604020202020204" pitchFamily="34" charset="0"/>
              <a:buChar char="•"/>
            </a:pPr>
            <a:r>
              <a:rPr lang="en-US" dirty="0">
                <a:solidFill>
                  <a:schemeClr val="tx2"/>
                </a:solidFill>
              </a:rPr>
              <a:t>         </a:t>
            </a:r>
            <a:r>
              <a:rPr lang="en-GB" dirty="0">
                <a:solidFill>
                  <a:schemeClr val="tx2"/>
                </a:solidFill>
              </a:rPr>
              <a:t>Exploratory data analysis</a:t>
            </a:r>
            <a:endParaRPr lang="en-US" dirty="0">
              <a:solidFill>
                <a:schemeClr val="tx2"/>
              </a:solidFill>
            </a:endParaRPr>
          </a:p>
          <a:p>
            <a:pPr marL="285750" indent="-285750" algn="l">
              <a:buFont typeface="Arial" panose="020B0604020202020204" pitchFamily="34" charset="0"/>
              <a:buChar char="•"/>
            </a:pPr>
            <a:r>
              <a:rPr lang="en-US" dirty="0">
                <a:solidFill>
                  <a:schemeClr val="tx2"/>
                </a:solidFill>
              </a:rPr>
              <a:t>         EDA Summary</a:t>
            </a:r>
          </a:p>
          <a:p>
            <a:pPr marL="285750" indent="-285750" algn="l">
              <a:buFont typeface="Arial" panose="020B0604020202020204" pitchFamily="34" charset="0"/>
              <a:buChar char="•"/>
            </a:pPr>
            <a:r>
              <a:rPr lang="en-US" dirty="0">
                <a:solidFill>
                  <a:schemeClr val="tx2"/>
                </a:solidFill>
              </a:rPr>
              <a:t>         Hypothesis Testing</a:t>
            </a:r>
          </a:p>
          <a:p>
            <a:pPr marL="285750" indent="-285750" algn="l">
              <a:buFont typeface="Arial" panose="020B0604020202020204" pitchFamily="34" charset="0"/>
              <a:buChar char="•"/>
            </a:pPr>
            <a:r>
              <a:rPr lang="en-US" dirty="0">
                <a:solidFill>
                  <a:schemeClr val="tx2"/>
                </a:solidFill>
              </a:rPr>
              <a:t>         </a:t>
            </a:r>
            <a:r>
              <a:rPr lang="en-GB" dirty="0">
                <a:solidFill>
                  <a:schemeClr val="tx2"/>
                </a:solidFill>
              </a:rPr>
              <a:t>Conclusion. </a:t>
            </a:r>
            <a:endParaRPr lang="en-US" dirty="0">
              <a:solidFill>
                <a:schemeClr val="tx2"/>
              </a:solidFill>
            </a:endParaRPr>
          </a:p>
          <a:p>
            <a:pPr marL="285750" indent="-285750" algn="l">
              <a:buFont typeface="Arial" panose="020B0604020202020204" pitchFamily="34" charset="0"/>
              <a:buChar char="•"/>
            </a:pPr>
            <a:endParaRPr lang="en-US" dirty="0">
              <a:solidFill>
                <a:schemeClr val="tx2"/>
              </a:solidFill>
            </a:endParaRPr>
          </a:p>
          <a:p>
            <a:pPr marL="285750" indent="-285750" algn="l">
              <a:buFont typeface="Arial" panose="020B0604020202020204" pitchFamily="34" charset="0"/>
              <a:buChar char="•"/>
            </a:pPr>
            <a:endParaRPr lang="en-US" dirty="0">
              <a:solidFill>
                <a:schemeClr val="tx2"/>
              </a:solidFill>
            </a:endParaRPr>
          </a:p>
          <a:p>
            <a:pPr algn="l"/>
            <a:endParaRPr lang="en-US" sz="1100" dirty="0">
              <a:solidFill>
                <a:schemeClr val="tx2"/>
              </a:solidFill>
            </a:endParaRPr>
          </a:p>
        </p:txBody>
      </p:sp>
      <p:pic>
        <p:nvPicPr>
          <p:cNvPr id="8" name="Graphic 7" descr="Open Source">
            <a:extLst>
              <a:ext uri="{FF2B5EF4-FFF2-40B4-BE49-F238E27FC236}">
                <a16:creationId xmlns:a16="http://schemas.microsoft.com/office/drawing/2014/main" id="{6059F0C4-BBE1-5A06-DF24-A48E6E1341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838200" y="365126"/>
            <a:ext cx="10515600" cy="689952"/>
          </a:xfrm>
        </p:spPr>
        <p:txBody>
          <a:bodyPr>
            <a:noAutofit/>
          </a:bodyPr>
          <a:lstStyle/>
          <a:p>
            <a:r>
              <a:rPr lang="en-GB" sz="4800"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Correlation:</a:t>
            </a:r>
          </a:p>
        </p:txBody>
      </p:sp>
      <p:sp>
        <p:nvSpPr>
          <p:cNvPr id="5" name="TextBox 4">
            <a:extLst>
              <a:ext uri="{FF2B5EF4-FFF2-40B4-BE49-F238E27FC236}">
                <a16:creationId xmlns:a16="http://schemas.microsoft.com/office/drawing/2014/main" id="{614B4A0C-8B2A-49C1-BBE1-827AAE03F8E6}"/>
              </a:ext>
            </a:extLst>
          </p:cNvPr>
          <p:cNvSpPr txBox="1"/>
          <p:nvPr/>
        </p:nvSpPr>
        <p:spPr>
          <a:xfrm>
            <a:off x="8452559" y="2530414"/>
            <a:ext cx="3393831" cy="3108543"/>
          </a:xfrm>
          <a:prstGeom prst="rect">
            <a:avLst/>
          </a:prstGeom>
          <a:noFill/>
        </p:spPr>
        <p:txBody>
          <a:bodyPr wrap="square">
            <a:spAutoFit/>
          </a:bodyPr>
          <a:lstStyle/>
          <a:p>
            <a:pPr marL="285750" indent="-285750" algn="ctr">
              <a:buFont typeface="Wingdings" panose="05000000000000000000" pitchFamily="2" charset="2"/>
              <a:buChar char="q"/>
            </a:pPr>
            <a:r>
              <a:rPr lang="en-GB" sz="2800" b="1" i="0" u="none" strike="noStrike" dirty="0">
                <a:solidFill>
                  <a:srgbClr val="000000"/>
                </a:solidFill>
                <a:effectLst/>
                <a:latin typeface="system-ui"/>
              </a:rPr>
              <a:t>According to the graph, there exists a positive relationship between margin and the price charged.</a:t>
            </a:r>
            <a:endParaRPr lang="en-GB" sz="2800" b="1" dirty="0">
              <a:solidFill>
                <a:schemeClr val="accent2"/>
              </a:solidFill>
              <a:latin typeface="Arial Black" panose="020B0A04020102020204" pitchFamily="34" charset="0"/>
            </a:endParaRPr>
          </a:p>
        </p:txBody>
      </p:sp>
      <p:pic>
        <p:nvPicPr>
          <p:cNvPr id="4" name="صورة 3">
            <a:extLst>
              <a:ext uri="{FF2B5EF4-FFF2-40B4-BE49-F238E27FC236}">
                <a16:creationId xmlns:a16="http://schemas.microsoft.com/office/drawing/2014/main" id="{CB82B4D7-4E0A-732D-73CE-3B8E40B6B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67" y="1793785"/>
            <a:ext cx="7357907" cy="4312798"/>
          </a:xfrm>
          <a:prstGeom prst="rect">
            <a:avLst/>
          </a:prstGeom>
        </p:spPr>
      </p:pic>
    </p:spTree>
    <p:extLst>
      <p:ext uri="{BB962C8B-B14F-4D97-AF65-F5344CB8AC3E}">
        <p14:creationId xmlns:p14="http://schemas.microsoft.com/office/powerpoint/2010/main" val="501205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p>
            <a:r>
              <a:rPr lang="en-GB" sz="4400"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Hypothesis Testing</a:t>
            </a:r>
          </a:p>
        </p:txBody>
      </p:sp>
    </p:spTree>
    <p:extLst>
      <p:ext uri="{BB962C8B-B14F-4D97-AF65-F5344CB8AC3E}">
        <p14:creationId xmlns:p14="http://schemas.microsoft.com/office/powerpoint/2010/main" val="141595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E47BB-CCBC-4D21-A9B4-976CD3D05EC4}"/>
              </a:ext>
            </a:extLst>
          </p:cNvPr>
          <p:cNvPicPr>
            <a:picLocks noChangeAspect="1"/>
          </p:cNvPicPr>
          <p:nvPr/>
        </p:nvPicPr>
        <p:blipFill>
          <a:blip r:embed="rId2"/>
          <a:stretch>
            <a:fillRect/>
          </a:stretch>
        </p:blipFill>
        <p:spPr>
          <a:xfrm>
            <a:off x="1017214" y="851351"/>
            <a:ext cx="8047417" cy="499915"/>
          </a:xfrm>
          <a:prstGeom prst="rect">
            <a:avLst/>
          </a:prstGeom>
        </p:spPr>
      </p:pic>
      <p:pic>
        <p:nvPicPr>
          <p:cNvPr id="5" name="Picture 4">
            <a:extLst>
              <a:ext uri="{FF2B5EF4-FFF2-40B4-BE49-F238E27FC236}">
                <a16:creationId xmlns:a16="http://schemas.microsoft.com/office/drawing/2014/main" id="{1BB6EEEB-DB30-4828-9773-3DC51B4E6AA5}"/>
              </a:ext>
            </a:extLst>
          </p:cNvPr>
          <p:cNvPicPr>
            <a:picLocks noChangeAspect="1"/>
          </p:cNvPicPr>
          <p:nvPr/>
        </p:nvPicPr>
        <p:blipFill>
          <a:blip r:embed="rId3"/>
          <a:stretch>
            <a:fillRect/>
          </a:stretch>
        </p:blipFill>
        <p:spPr>
          <a:xfrm>
            <a:off x="1017214" y="2096102"/>
            <a:ext cx="7955970" cy="493819"/>
          </a:xfrm>
          <a:prstGeom prst="rect">
            <a:avLst/>
          </a:prstGeom>
        </p:spPr>
      </p:pic>
      <p:pic>
        <p:nvPicPr>
          <p:cNvPr id="8" name="Picture 7">
            <a:extLst>
              <a:ext uri="{FF2B5EF4-FFF2-40B4-BE49-F238E27FC236}">
                <a16:creationId xmlns:a16="http://schemas.microsoft.com/office/drawing/2014/main" id="{7AAA5D42-265E-4287-A623-B9C3FFBF65D5}"/>
              </a:ext>
            </a:extLst>
          </p:cNvPr>
          <p:cNvPicPr>
            <a:picLocks noChangeAspect="1"/>
          </p:cNvPicPr>
          <p:nvPr/>
        </p:nvPicPr>
        <p:blipFill>
          <a:blip r:embed="rId4"/>
          <a:stretch>
            <a:fillRect/>
          </a:stretch>
        </p:blipFill>
        <p:spPr>
          <a:xfrm>
            <a:off x="1017214" y="4083872"/>
            <a:ext cx="6084335" cy="493819"/>
          </a:xfrm>
          <a:prstGeom prst="rect">
            <a:avLst/>
          </a:prstGeom>
        </p:spPr>
      </p:pic>
      <p:pic>
        <p:nvPicPr>
          <p:cNvPr id="10" name="Picture 9">
            <a:extLst>
              <a:ext uri="{FF2B5EF4-FFF2-40B4-BE49-F238E27FC236}">
                <a16:creationId xmlns:a16="http://schemas.microsoft.com/office/drawing/2014/main" id="{3B252273-25A4-447D-BF10-F9FB89E37E7D}"/>
              </a:ext>
            </a:extLst>
          </p:cNvPr>
          <p:cNvPicPr>
            <a:picLocks noChangeAspect="1"/>
          </p:cNvPicPr>
          <p:nvPr/>
        </p:nvPicPr>
        <p:blipFill>
          <a:blip r:embed="rId5"/>
          <a:stretch>
            <a:fillRect/>
          </a:stretch>
        </p:blipFill>
        <p:spPr>
          <a:xfrm>
            <a:off x="1069210" y="5543313"/>
            <a:ext cx="7267062" cy="493819"/>
          </a:xfrm>
          <a:prstGeom prst="rect">
            <a:avLst/>
          </a:prstGeom>
        </p:spPr>
      </p:pic>
      <p:pic>
        <p:nvPicPr>
          <p:cNvPr id="14" name="صورة 13">
            <a:extLst>
              <a:ext uri="{FF2B5EF4-FFF2-40B4-BE49-F238E27FC236}">
                <a16:creationId xmlns:a16="http://schemas.microsoft.com/office/drawing/2014/main" id="{80E0F5B2-77A2-DCCD-4ACA-F65DC996E6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7474" y="4513034"/>
            <a:ext cx="5262443" cy="862450"/>
          </a:xfrm>
          <a:prstGeom prst="rect">
            <a:avLst/>
          </a:prstGeom>
        </p:spPr>
      </p:pic>
      <p:pic>
        <p:nvPicPr>
          <p:cNvPr id="15" name="صورة 14">
            <a:extLst>
              <a:ext uri="{FF2B5EF4-FFF2-40B4-BE49-F238E27FC236}">
                <a16:creationId xmlns:a16="http://schemas.microsoft.com/office/drawing/2014/main" id="{88D11EA5-0EDD-D83B-359B-404CD94674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7474" y="1234510"/>
            <a:ext cx="5000383" cy="986191"/>
          </a:xfrm>
          <a:prstGeom prst="rect">
            <a:avLst/>
          </a:prstGeom>
        </p:spPr>
      </p:pic>
      <p:pic>
        <p:nvPicPr>
          <p:cNvPr id="16" name="صورة 15">
            <a:extLst>
              <a:ext uri="{FF2B5EF4-FFF2-40B4-BE49-F238E27FC236}">
                <a16:creationId xmlns:a16="http://schemas.microsoft.com/office/drawing/2014/main" id="{88D8B008-6DC8-8E1C-F4AB-98E79D4727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9075" y="5885591"/>
            <a:ext cx="5235008" cy="822613"/>
          </a:xfrm>
          <a:prstGeom prst="rect">
            <a:avLst/>
          </a:prstGeom>
        </p:spPr>
      </p:pic>
      <p:pic>
        <p:nvPicPr>
          <p:cNvPr id="20" name="صورة 19">
            <a:extLst>
              <a:ext uri="{FF2B5EF4-FFF2-40B4-BE49-F238E27FC236}">
                <a16:creationId xmlns:a16="http://schemas.microsoft.com/office/drawing/2014/main" id="{794922DC-7E9A-EBB0-85A4-A39A4E9D28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7214" y="2539735"/>
            <a:ext cx="5406869" cy="951309"/>
          </a:xfrm>
          <a:prstGeom prst="rect">
            <a:avLst/>
          </a:prstGeom>
        </p:spPr>
      </p:pic>
      <p:sp>
        <p:nvSpPr>
          <p:cNvPr id="9" name="مربع نص 8">
            <a:extLst>
              <a:ext uri="{FF2B5EF4-FFF2-40B4-BE49-F238E27FC236}">
                <a16:creationId xmlns:a16="http://schemas.microsoft.com/office/drawing/2014/main" id="{39B526AE-0DE4-D9AC-0375-62EEBFFF98C1}"/>
              </a:ext>
            </a:extLst>
          </p:cNvPr>
          <p:cNvSpPr txBox="1"/>
          <p:nvPr/>
        </p:nvSpPr>
        <p:spPr>
          <a:xfrm>
            <a:off x="1332201" y="99023"/>
            <a:ext cx="7792535" cy="646331"/>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u="sng" dirty="0">
                <a:solidFill>
                  <a:schemeClr val="accent2"/>
                </a:solidFill>
              </a:rPr>
              <a:t>Hypothesis</a:t>
            </a:r>
            <a:r>
              <a:rPr lang="en-GB" dirty="0"/>
              <a:t> :</a:t>
            </a:r>
            <a:r>
              <a:rPr lang="en-GB" b="0" i="0" u="none" strike="noStrike" dirty="0">
                <a:solidFill>
                  <a:srgbClr val="000000"/>
                </a:solidFill>
                <a:effectLst/>
                <a:latin typeface="system-ui"/>
              </a:rPr>
              <a:t>The margin for both taxi services remains unchanged between genders.</a:t>
            </a:r>
            <a:endParaRPr lang="ar-SA" dirty="0"/>
          </a:p>
        </p:txBody>
      </p:sp>
      <p:sp>
        <p:nvSpPr>
          <p:cNvPr id="12" name="مربع نص 11">
            <a:extLst>
              <a:ext uri="{FF2B5EF4-FFF2-40B4-BE49-F238E27FC236}">
                <a16:creationId xmlns:a16="http://schemas.microsoft.com/office/drawing/2014/main" id="{845F8C08-BF33-0405-A8C1-7017FE8FD69D}"/>
              </a:ext>
            </a:extLst>
          </p:cNvPr>
          <p:cNvSpPr txBox="1"/>
          <p:nvPr/>
        </p:nvSpPr>
        <p:spPr>
          <a:xfrm>
            <a:off x="1272096" y="3464293"/>
            <a:ext cx="7792535" cy="646331"/>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u="sng" dirty="0">
                <a:solidFill>
                  <a:schemeClr val="accent2"/>
                </a:solidFill>
              </a:rPr>
              <a:t>Hypothesis</a:t>
            </a:r>
            <a:r>
              <a:rPr lang="en-GB" dirty="0"/>
              <a:t> :</a:t>
            </a:r>
            <a:r>
              <a:rPr lang="en-GB" dirty="0">
                <a:solidFill>
                  <a:srgbClr val="000000"/>
                </a:solidFill>
                <a:latin typeface="system-ui"/>
              </a:rPr>
              <a:t> </a:t>
            </a:r>
            <a:r>
              <a:rPr lang="en-GB" b="0" i="0" u="none" strike="noStrike" dirty="0">
                <a:solidFill>
                  <a:srgbClr val="000000"/>
                </a:solidFill>
                <a:effectLst/>
                <a:latin typeface="system-ui"/>
              </a:rPr>
              <a:t>No matter what age group you belong to, the margins remain the same in both cabs.</a:t>
            </a:r>
            <a:endParaRPr lang="ar-SA" dirty="0"/>
          </a:p>
        </p:txBody>
      </p:sp>
    </p:spTree>
    <p:extLst>
      <p:ext uri="{BB962C8B-B14F-4D97-AF65-F5344CB8AC3E}">
        <p14:creationId xmlns:p14="http://schemas.microsoft.com/office/powerpoint/2010/main" val="880220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A265A3-731A-4E23-9480-AF071D064090}"/>
              </a:ext>
            </a:extLst>
          </p:cNvPr>
          <p:cNvPicPr>
            <a:picLocks noChangeAspect="1"/>
          </p:cNvPicPr>
          <p:nvPr/>
        </p:nvPicPr>
        <p:blipFill>
          <a:blip r:embed="rId2"/>
          <a:stretch>
            <a:fillRect/>
          </a:stretch>
        </p:blipFill>
        <p:spPr>
          <a:xfrm>
            <a:off x="993205" y="1744138"/>
            <a:ext cx="10205589" cy="499915"/>
          </a:xfrm>
          <a:prstGeom prst="rect">
            <a:avLst/>
          </a:prstGeom>
        </p:spPr>
      </p:pic>
      <p:pic>
        <p:nvPicPr>
          <p:cNvPr id="4" name="Picture 3">
            <a:extLst>
              <a:ext uri="{FF2B5EF4-FFF2-40B4-BE49-F238E27FC236}">
                <a16:creationId xmlns:a16="http://schemas.microsoft.com/office/drawing/2014/main" id="{91A9D414-7D12-4CBC-847E-E87998D38C49}"/>
              </a:ext>
            </a:extLst>
          </p:cNvPr>
          <p:cNvPicPr>
            <a:picLocks noChangeAspect="1"/>
          </p:cNvPicPr>
          <p:nvPr/>
        </p:nvPicPr>
        <p:blipFill>
          <a:blip r:embed="rId3"/>
          <a:stretch>
            <a:fillRect/>
          </a:stretch>
        </p:blipFill>
        <p:spPr>
          <a:xfrm>
            <a:off x="1991936" y="2506842"/>
            <a:ext cx="1146147" cy="499915"/>
          </a:xfrm>
          <a:prstGeom prst="rect">
            <a:avLst/>
          </a:prstGeom>
        </p:spPr>
      </p:pic>
      <p:pic>
        <p:nvPicPr>
          <p:cNvPr id="6" name="Picture 5">
            <a:extLst>
              <a:ext uri="{FF2B5EF4-FFF2-40B4-BE49-F238E27FC236}">
                <a16:creationId xmlns:a16="http://schemas.microsoft.com/office/drawing/2014/main" id="{AC4671F0-FDE8-4A18-ABC3-3230C9C018EE}"/>
              </a:ext>
            </a:extLst>
          </p:cNvPr>
          <p:cNvPicPr>
            <a:picLocks noChangeAspect="1"/>
          </p:cNvPicPr>
          <p:nvPr/>
        </p:nvPicPr>
        <p:blipFill>
          <a:blip r:embed="rId4"/>
          <a:stretch>
            <a:fillRect/>
          </a:stretch>
        </p:blipFill>
        <p:spPr>
          <a:xfrm>
            <a:off x="1991936" y="3601286"/>
            <a:ext cx="1353429" cy="499915"/>
          </a:xfrm>
          <a:prstGeom prst="rect">
            <a:avLst/>
          </a:prstGeom>
        </p:spPr>
      </p:pic>
      <p:pic>
        <p:nvPicPr>
          <p:cNvPr id="9" name="Picture 8">
            <a:extLst>
              <a:ext uri="{FF2B5EF4-FFF2-40B4-BE49-F238E27FC236}">
                <a16:creationId xmlns:a16="http://schemas.microsoft.com/office/drawing/2014/main" id="{E3EB88B2-3CE0-4B1F-8258-ACA97E6AABD6}"/>
              </a:ext>
            </a:extLst>
          </p:cNvPr>
          <p:cNvPicPr>
            <a:picLocks noChangeAspect="1"/>
          </p:cNvPicPr>
          <p:nvPr/>
        </p:nvPicPr>
        <p:blipFill>
          <a:blip r:embed="rId5"/>
          <a:stretch>
            <a:fillRect/>
          </a:stretch>
        </p:blipFill>
        <p:spPr>
          <a:xfrm>
            <a:off x="3138083" y="5208476"/>
            <a:ext cx="9961269" cy="499915"/>
          </a:xfrm>
          <a:prstGeom prst="rect">
            <a:avLst/>
          </a:prstGeom>
        </p:spPr>
      </p:pic>
      <p:pic>
        <p:nvPicPr>
          <p:cNvPr id="8" name="صورة 7">
            <a:extLst>
              <a:ext uri="{FF2B5EF4-FFF2-40B4-BE49-F238E27FC236}">
                <a16:creationId xmlns:a16="http://schemas.microsoft.com/office/drawing/2014/main" id="{DDB5061B-5DAD-9610-C8C9-E68AD1E77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2984" y="2323619"/>
            <a:ext cx="3918766" cy="1366019"/>
          </a:xfrm>
          <a:prstGeom prst="rect">
            <a:avLst/>
          </a:prstGeom>
        </p:spPr>
      </p:pic>
      <p:pic>
        <p:nvPicPr>
          <p:cNvPr id="10" name="صورة 9">
            <a:extLst>
              <a:ext uri="{FF2B5EF4-FFF2-40B4-BE49-F238E27FC236}">
                <a16:creationId xmlns:a16="http://schemas.microsoft.com/office/drawing/2014/main" id="{B753A5DE-D518-161A-4A84-1184449DA2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0151" y="3817615"/>
            <a:ext cx="4439560" cy="1366019"/>
          </a:xfrm>
          <a:prstGeom prst="rect">
            <a:avLst/>
          </a:prstGeom>
        </p:spPr>
      </p:pic>
      <p:sp>
        <p:nvSpPr>
          <p:cNvPr id="5" name="مربع نص 4">
            <a:extLst>
              <a:ext uri="{FF2B5EF4-FFF2-40B4-BE49-F238E27FC236}">
                <a16:creationId xmlns:a16="http://schemas.microsoft.com/office/drawing/2014/main" id="{20B2360D-D259-20EC-FA41-35F8AFB1ED27}"/>
              </a:ext>
            </a:extLst>
          </p:cNvPr>
          <p:cNvSpPr txBox="1"/>
          <p:nvPr/>
        </p:nvSpPr>
        <p:spPr>
          <a:xfrm>
            <a:off x="2335714" y="487437"/>
            <a:ext cx="7792535" cy="646331"/>
          </a:xfrm>
          <a:prstGeom prst="rect">
            <a:avLst/>
          </a:prstGeom>
          <a:noFill/>
        </p:spPr>
        <p:txBody>
          <a:bodyPr wrap="square" rtlCol="1">
            <a:spAutoFit/>
          </a:bodyPr>
          <a:lstStyle/>
          <a:p>
            <a:r>
              <a:rPr lang="en-GB" u="sng" dirty="0">
                <a:solidFill>
                  <a:schemeClr val="accent2"/>
                </a:solidFill>
              </a:rPr>
              <a:t>Hypothesis</a:t>
            </a:r>
            <a:r>
              <a:rPr lang="en-GB" dirty="0"/>
              <a:t> :</a:t>
            </a:r>
            <a:r>
              <a:rPr lang="en-GB" b="0" i="0" u="none" strike="noStrike" dirty="0">
                <a:solidFill>
                  <a:srgbClr val="000000"/>
                </a:solidFill>
                <a:effectLst/>
                <a:latin typeface="system-ui"/>
              </a:rPr>
              <a:t>The payment methods used by customers, whether cash or card, result in differing margins for businesses.</a:t>
            </a:r>
            <a:endParaRPr lang="ar-SA" dirty="0"/>
          </a:p>
        </p:txBody>
      </p:sp>
    </p:spTree>
    <p:extLst>
      <p:ext uri="{BB962C8B-B14F-4D97-AF65-F5344CB8AC3E}">
        <p14:creationId xmlns:p14="http://schemas.microsoft.com/office/powerpoint/2010/main" val="31918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2554545"/>
          </a:xfrm>
          <a:prstGeom prst="rect">
            <a:avLst/>
          </a:prstGeom>
          <a:noFill/>
        </p:spPr>
        <p:txBody>
          <a:bodyPr wrap="square">
            <a:spAutoFit/>
          </a:bodyPr>
          <a:lstStyle/>
          <a:p>
            <a:pPr marL="285750" indent="-285750" algn="just">
              <a:buFont typeface="Wingdings" panose="05000000000000000000" pitchFamily="2" charset="2"/>
              <a:buChar char="q"/>
            </a:pPr>
            <a:r>
              <a:rPr lang="en-GB" sz="2000" b="1" i="0" u="none" strike="noStrike" dirty="0">
                <a:solidFill>
                  <a:srgbClr val="000000"/>
                </a:solidFill>
                <a:effectLst/>
                <a:latin typeface="system-ui"/>
              </a:rPr>
              <a:t>From 2016 to 2018, the average number of transactions per year for Yellow Cab is nearly twice that of Pink Cab. Additionally, Yellow Cab exhibits a noticeable disparity in margin between male and female customers, resulting in a higher percentage of female customers. Furthermore, Yellow Cab's profit margin is higher than Pink Cab's over the three-year period. Interestingly, Yellow Cab's margin varies by age group, with people over the age of 50 experiencing a decrease in margin. Notably, Yellow Cab's travel frequency during the holiday season in December is significantly higher than Pink Cab's. Finally, Yellow Cab serves the most customers in New York City, which accounts for 28% of all cab users.</a:t>
            </a:r>
            <a:endParaRPr lang="en-GB" sz="2000" b="1" dirty="0"/>
          </a:p>
        </p:txBody>
      </p:sp>
      <p:sp>
        <p:nvSpPr>
          <p:cNvPr id="9" name="TextBox 8">
            <a:extLst>
              <a:ext uri="{FF2B5EF4-FFF2-40B4-BE49-F238E27FC236}">
                <a16:creationId xmlns:a16="http://schemas.microsoft.com/office/drawing/2014/main" id="{734186AB-6836-4013-87B4-FB21A0CA8104}"/>
              </a:ext>
            </a:extLst>
          </p:cNvPr>
          <p:cNvSpPr txBox="1"/>
          <p:nvPr/>
        </p:nvSpPr>
        <p:spPr>
          <a:xfrm>
            <a:off x="1218614" y="4080902"/>
            <a:ext cx="10400714" cy="461665"/>
          </a:xfrm>
          <a:prstGeom prst="rect">
            <a:avLst/>
          </a:prstGeom>
          <a:noFill/>
        </p:spPr>
        <p:txBody>
          <a:bodyPr wrap="square">
            <a:spAutoFit/>
          </a:bodyPr>
          <a:lstStyle/>
          <a:p>
            <a:r>
              <a:rPr lang="en-GB" sz="2400" b="1" i="0" u="none" strike="noStrike" dirty="0">
                <a:solidFill>
                  <a:srgbClr val="000000"/>
                </a:solidFill>
                <a:effectLst/>
                <a:latin typeface="system-ui"/>
              </a:rPr>
              <a:t>Based on the previously discussed factors, it is advisable to invest in Yellow Cab.</a:t>
            </a:r>
            <a:endParaRPr lang="en-GB" sz="2400" b="1" dirty="0">
              <a:latin typeface="Arial Black" panose="020B0A04020102020204" pitchFamily="34" charset="0"/>
            </a:endParaRPr>
          </a:p>
        </p:txBody>
      </p:sp>
    </p:spTree>
    <p:extLst>
      <p:ext uri="{BB962C8B-B14F-4D97-AF65-F5344CB8AC3E}">
        <p14:creationId xmlns:p14="http://schemas.microsoft.com/office/powerpoint/2010/main" val="4192791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37537" y="2487083"/>
            <a:ext cx="3125337" cy="3406013"/>
          </a:xfrm>
        </p:spPr>
        <p:txBody>
          <a:bodyPr>
            <a:normAutofit/>
          </a:bodyPr>
          <a:lstStyle/>
          <a:p>
            <a:r>
              <a:rPr lang="en-US" sz="6600" b="1" dirty="0"/>
              <a:t>Thank You</a:t>
            </a:r>
          </a:p>
          <a:p>
            <a:endParaRPr lang="en-US" sz="18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5751" y="1699983"/>
            <a:ext cx="5708649" cy="3428059"/>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a:xfrm>
            <a:off x="838200" y="365125"/>
            <a:ext cx="10515600" cy="1439708"/>
          </a:xfrm>
        </p:spPr>
        <p:txBody>
          <a:bodyPr/>
          <a:lstStyle/>
          <a:p>
            <a:r>
              <a:rPr lang="en-GB" b="1"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Description:</a:t>
            </a:r>
            <a:endParaRPr lang="en-GB"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646331"/>
          </a:xfrm>
          <a:prstGeom prst="rect">
            <a:avLst/>
          </a:prstGeom>
          <a:noFill/>
        </p:spPr>
        <p:txBody>
          <a:bodyPr wrap="square">
            <a:spAutoFit/>
          </a:bodyPr>
          <a:lstStyle/>
          <a:p>
            <a:pPr marL="285750" indent="-285750">
              <a:buFont typeface="Wingdings" panose="05000000000000000000" pitchFamily="2" charset="2"/>
              <a:buChar char="q"/>
            </a:pPr>
            <a:r>
              <a:rPr lang="en-GB" b="1" dirty="0"/>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416320"/>
          </a:xfrm>
          <a:prstGeom prst="rect">
            <a:avLst/>
          </a:prstGeom>
          <a:noFill/>
        </p:spPr>
        <p:txBody>
          <a:bodyPr wrap="square">
            <a:spAutoFit/>
          </a:bodyPr>
          <a:lstStyle/>
          <a:p>
            <a:pPr marL="285750" indent="-285750">
              <a:buFont typeface="Wingdings" panose="05000000000000000000" pitchFamily="2" charset="2"/>
              <a:buChar char="q"/>
            </a:pPr>
            <a:r>
              <a:rPr lang="en-GB" b="1" dirty="0">
                <a:latin typeface="+mj-lt"/>
              </a:rPr>
              <a:t>Objective: Provide actionable insights to help XYZ firm in identifying the right company for making investment.</a:t>
            </a:r>
          </a:p>
          <a:p>
            <a:pPr marL="285750" indent="-285750">
              <a:buFont typeface="Arial" panose="020B0604020202020204" pitchFamily="34" charset="0"/>
              <a:buChar char="•"/>
            </a:pPr>
            <a:endParaRPr lang="en-GB" b="1" dirty="0">
              <a:latin typeface="+mj-lt"/>
            </a:endParaRPr>
          </a:p>
          <a:p>
            <a:pPr marL="285750" indent="-285750">
              <a:buFont typeface="Wingdings" panose="05000000000000000000" pitchFamily="2" charset="2"/>
              <a:buChar char="q"/>
            </a:pPr>
            <a:r>
              <a:rPr lang="en-GB" b="1" dirty="0">
                <a:latin typeface="+mj-lt"/>
              </a:rPr>
              <a:t>Cab Companies: </a:t>
            </a:r>
          </a:p>
          <a:p>
            <a:pPr marL="285750" indent="-285750">
              <a:buFont typeface="Wingdings" panose="05000000000000000000" pitchFamily="2" charset="2"/>
              <a:buChar char="Ø"/>
            </a:pPr>
            <a:r>
              <a:rPr lang="en-GB" b="1" dirty="0">
                <a:latin typeface="+mj-lt"/>
              </a:rPr>
              <a:t> Yellow Cab.</a:t>
            </a:r>
          </a:p>
          <a:p>
            <a:pPr marL="285750" indent="-285750">
              <a:buFont typeface="Wingdings" panose="05000000000000000000" pitchFamily="2" charset="2"/>
              <a:buChar char="Ø"/>
            </a:pPr>
            <a:r>
              <a:rPr lang="en-GB" b="1" dirty="0">
                <a:latin typeface="+mj-lt"/>
              </a:rPr>
              <a:t> Pink Cab.</a:t>
            </a:r>
          </a:p>
          <a:p>
            <a:pPr marL="285750" indent="-285750">
              <a:buFont typeface="Arial" panose="020B0604020202020204" pitchFamily="34" charset="0"/>
              <a:buChar char="•"/>
            </a:pPr>
            <a:endParaRPr lang="en-GB" b="1" dirty="0">
              <a:latin typeface="+mj-lt"/>
            </a:endParaRPr>
          </a:p>
          <a:p>
            <a:pPr marL="285750" indent="-285750">
              <a:buFont typeface="Arial" panose="020B0604020202020204" pitchFamily="34" charset="0"/>
              <a:buChar char="•"/>
            </a:pPr>
            <a:endParaRPr lang="en-GB" b="1" dirty="0">
              <a:latin typeface="+mj-lt"/>
            </a:endParaRPr>
          </a:p>
          <a:p>
            <a:pPr marL="285750" indent="-285750">
              <a:buFont typeface="Wingdings" panose="05000000000000000000" pitchFamily="2" charset="2"/>
              <a:buChar char="q"/>
            </a:pPr>
            <a:r>
              <a:rPr lang="en-GB" b="1" dirty="0">
                <a:latin typeface="+mj-lt"/>
              </a:rPr>
              <a:t>The Analysis include :</a:t>
            </a:r>
          </a:p>
          <a:p>
            <a:pPr marL="285750" lvl="1" indent="-285750">
              <a:buFont typeface="Wingdings" panose="05000000000000000000" pitchFamily="2" charset="2"/>
              <a:buChar char="Ø"/>
            </a:pPr>
            <a:r>
              <a:rPr lang="en-GB" b="1" dirty="0">
                <a:latin typeface="+mj-lt"/>
              </a:rPr>
              <a:t>Data Understanding.</a:t>
            </a:r>
          </a:p>
          <a:p>
            <a:pPr marL="285750" lvl="1" indent="-285750">
              <a:buFont typeface="Wingdings" panose="05000000000000000000" pitchFamily="2" charset="2"/>
              <a:buChar char="Ø"/>
            </a:pPr>
            <a:r>
              <a:rPr lang="en-GB" b="1" dirty="0">
                <a:latin typeface="+mj-lt"/>
              </a:rPr>
              <a:t>Data </a:t>
            </a:r>
            <a:r>
              <a:rPr lang="en-GB" b="1" dirty="0" err="1">
                <a:latin typeface="+mj-lt"/>
              </a:rPr>
              <a:t>Visualization</a:t>
            </a:r>
            <a:r>
              <a:rPr lang="en-GB" b="1" dirty="0">
                <a:latin typeface="+mj-lt"/>
              </a:rPr>
              <a:t> .</a:t>
            </a:r>
          </a:p>
          <a:p>
            <a:pPr marL="285750" lvl="1" indent="-285750">
              <a:buFont typeface="Wingdings" panose="05000000000000000000" pitchFamily="2" charset="2"/>
              <a:buChar char="Ø"/>
            </a:pPr>
            <a:r>
              <a:rPr lang="en-GB" b="1" dirty="0">
                <a:latin typeface="+mj-lt"/>
              </a:rPr>
              <a:t>Creating multiple hypothesis.</a:t>
            </a:r>
          </a:p>
        </p:txBody>
      </p:sp>
    </p:spTree>
    <p:extLst>
      <p:ext uri="{BB962C8B-B14F-4D97-AF65-F5344CB8AC3E}">
        <p14:creationId xmlns:p14="http://schemas.microsoft.com/office/powerpoint/2010/main" val="8445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838200" y="1690688"/>
            <a:ext cx="10176802" cy="4832092"/>
          </a:xfrm>
          <a:prstGeom prst="rect">
            <a:avLst/>
          </a:prstGeom>
          <a:noFill/>
        </p:spPr>
        <p:txBody>
          <a:bodyPr wrap="square">
            <a:spAutoFit/>
          </a:bodyPr>
          <a:lstStyle/>
          <a:p>
            <a:pPr algn="l"/>
            <a:r>
              <a:rPr lang="en-GB" sz="2800" b="1" i="0" dirty="0">
                <a:solidFill>
                  <a:srgbClr val="2D3B45"/>
                </a:solidFill>
                <a:effectLst/>
                <a:latin typeface="+mj-lt"/>
              </a:rPr>
              <a:t>There are 4 datasets:</a:t>
            </a:r>
          </a:p>
          <a:p>
            <a:pPr algn="l"/>
            <a:endParaRPr lang="en-GB" sz="2800" b="1" dirty="0">
              <a:solidFill>
                <a:srgbClr val="2D3B45"/>
              </a:solidFill>
              <a:latin typeface="+mj-lt"/>
            </a:endParaRPr>
          </a:p>
          <a:p>
            <a:pPr algn="l"/>
            <a:endParaRPr lang="en-GB" sz="2800" b="1" i="0" dirty="0">
              <a:solidFill>
                <a:srgbClr val="2D3B45"/>
              </a:solidFill>
              <a:effectLst/>
              <a:latin typeface="+mj-lt"/>
            </a:endParaRPr>
          </a:p>
          <a:p>
            <a:pPr marL="285750" indent="-285750" algn="l">
              <a:buFont typeface="Wingdings" panose="05000000000000000000" pitchFamily="2" charset="2"/>
              <a:buChar char="Ø"/>
            </a:pPr>
            <a:r>
              <a:rPr lang="en-GB" sz="2800" b="1" i="0" dirty="0">
                <a:solidFill>
                  <a:srgbClr val="2D3B45"/>
                </a:solidFill>
                <a:effectLst/>
                <a:latin typeface="+mj-lt"/>
                <a:cs typeface="Arial" panose="020B0604020202020204" pitchFamily="34" charset="0"/>
              </a:rPr>
              <a:t>Cab_Data.csv – this file includes details of transaction for 2 cab companies.</a:t>
            </a:r>
          </a:p>
          <a:p>
            <a:pPr marL="285750" indent="-285750" algn="l">
              <a:buFont typeface="Wingdings" panose="05000000000000000000" pitchFamily="2" charset="2"/>
              <a:buChar char="Ø"/>
            </a:pPr>
            <a:r>
              <a:rPr lang="en-GB" sz="2800" b="1" i="0" dirty="0">
                <a:solidFill>
                  <a:srgbClr val="2D3B45"/>
                </a:solidFill>
                <a:effectLst/>
                <a:latin typeface="+mj-lt"/>
                <a:cs typeface="Arial" panose="020B0604020202020204" pitchFamily="34" charset="0"/>
              </a:rPr>
              <a:t>Customer_ID.csv – this is a mapping table that contains a unique identifier which links the customer’s demographic details.</a:t>
            </a:r>
          </a:p>
          <a:p>
            <a:pPr marL="285750" indent="-285750" algn="l">
              <a:buFont typeface="Wingdings" panose="05000000000000000000" pitchFamily="2" charset="2"/>
              <a:buChar char="Ø"/>
            </a:pPr>
            <a:r>
              <a:rPr lang="en-GB" sz="2800" b="1" i="0" dirty="0">
                <a:solidFill>
                  <a:srgbClr val="2D3B45"/>
                </a:solidFill>
                <a:effectLst/>
                <a:latin typeface="+mj-lt"/>
                <a:cs typeface="Arial" panose="020B0604020202020204" pitchFamily="34" charset="0"/>
              </a:rPr>
              <a:t>Transaction_ID.csv – this is a mapping table that contains transaction to customer mapping and payment mode.</a:t>
            </a:r>
          </a:p>
          <a:p>
            <a:pPr marL="285750" indent="-285750" algn="l">
              <a:buFont typeface="Wingdings" panose="05000000000000000000" pitchFamily="2" charset="2"/>
              <a:buChar char="Ø"/>
            </a:pPr>
            <a:r>
              <a:rPr lang="en-GB" sz="2800" b="1" i="0" dirty="0">
                <a:solidFill>
                  <a:srgbClr val="2D3B45"/>
                </a:solidFill>
                <a:effectLst/>
                <a:latin typeface="+mj-lt"/>
                <a:cs typeface="Arial" panose="020B0604020202020204" pitchFamily="34" charset="0"/>
              </a:rPr>
              <a:t>City.csv – 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pPr algn="ctr"/>
            <a:r>
              <a:rPr lang="en-GB" sz="4800" u="sng" dirty="0">
                <a:solidFill>
                  <a:schemeClr val="accent2"/>
                </a:solidFill>
                <a:latin typeface="ADLaM Display" panose="020F0502020204030204" pitchFamily="34" charset="0"/>
              </a:rPr>
              <a:t>EXPLORATORY  </a:t>
            </a:r>
          </a:p>
          <a:p>
            <a:pPr algn="ctr"/>
            <a:r>
              <a:rPr lang="en-GB" sz="4800" u="sng" dirty="0">
                <a:solidFill>
                  <a:schemeClr val="accent2"/>
                </a:solidFill>
                <a:latin typeface="ADLaM Display" panose="020F0502020204030204" pitchFamily="34" charset="0"/>
              </a:rPr>
              <a:t>DATA  </a:t>
            </a:r>
          </a:p>
          <a:p>
            <a:pPr algn="ctr"/>
            <a:r>
              <a:rPr lang="en-GB" sz="4800" u="sng" dirty="0">
                <a:solidFill>
                  <a:schemeClr val="accent2"/>
                </a:solidFill>
                <a:latin typeface="ADLaM Display" panose="020F050202020403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a:xfrm>
            <a:off x="630936" y="4440365"/>
            <a:ext cx="4245864" cy="1722691"/>
          </a:xfrm>
        </p:spPr>
        <p:txBody>
          <a:bodyPr vert="horz" lIns="91440" tIns="45720" rIns="91440" bIns="45720" rtlCol="0" anchor="ctr">
            <a:normAutofit/>
          </a:bodyPr>
          <a:lstStyle/>
          <a:p>
            <a:r>
              <a:rPr lang="en-GB" sz="2400" b="1" i="0" u="sng" strike="noStrike" dirty="0">
                <a:solidFill>
                  <a:srgbClr val="000000"/>
                </a:solidFill>
                <a:effectLst/>
              </a:rPr>
              <a:t>The distribution of </a:t>
            </a:r>
            <a:r>
              <a:rPr lang="en-GB" sz="2400" b="1" i="0" u="sng" strike="noStrike" dirty="0" err="1">
                <a:solidFill>
                  <a:srgbClr val="000000"/>
                </a:solidFill>
                <a:effectLst/>
              </a:rPr>
              <a:t>kilometers</a:t>
            </a:r>
            <a:r>
              <a:rPr lang="en-GB" sz="2400" b="1" i="0" u="sng" strike="noStrike" dirty="0">
                <a:solidFill>
                  <a:srgbClr val="000000"/>
                </a:solidFill>
                <a:effectLst/>
              </a:rPr>
              <a:t> travelled for both cabs is as follows:</a:t>
            </a:r>
            <a:endParaRPr lang="en-US" sz="2400" b="1" u="sng" dirty="0"/>
          </a:p>
        </p:txBody>
      </p:sp>
      <p:pic>
        <p:nvPicPr>
          <p:cNvPr id="3" name="صورة 2">
            <a:extLst>
              <a:ext uri="{FF2B5EF4-FFF2-40B4-BE49-F238E27FC236}">
                <a16:creationId xmlns:a16="http://schemas.microsoft.com/office/drawing/2014/main" id="{4B2B59BA-E659-92E2-2970-390DE9B93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28" y="320040"/>
            <a:ext cx="5379496" cy="3927031"/>
          </a:xfrm>
          <a:prstGeom prst="rect">
            <a:avLst/>
          </a:prstGeom>
        </p:spPr>
      </p:pic>
      <p:pic>
        <p:nvPicPr>
          <p:cNvPr id="7" name="صورة 6">
            <a:extLst>
              <a:ext uri="{FF2B5EF4-FFF2-40B4-BE49-F238E27FC236}">
                <a16:creationId xmlns:a16="http://schemas.microsoft.com/office/drawing/2014/main" id="{E32CD5AD-151B-3051-7648-78C973E49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361811"/>
            <a:ext cx="5471160" cy="3843489"/>
          </a:xfrm>
          <a:prstGeom prst="rect">
            <a:avLst/>
          </a:prstGeom>
        </p:spPr>
      </p:pic>
      <p:sp>
        <p:nvSpPr>
          <p:cNvPr id="14"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EC693A4-C5D2-4A3D-AE21-322A5CB6141F}"/>
              </a:ext>
            </a:extLst>
          </p:cNvPr>
          <p:cNvSpPr txBox="1"/>
          <p:nvPr/>
        </p:nvSpPr>
        <p:spPr>
          <a:xfrm>
            <a:off x="5333999" y="4440365"/>
            <a:ext cx="6214871" cy="1722691"/>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200" b="0" i="0" u="none" strike="noStrike">
                <a:effectLst/>
              </a:rPr>
              <a:t>The figures above show that the majority of trips for both Pink and Yellow Cab fall between around 2 and 48 kilometers.</a:t>
            </a:r>
            <a:endParaRPr lang="en-US" sz="2200"/>
          </a:p>
        </p:txBody>
      </p:sp>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u="sng" kern="1200">
                <a:solidFill>
                  <a:schemeClr val="tx1"/>
                </a:solidFill>
                <a:latin typeface="+mj-lt"/>
                <a:ea typeface="+mj-ea"/>
                <a:cs typeface="+mj-cs"/>
              </a:rPr>
              <a:t>Distribution of Price Charged for both Cabs:</a:t>
            </a:r>
            <a:endParaRPr lang="en-US" sz="3800" u="sng"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D111FA-AC6B-4DB0-AF6C-CFDB09925CFB}"/>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sz="2200" b="1"/>
              <a:t>The Yellow Cab has a higher price range than the Pink Cab.</a:t>
            </a:r>
          </a:p>
          <a:p>
            <a:pPr marL="342900" indent="-228600">
              <a:lnSpc>
                <a:spcPct val="90000"/>
              </a:lnSpc>
              <a:spcAft>
                <a:spcPts val="600"/>
              </a:spcAft>
              <a:buFont typeface="Arial" panose="020B0604020202020204" pitchFamily="34" charset="0"/>
              <a:buChar char="•"/>
            </a:pPr>
            <a:r>
              <a:rPr lang="en-US" sz="2200" b="1"/>
              <a:t>The use of expensive cars is the cause of the outliers.</a:t>
            </a:r>
          </a:p>
        </p:txBody>
      </p:sp>
      <p:pic>
        <p:nvPicPr>
          <p:cNvPr id="4" name="صورة 3">
            <a:extLst>
              <a:ext uri="{FF2B5EF4-FFF2-40B4-BE49-F238E27FC236}">
                <a16:creationId xmlns:a16="http://schemas.microsoft.com/office/drawing/2014/main" id="{7C188008-E55D-AAAF-74DD-802EE4D88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806627"/>
            <a:ext cx="6903720" cy="3244746"/>
          </a:xfrm>
          <a:prstGeom prst="rect">
            <a:avLst/>
          </a:prstGeom>
        </p:spPr>
      </p:pic>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1246824" y="643467"/>
            <a:ext cx="4772975" cy="1800526"/>
          </a:xfrm>
        </p:spPr>
        <p:txBody>
          <a:bodyPr vert="horz" lIns="91440" tIns="45720" rIns="91440" bIns="45720" rtlCol="0" anchor="ctr">
            <a:normAutofit/>
          </a:bodyPr>
          <a:lstStyle/>
          <a:p>
            <a:r>
              <a:rPr lang="en-US" u="sng"/>
              <a:t>Travel Frequency per Month:</a:t>
            </a:r>
          </a:p>
        </p:txBody>
      </p:sp>
      <p:sp>
        <p:nvSpPr>
          <p:cNvPr id="6" name="TextBox 5">
            <a:extLst>
              <a:ext uri="{FF2B5EF4-FFF2-40B4-BE49-F238E27FC236}">
                <a16:creationId xmlns:a16="http://schemas.microsoft.com/office/drawing/2014/main" id="{4850F846-7AF9-429C-96CB-BABFE4DFC8D5}"/>
              </a:ext>
            </a:extLst>
          </p:cNvPr>
          <p:cNvSpPr txBox="1"/>
          <p:nvPr/>
        </p:nvSpPr>
        <p:spPr>
          <a:xfrm>
            <a:off x="1246824" y="2623381"/>
            <a:ext cx="4772974" cy="3553581"/>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a:t>In December, when everyone is celebrating the holidays, Yellow Cab travels more (35,000) than Pink Cab (11000).</a:t>
            </a:r>
          </a:p>
        </p:txBody>
      </p:sp>
      <p:pic>
        <p:nvPicPr>
          <p:cNvPr id="7" name="صورة 6">
            <a:extLst>
              <a:ext uri="{FF2B5EF4-FFF2-40B4-BE49-F238E27FC236}">
                <a16:creationId xmlns:a16="http://schemas.microsoft.com/office/drawing/2014/main" id="{ECC0B2EE-77DE-2573-0398-DBD91AF19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211" y="1059719"/>
            <a:ext cx="3848322" cy="1712502"/>
          </a:xfrm>
          <a:prstGeom prst="rect">
            <a:avLst/>
          </a:prstGeom>
        </p:spPr>
      </p:pic>
      <p:pic>
        <p:nvPicPr>
          <p:cNvPr id="5" name="صورة 4">
            <a:extLst>
              <a:ext uri="{FF2B5EF4-FFF2-40B4-BE49-F238E27FC236}">
                <a16:creationId xmlns:a16="http://schemas.microsoft.com/office/drawing/2014/main" id="{D9011CE8-68FB-A89A-09A0-0A5BC3A7E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211" y="4094104"/>
            <a:ext cx="3848322" cy="1712502"/>
          </a:xfrm>
          <a:prstGeom prst="rect">
            <a:avLst/>
          </a:prstGeom>
        </p:spPr>
      </p:pic>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a:xfrm>
            <a:off x="1137036" y="741082"/>
            <a:ext cx="10005161" cy="949606"/>
          </a:xfrm>
        </p:spPr>
        <p:txBody>
          <a:bodyPr vert="horz" lIns="91440" tIns="45720" rIns="91440" bIns="45720" rtlCol="0" anchor="ctr">
            <a:normAutofit/>
          </a:bodyPr>
          <a:lstStyle/>
          <a:p>
            <a:pPr algn="ctr"/>
            <a:r>
              <a:rPr lang="en-US" u="sng" kern="1200">
                <a:solidFill>
                  <a:schemeClr val="tx1"/>
                </a:solidFill>
                <a:latin typeface="+mj-lt"/>
                <a:ea typeface="+mj-ea"/>
                <a:cs typeface="+mj-cs"/>
              </a:rPr>
              <a:t>Transaction per Year for both Cabs:</a:t>
            </a:r>
          </a:p>
        </p:txBody>
      </p:sp>
      <p:sp>
        <p:nvSpPr>
          <p:cNvPr id="12" name="Freeform: Shape 11">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38101CD1-4DBE-4923-BAF8-AB2A42FCC9BD}"/>
              </a:ext>
            </a:extLst>
          </p:cNvPr>
          <p:cNvSpPr txBox="1"/>
          <p:nvPr/>
        </p:nvSpPr>
        <p:spPr>
          <a:xfrm>
            <a:off x="1748023" y="5397211"/>
            <a:ext cx="8416554" cy="638893"/>
          </a:xfrm>
          <a:prstGeom prst="rect">
            <a:avLst/>
          </a:prstGeom>
          <a:noFill/>
        </p:spPr>
        <p:txBody>
          <a:bodyPr wrap="square">
            <a:spAutoFit/>
          </a:bodyPr>
          <a:lstStyle/>
          <a:p>
            <a:pPr marL="253746" indent="-253746" defTabSz="676656">
              <a:spcAft>
                <a:spcPts val="600"/>
              </a:spcAft>
              <a:buFont typeface="Wingdings" panose="05000000000000000000" pitchFamily="2" charset="2"/>
              <a:buChar char="q"/>
            </a:pPr>
            <a:r>
              <a:rPr lang="en-GB" sz="1776" kern="1200">
                <a:solidFill>
                  <a:schemeClr val="tx1"/>
                </a:solidFill>
                <a:latin typeface="+mj-lt"/>
                <a:ea typeface="+mn-ea"/>
                <a:cs typeface="+mn-cs"/>
              </a:rPr>
              <a:t>The graph indicates that Yellow Cab has more transactions than Pink Cab on an annual basis.</a:t>
            </a:r>
            <a:endParaRPr lang="en-GB" sz="2400">
              <a:latin typeface="+mj-lt"/>
            </a:endParaRPr>
          </a:p>
        </p:txBody>
      </p:sp>
      <p:pic>
        <p:nvPicPr>
          <p:cNvPr id="4" name="صورة 3">
            <a:extLst>
              <a:ext uri="{FF2B5EF4-FFF2-40B4-BE49-F238E27FC236}">
                <a16:creationId xmlns:a16="http://schemas.microsoft.com/office/drawing/2014/main" id="{67AB65E4-6997-8B7B-4343-578C1053C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604" y="2342776"/>
            <a:ext cx="5188795" cy="2490252"/>
          </a:xfrm>
          <a:prstGeom prst="rect">
            <a:avLst/>
          </a:prstGeom>
        </p:spPr>
      </p:pic>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1330</TotalTime>
  <Words>1458</Words>
  <Application>Microsoft Office PowerPoint</Application>
  <PresentationFormat>شاشة عريضة</PresentationFormat>
  <Paragraphs>145</Paragraphs>
  <Slides>25</Slides>
  <Notes>0</Notes>
  <HiddenSlides>0</HiddenSlides>
  <MMClips>0</MMClips>
  <ScaleCrop>false</ScaleCrop>
  <HeadingPairs>
    <vt:vector size="4" baseType="variant">
      <vt:variant>
        <vt:lpstr>نسق</vt:lpstr>
      </vt:variant>
      <vt:variant>
        <vt:i4>1</vt:i4>
      </vt:variant>
      <vt:variant>
        <vt:lpstr>عناوين الشرائح</vt:lpstr>
      </vt:variant>
      <vt:variant>
        <vt:i4>25</vt:i4>
      </vt:variant>
    </vt:vector>
  </HeadingPairs>
  <TitlesOfParts>
    <vt:vector size="26" baseType="lpstr">
      <vt:lpstr>Office Theme</vt:lpstr>
      <vt:lpstr>عرض تقديمي في PowerPoint</vt:lpstr>
      <vt:lpstr>   Content</vt:lpstr>
      <vt:lpstr>Description:</vt:lpstr>
      <vt:lpstr>Data Preparation:</vt:lpstr>
      <vt:lpstr>عرض تقديمي في PowerPoint</vt:lpstr>
      <vt:lpstr>The distribution of kilometers travelled for both cabs is as follows:</vt:lpstr>
      <vt:lpstr>Distribution of Price Charged for both Cabs:</vt:lpstr>
      <vt:lpstr>Travel Frequency per Month:</vt:lpstr>
      <vt:lpstr>Transaction per Year for both Cabs:</vt:lpstr>
      <vt:lpstr>Pink Cab:The cost per kilometer within a specific city is assessed at a fixed rate per kilometer.</vt:lpstr>
      <vt:lpstr>Yellow Cab: The cost per kilometer within a specific city is assessed at a fixed rate per kilometer.</vt:lpstr>
      <vt:lpstr>Cab users in every city:</vt:lpstr>
      <vt:lpstr>Transaction per City for both Cabs:</vt:lpstr>
      <vt:lpstr>Price Charged per Gender for both Cabs:</vt:lpstr>
      <vt:lpstr>Customer Share per Gender for both Cabs:</vt:lpstr>
      <vt:lpstr>Margins per Transactions:</vt:lpstr>
      <vt:lpstr>عرض تقديمي في PowerPoint</vt:lpstr>
      <vt:lpstr>عرض تقديمي في PowerPoint</vt:lpstr>
      <vt:lpstr>عرض تقديمي في PowerPoint</vt:lpstr>
      <vt:lpstr>Correlation:</vt:lpstr>
      <vt:lpstr>عرض تقديمي في PowerPoint</vt:lpstr>
      <vt:lpstr>عرض تقديمي في PowerPoint</vt:lpstr>
      <vt:lpstr>عرض تقديمي في PowerPoint</vt:lpstr>
      <vt:lpstr>Recommendation</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غزواء السهلي</cp:lastModifiedBy>
  <cp:revision>112</cp:revision>
  <dcterms:created xsi:type="dcterms:W3CDTF">2021-03-07T07:18:46Z</dcterms:created>
  <dcterms:modified xsi:type="dcterms:W3CDTF">2024-02-12T23:59:19Z</dcterms:modified>
</cp:coreProperties>
</file>