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8288000" cy="10287000"/>
  <p:notesSz cx="6858000" cy="9144000"/>
  <p:embeddedFontLst>
    <p:embeddedFont>
      <p:font typeface="Antic" panose="020B0604020202020204" charset="0"/>
      <p:regular r:id="rId37"/>
    </p:embeddedFont>
    <p:embeddedFont>
      <p:font typeface="Antic Italics" panose="020B0604020202020204" charset="0"/>
      <p:regular r:id="rId38"/>
    </p:embeddedFont>
    <p:embeddedFont>
      <p:font typeface="Barlow Light" panose="00000400000000000000" pitchFamily="2" charset="0"/>
      <p:regular r:id="rId39"/>
      <p:italic r:id="rId40"/>
    </p:embeddedFont>
    <p:embeddedFont>
      <p:font typeface="Barlow Light Bold" panose="020B0604020202020204" charset="0"/>
      <p:regular r:id="rId41"/>
    </p:embeddedFont>
    <p:embeddedFont>
      <p:font typeface="Barlow Light Italics" panose="020B0604020202020204" charset="0"/>
      <p:regular r:id="rId42"/>
    </p:embeddedFont>
    <p:embeddedFont>
      <p:font typeface="Barlow SemiCondensed Bold Italics" panose="020B0604020202020204" charset="0"/>
      <p:regular r:id="rId43"/>
    </p:embeddedFont>
    <p:embeddedFont>
      <p:font typeface="Barlow SemiCondensed Italics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aret Italics" panose="020B060402020202020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0" autoAdjust="0"/>
  </p:normalViewPr>
  <p:slideViewPr>
    <p:cSldViewPr>
      <p:cViewPr varScale="1">
        <p:scale>
          <a:sx n="37" d="100"/>
          <a:sy n="37" d="100"/>
        </p:scale>
        <p:origin x="7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20/07/2023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57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34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57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08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09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73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7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gif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21180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Koefisien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Korelasi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Pearson Product Moment Correlation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44200" y="6393927"/>
            <a:ext cx="5134584" cy="56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Pembobotan</a:t>
            </a: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 dan </a:t>
            </a: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Klasifikasi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Korelasi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256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Pembobotan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TF-IDF,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klasifikasi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algoritma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SVM, dan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evaluasi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2C2A49-618B-D0DE-4372-8692C107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84" y="2077585"/>
            <a:ext cx="7173715" cy="7811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0299D44-3CB0-E386-D125-08B112E3E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12" y="2173443"/>
            <a:ext cx="7220970" cy="70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2" y="3409258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5864983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7572496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IDF (Inverse Document Frequency)  kebalikan dari frekuensi dokumen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291118" y="686841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Sehingga TF-IDF didapat dengan persamaan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1204564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141895" y="3984926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F7EDDF5-2111-3508-29BD-A4FF26592564}"/>
              </a:ext>
            </a:extLst>
          </p:cNvPr>
          <p:cNvSpPr txBox="1"/>
          <p:nvPr/>
        </p:nvSpPr>
        <p:spPr>
          <a:xfrm>
            <a:off x="3719894" y="5831164"/>
            <a:ext cx="10523142" cy="177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karena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data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teks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sulit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dipisahkan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linear, juga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komposisi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kurang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mendukung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penggunaan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EE8E82F5-DDB0-811F-59A5-8A6F2352E196}"/>
              </a:ext>
            </a:extLst>
          </p:cNvPr>
          <p:cNvSpPr txBox="1"/>
          <p:nvPr/>
        </p:nvSpPr>
        <p:spPr>
          <a:xfrm>
            <a:off x="5092866" y="760153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05355" y="1326222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75383" y="4203563"/>
            <a:ext cx="6634482" cy="2161983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2CBC4B49-EFA0-004B-7675-A5BBF523ACF9}"/>
              </a:ext>
            </a:extLst>
          </p:cNvPr>
          <p:cNvSpPr txBox="1"/>
          <p:nvPr/>
        </p:nvSpPr>
        <p:spPr>
          <a:xfrm>
            <a:off x="5367972" y="1591344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6714D63-2A8B-AD3D-86EC-0D2A45944D38}"/>
              </a:ext>
            </a:extLst>
          </p:cNvPr>
          <p:cNvSpPr txBox="1"/>
          <p:nvPr/>
        </p:nvSpPr>
        <p:spPr>
          <a:xfrm>
            <a:off x="4343400" y="6523924"/>
            <a:ext cx="13466469" cy="177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Nilai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ukuran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macro. Hal ini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lebih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merata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pada dataset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Anidjar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et. al., 2023)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253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Survey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Elektabilitas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survey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mengambil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sampel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acak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masyarakat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tentang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pilih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mereka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calon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presiden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2EDBEA6-434F-C065-3940-EC1D7D9E3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446" y="3879117"/>
            <a:ext cx="4634712" cy="6235974"/>
          </a:xfrm>
          <a:prstGeom prst="rect">
            <a:avLst/>
          </a:prstGeom>
        </p:spPr>
      </p:pic>
      <p:pic>
        <p:nvPicPr>
          <p:cNvPr id="3076" name="Picture 4" descr="Sticker Instagram Sticker by Ipsos i-Say for iOS &amp; Android | GIPHY">
            <a:extLst>
              <a:ext uri="{FF2B5EF4-FFF2-40B4-BE49-F238E27FC236}">
                <a16:creationId xmlns:a16="http://schemas.microsoft.com/office/drawing/2014/main" id="{FEF559EA-059B-43CC-6BE3-F3BD44AB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6" y="4429922"/>
            <a:ext cx="2991162" cy="29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1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28190" y="2376596"/>
            <a:ext cx="11891328" cy="315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jumlah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melakukan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rata-rata per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sebelum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melanjutkan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ke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tahap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berikutnya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00" name="Picture 4" descr="UAS - MYOB - XII AK 1&amp;2 - SMKN 1 POSO - HANDS. CH.SE. Ak. Gr | Quizizz">
            <a:extLst>
              <a:ext uri="{FF2B5EF4-FFF2-40B4-BE49-F238E27FC236}">
                <a16:creationId xmlns:a16="http://schemas.microsoft.com/office/drawing/2014/main" id="{D8AEE225-B4C1-9627-E976-282A08AB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563" y="5221734"/>
            <a:ext cx="3266472" cy="31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"/>
              </a:rPr>
              <a:t>28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5750" indent="-285750" algn="ctr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641233" y="2307186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Tinta Millenial Sticker by rumah123 for iOS &amp; Android | GIPHY">
            <a:extLst>
              <a:ext uri="{FF2B5EF4-FFF2-40B4-BE49-F238E27FC236}">
                <a16:creationId xmlns:a16="http://schemas.microsoft.com/office/drawing/2014/main" id="{417FC536-BB33-122F-1630-179F8ED3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191" y="17595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0">
            <a:extLst>
              <a:ext uri="{FF2B5EF4-FFF2-40B4-BE49-F238E27FC236}">
                <a16:creationId xmlns:a16="http://schemas.microsoft.com/office/drawing/2014/main" id="{A0D6AF9F-9AE5-17A0-2074-E7F3254A02F8}"/>
              </a:ext>
            </a:extLst>
          </p:cNvPr>
          <p:cNvSpPr txBox="1"/>
          <p:nvPr/>
        </p:nvSpPr>
        <p:spPr>
          <a:xfrm>
            <a:off x="4945801" y="3632553"/>
            <a:ext cx="9146614" cy="4593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695941"/>
                </a:solidFill>
                <a:latin typeface="Barlow Light"/>
              </a:rPr>
              <a:t>Media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sosial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Twitter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menjadi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tempat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diskusi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politik</a:t>
            </a:r>
            <a:endParaRPr lang="en-US" sz="3600" dirty="0">
              <a:solidFill>
                <a:srgbClr val="695941"/>
              </a:solidFill>
              <a:latin typeface="Barlow Light"/>
            </a:endParaRP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695941"/>
                </a:solidFill>
                <a:latin typeface="Barlow Light"/>
              </a:rPr>
              <a:t>Analisa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sosial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media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Sentiment Analysis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Algoritma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SVM Kernel RBF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Menghitung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Korelasi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695941"/>
              </a:solidFill>
              <a:latin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187630" y="2067961"/>
            <a:ext cx="11891328" cy="6944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Implementasi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Mesin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Sentiment analysis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Python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berbasis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website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framework Flask dan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Support Vector Machine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kernel Gaussian RBF 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Barlow Light Bold"/>
              </a:rPr>
              <a:t>Fold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Terbaik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untuk masing-masing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adalah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fold ke-8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0,66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Anies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Baswedan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fold ke-5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0,72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Ganjar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Pranowo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dan fold ke-4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0,78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Prabowo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Subianto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Korelasi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data sentiment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survey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memiliki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hubungan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kuat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searah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Sehingga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dapat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adanya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keterkaitan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survei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portal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berita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dari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3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presiden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bahwa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positif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maka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tersebut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"/>
              </a:rPr>
              <a:t>32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Confused Question Mark Sticker by Le Guess Who for iOS &amp; Android | GIPHY">
            <a:extLst>
              <a:ext uri="{FF2B5EF4-FFF2-40B4-BE49-F238E27FC236}">
                <a16:creationId xmlns:a16="http://schemas.microsoft.com/office/drawing/2014/main" id="{50F582C3-F79B-E6D9-6F78-15D80119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231" y="6036769"/>
            <a:ext cx="2581272" cy="25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04423" y="4353557"/>
            <a:ext cx="3099191" cy="384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1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3.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Komparasi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SVM Dan Naive Bayes Untuk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Klasifikasi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Kestabilan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Jaringan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Listrik.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Sri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Diantika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Windu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Gata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Hiya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Nalatissifa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Mareanus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Lase.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pada data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kestabilan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jaringan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mendapatkan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98.8%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sementara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5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4. KOMPARASI ALGORITMA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Elly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Penelitian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analisis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pengguna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twitter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review film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confussion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matrix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menunjukan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bahwa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SVM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90% dan untuk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1478</Words>
  <Application>Microsoft Office PowerPoint</Application>
  <PresentationFormat>Custom</PresentationFormat>
  <Paragraphs>296</Paragraphs>
  <Slides>34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Barlow SemiCondensed Bold Italics</vt:lpstr>
      <vt:lpstr>Arial</vt:lpstr>
      <vt:lpstr>Garet Italics</vt:lpstr>
      <vt:lpstr>Barlow SemiCondensed Italics</vt:lpstr>
      <vt:lpstr>Barlow Light Bold</vt:lpstr>
      <vt:lpstr>Antic Italics</vt:lpstr>
      <vt:lpstr>Antic</vt:lpstr>
      <vt:lpstr>Calibri</vt:lpstr>
      <vt:lpstr>Barlow Light Italics</vt:lpstr>
      <vt:lpstr>Barlow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11</cp:revision>
  <dcterms:created xsi:type="dcterms:W3CDTF">2006-08-16T00:00:00Z</dcterms:created>
  <dcterms:modified xsi:type="dcterms:W3CDTF">2023-07-20T13:26:15Z</dcterms:modified>
  <dc:identifier>DAFh4Vqknwg</dc:identifier>
</cp:coreProperties>
</file>