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9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8288000" cy="10287000"/>
  <p:notesSz cx="6858000" cy="9144000"/>
  <p:embeddedFontLst>
    <p:embeddedFont>
      <p:font typeface="Antic" panose="020B0604020202020204" charset="0"/>
      <p:regular r:id="rId37"/>
    </p:embeddedFont>
    <p:embeddedFont>
      <p:font typeface="Antic Italics" panose="020B0604020202020204" charset="0"/>
      <p:regular r:id="rId38"/>
    </p:embeddedFont>
    <p:embeddedFont>
      <p:font typeface="Barlow Light" panose="00000400000000000000" pitchFamily="2" charset="0"/>
      <p:regular r:id="rId39"/>
      <p:italic r:id="rId40"/>
    </p:embeddedFont>
    <p:embeddedFont>
      <p:font typeface="Barlow Light Bold" panose="020B0604020202020204" charset="0"/>
      <p:regular r:id="rId41"/>
    </p:embeddedFont>
    <p:embeddedFont>
      <p:font typeface="Barlow Light Italics" panose="020B0604020202020204" charset="0"/>
      <p:regular r:id="rId42"/>
    </p:embeddedFont>
    <p:embeddedFont>
      <p:font typeface="Barlow SemiCondensed Bold Italics" panose="020B0604020202020204" charset="0"/>
      <p:regular r:id="rId43"/>
    </p:embeddedFont>
    <p:embeddedFont>
      <p:font typeface="Barlow SemiCondensed Italics" panose="020B060402020202020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Garet Italics" panose="020B0604020202020204" charset="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450" autoAdjust="0"/>
  </p:normalViewPr>
  <p:slideViewPr>
    <p:cSldViewPr>
      <p:cViewPr varScale="1">
        <p:scale>
          <a:sx n="59" d="100"/>
          <a:sy n="59" d="100"/>
        </p:scale>
        <p:origin x="143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B473C-4971-416F-9659-AA3514C828BF}" type="datetimeFigureOut">
              <a:rPr lang="en-ID" smtClean="0"/>
              <a:t>05/06/2023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840A3-2BC5-44EA-AF04-CCB4D7F7AF8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211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57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334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5879"/>
              </a:lnSpc>
            </a:pPr>
            <a:r>
              <a:rPr lang="en-US" sz="1600" dirty="0">
                <a:solidFill>
                  <a:srgbClr val="FFFFFF"/>
                </a:solidFill>
                <a:latin typeface="Barlow Light Bold"/>
              </a:rPr>
              <a:t>Sentiment Analysis</a:t>
            </a:r>
          </a:p>
          <a:p>
            <a:pPr>
              <a:lnSpc>
                <a:spcPts val="4759"/>
              </a:lnSpc>
            </a:pP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Menurut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Medhat, Hassan, &amp;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Korashy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2018)  Analisa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sentimen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komputasi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meneliti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opini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pendapat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perilaku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emosi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seseorang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secara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tekstual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lalu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diklasifikasi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menjadi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kelompok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netral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positif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individu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kejadian</a:t>
            </a:r>
            <a:r>
              <a:rPr lang="en-US" sz="1200" dirty="0">
                <a:solidFill>
                  <a:srgbClr val="FFFFFF"/>
                </a:solidFill>
                <a:latin typeface="Barlow Light"/>
              </a:rPr>
              <a:t>, atau </a:t>
            </a:r>
            <a:r>
              <a:rPr lang="en-US" sz="1200" dirty="0" err="1">
                <a:solidFill>
                  <a:srgbClr val="FFFFFF"/>
                </a:solidFill>
                <a:latin typeface="Barlow Light"/>
              </a:rPr>
              <a:t>topik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32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857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708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09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673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840A3-2BC5-44EA-AF04-CCB4D7F7AF8B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7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gif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21180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42067" y="1194147"/>
            <a:ext cx="7015869" cy="68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 spc="64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455772" y="1452910"/>
            <a:ext cx="3273379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3" name="AutoShape 13"/>
          <p:cNvSpPr/>
          <p:nvPr/>
        </p:nvSpPr>
        <p:spPr>
          <a:xfrm>
            <a:off x="8331947" y="1681510"/>
            <a:ext cx="2579674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4" name="TextBox 14"/>
          <p:cNvSpPr txBox="1"/>
          <p:nvPr/>
        </p:nvSpPr>
        <p:spPr>
          <a:xfrm>
            <a:off x="9837905" y="8624946"/>
            <a:ext cx="7536182" cy="47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0"/>
              </a:lnSpc>
            </a:pPr>
            <a:r>
              <a:rPr lang="en-US" sz="2772">
                <a:solidFill>
                  <a:srgbClr val="FFFFFF"/>
                </a:solidFill>
                <a:latin typeface="Antic Italics"/>
              </a:rPr>
              <a:t>Program Studi Informatika</a:t>
            </a:r>
          </a:p>
        </p:txBody>
      </p:sp>
      <p:sp>
        <p:nvSpPr>
          <p:cNvPr id="15" name="AutoShape 15"/>
          <p:cNvSpPr/>
          <p:nvPr/>
        </p:nvSpPr>
        <p:spPr>
          <a:xfrm rot="-4296374">
            <a:off x="7664593" y="8238520"/>
            <a:ext cx="2128063" cy="0"/>
          </a:xfrm>
          <a:prstGeom prst="line">
            <a:avLst/>
          </a:prstGeom>
          <a:ln w="28575" cap="flat">
            <a:solidFill>
              <a:srgbClr val="D5C5AC"/>
            </a:solidFill>
            <a:prstDash val="solid"/>
            <a:headEnd type="oval" w="lg" len="lg"/>
            <a:tailEnd type="oval" w="lg" len="lg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100000" flipV="1">
            <a:off x="-115970" y="449132"/>
            <a:ext cx="2289340" cy="1148832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132542" y="2448676"/>
            <a:ext cx="14350280" cy="2552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spc="300">
                <a:solidFill>
                  <a:srgbClr val="F1ECE5"/>
                </a:solidFill>
                <a:latin typeface="Barlow SemiCondensed Bold Italics"/>
              </a:rPr>
              <a:t>SENTIMENT ANALYSIS PEMILIHAN CALON PRESIDEN 2024 MENGGUNAKAN ALGORITMA SUPPORT VECTOR MACHINE (SVM) 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700000">
            <a:off x="14577837" y="4897356"/>
            <a:ext cx="2673220" cy="267322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49470" y="6586849"/>
            <a:ext cx="2366144" cy="1665958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9863250" y="6919643"/>
            <a:ext cx="2096743" cy="52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5"/>
              </a:lnSpc>
            </a:pPr>
            <a:r>
              <a:rPr lang="en-US" sz="3011">
                <a:solidFill>
                  <a:srgbClr val="FFFFFF"/>
                </a:solidFill>
                <a:latin typeface="Antic Italics"/>
              </a:rPr>
              <a:t>Oleh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481922" y="6785374"/>
            <a:ext cx="6139862" cy="1183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algn="just">
              <a:lnSpc>
                <a:spcPts val="4739"/>
              </a:lnSpc>
            </a:pPr>
            <a:r>
              <a:rPr lang="en-US" sz="3385" spc="236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37905" y="7460245"/>
            <a:ext cx="4186290" cy="663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1"/>
              </a:lnSpc>
            </a:pPr>
            <a:r>
              <a:rPr lang="en-US" sz="3858">
                <a:solidFill>
                  <a:srgbClr val="FFFFFF"/>
                </a:solidFill>
                <a:latin typeface="Garet Italics"/>
              </a:rPr>
              <a:t>Michael Alfonso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37905" y="8171843"/>
            <a:ext cx="4513382" cy="41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5"/>
              </a:lnSpc>
            </a:pPr>
            <a:r>
              <a:rPr lang="en-US" sz="2411">
                <a:solidFill>
                  <a:srgbClr val="FFFFFF"/>
                </a:solidFill>
                <a:latin typeface="Antic Italics"/>
              </a:rPr>
              <a:t>NIM 32190039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914447" y="2752294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730630"/>
            <a:ext cx="9706137" cy="692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5. PENERAPAN ALGORITMA SVM UNTUK ANALISIS SENTIMEN PADA DATA TWITTER KOMISI PEMBERANTASAN KORUPSI REPUBLIK INDONESIA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 Dedi Darwis, Eka Shintya Pratiwi, A. Ferico Octaviansyah Pasaribu.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Hasil klasifikasi menggunakan metode SVM dibagi menjadi 3 kelas, yaitu 8% positif, 15% netral, dan 77% negatif. Lalu hasil pengujian nilai akurasi, precession, recall, dan F1- score dapat disimpulkan bahwa sentimen masyarakat terhadap kinerja KPK sangat kurang baik dengan presentase negatif sebesar 77% serta pengujian hasil akurasi sebesar 82%, precision 90%, recall 88%, dan f1-score 89%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10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70037" y="2397758"/>
            <a:ext cx="6747927" cy="666719"/>
            <a:chOff x="0" y="0"/>
            <a:chExt cx="4435820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6893914" y="3957646"/>
            <a:ext cx="4500173" cy="4475626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426799" y="4203727"/>
            <a:ext cx="1301556" cy="587922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965680" y="6321949"/>
            <a:ext cx="1074026" cy="1074026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848048" y="7061485"/>
            <a:ext cx="3981823" cy="126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Koefisien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Korelasi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dengan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Pearson Product Moment Correlation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 flipV="1">
            <a:off x="6601788" y="7727052"/>
            <a:ext cx="1301556" cy="587922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702398">
            <a:off x="10501337" y="7425605"/>
            <a:ext cx="1277711" cy="440317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9426446">
            <a:off x="7219582" y="4045323"/>
            <a:ext cx="1277711" cy="44031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965680" y="3285122"/>
            <a:ext cx="1074026" cy="1074026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5700002" y="3285122"/>
            <a:ext cx="1074026" cy="107402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5700002" y="6195459"/>
            <a:ext cx="1074026" cy="1074026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59949" y="1719015"/>
            <a:ext cx="7568102" cy="11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695941"/>
                </a:solidFill>
                <a:latin typeface="Barlow SemiCondensed Italics"/>
              </a:rPr>
              <a:t>Metodologi Penelitian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848048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695941"/>
                </a:solidFill>
                <a:latin typeface="Barlow SemiCondensed Italics"/>
              </a:rPr>
              <a:t>Labeling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202330" y="3472833"/>
            <a:ext cx="266805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 dirty="0">
                <a:solidFill>
                  <a:srgbClr val="695941"/>
                </a:solidFill>
                <a:latin typeface="Barlow SemiCondensed Italics"/>
              </a:rPr>
              <a:t>Preprocessing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744200" y="6393927"/>
            <a:ext cx="5134584" cy="56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Pembobotan</a:t>
            </a:r>
            <a:r>
              <a:rPr lang="en-US" sz="3499" dirty="0">
                <a:solidFill>
                  <a:srgbClr val="695941"/>
                </a:solidFill>
                <a:latin typeface="Barlow SemiCondensed Italics"/>
              </a:rPr>
              <a:t> dan </a:t>
            </a: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Klasifikasi</a:t>
            </a:r>
            <a:endParaRPr lang="en-US" sz="3499" dirty="0">
              <a:solidFill>
                <a:srgbClr val="695941"/>
              </a:solidFill>
              <a:latin typeface="Barlow SemiCondensed Italic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11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48048" y="6393927"/>
            <a:ext cx="3981823" cy="56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dirty="0" err="1">
                <a:solidFill>
                  <a:srgbClr val="695941"/>
                </a:solidFill>
                <a:latin typeface="Barlow SemiCondensed Italics"/>
              </a:rPr>
              <a:t>Korelasi</a:t>
            </a:r>
            <a:endParaRPr lang="en-US" sz="3499" dirty="0">
              <a:solidFill>
                <a:srgbClr val="695941"/>
              </a:solidFill>
              <a:latin typeface="Barlow SemiCondensed Italic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848048" y="4136329"/>
            <a:ext cx="3981823" cy="12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Pelabelan data menjadi 3 jenis label yaitu Positif, Netral, dan Negatif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888565" y="4136329"/>
            <a:ext cx="3981823" cy="83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Pembersihan data dari noise agar siap digunakan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896961" y="7061485"/>
            <a:ext cx="3981823" cy="2568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Pembobotan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TF-IDF,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klasifikasi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dengan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algoritma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SVM, dan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evaluasi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10-Fold Cross Validation dan Confusion Matrix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40" name="AutoShape 40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44" name="TextBox 44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2295" y="97986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24911" y="16136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12C2A49-618B-D0DE-4372-8692C1077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084" y="2077585"/>
            <a:ext cx="7173715" cy="78116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2295" y="97986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524911" y="16136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Kerangka Berpikir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13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0299D44-3CB0-E386-D125-08B112E3E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12" y="2173443"/>
            <a:ext cx="7220970" cy="70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435786"/>
            <a:ext cx="9966459" cy="31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Text Mining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Text mining menurut Nurhuda dan Sihwi (dalam Seno dan Wibowo, 2019) merupakan proses menemukan informasi dari sekumpulan dokumen teks menggunakan metode analisis tertentu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14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825608" y="5405780"/>
            <a:ext cx="9966459" cy="2389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Proses Text Mining memerlukan tahapan preprocessing untuk membersihkan data dari noise. Umumnya beberapa tahapan preprocessing sebagai berikut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391305" y="1940046"/>
            <a:ext cx="9966459" cy="613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Preprocessing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Tahapan Preprocessing yang penulis lakukan dalam penelitian ini adalah sebagai berikut: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Lowercasing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Puctuation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Tokenizing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Slang Word Conversion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Stop Word Removal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Stemming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Italics"/>
              </a:rPr>
              <a:t>Synonim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15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82762" y="2027946"/>
            <a:ext cx="10523142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5400" dirty="0" err="1">
                <a:solidFill>
                  <a:srgbClr val="FFFFFF"/>
                </a:solidFill>
                <a:latin typeface="Barlow Light Bold"/>
              </a:rPr>
              <a:t>Apa</a:t>
            </a:r>
            <a:r>
              <a:rPr lang="en-US" sz="5400" dirty="0">
                <a:solidFill>
                  <a:srgbClr val="FFFFFF"/>
                </a:solidFill>
                <a:latin typeface="Barlow Light Bold"/>
              </a:rPr>
              <a:t> itu Sentiment Analysis?</a:t>
            </a:r>
            <a:endParaRPr lang="en-US" sz="4400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16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1026" name="Picture 2" descr="Uncover Emotions: Social Media Sentiment Analysis">
            <a:extLst>
              <a:ext uri="{FF2B5EF4-FFF2-40B4-BE49-F238E27FC236}">
                <a16:creationId xmlns:a16="http://schemas.microsoft.com/office/drawing/2014/main" id="{80D45B0B-78CC-72EF-5AAE-CB165C18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82" y="3409258"/>
            <a:ext cx="10912723" cy="42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291118" y="4458048"/>
            <a:ext cx="2278083" cy="590614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291118" y="5864983"/>
            <a:ext cx="3370089" cy="88913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291118" y="7572496"/>
            <a:ext cx="2537502" cy="92958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5367972" y="1581870"/>
            <a:ext cx="10523142" cy="193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 dirty="0">
                <a:solidFill>
                  <a:srgbClr val="FFFFFF"/>
                </a:solidFill>
                <a:latin typeface="Barlow Light Bold"/>
              </a:rPr>
              <a:t>TF-IDF</a:t>
            </a:r>
          </a:p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Penilaian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bobot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setiap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frekuensi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distribusi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291118" y="375190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TF (Term Frequency)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yaitu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kemunculan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suatu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kata pada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dokumen</a:t>
            </a:r>
            <a:endParaRPr lang="en-US" sz="3399" dirty="0">
              <a:solidFill>
                <a:srgbClr val="FFFFFF"/>
              </a:solidFill>
              <a:latin typeface="Barlow Light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5291118" y="5160900"/>
            <a:ext cx="12823348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IDF (Inverse Document Frequency)  kebalikan dari frekuensi dokumen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291118" y="6868413"/>
            <a:ext cx="12144245" cy="5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Sehingga TF-IDF didapat dengan persamaan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 l="12422" t="26267" r="10916" b="23715"/>
          <a:stretch>
            <a:fillRect/>
          </a:stretch>
        </p:blipFill>
        <p:spPr>
          <a:xfrm>
            <a:off x="5222380" y="4456621"/>
            <a:ext cx="5809049" cy="379008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Support Vector Machine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salah satu metode klasifikasi untuk menemukan hyperplane terbaik untuk memisahkan 2 kelas (dalam Rahutomo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18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84248" y="4389946"/>
            <a:ext cx="4400936" cy="178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Terlihat 2 buah kelas dipisahkan oleh sebuah </a:t>
            </a:r>
            <a:r>
              <a:rPr lang="en-US" sz="3399">
                <a:solidFill>
                  <a:srgbClr val="FFFFFF"/>
                </a:solidFill>
                <a:latin typeface="Barlow Light Italics"/>
              </a:rPr>
              <a:t>hyperplane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1204564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141895" y="3984926"/>
            <a:ext cx="5748137" cy="1136514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0523142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Support Vector Machine (Kernel)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RBF (Radial Basis Function)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kernel yang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digunakan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menganalisis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2 data yang tidak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terpisah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 Italics"/>
              </a:rPr>
              <a:t>secara</a:t>
            </a:r>
            <a:r>
              <a:rPr lang="en-US" sz="3399" dirty="0">
                <a:solidFill>
                  <a:srgbClr val="FFFFFF"/>
                </a:solidFill>
                <a:latin typeface="Barlow Light Italics"/>
              </a:rPr>
              <a:t> linear.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19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FA4FB13D-C74C-9CFC-5D3F-82A04E227F1A}"/>
              </a:ext>
            </a:extLst>
          </p:cNvPr>
          <p:cNvSpPr txBox="1"/>
          <p:nvPr/>
        </p:nvSpPr>
        <p:spPr>
          <a:xfrm>
            <a:off x="3626447" y="5482270"/>
            <a:ext cx="8549532" cy="2924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3399" b="1" dirty="0">
                <a:solidFill>
                  <a:srgbClr val="FFFFFF"/>
                </a:solidFill>
                <a:latin typeface="Barlow Light Italics"/>
              </a:rPr>
              <a:t>RBF </a:t>
            </a:r>
            <a:r>
              <a:rPr lang="en-US" sz="3399" b="1" dirty="0" err="1">
                <a:solidFill>
                  <a:srgbClr val="FFFFFF"/>
                </a:solidFill>
                <a:latin typeface="Barlow Light Italics"/>
              </a:rPr>
              <a:t>digunakan</a:t>
            </a:r>
            <a:r>
              <a:rPr lang="en-US" sz="3399" b="1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b="1" dirty="0" err="1">
                <a:solidFill>
                  <a:srgbClr val="FFFFFF"/>
                </a:solidFill>
                <a:latin typeface="Barlow Light Italics"/>
              </a:rPr>
              <a:t>karena</a:t>
            </a:r>
            <a:r>
              <a:rPr lang="en-US" sz="3399" b="1" dirty="0">
                <a:solidFill>
                  <a:srgbClr val="FFFFFF"/>
                </a:solidFill>
                <a:latin typeface="Barlow Light Italics"/>
              </a:rPr>
              <a:t> data </a:t>
            </a:r>
            <a:r>
              <a:rPr lang="en-US" sz="3399" b="1" dirty="0" err="1">
                <a:solidFill>
                  <a:srgbClr val="FFFFFF"/>
                </a:solidFill>
                <a:latin typeface="Barlow Light Italics"/>
              </a:rPr>
              <a:t>berupa</a:t>
            </a:r>
            <a:r>
              <a:rPr lang="en-US" sz="3399" b="1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b="1" dirty="0" err="1">
                <a:solidFill>
                  <a:srgbClr val="FFFFFF"/>
                </a:solidFill>
                <a:latin typeface="Barlow Light Italics"/>
              </a:rPr>
              <a:t>teks</a:t>
            </a:r>
            <a:r>
              <a:rPr lang="en-US" sz="3399" b="1" dirty="0">
                <a:solidFill>
                  <a:srgbClr val="FFFFFF"/>
                </a:solidFill>
                <a:latin typeface="Barlow Light Italics"/>
              </a:rPr>
              <a:t> yang </a:t>
            </a:r>
            <a:r>
              <a:rPr lang="en-US" sz="3399" b="1" dirty="0" err="1">
                <a:solidFill>
                  <a:srgbClr val="FFFFFF"/>
                </a:solidFill>
                <a:latin typeface="Barlow Light Italics"/>
              </a:rPr>
              <a:t>sulit</a:t>
            </a:r>
            <a:r>
              <a:rPr lang="en-US" sz="3399" b="1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b="1" dirty="0" err="1">
                <a:solidFill>
                  <a:srgbClr val="FFFFFF"/>
                </a:solidFill>
                <a:latin typeface="Barlow Light Italics"/>
              </a:rPr>
              <a:t>dipisahkan</a:t>
            </a:r>
            <a:r>
              <a:rPr lang="en-US" sz="3399" b="1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b="1" dirty="0" err="1">
                <a:solidFill>
                  <a:srgbClr val="FFFFFF"/>
                </a:solidFill>
                <a:latin typeface="Barlow Light Italics"/>
              </a:rPr>
              <a:t>secara</a:t>
            </a:r>
            <a:r>
              <a:rPr lang="en-US" sz="3399" b="1" dirty="0">
                <a:solidFill>
                  <a:srgbClr val="FFFFFF"/>
                </a:solidFill>
                <a:latin typeface="Barlow Light Italics"/>
              </a:rPr>
              <a:t> linear, juga </a:t>
            </a:r>
            <a:r>
              <a:rPr lang="en-US" sz="3399" b="1" dirty="0" err="1">
                <a:solidFill>
                  <a:srgbClr val="FFFFFF"/>
                </a:solidFill>
                <a:latin typeface="Barlow Light Italics"/>
              </a:rPr>
              <a:t>komposisi</a:t>
            </a:r>
            <a:r>
              <a:rPr lang="en-US" sz="3399" b="1" dirty="0">
                <a:solidFill>
                  <a:srgbClr val="FFFFFF"/>
                </a:solidFill>
                <a:latin typeface="Barlow Light Italics"/>
              </a:rPr>
              <a:t> yang </a:t>
            </a:r>
            <a:r>
              <a:rPr lang="en-US" sz="3399" b="1" dirty="0" err="1">
                <a:solidFill>
                  <a:srgbClr val="FFFFFF"/>
                </a:solidFill>
                <a:latin typeface="Barlow Light Italics"/>
              </a:rPr>
              <a:t>kurang</a:t>
            </a:r>
            <a:r>
              <a:rPr lang="en-US" sz="3399" b="1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b="1" dirty="0" err="1">
                <a:solidFill>
                  <a:srgbClr val="FFFFFF"/>
                </a:solidFill>
                <a:latin typeface="Barlow Light Italics"/>
              </a:rPr>
              <a:t>seimbang</a:t>
            </a:r>
            <a:r>
              <a:rPr lang="en-US" sz="3399" b="1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b="1" dirty="0" err="1">
                <a:solidFill>
                  <a:srgbClr val="FFFFFF"/>
                </a:solidFill>
                <a:latin typeface="Barlow Light Italics"/>
              </a:rPr>
              <a:t>mendukung</a:t>
            </a:r>
            <a:r>
              <a:rPr lang="en-US" sz="3399" b="1" dirty="0">
                <a:solidFill>
                  <a:srgbClr val="FFFFFF"/>
                </a:solidFill>
                <a:latin typeface="Barlow Light Italics"/>
              </a:rPr>
              <a:t> </a:t>
            </a:r>
            <a:r>
              <a:rPr lang="en-US" sz="3399" b="1" dirty="0" err="1">
                <a:solidFill>
                  <a:srgbClr val="FFFFFF"/>
                </a:solidFill>
                <a:latin typeface="Barlow Light Italics"/>
              </a:rPr>
              <a:t>penggunaan</a:t>
            </a:r>
            <a:r>
              <a:rPr lang="en-US" sz="3399" b="1" dirty="0">
                <a:solidFill>
                  <a:srgbClr val="FFFFFF"/>
                </a:solidFill>
                <a:latin typeface="Barlow Light Italics"/>
              </a:rPr>
              <a:t> kernel 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504140" y="4890070"/>
            <a:ext cx="753570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Calon </a:t>
            </a:r>
            <a:r>
              <a:rPr lang="en-US" sz="4400" b="1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4400" b="1" dirty="0">
                <a:solidFill>
                  <a:srgbClr val="695941"/>
                </a:solidFill>
                <a:latin typeface="Barlow Light"/>
              </a:rPr>
              <a:t> 2024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1026" name="Picture 2" descr="Tinta Millenial Sticker by rumah123 for iOS &amp; Android | GIPHY">
            <a:extLst>
              <a:ext uri="{FF2B5EF4-FFF2-40B4-BE49-F238E27FC236}">
                <a16:creationId xmlns:a16="http://schemas.microsoft.com/office/drawing/2014/main" id="{417FC536-BB33-122F-1630-179F8ED38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956" y="310649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28207" y="3180800"/>
            <a:ext cx="10899501" cy="43061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TF-IDF dan SVM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20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16105" y="5143500"/>
            <a:ext cx="5454076" cy="4036696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312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Barlow Light Bold"/>
              </a:rPr>
              <a:t>K-Fold Cross Validation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Barlow Light"/>
              </a:rPr>
              <a:t>Merupakan cara melakukan validasi dengan cara membagi sample secara acak sebanyak nilai K dari total  fold.  Lalu data tersebut dijadikan data testing sedangkan sisanya menjadi data training. (dalam Hutapea et al., 2018)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40025" y="3415871"/>
            <a:ext cx="13089967" cy="3623407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K-Fold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105355" y="1326222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175383" y="4203563"/>
            <a:ext cx="6634482" cy="2161983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67972" y="1591395"/>
            <a:ext cx="11273184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Confusion Matrix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matriks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berfungsi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kinerja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klasifikasi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dataset dan label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sebenarnya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"/>
              </a:rPr>
              <a:t>23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2CBC4B49-EFA0-004B-7675-A5BBF523ACF9}"/>
              </a:ext>
            </a:extLst>
          </p:cNvPr>
          <p:cNvSpPr txBox="1"/>
          <p:nvPr/>
        </p:nvSpPr>
        <p:spPr>
          <a:xfrm>
            <a:off x="5367972" y="1591344"/>
            <a:ext cx="11273184" cy="252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Confusion Matrix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Confusion Matrix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berupa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matriks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berfungsi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kinerja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klasifikasi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berdasarkan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dataset dan label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sebenarnya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26714D63-2A8B-AD3D-86EC-0D2A45944D38}"/>
              </a:ext>
            </a:extLst>
          </p:cNvPr>
          <p:cNvSpPr txBox="1"/>
          <p:nvPr/>
        </p:nvSpPr>
        <p:spPr>
          <a:xfrm>
            <a:off x="4343400" y="6523924"/>
            <a:ext cx="13466469" cy="1779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Nilai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ambil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ukuran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f1-score macro. Hal ini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dikarenakan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nilai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f1-score macro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lebih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merata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pada dataset yang tidak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Anidjar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et. al., 2023)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319573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72997" y="3514175"/>
            <a:ext cx="13270962" cy="367198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77497" y="1581870"/>
            <a:ext cx="10523142" cy="133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Barlow Light Bold"/>
              </a:rPr>
              <a:t>Contoh Implementasi Confusion Matrix</a:t>
            </a:r>
          </a:p>
          <a:p>
            <a:pPr>
              <a:lnSpc>
                <a:spcPts val="4759"/>
              </a:lnSpc>
            </a:pPr>
            <a:endParaRPr lang="en-US" sz="4199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67972" y="5751756"/>
            <a:ext cx="6446944" cy="1584418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58447" y="1591395"/>
            <a:ext cx="11891328" cy="372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Pearson Correlation</a:t>
            </a: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metode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mencari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hubungan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linear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2 variable atau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lebih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 Hasil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Pearson Correlation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koefisien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korelasi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berkisar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antara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0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sampai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1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berlaku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untuk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angka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negatif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(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dalam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dan Putra, 2021)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25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58447" y="1591395"/>
            <a:ext cx="11891328" cy="253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Survey </a:t>
            </a:r>
            <a:r>
              <a:rPr lang="en-US" sz="42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endParaRPr lang="en-US" sz="4200" dirty="0">
              <a:solidFill>
                <a:srgbClr val="FFFFFF"/>
              </a:solidFill>
              <a:latin typeface="Barlow Light Bold"/>
            </a:endParaRPr>
          </a:p>
          <a:p>
            <a:pPr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Barlow Light"/>
              </a:rPr>
              <a:t>Survey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Elektabilitas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merupakan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sebuah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survey yang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mengambil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sampel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acak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dari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masyarakat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tentang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hak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pilih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mereka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calon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presiden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26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2EDBEA6-434F-C065-3940-EC1D7D9E3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5446" y="3879117"/>
            <a:ext cx="4634712" cy="6235974"/>
          </a:xfrm>
          <a:prstGeom prst="rect">
            <a:avLst/>
          </a:prstGeom>
        </p:spPr>
      </p:pic>
      <p:pic>
        <p:nvPicPr>
          <p:cNvPr id="3076" name="Picture 4" descr="Sticker Instagram Sticker by Ipsos i-Say for iOS &amp; Android | GIPHY">
            <a:extLst>
              <a:ext uri="{FF2B5EF4-FFF2-40B4-BE49-F238E27FC236}">
                <a16:creationId xmlns:a16="http://schemas.microsoft.com/office/drawing/2014/main" id="{FEF559EA-059B-43CC-6BE3-F3BD44AB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26" y="4429922"/>
            <a:ext cx="2991162" cy="299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41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Landasan</a:t>
            </a:r>
          </a:p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Teori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5328190" y="2376596"/>
            <a:ext cx="11891328" cy="3152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Barlow Light Bold"/>
              </a:rPr>
              <a:t>Survey </a:t>
            </a:r>
            <a:r>
              <a:rPr lang="en-US" sz="42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endParaRPr lang="en-US" sz="4200" dirty="0">
              <a:solidFill>
                <a:srgbClr val="FFFFFF"/>
              </a:solidFill>
              <a:latin typeface="Barlow Light Bold"/>
            </a:endParaRPr>
          </a:p>
          <a:p>
            <a:pPr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Dikarenakan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jumlah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yang tidak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seimbang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tiap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maka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melakukan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perhitungan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rata-rata per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bulan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sebelum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melanjutkan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ke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tahap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berikutnya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yaitu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perhitungan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Barlow Light"/>
              </a:rPr>
              <a:t>Korelasi</a:t>
            </a:r>
            <a:r>
              <a:rPr lang="en-US" sz="3399" dirty="0">
                <a:solidFill>
                  <a:srgbClr val="FFFFFF"/>
                </a:solidFill>
                <a:latin typeface="Barlow Light"/>
              </a:rPr>
              <a:t> Pearson.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27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  <p:pic>
        <p:nvPicPr>
          <p:cNvPr id="4100" name="Picture 4" descr="UAS - MYOB - XII AK 1&amp;2 - SMKN 1 POSO - HANDS. CH.SE. Ak. Gr | Quizizz">
            <a:extLst>
              <a:ext uri="{FF2B5EF4-FFF2-40B4-BE49-F238E27FC236}">
                <a16:creationId xmlns:a16="http://schemas.microsoft.com/office/drawing/2014/main" id="{D8AEE225-B4C1-9627-E976-282A08AB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563" y="5221734"/>
            <a:ext cx="3266472" cy="315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9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5904366" y="1673383"/>
            <a:ext cx="9466816" cy="1296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Fold Terbaik dari masing-masing calon presiden ditampilkan pada tabel berikut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"/>
              </a:rPr>
              <a:t>28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75382" y="4469172"/>
            <a:ext cx="10450547" cy="24015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3893779"/>
            <a:ext cx="8796883" cy="2491348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04366" y="6964137"/>
            <a:ext cx="8796883" cy="2014023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Anies Baswedan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29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 t="3613"/>
          <a:stretch>
            <a:fillRect/>
          </a:stretch>
        </p:blipFill>
        <p:spPr>
          <a:xfrm>
            <a:off x="5699037" y="1819368"/>
            <a:ext cx="8244987" cy="5495317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7246666">
            <a:off x="13633827" y="6463589"/>
            <a:ext cx="2526256" cy="713667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699037" y="7733786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Tercatat menurut BPS (Badan Pusat Statistik) data pemilih meningkat setiap tahunnya dari 2004 sampai dengan 2019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tic Italics"/>
              </a:rPr>
              <a:t>03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4834395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Latar</a:t>
            </a:r>
          </a:p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Belakang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036422" cy="2601394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78296" y="6923799"/>
            <a:ext cx="8962492" cy="196795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Ganjar Pranowo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30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4944087" y="-1169212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1439" y="2868260"/>
            <a:ext cx="3660947" cy="789210"/>
            <a:chOff x="0" y="0"/>
            <a:chExt cx="2033045" cy="4382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3045" cy="438275"/>
            </a:xfrm>
            <a:custGeom>
              <a:avLst/>
              <a:gdLst/>
              <a:ahLst/>
              <a:cxnLst/>
              <a:rect l="l" t="t" r="r" b="b"/>
              <a:pathLst>
                <a:path w="2033045" h="438275">
                  <a:moveTo>
                    <a:pt x="203200" y="0"/>
                  </a:moveTo>
                  <a:lnTo>
                    <a:pt x="2033045" y="0"/>
                  </a:lnTo>
                  <a:lnTo>
                    <a:pt x="1829845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30044" y="1749583"/>
            <a:ext cx="2728617" cy="789210"/>
            <a:chOff x="0" y="0"/>
            <a:chExt cx="1515292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5292" cy="438275"/>
            </a:xfrm>
            <a:custGeom>
              <a:avLst/>
              <a:gdLst/>
              <a:ahLst/>
              <a:cxnLst/>
              <a:rect l="l" t="t" r="r" b="b"/>
              <a:pathLst>
                <a:path w="1515292" h="438275">
                  <a:moveTo>
                    <a:pt x="203200" y="0"/>
                  </a:moveTo>
                  <a:lnTo>
                    <a:pt x="1515292" y="0"/>
                  </a:lnTo>
                  <a:lnTo>
                    <a:pt x="1312092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3420445" y="2149833"/>
            <a:ext cx="2047276" cy="6160993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381960" y="8088245"/>
            <a:ext cx="1834297" cy="1834297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26" name="AutoShape 26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904366" y="4055704"/>
            <a:ext cx="9108997" cy="257277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964591" y="6895174"/>
            <a:ext cx="9048772" cy="1995005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904366" y="1673383"/>
            <a:ext cx="9466816" cy="1953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695941"/>
                </a:solidFill>
                <a:latin typeface="Barlow Light"/>
              </a:rPr>
              <a:t>Hasil perhitungan Pearson Correlation untuk data sentimen dan survei elektabilitas calon Prabowo Subianto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31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0" y="1201213"/>
            <a:ext cx="5010458" cy="223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639"/>
              </a:lnSpc>
            </a:pPr>
            <a:r>
              <a:rPr lang="en-US" sz="7999">
                <a:solidFill>
                  <a:srgbClr val="695941"/>
                </a:solidFill>
                <a:latin typeface="Barlow SemiCondensed Italics"/>
              </a:rPr>
              <a:t>Hasil dan Pembahasan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3392" y="1245117"/>
            <a:ext cx="19093032" cy="8677424"/>
            <a:chOff x="0" y="0"/>
            <a:chExt cx="5028618" cy="22854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28617" cy="2285412"/>
            </a:xfrm>
            <a:custGeom>
              <a:avLst/>
              <a:gdLst/>
              <a:ahLst/>
              <a:cxnLst/>
              <a:rect l="l" t="t" r="r" b="b"/>
              <a:pathLst>
                <a:path w="5028617" h="2285412">
                  <a:moveTo>
                    <a:pt x="0" y="0"/>
                  </a:moveTo>
                  <a:lnTo>
                    <a:pt x="5028617" y="0"/>
                  </a:lnTo>
                  <a:lnTo>
                    <a:pt x="5028617" y="2285412"/>
                  </a:lnTo>
                  <a:lnTo>
                    <a:pt x="0" y="2285412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Kesimpulan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616172" y="313764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187630" y="2067961"/>
            <a:ext cx="11891328" cy="6944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Implementasi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Mesin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Sentiment analysis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Python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berbasis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website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framework Flask dan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algoritma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Support Vector Machine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kernel Gaussian RBF 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Barlow Light Bold"/>
              </a:rPr>
              <a:t>Fold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Terbaik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untuk masing-masing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adalah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fold ke-8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0,66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Anies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Baswedan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fold ke-5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0,72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Ganjar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Pranowo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dan fold ke-4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f1-score 0,78 untuk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Prabowo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Subianto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Korelasi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antara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data sentiment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survey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memiliki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hubungan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kuat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yang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searah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Sehingga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dapat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disimpulkan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adanya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keterkaitan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antara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sentimen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survei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portal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berita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Disimpulkan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dari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3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presiden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bahwa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semakin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tinggi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sentimen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positif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maka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semakin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tinggi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elektabilitas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calon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Barlow Light Bold"/>
              </a:rPr>
              <a:t>tersebut</a:t>
            </a:r>
            <a:r>
              <a:rPr lang="en-US" sz="3000" dirty="0">
                <a:solidFill>
                  <a:srgbClr val="FFFFFF"/>
                </a:solidFill>
                <a:latin typeface="Barlow Light Bold"/>
              </a:rPr>
              <a:t>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Barlow Light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"/>
              </a:rPr>
              <a:t>32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93392" y="1245117"/>
            <a:ext cx="19093032" cy="7660616"/>
            <a:chOff x="0" y="0"/>
            <a:chExt cx="5028618" cy="201761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2017611"/>
            </a:xfrm>
            <a:custGeom>
              <a:avLst/>
              <a:gdLst/>
              <a:ahLst/>
              <a:cxnLst/>
              <a:rect l="l" t="t" r="r" b="b"/>
              <a:pathLst>
                <a:path w="5028617" h="2017611">
                  <a:moveTo>
                    <a:pt x="0" y="0"/>
                  </a:moveTo>
                  <a:lnTo>
                    <a:pt x="5028617" y="0"/>
                  </a:lnTo>
                  <a:lnTo>
                    <a:pt x="5028617" y="2017611"/>
                  </a:lnTo>
                  <a:lnTo>
                    <a:pt x="0" y="2017611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0" y="300136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7525" y="191731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3718" y="1321317"/>
            <a:ext cx="4541665" cy="114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Saran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005970" y="1049995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537342" y="1666558"/>
            <a:ext cx="1535129" cy="770356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1" name="AutoShape 31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392114" y="2615871"/>
            <a:ext cx="11891328" cy="4789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Berdasarkan hasil proses scraping, ada kendala untuk melakukan penarikan data pada twitter sehingga disarankan untuk mencari alternatif lain saat mencari sumber data.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Barlow Light Bold"/>
              </a:rPr>
              <a:t>Untuk topik sentiment analysis, disarankan untuk mendalami topik parameter tuning disertai dengan penggunakan kernel lain seperti linear, polynomial, dan sigmoid dengan tema calon presiden pada penelitian selanjutnya.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695941"/>
                </a:solidFill>
                <a:latin typeface="Antic Italics"/>
              </a:rPr>
              <a:t>33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76825" y="4303604"/>
            <a:ext cx="12172157" cy="177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50"/>
              </a:lnSpc>
            </a:pPr>
            <a:r>
              <a:rPr lang="en-US" sz="12500" spc="625">
                <a:solidFill>
                  <a:srgbClr val="F1ECE5"/>
                </a:solidFill>
                <a:latin typeface="Barlow SemiCondensed Bold Italics"/>
              </a:rPr>
              <a:t>TERIMA KASIH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2880784" y="1913439"/>
            <a:ext cx="1344853" cy="175277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5400000">
            <a:off x="4843678" y="1913439"/>
            <a:ext cx="1344853" cy="175277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15687658" y="7753561"/>
            <a:ext cx="1907919" cy="1907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541759" y="2514757"/>
            <a:ext cx="6265919" cy="789210"/>
            <a:chOff x="0" y="0"/>
            <a:chExt cx="3479673" cy="4382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79673" cy="438275"/>
            </a:xfrm>
            <a:custGeom>
              <a:avLst/>
              <a:gdLst/>
              <a:ahLst/>
              <a:cxnLst/>
              <a:rect l="l" t="t" r="r" b="b"/>
              <a:pathLst>
                <a:path w="3479673" h="438275">
                  <a:moveTo>
                    <a:pt x="203200" y="0"/>
                  </a:moveTo>
                  <a:lnTo>
                    <a:pt x="3479673" y="0"/>
                  </a:lnTo>
                  <a:lnTo>
                    <a:pt x="3276473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6DBC9"/>
            </a:solidFill>
            <a:ln>
              <a:noFill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71426" y="3723067"/>
            <a:ext cx="11120997" cy="1258506"/>
            <a:chOff x="0" y="0"/>
            <a:chExt cx="5386833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63975" y="5438772"/>
            <a:ext cx="11120997" cy="1258506"/>
            <a:chOff x="0" y="0"/>
            <a:chExt cx="5386833" cy="6096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247180" y="7154478"/>
            <a:ext cx="11120997" cy="1258506"/>
            <a:chOff x="0" y="0"/>
            <a:chExt cx="5386833" cy="609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86833" cy="609600"/>
            </a:xfrm>
            <a:custGeom>
              <a:avLst/>
              <a:gdLst/>
              <a:ahLst/>
              <a:cxnLst/>
              <a:rect l="l" t="t" r="r" b="b"/>
              <a:pathLst>
                <a:path w="5386833" h="609600">
                  <a:moveTo>
                    <a:pt x="203200" y="0"/>
                  </a:moveTo>
                  <a:lnTo>
                    <a:pt x="5386833" y="0"/>
                  </a:lnTo>
                  <a:lnTo>
                    <a:pt x="518363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042929" y="3818889"/>
            <a:ext cx="1066862" cy="106686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492660" y="5534594"/>
            <a:ext cx="1066862" cy="1066862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942391" y="7250300"/>
            <a:ext cx="1066862" cy="1066862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588213" y="7249321"/>
            <a:ext cx="2673220" cy="267322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364375" y="1696254"/>
            <a:ext cx="866823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Rumusan Masalah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863975" y="386813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1.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39126" y="3880819"/>
            <a:ext cx="9249224" cy="82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Support Vector Machine pada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2024?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802940" y="5443986"/>
            <a:ext cx="9871307" cy="126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Kualitas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Sentiment Analysis untuk tweet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2024 dengan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menggunakan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400" dirty="0" err="1">
                <a:solidFill>
                  <a:srgbClr val="695941"/>
                </a:solidFill>
                <a:latin typeface="Barlow Light"/>
              </a:rPr>
              <a:t>metode</a:t>
            </a:r>
            <a:r>
              <a:rPr lang="en-US" sz="2400" dirty="0">
                <a:solidFill>
                  <a:srgbClr val="695941"/>
                </a:solidFill>
                <a:latin typeface="Barlow Light"/>
              </a:rPr>
              <a:t> 10-Fold Cross Validation dan Confusion Matrix?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235832" y="7309429"/>
            <a:ext cx="9828000" cy="83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695941"/>
                </a:solidFill>
                <a:latin typeface="Barlow Light"/>
              </a:rPr>
              <a:t>Apakah ada keterkaitan antara hasil analisa dengan survey elektabilitas portal berita?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04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282919" y="5591172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2.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15811" y="7261804"/>
            <a:ext cx="1520021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Barlow Light Italics"/>
              </a:rPr>
              <a:t>3.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48" name="AutoShape 48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52" name="TextBox 52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  <p:pic>
        <p:nvPicPr>
          <p:cNvPr id="2050" name="Picture 2" descr="Confused Question Mark Sticker by Le Guess Who for iOS &amp; Android | GIPHY">
            <a:extLst>
              <a:ext uri="{FF2B5EF4-FFF2-40B4-BE49-F238E27FC236}">
                <a16:creationId xmlns:a16="http://schemas.microsoft.com/office/drawing/2014/main" id="{50F582C3-F79B-E6D9-6F78-15D80119F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231" y="6036769"/>
            <a:ext cx="2581272" cy="258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15610" y="4239812"/>
            <a:ext cx="4172811" cy="4556336"/>
            <a:chOff x="0" y="0"/>
            <a:chExt cx="1176777" cy="12849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08727" y="4017423"/>
            <a:ext cx="4172811" cy="4556336"/>
            <a:chOff x="0" y="0"/>
            <a:chExt cx="1176777" cy="12849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F6F2E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150163" y="2322583"/>
            <a:ext cx="7987674" cy="789210"/>
            <a:chOff x="0" y="0"/>
            <a:chExt cx="4435820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435820" cy="438275"/>
            </a:xfrm>
            <a:custGeom>
              <a:avLst/>
              <a:gdLst/>
              <a:ahLst/>
              <a:cxnLst/>
              <a:rect l="l" t="t" r="r" b="b"/>
              <a:pathLst>
                <a:path w="4435820" h="438275">
                  <a:moveTo>
                    <a:pt x="203200" y="0"/>
                  </a:moveTo>
                  <a:lnTo>
                    <a:pt x="4435820" y="0"/>
                  </a:lnTo>
                  <a:lnTo>
                    <a:pt x="4232620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54188" y="4226444"/>
            <a:ext cx="4172811" cy="4556336"/>
            <a:chOff x="0" y="0"/>
            <a:chExt cx="1176777" cy="12849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847305" y="4004055"/>
            <a:ext cx="4172811" cy="4556336"/>
            <a:chOff x="0" y="0"/>
            <a:chExt cx="1176777" cy="128493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619067" y="5347254"/>
            <a:ext cx="2952024" cy="189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Referensi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bacaan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dengan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topik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Sentiment Analysis dan Text Mining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47508" y="3652575"/>
            <a:ext cx="1329417" cy="997063"/>
            <a:chOff x="0" y="0"/>
            <a:chExt cx="812800" cy="6096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335060" y="4226444"/>
            <a:ext cx="4172811" cy="4556336"/>
            <a:chOff x="0" y="0"/>
            <a:chExt cx="1176777" cy="128493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128178" y="4004055"/>
            <a:ext cx="4172811" cy="4556336"/>
            <a:chOff x="0" y="0"/>
            <a:chExt cx="1176777" cy="128493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76777" cy="1284935"/>
            </a:xfrm>
            <a:custGeom>
              <a:avLst/>
              <a:gdLst/>
              <a:ahLst/>
              <a:cxnLst/>
              <a:rect l="l" t="t" r="r" b="b"/>
              <a:pathLst>
                <a:path w="1176777" h="1284935">
                  <a:moveTo>
                    <a:pt x="0" y="0"/>
                  </a:moveTo>
                  <a:lnTo>
                    <a:pt x="1176777" y="0"/>
                  </a:lnTo>
                  <a:lnTo>
                    <a:pt x="1176777" y="1284935"/>
                  </a:lnTo>
                  <a:lnTo>
                    <a:pt x="0" y="1284935"/>
                  </a:lnTo>
                  <a:close/>
                </a:path>
              </a:pathLst>
            </a:custGeom>
            <a:solidFill>
              <a:srgbClr val="E6DBC9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6550901" y="3652575"/>
            <a:ext cx="1329417" cy="997063"/>
            <a:chOff x="0" y="0"/>
            <a:chExt cx="812800" cy="6096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1712323" y="3652575"/>
            <a:ext cx="1329417" cy="997063"/>
            <a:chOff x="0" y="0"/>
            <a:chExt cx="812800" cy="6096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81089" y="7928176"/>
            <a:ext cx="2482215" cy="2482215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813414" y="2718598"/>
            <a:ext cx="886300" cy="78639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5422348" y="1527245"/>
            <a:ext cx="7443304" cy="1285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695941"/>
                </a:solidFill>
                <a:latin typeface="Barlow SemiCondensed Italics"/>
              </a:rPr>
              <a:t>Tujuan Penelitian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252205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1.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504423" y="4353557"/>
            <a:ext cx="3099191" cy="384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>
                <a:solidFill>
                  <a:srgbClr val="695941"/>
                </a:solidFill>
                <a:latin typeface="Barlow Light"/>
              </a:rPr>
              <a:t>Bentuk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Text Mining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memprediksi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hasil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calon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presiden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2024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berdasarkan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data Twitter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Antic Italics"/>
              </a:rPr>
              <a:t>05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909806" y="4846573"/>
            <a:ext cx="2609554" cy="2871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Mengimplementasi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ilmu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dan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teori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selama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perkuliahan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695941"/>
                </a:solidFill>
                <a:latin typeface="Barlow Light"/>
              </a:rPr>
              <a:t>dalam</a:t>
            </a:r>
            <a:r>
              <a:rPr lang="en-US" sz="2700" dirty="0">
                <a:solidFill>
                  <a:srgbClr val="695941"/>
                </a:solidFill>
                <a:latin typeface="Barlow Light"/>
              </a:rPr>
              <a:t> bidang Machine Learning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55599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2.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617021" y="3727244"/>
            <a:ext cx="1520021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Barlow Light"/>
              </a:rPr>
              <a:t>3.</a:t>
            </a:r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5998448" y="2718598"/>
            <a:ext cx="886300" cy="786390"/>
          </a:xfrm>
          <a:prstGeom prst="rect">
            <a:avLst/>
          </a:prstGeom>
        </p:spPr>
      </p:pic>
      <p:grpSp>
        <p:nvGrpSpPr>
          <p:cNvPr id="55" name="Group 55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595754" y="466265"/>
            <a:ext cx="4795551" cy="43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59" name="AutoShape 59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63" name="TextBox 63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695941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1935418"/>
            <a:ext cx="8105215" cy="6517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1. Correlation Between Twitter Sentiment Analysis with Three Kernels Using Algorithm Support Vector Machine (SVM) Governor Candidate Electability Level.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Dionisia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Bhisetya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Rarasati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Josef Cristian Adi Putra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Pada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studi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kasus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pemilihan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gubernur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DKI Jakarta, kernel dengan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terbaik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adalah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Gaussian RBF 90.58%,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diikuti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dengan Linear 85.87%, dan Polynomial 78.5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06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22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Barlow Light Bold"/>
              </a:rPr>
              <a:t>2. Analisis Sentimen Twitter Kuliah Online Pasca Covid-19 Menggunakan Algoritma Support Vector Machine dan Naive Bayes.</a:t>
            </a:r>
          </a:p>
          <a:p>
            <a:pPr algn="just">
              <a:lnSpc>
                <a:spcPts val="4340"/>
              </a:lnSpc>
            </a:pPr>
            <a:endParaRPr lang="en-US" sz="310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Penulis : Hendrik Setiawan, Ema Utami, Sudarmawan.</a:t>
            </a: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Barlow Light"/>
              </a:rPr>
              <a:t>Kesimpulan : Penelitian analisis sentiment pengguna twitter terhadap kuliah online pasca covid-19 memiliki akurasi sebesar 85% dengan algoritma SVM, sedangkan akurasi 81.2% menggunakan Naïve Bayes.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07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012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3.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Komparasi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Algoritma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SVM Dan Naive Bayes Untuk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Klasifikasi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Kestabilan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</a:t>
            </a:r>
            <a:r>
              <a:rPr lang="en-US" sz="3100" dirty="0" err="1">
                <a:solidFill>
                  <a:srgbClr val="FFFFFF"/>
                </a:solidFill>
                <a:latin typeface="Barlow Light Bold"/>
              </a:rPr>
              <a:t>Jaringan</a:t>
            </a:r>
            <a:r>
              <a:rPr lang="en-US" sz="3100" dirty="0">
                <a:solidFill>
                  <a:srgbClr val="FFFFFF"/>
                </a:solidFill>
                <a:latin typeface="Barlow Light Bold"/>
              </a:rPr>
              <a:t> Listrik.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Sri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Diantika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Windu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Gata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Hiya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Nalatissifa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,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Mareanus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Lase.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Support Vector Machine pada data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kestabilan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jaringan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mendapatkan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98.8%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sementara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jika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menggunakan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Naïve Bayes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97.64%.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08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8F7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129566">
            <a:off x="7466663" y="-976168"/>
            <a:ext cx="1920558" cy="12407487"/>
            <a:chOff x="0" y="0"/>
            <a:chExt cx="505826" cy="3267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826" cy="3267816"/>
            </a:xfrm>
            <a:custGeom>
              <a:avLst/>
              <a:gdLst/>
              <a:ahLst/>
              <a:cxnLst/>
              <a:rect l="l" t="t" r="r" b="b"/>
              <a:pathLst>
                <a:path w="505826" h="3267816">
                  <a:moveTo>
                    <a:pt x="0" y="0"/>
                  </a:moveTo>
                  <a:lnTo>
                    <a:pt x="505826" y="0"/>
                  </a:lnTo>
                  <a:lnTo>
                    <a:pt x="505826" y="3267816"/>
                  </a:lnTo>
                  <a:lnTo>
                    <a:pt x="0" y="3267816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129566">
            <a:off x="10474086" y="-1380932"/>
            <a:ext cx="4014845" cy="13023247"/>
            <a:chOff x="0" y="0"/>
            <a:chExt cx="1057408" cy="34299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7408" cy="3429991"/>
            </a:xfrm>
            <a:custGeom>
              <a:avLst/>
              <a:gdLst/>
              <a:ahLst/>
              <a:cxnLst/>
              <a:rect l="l" t="t" r="r" b="b"/>
              <a:pathLst>
                <a:path w="1057408" h="3429991">
                  <a:moveTo>
                    <a:pt x="0" y="0"/>
                  </a:moveTo>
                  <a:lnTo>
                    <a:pt x="1057408" y="0"/>
                  </a:lnTo>
                  <a:lnTo>
                    <a:pt x="1057408" y="3429991"/>
                  </a:lnTo>
                  <a:lnTo>
                    <a:pt x="0" y="3429991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1129566">
            <a:off x="15509346" y="-1359291"/>
            <a:ext cx="810203" cy="12815907"/>
            <a:chOff x="0" y="0"/>
            <a:chExt cx="213387" cy="3375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387" cy="3375383"/>
            </a:xfrm>
            <a:custGeom>
              <a:avLst/>
              <a:gdLst/>
              <a:ahLst/>
              <a:cxnLst/>
              <a:rect l="l" t="t" r="r" b="b"/>
              <a:pathLst>
                <a:path w="213387" h="3375383">
                  <a:moveTo>
                    <a:pt x="0" y="0"/>
                  </a:moveTo>
                  <a:lnTo>
                    <a:pt x="213387" y="0"/>
                  </a:lnTo>
                  <a:lnTo>
                    <a:pt x="213387" y="3375383"/>
                  </a:lnTo>
                  <a:lnTo>
                    <a:pt x="0" y="3375383"/>
                  </a:lnTo>
                  <a:close/>
                </a:path>
              </a:pathLst>
            </a:custGeom>
            <a:solidFill>
              <a:srgbClr val="A6958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641156" y="9128590"/>
            <a:ext cx="2358485" cy="793952"/>
            <a:chOff x="0" y="0"/>
            <a:chExt cx="1810856" cy="6096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10856" cy="609600"/>
            </a:xfrm>
            <a:custGeom>
              <a:avLst/>
              <a:gdLst/>
              <a:ahLst/>
              <a:cxnLst/>
              <a:rect l="l" t="t" r="r" b="b"/>
              <a:pathLst>
                <a:path w="1810856" h="609600">
                  <a:moveTo>
                    <a:pt x="203200" y="0"/>
                  </a:moveTo>
                  <a:lnTo>
                    <a:pt x="1810856" y="0"/>
                  </a:lnTo>
                  <a:lnTo>
                    <a:pt x="160765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02516" y="2002093"/>
            <a:ext cx="19093032" cy="6629789"/>
            <a:chOff x="0" y="0"/>
            <a:chExt cx="5028618" cy="1746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28617" cy="1746117"/>
            </a:xfrm>
            <a:custGeom>
              <a:avLst/>
              <a:gdLst/>
              <a:ahLst/>
              <a:cxnLst/>
              <a:rect l="l" t="t" r="r" b="b"/>
              <a:pathLst>
                <a:path w="5028617" h="1746117">
                  <a:moveTo>
                    <a:pt x="0" y="0"/>
                  </a:moveTo>
                  <a:lnTo>
                    <a:pt x="5028617" y="0"/>
                  </a:lnTo>
                  <a:lnTo>
                    <a:pt x="5028617" y="1746117"/>
                  </a:lnTo>
                  <a:lnTo>
                    <a:pt x="0" y="1746117"/>
                  </a:lnTo>
                  <a:close/>
                </a:path>
              </a:pathLst>
            </a:custGeom>
            <a:solidFill>
              <a:srgbClr val="A69580">
                <a:alpha val="8862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0722" y="3137472"/>
            <a:ext cx="3190300" cy="789210"/>
            <a:chOff x="0" y="0"/>
            <a:chExt cx="1771679" cy="438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  <a:ln>
              <a:noFill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51299" y="1977132"/>
            <a:ext cx="3190300" cy="789210"/>
            <a:chOff x="0" y="0"/>
            <a:chExt cx="1771679" cy="4382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71679" cy="438275"/>
            </a:xfrm>
            <a:custGeom>
              <a:avLst/>
              <a:gdLst/>
              <a:ahLst/>
              <a:cxnLst/>
              <a:rect l="l" t="t" r="r" b="b"/>
              <a:pathLst>
                <a:path w="1771679" h="438275">
                  <a:moveTo>
                    <a:pt x="203200" y="0"/>
                  </a:moveTo>
                  <a:lnTo>
                    <a:pt x="1771679" y="0"/>
                  </a:lnTo>
                  <a:lnTo>
                    <a:pt x="1568479" y="438275"/>
                  </a:lnTo>
                  <a:lnTo>
                    <a:pt x="0" y="43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CDBEAA"/>
            </a:solidFill>
            <a:ln>
              <a:noFill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4440" y="1457427"/>
            <a:ext cx="4541665" cy="223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000">
                <a:solidFill>
                  <a:srgbClr val="FFFFFF"/>
                </a:solidFill>
                <a:latin typeface="Barlow SemiCondensed Italics"/>
              </a:rPr>
              <a:t>Penelitian Terdahulu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4465068" y="903906"/>
            <a:ext cx="1343870" cy="4171739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69777" y="3958471"/>
            <a:ext cx="1535129" cy="770356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5516105" y="2619058"/>
            <a:ext cx="8105215" cy="556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 dirty="0">
                <a:solidFill>
                  <a:srgbClr val="FFFFFF"/>
                </a:solidFill>
                <a:latin typeface="Barlow Light Bold"/>
              </a:rPr>
              <a:t>4. KOMPARASI ALGORITMA NAIVE BAYES DAN SUPPORT VECTOR MACHINE UNTUK ANALISA SENTIMEN REVIEW FILM.</a:t>
            </a:r>
          </a:p>
          <a:p>
            <a:pPr algn="just">
              <a:lnSpc>
                <a:spcPts val="4340"/>
              </a:lnSpc>
            </a:pPr>
            <a:endParaRPr lang="en-US" sz="3100" dirty="0">
              <a:solidFill>
                <a:srgbClr val="FFFFFF"/>
              </a:solidFill>
              <a:latin typeface="Barlow Light Bold"/>
            </a:endParaRPr>
          </a:p>
          <a:p>
            <a:pPr algn="just">
              <a:lnSpc>
                <a:spcPts val="3780"/>
              </a:lnSpc>
            </a:pP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Penulis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: Elly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Indrayuni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.</a:t>
            </a: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FFFFFF"/>
              </a:solidFill>
              <a:latin typeface="Barlow Light"/>
            </a:endParaRPr>
          </a:p>
          <a:p>
            <a:pPr algn="just">
              <a:lnSpc>
                <a:spcPts val="3780"/>
              </a:lnSpc>
            </a:pPr>
            <a:r>
              <a:rPr lang="en-US" sz="2700" dirty="0">
                <a:solidFill>
                  <a:srgbClr val="FFFFFF"/>
                </a:solidFill>
                <a:latin typeface="Barlow Light"/>
              </a:rPr>
              <a:t>Kesimpulan :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Penelitian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analisis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sentiment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pengguna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twitter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terhadap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review film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menggunakan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confussion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matrix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menunjukan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bahwa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akurasi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SVM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90% dan untuk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algoritma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Naïve Bayes </a:t>
            </a:r>
            <a:r>
              <a:rPr lang="en-US" sz="2700" dirty="0" err="1">
                <a:solidFill>
                  <a:srgbClr val="FFFFFF"/>
                </a:solidFill>
                <a:latin typeface="Barlow Light"/>
              </a:rPr>
              <a:t>sebesar</a:t>
            </a:r>
            <a:r>
              <a:rPr lang="en-US" sz="2700" dirty="0">
                <a:solidFill>
                  <a:srgbClr val="FFFFFF"/>
                </a:solidFill>
                <a:latin typeface="Barlow Light"/>
              </a:rPr>
              <a:t> 84.5%.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304906" y="9237376"/>
            <a:ext cx="1344853" cy="50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695941"/>
                </a:solidFill>
                <a:latin typeface="Antic Italics"/>
              </a:rPr>
              <a:t>09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 flipV="1">
            <a:off x="1255490" y="8246704"/>
            <a:ext cx="1535129" cy="770356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-578688" y="313764"/>
            <a:ext cx="5256593" cy="793952"/>
            <a:chOff x="0" y="0"/>
            <a:chExt cx="4036038" cy="6096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036038" cy="609600"/>
            </a:xfrm>
            <a:custGeom>
              <a:avLst/>
              <a:gdLst/>
              <a:ahLst/>
              <a:cxnLst/>
              <a:rect l="l" t="t" r="r" b="b"/>
              <a:pathLst>
                <a:path w="4036038" h="609600">
                  <a:moveTo>
                    <a:pt x="203200" y="0"/>
                  </a:moveTo>
                  <a:lnTo>
                    <a:pt x="4036038" y="0"/>
                  </a:lnTo>
                  <a:lnTo>
                    <a:pt x="383283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5C5A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5754" y="466265"/>
            <a:ext cx="479555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r>
              <a:rPr lang="en-US" sz="2500" spc="250" dirty="0">
                <a:solidFill>
                  <a:srgbClr val="FFFFFF"/>
                </a:solidFill>
                <a:latin typeface="Antic Italics"/>
              </a:rPr>
              <a:t>SIDANG SKRIPSI</a:t>
            </a:r>
          </a:p>
        </p:txBody>
      </p:sp>
      <p:sp>
        <p:nvSpPr>
          <p:cNvPr id="33" name="AutoShape 33"/>
          <p:cNvSpPr/>
          <p:nvPr/>
        </p:nvSpPr>
        <p:spPr>
          <a:xfrm>
            <a:off x="4446936" y="564418"/>
            <a:ext cx="8611039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12715937" y="1622495"/>
            <a:ext cx="5915855" cy="0"/>
          </a:xfrm>
          <a:prstGeom prst="line">
            <a:avLst/>
          </a:prstGeom>
          <a:ln w="38100" cap="flat">
            <a:solidFill>
              <a:srgbClr val="D5C5A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rot="-4326899">
            <a:off x="12304079" y="1105963"/>
            <a:ext cx="1125794" cy="0"/>
          </a:xfrm>
          <a:prstGeom prst="line">
            <a:avLst/>
          </a:prstGeom>
          <a:ln w="38100" cap="flat">
            <a:solidFill>
              <a:srgbClr val="CDBEA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93145" y="523415"/>
            <a:ext cx="1183142" cy="83302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4511457" y="494840"/>
            <a:ext cx="3432502" cy="824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UNIVERSITAS</a:t>
            </a:r>
          </a:p>
          <a:p>
            <a:pPr marL="0" lvl="0" indent="0" algn="just">
              <a:lnSpc>
                <a:spcPts val="3360"/>
              </a:lnSpc>
              <a:spcBef>
                <a:spcPct val="0"/>
              </a:spcBef>
            </a:pPr>
            <a:r>
              <a:rPr lang="en-US" sz="2400" u="none">
                <a:solidFill>
                  <a:srgbClr val="FFFFFF"/>
                </a:solidFill>
                <a:latin typeface="Antic Italics"/>
              </a:rPr>
              <a:t>BUNDA MULIA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1454</Words>
  <Application>Microsoft Office PowerPoint</Application>
  <PresentationFormat>Custom</PresentationFormat>
  <Paragraphs>291</Paragraphs>
  <Slides>34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Barlow SemiCondensed Bold Italics</vt:lpstr>
      <vt:lpstr>Garet Italics</vt:lpstr>
      <vt:lpstr>Antic</vt:lpstr>
      <vt:lpstr>Arial</vt:lpstr>
      <vt:lpstr>Calibri</vt:lpstr>
      <vt:lpstr>Barlow Light Bold</vt:lpstr>
      <vt:lpstr>Barlow Light Italics</vt:lpstr>
      <vt:lpstr>Barlow Light</vt:lpstr>
      <vt:lpstr>Barlow SemiCondensed Italics</vt:lpstr>
      <vt:lpstr>Antic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Skripsi Michael</dc:title>
  <cp:lastModifiedBy>Michael Alfonso</cp:lastModifiedBy>
  <cp:revision>9</cp:revision>
  <dcterms:created xsi:type="dcterms:W3CDTF">2006-08-16T00:00:00Z</dcterms:created>
  <dcterms:modified xsi:type="dcterms:W3CDTF">2023-06-05T03:09:03Z</dcterms:modified>
  <dc:identifier>DAFh4Vqknwg</dc:identifier>
</cp:coreProperties>
</file>