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8288000" cy="10287000"/>
  <p:notesSz cx="6858000" cy="9144000"/>
  <p:embeddedFontLst>
    <p:embeddedFont>
      <p:font typeface="Antic" panose="020B0604020202020204" charset="0"/>
      <p:regular r:id="rId35"/>
    </p:embeddedFont>
    <p:embeddedFont>
      <p:font typeface="Antic Italics" panose="020B0604020202020204" charset="0"/>
      <p:regular r:id="rId36"/>
    </p:embeddedFont>
    <p:embeddedFont>
      <p:font typeface="Barlow Light" panose="00000400000000000000" pitchFamily="2" charset="0"/>
      <p:regular r:id="rId37"/>
      <p:italic r:id="rId38"/>
    </p:embeddedFont>
    <p:embeddedFont>
      <p:font typeface="Barlow Light Bold" panose="020B0604020202020204" charset="0"/>
      <p:regular r:id="rId39"/>
    </p:embeddedFont>
    <p:embeddedFont>
      <p:font typeface="Barlow Light Italics" panose="020B0604020202020204" charset="0"/>
      <p:regular r:id="rId40"/>
    </p:embeddedFont>
    <p:embeddedFont>
      <p:font typeface="Barlow SemiCondensed Bold Italics" panose="020B0604020202020204" charset="0"/>
      <p:regular r:id="rId41"/>
    </p:embeddedFont>
    <p:embeddedFont>
      <p:font typeface="Barlow SemiCondensed Italics" panose="020B0604020202020204" charset="0"/>
      <p:regular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Garet Italics" panose="020B0604020202020204" charset="0"/>
      <p:regular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7450" autoAdjust="0"/>
  </p:normalViewPr>
  <p:slideViewPr>
    <p:cSldViewPr>
      <p:cViewPr varScale="1">
        <p:scale>
          <a:sx n="59" d="100"/>
          <a:sy n="59" d="100"/>
        </p:scale>
        <p:origin x="14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B473C-4971-416F-9659-AA3514C828BF}" type="datetimeFigureOut">
              <a:rPr lang="en-ID" smtClean="0"/>
              <a:t>31/05/2023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840A3-2BC5-44EA-AF04-CCB4D7F7AF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211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557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334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5879"/>
              </a:lnSpc>
            </a:pPr>
            <a:r>
              <a:rPr lang="en-US" sz="1600" dirty="0">
                <a:solidFill>
                  <a:srgbClr val="FFFFFF"/>
                </a:solidFill>
                <a:latin typeface="Barlow Light Bold"/>
              </a:rPr>
              <a:t>Sentiment Analysis</a:t>
            </a:r>
          </a:p>
          <a:p>
            <a:pPr>
              <a:lnSpc>
                <a:spcPts val="4759"/>
              </a:lnSpc>
            </a:pP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Menurut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Medhat, Hassan, &amp;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Korashy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(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dalam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Indrayuni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2018)  Analisa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sentimen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studi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komputasi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yang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meneliti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opini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pendapat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perilaku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dan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emosi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seseorang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secara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tekstual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lalu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diklasifikasi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menjadi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kelompok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sentiment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negatif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netral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dan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positif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terhadap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suatu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individu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kejadian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atau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topik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132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eg"/><Relationship Id="rId5" Type="http://schemas.openxmlformats.org/officeDocument/2006/relationships/image" Target="../media/image5.png"/><Relationship Id="rId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3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142067" y="1194147"/>
            <a:ext cx="7015869" cy="688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 spc="64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12" name="AutoShape 12"/>
          <p:cNvSpPr/>
          <p:nvPr/>
        </p:nvSpPr>
        <p:spPr>
          <a:xfrm>
            <a:off x="8455772" y="1452910"/>
            <a:ext cx="3273379" cy="0"/>
          </a:xfrm>
          <a:prstGeom prst="line">
            <a:avLst/>
          </a:prstGeom>
          <a:ln w="28575" cap="flat">
            <a:solidFill>
              <a:srgbClr val="D5C5AC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3" name="AutoShape 13"/>
          <p:cNvSpPr/>
          <p:nvPr/>
        </p:nvSpPr>
        <p:spPr>
          <a:xfrm>
            <a:off x="8331947" y="1681510"/>
            <a:ext cx="2579674" cy="0"/>
          </a:xfrm>
          <a:prstGeom prst="line">
            <a:avLst/>
          </a:prstGeom>
          <a:ln w="28575" cap="flat">
            <a:solidFill>
              <a:srgbClr val="D5C5AC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4" name="TextBox 14"/>
          <p:cNvSpPr txBox="1"/>
          <p:nvPr/>
        </p:nvSpPr>
        <p:spPr>
          <a:xfrm>
            <a:off x="9837905" y="8624946"/>
            <a:ext cx="7536182" cy="472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80"/>
              </a:lnSpc>
            </a:pPr>
            <a:r>
              <a:rPr lang="en-US" sz="2772">
                <a:solidFill>
                  <a:srgbClr val="FFFFFF"/>
                </a:solidFill>
                <a:latin typeface="Antic Italics"/>
              </a:rPr>
              <a:t>Program Studi Informatika</a:t>
            </a:r>
          </a:p>
        </p:txBody>
      </p:sp>
      <p:sp>
        <p:nvSpPr>
          <p:cNvPr id="15" name="AutoShape 15"/>
          <p:cNvSpPr/>
          <p:nvPr/>
        </p:nvSpPr>
        <p:spPr>
          <a:xfrm rot="-4296374">
            <a:off x="7664593" y="8238520"/>
            <a:ext cx="2128063" cy="0"/>
          </a:xfrm>
          <a:prstGeom prst="line">
            <a:avLst/>
          </a:prstGeom>
          <a:ln w="28575" cap="flat">
            <a:solidFill>
              <a:srgbClr val="D5C5AC"/>
            </a:solidFill>
            <a:prstDash val="solid"/>
            <a:headEnd type="oval" w="lg" len="lg"/>
            <a:tailEnd type="oval" w="lg" len="lg"/>
          </a:ln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100000" flipV="1">
            <a:off x="-115970" y="449132"/>
            <a:ext cx="2289340" cy="1148832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132542" y="2448676"/>
            <a:ext cx="14350280" cy="2552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 spc="300">
                <a:solidFill>
                  <a:srgbClr val="F1ECE5"/>
                </a:solidFill>
                <a:latin typeface="Barlow SemiCondensed Bold Italics"/>
              </a:rPr>
              <a:t>SENTIMENT ANALYSIS PEMILIHAN CALON PRESIDEN 2024 MENGGUNAKAN ALGORITMA SUPPORT VECTOR MACHINE (SVM) 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2700000">
            <a:off x="14577837" y="4897356"/>
            <a:ext cx="2673220" cy="267322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49470" y="6586849"/>
            <a:ext cx="2366144" cy="1665958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9863250" y="6919643"/>
            <a:ext cx="2096743" cy="523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5"/>
              </a:lnSpc>
            </a:pPr>
            <a:r>
              <a:rPr lang="en-US" sz="3011">
                <a:solidFill>
                  <a:srgbClr val="FFFFFF"/>
                </a:solidFill>
                <a:latin typeface="Antic Italics"/>
              </a:rPr>
              <a:t>Oleh 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481922" y="6785374"/>
            <a:ext cx="6139862" cy="1183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39"/>
              </a:lnSpc>
            </a:pPr>
            <a:r>
              <a:rPr lang="en-US" sz="3385" spc="236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algn="just">
              <a:lnSpc>
                <a:spcPts val="4739"/>
              </a:lnSpc>
            </a:pPr>
            <a:r>
              <a:rPr lang="en-US" sz="3385" spc="236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837905" y="7460245"/>
            <a:ext cx="4186290" cy="663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01"/>
              </a:lnSpc>
            </a:pPr>
            <a:r>
              <a:rPr lang="en-US" sz="3858">
                <a:solidFill>
                  <a:srgbClr val="FFFFFF"/>
                </a:solidFill>
                <a:latin typeface="Garet Italics"/>
              </a:rPr>
              <a:t>Michael Alfonso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837905" y="8171843"/>
            <a:ext cx="4513382" cy="415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5"/>
              </a:lnSpc>
            </a:pPr>
            <a:r>
              <a:rPr lang="en-US" sz="2411">
                <a:solidFill>
                  <a:srgbClr val="FFFFFF"/>
                </a:solidFill>
                <a:latin typeface="Antic Italics"/>
              </a:rPr>
              <a:t>NIM 32190039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2619058"/>
            <a:ext cx="8105215" cy="5564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 dirty="0">
                <a:solidFill>
                  <a:srgbClr val="FFFFFF"/>
                </a:solidFill>
                <a:latin typeface="Barlow Light Bold"/>
              </a:rPr>
              <a:t>4. KOMPARASI ALGORITMA NAIVE BAYES DAN SUPPORT VECTOR MACHINE UNTUK ANALISA SENTIMEN REVIEW FILM.</a:t>
            </a:r>
          </a:p>
          <a:p>
            <a:pPr algn="just">
              <a:lnSpc>
                <a:spcPts val="4340"/>
              </a:lnSpc>
            </a:pPr>
            <a:endParaRPr lang="en-US" sz="3100" dirty="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Penulis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: Elly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Indrayuni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.</a:t>
            </a:r>
          </a:p>
          <a:p>
            <a:pPr algn="just">
              <a:lnSpc>
                <a:spcPts val="3780"/>
              </a:lnSpc>
            </a:pPr>
            <a:endParaRPr lang="en-US" sz="2700" dirty="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 dirty="0">
                <a:solidFill>
                  <a:srgbClr val="FFFFFF"/>
                </a:solidFill>
                <a:latin typeface="Barlow Light"/>
              </a:rPr>
              <a:t>Kesimpulan :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Penelitian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analisis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sentiment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pengguna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twitter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terhadap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review film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menggunakan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confussion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matrix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menunjukan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bahwa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algoritma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SVM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sebesar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90% dan untuk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algoritma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Naïve Bayes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sebesar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84.5%.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10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914447" y="2752294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1730630"/>
            <a:ext cx="9706137" cy="692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Barlow Light Bold"/>
              </a:rPr>
              <a:t>5. PENERAPAN ALGORITMA SVM UNTUK ANALISIS SENTIMEN PADA DATA TWITTER KOMISI PEMBERANTASAN KORUPSI REPUBLIK INDONESIA</a:t>
            </a:r>
          </a:p>
          <a:p>
            <a:pPr algn="just">
              <a:lnSpc>
                <a:spcPts val="4340"/>
              </a:lnSpc>
            </a:pPr>
            <a:endParaRPr lang="en-US" sz="310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Penulis :  Dedi Darwis, Eka Shintya Pratiwi, A. Ferico Octaviansyah Pasaribu.</a:t>
            </a: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Kesimpulan : Hasil klasifikasi menggunakan metode SVM dibagi menjadi 3 kelas, yaitu 8% positif, 15% netral, dan 77% negatif. Lalu hasil pengujian nilai akurasi, precession, recall, dan F1- score dapat disimpulkan bahwa sentimen masyarakat terhadap kinerja KPK sangat kurang baik dengan presentase negatif sebesar 77% serta pengujian hasil akurasi sebesar 82%, precision 90%, recall 88%, dan f1-score 89%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11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70037" y="2397758"/>
            <a:ext cx="6747927" cy="666719"/>
            <a:chOff x="0" y="0"/>
            <a:chExt cx="4435820" cy="4382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435820" cy="438275"/>
            </a:xfrm>
            <a:custGeom>
              <a:avLst/>
              <a:gdLst/>
              <a:ahLst/>
              <a:cxnLst/>
              <a:rect l="l" t="t" r="r" b="b"/>
              <a:pathLst>
                <a:path w="4435820" h="438275">
                  <a:moveTo>
                    <a:pt x="203200" y="0"/>
                  </a:moveTo>
                  <a:lnTo>
                    <a:pt x="4435820" y="0"/>
                  </a:lnTo>
                  <a:lnTo>
                    <a:pt x="4232620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700000">
            <a:off x="6893914" y="3957646"/>
            <a:ext cx="4500173" cy="4475626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0426799" y="4203727"/>
            <a:ext cx="1301556" cy="587922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965680" y="6321949"/>
            <a:ext cx="1074026" cy="1074026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2848048" y="7061485"/>
            <a:ext cx="3981823" cy="2091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Klasifikasi dengan algoritma SVM dan evaluasi menggunakan 10-Fold Cross Validation dan Confusion Matrix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flipH="1" flipV="1">
            <a:off x="6601788" y="7727052"/>
            <a:ext cx="1301556" cy="587922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1702398">
            <a:off x="10501337" y="7425605"/>
            <a:ext cx="1277711" cy="440317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-9426446">
            <a:off x="7219582" y="4045323"/>
            <a:ext cx="1277711" cy="440317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965680" y="3285122"/>
            <a:ext cx="1074026" cy="1074026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5700002" y="3285122"/>
            <a:ext cx="1074026" cy="107402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15700002" y="6195459"/>
            <a:ext cx="1074026" cy="1074026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5359949" y="1719015"/>
            <a:ext cx="7568102" cy="111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695941"/>
                </a:solidFill>
                <a:latin typeface="Barlow SemiCondensed Italics"/>
              </a:rPr>
              <a:t>Metodologi Penelitian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848048" y="3472833"/>
            <a:ext cx="2668057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695941"/>
                </a:solidFill>
                <a:latin typeface="Barlow SemiCondensed Italics"/>
              </a:rPr>
              <a:t>Labeling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202330" y="3472833"/>
            <a:ext cx="2668057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99"/>
              </a:lnSpc>
            </a:pPr>
            <a:r>
              <a:rPr lang="en-US" sz="3499">
                <a:solidFill>
                  <a:srgbClr val="695941"/>
                </a:solidFill>
                <a:latin typeface="Barlow SemiCondensed Italics"/>
              </a:rPr>
              <a:t>Preprocessing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081426" y="6393927"/>
            <a:ext cx="2797358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99"/>
              </a:lnSpc>
            </a:pPr>
            <a:r>
              <a:rPr lang="en-US" sz="3499">
                <a:solidFill>
                  <a:srgbClr val="695941"/>
                </a:solidFill>
                <a:latin typeface="Barlow SemiCondensed Italics"/>
              </a:rPr>
              <a:t>Pembobotan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12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848048" y="6393927"/>
            <a:ext cx="3981823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695941"/>
                </a:solidFill>
                <a:latin typeface="Barlow SemiCondensed Italics"/>
              </a:rPr>
              <a:t>Klasifikasi dan Evaluasi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848048" y="4136329"/>
            <a:ext cx="3981823" cy="1253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Pelabelan data menjadi 3 jenis label yaitu Positif, Netral, dan Negatif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1888565" y="4136329"/>
            <a:ext cx="3981823" cy="83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Pembersihan data dari noise agar siap digunakan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896961" y="7061485"/>
            <a:ext cx="3981823" cy="1253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Pembobotan menggunakan TF-IDF agar data diubah menjadi sebuah nilai numerik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40" name="AutoShape 40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3" name="Picture 43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44" name="TextBox 44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02295" y="979867"/>
            <a:ext cx="6265919" cy="789210"/>
            <a:chOff x="0" y="0"/>
            <a:chExt cx="3479673" cy="4382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479673" cy="438275"/>
            </a:xfrm>
            <a:custGeom>
              <a:avLst/>
              <a:gdLst/>
              <a:ahLst/>
              <a:cxnLst/>
              <a:rect l="l" t="t" r="r" b="b"/>
              <a:pathLst>
                <a:path w="3479673" h="438275">
                  <a:moveTo>
                    <a:pt x="203200" y="0"/>
                  </a:moveTo>
                  <a:lnTo>
                    <a:pt x="3479673" y="0"/>
                  </a:lnTo>
                  <a:lnTo>
                    <a:pt x="3276473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588213" y="7249321"/>
            <a:ext cx="2673220" cy="267322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4524911" y="161364"/>
            <a:ext cx="8668234" cy="1285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 Italics"/>
              </a:rPr>
              <a:t>Kerangka Berpikir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23" name="AutoShape 2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516105" y="1619882"/>
            <a:ext cx="4939680" cy="8667118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13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391305" y="1435786"/>
            <a:ext cx="9966459" cy="3131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Text Mining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Text mining menurut Nurhuda dan Sihwi (dalam Seno dan Wibowo, 2019) merupakan proses menemukan informasi dari sekumpulan dokumen teks menggunakan metode analisis tertentu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14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825608" y="5405780"/>
            <a:ext cx="9966459" cy="2389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Proses Text Mining memerlukan tahapan preprocessing untuk membersihkan data dari noise. Umumnya beberapa tahapan preprocessing sebagai berikut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391305" y="1940046"/>
            <a:ext cx="9966459" cy="6131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Preprocessing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Tahapan Preprocessing yang penulis lakukan dalam penelitian ini adalah sebagai berikut: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Lowercasing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Puctuation Removal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Tokenizing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Slang Word Conversion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Stop Word Removal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Stemming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Synonim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15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82762" y="2027946"/>
            <a:ext cx="10523142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5400" dirty="0" err="1">
                <a:solidFill>
                  <a:srgbClr val="FFFFFF"/>
                </a:solidFill>
                <a:latin typeface="Barlow Light Bold"/>
              </a:rPr>
              <a:t>Apa</a:t>
            </a:r>
            <a:r>
              <a:rPr lang="en-US" sz="5400" dirty="0">
                <a:solidFill>
                  <a:srgbClr val="FFFFFF"/>
                </a:solidFill>
                <a:latin typeface="Barlow Light Bold"/>
              </a:rPr>
              <a:t> itu Sentiment Analysis?</a:t>
            </a:r>
            <a:endParaRPr lang="en-US" sz="4400" dirty="0">
              <a:solidFill>
                <a:srgbClr val="FFFFFF"/>
              </a:solidFill>
              <a:latin typeface="Barlow Light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16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pic>
        <p:nvPicPr>
          <p:cNvPr id="1026" name="Picture 2" descr="Uncover Emotions: Social Media Sentiment Analysis">
            <a:extLst>
              <a:ext uri="{FF2B5EF4-FFF2-40B4-BE49-F238E27FC236}">
                <a16:creationId xmlns:a16="http://schemas.microsoft.com/office/drawing/2014/main" id="{80D45B0B-78CC-72EF-5AAE-CB165C187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982" y="3409258"/>
            <a:ext cx="10912723" cy="427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291118" y="4458048"/>
            <a:ext cx="2278083" cy="590614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291118" y="5864983"/>
            <a:ext cx="3370089" cy="88913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291118" y="7572496"/>
            <a:ext cx="2537502" cy="929580"/>
          </a:xfrm>
          <a:prstGeom prst="rect">
            <a:avLst/>
          </a:prstGeom>
        </p:spPr>
      </p:pic>
      <p:sp>
        <p:nvSpPr>
          <p:cNvPr id="38" name="TextBox 38"/>
          <p:cNvSpPr txBox="1"/>
          <p:nvPr/>
        </p:nvSpPr>
        <p:spPr>
          <a:xfrm>
            <a:off x="5367972" y="1581870"/>
            <a:ext cx="10523142" cy="1931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 dirty="0">
                <a:solidFill>
                  <a:srgbClr val="FFFFFF"/>
                </a:solidFill>
                <a:latin typeface="Barlow Light Bold"/>
              </a:rPr>
              <a:t>TF-IDF</a:t>
            </a:r>
          </a:p>
          <a:p>
            <a:pPr>
              <a:lnSpc>
                <a:spcPts val="4759"/>
              </a:lnSpc>
            </a:pP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Penilaian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bobot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setiap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kata pada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sebuah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dokumen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berdasarkan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frekuensi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dan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distribusi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kata.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5291118" y="3751903"/>
            <a:ext cx="12144245" cy="589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TF (Term Frequency)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yaitu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kemunculan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suatu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kata pada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dokumen</a:t>
            </a:r>
            <a:endParaRPr lang="en-US" sz="3399" dirty="0">
              <a:solidFill>
                <a:srgbClr val="FFFFFF"/>
              </a:solidFill>
              <a:latin typeface="Barlow Light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5291118" y="5160900"/>
            <a:ext cx="12823348" cy="589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IDF (Inverse Document Frequency)  kebalikan dari frekuensi dokumen 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291118" y="6868413"/>
            <a:ext cx="12144245" cy="589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Sehingga TF-IDF didapat dengan persamaan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 l="12422" t="26267" r="10916" b="23715"/>
          <a:stretch>
            <a:fillRect/>
          </a:stretch>
        </p:blipFill>
        <p:spPr>
          <a:xfrm>
            <a:off x="5222380" y="4456621"/>
            <a:ext cx="5809049" cy="3790084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91395"/>
            <a:ext cx="10523142" cy="2522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Barlow Light Bold"/>
              </a:rPr>
              <a:t>Support Vector Machine 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merupakan salah satu metode klasifikasi untuk menemukan hyperplane terbaik untuk memisahkan 2 kelas (dalam Rahutomo et al., 2018)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18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84248" y="4389946"/>
            <a:ext cx="4400936" cy="1789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Terlihat 2 buah kelas dipisahkan oleh sebuah </a:t>
            </a:r>
            <a:r>
              <a:rPr lang="en-US" sz="3399">
                <a:solidFill>
                  <a:srgbClr val="FFFFFF"/>
                </a:solidFill>
                <a:latin typeface="Barlow Light Italics"/>
              </a:rPr>
              <a:t>hyperplane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47589" y="5700731"/>
            <a:ext cx="5748137" cy="1136514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91395"/>
            <a:ext cx="10523142" cy="2522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Support Vector Machine (Kernel)</a:t>
            </a: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RBF (Radial Basis Function)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kernel yang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digunakan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menganalisis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2 data yang tidak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terpisah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secara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linear. 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19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pic>
        <p:nvPicPr>
          <p:cNvPr id="2050" name="Picture 2" descr="What is Kernel-Support Vector Machine(SVM)? | by Manik Soni | Medium">
            <a:extLst>
              <a:ext uri="{FF2B5EF4-FFF2-40B4-BE49-F238E27FC236}">
                <a16:creationId xmlns:a16="http://schemas.microsoft.com/office/drawing/2014/main" id="{8A6E464E-1FA8-A067-E2A6-FB095B5F80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30"/>
          <a:stretch/>
        </p:blipFill>
        <p:spPr bwMode="auto">
          <a:xfrm>
            <a:off x="8321861" y="3821990"/>
            <a:ext cx="8090797" cy="595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5658906" y="2360932"/>
            <a:ext cx="9466816" cy="2610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Setiap 5 tahun, Pemilihan Umum dilakukan di Indonesia. Jumlah pemilih tercatat terus bertambah sejak tahun 2004 sampai dengan tahun 2019 sebesar 28,90%.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02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0" y="1201213"/>
            <a:ext cx="4834395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Latar</a:t>
            </a:r>
          </a:p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Belakang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510517" y="5378081"/>
            <a:ext cx="9466816" cy="3268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Media sosial twitter menjadi tempat penyebaran informasi, hiburan bahkan opini politik. Sehingga, pemilihan umum tahun 2024 akan banyak bertebaran di twitter tentang masing-masing calon presiden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328207" y="3180800"/>
            <a:ext cx="10899501" cy="4306196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81870"/>
            <a:ext cx="10523142" cy="1332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Contoh Implementasi TF-IDF dan SVM</a:t>
            </a:r>
          </a:p>
          <a:p>
            <a:pPr>
              <a:lnSpc>
                <a:spcPts val="4759"/>
              </a:lnSpc>
            </a:pPr>
            <a:endParaRPr lang="en-US" sz="4199">
              <a:solidFill>
                <a:srgbClr val="FFFFFF"/>
              </a:solidFill>
              <a:latin typeface="Barlow Light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20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516105" y="5143500"/>
            <a:ext cx="5454076" cy="4036696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91395"/>
            <a:ext cx="11273184" cy="3122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Barlow Light Bold"/>
              </a:rPr>
              <a:t>K-Fold Cross Validation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Merupakan cara melakukan validasi dengan cara membagi sample secara acak sebanyak nilai K dari total  fold.  Lalu data tersebut dijadikan data testing sedangkan sisanya menjadi data training. (dalam Hutapea et al., 2018)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"/>
              </a:rPr>
              <a:t>21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040025" y="3415871"/>
            <a:ext cx="13089967" cy="3623407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81870"/>
            <a:ext cx="10523142" cy="1332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Contoh Implementasi K-Fold</a:t>
            </a:r>
          </a:p>
          <a:p>
            <a:pPr>
              <a:lnSpc>
                <a:spcPts val="4759"/>
              </a:lnSpc>
            </a:pPr>
            <a:endParaRPr lang="en-US" sz="4199">
              <a:solidFill>
                <a:srgbClr val="FFFFFF"/>
              </a:solidFill>
              <a:latin typeface="Barlow Light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22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367972" y="4885246"/>
            <a:ext cx="9804138" cy="3194881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91395"/>
            <a:ext cx="11273184" cy="2522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Barlow Light Bold"/>
              </a:rPr>
              <a:t>Confusion Matrix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Confusion Matrix merupakan sebuah metode berupa matriks yang berfungsi untuk menilai kinerja akurasi klasifikasi berdasarkan dataset dan label sebenarnya.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"/>
              </a:rPr>
              <a:t>23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672997" y="3514175"/>
            <a:ext cx="13270962" cy="3671988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77497" y="1581870"/>
            <a:ext cx="10523142" cy="1332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Contoh Implementasi Confusion Matrix</a:t>
            </a:r>
          </a:p>
          <a:p>
            <a:pPr>
              <a:lnSpc>
                <a:spcPts val="4759"/>
              </a:lnSpc>
            </a:pPr>
            <a:endParaRPr lang="en-US" sz="4199">
              <a:solidFill>
                <a:srgbClr val="FFFFFF"/>
              </a:solidFill>
              <a:latin typeface="Barlow Light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367972" y="5751756"/>
            <a:ext cx="6446944" cy="1584418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58447" y="1591395"/>
            <a:ext cx="11891328" cy="372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Pearson Correlation</a:t>
            </a: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Pearson Correlation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metode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mencari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hubungan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linear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antara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2 variable atau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lebih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. Hasil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dari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Pearson Correlation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koefisien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korelasi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berkisar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antara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angka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0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sampai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1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berlaku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angka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negatif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(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dalam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Rarasati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dan Putra, 2021)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5904366" y="1673383"/>
            <a:ext cx="9466816" cy="1296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Fold Terbaik dari masing-masing calon presiden ditampilkan pada tabel berikut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"/>
              </a:rPr>
              <a:t>26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0" y="1201213"/>
            <a:ext cx="5010458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175382" y="4469172"/>
            <a:ext cx="10450547" cy="240156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904366" y="3893779"/>
            <a:ext cx="8796883" cy="2491348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904366" y="6964137"/>
            <a:ext cx="8796883" cy="2014023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5904366" y="1673383"/>
            <a:ext cx="9466816" cy="1953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Hasil perhitungan Pearson Correlation untuk data sentimen dan survei elektabilitas calon Anies Baswedan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27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0" y="1201213"/>
            <a:ext cx="5010458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904366" y="4055704"/>
            <a:ext cx="9036422" cy="2601394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978296" y="6923799"/>
            <a:ext cx="8962492" cy="1967955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5904366" y="1673383"/>
            <a:ext cx="9466816" cy="1953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Hasil perhitungan Pearson Correlation untuk data sentimen dan survei elektabilitas calon Ganjar Pranowo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28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0" y="1201213"/>
            <a:ext cx="5010458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904366" y="4055704"/>
            <a:ext cx="9108997" cy="257277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964591" y="6895174"/>
            <a:ext cx="9048772" cy="1995005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5904366" y="1673383"/>
            <a:ext cx="9466816" cy="1953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Hasil perhitungan Pearson Correlation untuk data sentimen dan survei elektabilitas calon Prabowo Subianto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29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0" y="1201213"/>
            <a:ext cx="5010458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rcRect t="3613"/>
          <a:stretch>
            <a:fillRect/>
          </a:stretch>
        </p:blipFill>
        <p:spPr>
          <a:xfrm>
            <a:off x="5699037" y="1819368"/>
            <a:ext cx="8244987" cy="5495317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7246666">
            <a:off x="13633827" y="6463589"/>
            <a:ext cx="2526256" cy="713667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5699037" y="7733786"/>
            <a:ext cx="9466816" cy="1953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Tercatat menurut BPS (Badan Pusat Statistik) data pemilih meningkat setiap tahunnya dari 2004 sampai dengan 2019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304906" y="9237376"/>
            <a:ext cx="1344853" cy="523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03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0" y="1201213"/>
            <a:ext cx="4834395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Latar</a:t>
            </a:r>
          </a:p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Belakang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93392" y="1245117"/>
            <a:ext cx="19093032" cy="8677424"/>
            <a:chOff x="0" y="0"/>
            <a:chExt cx="5028618" cy="228541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028617" cy="2285412"/>
            </a:xfrm>
            <a:custGeom>
              <a:avLst/>
              <a:gdLst/>
              <a:ahLst/>
              <a:cxnLst/>
              <a:rect l="l" t="t" r="r" b="b"/>
              <a:pathLst>
                <a:path w="5028617" h="2285412">
                  <a:moveTo>
                    <a:pt x="0" y="0"/>
                  </a:moveTo>
                  <a:lnTo>
                    <a:pt x="5028617" y="0"/>
                  </a:lnTo>
                  <a:lnTo>
                    <a:pt x="5028617" y="2285412"/>
                  </a:lnTo>
                  <a:lnTo>
                    <a:pt x="0" y="2285412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114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Kesimpulan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616172" y="313764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5086005" y="2929138"/>
            <a:ext cx="11891328" cy="213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Barlow Light Bold"/>
              </a:rPr>
              <a:t>Fold Terbaik untuk masing-masing calon adalah fold ke-8 dengan f1-score 0,66 untuk calon Anies Baswedan, fold ke-5 dengan f1-score 0,72 untuk calon Ganjar Pranowo, dan fold ke-4 dengan f1-score 0,78 untuk calon Prabowo Subianto.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"/>
              </a:rPr>
              <a:t>30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367972" y="5589525"/>
            <a:ext cx="11891328" cy="266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Barlow Light Bold"/>
              </a:rPr>
              <a:t>Korelasi antara data sentiment dengan survey elektabilitas memiliki hubungan kuat yang searah. Sehingga dapat disimpulkan adanya keterkaitan antara sentimen dengan survei elektabilitas portal berita. Disimpulkan dari 3 calon presiden bahwa semakin tinggi sentimen positif, maka semakin tinggi elektabilitas calon tersebut.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114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Saran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5392114" y="2615871"/>
            <a:ext cx="11891328" cy="4789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Bold"/>
              </a:rPr>
              <a:t>Berdasarkan hasil proses scraping, ada kendala untuk melakukan penarikan data pada twitter sehingga disarankan untuk mencari alternatif lain saat mencari sumber data.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Bold"/>
              </a:rPr>
              <a:t>Untuk topik sentiment analysis, disarankan untuk mendalami topik parameter tuning disertai dengan penggunakan kernel lain seperti linear, polynomial, dan sigmoid dengan tema calon presiden pada penelitian selanjutnya.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31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676825" y="4303604"/>
            <a:ext cx="12172157" cy="1778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50"/>
              </a:lnSpc>
            </a:pPr>
            <a:r>
              <a:rPr lang="en-US" sz="12500" spc="625">
                <a:solidFill>
                  <a:srgbClr val="F1ECE5"/>
                </a:solidFill>
                <a:latin typeface="Barlow SemiCondensed Bold Italics"/>
              </a:rPr>
              <a:t>TERIMA KASIH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2880784" y="1913439"/>
            <a:ext cx="1344853" cy="175277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4843678" y="1913439"/>
            <a:ext cx="1344853" cy="175277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 flipV="1">
            <a:off x="15687658" y="7753561"/>
            <a:ext cx="1907919" cy="19079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6056137" y="1895158"/>
            <a:ext cx="9466816" cy="2610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Penulis melakukan penelitian mengenai analisa sentimen untuk mengetahui berapa banyak setuju dan tidaknya pengguna twitter terhadap pemilihan calon presiden 2024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304906" y="9237376"/>
            <a:ext cx="1344853" cy="523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04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0" y="1201213"/>
            <a:ext cx="4834395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Latar</a:t>
            </a:r>
          </a:p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Belakang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016006" y="5801414"/>
            <a:ext cx="9466816" cy="3268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179"/>
              </a:lnSpc>
            </a:pPr>
            <a:r>
              <a:rPr lang="en-US" sz="3699" dirty="0">
                <a:solidFill>
                  <a:srgbClr val="695941"/>
                </a:solidFill>
                <a:latin typeface="Barlow Light"/>
              </a:rPr>
              <a:t>Liu (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dalam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Haranto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dan Sari, 2019)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memaparkan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bahwa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analisa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sentimen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merupakan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studi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yang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mempelajari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opini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,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sentimen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,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evaluasi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,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tingkah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laku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, dan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emosi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suatu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3699" dirty="0" err="1">
                <a:solidFill>
                  <a:srgbClr val="695941"/>
                </a:solidFill>
                <a:latin typeface="Barlow Light"/>
              </a:rPr>
              <a:t>entitas</a:t>
            </a:r>
            <a:r>
              <a:rPr lang="en-US" sz="3699" dirty="0">
                <a:solidFill>
                  <a:srgbClr val="695941"/>
                </a:solidFill>
                <a:latin typeface="Barlow Light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541759" y="2514757"/>
            <a:ext cx="6265919" cy="789210"/>
            <a:chOff x="0" y="0"/>
            <a:chExt cx="3479673" cy="4382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479673" cy="438275"/>
            </a:xfrm>
            <a:custGeom>
              <a:avLst/>
              <a:gdLst/>
              <a:ahLst/>
              <a:cxnLst/>
              <a:rect l="l" t="t" r="r" b="b"/>
              <a:pathLst>
                <a:path w="3479673" h="438275">
                  <a:moveTo>
                    <a:pt x="203200" y="0"/>
                  </a:moveTo>
                  <a:lnTo>
                    <a:pt x="3479673" y="0"/>
                  </a:lnTo>
                  <a:lnTo>
                    <a:pt x="3276473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471426" y="3723067"/>
            <a:ext cx="11120997" cy="1258506"/>
            <a:chOff x="0" y="0"/>
            <a:chExt cx="5386833" cy="6096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386833" cy="609600"/>
            </a:xfrm>
            <a:custGeom>
              <a:avLst/>
              <a:gdLst/>
              <a:ahLst/>
              <a:cxnLst/>
              <a:rect l="l" t="t" r="r" b="b"/>
              <a:pathLst>
                <a:path w="5386833" h="609600">
                  <a:moveTo>
                    <a:pt x="203200" y="0"/>
                  </a:moveTo>
                  <a:lnTo>
                    <a:pt x="5386833" y="0"/>
                  </a:lnTo>
                  <a:lnTo>
                    <a:pt x="518363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863975" y="5438772"/>
            <a:ext cx="11120997" cy="1258506"/>
            <a:chOff x="0" y="0"/>
            <a:chExt cx="5386833" cy="6096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386833" cy="609600"/>
            </a:xfrm>
            <a:custGeom>
              <a:avLst/>
              <a:gdLst/>
              <a:ahLst/>
              <a:cxnLst/>
              <a:rect l="l" t="t" r="r" b="b"/>
              <a:pathLst>
                <a:path w="5386833" h="609600">
                  <a:moveTo>
                    <a:pt x="203200" y="0"/>
                  </a:moveTo>
                  <a:lnTo>
                    <a:pt x="5386833" y="0"/>
                  </a:lnTo>
                  <a:lnTo>
                    <a:pt x="518363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3247180" y="7154478"/>
            <a:ext cx="11120997" cy="1258506"/>
            <a:chOff x="0" y="0"/>
            <a:chExt cx="5386833" cy="6096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386833" cy="609600"/>
            </a:xfrm>
            <a:custGeom>
              <a:avLst/>
              <a:gdLst/>
              <a:ahLst/>
              <a:cxnLst/>
              <a:rect l="l" t="t" r="r" b="b"/>
              <a:pathLst>
                <a:path w="5386833" h="609600">
                  <a:moveTo>
                    <a:pt x="203200" y="0"/>
                  </a:moveTo>
                  <a:lnTo>
                    <a:pt x="5386833" y="0"/>
                  </a:lnTo>
                  <a:lnTo>
                    <a:pt x="518363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4042929" y="3818889"/>
            <a:ext cx="1066862" cy="1066862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3492660" y="5534594"/>
            <a:ext cx="1066862" cy="1066862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2942391" y="7250300"/>
            <a:ext cx="1066862" cy="1066862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35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588213" y="7249321"/>
            <a:ext cx="2673220" cy="2673220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1364375" y="1696254"/>
            <a:ext cx="8668234" cy="1285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 Italics"/>
              </a:rPr>
              <a:t>Rumusan Masalah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863975" y="3868132"/>
            <a:ext cx="1520021" cy="863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Barlow Light Italics"/>
              </a:rPr>
              <a:t>1.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339126" y="3880819"/>
            <a:ext cx="9249224" cy="824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Implementasi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Support Vector Machine pada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topik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pemilihan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calon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presiden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2024?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4802940" y="5443986"/>
            <a:ext cx="9871307" cy="1260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Kualitas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Sentiment Analysis untuk tweet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pemilihan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calon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presiden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2024 dengan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menggunakan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metode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10-Fold Cross Validation dan Confusion Matrix?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4235832" y="7309429"/>
            <a:ext cx="9828000" cy="834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Apakah ada keterkaitan antara hasil analisa dengan survey elektabilitas portal berita?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05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282919" y="5591172"/>
            <a:ext cx="1520021" cy="863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Barlow Light Italics"/>
              </a:rPr>
              <a:t>2.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715811" y="7261804"/>
            <a:ext cx="1520021" cy="863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Barlow Light Italics"/>
              </a:rPr>
              <a:t>3.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48" name="AutoShape 48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1" name="Picture 5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52" name="TextBox 52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215610" y="4239812"/>
            <a:ext cx="4172811" cy="4556336"/>
            <a:chOff x="0" y="0"/>
            <a:chExt cx="1176777" cy="128493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008727" y="4017423"/>
            <a:ext cx="4172811" cy="4556336"/>
            <a:chOff x="0" y="0"/>
            <a:chExt cx="1176777" cy="128493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E6DBC9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5150163" y="2322583"/>
            <a:ext cx="7987674" cy="789210"/>
            <a:chOff x="0" y="0"/>
            <a:chExt cx="4435820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435820" cy="438275"/>
            </a:xfrm>
            <a:custGeom>
              <a:avLst/>
              <a:gdLst/>
              <a:ahLst/>
              <a:cxnLst/>
              <a:rect l="l" t="t" r="r" b="b"/>
              <a:pathLst>
                <a:path w="4435820" h="438275">
                  <a:moveTo>
                    <a:pt x="203200" y="0"/>
                  </a:moveTo>
                  <a:lnTo>
                    <a:pt x="4435820" y="0"/>
                  </a:lnTo>
                  <a:lnTo>
                    <a:pt x="4232620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054188" y="4226444"/>
            <a:ext cx="4172811" cy="4556336"/>
            <a:chOff x="0" y="0"/>
            <a:chExt cx="1176777" cy="128493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847305" y="4004055"/>
            <a:ext cx="4172811" cy="4556336"/>
            <a:chOff x="0" y="0"/>
            <a:chExt cx="1176777" cy="128493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E6DBC9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7619067" y="5347254"/>
            <a:ext cx="2952024" cy="1896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Referensi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bacaan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dengan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topik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Sentiment Analysis dan Text Mining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347508" y="3652575"/>
            <a:ext cx="1329417" cy="997063"/>
            <a:chOff x="0" y="0"/>
            <a:chExt cx="812800" cy="6096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2335060" y="4226444"/>
            <a:ext cx="4172811" cy="4556336"/>
            <a:chOff x="0" y="0"/>
            <a:chExt cx="1176777" cy="1284935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2128178" y="4004055"/>
            <a:ext cx="4172811" cy="4556336"/>
            <a:chOff x="0" y="0"/>
            <a:chExt cx="1176777" cy="1284935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E6DBC9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6550901" y="3652575"/>
            <a:ext cx="1329417" cy="997063"/>
            <a:chOff x="0" y="0"/>
            <a:chExt cx="812800" cy="6096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1712323" y="3652575"/>
            <a:ext cx="1329417" cy="997063"/>
            <a:chOff x="0" y="0"/>
            <a:chExt cx="812800" cy="6096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45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81089" y="7928176"/>
            <a:ext cx="2482215" cy="2482215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6813414" y="2718598"/>
            <a:ext cx="886300" cy="786390"/>
          </a:xfrm>
          <a:prstGeom prst="rect">
            <a:avLst/>
          </a:prstGeom>
        </p:spPr>
      </p:pic>
      <p:sp>
        <p:nvSpPr>
          <p:cNvPr id="47" name="TextBox 47"/>
          <p:cNvSpPr txBox="1"/>
          <p:nvPr/>
        </p:nvSpPr>
        <p:spPr>
          <a:xfrm>
            <a:off x="5422348" y="1527245"/>
            <a:ext cx="7443304" cy="1285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 Italics"/>
              </a:rPr>
              <a:t>Tujuan Penelitian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252205" y="3727244"/>
            <a:ext cx="1520021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Barlow Light"/>
              </a:rPr>
              <a:t>1.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2504423" y="4353557"/>
            <a:ext cx="3099191" cy="384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dirty="0">
                <a:solidFill>
                  <a:srgbClr val="695941"/>
                </a:solidFill>
                <a:latin typeface="Barlow Light"/>
              </a:rPr>
              <a:t>Bentuk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Implementasi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Text Mining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dalam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memprediksi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hasil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pemilihan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calon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presiden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2024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berdasarkan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data Twitter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06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2909806" y="4846573"/>
            <a:ext cx="2609554" cy="2871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Mengimplementasi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ilmu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dan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teori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selama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perkuliahan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dalam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bidang Machine Learning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6455599" y="3727244"/>
            <a:ext cx="1520021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Barlow Light"/>
              </a:rPr>
              <a:t>2.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1617021" y="3727244"/>
            <a:ext cx="1520021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Barlow Light"/>
              </a:rPr>
              <a:t>3.</a:t>
            </a:r>
          </a:p>
        </p:txBody>
      </p:sp>
      <p:pic>
        <p:nvPicPr>
          <p:cNvPr id="54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5998448" y="2718598"/>
            <a:ext cx="886300" cy="786390"/>
          </a:xfrm>
          <a:prstGeom prst="rect">
            <a:avLst/>
          </a:prstGeom>
        </p:spPr>
      </p:pic>
      <p:grpSp>
        <p:nvGrpSpPr>
          <p:cNvPr id="55" name="Group 55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57" name="TextBox 57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8" name="TextBox 58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59" name="AutoShape 59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2" name="Picture 6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63" name="TextBox 63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1935418"/>
            <a:ext cx="8105215" cy="6517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 dirty="0">
                <a:solidFill>
                  <a:srgbClr val="FFFFFF"/>
                </a:solidFill>
                <a:latin typeface="Barlow Light Bold"/>
              </a:rPr>
              <a:t>1. Correlation Between Twitter Sentiment Analysis with Three Kernels Using Algorithm Support Vector Machine (SVM) Governor Candidate Electability Level.</a:t>
            </a:r>
          </a:p>
          <a:p>
            <a:pPr algn="just">
              <a:lnSpc>
                <a:spcPts val="4340"/>
              </a:lnSpc>
            </a:pPr>
            <a:endParaRPr lang="en-US" sz="3100" dirty="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Penulis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: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Dionisia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Bhisetya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Rarasati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, Josef Cristian Adi Putra</a:t>
            </a:r>
          </a:p>
          <a:p>
            <a:pPr algn="just">
              <a:lnSpc>
                <a:spcPts val="3780"/>
              </a:lnSpc>
            </a:pPr>
            <a:endParaRPr lang="en-US" sz="2700" dirty="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 dirty="0">
                <a:solidFill>
                  <a:srgbClr val="FFFFFF"/>
                </a:solidFill>
                <a:latin typeface="Barlow Light"/>
              </a:rPr>
              <a:t>Kesimpulan : Pada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algoritma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Support Vector Machine dengan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studi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kasus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pemilihan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gubernur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DKI Jakarta, kernel dengan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terbaik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adalah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Gaussian RBF 90.58%,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diikuti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dengan Linear 85.87%, dan Polynomial 78.5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07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2619058"/>
            <a:ext cx="8105215" cy="5022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Barlow Light Bold"/>
              </a:rPr>
              <a:t>2. Analisis Sentimen Twitter Kuliah Online Pasca Covid-19 Menggunakan Algoritma Support Vector Machine dan Naive Bayes.</a:t>
            </a:r>
          </a:p>
          <a:p>
            <a:pPr algn="just">
              <a:lnSpc>
                <a:spcPts val="4340"/>
              </a:lnSpc>
            </a:pPr>
            <a:endParaRPr lang="en-US" sz="310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Penulis : Hendrik Setiawan, Ema Utami, Sudarmawan.</a:t>
            </a: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Kesimpulan : Penelitian analisis sentiment pengguna twitter terhadap kuliah online pasca covid-19 memiliki akurasi sebesar 85% dengan algoritma SVM, sedangkan akurasi 81.2% menggunakan Naïve Bayes.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08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2619058"/>
            <a:ext cx="8105215" cy="4955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Barlow Light Bold"/>
              </a:rPr>
              <a:t>3. Komparasi Algoritma SVM Dan Naive Bayes Untuk Klasifikasi Kestabilan Jaringan Listrik.</a:t>
            </a:r>
          </a:p>
          <a:p>
            <a:pPr algn="just">
              <a:lnSpc>
                <a:spcPts val="4340"/>
              </a:lnSpc>
            </a:pPr>
            <a:endParaRPr lang="en-US" sz="310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Penulis : Sri Diantika, Windu Gata, Hiya Nalatissifa, Mareanus Lase.</a:t>
            </a: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Kesimpulan : Akurasi algoritma Support Vector Machine pada data kestabilan jaringan mendapatkan akurasi 98.8% semestara jika menggunakan Naïve Bayes sebesar 97.64%.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09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Antic Italics"/>
              </a:rPr>
              <a:t>PRA SIDANG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1386</Words>
  <Application>Microsoft Office PowerPoint</Application>
  <PresentationFormat>Custom</PresentationFormat>
  <Paragraphs>269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Barlow Light Italics</vt:lpstr>
      <vt:lpstr>Antic</vt:lpstr>
      <vt:lpstr>Antic Italics</vt:lpstr>
      <vt:lpstr>Arial</vt:lpstr>
      <vt:lpstr>Barlow Light Bold</vt:lpstr>
      <vt:lpstr>Garet Italics</vt:lpstr>
      <vt:lpstr>Barlow SemiCondensed Bold Italics</vt:lpstr>
      <vt:lpstr>Calibri</vt:lpstr>
      <vt:lpstr>Barlow SemiCondensed Italics</vt:lpstr>
      <vt:lpstr>Barlow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Skripsi Michael</dc:title>
  <cp:lastModifiedBy>Michael Alfonso</cp:lastModifiedBy>
  <cp:revision>4</cp:revision>
  <dcterms:created xsi:type="dcterms:W3CDTF">2006-08-16T00:00:00Z</dcterms:created>
  <dcterms:modified xsi:type="dcterms:W3CDTF">2023-05-31T00:08:17Z</dcterms:modified>
  <dc:identifier>DAFh4Vqknwg</dc:identifier>
</cp:coreProperties>
</file>