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4" r:id="rId44"/>
    <p:sldId id="275" r:id="rId45"/>
    <p:sldId id="276" r:id="rId46"/>
    <p:sldId id="277" r:id="rId47"/>
    <p:sldId id="278" r:id="rId48"/>
    <p:sldId id="279" r:id="rId49"/>
    <p:sldId id="280" r:id="rId50"/>
    <p:sldId id="281" r:id="rId51"/>
    <p:sldId id="282" r:id="rId52"/>
    <p:sldId id="283" r:id="rId53"/>
    <p:sldId id="284" r:id="rId54"/>
    <p:sldId id="285" r:id="rId55"/>
    <p:sldId id="286" r:id="rId56"/>
    <p:sldId id="287" r:id="rId5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ntic" charset="1" panose="00000000000000000000"/>
      <p:regular r:id="rId10"/>
    </p:embeddedFont>
    <p:embeddedFont>
      <p:font typeface="Antic Bold" charset="1" panose="00000000000000000000"/>
      <p:regular r:id="rId11"/>
    </p:embeddedFont>
    <p:embeddedFont>
      <p:font typeface="Antic Italics" charset="1" panose="00000000000000000000"/>
      <p:regular r:id="rId12"/>
    </p:embeddedFont>
    <p:embeddedFont>
      <p:font typeface="Antic Bold Italics" charset="1" panose="00000000000000000000"/>
      <p:regular r:id="rId13"/>
    </p:embeddedFont>
    <p:embeddedFont>
      <p:font typeface="Barlow SemiCondensed" charset="1" panose="00000506000000000000"/>
      <p:regular r:id="rId14"/>
    </p:embeddedFont>
    <p:embeddedFont>
      <p:font typeface="Barlow SemiCondensed Bold" charset="1" panose="00000806000000000000"/>
      <p:regular r:id="rId15"/>
    </p:embeddedFont>
    <p:embeddedFont>
      <p:font typeface="Barlow SemiCondensed Italics" charset="1" panose="00000506000000000000"/>
      <p:regular r:id="rId16"/>
    </p:embeddedFont>
    <p:embeddedFont>
      <p:font typeface="Barlow SemiCondensed Bold Italics" charset="1" panose="00000806000000000000"/>
      <p:regular r:id="rId17"/>
    </p:embeddedFont>
    <p:embeddedFont>
      <p:font typeface="Garet" charset="1" panose="00000000000000000000"/>
      <p:regular r:id="rId18"/>
    </p:embeddedFont>
    <p:embeddedFont>
      <p:font typeface="Garet Bold" charset="1" panose="00000000000000000000"/>
      <p:regular r:id="rId19"/>
    </p:embeddedFont>
    <p:embeddedFont>
      <p:font typeface="Garet Italics" charset="1" panose="00000000000000000000"/>
      <p:regular r:id="rId20"/>
    </p:embeddedFont>
    <p:embeddedFont>
      <p:font typeface="Garet Bold Italics" charset="1" panose="00000000000000000000"/>
      <p:regular r:id="rId21"/>
    </p:embeddedFont>
    <p:embeddedFont>
      <p:font typeface="Barlow Light" charset="1" panose="00000400000000000000"/>
      <p:regular r:id="rId22"/>
    </p:embeddedFont>
    <p:embeddedFont>
      <p:font typeface="Barlow Light Bold" charset="1" panose="00000500000000000000"/>
      <p:regular r:id="rId23"/>
    </p:embeddedFont>
    <p:embeddedFont>
      <p:font typeface="Barlow Light Italics" charset="1" panose="00000400000000000000"/>
      <p:regular r:id="rId24"/>
    </p:embeddedFont>
    <p:embeddedFont>
      <p:font typeface="Barlow Light Bold Italics" charset="1" panose="000005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33" Target="slides/slide8.xml" Type="http://schemas.openxmlformats.org/officeDocument/2006/relationships/slide"/><Relationship Id="rId34" Target="slides/slide9.xml" Type="http://schemas.openxmlformats.org/officeDocument/2006/relationships/slide"/><Relationship Id="rId35" Target="slides/slide10.xml" Type="http://schemas.openxmlformats.org/officeDocument/2006/relationships/slide"/><Relationship Id="rId36" Target="slides/slide11.xml" Type="http://schemas.openxmlformats.org/officeDocument/2006/relationships/slide"/><Relationship Id="rId37" Target="slides/slide12.xml" Type="http://schemas.openxmlformats.org/officeDocument/2006/relationships/slide"/><Relationship Id="rId38" Target="slides/slide13.xml" Type="http://schemas.openxmlformats.org/officeDocument/2006/relationships/slide"/><Relationship Id="rId39" Target="slides/slide14.xml" Type="http://schemas.openxmlformats.org/officeDocument/2006/relationships/slide"/><Relationship Id="rId4" Target="theme/theme1.xml" Type="http://schemas.openxmlformats.org/officeDocument/2006/relationships/theme"/><Relationship Id="rId40" Target="slides/slide15.xml" Type="http://schemas.openxmlformats.org/officeDocument/2006/relationships/slide"/><Relationship Id="rId41" Target="slides/slide16.xml" Type="http://schemas.openxmlformats.org/officeDocument/2006/relationships/slide"/><Relationship Id="rId42" Target="slides/slide17.xml" Type="http://schemas.openxmlformats.org/officeDocument/2006/relationships/slide"/><Relationship Id="rId43" Target="slides/slide18.xml" Type="http://schemas.openxmlformats.org/officeDocument/2006/relationships/slide"/><Relationship Id="rId44" Target="slides/slide19.xml" Type="http://schemas.openxmlformats.org/officeDocument/2006/relationships/slide"/><Relationship Id="rId45" Target="slides/slide20.xml" Type="http://schemas.openxmlformats.org/officeDocument/2006/relationships/slide"/><Relationship Id="rId46" Target="slides/slide21.xml" Type="http://schemas.openxmlformats.org/officeDocument/2006/relationships/slide"/><Relationship Id="rId47" Target="slides/slide22.xml" Type="http://schemas.openxmlformats.org/officeDocument/2006/relationships/slide"/><Relationship Id="rId48" Target="slides/slide23.xml" Type="http://schemas.openxmlformats.org/officeDocument/2006/relationships/slide"/><Relationship Id="rId49" Target="slides/slide24.xml" Type="http://schemas.openxmlformats.org/officeDocument/2006/relationships/slide"/><Relationship Id="rId5" Target="tableStyles.xml" Type="http://schemas.openxmlformats.org/officeDocument/2006/relationships/tableStyles"/><Relationship Id="rId50" Target="slides/slide25.xml" Type="http://schemas.openxmlformats.org/officeDocument/2006/relationships/slide"/><Relationship Id="rId51" Target="slides/slide26.xml" Type="http://schemas.openxmlformats.org/officeDocument/2006/relationships/slide"/><Relationship Id="rId52" Target="slides/slide27.xml" Type="http://schemas.openxmlformats.org/officeDocument/2006/relationships/slide"/><Relationship Id="rId53" Target="slides/slide28.xml" Type="http://schemas.openxmlformats.org/officeDocument/2006/relationships/slide"/><Relationship Id="rId54" Target="slides/slide29.xml" Type="http://schemas.openxmlformats.org/officeDocument/2006/relationships/slide"/><Relationship Id="rId55" Target="slides/slide30.xml" Type="http://schemas.openxmlformats.org/officeDocument/2006/relationships/slide"/><Relationship Id="rId56" Target="slides/slide31.xml" Type="http://schemas.openxmlformats.org/officeDocument/2006/relationships/slide"/><Relationship Id="rId57" Target="slides/slide32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12" Target="../media/image29.png" Type="http://schemas.openxmlformats.org/officeDocument/2006/relationships/image"/><Relationship Id="rId13" Target="../media/image30.svg" Type="http://schemas.openxmlformats.org/officeDocument/2006/relationships/image"/><Relationship Id="rId14" Target="../media/image31.png" Type="http://schemas.openxmlformats.org/officeDocument/2006/relationships/image"/><Relationship Id="rId15" Target="../media/image32.svg" Type="http://schemas.openxmlformats.org/officeDocument/2006/relationships/image"/><Relationship Id="rId16" Target="../media/image5.pn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5.png" Type="http://schemas.openxmlformats.org/officeDocument/2006/relationships/image"/><Relationship Id="rId5" Target="../media/image33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5.png" Type="http://schemas.openxmlformats.org/officeDocument/2006/relationships/image"/><Relationship Id="rId5" Target="../media/image34.png" Type="http://schemas.openxmlformats.org/officeDocument/2006/relationships/image"/><Relationship Id="rId6" Target="../media/image35.png" Type="http://schemas.openxmlformats.org/officeDocument/2006/relationships/image"/><Relationship Id="rId7" Target="../media/image36.pn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5.png" Type="http://schemas.openxmlformats.org/officeDocument/2006/relationships/image"/><Relationship Id="rId5" Target="../media/image37.pn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5.png" Type="http://schemas.openxmlformats.org/officeDocument/2006/relationships/image"/><Relationship Id="rId5" Target="../media/image38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5.png" Type="http://schemas.openxmlformats.org/officeDocument/2006/relationships/image"/><Relationship Id="rId5" Target="../media/image39.pn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5.png" Type="http://schemas.openxmlformats.org/officeDocument/2006/relationships/image"/><Relationship Id="rId5" Target="../media/image40.png" Type="http://schemas.openxmlformats.org/officeDocument/2006/relationships/imag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5.png" Type="http://schemas.openxmlformats.org/officeDocument/2006/relationships/image"/><Relationship Id="rId5" Target="../media/image41.png" Type="http://schemas.openxmlformats.org/officeDocument/2006/relationships/image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5.png" Type="http://schemas.openxmlformats.org/officeDocument/2006/relationships/image"/><Relationship Id="rId5" Target="../media/image42.png" Type="http://schemas.openxmlformats.org/officeDocument/2006/relationships/image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5.png" Type="http://schemas.openxmlformats.org/officeDocument/2006/relationships/image"/><Relationship Id="rId5" Target="../media/image43.png" Type="http://schemas.openxmlformats.org/officeDocument/2006/relationships/image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5.png" Type="http://schemas.openxmlformats.org/officeDocument/2006/relationships/image"/><Relationship Id="rId5" Target="../media/image44.png" Type="http://schemas.openxmlformats.org/officeDocument/2006/relationships/image"/></Relationships>
</file>

<file path=ppt/slides/_rels/slide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5.png" Type="http://schemas.openxmlformats.org/officeDocument/2006/relationships/image"/><Relationship Id="rId5" Target="../media/image45.png" Type="http://schemas.openxmlformats.org/officeDocument/2006/relationships/image"/></Relationships>
</file>

<file path=ppt/slides/_rels/slide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5.png" Type="http://schemas.openxmlformats.org/officeDocument/2006/relationships/image"/><Relationship Id="rId5" Target="../media/image46.png" Type="http://schemas.openxmlformats.org/officeDocument/2006/relationships/image"/><Relationship Id="rId6" Target="../media/image47.png" Type="http://schemas.openxmlformats.org/officeDocument/2006/relationships/image"/></Relationships>
</file>

<file path=ppt/slides/_rels/slide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5.png" Type="http://schemas.openxmlformats.org/officeDocument/2006/relationships/image"/><Relationship Id="rId5" Target="../media/image48.png" Type="http://schemas.openxmlformats.org/officeDocument/2006/relationships/image"/><Relationship Id="rId6" Target="../media/image49.png" Type="http://schemas.openxmlformats.org/officeDocument/2006/relationships/image"/></Relationships>
</file>

<file path=ppt/slides/_rels/slide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5.png" Type="http://schemas.openxmlformats.org/officeDocument/2006/relationships/image"/><Relationship Id="rId5" Target="../media/image50.png" Type="http://schemas.openxmlformats.org/officeDocument/2006/relationships/image"/><Relationship Id="rId6" Target="../media/image51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5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2.png" Type="http://schemas.openxmlformats.org/officeDocument/2006/relationships/image"/><Relationship Id="rId3" Target="../media/image53.svg" Type="http://schemas.openxmlformats.org/officeDocument/2006/relationships/image"/><Relationship Id="rId4" Target="../media/image54.png" Type="http://schemas.openxmlformats.org/officeDocument/2006/relationships/image"/><Relationship Id="rId5" Target="../media/image55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F7F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505826" cy="3267816"/>
            </a:xfrm>
            <a:custGeom>
              <a:avLst/>
              <a:gdLst/>
              <a:ahLst/>
              <a:cxnLst/>
              <a:rect r="r" b="b" t="t" l="l"/>
              <a:pathLst>
                <a:path h="3267816" w="50582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1057408" cy="3429991"/>
            </a:xfrm>
            <a:custGeom>
              <a:avLst/>
              <a:gdLst/>
              <a:ahLst/>
              <a:cxnLst/>
              <a:rect r="r" b="b" t="t" l="l"/>
              <a:pathLst>
                <a:path h="3429991" w="1057408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213387" cy="3375383"/>
            </a:xfrm>
            <a:custGeom>
              <a:avLst/>
              <a:gdLst/>
              <a:ahLst/>
              <a:cxnLst/>
              <a:rect r="r" b="b" t="t" l="l"/>
              <a:pathLst>
                <a:path h="3375383" w="213387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142067" y="1194147"/>
            <a:ext cx="7015869" cy="688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 spc="64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name="AutoShape 12" id="12"/>
          <p:cNvSpPr/>
          <p:nvPr/>
        </p:nvSpPr>
        <p:spPr>
          <a:xfrm rot="0">
            <a:off x="8455772" y="1452910"/>
            <a:ext cx="3273379" cy="0"/>
          </a:xfrm>
          <a:prstGeom prst="line">
            <a:avLst/>
          </a:prstGeom>
          <a:ln cap="flat" w="28575">
            <a:solidFill>
              <a:srgbClr val="D5C5AC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13" id="13"/>
          <p:cNvSpPr/>
          <p:nvPr/>
        </p:nvSpPr>
        <p:spPr>
          <a:xfrm rot="0">
            <a:off x="8331947" y="1681510"/>
            <a:ext cx="2579674" cy="0"/>
          </a:xfrm>
          <a:prstGeom prst="line">
            <a:avLst/>
          </a:prstGeom>
          <a:ln cap="flat" w="28575">
            <a:solidFill>
              <a:srgbClr val="D5C5AC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TextBox 14" id="14"/>
          <p:cNvSpPr txBox="true"/>
          <p:nvPr/>
        </p:nvSpPr>
        <p:spPr>
          <a:xfrm rot="0">
            <a:off x="9837905" y="8624946"/>
            <a:ext cx="7536182" cy="472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80"/>
              </a:lnSpc>
            </a:pPr>
            <a:r>
              <a:rPr lang="en-US" sz="2772">
                <a:solidFill>
                  <a:srgbClr val="FFFFFF"/>
                </a:solidFill>
                <a:latin typeface="Antic Italics"/>
              </a:rPr>
              <a:t>Program Studi Informatika</a:t>
            </a:r>
          </a:p>
        </p:txBody>
      </p:sp>
      <p:sp>
        <p:nvSpPr>
          <p:cNvPr name="AutoShape 15" id="15"/>
          <p:cNvSpPr/>
          <p:nvPr/>
        </p:nvSpPr>
        <p:spPr>
          <a:xfrm rot="-4296374">
            <a:off x="7664593" y="8238520"/>
            <a:ext cx="2128063" cy="0"/>
          </a:xfrm>
          <a:prstGeom prst="line">
            <a:avLst/>
          </a:prstGeom>
          <a:ln cap="flat" w="28575">
            <a:solidFill>
              <a:srgbClr val="D5C5AC"/>
            </a:solidFill>
            <a:prstDash val="solid"/>
            <a:headEnd type="oval" len="lg" w="lg"/>
            <a:tailEnd type="oval" len="lg" w="lg"/>
          </a:ln>
        </p:spPr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8100000">
            <a:off x="-115970" y="449132"/>
            <a:ext cx="2289340" cy="1148832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2132542" y="2448676"/>
            <a:ext cx="14350280" cy="2552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 spc="300">
                <a:solidFill>
                  <a:srgbClr val="F1ECE5"/>
                </a:solidFill>
                <a:latin typeface="Barlow SemiCondensed Bold Italics"/>
              </a:rPr>
              <a:t>SENTIMENT ANALYSIS PEMILIHAN CALON PRESIDEN 2024 MENGGUNAKAN ALGORITMA SUPPORT VECTOR MACHINE (SVM) 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00000">
            <a:off x="14577837" y="4897356"/>
            <a:ext cx="2673220" cy="267322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949470" y="6586849"/>
            <a:ext cx="2366144" cy="1665958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9863250" y="6919643"/>
            <a:ext cx="2096743" cy="523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15"/>
              </a:lnSpc>
            </a:pPr>
            <a:r>
              <a:rPr lang="en-US" sz="3011">
                <a:solidFill>
                  <a:srgbClr val="FFFFFF"/>
                </a:solidFill>
                <a:latin typeface="Antic Italics"/>
              </a:rPr>
              <a:t>Oleh 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481922" y="6785374"/>
            <a:ext cx="6139862" cy="1183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39"/>
              </a:lnSpc>
            </a:pPr>
            <a:r>
              <a:rPr lang="en-US" sz="3385" spc="236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algn="just">
              <a:lnSpc>
                <a:spcPts val="4739"/>
              </a:lnSpc>
            </a:pPr>
            <a:r>
              <a:rPr lang="en-US" sz="3385" spc="236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837905" y="7460245"/>
            <a:ext cx="4186290" cy="663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01"/>
              </a:lnSpc>
            </a:pPr>
            <a:r>
              <a:rPr lang="en-US" sz="3858">
                <a:solidFill>
                  <a:srgbClr val="FFFFFF"/>
                </a:solidFill>
                <a:latin typeface="Garet Italics"/>
              </a:rPr>
              <a:t>Michael Alfonso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837905" y="8171843"/>
            <a:ext cx="4513382" cy="415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75"/>
              </a:lnSpc>
            </a:pPr>
            <a:r>
              <a:rPr lang="en-US" sz="2411">
                <a:solidFill>
                  <a:srgbClr val="FFFFFF"/>
                </a:solidFill>
                <a:latin typeface="Antic Italics"/>
              </a:rPr>
              <a:t>NIM 32190039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F7F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505826" cy="3267816"/>
            </a:xfrm>
            <a:custGeom>
              <a:avLst/>
              <a:gdLst/>
              <a:ahLst/>
              <a:cxnLst/>
              <a:rect r="r" b="b" t="t" l="l"/>
              <a:pathLst>
                <a:path h="3267816" w="50582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1057408" cy="3429991"/>
            </a:xfrm>
            <a:custGeom>
              <a:avLst/>
              <a:gdLst/>
              <a:ahLst/>
              <a:cxnLst/>
              <a:rect r="r" b="b" t="t" l="l"/>
              <a:pathLst>
                <a:path h="3429991" w="1057408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213387" cy="3375383"/>
            </a:xfrm>
            <a:custGeom>
              <a:avLst/>
              <a:gdLst/>
              <a:ahLst/>
              <a:cxnLst/>
              <a:rect r="r" b="b" t="t" l="l"/>
              <a:pathLst>
                <a:path h="3375383" w="213387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641156" y="9128590"/>
            <a:ext cx="2358485" cy="793952"/>
            <a:chOff x="0" y="0"/>
            <a:chExt cx="1810856" cy="609600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1810856" cy="609600"/>
            </a:xfrm>
            <a:custGeom>
              <a:avLst/>
              <a:gdLst/>
              <a:ahLst/>
              <a:cxnLst/>
              <a:rect r="r" b="b" t="t" l="l"/>
              <a:pathLst>
                <a:path h="609600" w="1810856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402516" y="2002093"/>
            <a:ext cx="19093032" cy="6629789"/>
            <a:chOff x="0" y="0"/>
            <a:chExt cx="5028618" cy="1746117"/>
          </a:xfrm>
        </p:grpSpPr>
        <p:sp>
          <p:nvSpPr>
            <p:cNvPr name="Freeform 15" id="15"/>
            <p:cNvSpPr/>
            <p:nvPr/>
          </p:nvSpPr>
          <p:spPr>
            <a:xfrm flipH="false" flipV="false">
              <a:off x="0" y="0"/>
              <a:ext cx="5028617" cy="1746117"/>
            </a:xfrm>
            <a:custGeom>
              <a:avLst/>
              <a:gdLst/>
              <a:ahLst/>
              <a:cxnLst/>
              <a:rect r="r" b="b" t="t" l="l"/>
              <a:pathLst>
                <a:path h="1746117" w="5028617">
                  <a:moveTo>
                    <a:pt x="0" y="0"/>
                  </a:moveTo>
                  <a:lnTo>
                    <a:pt x="5028617" y="0"/>
                  </a:lnTo>
                  <a:lnTo>
                    <a:pt x="5028617" y="1746117"/>
                  </a:lnTo>
                  <a:lnTo>
                    <a:pt x="0" y="1746117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40722" y="3137472"/>
            <a:ext cx="3190300" cy="789210"/>
            <a:chOff x="0" y="0"/>
            <a:chExt cx="1771679" cy="438275"/>
          </a:xfrm>
        </p:grpSpPr>
        <p:sp>
          <p:nvSpPr>
            <p:cNvPr name="Freeform 18" id="18"/>
            <p:cNvSpPr/>
            <p:nvPr/>
          </p:nvSpPr>
          <p:spPr>
            <a:xfrm flipH="false" flipV="false">
              <a:off x="0" y="0"/>
              <a:ext cx="1771679" cy="438275"/>
            </a:xfrm>
            <a:custGeom>
              <a:avLst/>
              <a:gdLst/>
              <a:ahLst/>
              <a:cxnLst/>
              <a:rect r="r" b="b" t="t" l="l"/>
              <a:pathLst>
                <a:path h="438275" w="1771679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51299" y="1977132"/>
            <a:ext cx="3190300" cy="789210"/>
            <a:chOff x="0" y="0"/>
            <a:chExt cx="1771679" cy="438275"/>
          </a:xfrm>
        </p:grpSpPr>
        <p:sp>
          <p:nvSpPr>
            <p:cNvPr name="Freeform 21" id="21"/>
            <p:cNvSpPr/>
            <p:nvPr/>
          </p:nvSpPr>
          <p:spPr>
            <a:xfrm flipH="false" flipV="false">
              <a:off x="0" y="0"/>
              <a:ext cx="1771679" cy="438275"/>
            </a:xfrm>
            <a:custGeom>
              <a:avLst/>
              <a:gdLst/>
              <a:ahLst/>
              <a:cxnLst/>
              <a:rect r="r" b="b" t="t" l="l"/>
              <a:pathLst>
                <a:path h="438275" w="1771679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974440" y="1457427"/>
            <a:ext cx="4541665" cy="2236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Penelitian Terdahulu</a:t>
            </a:r>
          </a:p>
        </p:txBody>
      </p:sp>
      <p:sp>
        <p:nvSpPr>
          <p:cNvPr name="AutoShape 24" id="24"/>
          <p:cNvSpPr/>
          <p:nvPr/>
        </p:nvSpPr>
        <p:spPr>
          <a:xfrm flipV="true">
            <a:off x="4465068" y="903906"/>
            <a:ext cx="1343870" cy="4171739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769777" y="3958471"/>
            <a:ext cx="1535129" cy="770356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5516105" y="2619058"/>
            <a:ext cx="8105215" cy="5498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Barlow Light Bold"/>
              </a:rPr>
              <a:t>4. KOMPARAS I ALGORITM A NAIVE BAYES DAN SUPPORT VECTOR MACHINE UNTUK ANALISA SENTIMEN REVIEW FILM.</a:t>
            </a:r>
          </a:p>
          <a:p>
            <a:pPr algn="just">
              <a:lnSpc>
                <a:spcPts val="4340"/>
              </a:lnSpc>
            </a:p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Penulis : Elly Indrayuni.</a:t>
            </a:r>
          </a:p>
          <a:p>
            <a:pPr algn="just">
              <a:lnSpc>
                <a:spcPts val="3780"/>
              </a:lnSpc>
            </a:p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Kesimpulan : Penelitian analisis sentiment pengguna twitter terhadap review film menggunakan confussion matrix menunjukan bahwa akurasi algoritma SVM sebesar 90% dan untuk algoritma Naïve Bayes sebesar 84.5%.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6304906" y="9237376"/>
            <a:ext cx="134485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10</a:t>
            </a:r>
          </a:p>
        </p:txBody>
      </p:sp>
      <p:pic>
        <p:nvPicPr>
          <p:cNvPr name="Picture 28" id="2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true" rot="0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name="Group 29" id="29"/>
          <p:cNvGrpSpPr/>
          <p:nvPr/>
        </p:nvGrpSpPr>
        <p:grpSpPr>
          <a:xfrm rot="0">
            <a:off x="-578688" y="313764"/>
            <a:ext cx="5256593" cy="793952"/>
            <a:chOff x="0" y="0"/>
            <a:chExt cx="4036038" cy="609600"/>
          </a:xfrm>
        </p:grpSpPr>
        <p:sp>
          <p:nvSpPr>
            <p:cNvPr name="Freeform 30" id="30"/>
            <p:cNvSpPr/>
            <p:nvPr/>
          </p:nvSpPr>
          <p:spPr>
            <a:xfrm flipH="false" flipV="false">
              <a:off x="0" y="0"/>
              <a:ext cx="4036038" cy="609600"/>
            </a:xfrm>
            <a:custGeom>
              <a:avLst/>
              <a:gdLst/>
              <a:ahLst/>
              <a:cxnLst/>
              <a:rect r="r" b="b" t="t" l="l"/>
              <a:pathLst>
                <a:path h="609600" w="4036038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595754" y="466265"/>
            <a:ext cx="4795551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name="AutoShape 33" id="33"/>
          <p:cNvSpPr/>
          <p:nvPr/>
        </p:nvSpPr>
        <p:spPr>
          <a:xfrm rot="0">
            <a:off x="4446936" y="564418"/>
            <a:ext cx="8611039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 rot="0">
            <a:off x="12715937" y="1622495"/>
            <a:ext cx="5915855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6" id="3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193145" y="523415"/>
            <a:ext cx="1183142" cy="833029"/>
          </a:xfrm>
          <a:prstGeom prst="rect">
            <a:avLst/>
          </a:prstGeom>
        </p:spPr>
      </p:pic>
      <p:sp>
        <p:nvSpPr>
          <p:cNvPr name="TextBox 37" id="37"/>
          <p:cNvSpPr txBox="true"/>
          <p:nvPr/>
        </p:nvSpPr>
        <p:spPr>
          <a:xfrm rot="0">
            <a:off x="14511457" y="494840"/>
            <a:ext cx="3432502" cy="82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F7F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505826" cy="3267816"/>
            </a:xfrm>
            <a:custGeom>
              <a:avLst/>
              <a:gdLst/>
              <a:ahLst/>
              <a:cxnLst/>
              <a:rect r="r" b="b" t="t" l="l"/>
              <a:pathLst>
                <a:path h="3267816" w="50582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1057408" cy="3429991"/>
            </a:xfrm>
            <a:custGeom>
              <a:avLst/>
              <a:gdLst/>
              <a:ahLst/>
              <a:cxnLst/>
              <a:rect r="r" b="b" t="t" l="l"/>
              <a:pathLst>
                <a:path h="3429991" w="1057408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213387" cy="3375383"/>
            </a:xfrm>
            <a:custGeom>
              <a:avLst/>
              <a:gdLst/>
              <a:ahLst/>
              <a:cxnLst/>
              <a:rect r="r" b="b" t="t" l="l"/>
              <a:pathLst>
                <a:path h="3375383" w="213387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641156" y="9128590"/>
            <a:ext cx="2358485" cy="793952"/>
            <a:chOff x="0" y="0"/>
            <a:chExt cx="1810856" cy="609600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1810856" cy="609600"/>
            </a:xfrm>
            <a:custGeom>
              <a:avLst/>
              <a:gdLst/>
              <a:ahLst/>
              <a:cxnLst/>
              <a:rect r="r" b="b" t="t" l="l"/>
              <a:pathLst>
                <a:path h="609600" w="1810856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402516" y="2002093"/>
            <a:ext cx="19093032" cy="6629789"/>
            <a:chOff x="0" y="0"/>
            <a:chExt cx="5028618" cy="1746117"/>
          </a:xfrm>
        </p:grpSpPr>
        <p:sp>
          <p:nvSpPr>
            <p:cNvPr name="Freeform 15" id="15"/>
            <p:cNvSpPr/>
            <p:nvPr/>
          </p:nvSpPr>
          <p:spPr>
            <a:xfrm flipH="false" flipV="false">
              <a:off x="0" y="0"/>
              <a:ext cx="5028617" cy="1746117"/>
            </a:xfrm>
            <a:custGeom>
              <a:avLst/>
              <a:gdLst/>
              <a:ahLst/>
              <a:cxnLst/>
              <a:rect r="r" b="b" t="t" l="l"/>
              <a:pathLst>
                <a:path h="1746117" w="5028617">
                  <a:moveTo>
                    <a:pt x="0" y="0"/>
                  </a:moveTo>
                  <a:lnTo>
                    <a:pt x="5028617" y="0"/>
                  </a:lnTo>
                  <a:lnTo>
                    <a:pt x="5028617" y="1746117"/>
                  </a:lnTo>
                  <a:lnTo>
                    <a:pt x="0" y="1746117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40722" y="3137472"/>
            <a:ext cx="3190300" cy="789210"/>
            <a:chOff x="0" y="0"/>
            <a:chExt cx="1771679" cy="438275"/>
          </a:xfrm>
        </p:grpSpPr>
        <p:sp>
          <p:nvSpPr>
            <p:cNvPr name="Freeform 18" id="18"/>
            <p:cNvSpPr/>
            <p:nvPr/>
          </p:nvSpPr>
          <p:spPr>
            <a:xfrm flipH="false" flipV="false">
              <a:off x="0" y="0"/>
              <a:ext cx="1771679" cy="438275"/>
            </a:xfrm>
            <a:custGeom>
              <a:avLst/>
              <a:gdLst/>
              <a:ahLst/>
              <a:cxnLst/>
              <a:rect r="r" b="b" t="t" l="l"/>
              <a:pathLst>
                <a:path h="438275" w="1771679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51299" y="1977132"/>
            <a:ext cx="3190300" cy="789210"/>
            <a:chOff x="0" y="0"/>
            <a:chExt cx="1771679" cy="438275"/>
          </a:xfrm>
        </p:grpSpPr>
        <p:sp>
          <p:nvSpPr>
            <p:cNvPr name="Freeform 21" id="21"/>
            <p:cNvSpPr/>
            <p:nvPr/>
          </p:nvSpPr>
          <p:spPr>
            <a:xfrm flipH="false" flipV="false">
              <a:off x="0" y="0"/>
              <a:ext cx="1771679" cy="438275"/>
            </a:xfrm>
            <a:custGeom>
              <a:avLst/>
              <a:gdLst/>
              <a:ahLst/>
              <a:cxnLst/>
              <a:rect r="r" b="b" t="t" l="l"/>
              <a:pathLst>
                <a:path h="438275" w="1771679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974440" y="1457427"/>
            <a:ext cx="4541665" cy="2236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Penelitian Terdahulu</a:t>
            </a:r>
          </a:p>
        </p:txBody>
      </p:sp>
      <p:sp>
        <p:nvSpPr>
          <p:cNvPr name="AutoShape 24" id="24"/>
          <p:cNvSpPr/>
          <p:nvPr/>
        </p:nvSpPr>
        <p:spPr>
          <a:xfrm flipV="true">
            <a:off x="4465068" y="903906"/>
            <a:ext cx="1343870" cy="4171739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914447" y="2752294"/>
            <a:ext cx="1535129" cy="770356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5516105" y="1730630"/>
            <a:ext cx="9706137" cy="6927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Barlow Light Bold"/>
              </a:rPr>
              <a:t>5. PENERAPAN ALGORITMA SVM UNTUK ANALISIS SENTIMEN PADA DATA TWITTER KOMISI PEMBERANTASAN KORUPSI REPUBLIK INDONESIA</a:t>
            </a:r>
          </a:p>
          <a:p>
            <a:pPr algn="just">
              <a:lnSpc>
                <a:spcPts val="4340"/>
              </a:lnSpc>
            </a:p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Penulis :  Dedi Darwis, Eka Shintya Pratiwi, A. Ferico Octaviansyah Pasaribu.</a:t>
            </a:r>
          </a:p>
          <a:p>
            <a:pPr algn="just">
              <a:lnSpc>
                <a:spcPts val="3780"/>
              </a:lnSpc>
            </a:p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Kesimpulan : Hasil klasifikasi menggunakan metode SVM dibagi menjadi 3 kelas, yaitu 8% positif, 15% netral, dan 77% negatif. Lalu hasil pengujian nilai akurasi, precession, recall, dan F1- score dapat disimpulkan bahwa sentimen masyarakat terhadap kinerja KPK sangat kurang baik dengan presentase negatif sebesar 77% serta pengujian hasil akurasi sebesar 82%, precision 90%, recall 88%, dan f1-score 89%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6304906" y="9237376"/>
            <a:ext cx="134485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11</a:t>
            </a:r>
          </a:p>
        </p:txBody>
      </p:sp>
      <p:pic>
        <p:nvPicPr>
          <p:cNvPr name="Picture 28" id="2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true" rot="0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name="Group 29" id="29"/>
          <p:cNvGrpSpPr/>
          <p:nvPr/>
        </p:nvGrpSpPr>
        <p:grpSpPr>
          <a:xfrm rot="0">
            <a:off x="-578688" y="313764"/>
            <a:ext cx="5256593" cy="793952"/>
            <a:chOff x="0" y="0"/>
            <a:chExt cx="4036038" cy="609600"/>
          </a:xfrm>
        </p:grpSpPr>
        <p:sp>
          <p:nvSpPr>
            <p:cNvPr name="Freeform 30" id="30"/>
            <p:cNvSpPr/>
            <p:nvPr/>
          </p:nvSpPr>
          <p:spPr>
            <a:xfrm flipH="false" flipV="false">
              <a:off x="0" y="0"/>
              <a:ext cx="4036038" cy="609600"/>
            </a:xfrm>
            <a:custGeom>
              <a:avLst/>
              <a:gdLst/>
              <a:ahLst/>
              <a:cxnLst/>
              <a:rect r="r" b="b" t="t" l="l"/>
              <a:pathLst>
                <a:path h="609600" w="4036038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595754" y="466265"/>
            <a:ext cx="4795551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name="AutoShape 33" id="33"/>
          <p:cNvSpPr/>
          <p:nvPr/>
        </p:nvSpPr>
        <p:spPr>
          <a:xfrm rot="0">
            <a:off x="4446936" y="564418"/>
            <a:ext cx="8611039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 rot="0">
            <a:off x="12715937" y="1622495"/>
            <a:ext cx="5915855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6" id="3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193145" y="523415"/>
            <a:ext cx="1183142" cy="833029"/>
          </a:xfrm>
          <a:prstGeom prst="rect">
            <a:avLst/>
          </a:prstGeom>
        </p:spPr>
      </p:pic>
      <p:sp>
        <p:nvSpPr>
          <p:cNvPr name="TextBox 37" id="37"/>
          <p:cNvSpPr txBox="true"/>
          <p:nvPr/>
        </p:nvSpPr>
        <p:spPr>
          <a:xfrm rot="0">
            <a:off x="14511457" y="494840"/>
            <a:ext cx="3432502" cy="82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C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505826" cy="3267816"/>
            </a:xfrm>
            <a:custGeom>
              <a:avLst/>
              <a:gdLst/>
              <a:ahLst/>
              <a:cxnLst/>
              <a:rect r="r" b="b" t="t" l="l"/>
              <a:pathLst>
                <a:path h="3267816" w="50582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1057408" cy="3429991"/>
            </a:xfrm>
            <a:custGeom>
              <a:avLst/>
              <a:gdLst/>
              <a:ahLst/>
              <a:cxnLst/>
              <a:rect r="r" b="b" t="t" l="l"/>
              <a:pathLst>
                <a:path h="3429991" w="1057408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213387" cy="3375383"/>
            </a:xfrm>
            <a:custGeom>
              <a:avLst/>
              <a:gdLst/>
              <a:ahLst/>
              <a:cxnLst/>
              <a:rect r="r" b="b" t="t" l="l"/>
              <a:pathLst>
                <a:path h="3375383" w="213387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770037" y="2397758"/>
            <a:ext cx="6747927" cy="666719"/>
            <a:chOff x="0" y="0"/>
            <a:chExt cx="4435820" cy="438275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4435820" cy="438275"/>
            </a:xfrm>
            <a:custGeom>
              <a:avLst/>
              <a:gdLst/>
              <a:ahLst/>
              <a:cxnLst/>
              <a:rect r="r" b="b" t="t" l="l"/>
              <a:pathLst>
                <a:path h="438275" w="4435820">
                  <a:moveTo>
                    <a:pt x="203200" y="0"/>
                  </a:moveTo>
                  <a:lnTo>
                    <a:pt x="4435820" y="0"/>
                  </a:lnTo>
                  <a:lnTo>
                    <a:pt x="4232620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641156" y="9128590"/>
            <a:ext cx="2358485" cy="793952"/>
            <a:chOff x="0" y="0"/>
            <a:chExt cx="1810856" cy="609600"/>
          </a:xfrm>
        </p:grpSpPr>
        <p:sp>
          <p:nvSpPr>
            <p:cNvPr name="Freeform 15" id="15"/>
            <p:cNvSpPr/>
            <p:nvPr/>
          </p:nvSpPr>
          <p:spPr>
            <a:xfrm flipH="false" flipV="false">
              <a:off x="0" y="0"/>
              <a:ext cx="1810856" cy="609600"/>
            </a:xfrm>
            <a:custGeom>
              <a:avLst/>
              <a:gdLst/>
              <a:ahLst/>
              <a:cxnLst/>
              <a:rect r="r" b="b" t="t" l="l"/>
              <a:pathLst>
                <a:path h="609600" w="1810856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700000">
            <a:off x="6893914" y="3957646"/>
            <a:ext cx="4500173" cy="4475626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426799" y="4203727"/>
            <a:ext cx="1301556" cy="587922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965680" y="6321949"/>
            <a:ext cx="1074026" cy="1074026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2848048" y="7061485"/>
            <a:ext cx="3981823" cy="2091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695941"/>
                </a:solidFill>
                <a:latin typeface="Barlow Light"/>
              </a:rPr>
              <a:t>Klasifikasi dengan algoritma SVM dan evaluasi menggunakan 10-Fold Cross Validation dan Confusion Matrix</a:t>
            </a:r>
          </a:p>
        </p:txBody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true" flipV="true" rot="0">
            <a:off x="6601788" y="7727052"/>
            <a:ext cx="1301556" cy="587922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02398">
            <a:off x="10501337" y="7425605"/>
            <a:ext cx="1277711" cy="440317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426446">
            <a:off x="7219582" y="4045323"/>
            <a:ext cx="1277711" cy="440317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965680" y="3285122"/>
            <a:ext cx="1074026" cy="1074026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00002" y="3285122"/>
            <a:ext cx="1074026" cy="1074026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00002" y="6195459"/>
            <a:ext cx="1074026" cy="1074026"/>
          </a:xfrm>
          <a:prstGeom prst="rect">
            <a:avLst/>
          </a:prstGeom>
        </p:spPr>
      </p:pic>
      <p:sp>
        <p:nvSpPr>
          <p:cNvPr name="TextBox 27" id="27"/>
          <p:cNvSpPr txBox="true"/>
          <p:nvPr/>
        </p:nvSpPr>
        <p:spPr>
          <a:xfrm rot="0">
            <a:off x="5359949" y="1719015"/>
            <a:ext cx="7568102" cy="111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695941"/>
                </a:solidFill>
                <a:latin typeface="Barlow SemiCondensed Italics"/>
              </a:rPr>
              <a:t>Metodologi Penelitian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848048" y="3472833"/>
            <a:ext cx="2668057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695941"/>
                </a:solidFill>
                <a:latin typeface="Barlow SemiCondensed Italics"/>
              </a:rPr>
              <a:t>Labeling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202330" y="3472833"/>
            <a:ext cx="2668057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899"/>
              </a:lnSpc>
            </a:pPr>
            <a:r>
              <a:rPr lang="en-US" sz="3499">
                <a:solidFill>
                  <a:srgbClr val="695941"/>
                </a:solidFill>
                <a:latin typeface="Barlow SemiCondensed Italics"/>
              </a:rPr>
              <a:t>Preprocessing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081426" y="6393927"/>
            <a:ext cx="2797358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899"/>
              </a:lnSpc>
            </a:pPr>
            <a:r>
              <a:rPr lang="en-US" sz="3499">
                <a:solidFill>
                  <a:srgbClr val="695941"/>
                </a:solidFill>
                <a:latin typeface="Barlow SemiCondensed Italics"/>
              </a:rPr>
              <a:t>Pembobotan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304906" y="9237376"/>
            <a:ext cx="134485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12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848048" y="6393927"/>
            <a:ext cx="3981823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695941"/>
                </a:solidFill>
                <a:latin typeface="Barlow SemiCondensed Italics"/>
              </a:rPr>
              <a:t>Klasifikasi dan Evaluasi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848048" y="4136329"/>
            <a:ext cx="3981823" cy="1253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695941"/>
                </a:solidFill>
                <a:latin typeface="Barlow Light"/>
              </a:rPr>
              <a:t>Pelabelan data menjadi 3 jenis label yaitu Positif, Netral, dan Negatif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1888565" y="4136329"/>
            <a:ext cx="3981823" cy="834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400">
                <a:solidFill>
                  <a:srgbClr val="695941"/>
                </a:solidFill>
                <a:latin typeface="Barlow Light"/>
              </a:rPr>
              <a:t>Pembersihan data dari noise agar siap digunakan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896961" y="7061485"/>
            <a:ext cx="3981823" cy="1253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400">
                <a:solidFill>
                  <a:srgbClr val="695941"/>
                </a:solidFill>
                <a:latin typeface="Barlow Light"/>
              </a:rPr>
              <a:t>Pembobotan menggunakan TF-IDF agar data diubah menjadi sebuah nilai numerik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-578688" y="313764"/>
            <a:ext cx="5256593" cy="793952"/>
            <a:chOff x="0" y="0"/>
            <a:chExt cx="4036038" cy="609600"/>
          </a:xfrm>
        </p:grpSpPr>
        <p:sp>
          <p:nvSpPr>
            <p:cNvPr name="Freeform 37" id="37"/>
            <p:cNvSpPr/>
            <p:nvPr/>
          </p:nvSpPr>
          <p:spPr>
            <a:xfrm flipH="false" flipV="false">
              <a:off x="0" y="0"/>
              <a:ext cx="4036038" cy="609600"/>
            </a:xfrm>
            <a:custGeom>
              <a:avLst/>
              <a:gdLst/>
              <a:ahLst/>
              <a:cxnLst/>
              <a:rect r="r" b="b" t="t" l="l"/>
              <a:pathLst>
                <a:path h="609600" w="4036038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595754" y="466265"/>
            <a:ext cx="4795551" cy="43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name="AutoShape 40" id="40"/>
          <p:cNvSpPr/>
          <p:nvPr/>
        </p:nvSpPr>
        <p:spPr>
          <a:xfrm rot="0">
            <a:off x="4446936" y="564418"/>
            <a:ext cx="8611039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" id="41"/>
          <p:cNvSpPr/>
          <p:nvPr/>
        </p:nvSpPr>
        <p:spPr>
          <a:xfrm rot="0">
            <a:off x="12715937" y="1622495"/>
            <a:ext cx="5915855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2" id="42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43" id="43"/>
          <p:cNvPicPr>
            <a:picLocks noChangeAspect="true"/>
          </p:cNvPicPr>
          <p:nvPr/>
        </p:nvPicPr>
        <p:blipFill>
          <a:blip r:embed="rId16"/>
          <a:srcRect l="0" t="0" r="0" b="0"/>
          <a:stretch>
            <a:fillRect/>
          </a:stretch>
        </p:blipFill>
        <p:spPr>
          <a:xfrm flipH="false" flipV="false" rot="0">
            <a:off x="13193145" y="523415"/>
            <a:ext cx="1183142" cy="833029"/>
          </a:xfrm>
          <a:prstGeom prst="rect">
            <a:avLst/>
          </a:prstGeom>
        </p:spPr>
      </p:pic>
      <p:sp>
        <p:nvSpPr>
          <p:cNvPr name="TextBox 44" id="44"/>
          <p:cNvSpPr txBox="true"/>
          <p:nvPr/>
        </p:nvSpPr>
        <p:spPr>
          <a:xfrm rot="0">
            <a:off x="14511457" y="494840"/>
            <a:ext cx="3432502" cy="82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C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505826" cy="3267816"/>
            </a:xfrm>
            <a:custGeom>
              <a:avLst/>
              <a:gdLst/>
              <a:ahLst/>
              <a:cxnLst/>
              <a:rect r="r" b="b" t="t" l="l"/>
              <a:pathLst>
                <a:path h="3267816" w="50582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1057408" cy="3429991"/>
            </a:xfrm>
            <a:custGeom>
              <a:avLst/>
              <a:gdLst/>
              <a:ahLst/>
              <a:cxnLst/>
              <a:rect r="r" b="b" t="t" l="l"/>
              <a:pathLst>
                <a:path h="3429991" w="1057408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213387" cy="3375383"/>
            </a:xfrm>
            <a:custGeom>
              <a:avLst/>
              <a:gdLst/>
              <a:ahLst/>
              <a:cxnLst/>
              <a:rect r="r" b="b" t="t" l="l"/>
              <a:pathLst>
                <a:path h="3375383" w="213387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702295" y="979867"/>
            <a:ext cx="6265919" cy="789210"/>
            <a:chOff x="0" y="0"/>
            <a:chExt cx="3479673" cy="438275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3479673" cy="438275"/>
            </a:xfrm>
            <a:custGeom>
              <a:avLst/>
              <a:gdLst/>
              <a:ahLst/>
              <a:cxnLst/>
              <a:rect r="r" b="b" t="t" l="l"/>
              <a:pathLst>
                <a:path h="438275" w="3479673">
                  <a:moveTo>
                    <a:pt x="203200" y="0"/>
                  </a:moveTo>
                  <a:lnTo>
                    <a:pt x="3479673" y="0"/>
                  </a:lnTo>
                  <a:lnTo>
                    <a:pt x="3276473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641156" y="9128590"/>
            <a:ext cx="2358485" cy="793952"/>
            <a:chOff x="0" y="0"/>
            <a:chExt cx="1810856" cy="609600"/>
          </a:xfrm>
        </p:grpSpPr>
        <p:sp>
          <p:nvSpPr>
            <p:cNvPr name="Freeform 15" id="15"/>
            <p:cNvSpPr/>
            <p:nvPr/>
          </p:nvSpPr>
          <p:spPr>
            <a:xfrm flipH="false" flipV="false">
              <a:off x="0" y="0"/>
              <a:ext cx="1810856" cy="609600"/>
            </a:xfrm>
            <a:custGeom>
              <a:avLst/>
              <a:gdLst/>
              <a:ahLst/>
              <a:cxnLst/>
              <a:rect r="r" b="b" t="t" l="l"/>
              <a:pathLst>
                <a:path h="609600" w="1810856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588213" y="7249321"/>
            <a:ext cx="2673220" cy="2673220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4524911" y="161364"/>
            <a:ext cx="8668234" cy="1285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499"/>
              </a:lnSpc>
            </a:pPr>
            <a:r>
              <a:rPr lang="en-US" sz="7499">
                <a:solidFill>
                  <a:srgbClr val="695941"/>
                </a:solidFill>
                <a:latin typeface="Barlow SemiCondensed Italics"/>
              </a:rPr>
              <a:t>Kerangka Berpikir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-578688" y="313764"/>
            <a:ext cx="5256593" cy="793952"/>
            <a:chOff x="0" y="0"/>
            <a:chExt cx="4036038" cy="609600"/>
          </a:xfrm>
        </p:grpSpPr>
        <p:sp>
          <p:nvSpPr>
            <p:cNvPr name="Freeform 20" id="20"/>
            <p:cNvSpPr/>
            <p:nvPr/>
          </p:nvSpPr>
          <p:spPr>
            <a:xfrm flipH="false" flipV="false">
              <a:off x="0" y="0"/>
              <a:ext cx="4036038" cy="609600"/>
            </a:xfrm>
            <a:custGeom>
              <a:avLst/>
              <a:gdLst/>
              <a:ahLst/>
              <a:cxnLst/>
              <a:rect r="r" b="b" t="t" l="l"/>
              <a:pathLst>
                <a:path h="609600" w="4036038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595754" y="466265"/>
            <a:ext cx="4795551" cy="43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name="AutoShape 23" id="23"/>
          <p:cNvSpPr/>
          <p:nvPr/>
        </p:nvSpPr>
        <p:spPr>
          <a:xfrm rot="0">
            <a:off x="4446936" y="564418"/>
            <a:ext cx="8611039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 rot="0">
            <a:off x="12715937" y="1622495"/>
            <a:ext cx="5915855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26" id="2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5516105" y="1619882"/>
            <a:ext cx="4939680" cy="8667118"/>
          </a:xfrm>
          <a:prstGeom prst="rect">
            <a:avLst/>
          </a:prstGeom>
        </p:spPr>
      </p:pic>
      <p:sp>
        <p:nvSpPr>
          <p:cNvPr name="TextBox 28" id="28"/>
          <p:cNvSpPr txBox="true"/>
          <p:nvPr/>
        </p:nvSpPr>
        <p:spPr>
          <a:xfrm rot="0">
            <a:off x="16304906" y="9237376"/>
            <a:ext cx="134485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13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4511457" y="494840"/>
            <a:ext cx="3432502" cy="82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F7F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505826" cy="3267816"/>
            </a:xfrm>
            <a:custGeom>
              <a:avLst/>
              <a:gdLst/>
              <a:ahLst/>
              <a:cxnLst/>
              <a:rect r="r" b="b" t="t" l="l"/>
              <a:pathLst>
                <a:path h="3267816" w="50582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1057408" cy="3429991"/>
            </a:xfrm>
            <a:custGeom>
              <a:avLst/>
              <a:gdLst/>
              <a:ahLst/>
              <a:cxnLst/>
              <a:rect r="r" b="b" t="t" l="l"/>
              <a:pathLst>
                <a:path h="3429991" w="1057408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213387" cy="3375383"/>
            </a:xfrm>
            <a:custGeom>
              <a:avLst/>
              <a:gdLst/>
              <a:ahLst/>
              <a:cxnLst/>
              <a:rect r="r" b="b" t="t" l="l"/>
              <a:pathLst>
                <a:path h="3375383" w="213387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641156" y="9128590"/>
            <a:ext cx="2358485" cy="793952"/>
            <a:chOff x="0" y="0"/>
            <a:chExt cx="1810856" cy="609600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1810856" cy="609600"/>
            </a:xfrm>
            <a:custGeom>
              <a:avLst/>
              <a:gdLst/>
              <a:ahLst/>
              <a:cxnLst/>
              <a:rect r="r" b="b" t="t" l="l"/>
              <a:pathLst>
                <a:path h="609600" w="1810856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93392" y="1319573"/>
            <a:ext cx="19093032" cy="7660616"/>
            <a:chOff x="0" y="0"/>
            <a:chExt cx="5028618" cy="2017611"/>
          </a:xfrm>
        </p:grpSpPr>
        <p:sp>
          <p:nvSpPr>
            <p:cNvPr name="Freeform 15" id="15"/>
            <p:cNvSpPr/>
            <p:nvPr/>
          </p:nvSpPr>
          <p:spPr>
            <a:xfrm flipH="false" flipV="false">
              <a:off x="0" y="0"/>
              <a:ext cx="5028617" cy="2017611"/>
            </a:xfrm>
            <a:custGeom>
              <a:avLst/>
              <a:gdLst/>
              <a:ahLst/>
              <a:cxnLst/>
              <a:rect r="r" b="b" t="t" l="l"/>
              <a:pathLst>
                <a:path h="2017611" w="5028617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0" y="3001362"/>
            <a:ext cx="3190300" cy="789210"/>
            <a:chOff x="0" y="0"/>
            <a:chExt cx="1771679" cy="438275"/>
          </a:xfrm>
        </p:grpSpPr>
        <p:sp>
          <p:nvSpPr>
            <p:cNvPr name="Freeform 18" id="18"/>
            <p:cNvSpPr/>
            <p:nvPr/>
          </p:nvSpPr>
          <p:spPr>
            <a:xfrm flipH="false" flipV="false">
              <a:off x="0" y="0"/>
              <a:ext cx="1771679" cy="438275"/>
            </a:xfrm>
            <a:custGeom>
              <a:avLst/>
              <a:gdLst/>
              <a:ahLst/>
              <a:cxnLst/>
              <a:rect r="r" b="b" t="t" l="l"/>
              <a:pathLst>
                <a:path h="438275" w="1771679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47525" y="1917312"/>
            <a:ext cx="3190300" cy="789210"/>
            <a:chOff x="0" y="0"/>
            <a:chExt cx="1771679" cy="438275"/>
          </a:xfrm>
        </p:grpSpPr>
        <p:sp>
          <p:nvSpPr>
            <p:cNvPr name="Freeform 21" id="21"/>
            <p:cNvSpPr/>
            <p:nvPr/>
          </p:nvSpPr>
          <p:spPr>
            <a:xfrm flipH="false" flipV="false">
              <a:off x="0" y="0"/>
              <a:ext cx="1771679" cy="438275"/>
            </a:xfrm>
            <a:custGeom>
              <a:avLst/>
              <a:gdLst/>
              <a:ahLst/>
              <a:cxnLst/>
              <a:rect r="r" b="b" t="t" l="l"/>
              <a:pathLst>
                <a:path h="438275" w="1771679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633718" y="1321317"/>
            <a:ext cx="4541665" cy="2236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name="AutoShape 24" id="24"/>
          <p:cNvSpPr/>
          <p:nvPr/>
        </p:nvSpPr>
        <p:spPr>
          <a:xfrm flipV="true">
            <a:off x="4005970" y="1049995"/>
            <a:ext cx="1343870" cy="4171739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37342" y="1666558"/>
            <a:ext cx="1535129" cy="770356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5391305" y="1435786"/>
            <a:ext cx="9966459" cy="3131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Barlow Light Bold"/>
              </a:rPr>
              <a:t>Text Mining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Text mining menurut Nurhuda dan Sihwi (dalam Seno dan Wibowo, 2019) merupakan proses menemukan informasi dari sekumpulan dokumen teks menggunakan metode analisis tertentu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6304906" y="9237376"/>
            <a:ext cx="134485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14</a:t>
            </a:r>
          </a:p>
        </p:txBody>
      </p:sp>
      <p:pic>
        <p:nvPicPr>
          <p:cNvPr name="Picture 28" id="2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true" rot="0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name="Group 29" id="29"/>
          <p:cNvGrpSpPr/>
          <p:nvPr/>
        </p:nvGrpSpPr>
        <p:grpSpPr>
          <a:xfrm rot="0">
            <a:off x="-578688" y="313764"/>
            <a:ext cx="5256593" cy="793952"/>
            <a:chOff x="0" y="0"/>
            <a:chExt cx="4036038" cy="609600"/>
          </a:xfrm>
        </p:grpSpPr>
        <p:sp>
          <p:nvSpPr>
            <p:cNvPr name="Freeform 30" id="30"/>
            <p:cNvSpPr/>
            <p:nvPr/>
          </p:nvSpPr>
          <p:spPr>
            <a:xfrm flipH="false" flipV="false">
              <a:off x="0" y="0"/>
              <a:ext cx="4036038" cy="609600"/>
            </a:xfrm>
            <a:custGeom>
              <a:avLst/>
              <a:gdLst/>
              <a:ahLst/>
              <a:cxnLst/>
              <a:rect r="r" b="b" t="t" l="l"/>
              <a:pathLst>
                <a:path h="609600" w="4036038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595754" y="466265"/>
            <a:ext cx="4795551" cy="43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name="AutoShape 33" id="33"/>
          <p:cNvSpPr/>
          <p:nvPr/>
        </p:nvSpPr>
        <p:spPr>
          <a:xfrm rot="0">
            <a:off x="4446936" y="564418"/>
            <a:ext cx="8611039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 rot="0">
            <a:off x="12715937" y="1622495"/>
            <a:ext cx="5915855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6" id="3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193145" y="523415"/>
            <a:ext cx="1183142" cy="833029"/>
          </a:xfrm>
          <a:prstGeom prst="rect">
            <a:avLst/>
          </a:prstGeom>
        </p:spPr>
      </p:pic>
      <p:sp>
        <p:nvSpPr>
          <p:cNvPr name="TextBox 37" id="37"/>
          <p:cNvSpPr txBox="true"/>
          <p:nvPr/>
        </p:nvSpPr>
        <p:spPr>
          <a:xfrm rot="0">
            <a:off x="14511457" y="494840"/>
            <a:ext cx="3432502" cy="82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6825608" y="5405780"/>
            <a:ext cx="9966459" cy="2389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Proses Text Mining memerlukan tahapan preprocessing untuk membersihkan data dari noise. Umumnya beberapa tahapan preprocessing sebagai berikut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F7F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505826" cy="3267816"/>
            </a:xfrm>
            <a:custGeom>
              <a:avLst/>
              <a:gdLst/>
              <a:ahLst/>
              <a:cxnLst/>
              <a:rect r="r" b="b" t="t" l="l"/>
              <a:pathLst>
                <a:path h="3267816" w="50582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1057408" cy="3429991"/>
            </a:xfrm>
            <a:custGeom>
              <a:avLst/>
              <a:gdLst/>
              <a:ahLst/>
              <a:cxnLst/>
              <a:rect r="r" b="b" t="t" l="l"/>
              <a:pathLst>
                <a:path h="3429991" w="1057408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213387" cy="3375383"/>
            </a:xfrm>
            <a:custGeom>
              <a:avLst/>
              <a:gdLst/>
              <a:ahLst/>
              <a:cxnLst/>
              <a:rect r="r" b="b" t="t" l="l"/>
              <a:pathLst>
                <a:path h="3375383" w="213387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641156" y="9128590"/>
            <a:ext cx="2358485" cy="793952"/>
            <a:chOff x="0" y="0"/>
            <a:chExt cx="1810856" cy="609600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1810856" cy="609600"/>
            </a:xfrm>
            <a:custGeom>
              <a:avLst/>
              <a:gdLst/>
              <a:ahLst/>
              <a:cxnLst/>
              <a:rect r="r" b="b" t="t" l="l"/>
              <a:pathLst>
                <a:path h="609600" w="1810856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93392" y="1319573"/>
            <a:ext cx="19093032" cy="7660616"/>
            <a:chOff x="0" y="0"/>
            <a:chExt cx="5028618" cy="2017611"/>
          </a:xfrm>
        </p:grpSpPr>
        <p:sp>
          <p:nvSpPr>
            <p:cNvPr name="Freeform 15" id="15"/>
            <p:cNvSpPr/>
            <p:nvPr/>
          </p:nvSpPr>
          <p:spPr>
            <a:xfrm flipH="false" flipV="false">
              <a:off x="0" y="0"/>
              <a:ext cx="5028617" cy="2017611"/>
            </a:xfrm>
            <a:custGeom>
              <a:avLst/>
              <a:gdLst/>
              <a:ahLst/>
              <a:cxnLst/>
              <a:rect r="r" b="b" t="t" l="l"/>
              <a:pathLst>
                <a:path h="2017611" w="5028617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0" y="3001362"/>
            <a:ext cx="3190300" cy="789210"/>
            <a:chOff x="0" y="0"/>
            <a:chExt cx="1771679" cy="438275"/>
          </a:xfrm>
        </p:grpSpPr>
        <p:sp>
          <p:nvSpPr>
            <p:cNvPr name="Freeform 18" id="18"/>
            <p:cNvSpPr/>
            <p:nvPr/>
          </p:nvSpPr>
          <p:spPr>
            <a:xfrm flipH="false" flipV="false">
              <a:off x="0" y="0"/>
              <a:ext cx="1771679" cy="438275"/>
            </a:xfrm>
            <a:custGeom>
              <a:avLst/>
              <a:gdLst/>
              <a:ahLst/>
              <a:cxnLst/>
              <a:rect r="r" b="b" t="t" l="l"/>
              <a:pathLst>
                <a:path h="438275" w="1771679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47525" y="1917312"/>
            <a:ext cx="3190300" cy="789210"/>
            <a:chOff x="0" y="0"/>
            <a:chExt cx="1771679" cy="438275"/>
          </a:xfrm>
        </p:grpSpPr>
        <p:sp>
          <p:nvSpPr>
            <p:cNvPr name="Freeform 21" id="21"/>
            <p:cNvSpPr/>
            <p:nvPr/>
          </p:nvSpPr>
          <p:spPr>
            <a:xfrm flipH="false" flipV="false">
              <a:off x="0" y="0"/>
              <a:ext cx="1771679" cy="438275"/>
            </a:xfrm>
            <a:custGeom>
              <a:avLst/>
              <a:gdLst/>
              <a:ahLst/>
              <a:cxnLst/>
              <a:rect r="r" b="b" t="t" l="l"/>
              <a:pathLst>
                <a:path h="438275" w="1771679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633718" y="1321317"/>
            <a:ext cx="4541665" cy="2236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name="AutoShape 24" id="24"/>
          <p:cNvSpPr/>
          <p:nvPr/>
        </p:nvSpPr>
        <p:spPr>
          <a:xfrm flipV="true">
            <a:off x="4005970" y="1049995"/>
            <a:ext cx="1343870" cy="4171739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37342" y="1666558"/>
            <a:ext cx="1535129" cy="770356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5391305" y="1940046"/>
            <a:ext cx="9966459" cy="6131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Barlow Light Bold"/>
              </a:rPr>
              <a:t>Preprocessing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Tahapan Preprocessing yang penulis lakukan dalam penelitian ini adalah sebagai berikut: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Lowercasing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Puctuation Removal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Tokenizing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Slang Word Conversion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Stop Word Removal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Stemming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Synonim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6304906" y="9237376"/>
            <a:ext cx="134485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15</a:t>
            </a:r>
          </a:p>
        </p:txBody>
      </p:sp>
      <p:pic>
        <p:nvPicPr>
          <p:cNvPr name="Picture 28" id="2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true" rot="0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name="Group 29" id="29"/>
          <p:cNvGrpSpPr/>
          <p:nvPr/>
        </p:nvGrpSpPr>
        <p:grpSpPr>
          <a:xfrm rot="0">
            <a:off x="-578688" y="313764"/>
            <a:ext cx="5256593" cy="793952"/>
            <a:chOff x="0" y="0"/>
            <a:chExt cx="4036038" cy="609600"/>
          </a:xfrm>
        </p:grpSpPr>
        <p:sp>
          <p:nvSpPr>
            <p:cNvPr name="Freeform 30" id="30"/>
            <p:cNvSpPr/>
            <p:nvPr/>
          </p:nvSpPr>
          <p:spPr>
            <a:xfrm flipH="false" flipV="false">
              <a:off x="0" y="0"/>
              <a:ext cx="4036038" cy="609600"/>
            </a:xfrm>
            <a:custGeom>
              <a:avLst/>
              <a:gdLst/>
              <a:ahLst/>
              <a:cxnLst/>
              <a:rect r="r" b="b" t="t" l="l"/>
              <a:pathLst>
                <a:path h="609600" w="4036038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595754" y="466265"/>
            <a:ext cx="4795551" cy="43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name="AutoShape 33" id="33"/>
          <p:cNvSpPr/>
          <p:nvPr/>
        </p:nvSpPr>
        <p:spPr>
          <a:xfrm rot="0">
            <a:off x="4446936" y="564418"/>
            <a:ext cx="8611039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 rot="0">
            <a:off x="12715937" y="1622495"/>
            <a:ext cx="5915855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6" id="3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193145" y="523415"/>
            <a:ext cx="1183142" cy="833029"/>
          </a:xfrm>
          <a:prstGeom prst="rect">
            <a:avLst/>
          </a:prstGeom>
        </p:spPr>
      </p:pic>
      <p:sp>
        <p:nvSpPr>
          <p:cNvPr name="TextBox 37" id="37"/>
          <p:cNvSpPr txBox="true"/>
          <p:nvPr/>
        </p:nvSpPr>
        <p:spPr>
          <a:xfrm rot="0">
            <a:off x="14511457" y="494840"/>
            <a:ext cx="3432502" cy="82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F7F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505826" cy="3267816"/>
            </a:xfrm>
            <a:custGeom>
              <a:avLst/>
              <a:gdLst/>
              <a:ahLst/>
              <a:cxnLst/>
              <a:rect r="r" b="b" t="t" l="l"/>
              <a:pathLst>
                <a:path h="3267816" w="50582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1057408" cy="3429991"/>
            </a:xfrm>
            <a:custGeom>
              <a:avLst/>
              <a:gdLst/>
              <a:ahLst/>
              <a:cxnLst/>
              <a:rect r="r" b="b" t="t" l="l"/>
              <a:pathLst>
                <a:path h="3429991" w="1057408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213387" cy="3375383"/>
            </a:xfrm>
            <a:custGeom>
              <a:avLst/>
              <a:gdLst/>
              <a:ahLst/>
              <a:cxnLst/>
              <a:rect r="r" b="b" t="t" l="l"/>
              <a:pathLst>
                <a:path h="3375383" w="213387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641156" y="9128590"/>
            <a:ext cx="2358485" cy="793952"/>
            <a:chOff x="0" y="0"/>
            <a:chExt cx="1810856" cy="609600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1810856" cy="609600"/>
            </a:xfrm>
            <a:custGeom>
              <a:avLst/>
              <a:gdLst/>
              <a:ahLst/>
              <a:cxnLst/>
              <a:rect r="r" b="b" t="t" l="l"/>
              <a:pathLst>
                <a:path h="609600" w="1810856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93392" y="1319573"/>
            <a:ext cx="19093032" cy="7660616"/>
            <a:chOff x="0" y="0"/>
            <a:chExt cx="5028618" cy="2017611"/>
          </a:xfrm>
        </p:grpSpPr>
        <p:sp>
          <p:nvSpPr>
            <p:cNvPr name="Freeform 15" id="15"/>
            <p:cNvSpPr/>
            <p:nvPr/>
          </p:nvSpPr>
          <p:spPr>
            <a:xfrm flipH="false" flipV="false">
              <a:off x="0" y="0"/>
              <a:ext cx="5028617" cy="2017611"/>
            </a:xfrm>
            <a:custGeom>
              <a:avLst/>
              <a:gdLst/>
              <a:ahLst/>
              <a:cxnLst/>
              <a:rect r="r" b="b" t="t" l="l"/>
              <a:pathLst>
                <a:path h="2017611" w="5028617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0" y="3001362"/>
            <a:ext cx="3190300" cy="789210"/>
            <a:chOff x="0" y="0"/>
            <a:chExt cx="1771679" cy="438275"/>
          </a:xfrm>
        </p:grpSpPr>
        <p:sp>
          <p:nvSpPr>
            <p:cNvPr name="Freeform 18" id="18"/>
            <p:cNvSpPr/>
            <p:nvPr/>
          </p:nvSpPr>
          <p:spPr>
            <a:xfrm flipH="false" flipV="false">
              <a:off x="0" y="0"/>
              <a:ext cx="1771679" cy="438275"/>
            </a:xfrm>
            <a:custGeom>
              <a:avLst/>
              <a:gdLst/>
              <a:ahLst/>
              <a:cxnLst/>
              <a:rect r="r" b="b" t="t" l="l"/>
              <a:pathLst>
                <a:path h="438275" w="1771679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47525" y="1917312"/>
            <a:ext cx="3190300" cy="789210"/>
            <a:chOff x="0" y="0"/>
            <a:chExt cx="1771679" cy="438275"/>
          </a:xfrm>
        </p:grpSpPr>
        <p:sp>
          <p:nvSpPr>
            <p:cNvPr name="Freeform 21" id="21"/>
            <p:cNvSpPr/>
            <p:nvPr/>
          </p:nvSpPr>
          <p:spPr>
            <a:xfrm flipH="false" flipV="false">
              <a:off x="0" y="0"/>
              <a:ext cx="1771679" cy="438275"/>
            </a:xfrm>
            <a:custGeom>
              <a:avLst/>
              <a:gdLst/>
              <a:ahLst/>
              <a:cxnLst/>
              <a:rect r="r" b="b" t="t" l="l"/>
              <a:pathLst>
                <a:path h="438275" w="1771679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633718" y="1321317"/>
            <a:ext cx="4541665" cy="2236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name="AutoShape 24" id="24"/>
          <p:cNvSpPr/>
          <p:nvPr/>
        </p:nvSpPr>
        <p:spPr>
          <a:xfrm flipV="true">
            <a:off x="4005970" y="1049995"/>
            <a:ext cx="1343870" cy="4171739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37342" y="1666558"/>
            <a:ext cx="1535129" cy="770356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5367972" y="1581870"/>
            <a:ext cx="10523142" cy="4331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Barlow Light Bold"/>
              </a:rPr>
              <a:t>Sentiment Analysis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Menurut Medhat, Hassan, &amp; Korashy (dalam 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Indrayuni, 2018)  Analisa sentimen merupakan  studi komputasi yang meneliti opini, pendapat, perilaku, dan emosi seseorang secara tekstual lalu diklasifikasi menjadi kelompok sentiment negatif, netral dan positif terhadap suatu individu, kejadian, atau topik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6304906" y="9237376"/>
            <a:ext cx="134485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16</a:t>
            </a:r>
          </a:p>
        </p:txBody>
      </p:sp>
      <p:pic>
        <p:nvPicPr>
          <p:cNvPr name="Picture 28" id="2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true" rot="0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name="Group 29" id="29"/>
          <p:cNvGrpSpPr/>
          <p:nvPr/>
        </p:nvGrpSpPr>
        <p:grpSpPr>
          <a:xfrm rot="0">
            <a:off x="-578688" y="313764"/>
            <a:ext cx="5256593" cy="793952"/>
            <a:chOff x="0" y="0"/>
            <a:chExt cx="4036038" cy="609600"/>
          </a:xfrm>
        </p:grpSpPr>
        <p:sp>
          <p:nvSpPr>
            <p:cNvPr name="Freeform 30" id="30"/>
            <p:cNvSpPr/>
            <p:nvPr/>
          </p:nvSpPr>
          <p:spPr>
            <a:xfrm flipH="false" flipV="false">
              <a:off x="0" y="0"/>
              <a:ext cx="4036038" cy="609600"/>
            </a:xfrm>
            <a:custGeom>
              <a:avLst/>
              <a:gdLst/>
              <a:ahLst/>
              <a:cxnLst/>
              <a:rect r="r" b="b" t="t" l="l"/>
              <a:pathLst>
                <a:path h="609600" w="4036038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595754" y="466265"/>
            <a:ext cx="4795551" cy="43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name="AutoShape 33" id="33"/>
          <p:cNvSpPr/>
          <p:nvPr/>
        </p:nvSpPr>
        <p:spPr>
          <a:xfrm rot="0">
            <a:off x="4446936" y="564418"/>
            <a:ext cx="8611039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 rot="0">
            <a:off x="12715937" y="1622495"/>
            <a:ext cx="5915855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6" id="3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193145" y="523415"/>
            <a:ext cx="1183142" cy="833029"/>
          </a:xfrm>
          <a:prstGeom prst="rect">
            <a:avLst/>
          </a:prstGeom>
        </p:spPr>
      </p:pic>
      <p:sp>
        <p:nvSpPr>
          <p:cNvPr name="TextBox 37" id="37"/>
          <p:cNvSpPr txBox="true"/>
          <p:nvPr/>
        </p:nvSpPr>
        <p:spPr>
          <a:xfrm rot="0">
            <a:off x="14511457" y="494840"/>
            <a:ext cx="3432502" cy="82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F7F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505826" cy="3267816"/>
            </a:xfrm>
            <a:custGeom>
              <a:avLst/>
              <a:gdLst/>
              <a:ahLst/>
              <a:cxnLst/>
              <a:rect r="r" b="b" t="t" l="l"/>
              <a:pathLst>
                <a:path h="3267816" w="50582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1057408" cy="3429991"/>
            </a:xfrm>
            <a:custGeom>
              <a:avLst/>
              <a:gdLst/>
              <a:ahLst/>
              <a:cxnLst/>
              <a:rect r="r" b="b" t="t" l="l"/>
              <a:pathLst>
                <a:path h="3429991" w="1057408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213387" cy="3375383"/>
            </a:xfrm>
            <a:custGeom>
              <a:avLst/>
              <a:gdLst/>
              <a:ahLst/>
              <a:cxnLst/>
              <a:rect r="r" b="b" t="t" l="l"/>
              <a:pathLst>
                <a:path h="3375383" w="213387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641156" y="9128590"/>
            <a:ext cx="2358485" cy="793952"/>
            <a:chOff x="0" y="0"/>
            <a:chExt cx="1810856" cy="609600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1810856" cy="609600"/>
            </a:xfrm>
            <a:custGeom>
              <a:avLst/>
              <a:gdLst/>
              <a:ahLst/>
              <a:cxnLst/>
              <a:rect r="r" b="b" t="t" l="l"/>
              <a:pathLst>
                <a:path h="609600" w="1810856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93392" y="1319573"/>
            <a:ext cx="19093032" cy="7660616"/>
            <a:chOff x="0" y="0"/>
            <a:chExt cx="5028618" cy="2017611"/>
          </a:xfrm>
        </p:grpSpPr>
        <p:sp>
          <p:nvSpPr>
            <p:cNvPr name="Freeform 15" id="15"/>
            <p:cNvSpPr/>
            <p:nvPr/>
          </p:nvSpPr>
          <p:spPr>
            <a:xfrm flipH="false" flipV="false">
              <a:off x="0" y="0"/>
              <a:ext cx="5028617" cy="2017611"/>
            </a:xfrm>
            <a:custGeom>
              <a:avLst/>
              <a:gdLst/>
              <a:ahLst/>
              <a:cxnLst/>
              <a:rect r="r" b="b" t="t" l="l"/>
              <a:pathLst>
                <a:path h="2017611" w="5028617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0" y="3001362"/>
            <a:ext cx="3190300" cy="789210"/>
            <a:chOff x="0" y="0"/>
            <a:chExt cx="1771679" cy="438275"/>
          </a:xfrm>
        </p:grpSpPr>
        <p:sp>
          <p:nvSpPr>
            <p:cNvPr name="Freeform 18" id="18"/>
            <p:cNvSpPr/>
            <p:nvPr/>
          </p:nvSpPr>
          <p:spPr>
            <a:xfrm flipH="false" flipV="false">
              <a:off x="0" y="0"/>
              <a:ext cx="1771679" cy="438275"/>
            </a:xfrm>
            <a:custGeom>
              <a:avLst/>
              <a:gdLst/>
              <a:ahLst/>
              <a:cxnLst/>
              <a:rect r="r" b="b" t="t" l="l"/>
              <a:pathLst>
                <a:path h="438275" w="1771679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47525" y="1917312"/>
            <a:ext cx="3190300" cy="789210"/>
            <a:chOff x="0" y="0"/>
            <a:chExt cx="1771679" cy="438275"/>
          </a:xfrm>
        </p:grpSpPr>
        <p:sp>
          <p:nvSpPr>
            <p:cNvPr name="Freeform 21" id="21"/>
            <p:cNvSpPr/>
            <p:nvPr/>
          </p:nvSpPr>
          <p:spPr>
            <a:xfrm flipH="false" flipV="false">
              <a:off x="0" y="0"/>
              <a:ext cx="1771679" cy="438275"/>
            </a:xfrm>
            <a:custGeom>
              <a:avLst/>
              <a:gdLst/>
              <a:ahLst/>
              <a:cxnLst/>
              <a:rect r="r" b="b" t="t" l="l"/>
              <a:pathLst>
                <a:path h="438275" w="1771679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633718" y="1321317"/>
            <a:ext cx="4541665" cy="2236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name="AutoShape 24" id="24"/>
          <p:cNvSpPr/>
          <p:nvPr/>
        </p:nvSpPr>
        <p:spPr>
          <a:xfrm flipV="true">
            <a:off x="4005970" y="1049995"/>
            <a:ext cx="1343870" cy="4171739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true" rot="0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 rot="0">
            <a:off x="-578688" y="313764"/>
            <a:ext cx="5256593" cy="793952"/>
            <a:chOff x="0" y="0"/>
            <a:chExt cx="4036038" cy="609600"/>
          </a:xfrm>
        </p:grpSpPr>
        <p:sp>
          <p:nvSpPr>
            <p:cNvPr name="Freeform 28" id="28"/>
            <p:cNvSpPr/>
            <p:nvPr/>
          </p:nvSpPr>
          <p:spPr>
            <a:xfrm flipH="false" flipV="false">
              <a:off x="0" y="0"/>
              <a:ext cx="4036038" cy="609600"/>
            </a:xfrm>
            <a:custGeom>
              <a:avLst/>
              <a:gdLst/>
              <a:ahLst/>
              <a:cxnLst/>
              <a:rect r="r" b="b" t="t" l="l"/>
              <a:pathLst>
                <a:path h="609600" w="4036038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595754" y="466265"/>
            <a:ext cx="4795551" cy="43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name="AutoShape 31" id="31"/>
          <p:cNvSpPr/>
          <p:nvPr/>
        </p:nvSpPr>
        <p:spPr>
          <a:xfrm rot="0">
            <a:off x="4446936" y="564418"/>
            <a:ext cx="8611039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rot="0">
            <a:off x="12715937" y="1622495"/>
            <a:ext cx="5915855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4" id="3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5291118" y="4458048"/>
            <a:ext cx="2278083" cy="590614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5291118" y="5864983"/>
            <a:ext cx="3370089" cy="889130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5291118" y="7572496"/>
            <a:ext cx="2537502" cy="929580"/>
          </a:xfrm>
          <a:prstGeom prst="rect">
            <a:avLst/>
          </a:prstGeom>
        </p:spPr>
      </p:pic>
      <p:sp>
        <p:nvSpPr>
          <p:cNvPr name="TextBox 38" id="38"/>
          <p:cNvSpPr txBox="true"/>
          <p:nvPr/>
        </p:nvSpPr>
        <p:spPr>
          <a:xfrm rot="0">
            <a:off x="5367972" y="1581870"/>
            <a:ext cx="10523142" cy="1931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Barlow Light Bold"/>
              </a:rPr>
              <a:t>TF-IDF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Penilaian bobot setiap kata pada sebuah dokumen berdasarkan frekuensi dan distribusi kata.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6304906" y="9237376"/>
            <a:ext cx="134485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17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4511457" y="494840"/>
            <a:ext cx="3432502" cy="82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5291118" y="3751903"/>
            <a:ext cx="12144245" cy="589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TF (Term Frequency) yaitu kemunculan suatu kata pada dokumen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5291118" y="5160900"/>
            <a:ext cx="12823348" cy="589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IDF (Inverse Document Frequency)  kebalikan dari frekuensi dokumen 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5291118" y="6868413"/>
            <a:ext cx="12144245" cy="589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Sehingga TF-IDF didapat dengan persamaan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F7F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505826" cy="3267816"/>
            </a:xfrm>
            <a:custGeom>
              <a:avLst/>
              <a:gdLst/>
              <a:ahLst/>
              <a:cxnLst/>
              <a:rect r="r" b="b" t="t" l="l"/>
              <a:pathLst>
                <a:path h="3267816" w="50582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1057408" cy="3429991"/>
            </a:xfrm>
            <a:custGeom>
              <a:avLst/>
              <a:gdLst/>
              <a:ahLst/>
              <a:cxnLst/>
              <a:rect r="r" b="b" t="t" l="l"/>
              <a:pathLst>
                <a:path h="3429991" w="1057408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213387" cy="3375383"/>
            </a:xfrm>
            <a:custGeom>
              <a:avLst/>
              <a:gdLst/>
              <a:ahLst/>
              <a:cxnLst/>
              <a:rect r="r" b="b" t="t" l="l"/>
              <a:pathLst>
                <a:path h="3375383" w="213387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641156" y="9128590"/>
            <a:ext cx="2358485" cy="793952"/>
            <a:chOff x="0" y="0"/>
            <a:chExt cx="1810856" cy="609600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1810856" cy="609600"/>
            </a:xfrm>
            <a:custGeom>
              <a:avLst/>
              <a:gdLst/>
              <a:ahLst/>
              <a:cxnLst/>
              <a:rect r="r" b="b" t="t" l="l"/>
              <a:pathLst>
                <a:path h="609600" w="1810856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93392" y="1319573"/>
            <a:ext cx="19093032" cy="7660616"/>
            <a:chOff x="0" y="0"/>
            <a:chExt cx="5028618" cy="2017611"/>
          </a:xfrm>
        </p:grpSpPr>
        <p:sp>
          <p:nvSpPr>
            <p:cNvPr name="Freeform 15" id="15"/>
            <p:cNvSpPr/>
            <p:nvPr/>
          </p:nvSpPr>
          <p:spPr>
            <a:xfrm flipH="false" flipV="false">
              <a:off x="0" y="0"/>
              <a:ext cx="5028617" cy="2017611"/>
            </a:xfrm>
            <a:custGeom>
              <a:avLst/>
              <a:gdLst/>
              <a:ahLst/>
              <a:cxnLst/>
              <a:rect r="r" b="b" t="t" l="l"/>
              <a:pathLst>
                <a:path h="2017611" w="5028617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0" y="3001362"/>
            <a:ext cx="3190300" cy="789210"/>
            <a:chOff x="0" y="0"/>
            <a:chExt cx="1771679" cy="438275"/>
          </a:xfrm>
        </p:grpSpPr>
        <p:sp>
          <p:nvSpPr>
            <p:cNvPr name="Freeform 18" id="18"/>
            <p:cNvSpPr/>
            <p:nvPr/>
          </p:nvSpPr>
          <p:spPr>
            <a:xfrm flipH="false" flipV="false">
              <a:off x="0" y="0"/>
              <a:ext cx="1771679" cy="438275"/>
            </a:xfrm>
            <a:custGeom>
              <a:avLst/>
              <a:gdLst/>
              <a:ahLst/>
              <a:cxnLst/>
              <a:rect r="r" b="b" t="t" l="l"/>
              <a:pathLst>
                <a:path h="438275" w="1771679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47525" y="1917312"/>
            <a:ext cx="3190300" cy="789210"/>
            <a:chOff x="0" y="0"/>
            <a:chExt cx="1771679" cy="438275"/>
          </a:xfrm>
        </p:grpSpPr>
        <p:sp>
          <p:nvSpPr>
            <p:cNvPr name="Freeform 21" id="21"/>
            <p:cNvSpPr/>
            <p:nvPr/>
          </p:nvSpPr>
          <p:spPr>
            <a:xfrm flipH="false" flipV="false">
              <a:off x="0" y="0"/>
              <a:ext cx="1771679" cy="438275"/>
            </a:xfrm>
            <a:custGeom>
              <a:avLst/>
              <a:gdLst/>
              <a:ahLst/>
              <a:cxnLst/>
              <a:rect r="r" b="b" t="t" l="l"/>
              <a:pathLst>
                <a:path h="438275" w="1771679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633718" y="1321317"/>
            <a:ext cx="4541665" cy="2236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name="AutoShape 24" id="24"/>
          <p:cNvSpPr/>
          <p:nvPr/>
        </p:nvSpPr>
        <p:spPr>
          <a:xfrm flipV="true">
            <a:off x="4005970" y="1049995"/>
            <a:ext cx="1343870" cy="4171739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true" rot="0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 rot="0">
            <a:off x="-578688" y="313764"/>
            <a:ext cx="5256593" cy="793952"/>
            <a:chOff x="0" y="0"/>
            <a:chExt cx="4036038" cy="609600"/>
          </a:xfrm>
        </p:grpSpPr>
        <p:sp>
          <p:nvSpPr>
            <p:cNvPr name="Freeform 28" id="28"/>
            <p:cNvSpPr/>
            <p:nvPr/>
          </p:nvSpPr>
          <p:spPr>
            <a:xfrm flipH="false" flipV="false">
              <a:off x="0" y="0"/>
              <a:ext cx="4036038" cy="609600"/>
            </a:xfrm>
            <a:custGeom>
              <a:avLst/>
              <a:gdLst/>
              <a:ahLst/>
              <a:cxnLst/>
              <a:rect r="r" b="b" t="t" l="l"/>
              <a:pathLst>
                <a:path h="609600" w="4036038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595754" y="466265"/>
            <a:ext cx="4795551" cy="43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name="AutoShape 31" id="31"/>
          <p:cNvSpPr/>
          <p:nvPr/>
        </p:nvSpPr>
        <p:spPr>
          <a:xfrm rot="0">
            <a:off x="4446936" y="564418"/>
            <a:ext cx="8611039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rot="0">
            <a:off x="12715937" y="1622495"/>
            <a:ext cx="5915855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4" id="3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5"/>
          <a:srcRect l="12422" t="26267" r="10916" b="23715"/>
          <a:stretch>
            <a:fillRect/>
          </a:stretch>
        </p:blipFill>
        <p:spPr>
          <a:xfrm flipH="false" flipV="false" rot="0">
            <a:off x="5222380" y="4456621"/>
            <a:ext cx="5809049" cy="3790084"/>
          </a:xfrm>
          <a:prstGeom prst="rect">
            <a:avLst/>
          </a:prstGeom>
        </p:spPr>
      </p:pic>
      <p:sp>
        <p:nvSpPr>
          <p:cNvPr name="TextBox 36" id="36"/>
          <p:cNvSpPr txBox="true"/>
          <p:nvPr/>
        </p:nvSpPr>
        <p:spPr>
          <a:xfrm rot="0">
            <a:off x="5367972" y="1591395"/>
            <a:ext cx="10523142" cy="2522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FFFFFF"/>
                </a:solidFill>
                <a:latin typeface="Barlow Light Bold"/>
              </a:rPr>
              <a:t>Support Vector Machine 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merupakan salah satu metode klasifikasi untuk menemukan hyperplane terbaik untuk memisahkan 2 kelas (dalam Rahutomo et al., 2018)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6304906" y="9237376"/>
            <a:ext cx="134485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18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511457" y="494840"/>
            <a:ext cx="3432502" cy="82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1584248" y="4389946"/>
            <a:ext cx="4400936" cy="1789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Terlihat 2 buah kelas dipisahkan oleh sebuah </a:t>
            </a:r>
            <a:r>
              <a:rPr lang="en-US" sz="3399">
                <a:solidFill>
                  <a:srgbClr val="FFFFFF"/>
                </a:solidFill>
                <a:latin typeface="Barlow Light Italics"/>
              </a:rPr>
              <a:t>hyperplane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F7F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505826" cy="3267816"/>
            </a:xfrm>
            <a:custGeom>
              <a:avLst/>
              <a:gdLst/>
              <a:ahLst/>
              <a:cxnLst/>
              <a:rect r="r" b="b" t="t" l="l"/>
              <a:pathLst>
                <a:path h="3267816" w="50582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1057408" cy="3429991"/>
            </a:xfrm>
            <a:custGeom>
              <a:avLst/>
              <a:gdLst/>
              <a:ahLst/>
              <a:cxnLst/>
              <a:rect r="r" b="b" t="t" l="l"/>
              <a:pathLst>
                <a:path h="3429991" w="1057408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213387" cy="3375383"/>
            </a:xfrm>
            <a:custGeom>
              <a:avLst/>
              <a:gdLst/>
              <a:ahLst/>
              <a:cxnLst/>
              <a:rect r="r" b="b" t="t" l="l"/>
              <a:pathLst>
                <a:path h="3375383" w="213387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641156" y="9128590"/>
            <a:ext cx="2358485" cy="793952"/>
            <a:chOff x="0" y="0"/>
            <a:chExt cx="1810856" cy="609600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1810856" cy="609600"/>
            </a:xfrm>
            <a:custGeom>
              <a:avLst/>
              <a:gdLst/>
              <a:ahLst/>
              <a:cxnLst/>
              <a:rect r="r" b="b" t="t" l="l"/>
              <a:pathLst>
                <a:path h="609600" w="1810856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93392" y="1319573"/>
            <a:ext cx="19093032" cy="7660616"/>
            <a:chOff x="0" y="0"/>
            <a:chExt cx="5028618" cy="2017611"/>
          </a:xfrm>
        </p:grpSpPr>
        <p:sp>
          <p:nvSpPr>
            <p:cNvPr name="Freeform 15" id="15"/>
            <p:cNvSpPr/>
            <p:nvPr/>
          </p:nvSpPr>
          <p:spPr>
            <a:xfrm flipH="false" flipV="false">
              <a:off x="0" y="0"/>
              <a:ext cx="5028617" cy="2017611"/>
            </a:xfrm>
            <a:custGeom>
              <a:avLst/>
              <a:gdLst/>
              <a:ahLst/>
              <a:cxnLst/>
              <a:rect r="r" b="b" t="t" l="l"/>
              <a:pathLst>
                <a:path h="2017611" w="5028617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0" y="3001362"/>
            <a:ext cx="3190300" cy="789210"/>
            <a:chOff x="0" y="0"/>
            <a:chExt cx="1771679" cy="438275"/>
          </a:xfrm>
        </p:grpSpPr>
        <p:sp>
          <p:nvSpPr>
            <p:cNvPr name="Freeform 18" id="18"/>
            <p:cNvSpPr/>
            <p:nvPr/>
          </p:nvSpPr>
          <p:spPr>
            <a:xfrm flipH="false" flipV="false">
              <a:off x="0" y="0"/>
              <a:ext cx="1771679" cy="438275"/>
            </a:xfrm>
            <a:custGeom>
              <a:avLst/>
              <a:gdLst/>
              <a:ahLst/>
              <a:cxnLst/>
              <a:rect r="r" b="b" t="t" l="l"/>
              <a:pathLst>
                <a:path h="438275" w="1771679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47525" y="1917312"/>
            <a:ext cx="3190300" cy="789210"/>
            <a:chOff x="0" y="0"/>
            <a:chExt cx="1771679" cy="438275"/>
          </a:xfrm>
        </p:grpSpPr>
        <p:sp>
          <p:nvSpPr>
            <p:cNvPr name="Freeform 21" id="21"/>
            <p:cNvSpPr/>
            <p:nvPr/>
          </p:nvSpPr>
          <p:spPr>
            <a:xfrm flipH="false" flipV="false">
              <a:off x="0" y="0"/>
              <a:ext cx="1771679" cy="438275"/>
            </a:xfrm>
            <a:custGeom>
              <a:avLst/>
              <a:gdLst/>
              <a:ahLst/>
              <a:cxnLst/>
              <a:rect r="r" b="b" t="t" l="l"/>
              <a:pathLst>
                <a:path h="438275" w="1771679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633718" y="1321317"/>
            <a:ext cx="4541665" cy="2236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name="AutoShape 24" id="24"/>
          <p:cNvSpPr/>
          <p:nvPr/>
        </p:nvSpPr>
        <p:spPr>
          <a:xfrm flipV="true">
            <a:off x="4005970" y="1049995"/>
            <a:ext cx="1343870" cy="4171739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true" rot="0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 rot="0">
            <a:off x="-578688" y="313764"/>
            <a:ext cx="5256593" cy="793952"/>
            <a:chOff x="0" y="0"/>
            <a:chExt cx="4036038" cy="609600"/>
          </a:xfrm>
        </p:grpSpPr>
        <p:sp>
          <p:nvSpPr>
            <p:cNvPr name="Freeform 28" id="28"/>
            <p:cNvSpPr/>
            <p:nvPr/>
          </p:nvSpPr>
          <p:spPr>
            <a:xfrm flipH="false" flipV="false">
              <a:off x="0" y="0"/>
              <a:ext cx="4036038" cy="609600"/>
            </a:xfrm>
            <a:custGeom>
              <a:avLst/>
              <a:gdLst/>
              <a:ahLst/>
              <a:cxnLst/>
              <a:rect r="r" b="b" t="t" l="l"/>
              <a:pathLst>
                <a:path h="609600" w="4036038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595754" y="466265"/>
            <a:ext cx="4795551" cy="43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name="AutoShape 31" id="31"/>
          <p:cNvSpPr/>
          <p:nvPr/>
        </p:nvSpPr>
        <p:spPr>
          <a:xfrm rot="0">
            <a:off x="4446936" y="564418"/>
            <a:ext cx="8611039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rot="0">
            <a:off x="12715937" y="1622495"/>
            <a:ext cx="5915855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4" id="3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5391305" y="4885246"/>
            <a:ext cx="5748137" cy="1136514"/>
          </a:xfrm>
          <a:prstGeom prst="rect">
            <a:avLst/>
          </a:prstGeom>
        </p:spPr>
      </p:pic>
      <p:sp>
        <p:nvSpPr>
          <p:cNvPr name="TextBox 36" id="36"/>
          <p:cNvSpPr txBox="true"/>
          <p:nvPr/>
        </p:nvSpPr>
        <p:spPr>
          <a:xfrm rot="0">
            <a:off x="5367972" y="1591395"/>
            <a:ext cx="10523142" cy="2522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FFFFFF"/>
                </a:solidFill>
                <a:latin typeface="Barlow Light Bold"/>
              </a:rPr>
              <a:t>Support Vector Machine (Kernel)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RBF (Radial Basis Function) merupakan kernel yang digunakan untuk menganalisis 2 data yang tidak terpisah secara linear. 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6304906" y="9237376"/>
            <a:ext cx="134485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19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511457" y="494840"/>
            <a:ext cx="3432502" cy="82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C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505826" cy="3267816"/>
            </a:xfrm>
            <a:custGeom>
              <a:avLst/>
              <a:gdLst/>
              <a:ahLst/>
              <a:cxnLst/>
              <a:rect r="r" b="b" t="t" l="l"/>
              <a:pathLst>
                <a:path h="3267816" w="50582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1057408" cy="3429991"/>
            </a:xfrm>
            <a:custGeom>
              <a:avLst/>
              <a:gdLst/>
              <a:ahLst/>
              <a:cxnLst/>
              <a:rect r="r" b="b" t="t" l="l"/>
              <a:pathLst>
                <a:path h="3429991" w="1057408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213387" cy="3375383"/>
            </a:xfrm>
            <a:custGeom>
              <a:avLst/>
              <a:gdLst/>
              <a:ahLst/>
              <a:cxnLst/>
              <a:rect r="r" b="b" t="t" l="l"/>
              <a:pathLst>
                <a:path h="3375383" w="213387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641156" y="9128590"/>
            <a:ext cx="2358485" cy="793952"/>
            <a:chOff x="0" y="0"/>
            <a:chExt cx="1810856" cy="609600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1810856" cy="609600"/>
            </a:xfrm>
            <a:custGeom>
              <a:avLst/>
              <a:gdLst/>
              <a:ahLst/>
              <a:cxnLst/>
              <a:rect r="r" b="b" t="t" l="l"/>
              <a:pathLst>
                <a:path h="609600" w="1810856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21439" y="2868260"/>
            <a:ext cx="3660947" cy="789210"/>
            <a:chOff x="0" y="0"/>
            <a:chExt cx="2033045" cy="438275"/>
          </a:xfrm>
        </p:grpSpPr>
        <p:sp>
          <p:nvSpPr>
            <p:cNvPr name="Freeform 15" id="15"/>
            <p:cNvSpPr/>
            <p:nvPr/>
          </p:nvSpPr>
          <p:spPr>
            <a:xfrm flipH="false" flipV="false">
              <a:off x="0" y="0"/>
              <a:ext cx="2033045" cy="438275"/>
            </a:xfrm>
            <a:custGeom>
              <a:avLst/>
              <a:gdLst/>
              <a:ahLst/>
              <a:cxnLst/>
              <a:rect r="r" b="b" t="t" l="l"/>
              <a:pathLst>
                <a:path h="438275" w="203304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930044" y="1749583"/>
            <a:ext cx="2728617" cy="789210"/>
            <a:chOff x="0" y="0"/>
            <a:chExt cx="1515292" cy="438275"/>
          </a:xfrm>
        </p:grpSpPr>
        <p:sp>
          <p:nvSpPr>
            <p:cNvPr name="Freeform 18" id="18"/>
            <p:cNvSpPr/>
            <p:nvPr/>
          </p:nvSpPr>
          <p:spPr>
            <a:xfrm flipH="false" flipV="false">
              <a:off x="0" y="0"/>
              <a:ext cx="1515292" cy="438275"/>
            </a:xfrm>
            <a:custGeom>
              <a:avLst/>
              <a:gdLst/>
              <a:ahLst/>
              <a:cxnLst/>
              <a:rect r="r" b="b" t="t" l="l"/>
              <a:pathLst>
                <a:path h="438275" w="1515292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0" id="20"/>
          <p:cNvSpPr/>
          <p:nvPr/>
        </p:nvSpPr>
        <p:spPr>
          <a:xfrm flipV="true">
            <a:off x="3420445" y="2149833"/>
            <a:ext cx="2047276" cy="6160993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 rot="0">
            <a:off x="-578688" y="313764"/>
            <a:ext cx="5256593" cy="793952"/>
            <a:chOff x="0" y="0"/>
            <a:chExt cx="4036038" cy="609600"/>
          </a:xfrm>
        </p:grpSpPr>
        <p:sp>
          <p:nvSpPr>
            <p:cNvPr name="Freeform 23" id="23"/>
            <p:cNvSpPr/>
            <p:nvPr/>
          </p:nvSpPr>
          <p:spPr>
            <a:xfrm flipH="false" flipV="false">
              <a:off x="0" y="0"/>
              <a:ext cx="4036038" cy="609600"/>
            </a:xfrm>
            <a:custGeom>
              <a:avLst/>
              <a:gdLst/>
              <a:ahLst/>
              <a:cxnLst/>
              <a:rect r="r" b="b" t="t" l="l"/>
              <a:pathLst>
                <a:path h="609600" w="4036038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595754" y="466265"/>
            <a:ext cx="4795551" cy="43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name="AutoShape 26" id="26"/>
          <p:cNvSpPr/>
          <p:nvPr/>
        </p:nvSpPr>
        <p:spPr>
          <a:xfrm rot="0">
            <a:off x="4446936" y="564418"/>
            <a:ext cx="8611039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 rot="0">
            <a:off x="12715937" y="1622495"/>
            <a:ext cx="5915855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29" id="29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193145" y="523415"/>
            <a:ext cx="1183142" cy="833029"/>
          </a:xfrm>
          <a:prstGeom prst="rect">
            <a:avLst/>
          </a:prstGeom>
        </p:spPr>
      </p:pic>
      <p:sp>
        <p:nvSpPr>
          <p:cNvPr name="TextBox 30" id="30"/>
          <p:cNvSpPr txBox="true"/>
          <p:nvPr/>
        </p:nvSpPr>
        <p:spPr>
          <a:xfrm rot="0">
            <a:off x="5658906" y="2360932"/>
            <a:ext cx="9466816" cy="2610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Setiap 5 tahun, Pemilihan Umum dilakukan di Indonesia. Jumlah pemilih tercatat terus bertambah sejak tahun 2004 sampai dengan tahun 2019 sebesar 28,90%.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304906" y="9237376"/>
            <a:ext cx="134485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02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0" y="1201213"/>
            <a:ext cx="4834395" cy="2236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Latar</a:t>
            </a:r>
          </a:p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Belakang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511457" y="494840"/>
            <a:ext cx="3432502" cy="82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510517" y="5378081"/>
            <a:ext cx="9466816" cy="3268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Media sosial twitter menjadi tempat penyebaran informasi, hiburan bahkan opini politik. Sehingga, pemilihan umum tahun 2024 akan banyak bertebaran di twitter tentang masing-masing calon presiden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F7F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505826" cy="3267816"/>
            </a:xfrm>
            <a:custGeom>
              <a:avLst/>
              <a:gdLst/>
              <a:ahLst/>
              <a:cxnLst/>
              <a:rect r="r" b="b" t="t" l="l"/>
              <a:pathLst>
                <a:path h="3267816" w="50582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1057408" cy="3429991"/>
            </a:xfrm>
            <a:custGeom>
              <a:avLst/>
              <a:gdLst/>
              <a:ahLst/>
              <a:cxnLst/>
              <a:rect r="r" b="b" t="t" l="l"/>
              <a:pathLst>
                <a:path h="3429991" w="1057408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213387" cy="3375383"/>
            </a:xfrm>
            <a:custGeom>
              <a:avLst/>
              <a:gdLst/>
              <a:ahLst/>
              <a:cxnLst/>
              <a:rect r="r" b="b" t="t" l="l"/>
              <a:pathLst>
                <a:path h="3375383" w="213387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641156" y="9128590"/>
            <a:ext cx="2358485" cy="793952"/>
            <a:chOff x="0" y="0"/>
            <a:chExt cx="1810856" cy="609600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1810856" cy="609600"/>
            </a:xfrm>
            <a:custGeom>
              <a:avLst/>
              <a:gdLst/>
              <a:ahLst/>
              <a:cxnLst/>
              <a:rect r="r" b="b" t="t" l="l"/>
              <a:pathLst>
                <a:path h="609600" w="1810856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93392" y="1319573"/>
            <a:ext cx="19093032" cy="7660616"/>
            <a:chOff x="0" y="0"/>
            <a:chExt cx="5028618" cy="2017611"/>
          </a:xfrm>
        </p:grpSpPr>
        <p:sp>
          <p:nvSpPr>
            <p:cNvPr name="Freeform 15" id="15"/>
            <p:cNvSpPr/>
            <p:nvPr/>
          </p:nvSpPr>
          <p:spPr>
            <a:xfrm flipH="false" flipV="false">
              <a:off x="0" y="0"/>
              <a:ext cx="5028617" cy="2017611"/>
            </a:xfrm>
            <a:custGeom>
              <a:avLst/>
              <a:gdLst/>
              <a:ahLst/>
              <a:cxnLst/>
              <a:rect r="r" b="b" t="t" l="l"/>
              <a:pathLst>
                <a:path h="2017611" w="5028617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0" y="3001362"/>
            <a:ext cx="3190300" cy="789210"/>
            <a:chOff x="0" y="0"/>
            <a:chExt cx="1771679" cy="438275"/>
          </a:xfrm>
        </p:grpSpPr>
        <p:sp>
          <p:nvSpPr>
            <p:cNvPr name="Freeform 18" id="18"/>
            <p:cNvSpPr/>
            <p:nvPr/>
          </p:nvSpPr>
          <p:spPr>
            <a:xfrm flipH="false" flipV="false">
              <a:off x="0" y="0"/>
              <a:ext cx="1771679" cy="438275"/>
            </a:xfrm>
            <a:custGeom>
              <a:avLst/>
              <a:gdLst/>
              <a:ahLst/>
              <a:cxnLst/>
              <a:rect r="r" b="b" t="t" l="l"/>
              <a:pathLst>
                <a:path h="438275" w="1771679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47525" y="1917312"/>
            <a:ext cx="3190300" cy="789210"/>
            <a:chOff x="0" y="0"/>
            <a:chExt cx="1771679" cy="438275"/>
          </a:xfrm>
        </p:grpSpPr>
        <p:sp>
          <p:nvSpPr>
            <p:cNvPr name="Freeform 21" id="21"/>
            <p:cNvSpPr/>
            <p:nvPr/>
          </p:nvSpPr>
          <p:spPr>
            <a:xfrm flipH="false" flipV="false">
              <a:off x="0" y="0"/>
              <a:ext cx="1771679" cy="438275"/>
            </a:xfrm>
            <a:custGeom>
              <a:avLst/>
              <a:gdLst/>
              <a:ahLst/>
              <a:cxnLst/>
              <a:rect r="r" b="b" t="t" l="l"/>
              <a:pathLst>
                <a:path h="438275" w="1771679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633718" y="1321317"/>
            <a:ext cx="4541665" cy="2236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name="AutoShape 24" id="24"/>
          <p:cNvSpPr/>
          <p:nvPr/>
        </p:nvSpPr>
        <p:spPr>
          <a:xfrm flipV="true">
            <a:off x="4005970" y="1049995"/>
            <a:ext cx="1343870" cy="4171739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true" rot="0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 rot="0">
            <a:off x="-578688" y="313764"/>
            <a:ext cx="5256593" cy="793952"/>
            <a:chOff x="0" y="0"/>
            <a:chExt cx="4036038" cy="609600"/>
          </a:xfrm>
        </p:grpSpPr>
        <p:sp>
          <p:nvSpPr>
            <p:cNvPr name="Freeform 28" id="28"/>
            <p:cNvSpPr/>
            <p:nvPr/>
          </p:nvSpPr>
          <p:spPr>
            <a:xfrm flipH="false" flipV="false">
              <a:off x="0" y="0"/>
              <a:ext cx="4036038" cy="609600"/>
            </a:xfrm>
            <a:custGeom>
              <a:avLst/>
              <a:gdLst/>
              <a:ahLst/>
              <a:cxnLst/>
              <a:rect r="r" b="b" t="t" l="l"/>
              <a:pathLst>
                <a:path h="609600" w="4036038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595754" y="466265"/>
            <a:ext cx="4795551" cy="43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name="AutoShape 31" id="31"/>
          <p:cNvSpPr/>
          <p:nvPr/>
        </p:nvSpPr>
        <p:spPr>
          <a:xfrm rot="0">
            <a:off x="4446936" y="564418"/>
            <a:ext cx="8611039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rot="0">
            <a:off x="12715937" y="1622495"/>
            <a:ext cx="5915855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4" id="3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5328207" y="3180800"/>
            <a:ext cx="10899501" cy="4306196"/>
          </a:xfrm>
          <a:prstGeom prst="rect">
            <a:avLst/>
          </a:prstGeom>
        </p:spPr>
      </p:pic>
      <p:sp>
        <p:nvSpPr>
          <p:cNvPr name="TextBox 36" id="36"/>
          <p:cNvSpPr txBox="true"/>
          <p:nvPr/>
        </p:nvSpPr>
        <p:spPr>
          <a:xfrm rot="0">
            <a:off x="5367972" y="1581870"/>
            <a:ext cx="10523142" cy="1332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Barlow Light Bold"/>
              </a:rPr>
              <a:t>Contoh Implementasi TF-IDF dan SVM</a:t>
            </a:r>
          </a:p>
          <a:p>
            <a:pPr>
              <a:lnSpc>
                <a:spcPts val="4759"/>
              </a:lnSpc>
            </a:pPr>
          </a:p>
        </p:txBody>
      </p:sp>
      <p:sp>
        <p:nvSpPr>
          <p:cNvPr name="TextBox 37" id="37"/>
          <p:cNvSpPr txBox="true"/>
          <p:nvPr/>
        </p:nvSpPr>
        <p:spPr>
          <a:xfrm rot="0">
            <a:off x="16304906" y="9237376"/>
            <a:ext cx="134485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20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511457" y="494840"/>
            <a:ext cx="3432502" cy="82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F7F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505826" cy="3267816"/>
            </a:xfrm>
            <a:custGeom>
              <a:avLst/>
              <a:gdLst/>
              <a:ahLst/>
              <a:cxnLst/>
              <a:rect r="r" b="b" t="t" l="l"/>
              <a:pathLst>
                <a:path h="3267816" w="50582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1057408" cy="3429991"/>
            </a:xfrm>
            <a:custGeom>
              <a:avLst/>
              <a:gdLst/>
              <a:ahLst/>
              <a:cxnLst/>
              <a:rect r="r" b="b" t="t" l="l"/>
              <a:pathLst>
                <a:path h="3429991" w="1057408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213387" cy="3375383"/>
            </a:xfrm>
            <a:custGeom>
              <a:avLst/>
              <a:gdLst/>
              <a:ahLst/>
              <a:cxnLst/>
              <a:rect r="r" b="b" t="t" l="l"/>
              <a:pathLst>
                <a:path h="3375383" w="213387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641156" y="9128590"/>
            <a:ext cx="2358485" cy="793952"/>
            <a:chOff x="0" y="0"/>
            <a:chExt cx="1810856" cy="609600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1810856" cy="609600"/>
            </a:xfrm>
            <a:custGeom>
              <a:avLst/>
              <a:gdLst/>
              <a:ahLst/>
              <a:cxnLst/>
              <a:rect r="r" b="b" t="t" l="l"/>
              <a:pathLst>
                <a:path h="609600" w="1810856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93392" y="1245117"/>
            <a:ext cx="19093032" cy="7660616"/>
            <a:chOff x="0" y="0"/>
            <a:chExt cx="5028618" cy="2017611"/>
          </a:xfrm>
        </p:grpSpPr>
        <p:sp>
          <p:nvSpPr>
            <p:cNvPr name="Freeform 15" id="15"/>
            <p:cNvSpPr/>
            <p:nvPr/>
          </p:nvSpPr>
          <p:spPr>
            <a:xfrm flipH="false" flipV="false">
              <a:off x="0" y="0"/>
              <a:ext cx="5028617" cy="2017611"/>
            </a:xfrm>
            <a:custGeom>
              <a:avLst/>
              <a:gdLst/>
              <a:ahLst/>
              <a:cxnLst/>
              <a:rect r="r" b="b" t="t" l="l"/>
              <a:pathLst>
                <a:path h="2017611" w="5028617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0" y="3001362"/>
            <a:ext cx="3190300" cy="789210"/>
            <a:chOff x="0" y="0"/>
            <a:chExt cx="1771679" cy="438275"/>
          </a:xfrm>
        </p:grpSpPr>
        <p:sp>
          <p:nvSpPr>
            <p:cNvPr name="Freeform 18" id="18"/>
            <p:cNvSpPr/>
            <p:nvPr/>
          </p:nvSpPr>
          <p:spPr>
            <a:xfrm flipH="false" flipV="false">
              <a:off x="0" y="0"/>
              <a:ext cx="1771679" cy="438275"/>
            </a:xfrm>
            <a:custGeom>
              <a:avLst/>
              <a:gdLst/>
              <a:ahLst/>
              <a:cxnLst/>
              <a:rect r="r" b="b" t="t" l="l"/>
              <a:pathLst>
                <a:path h="438275" w="1771679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47525" y="1917312"/>
            <a:ext cx="3190300" cy="789210"/>
            <a:chOff x="0" y="0"/>
            <a:chExt cx="1771679" cy="438275"/>
          </a:xfrm>
        </p:grpSpPr>
        <p:sp>
          <p:nvSpPr>
            <p:cNvPr name="Freeform 21" id="21"/>
            <p:cNvSpPr/>
            <p:nvPr/>
          </p:nvSpPr>
          <p:spPr>
            <a:xfrm flipH="false" flipV="false">
              <a:off x="0" y="0"/>
              <a:ext cx="1771679" cy="438275"/>
            </a:xfrm>
            <a:custGeom>
              <a:avLst/>
              <a:gdLst/>
              <a:ahLst/>
              <a:cxnLst/>
              <a:rect r="r" b="b" t="t" l="l"/>
              <a:pathLst>
                <a:path h="438275" w="1771679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633718" y="1321317"/>
            <a:ext cx="4541665" cy="2236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name="AutoShape 24" id="24"/>
          <p:cNvSpPr/>
          <p:nvPr/>
        </p:nvSpPr>
        <p:spPr>
          <a:xfrm flipV="true">
            <a:off x="4005970" y="1049995"/>
            <a:ext cx="1343870" cy="4171739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true" rot="0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 rot="0">
            <a:off x="-578688" y="313764"/>
            <a:ext cx="5256593" cy="793952"/>
            <a:chOff x="0" y="0"/>
            <a:chExt cx="4036038" cy="609600"/>
          </a:xfrm>
        </p:grpSpPr>
        <p:sp>
          <p:nvSpPr>
            <p:cNvPr name="Freeform 28" id="28"/>
            <p:cNvSpPr/>
            <p:nvPr/>
          </p:nvSpPr>
          <p:spPr>
            <a:xfrm flipH="false" flipV="false">
              <a:off x="0" y="0"/>
              <a:ext cx="4036038" cy="609600"/>
            </a:xfrm>
            <a:custGeom>
              <a:avLst/>
              <a:gdLst/>
              <a:ahLst/>
              <a:cxnLst/>
              <a:rect r="r" b="b" t="t" l="l"/>
              <a:pathLst>
                <a:path h="609600" w="4036038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595754" y="466265"/>
            <a:ext cx="4795551" cy="43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name="AutoShape 31" id="31"/>
          <p:cNvSpPr/>
          <p:nvPr/>
        </p:nvSpPr>
        <p:spPr>
          <a:xfrm rot="0">
            <a:off x="4446936" y="564418"/>
            <a:ext cx="8611039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rot="0">
            <a:off x="12715937" y="1622495"/>
            <a:ext cx="5915855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4" id="3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5516105" y="5143500"/>
            <a:ext cx="5454076" cy="4036696"/>
          </a:xfrm>
          <a:prstGeom prst="rect">
            <a:avLst/>
          </a:prstGeom>
        </p:spPr>
      </p:pic>
      <p:sp>
        <p:nvSpPr>
          <p:cNvPr name="TextBox 36" id="36"/>
          <p:cNvSpPr txBox="true"/>
          <p:nvPr/>
        </p:nvSpPr>
        <p:spPr>
          <a:xfrm rot="0">
            <a:off x="5367972" y="1591395"/>
            <a:ext cx="11273184" cy="312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FFFFFF"/>
                </a:solidFill>
                <a:latin typeface="Barlow Light Bold"/>
              </a:rPr>
              <a:t>K-Fold Cross Validation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Merupakan cara melakukan validasi dengan cara membagi sample secara acak sebanyak nilai K dari total  fold.  Lalu data tersebut dijadikan data testing sedangkan sisanya menjadi data training. (dalam Hutapea et al., 2018)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6304906" y="9237376"/>
            <a:ext cx="134485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"/>
              </a:rPr>
              <a:t>21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511457" y="494840"/>
            <a:ext cx="3432502" cy="82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F7F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505826" cy="3267816"/>
            </a:xfrm>
            <a:custGeom>
              <a:avLst/>
              <a:gdLst/>
              <a:ahLst/>
              <a:cxnLst/>
              <a:rect r="r" b="b" t="t" l="l"/>
              <a:pathLst>
                <a:path h="3267816" w="50582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1057408" cy="3429991"/>
            </a:xfrm>
            <a:custGeom>
              <a:avLst/>
              <a:gdLst/>
              <a:ahLst/>
              <a:cxnLst/>
              <a:rect r="r" b="b" t="t" l="l"/>
              <a:pathLst>
                <a:path h="3429991" w="1057408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213387" cy="3375383"/>
            </a:xfrm>
            <a:custGeom>
              <a:avLst/>
              <a:gdLst/>
              <a:ahLst/>
              <a:cxnLst/>
              <a:rect r="r" b="b" t="t" l="l"/>
              <a:pathLst>
                <a:path h="3375383" w="213387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641156" y="9128590"/>
            <a:ext cx="2358485" cy="793952"/>
            <a:chOff x="0" y="0"/>
            <a:chExt cx="1810856" cy="609600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1810856" cy="609600"/>
            </a:xfrm>
            <a:custGeom>
              <a:avLst/>
              <a:gdLst/>
              <a:ahLst/>
              <a:cxnLst/>
              <a:rect r="r" b="b" t="t" l="l"/>
              <a:pathLst>
                <a:path h="609600" w="1810856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93392" y="1319573"/>
            <a:ext cx="19093032" cy="7660616"/>
            <a:chOff x="0" y="0"/>
            <a:chExt cx="5028618" cy="2017611"/>
          </a:xfrm>
        </p:grpSpPr>
        <p:sp>
          <p:nvSpPr>
            <p:cNvPr name="Freeform 15" id="15"/>
            <p:cNvSpPr/>
            <p:nvPr/>
          </p:nvSpPr>
          <p:spPr>
            <a:xfrm flipH="false" flipV="false">
              <a:off x="0" y="0"/>
              <a:ext cx="5028617" cy="2017611"/>
            </a:xfrm>
            <a:custGeom>
              <a:avLst/>
              <a:gdLst/>
              <a:ahLst/>
              <a:cxnLst/>
              <a:rect r="r" b="b" t="t" l="l"/>
              <a:pathLst>
                <a:path h="2017611" w="5028617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0" y="3001362"/>
            <a:ext cx="3190300" cy="789210"/>
            <a:chOff x="0" y="0"/>
            <a:chExt cx="1771679" cy="438275"/>
          </a:xfrm>
        </p:grpSpPr>
        <p:sp>
          <p:nvSpPr>
            <p:cNvPr name="Freeform 18" id="18"/>
            <p:cNvSpPr/>
            <p:nvPr/>
          </p:nvSpPr>
          <p:spPr>
            <a:xfrm flipH="false" flipV="false">
              <a:off x="0" y="0"/>
              <a:ext cx="1771679" cy="438275"/>
            </a:xfrm>
            <a:custGeom>
              <a:avLst/>
              <a:gdLst/>
              <a:ahLst/>
              <a:cxnLst/>
              <a:rect r="r" b="b" t="t" l="l"/>
              <a:pathLst>
                <a:path h="438275" w="1771679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47525" y="1917312"/>
            <a:ext cx="3190300" cy="789210"/>
            <a:chOff x="0" y="0"/>
            <a:chExt cx="1771679" cy="438275"/>
          </a:xfrm>
        </p:grpSpPr>
        <p:sp>
          <p:nvSpPr>
            <p:cNvPr name="Freeform 21" id="21"/>
            <p:cNvSpPr/>
            <p:nvPr/>
          </p:nvSpPr>
          <p:spPr>
            <a:xfrm flipH="false" flipV="false">
              <a:off x="0" y="0"/>
              <a:ext cx="1771679" cy="438275"/>
            </a:xfrm>
            <a:custGeom>
              <a:avLst/>
              <a:gdLst/>
              <a:ahLst/>
              <a:cxnLst/>
              <a:rect r="r" b="b" t="t" l="l"/>
              <a:pathLst>
                <a:path h="438275" w="1771679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633718" y="1321317"/>
            <a:ext cx="4541665" cy="2236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name="AutoShape 24" id="24"/>
          <p:cNvSpPr/>
          <p:nvPr/>
        </p:nvSpPr>
        <p:spPr>
          <a:xfrm flipV="true">
            <a:off x="4005970" y="1049995"/>
            <a:ext cx="1343870" cy="4171739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true" rot="0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 rot="0">
            <a:off x="-578688" y="313764"/>
            <a:ext cx="5256593" cy="793952"/>
            <a:chOff x="0" y="0"/>
            <a:chExt cx="4036038" cy="609600"/>
          </a:xfrm>
        </p:grpSpPr>
        <p:sp>
          <p:nvSpPr>
            <p:cNvPr name="Freeform 28" id="28"/>
            <p:cNvSpPr/>
            <p:nvPr/>
          </p:nvSpPr>
          <p:spPr>
            <a:xfrm flipH="false" flipV="false">
              <a:off x="0" y="0"/>
              <a:ext cx="4036038" cy="609600"/>
            </a:xfrm>
            <a:custGeom>
              <a:avLst/>
              <a:gdLst/>
              <a:ahLst/>
              <a:cxnLst/>
              <a:rect r="r" b="b" t="t" l="l"/>
              <a:pathLst>
                <a:path h="609600" w="4036038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595754" y="466265"/>
            <a:ext cx="4795551" cy="43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name="AutoShape 31" id="31"/>
          <p:cNvSpPr/>
          <p:nvPr/>
        </p:nvSpPr>
        <p:spPr>
          <a:xfrm rot="0">
            <a:off x="4446936" y="564418"/>
            <a:ext cx="8611039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rot="0">
            <a:off x="12715937" y="1622495"/>
            <a:ext cx="5915855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4" id="3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5040025" y="3415871"/>
            <a:ext cx="13089967" cy="3623407"/>
          </a:xfrm>
          <a:prstGeom prst="rect">
            <a:avLst/>
          </a:prstGeom>
        </p:spPr>
      </p:pic>
      <p:sp>
        <p:nvSpPr>
          <p:cNvPr name="TextBox 36" id="36"/>
          <p:cNvSpPr txBox="true"/>
          <p:nvPr/>
        </p:nvSpPr>
        <p:spPr>
          <a:xfrm rot="0">
            <a:off x="5367972" y="1581870"/>
            <a:ext cx="10523142" cy="1332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Barlow Light Bold"/>
              </a:rPr>
              <a:t>Contoh Implementasi K-Fold</a:t>
            </a:r>
          </a:p>
          <a:p>
            <a:pPr>
              <a:lnSpc>
                <a:spcPts val="4759"/>
              </a:lnSpc>
            </a:pPr>
          </a:p>
        </p:txBody>
      </p:sp>
      <p:sp>
        <p:nvSpPr>
          <p:cNvPr name="TextBox 37" id="37"/>
          <p:cNvSpPr txBox="true"/>
          <p:nvPr/>
        </p:nvSpPr>
        <p:spPr>
          <a:xfrm rot="0">
            <a:off x="16304906" y="9237376"/>
            <a:ext cx="134485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22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511457" y="494840"/>
            <a:ext cx="3432502" cy="82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F7F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505826" cy="3267816"/>
            </a:xfrm>
            <a:custGeom>
              <a:avLst/>
              <a:gdLst/>
              <a:ahLst/>
              <a:cxnLst/>
              <a:rect r="r" b="b" t="t" l="l"/>
              <a:pathLst>
                <a:path h="3267816" w="50582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1057408" cy="3429991"/>
            </a:xfrm>
            <a:custGeom>
              <a:avLst/>
              <a:gdLst/>
              <a:ahLst/>
              <a:cxnLst/>
              <a:rect r="r" b="b" t="t" l="l"/>
              <a:pathLst>
                <a:path h="3429991" w="1057408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213387" cy="3375383"/>
            </a:xfrm>
            <a:custGeom>
              <a:avLst/>
              <a:gdLst/>
              <a:ahLst/>
              <a:cxnLst/>
              <a:rect r="r" b="b" t="t" l="l"/>
              <a:pathLst>
                <a:path h="3375383" w="213387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641156" y="9128590"/>
            <a:ext cx="2358485" cy="793952"/>
            <a:chOff x="0" y="0"/>
            <a:chExt cx="1810856" cy="609600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1810856" cy="609600"/>
            </a:xfrm>
            <a:custGeom>
              <a:avLst/>
              <a:gdLst/>
              <a:ahLst/>
              <a:cxnLst/>
              <a:rect r="r" b="b" t="t" l="l"/>
              <a:pathLst>
                <a:path h="609600" w="1810856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93392" y="1245117"/>
            <a:ext cx="19093032" cy="7660616"/>
            <a:chOff x="0" y="0"/>
            <a:chExt cx="5028618" cy="2017611"/>
          </a:xfrm>
        </p:grpSpPr>
        <p:sp>
          <p:nvSpPr>
            <p:cNvPr name="Freeform 15" id="15"/>
            <p:cNvSpPr/>
            <p:nvPr/>
          </p:nvSpPr>
          <p:spPr>
            <a:xfrm flipH="false" flipV="false">
              <a:off x="0" y="0"/>
              <a:ext cx="5028617" cy="2017611"/>
            </a:xfrm>
            <a:custGeom>
              <a:avLst/>
              <a:gdLst/>
              <a:ahLst/>
              <a:cxnLst/>
              <a:rect r="r" b="b" t="t" l="l"/>
              <a:pathLst>
                <a:path h="2017611" w="5028617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0" y="3001362"/>
            <a:ext cx="3190300" cy="789210"/>
            <a:chOff x="0" y="0"/>
            <a:chExt cx="1771679" cy="438275"/>
          </a:xfrm>
        </p:grpSpPr>
        <p:sp>
          <p:nvSpPr>
            <p:cNvPr name="Freeform 18" id="18"/>
            <p:cNvSpPr/>
            <p:nvPr/>
          </p:nvSpPr>
          <p:spPr>
            <a:xfrm flipH="false" flipV="false">
              <a:off x="0" y="0"/>
              <a:ext cx="1771679" cy="438275"/>
            </a:xfrm>
            <a:custGeom>
              <a:avLst/>
              <a:gdLst/>
              <a:ahLst/>
              <a:cxnLst/>
              <a:rect r="r" b="b" t="t" l="l"/>
              <a:pathLst>
                <a:path h="438275" w="1771679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47525" y="1917312"/>
            <a:ext cx="3190300" cy="789210"/>
            <a:chOff x="0" y="0"/>
            <a:chExt cx="1771679" cy="438275"/>
          </a:xfrm>
        </p:grpSpPr>
        <p:sp>
          <p:nvSpPr>
            <p:cNvPr name="Freeform 21" id="21"/>
            <p:cNvSpPr/>
            <p:nvPr/>
          </p:nvSpPr>
          <p:spPr>
            <a:xfrm flipH="false" flipV="false">
              <a:off x="0" y="0"/>
              <a:ext cx="1771679" cy="438275"/>
            </a:xfrm>
            <a:custGeom>
              <a:avLst/>
              <a:gdLst/>
              <a:ahLst/>
              <a:cxnLst/>
              <a:rect r="r" b="b" t="t" l="l"/>
              <a:pathLst>
                <a:path h="438275" w="1771679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633718" y="1321317"/>
            <a:ext cx="4541665" cy="2236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name="AutoShape 24" id="24"/>
          <p:cNvSpPr/>
          <p:nvPr/>
        </p:nvSpPr>
        <p:spPr>
          <a:xfrm flipV="true">
            <a:off x="4005970" y="1049995"/>
            <a:ext cx="1343870" cy="4171739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true" rot="0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 rot="0">
            <a:off x="-578688" y="313764"/>
            <a:ext cx="5256593" cy="793952"/>
            <a:chOff x="0" y="0"/>
            <a:chExt cx="4036038" cy="609600"/>
          </a:xfrm>
        </p:grpSpPr>
        <p:sp>
          <p:nvSpPr>
            <p:cNvPr name="Freeform 28" id="28"/>
            <p:cNvSpPr/>
            <p:nvPr/>
          </p:nvSpPr>
          <p:spPr>
            <a:xfrm flipH="false" flipV="false">
              <a:off x="0" y="0"/>
              <a:ext cx="4036038" cy="609600"/>
            </a:xfrm>
            <a:custGeom>
              <a:avLst/>
              <a:gdLst/>
              <a:ahLst/>
              <a:cxnLst/>
              <a:rect r="r" b="b" t="t" l="l"/>
              <a:pathLst>
                <a:path h="609600" w="4036038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595754" y="466265"/>
            <a:ext cx="4795551" cy="43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name="AutoShape 31" id="31"/>
          <p:cNvSpPr/>
          <p:nvPr/>
        </p:nvSpPr>
        <p:spPr>
          <a:xfrm rot="0">
            <a:off x="4446936" y="564418"/>
            <a:ext cx="8611039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rot="0">
            <a:off x="12715937" y="1622495"/>
            <a:ext cx="5915855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4" id="3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5367972" y="4885246"/>
            <a:ext cx="9804138" cy="3194881"/>
          </a:xfrm>
          <a:prstGeom prst="rect">
            <a:avLst/>
          </a:prstGeom>
        </p:spPr>
      </p:pic>
      <p:sp>
        <p:nvSpPr>
          <p:cNvPr name="TextBox 36" id="36"/>
          <p:cNvSpPr txBox="true"/>
          <p:nvPr/>
        </p:nvSpPr>
        <p:spPr>
          <a:xfrm rot="0">
            <a:off x="5367972" y="1591395"/>
            <a:ext cx="11273184" cy="2522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FFFFFF"/>
                </a:solidFill>
                <a:latin typeface="Barlow Light Bold"/>
              </a:rPr>
              <a:t>Confusion Matrix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Confusion Matrix merupakan sebuah metode berupa matriks yang berfungsi untuk menilai kinerja akurasi klasifikasi berdasarkan dataset dan label sebenarnya.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6304906" y="9237376"/>
            <a:ext cx="134485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"/>
              </a:rPr>
              <a:t>23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511457" y="494840"/>
            <a:ext cx="3432502" cy="82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F7F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505826" cy="3267816"/>
            </a:xfrm>
            <a:custGeom>
              <a:avLst/>
              <a:gdLst/>
              <a:ahLst/>
              <a:cxnLst/>
              <a:rect r="r" b="b" t="t" l="l"/>
              <a:pathLst>
                <a:path h="3267816" w="50582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1057408" cy="3429991"/>
            </a:xfrm>
            <a:custGeom>
              <a:avLst/>
              <a:gdLst/>
              <a:ahLst/>
              <a:cxnLst/>
              <a:rect r="r" b="b" t="t" l="l"/>
              <a:pathLst>
                <a:path h="3429991" w="1057408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213387" cy="3375383"/>
            </a:xfrm>
            <a:custGeom>
              <a:avLst/>
              <a:gdLst/>
              <a:ahLst/>
              <a:cxnLst/>
              <a:rect r="r" b="b" t="t" l="l"/>
              <a:pathLst>
                <a:path h="3375383" w="213387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641156" y="9128590"/>
            <a:ext cx="2358485" cy="793952"/>
            <a:chOff x="0" y="0"/>
            <a:chExt cx="1810856" cy="609600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1810856" cy="609600"/>
            </a:xfrm>
            <a:custGeom>
              <a:avLst/>
              <a:gdLst/>
              <a:ahLst/>
              <a:cxnLst/>
              <a:rect r="r" b="b" t="t" l="l"/>
              <a:pathLst>
                <a:path h="609600" w="1810856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93392" y="1319573"/>
            <a:ext cx="19093032" cy="7660616"/>
            <a:chOff x="0" y="0"/>
            <a:chExt cx="5028618" cy="2017611"/>
          </a:xfrm>
        </p:grpSpPr>
        <p:sp>
          <p:nvSpPr>
            <p:cNvPr name="Freeform 15" id="15"/>
            <p:cNvSpPr/>
            <p:nvPr/>
          </p:nvSpPr>
          <p:spPr>
            <a:xfrm flipH="false" flipV="false">
              <a:off x="0" y="0"/>
              <a:ext cx="5028617" cy="2017611"/>
            </a:xfrm>
            <a:custGeom>
              <a:avLst/>
              <a:gdLst/>
              <a:ahLst/>
              <a:cxnLst/>
              <a:rect r="r" b="b" t="t" l="l"/>
              <a:pathLst>
                <a:path h="2017611" w="5028617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0" y="3001362"/>
            <a:ext cx="3190300" cy="789210"/>
            <a:chOff x="0" y="0"/>
            <a:chExt cx="1771679" cy="438275"/>
          </a:xfrm>
        </p:grpSpPr>
        <p:sp>
          <p:nvSpPr>
            <p:cNvPr name="Freeform 18" id="18"/>
            <p:cNvSpPr/>
            <p:nvPr/>
          </p:nvSpPr>
          <p:spPr>
            <a:xfrm flipH="false" flipV="false">
              <a:off x="0" y="0"/>
              <a:ext cx="1771679" cy="438275"/>
            </a:xfrm>
            <a:custGeom>
              <a:avLst/>
              <a:gdLst/>
              <a:ahLst/>
              <a:cxnLst/>
              <a:rect r="r" b="b" t="t" l="l"/>
              <a:pathLst>
                <a:path h="438275" w="1771679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47525" y="1917312"/>
            <a:ext cx="3190300" cy="789210"/>
            <a:chOff x="0" y="0"/>
            <a:chExt cx="1771679" cy="438275"/>
          </a:xfrm>
        </p:grpSpPr>
        <p:sp>
          <p:nvSpPr>
            <p:cNvPr name="Freeform 21" id="21"/>
            <p:cNvSpPr/>
            <p:nvPr/>
          </p:nvSpPr>
          <p:spPr>
            <a:xfrm flipH="false" flipV="false">
              <a:off x="0" y="0"/>
              <a:ext cx="1771679" cy="438275"/>
            </a:xfrm>
            <a:custGeom>
              <a:avLst/>
              <a:gdLst/>
              <a:ahLst/>
              <a:cxnLst/>
              <a:rect r="r" b="b" t="t" l="l"/>
              <a:pathLst>
                <a:path h="438275" w="1771679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633718" y="1321317"/>
            <a:ext cx="4541665" cy="2236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name="AutoShape 24" id="24"/>
          <p:cNvSpPr/>
          <p:nvPr/>
        </p:nvSpPr>
        <p:spPr>
          <a:xfrm flipV="true">
            <a:off x="4005970" y="1049995"/>
            <a:ext cx="1343870" cy="4171739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true" rot="0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 rot="0">
            <a:off x="-578688" y="313764"/>
            <a:ext cx="5256593" cy="793952"/>
            <a:chOff x="0" y="0"/>
            <a:chExt cx="4036038" cy="609600"/>
          </a:xfrm>
        </p:grpSpPr>
        <p:sp>
          <p:nvSpPr>
            <p:cNvPr name="Freeform 28" id="28"/>
            <p:cNvSpPr/>
            <p:nvPr/>
          </p:nvSpPr>
          <p:spPr>
            <a:xfrm flipH="false" flipV="false">
              <a:off x="0" y="0"/>
              <a:ext cx="4036038" cy="609600"/>
            </a:xfrm>
            <a:custGeom>
              <a:avLst/>
              <a:gdLst/>
              <a:ahLst/>
              <a:cxnLst/>
              <a:rect r="r" b="b" t="t" l="l"/>
              <a:pathLst>
                <a:path h="609600" w="4036038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595754" y="466265"/>
            <a:ext cx="4795551" cy="43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name="AutoShape 31" id="31"/>
          <p:cNvSpPr/>
          <p:nvPr/>
        </p:nvSpPr>
        <p:spPr>
          <a:xfrm rot="0">
            <a:off x="4446936" y="564418"/>
            <a:ext cx="8611039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rot="0">
            <a:off x="12715937" y="1622495"/>
            <a:ext cx="5915855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4" id="3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4672997" y="3514175"/>
            <a:ext cx="13270962" cy="3671988"/>
          </a:xfrm>
          <a:prstGeom prst="rect">
            <a:avLst/>
          </a:prstGeom>
        </p:spPr>
      </p:pic>
      <p:sp>
        <p:nvSpPr>
          <p:cNvPr name="TextBox 36" id="36"/>
          <p:cNvSpPr txBox="true"/>
          <p:nvPr/>
        </p:nvSpPr>
        <p:spPr>
          <a:xfrm rot="0">
            <a:off x="5377497" y="1581870"/>
            <a:ext cx="10523142" cy="1332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Barlow Light Bold"/>
              </a:rPr>
              <a:t>Contoh Implementasi Confusion Matrix</a:t>
            </a:r>
          </a:p>
          <a:p>
            <a:pPr>
              <a:lnSpc>
                <a:spcPts val="4759"/>
              </a:lnSpc>
            </a:pPr>
          </a:p>
        </p:txBody>
      </p:sp>
      <p:sp>
        <p:nvSpPr>
          <p:cNvPr name="TextBox 37" id="37"/>
          <p:cNvSpPr txBox="true"/>
          <p:nvPr/>
        </p:nvSpPr>
        <p:spPr>
          <a:xfrm rot="0">
            <a:off x="16304906" y="9237376"/>
            <a:ext cx="134485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24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511457" y="494840"/>
            <a:ext cx="3432502" cy="82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F7F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505826" cy="3267816"/>
            </a:xfrm>
            <a:custGeom>
              <a:avLst/>
              <a:gdLst/>
              <a:ahLst/>
              <a:cxnLst/>
              <a:rect r="r" b="b" t="t" l="l"/>
              <a:pathLst>
                <a:path h="3267816" w="50582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1057408" cy="3429991"/>
            </a:xfrm>
            <a:custGeom>
              <a:avLst/>
              <a:gdLst/>
              <a:ahLst/>
              <a:cxnLst/>
              <a:rect r="r" b="b" t="t" l="l"/>
              <a:pathLst>
                <a:path h="3429991" w="1057408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213387" cy="3375383"/>
            </a:xfrm>
            <a:custGeom>
              <a:avLst/>
              <a:gdLst/>
              <a:ahLst/>
              <a:cxnLst/>
              <a:rect r="r" b="b" t="t" l="l"/>
              <a:pathLst>
                <a:path h="3375383" w="213387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641156" y="9128590"/>
            <a:ext cx="2358485" cy="793952"/>
            <a:chOff x="0" y="0"/>
            <a:chExt cx="1810856" cy="609600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1810856" cy="609600"/>
            </a:xfrm>
            <a:custGeom>
              <a:avLst/>
              <a:gdLst/>
              <a:ahLst/>
              <a:cxnLst/>
              <a:rect r="r" b="b" t="t" l="l"/>
              <a:pathLst>
                <a:path h="609600" w="1810856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93392" y="1245117"/>
            <a:ext cx="19093032" cy="7660616"/>
            <a:chOff x="0" y="0"/>
            <a:chExt cx="5028618" cy="2017611"/>
          </a:xfrm>
        </p:grpSpPr>
        <p:sp>
          <p:nvSpPr>
            <p:cNvPr name="Freeform 15" id="15"/>
            <p:cNvSpPr/>
            <p:nvPr/>
          </p:nvSpPr>
          <p:spPr>
            <a:xfrm flipH="false" flipV="false">
              <a:off x="0" y="0"/>
              <a:ext cx="5028617" cy="2017611"/>
            </a:xfrm>
            <a:custGeom>
              <a:avLst/>
              <a:gdLst/>
              <a:ahLst/>
              <a:cxnLst/>
              <a:rect r="r" b="b" t="t" l="l"/>
              <a:pathLst>
                <a:path h="2017611" w="5028617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0" y="3001362"/>
            <a:ext cx="3190300" cy="789210"/>
            <a:chOff x="0" y="0"/>
            <a:chExt cx="1771679" cy="438275"/>
          </a:xfrm>
        </p:grpSpPr>
        <p:sp>
          <p:nvSpPr>
            <p:cNvPr name="Freeform 18" id="18"/>
            <p:cNvSpPr/>
            <p:nvPr/>
          </p:nvSpPr>
          <p:spPr>
            <a:xfrm flipH="false" flipV="false">
              <a:off x="0" y="0"/>
              <a:ext cx="1771679" cy="438275"/>
            </a:xfrm>
            <a:custGeom>
              <a:avLst/>
              <a:gdLst/>
              <a:ahLst/>
              <a:cxnLst/>
              <a:rect r="r" b="b" t="t" l="l"/>
              <a:pathLst>
                <a:path h="438275" w="1771679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47525" y="1917312"/>
            <a:ext cx="3190300" cy="789210"/>
            <a:chOff x="0" y="0"/>
            <a:chExt cx="1771679" cy="438275"/>
          </a:xfrm>
        </p:grpSpPr>
        <p:sp>
          <p:nvSpPr>
            <p:cNvPr name="Freeform 21" id="21"/>
            <p:cNvSpPr/>
            <p:nvPr/>
          </p:nvSpPr>
          <p:spPr>
            <a:xfrm flipH="false" flipV="false">
              <a:off x="0" y="0"/>
              <a:ext cx="1771679" cy="438275"/>
            </a:xfrm>
            <a:custGeom>
              <a:avLst/>
              <a:gdLst/>
              <a:ahLst/>
              <a:cxnLst/>
              <a:rect r="r" b="b" t="t" l="l"/>
              <a:pathLst>
                <a:path h="438275" w="1771679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633718" y="1321317"/>
            <a:ext cx="4541665" cy="2236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name="AutoShape 24" id="24"/>
          <p:cNvSpPr/>
          <p:nvPr/>
        </p:nvSpPr>
        <p:spPr>
          <a:xfrm flipV="true">
            <a:off x="4005970" y="1049995"/>
            <a:ext cx="1343870" cy="4171739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true" rot="0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 rot="0">
            <a:off x="-578688" y="313764"/>
            <a:ext cx="5256593" cy="793952"/>
            <a:chOff x="0" y="0"/>
            <a:chExt cx="4036038" cy="609600"/>
          </a:xfrm>
        </p:grpSpPr>
        <p:sp>
          <p:nvSpPr>
            <p:cNvPr name="Freeform 28" id="28"/>
            <p:cNvSpPr/>
            <p:nvPr/>
          </p:nvSpPr>
          <p:spPr>
            <a:xfrm flipH="false" flipV="false">
              <a:off x="0" y="0"/>
              <a:ext cx="4036038" cy="609600"/>
            </a:xfrm>
            <a:custGeom>
              <a:avLst/>
              <a:gdLst/>
              <a:ahLst/>
              <a:cxnLst/>
              <a:rect r="r" b="b" t="t" l="l"/>
              <a:pathLst>
                <a:path h="609600" w="4036038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595754" y="466265"/>
            <a:ext cx="4795551" cy="43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name="AutoShape 31" id="31"/>
          <p:cNvSpPr/>
          <p:nvPr/>
        </p:nvSpPr>
        <p:spPr>
          <a:xfrm rot="0">
            <a:off x="4446936" y="564418"/>
            <a:ext cx="8611039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rot="0">
            <a:off x="12715937" y="1622495"/>
            <a:ext cx="5915855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4" id="3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5367972" y="5751756"/>
            <a:ext cx="6446944" cy="1584418"/>
          </a:xfrm>
          <a:prstGeom prst="rect">
            <a:avLst/>
          </a:prstGeom>
        </p:spPr>
      </p:pic>
      <p:sp>
        <p:nvSpPr>
          <p:cNvPr name="TextBox 36" id="36"/>
          <p:cNvSpPr txBox="true"/>
          <p:nvPr/>
        </p:nvSpPr>
        <p:spPr>
          <a:xfrm rot="0">
            <a:off x="5358447" y="1591395"/>
            <a:ext cx="11891328" cy="3722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FFFFFF"/>
                </a:solidFill>
                <a:latin typeface="Barlow Light Bold"/>
              </a:rPr>
              <a:t>Pearson Correlation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Pearson Correlation merupakan metode untuk mencari hubungan linear antara 2 variable atau lebih. Hasil dari Pearson Correlation merupakan koefisien korelasi yang berkisar antara angka 0 sampai 1 yang berlaku untuk angka negatif (dalam Rarasati dan Putra, 2021)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6304906" y="9237376"/>
            <a:ext cx="134485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25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511457" y="494840"/>
            <a:ext cx="3432502" cy="82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C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505826" cy="3267816"/>
            </a:xfrm>
            <a:custGeom>
              <a:avLst/>
              <a:gdLst/>
              <a:ahLst/>
              <a:cxnLst/>
              <a:rect r="r" b="b" t="t" l="l"/>
              <a:pathLst>
                <a:path h="3267816" w="50582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1057408" cy="3429991"/>
            </a:xfrm>
            <a:custGeom>
              <a:avLst/>
              <a:gdLst/>
              <a:ahLst/>
              <a:cxnLst/>
              <a:rect r="r" b="b" t="t" l="l"/>
              <a:pathLst>
                <a:path h="3429991" w="1057408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213387" cy="3375383"/>
            </a:xfrm>
            <a:custGeom>
              <a:avLst/>
              <a:gdLst/>
              <a:ahLst/>
              <a:cxnLst/>
              <a:rect r="r" b="b" t="t" l="l"/>
              <a:pathLst>
                <a:path h="3375383" w="213387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641156" y="9128590"/>
            <a:ext cx="2358485" cy="793952"/>
            <a:chOff x="0" y="0"/>
            <a:chExt cx="1810856" cy="609600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1810856" cy="609600"/>
            </a:xfrm>
            <a:custGeom>
              <a:avLst/>
              <a:gdLst/>
              <a:ahLst/>
              <a:cxnLst/>
              <a:rect r="r" b="b" t="t" l="l"/>
              <a:pathLst>
                <a:path h="609600" w="1810856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21439" y="2868260"/>
            <a:ext cx="3660947" cy="789210"/>
            <a:chOff x="0" y="0"/>
            <a:chExt cx="2033045" cy="438275"/>
          </a:xfrm>
        </p:grpSpPr>
        <p:sp>
          <p:nvSpPr>
            <p:cNvPr name="Freeform 15" id="15"/>
            <p:cNvSpPr/>
            <p:nvPr/>
          </p:nvSpPr>
          <p:spPr>
            <a:xfrm flipH="false" flipV="false">
              <a:off x="0" y="0"/>
              <a:ext cx="2033045" cy="438275"/>
            </a:xfrm>
            <a:custGeom>
              <a:avLst/>
              <a:gdLst/>
              <a:ahLst/>
              <a:cxnLst/>
              <a:rect r="r" b="b" t="t" l="l"/>
              <a:pathLst>
                <a:path h="438275" w="203304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930044" y="1749583"/>
            <a:ext cx="2728617" cy="789210"/>
            <a:chOff x="0" y="0"/>
            <a:chExt cx="1515292" cy="438275"/>
          </a:xfrm>
        </p:grpSpPr>
        <p:sp>
          <p:nvSpPr>
            <p:cNvPr name="Freeform 18" id="18"/>
            <p:cNvSpPr/>
            <p:nvPr/>
          </p:nvSpPr>
          <p:spPr>
            <a:xfrm flipH="false" flipV="false">
              <a:off x="0" y="0"/>
              <a:ext cx="1515292" cy="438275"/>
            </a:xfrm>
            <a:custGeom>
              <a:avLst/>
              <a:gdLst/>
              <a:ahLst/>
              <a:cxnLst/>
              <a:rect r="r" b="b" t="t" l="l"/>
              <a:pathLst>
                <a:path h="438275" w="1515292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0" id="20"/>
          <p:cNvSpPr/>
          <p:nvPr/>
        </p:nvSpPr>
        <p:spPr>
          <a:xfrm flipV="true">
            <a:off x="3420445" y="2149833"/>
            <a:ext cx="2047276" cy="6160993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 rot="0">
            <a:off x="-578688" y="313764"/>
            <a:ext cx="5256593" cy="793952"/>
            <a:chOff x="0" y="0"/>
            <a:chExt cx="4036038" cy="609600"/>
          </a:xfrm>
        </p:grpSpPr>
        <p:sp>
          <p:nvSpPr>
            <p:cNvPr name="Freeform 23" id="23"/>
            <p:cNvSpPr/>
            <p:nvPr/>
          </p:nvSpPr>
          <p:spPr>
            <a:xfrm flipH="false" flipV="false">
              <a:off x="0" y="0"/>
              <a:ext cx="4036038" cy="609600"/>
            </a:xfrm>
            <a:custGeom>
              <a:avLst/>
              <a:gdLst/>
              <a:ahLst/>
              <a:cxnLst/>
              <a:rect r="r" b="b" t="t" l="l"/>
              <a:pathLst>
                <a:path h="609600" w="4036038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595754" y="466265"/>
            <a:ext cx="4795551" cy="43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name="AutoShape 26" id="26"/>
          <p:cNvSpPr/>
          <p:nvPr/>
        </p:nvSpPr>
        <p:spPr>
          <a:xfrm rot="0">
            <a:off x="4446936" y="564418"/>
            <a:ext cx="8611039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 rot="0">
            <a:off x="12715937" y="1622495"/>
            <a:ext cx="5915855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29" id="29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193145" y="523415"/>
            <a:ext cx="1183142" cy="833029"/>
          </a:xfrm>
          <a:prstGeom prst="rect">
            <a:avLst/>
          </a:prstGeom>
        </p:spPr>
      </p:pic>
      <p:sp>
        <p:nvSpPr>
          <p:cNvPr name="TextBox 30" id="30"/>
          <p:cNvSpPr txBox="true"/>
          <p:nvPr/>
        </p:nvSpPr>
        <p:spPr>
          <a:xfrm rot="0">
            <a:off x="5904366" y="1673383"/>
            <a:ext cx="9466816" cy="1296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Fold Terbaik dari masing-masing calon presiden ditampilkan pada tabel berikut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304906" y="9237376"/>
            <a:ext cx="134485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"/>
              </a:rPr>
              <a:t>26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0" y="1201213"/>
            <a:ext cx="5010458" cy="2236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Hasil dan Pembahasan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511457" y="494840"/>
            <a:ext cx="3432502" cy="82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  <p:pic>
        <p:nvPicPr>
          <p:cNvPr name="Picture 34" id="3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5175382" y="4469172"/>
            <a:ext cx="10450547" cy="240156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C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505826" cy="3267816"/>
            </a:xfrm>
            <a:custGeom>
              <a:avLst/>
              <a:gdLst/>
              <a:ahLst/>
              <a:cxnLst/>
              <a:rect r="r" b="b" t="t" l="l"/>
              <a:pathLst>
                <a:path h="3267816" w="50582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1057408" cy="3429991"/>
            </a:xfrm>
            <a:custGeom>
              <a:avLst/>
              <a:gdLst/>
              <a:ahLst/>
              <a:cxnLst/>
              <a:rect r="r" b="b" t="t" l="l"/>
              <a:pathLst>
                <a:path h="3429991" w="1057408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213387" cy="3375383"/>
            </a:xfrm>
            <a:custGeom>
              <a:avLst/>
              <a:gdLst/>
              <a:ahLst/>
              <a:cxnLst/>
              <a:rect r="r" b="b" t="t" l="l"/>
              <a:pathLst>
                <a:path h="3375383" w="213387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641156" y="9128590"/>
            <a:ext cx="2358485" cy="793952"/>
            <a:chOff x="0" y="0"/>
            <a:chExt cx="1810856" cy="609600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1810856" cy="609600"/>
            </a:xfrm>
            <a:custGeom>
              <a:avLst/>
              <a:gdLst/>
              <a:ahLst/>
              <a:cxnLst/>
              <a:rect r="r" b="b" t="t" l="l"/>
              <a:pathLst>
                <a:path h="609600" w="1810856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21439" y="2868260"/>
            <a:ext cx="3660947" cy="789210"/>
            <a:chOff x="0" y="0"/>
            <a:chExt cx="2033045" cy="438275"/>
          </a:xfrm>
        </p:grpSpPr>
        <p:sp>
          <p:nvSpPr>
            <p:cNvPr name="Freeform 15" id="15"/>
            <p:cNvSpPr/>
            <p:nvPr/>
          </p:nvSpPr>
          <p:spPr>
            <a:xfrm flipH="false" flipV="false">
              <a:off x="0" y="0"/>
              <a:ext cx="2033045" cy="438275"/>
            </a:xfrm>
            <a:custGeom>
              <a:avLst/>
              <a:gdLst/>
              <a:ahLst/>
              <a:cxnLst/>
              <a:rect r="r" b="b" t="t" l="l"/>
              <a:pathLst>
                <a:path h="438275" w="203304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930044" y="1749583"/>
            <a:ext cx="2728617" cy="789210"/>
            <a:chOff x="0" y="0"/>
            <a:chExt cx="1515292" cy="438275"/>
          </a:xfrm>
        </p:grpSpPr>
        <p:sp>
          <p:nvSpPr>
            <p:cNvPr name="Freeform 18" id="18"/>
            <p:cNvSpPr/>
            <p:nvPr/>
          </p:nvSpPr>
          <p:spPr>
            <a:xfrm flipH="false" flipV="false">
              <a:off x="0" y="0"/>
              <a:ext cx="1515292" cy="438275"/>
            </a:xfrm>
            <a:custGeom>
              <a:avLst/>
              <a:gdLst/>
              <a:ahLst/>
              <a:cxnLst/>
              <a:rect r="r" b="b" t="t" l="l"/>
              <a:pathLst>
                <a:path h="438275" w="1515292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0" id="20"/>
          <p:cNvSpPr/>
          <p:nvPr/>
        </p:nvSpPr>
        <p:spPr>
          <a:xfrm flipV="true">
            <a:off x="3420445" y="2149833"/>
            <a:ext cx="2047276" cy="6160993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 rot="0">
            <a:off x="-578688" y="313764"/>
            <a:ext cx="5256593" cy="793952"/>
            <a:chOff x="0" y="0"/>
            <a:chExt cx="4036038" cy="609600"/>
          </a:xfrm>
        </p:grpSpPr>
        <p:sp>
          <p:nvSpPr>
            <p:cNvPr name="Freeform 23" id="23"/>
            <p:cNvSpPr/>
            <p:nvPr/>
          </p:nvSpPr>
          <p:spPr>
            <a:xfrm flipH="false" flipV="false">
              <a:off x="0" y="0"/>
              <a:ext cx="4036038" cy="609600"/>
            </a:xfrm>
            <a:custGeom>
              <a:avLst/>
              <a:gdLst/>
              <a:ahLst/>
              <a:cxnLst/>
              <a:rect r="r" b="b" t="t" l="l"/>
              <a:pathLst>
                <a:path h="609600" w="4036038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595754" y="466265"/>
            <a:ext cx="4795551" cy="43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name="AutoShape 26" id="26"/>
          <p:cNvSpPr/>
          <p:nvPr/>
        </p:nvSpPr>
        <p:spPr>
          <a:xfrm rot="0">
            <a:off x="4446936" y="564418"/>
            <a:ext cx="8611039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 rot="0">
            <a:off x="12715937" y="1622495"/>
            <a:ext cx="5915855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29" id="29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5904366" y="3893779"/>
            <a:ext cx="8796883" cy="2491348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5904366" y="6964137"/>
            <a:ext cx="8796883" cy="2014023"/>
          </a:xfrm>
          <a:prstGeom prst="rect">
            <a:avLst/>
          </a:prstGeom>
        </p:spPr>
      </p:pic>
      <p:sp>
        <p:nvSpPr>
          <p:cNvPr name="TextBox 32" id="32"/>
          <p:cNvSpPr txBox="true"/>
          <p:nvPr/>
        </p:nvSpPr>
        <p:spPr>
          <a:xfrm rot="0">
            <a:off x="5904366" y="1673383"/>
            <a:ext cx="9466816" cy="1953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Hasil perhitungan Pearson Correlation untuk data sentimen dan survei elektabilitas calon Anies Baswedan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6304906" y="9237376"/>
            <a:ext cx="134485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27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0" y="1201213"/>
            <a:ext cx="5010458" cy="2236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Hasil dan Pembahasan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511457" y="494840"/>
            <a:ext cx="3432502" cy="82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C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505826" cy="3267816"/>
            </a:xfrm>
            <a:custGeom>
              <a:avLst/>
              <a:gdLst/>
              <a:ahLst/>
              <a:cxnLst/>
              <a:rect r="r" b="b" t="t" l="l"/>
              <a:pathLst>
                <a:path h="3267816" w="50582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1057408" cy="3429991"/>
            </a:xfrm>
            <a:custGeom>
              <a:avLst/>
              <a:gdLst/>
              <a:ahLst/>
              <a:cxnLst/>
              <a:rect r="r" b="b" t="t" l="l"/>
              <a:pathLst>
                <a:path h="3429991" w="1057408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213387" cy="3375383"/>
            </a:xfrm>
            <a:custGeom>
              <a:avLst/>
              <a:gdLst/>
              <a:ahLst/>
              <a:cxnLst/>
              <a:rect r="r" b="b" t="t" l="l"/>
              <a:pathLst>
                <a:path h="3375383" w="213387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641156" y="9128590"/>
            <a:ext cx="2358485" cy="793952"/>
            <a:chOff x="0" y="0"/>
            <a:chExt cx="1810856" cy="609600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1810856" cy="609600"/>
            </a:xfrm>
            <a:custGeom>
              <a:avLst/>
              <a:gdLst/>
              <a:ahLst/>
              <a:cxnLst/>
              <a:rect r="r" b="b" t="t" l="l"/>
              <a:pathLst>
                <a:path h="609600" w="1810856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21439" y="2868260"/>
            <a:ext cx="3660947" cy="789210"/>
            <a:chOff x="0" y="0"/>
            <a:chExt cx="2033045" cy="438275"/>
          </a:xfrm>
        </p:grpSpPr>
        <p:sp>
          <p:nvSpPr>
            <p:cNvPr name="Freeform 15" id="15"/>
            <p:cNvSpPr/>
            <p:nvPr/>
          </p:nvSpPr>
          <p:spPr>
            <a:xfrm flipH="false" flipV="false">
              <a:off x="0" y="0"/>
              <a:ext cx="2033045" cy="438275"/>
            </a:xfrm>
            <a:custGeom>
              <a:avLst/>
              <a:gdLst/>
              <a:ahLst/>
              <a:cxnLst/>
              <a:rect r="r" b="b" t="t" l="l"/>
              <a:pathLst>
                <a:path h="438275" w="203304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930044" y="1749583"/>
            <a:ext cx="2728617" cy="789210"/>
            <a:chOff x="0" y="0"/>
            <a:chExt cx="1515292" cy="438275"/>
          </a:xfrm>
        </p:grpSpPr>
        <p:sp>
          <p:nvSpPr>
            <p:cNvPr name="Freeform 18" id="18"/>
            <p:cNvSpPr/>
            <p:nvPr/>
          </p:nvSpPr>
          <p:spPr>
            <a:xfrm flipH="false" flipV="false">
              <a:off x="0" y="0"/>
              <a:ext cx="1515292" cy="438275"/>
            </a:xfrm>
            <a:custGeom>
              <a:avLst/>
              <a:gdLst/>
              <a:ahLst/>
              <a:cxnLst/>
              <a:rect r="r" b="b" t="t" l="l"/>
              <a:pathLst>
                <a:path h="438275" w="1515292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0" id="20"/>
          <p:cNvSpPr/>
          <p:nvPr/>
        </p:nvSpPr>
        <p:spPr>
          <a:xfrm flipV="true">
            <a:off x="3420445" y="2149833"/>
            <a:ext cx="2047276" cy="6160993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 rot="0">
            <a:off x="-578688" y="313764"/>
            <a:ext cx="5256593" cy="793952"/>
            <a:chOff x="0" y="0"/>
            <a:chExt cx="4036038" cy="609600"/>
          </a:xfrm>
        </p:grpSpPr>
        <p:sp>
          <p:nvSpPr>
            <p:cNvPr name="Freeform 23" id="23"/>
            <p:cNvSpPr/>
            <p:nvPr/>
          </p:nvSpPr>
          <p:spPr>
            <a:xfrm flipH="false" flipV="false">
              <a:off x="0" y="0"/>
              <a:ext cx="4036038" cy="609600"/>
            </a:xfrm>
            <a:custGeom>
              <a:avLst/>
              <a:gdLst/>
              <a:ahLst/>
              <a:cxnLst/>
              <a:rect r="r" b="b" t="t" l="l"/>
              <a:pathLst>
                <a:path h="609600" w="4036038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595754" y="466265"/>
            <a:ext cx="4795551" cy="43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name="AutoShape 26" id="26"/>
          <p:cNvSpPr/>
          <p:nvPr/>
        </p:nvSpPr>
        <p:spPr>
          <a:xfrm rot="0">
            <a:off x="4446936" y="564418"/>
            <a:ext cx="8611039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 rot="0">
            <a:off x="12715937" y="1622495"/>
            <a:ext cx="5915855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29" id="29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5904366" y="4055704"/>
            <a:ext cx="9036422" cy="2601394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5978296" y="6923799"/>
            <a:ext cx="8962492" cy="1967955"/>
          </a:xfrm>
          <a:prstGeom prst="rect">
            <a:avLst/>
          </a:prstGeom>
        </p:spPr>
      </p:pic>
      <p:sp>
        <p:nvSpPr>
          <p:cNvPr name="TextBox 32" id="32"/>
          <p:cNvSpPr txBox="true"/>
          <p:nvPr/>
        </p:nvSpPr>
        <p:spPr>
          <a:xfrm rot="0">
            <a:off x="5904366" y="1673383"/>
            <a:ext cx="9466816" cy="1953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Hasil perhitungan Pearson Correlation untuk data sentimen dan survei elektabilitas calon Ganjar Pranowo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6304906" y="9237376"/>
            <a:ext cx="134485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28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0" y="1201213"/>
            <a:ext cx="5010458" cy="2236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Hasil dan Pembahasan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511457" y="494840"/>
            <a:ext cx="3432502" cy="82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C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505826" cy="3267816"/>
            </a:xfrm>
            <a:custGeom>
              <a:avLst/>
              <a:gdLst/>
              <a:ahLst/>
              <a:cxnLst/>
              <a:rect r="r" b="b" t="t" l="l"/>
              <a:pathLst>
                <a:path h="3267816" w="50582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1057408" cy="3429991"/>
            </a:xfrm>
            <a:custGeom>
              <a:avLst/>
              <a:gdLst/>
              <a:ahLst/>
              <a:cxnLst/>
              <a:rect r="r" b="b" t="t" l="l"/>
              <a:pathLst>
                <a:path h="3429991" w="1057408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213387" cy="3375383"/>
            </a:xfrm>
            <a:custGeom>
              <a:avLst/>
              <a:gdLst/>
              <a:ahLst/>
              <a:cxnLst/>
              <a:rect r="r" b="b" t="t" l="l"/>
              <a:pathLst>
                <a:path h="3375383" w="213387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641156" y="9128590"/>
            <a:ext cx="2358485" cy="793952"/>
            <a:chOff x="0" y="0"/>
            <a:chExt cx="1810856" cy="609600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1810856" cy="609600"/>
            </a:xfrm>
            <a:custGeom>
              <a:avLst/>
              <a:gdLst/>
              <a:ahLst/>
              <a:cxnLst/>
              <a:rect r="r" b="b" t="t" l="l"/>
              <a:pathLst>
                <a:path h="609600" w="1810856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21439" y="2868260"/>
            <a:ext cx="3660947" cy="789210"/>
            <a:chOff x="0" y="0"/>
            <a:chExt cx="2033045" cy="438275"/>
          </a:xfrm>
        </p:grpSpPr>
        <p:sp>
          <p:nvSpPr>
            <p:cNvPr name="Freeform 15" id="15"/>
            <p:cNvSpPr/>
            <p:nvPr/>
          </p:nvSpPr>
          <p:spPr>
            <a:xfrm flipH="false" flipV="false">
              <a:off x="0" y="0"/>
              <a:ext cx="2033045" cy="438275"/>
            </a:xfrm>
            <a:custGeom>
              <a:avLst/>
              <a:gdLst/>
              <a:ahLst/>
              <a:cxnLst/>
              <a:rect r="r" b="b" t="t" l="l"/>
              <a:pathLst>
                <a:path h="438275" w="203304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930044" y="1749583"/>
            <a:ext cx="2728617" cy="789210"/>
            <a:chOff x="0" y="0"/>
            <a:chExt cx="1515292" cy="438275"/>
          </a:xfrm>
        </p:grpSpPr>
        <p:sp>
          <p:nvSpPr>
            <p:cNvPr name="Freeform 18" id="18"/>
            <p:cNvSpPr/>
            <p:nvPr/>
          </p:nvSpPr>
          <p:spPr>
            <a:xfrm flipH="false" flipV="false">
              <a:off x="0" y="0"/>
              <a:ext cx="1515292" cy="438275"/>
            </a:xfrm>
            <a:custGeom>
              <a:avLst/>
              <a:gdLst/>
              <a:ahLst/>
              <a:cxnLst/>
              <a:rect r="r" b="b" t="t" l="l"/>
              <a:pathLst>
                <a:path h="438275" w="1515292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0" id="20"/>
          <p:cNvSpPr/>
          <p:nvPr/>
        </p:nvSpPr>
        <p:spPr>
          <a:xfrm flipV="true">
            <a:off x="3420445" y="2149833"/>
            <a:ext cx="2047276" cy="6160993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 rot="0">
            <a:off x="-578688" y="313764"/>
            <a:ext cx="5256593" cy="793952"/>
            <a:chOff x="0" y="0"/>
            <a:chExt cx="4036038" cy="609600"/>
          </a:xfrm>
        </p:grpSpPr>
        <p:sp>
          <p:nvSpPr>
            <p:cNvPr name="Freeform 23" id="23"/>
            <p:cNvSpPr/>
            <p:nvPr/>
          </p:nvSpPr>
          <p:spPr>
            <a:xfrm flipH="false" flipV="false">
              <a:off x="0" y="0"/>
              <a:ext cx="4036038" cy="609600"/>
            </a:xfrm>
            <a:custGeom>
              <a:avLst/>
              <a:gdLst/>
              <a:ahLst/>
              <a:cxnLst/>
              <a:rect r="r" b="b" t="t" l="l"/>
              <a:pathLst>
                <a:path h="609600" w="4036038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595754" y="466265"/>
            <a:ext cx="4795551" cy="43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name="AutoShape 26" id="26"/>
          <p:cNvSpPr/>
          <p:nvPr/>
        </p:nvSpPr>
        <p:spPr>
          <a:xfrm rot="0">
            <a:off x="4446936" y="564418"/>
            <a:ext cx="8611039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 rot="0">
            <a:off x="12715937" y="1622495"/>
            <a:ext cx="5915855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29" id="29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5904366" y="4055704"/>
            <a:ext cx="9108997" cy="257277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5964591" y="6895174"/>
            <a:ext cx="9048772" cy="1995005"/>
          </a:xfrm>
          <a:prstGeom prst="rect">
            <a:avLst/>
          </a:prstGeom>
        </p:spPr>
      </p:pic>
      <p:sp>
        <p:nvSpPr>
          <p:cNvPr name="TextBox 32" id="32"/>
          <p:cNvSpPr txBox="true"/>
          <p:nvPr/>
        </p:nvSpPr>
        <p:spPr>
          <a:xfrm rot="0">
            <a:off x="5904366" y="1673383"/>
            <a:ext cx="9466816" cy="1953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Hasil perhitungan Pearson Correlation untuk data sentimen dan survei elektabilitas calon Prabowo Subianto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6304906" y="9237376"/>
            <a:ext cx="134485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29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0" y="1201213"/>
            <a:ext cx="5010458" cy="2236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Hasil dan Pembahasan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511457" y="494840"/>
            <a:ext cx="3432502" cy="82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C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505826" cy="3267816"/>
            </a:xfrm>
            <a:custGeom>
              <a:avLst/>
              <a:gdLst/>
              <a:ahLst/>
              <a:cxnLst/>
              <a:rect r="r" b="b" t="t" l="l"/>
              <a:pathLst>
                <a:path h="3267816" w="50582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1057408" cy="3429991"/>
            </a:xfrm>
            <a:custGeom>
              <a:avLst/>
              <a:gdLst/>
              <a:ahLst/>
              <a:cxnLst/>
              <a:rect r="r" b="b" t="t" l="l"/>
              <a:pathLst>
                <a:path h="3429991" w="1057408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213387" cy="3375383"/>
            </a:xfrm>
            <a:custGeom>
              <a:avLst/>
              <a:gdLst/>
              <a:ahLst/>
              <a:cxnLst/>
              <a:rect r="r" b="b" t="t" l="l"/>
              <a:pathLst>
                <a:path h="3375383" w="213387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641156" y="9128590"/>
            <a:ext cx="2358485" cy="793952"/>
            <a:chOff x="0" y="0"/>
            <a:chExt cx="1810856" cy="609600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1810856" cy="609600"/>
            </a:xfrm>
            <a:custGeom>
              <a:avLst/>
              <a:gdLst/>
              <a:ahLst/>
              <a:cxnLst/>
              <a:rect r="r" b="b" t="t" l="l"/>
              <a:pathLst>
                <a:path h="609600" w="1810856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21439" y="2868260"/>
            <a:ext cx="3660947" cy="789210"/>
            <a:chOff x="0" y="0"/>
            <a:chExt cx="2033045" cy="438275"/>
          </a:xfrm>
        </p:grpSpPr>
        <p:sp>
          <p:nvSpPr>
            <p:cNvPr name="Freeform 15" id="15"/>
            <p:cNvSpPr/>
            <p:nvPr/>
          </p:nvSpPr>
          <p:spPr>
            <a:xfrm flipH="false" flipV="false">
              <a:off x="0" y="0"/>
              <a:ext cx="2033045" cy="438275"/>
            </a:xfrm>
            <a:custGeom>
              <a:avLst/>
              <a:gdLst/>
              <a:ahLst/>
              <a:cxnLst/>
              <a:rect r="r" b="b" t="t" l="l"/>
              <a:pathLst>
                <a:path h="438275" w="203304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930044" y="1749583"/>
            <a:ext cx="2728617" cy="789210"/>
            <a:chOff x="0" y="0"/>
            <a:chExt cx="1515292" cy="438275"/>
          </a:xfrm>
        </p:grpSpPr>
        <p:sp>
          <p:nvSpPr>
            <p:cNvPr name="Freeform 18" id="18"/>
            <p:cNvSpPr/>
            <p:nvPr/>
          </p:nvSpPr>
          <p:spPr>
            <a:xfrm flipH="false" flipV="false">
              <a:off x="0" y="0"/>
              <a:ext cx="1515292" cy="438275"/>
            </a:xfrm>
            <a:custGeom>
              <a:avLst/>
              <a:gdLst/>
              <a:ahLst/>
              <a:cxnLst/>
              <a:rect r="r" b="b" t="t" l="l"/>
              <a:pathLst>
                <a:path h="438275" w="1515292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0" id="20"/>
          <p:cNvSpPr/>
          <p:nvPr/>
        </p:nvSpPr>
        <p:spPr>
          <a:xfrm flipV="true">
            <a:off x="3420445" y="2149833"/>
            <a:ext cx="2047276" cy="6160993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 rot="0">
            <a:off x="-578688" y="313764"/>
            <a:ext cx="5256593" cy="793952"/>
            <a:chOff x="0" y="0"/>
            <a:chExt cx="4036038" cy="609600"/>
          </a:xfrm>
        </p:grpSpPr>
        <p:sp>
          <p:nvSpPr>
            <p:cNvPr name="Freeform 23" id="23"/>
            <p:cNvSpPr/>
            <p:nvPr/>
          </p:nvSpPr>
          <p:spPr>
            <a:xfrm flipH="false" flipV="false">
              <a:off x="0" y="0"/>
              <a:ext cx="4036038" cy="609600"/>
            </a:xfrm>
            <a:custGeom>
              <a:avLst/>
              <a:gdLst/>
              <a:ahLst/>
              <a:cxnLst/>
              <a:rect r="r" b="b" t="t" l="l"/>
              <a:pathLst>
                <a:path h="609600" w="4036038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595754" y="466265"/>
            <a:ext cx="4795551" cy="43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name="AutoShape 26" id="26"/>
          <p:cNvSpPr/>
          <p:nvPr/>
        </p:nvSpPr>
        <p:spPr>
          <a:xfrm rot="0">
            <a:off x="4446936" y="564418"/>
            <a:ext cx="8611039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 rot="0">
            <a:off x="12715937" y="1622495"/>
            <a:ext cx="5915855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29" id="29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5"/>
          <a:srcRect l="0" t="3613" r="0" b="0"/>
          <a:stretch>
            <a:fillRect/>
          </a:stretch>
        </p:blipFill>
        <p:spPr>
          <a:xfrm flipH="false" flipV="false" rot="0">
            <a:off x="5699037" y="1819368"/>
            <a:ext cx="8244987" cy="5495317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7246666">
            <a:off x="13633827" y="6463589"/>
            <a:ext cx="2526256" cy="713667"/>
          </a:xfrm>
          <a:prstGeom prst="rect">
            <a:avLst/>
          </a:prstGeom>
        </p:spPr>
      </p:pic>
      <p:sp>
        <p:nvSpPr>
          <p:cNvPr name="TextBox 32" id="32"/>
          <p:cNvSpPr txBox="true"/>
          <p:nvPr/>
        </p:nvSpPr>
        <p:spPr>
          <a:xfrm rot="0">
            <a:off x="5699037" y="7733786"/>
            <a:ext cx="9466816" cy="1953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Tercatat menurut BPS (Badan Pusat Statistik) data pemilih meningkat setiap tahunnya dari 2004 sampai dengan 2019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6304906" y="9237376"/>
            <a:ext cx="1344853" cy="523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03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0" y="1201213"/>
            <a:ext cx="4834395" cy="2236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Latar</a:t>
            </a:r>
          </a:p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Belakang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511457" y="494840"/>
            <a:ext cx="3432502" cy="82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F7F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505826" cy="3267816"/>
            </a:xfrm>
            <a:custGeom>
              <a:avLst/>
              <a:gdLst/>
              <a:ahLst/>
              <a:cxnLst/>
              <a:rect r="r" b="b" t="t" l="l"/>
              <a:pathLst>
                <a:path h="3267816" w="50582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1057408" cy="3429991"/>
            </a:xfrm>
            <a:custGeom>
              <a:avLst/>
              <a:gdLst/>
              <a:ahLst/>
              <a:cxnLst/>
              <a:rect r="r" b="b" t="t" l="l"/>
              <a:pathLst>
                <a:path h="3429991" w="1057408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213387" cy="3375383"/>
            </a:xfrm>
            <a:custGeom>
              <a:avLst/>
              <a:gdLst/>
              <a:ahLst/>
              <a:cxnLst/>
              <a:rect r="r" b="b" t="t" l="l"/>
              <a:pathLst>
                <a:path h="3375383" w="213387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93392" y="1245117"/>
            <a:ext cx="19093032" cy="8677424"/>
            <a:chOff x="0" y="0"/>
            <a:chExt cx="5028618" cy="2285412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5028617" cy="2285412"/>
            </a:xfrm>
            <a:custGeom>
              <a:avLst/>
              <a:gdLst/>
              <a:ahLst/>
              <a:cxnLst/>
              <a:rect r="r" b="b" t="t" l="l"/>
              <a:pathLst>
                <a:path h="2285412" w="5028617">
                  <a:moveTo>
                    <a:pt x="0" y="0"/>
                  </a:moveTo>
                  <a:lnTo>
                    <a:pt x="5028617" y="0"/>
                  </a:lnTo>
                  <a:lnTo>
                    <a:pt x="5028617" y="2285412"/>
                  </a:lnTo>
                  <a:lnTo>
                    <a:pt x="0" y="2285412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641156" y="9128590"/>
            <a:ext cx="2358485" cy="793952"/>
            <a:chOff x="0" y="0"/>
            <a:chExt cx="1810856" cy="609600"/>
          </a:xfrm>
        </p:grpSpPr>
        <p:sp>
          <p:nvSpPr>
            <p:cNvPr name="Freeform 15" id="15"/>
            <p:cNvSpPr/>
            <p:nvPr/>
          </p:nvSpPr>
          <p:spPr>
            <a:xfrm flipH="false" flipV="false">
              <a:off x="0" y="0"/>
              <a:ext cx="1810856" cy="609600"/>
            </a:xfrm>
            <a:custGeom>
              <a:avLst/>
              <a:gdLst/>
              <a:ahLst/>
              <a:cxnLst/>
              <a:rect r="r" b="b" t="t" l="l"/>
              <a:pathLst>
                <a:path h="609600" w="1810856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0" y="3001362"/>
            <a:ext cx="3190300" cy="789210"/>
            <a:chOff x="0" y="0"/>
            <a:chExt cx="1771679" cy="438275"/>
          </a:xfrm>
        </p:grpSpPr>
        <p:sp>
          <p:nvSpPr>
            <p:cNvPr name="Freeform 18" id="18"/>
            <p:cNvSpPr/>
            <p:nvPr/>
          </p:nvSpPr>
          <p:spPr>
            <a:xfrm flipH="false" flipV="false">
              <a:off x="0" y="0"/>
              <a:ext cx="1771679" cy="438275"/>
            </a:xfrm>
            <a:custGeom>
              <a:avLst/>
              <a:gdLst/>
              <a:ahLst/>
              <a:cxnLst/>
              <a:rect r="r" b="b" t="t" l="l"/>
              <a:pathLst>
                <a:path h="438275" w="1771679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47525" y="1917312"/>
            <a:ext cx="3190300" cy="789210"/>
            <a:chOff x="0" y="0"/>
            <a:chExt cx="1771679" cy="438275"/>
          </a:xfrm>
        </p:grpSpPr>
        <p:sp>
          <p:nvSpPr>
            <p:cNvPr name="Freeform 21" id="21"/>
            <p:cNvSpPr/>
            <p:nvPr/>
          </p:nvSpPr>
          <p:spPr>
            <a:xfrm flipH="false" flipV="false">
              <a:off x="0" y="0"/>
              <a:ext cx="1771679" cy="438275"/>
            </a:xfrm>
            <a:custGeom>
              <a:avLst/>
              <a:gdLst/>
              <a:ahLst/>
              <a:cxnLst/>
              <a:rect r="r" b="b" t="t" l="l"/>
              <a:pathLst>
                <a:path h="438275" w="1771679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633718" y="1321317"/>
            <a:ext cx="4541665" cy="1141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Kesimpulan</a:t>
            </a:r>
          </a:p>
        </p:txBody>
      </p:sp>
      <p:sp>
        <p:nvSpPr>
          <p:cNvPr name="AutoShape 24" id="24"/>
          <p:cNvSpPr/>
          <p:nvPr/>
        </p:nvSpPr>
        <p:spPr>
          <a:xfrm flipV="true">
            <a:off x="4005970" y="1049995"/>
            <a:ext cx="1343870" cy="4171739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616172" y="313764"/>
            <a:ext cx="1535129" cy="770356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true" rot="0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 rot="0">
            <a:off x="-578688" y="313764"/>
            <a:ext cx="5256593" cy="793952"/>
            <a:chOff x="0" y="0"/>
            <a:chExt cx="4036038" cy="609600"/>
          </a:xfrm>
        </p:grpSpPr>
        <p:sp>
          <p:nvSpPr>
            <p:cNvPr name="Freeform 28" id="28"/>
            <p:cNvSpPr/>
            <p:nvPr/>
          </p:nvSpPr>
          <p:spPr>
            <a:xfrm flipH="false" flipV="false">
              <a:off x="0" y="0"/>
              <a:ext cx="4036038" cy="609600"/>
            </a:xfrm>
            <a:custGeom>
              <a:avLst/>
              <a:gdLst/>
              <a:ahLst/>
              <a:cxnLst/>
              <a:rect r="r" b="b" t="t" l="l"/>
              <a:pathLst>
                <a:path h="609600" w="4036038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595754" y="466265"/>
            <a:ext cx="4795551" cy="43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name="AutoShape 31" id="31"/>
          <p:cNvSpPr/>
          <p:nvPr/>
        </p:nvSpPr>
        <p:spPr>
          <a:xfrm rot="0">
            <a:off x="4446936" y="564418"/>
            <a:ext cx="8611039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rot="0">
            <a:off x="12715937" y="1622495"/>
            <a:ext cx="5915855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4" id="3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193145" y="523415"/>
            <a:ext cx="1183142" cy="833029"/>
          </a:xfrm>
          <a:prstGeom prst="rect">
            <a:avLst/>
          </a:prstGeom>
        </p:spPr>
      </p:pic>
      <p:sp>
        <p:nvSpPr>
          <p:cNvPr name="TextBox 35" id="35"/>
          <p:cNvSpPr txBox="true"/>
          <p:nvPr/>
        </p:nvSpPr>
        <p:spPr>
          <a:xfrm rot="0">
            <a:off x="5086005" y="2929138"/>
            <a:ext cx="11891328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Barlow Light Bold"/>
              </a:rPr>
              <a:t>Fold Terbaik untuk masing-masing calon adalah fold ke-8 dengan f1-score 0,66 untuk calon Anies Baswedan, fold ke-5 dengan f1-score 0,72 untuk calon Ganjar Pranowo, dan fold ke-4 dengan f1-score 0,78 untuk calon Prabowo Subianto.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6304906" y="9237376"/>
            <a:ext cx="134485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"/>
              </a:rPr>
              <a:t>30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4511457" y="494840"/>
            <a:ext cx="3432502" cy="82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367972" y="5589525"/>
            <a:ext cx="11891328" cy="266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Barlow Light Bold"/>
              </a:rPr>
              <a:t>K</a:t>
            </a:r>
            <a:r>
              <a:rPr lang="en-US" sz="3000">
                <a:solidFill>
                  <a:srgbClr val="FFFFFF"/>
                </a:solidFill>
                <a:latin typeface="Barlow Light Bold"/>
              </a:rPr>
              <a:t>orelasi antara data sentiment dengan survey elektabilitas memiliki hubungan kuat yang searah. Sehingga dapat disimpulkan adanya keterkaitan antara sentimen dengan survei elektabilitas portal berita. Disimpulkan dari 3 calon presiden bahwa semakin tinggi sentimen positif, maka semakin tinggi elektabilitas calon tersebut.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F7F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505826" cy="3267816"/>
            </a:xfrm>
            <a:custGeom>
              <a:avLst/>
              <a:gdLst/>
              <a:ahLst/>
              <a:cxnLst/>
              <a:rect r="r" b="b" t="t" l="l"/>
              <a:pathLst>
                <a:path h="3267816" w="50582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1057408" cy="3429991"/>
            </a:xfrm>
            <a:custGeom>
              <a:avLst/>
              <a:gdLst/>
              <a:ahLst/>
              <a:cxnLst/>
              <a:rect r="r" b="b" t="t" l="l"/>
              <a:pathLst>
                <a:path h="3429991" w="1057408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213387" cy="3375383"/>
            </a:xfrm>
            <a:custGeom>
              <a:avLst/>
              <a:gdLst/>
              <a:ahLst/>
              <a:cxnLst/>
              <a:rect r="r" b="b" t="t" l="l"/>
              <a:pathLst>
                <a:path h="3375383" w="213387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641156" y="9128590"/>
            <a:ext cx="2358485" cy="793952"/>
            <a:chOff x="0" y="0"/>
            <a:chExt cx="1810856" cy="609600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1810856" cy="609600"/>
            </a:xfrm>
            <a:custGeom>
              <a:avLst/>
              <a:gdLst/>
              <a:ahLst/>
              <a:cxnLst/>
              <a:rect r="r" b="b" t="t" l="l"/>
              <a:pathLst>
                <a:path h="609600" w="1810856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93392" y="1245117"/>
            <a:ext cx="19093032" cy="7660616"/>
            <a:chOff x="0" y="0"/>
            <a:chExt cx="5028618" cy="2017611"/>
          </a:xfrm>
        </p:grpSpPr>
        <p:sp>
          <p:nvSpPr>
            <p:cNvPr name="Freeform 15" id="15"/>
            <p:cNvSpPr/>
            <p:nvPr/>
          </p:nvSpPr>
          <p:spPr>
            <a:xfrm flipH="false" flipV="false">
              <a:off x="0" y="0"/>
              <a:ext cx="5028617" cy="2017611"/>
            </a:xfrm>
            <a:custGeom>
              <a:avLst/>
              <a:gdLst/>
              <a:ahLst/>
              <a:cxnLst/>
              <a:rect r="r" b="b" t="t" l="l"/>
              <a:pathLst>
                <a:path h="2017611" w="5028617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0" y="3001362"/>
            <a:ext cx="3190300" cy="789210"/>
            <a:chOff x="0" y="0"/>
            <a:chExt cx="1771679" cy="438275"/>
          </a:xfrm>
        </p:grpSpPr>
        <p:sp>
          <p:nvSpPr>
            <p:cNvPr name="Freeform 18" id="18"/>
            <p:cNvSpPr/>
            <p:nvPr/>
          </p:nvSpPr>
          <p:spPr>
            <a:xfrm flipH="false" flipV="false">
              <a:off x="0" y="0"/>
              <a:ext cx="1771679" cy="438275"/>
            </a:xfrm>
            <a:custGeom>
              <a:avLst/>
              <a:gdLst/>
              <a:ahLst/>
              <a:cxnLst/>
              <a:rect r="r" b="b" t="t" l="l"/>
              <a:pathLst>
                <a:path h="438275" w="1771679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47525" y="1917312"/>
            <a:ext cx="3190300" cy="789210"/>
            <a:chOff x="0" y="0"/>
            <a:chExt cx="1771679" cy="438275"/>
          </a:xfrm>
        </p:grpSpPr>
        <p:sp>
          <p:nvSpPr>
            <p:cNvPr name="Freeform 21" id="21"/>
            <p:cNvSpPr/>
            <p:nvPr/>
          </p:nvSpPr>
          <p:spPr>
            <a:xfrm flipH="false" flipV="false">
              <a:off x="0" y="0"/>
              <a:ext cx="1771679" cy="438275"/>
            </a:xfrm>
            <a:custGeom>
              <a:avLst/>
              <a:gdLst/>
              <a:ahLst/>
              <a:cxnLst/>
              <a:rect r="r" b="b" t="t" l="l"/>
              <a:pathLst>
                <a:path h="438275" w="1771679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633718" y="1321317"/>
            <a:ext cx="4541665" cy="1141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Saran</a:t>
            </a:r>
          </a:p>
        </p:txBody>
      </p:sp>
      <p:sp>
        <p:nvSpPr>
          <p:cNvPr name="AutoShape 24" id="24"/>
          <p:cNvSpPr/>
          <p:nvPr/>
        </p:nvSpPr>
        <p:spPr>
          <a:xfrm flipV="true">
            <a:off x="4005970" y="1049995"/>
            <a:ext cx="1343870" cy="4171739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true" rot="0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 rot="0">
            <a:off x="-578688" y="313764"/>
            <a:ext cx="5256593" cy="793952"/>
            <a:chOff x="0" y="0"/>
            <a:chExt cx="4036038" cy="609600"/>
          </a:xfrm>
        </p:grpSpPr>
        <p:sp>
          <p:nvSpPr>
            <p:cNvPr name="Freeform 28" id="28"/>
            <p:cNvSpPr/>
            <p:nvPr/>
          </p:nvSpPr>
          <p:spPr>
            <a:xfrm flipH="false" flipV="false">
              <a:off x="0" y="0"/>
              <a:ext cx="4036038" cy="609600"/>
            </a:xfrm>
            <a:custGeom>
              <a:avLst/>
              <a:gdLst/>
              <a:ahLst/>
              <a:cxnLst/>
              <a:rect r="r" b="b" t="t" l="l"/>
              <a:pathLst>
                <a:path h="609600" w="4036038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595754" y="466265"/>
            <a:ext cx="4795551" cy="43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name="AutoShape 31" id="31"/>
          <p:cNvSpPr/>
          <p:nvPr/>
        </p:nvSpPr>
        <p:spPr>
          <a:xfrm rot="0">
            <a:off x="4446936" y="564418"/>
            <a:ext cx="8611039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rot="0">
            <a:off x="12715937" y="1622495"/>
            <a:ext cx="5915855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4" id="3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193145" y="523415"/>
            <a:ext cx="1183142" cy="833029"/>
          </a:xfrm>
          <a:prstGeom prst="rect">
            <a:avLst/>
          </a:prstGeom>
        </p:spPr>
      </p:pic>
      <p:sp>
        <p:nvSpPr>
          <p:cNvPr name="TextBox 35" id="35"/>
          <p:cNvSpPr txBox="true"/>
          <p:nvPr/>
        </p:nvSpPr>
        <p:spPr>
          <a:xfrm rot="0">
            <a:off x="5392114" y="2615871"/>
            <a:ext cx="11891328" cy="4789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Bold"/>
              </a:rPr>
              <a:t>Berdasarkan hasil proses scraping, ada kendala untuk melakukan penarikan data pada twitter sehingga disarankan untuk mencari alternatif lain saat mencari sumber data.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Bold"/>
              </a:rPr>
              <a:t>Untuk topik sentiment analysis, disarankan untuk mendalami topik parameter tuning disertai dengan penggunakan kernel lain seperti linear, polynomial, dan sigmoid dengan tema calon presiden pada penelitian selanjutnya.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6304906" y="9237376"/>
            <a:ext cx="134485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31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4511457" y="494840"/>
            <a:ext cx="3432502" cy="82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F7F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505826" cy="3267816"/>
            </a:xfrm>
            <a:custGeom>
              <a:avLst/>
              <a:gdLst/>
              <a:ahLst/>
              <a:cxnLst/>
              <a:rect r="r" b="b" t="t" l="l"/>
              <a:pathLst>
                <a:path h="3267816" w="50582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1057408" cy="3429991"/>
            </a:xfrm>
            <a:custGeom>
              <a:avLst/>
              <a:gdLst/>
              <a:ahLst/>
              <a:cxnLst/>
              <a:rect r="r" b="b" t="t" l="l"/>
              <a:pathLst>
                <a:path h="3429991" w="1057408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213387" cy="3375383"/>
            </a:xfrm>
            <a:custGeom>
              <a:avLst/>
              <a:gdLst/>
              <a:ahLst/>
              <a:cxnLst/>
              <a:rect r="r" b="b" t="t" l="l"/>
              <a:pathLst>
                <a:path h="3375383" w="213387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676825" y="4303604"/>
            <a:ext cx="12172157" cy="1778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750"/>
              </a:lnSpc>
            </a:pPr>
            <a:r>
              <a:rPr lang="en-US" sz="12500" spc="625">
                <a:solidFill>
                  <a:srgbClr val="F1ECE5"/>
                </a:solidFill>
                <a:latin typeface="Barlow SemiCondensed Bold Italics"/>
              </a:rPr>
              <a:t>TERIMA KASIH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2880784" y="1913439"/>
            <a:ext cx="1344853" cy="175277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4843678" y="1913439"/>
            <a:ext cx="1344853" cy="175277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true" flipV="true" rot="0">
            <a:off x="15687658" y="7753561"/>
            <a:ext cx="1907919" cy="19079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C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505826" cy="3267816"/>
            </a:xfrm>
            <a:custGeom>
              <a:avLst/>
              <a:gdLst/>
              <a:ahLst/>
              <a:cxnLst/>
              <a:rect r="r" b="b" t="t" l="l"/>
              <a:pathLst>
                <a:path h="3267816" w="50582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1057408" cy="3429991"/>
            </a:xfrm>
            <a:custGeom>
              <a:avLst/>
              <a:gdLst/>
              <a:ahLst/>
              <a:cxnLst/>
              <a:rect r="r" b="b" t="t" l="l"/>
              <a:pathLst>
                <a:path h="3429991" w="1057408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213387" cy="3375383"/>
            </a:xfrm>
            <a:custGeom>
              <a:avLst/>
              <a:gdLst/>
              <a:ahLst/>
              <a:cxnLst/>
              <a:rect r="r" b="b" t="t" l="l"/>
              <a:pathLst>
                <a:path h="3375383" w="213387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641156" y="9128590"/>
            <a:ext cx="2358485" cy="793952"/>
            <a:chOff x="0" y="0"/>
            <a:chExt cx="1810856" cy="609600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1810856" cy="609600"/>
            </a:xfrm>
            <a:custGeom>
              <a:avLst/>
              <a:gdLst/>
              <a:ahLst/>
              <a:cxnLst/>
              <a:rect r="r" b="b" t="t" l="l"/>
              <a:pathLst>
                <a:path h="609600" w="1810856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21439" y="2868260"/>
            <a:ext cx="3660947" cy="789210"/>
            <a:chOff x="0" y="0"/>
            <a:chExt cx="2033045" cy="438275"/>
          </a:xfrm>
        </p:grpSpPr>
        <p:sp>
          <p:nvSpPr>
            <p:cNvPr name="Freeform 15" id="15"/>
            <p:cNvSpPr/>
            <p:nvPr/>
          </p:nvSpPr>
          <p:spPr>
            <a:xfrm flipH="false" flipV="false">
              <a:off x="0" y="0"/>
              <a:ext cx="2033045" cy="438275"/>
            </a:xfrm>
            <a:custGeom>
              <a:avLst/>
              <a:gdLst/>
              <a:ahLst/>
              <a:cxnLst/>
              <a:rect r="r" b="b" t="t" l="l"/>
              <a:pathLst>
                <a:path h="438275" w="203304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930044" y="1749583"/>
            <a:ext cx="2728617" cy="789210"/>
            <a:chOff x="0" y="0"/>
            <a:chExt cx="1515292" cy="438275"/>
          </a:xfrm>
        </p:grpSpPr>
        <p:sp>
          <p:nvSpPr>
            <p:cNvPr name="Freeform 18" id="18"/>
            <p:cNvSpPr/>
            <p:nvPr/>
          </p:nvSpPr>
          <p:spPr>
            <a:xfrm flipH="false" flipV="false">
              <a:off x="0" y="0"/>
              <a:ext cx="1515292" cy="438275"/>
            </a:xfrm>
            <a:custGeom>
              <a:avLst/>
              <a:gdLst/>
              <a:ahLst/>
              <a:cxnLst/>
              <a:rect r="r" b="b" t="t" l="l"/>
              <a:pathLst>
                <a:path h="438275" w="1515292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0" id="20"/>
          <p:cNvSpPr/>
          <p:nvPr/>
        </p:nvSpPr>
        <p:spPr>
          <a:xfrm flipV="true">
            <a:off x="3420445" y="2149833"/>
            <a:ext cx="2047276" cy="6160993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 rot="0">
            <a:off x="-578688" y="313764"/>
            <a:ext cx="5256593" cy="793952"/>
            <a:chOff x="0" y="0"/>
            <a:chExt cx="4036038" cy="609600"/>
          </a:xfrm>
        </p:grpSpPr>
        <p:sp>
          <p:nvSpPr>
            <p:cNvPr name="Freeform 23" id="23"/>
            <p:cNvSpPr/>
            <p:nvPr/>
          </p:nvSpPr>
          <p:spPr>
            <a:xfrm flipH="false" flipV="false">
              <a:off x="0" y="0"/>
              <a:ext cx="4036038" cy="609600"/>
            </a:xfrm>
            <a:custGeom>
              <a:avLst/>
              <a:gdLst/>
              <a:ahLst/>
              <a:cxnLst/>
              <a:rect r="r" b="b" t="t" l="l"/>
              <a:pathLst>
                <a:path h="609600" w="4036038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595754" y="466265"/>
            <a:ext cx="4795551" cy="43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name="AutoShape 26" id="26"/>
          <p:cNvSpPr/>
          <p:nvPr/>
        </p:nvSpPr>
        <p:spPr>
          <a:xfrm rot="0">
            <a:off x="4446936" y="564418"/>
            <a:ext cx="8611039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 rot="0">
            <a:off x="12715937" y="1622495"/>
            <a:ext cx="5915855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29" id="29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193145" y="523415"/>
            <a:ext cx="1183142" cy="833029"/>
          </a:xfrm>
          <a:prstGeom prst="rect">
            <a:avLst/>
          </a:prstGeom>
        </p:spPr>
      </p:pic>
      <p:sp>
        <p:nvSpPr>
          <p:cNvPr name="TextBox 30" id="30"/>
          <p:cNvSpPr txBox="true"/>
          <p:nvPr/>
        </p:nvSpPr>
        <p:spPr>
          <a:xfrm rot="0">
            <a:off x="6056137" y="1895158"/>
            <a:ext cx="9466816" cy="2610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Penulis melakukan penelitian mengenai analisa sentimen untuk mengetahui berapa banyak setuju dan tidaknya pengguna twitter terhadap pemilihan calon presiden 2024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304906" y="9237376"/>
            <a:ext cx="1344853" cy="523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04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0" y="1201213"/>
            <a:ext cx="4834395" cy="2236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Latar</a:t>
            </a:r>
          </a:p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Belakang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511457" y="494840"/>
            <a:ext cx="3432502" cy="82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016006" y="5801414"/>
            <a:ext cx="9466816" cy="3268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Liu (dalam Haranto dan Sari, 2019) memaparkan bahwa analisa sentimen merupakan studi yang mempelajari opini, sentimen, evaluasi, tingkah laku, dan emosi suatu entitas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C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505826" cy="3267816"/>
            </a:xfrm>
            <a:custGeom>
              <a:avLst/>
              <a:gdLst/>
              <a:ahLst/>
              <a:cxnLst/>
              <a:rect r="r" b="b" t="t" l="l"/>
              <a:pathLst>
                <a:path h="3267816" w="50582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1057408" cy="3429991"/>
            </a:xfrm>
            <a:custGeom>
              <a:avLst/>
              <a:gdLst/>
              <a:ahLst/>
              <a:cxnLst/>
              <a:rect r="r" b="b" t="t" l="l"/>
              <a:pathLst>
                <a:path h="3429991" w="1057408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213387" cy="3375383"/>
            </a:xfrm>
            <a:custGeom>
              <a:avLst/>
              <a:gdLst/>
              <a:ahLst/>
              <a:cxnLst/>
              <a:rect r="r" b="b" t="t" l="l"/>
              <a:pathLst>
                <a:path h="3375383" w="213387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41759" y="2514757"/>
            <a:ext cx="6265919" cy="789210"/>
            <a:chOff x="0" y="0"/>
            <a:chExt cx="3479673" cy="438275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3479673" cy="438275"/>
            </a:xfrm>
            <a:custGeom>
              <a:avLst/>
              <a:gdLst/>
              <a:ahLst/>
              <a:cxnLst/>
              <a:rect r="r" b="b" t="t" l="l"/>
              <a:pathLst>
                <a:path h="438275" w="3479673">
                  <a:moveTo>
                    <a:pt x="203200" y="0"/>
                  </a:moveTo>
                  <a:lnTo>
                    <a:pt x="3479673" y="0"/>
                  </a:lnTo>
                  <a:lnTo>
                    <a:pt x="3276473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641156" y="9128590"/>
            <a:ext cx="2358485" cy="793952"/>
            <a:chOff x="0" y="0"/>
            <a:chExt cx="1810856" cy="609600"/>
          </a:xfrm>
        </p:grpSpPr>
        <p:sp>
          <p:nvSpPr>
            <p:cNvPr name="Freeform 15" id="15"/>
            <p:cNvSpPr/>
            <p:nvPr/>
          </p:nvSpPr>
          <p:spPr>
            <a:xfrm flipH="false" flipV="false">
              <a:off x="0" y="0"/>
              <a:ext cx="1810856" cy="609600"/>
            </a:xfrm>
            <a:custGeom>
              <a:avLst/>
              <a:gdLst/>
              <a:ahLst/>
              <a:cxnLst/>
              <a:rect r="r" b="b" t="t" l="l"/>
              <a:pathLst>
                <a:path h="609600" w="1810856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471426" y="3723067"/>
            <a:ext cx="11120997" cy="1258506"/>
            <a:chOff x="0" y="0"/>
            <a:chExt cx="5386833" cy="609600"/>
          </a:xfrm>
        </p:grpSpPr>
        <p:sp>
          <p:nvSpPr>
            <p:cNvPr name="Freeform 18" id="18"/>
            <p:cNvSpPr/>
            <p:nvPr/>
          </p:nvSpPr>
          <p:spPr>
            <a:xfrm flipH="false" flipV="false">
              <a:off x="0" y="0"/>
              <a:ext cx="5386833" cy="609600"/>
            </a:xfrm>
            <a:custGeom>
              <a:avLst/>
              <a:gdLst/>
              <a:ahLst/>
              <a:cxnLst/>
              <a:rect r="r" b="b" t="t" l="l"/>
              <a:pathLst>
                <a:path h="609600" w="5386833">
                  <a:moveTo>
                    <a:pt x="203200" y="0"/>
                  </a:moveTo>
                  <a:lnTo>
                    <a:pt x="5386833" y="0"/>
                  </a:lnTo>
                  <a:lnTo>
                    <a:pt x="5183633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3863975" y="5438772"/>
            <a:ext cx="11120997" cy="1258506"/>
            <a:chOff x="0" y="0"/>
            <a:chExt cx="5386833" cy="609600"/>
          </a:xfrm>
        </p:grpSpPr>
        <p:sp>
          <p:nvSpPr>
            <p:cNvPr name="Freeform 21" id="21"/>
            <p:cNvSpPr/>
            <p:nvPr/>
          </p:nvSpPr>
          <p:spPr>
            <a:xfrm flipH="false" flipV="false">
              <a:off x="0" y="0"/>
              <a:ext cx="5386833" cy="609600"/>
            </a:xfrm>
            <a:custGeom>
              <a:avLst/>
              <a:gdLst/>
              <a:ahLst/>
              <a:cxnLst/>
              <a:rect r="r" b="b" t="t" l="l"/>
              <a:pathLst>
                <a:path h="609600" w="5386833">
                  <a:moveTo>
                    <a:pt x="203200" y="0"/>
                  </a:moveTo>
                  <a:lnTo>
                    <a:pt x="5386833" y="0"/>
                  </a:lnTo>
                  <a:lnTo>
                    <a:pt x="5183633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3247180" y="7154478"/>
            <a:ext cx="11120997" cy="1258506"/>
            <a:chOff x="0" y="0"/>
            <a:chExt cx="5386833" cy="609600"/>
          </a:xfrm>
        </p:grpSpPr>
        <p:sp>
          <p:nvSpPr>
            <p:cNvPr name="Freeform 24" id="24"/>
            <p:cNvSpPr/>
            <p:nvPr/>
          </p:nvSpPr>
          <p:spPr>
            <a:xfrm flipH="false" flipV="false">
              <a:off x="0" y="0"/>
              <a:ext cx="5386833" cy="609600"/>
            </a:xfrm>
            <a:custGeom>
              <a:avLst/>
              <a:gdLst/>
              <a:ahLst/>
              <a:cxnLst/>
              <a:rect r="r" b="b" t="t" l="l"/>
              <a:pathLst>
                <a:path h="609600" w="5386833">
                  <a:moveTo>
                    <a:pt x="203200" y="0"/>
                  </a:moveTo>
                  <a:lnTo>
                    <a:pt x="5386833" y="0"/>
                  </a:lnTo>
                  <a:lnTo>
                    <a:pt x="5183633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4042929" y="3818889"/>
            <a:ext cx="1066862" cy="1066862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3492660" y="5534594"/>
            <a:ext cx="1066862" cy="1066862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2942391" y="7250300"/>
            <a:ext cx="1066862" cy="1066862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35" id="3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588213" y="7249321"/>
            <a:ext cx="2673220" cy="2673220"/>
          </a:xfrm>
          <a:prstGeom prst="rect">
            <a:avLst/>
          </a:prstGeom>
        </p:spPr>
      </p:pic>
      <p:sp>
        <p:nvSpPr>
          <p:cNvPr name="TextBox 36" id="36"/>
          <p:cNvSpPr txBox="true"/>
          <p:nvPr/>
        </p:nvSpPr>
        <p:spPr>
          <a:xfrm rot="0">
            <a:off x="1364375" y="1696254"/>
            <a:ext cx="8668234" cy="1285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499"/>
              </a:lnSpc>
            </a:pPr>
            <a:r>
              <a:rPr lang="en-US" sz="7499">
                <a:solidFill>
                  <a:srgbClr val="695941"/>
                </a:solidFill>
                <a:latin typeface="Barlow SemiCondensed Italics"/>
              </a:rPr>
              <a:t>Rumusan Masalah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3863975" y="3868132"/>
            <a:ext cx="1520021" cy="863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FFFFFF"/>
                </a:solidFill>
                <a:latin typeface="Barlow Light Italics"/>
              </a:rPr>
              <a:t>1.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306210" y="3713542"/>
            <a:ext cx="9249224" cy="125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695941"/>
                </a:solidFill>
                <a:latin typeface="Barlow Light"/>
              </a:rPr>
              <a:t>Bagaimana penerapan Sentiment Analysis menggunakan algoritma Support Vector Machine (SVM) diimplementasikan pada topik pemilihan calon presiden 2024?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4802940" y="5443986"/>
            <a:ext cx="9871307" cy="125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695941"/>
                </a:solidFill>
                <a:latin typeface="Barlow Light"/>
              </a:rPr>
              <a:t>Bagaimana akurasi Sentiment Analysis untuk tweet pemilihan calon presiden 2024 dengan menggunakan algoritma 10-Fold Cross Validation dan Confusion Matrix?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235832" y="7309429"/>
            <a:ext cx="9828000" cy="834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695941"/>
                </a:solidFill>
                <a:latin typeface="Barlow Light"/>
              </a:rPr>
              <a:t>Apakah ada keterkaitan antara hasil analisa dengan survey elektabilitas portal berita?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6304906" y="9237376"/>
            <a:ext cx="134485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05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3282919" y="5591172"/>
            <a:ext cx="1520021" cy="863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FFFFFF"/>
                </a:solidFill>
                <a:latin typeface="Barlow Light Italics"/>
              </a:rPr>
              <a:t>2.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2715811" y="7261804"/>
            <a:ext cx="1520021" cy="863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FFFFFF"/>
                </a:solidFill>
                <a:latin typeface="Barlow Light Italics"/>
              </a:rPr>
              <a:t>3.</a:t>
            </a:r>
          </a:p>
        </p:txBody>
      </p:sp>
      <p:grpSp>
        <p:nvGrpSpPr>
          <p:cNvPr name="Group 44" id="44"/>
          <p:cNvGrpSpPr/>
          <p:nvPr/>
        </p:nvGrpSpPr>
        <p:grpSpPr>
          <a:xfrm rot="0">
            <a:off x="-578688" y="313764"/>
            <a:ext cx="5256593" cy="793952"/>
            <a:chOff x="0" y="0"/>
            <a:chExt cx="4036038" cy="609600"/>
          </a:xfrm>
        </p:grpSpPr>
        <p:sp>
          <p:nvSpPr>
            <p:cNvPr name="Freeform 45" id="45"/>
            <p:cNvSpPr/>
            <p:nvPr/>
          </p:nvSpPr>
          <p:spPr>
            <a:xfrm flipH="false" flipV="false">
              <a:off x="0" y="0"/>
              <a:ext cx="4036038" cy="609600"/>
            </a:xfrm>
            <a:custGeom>
              <a:avLst/>
              <a:gdLst/>
              <a:ahLst/>
              <a:cxnLst/>
              <a:rect r="r" b="b" t="t" l="l"/>
              <a:pathLst>
                <a:path h="609600" w="4036038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7" id="47"/>
          <p:cNvSpPr txBox="true"/>
          <p:nvPr/>
        </p:nvSpPr>
        <p:spPr>
          <a:xfrm rot="0">
            <a:off x="595754" y="466265"/>
            <a:ext cx="4795551" cy="43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name="AutoShape 48" id="48"/>
          <p:cNvSpPr/>
          <p:nvPr/>
        </p:nvSpPr>
        <p:spPr>
          <a:xfrm rot="0">
            <a:off x="4446936" y="564418"/>
            <a:ext cx="8611039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9" id="49"/>
          <p:cNvSpPr/>
          <p:nvPr/>
        </p:nvSpPr>
        <p:spPr>
          <a:xfrm rot="0">
            <a:off x="12715937" y="1622495"/>
            <a:ext cx="5915855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0" id="50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1" id="51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193145" y="523415"/>
            <a:ext cx="1183142" cy="833029"/>
          </a:xfrm>
          <a:prstGeom prst="rect">
            <a:avLst/>
          </a:prstGeom>
        </p:spPr>
      </p:pic>
      <p:sp>
        <p:nvSpPr>
          <p:cNvPr name="TextBox 52" id="52"/>
          <p:cNvSpPr txBox="true"/>
          <p:nvPr/>
        </p:nvSpPr>
        <p:spPr>
          <a:xfrm rot="0">
            <a:off x="14511457" y="494840"/>
            <a:ext cx="3432502" cy="82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C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505826" cy="3267816"/>
            </a:xfrm>
            <a:custGeom>
              <a:avLst/>
              <a:gdLst/>
              <a:ahLst/>
              <a:cxnLst/>
              <a:rect r="r" b="b" t="t" l="l"/>
              <a:pathLst>
                <a:path h="3267816" w="50582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1057408" cy="3429991"/>
            </a:xfrm>
            <a:custGeom>
              <a:avLst/>
              <a:gdLst/>
              <a:ahLst/>
              <a:cxnLst/>
              <a:rect r="r" b="b" t="t" l="l"/>
              <a:pathLst>
                <a:path h="3429991" w="1057408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215610" y="4239812"/>
            <a:ext cx="4172811" cy="4556336"/>
            <a:chOff x="0" y="0"/>
            <a:chExt cx="1176777" cy="1284935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1176777" cy="1284935"/>
            </a:xfrm>
            <a:custGeom>
              <a:avLst/>
              <a:gdLst/>
              <a:ahLst/>
              <a:cxnLst/>
              <a:rect r="r" b="b" t="t" l="l"/>
              <a:pathLst>
                <a:path h="1284935" w="1176777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008727" y="4017423"/>
            <a:ext cx="4172811" cy="4556336"/>
            <a:chOff x="0" y="0"/>
            <a:chExt cx="1176777" cy="1284935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1176777" cy="1284935"/>
            </a:xfrm>
            <a:custGeom>
              <a:avLst/>
              <a:gdLst/>
              <a:ahLst/>
              <a:cxnLst/>
              <a:rect r="r" b="b" t="t" l="l"/>
              <a:pathLst>
                <a:path h="1284935" w="1176777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E6DBC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name="Freeform 15" id="15"/>
            <p:cNvSpPr/>
            <p:nvPr/>
          </p:nvSpPr>
          <p:spPr>
            <a:xfrm flipH="false" flipV="false">
              <a:off x="0" y="0"/>
              <a:ext cx="213387" cy="3375383"/>
            </a:xfrm>
            <a:custGeom>
              <a:avLst/>
              <a:gdLst/>
              <a:ahLst/>
              <a:cxnLst/>
              <a:rect r="r" b="b" t="t" l="l"/>
              <a:pathLst>
                <a:path h="3375383" w="213387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6641156" y="9128590"/>
            <a:ext cx="2358485" cy="793952"/>
            <a:chOff x="0" y="0"/>
            <a:chExt cx="1810856" cy="609600"/>
          </a:xfrm>
        </p:grpSpPr>
        <p:sp>
          <p:nvSpPr>
            <p:cNvPr name="Freeform 18" id="18"/>
            <p:cNvSpPr/>
            <p:nvPr/>
          </p:nvSpPr>
          <p:spPr>
            <a:xfrm flipH="false" flipV="false">
              <a:off x="0" y="0"/>
              <a:ext cx="1810856" cy="609600"/>
            </a:xfrm>
            <a:custGeom>
              <a:avLst/>
              <a:gdLst/>
              <a:ahLst/>
              <a:cxnLst/>
              <a:rect r="r" b="b" t="t" l="l"/>
              <a:pathLst>
                <a:path h="609600" w="1810856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5150163" y="2322583"/>
            <a:ext cx="7987674" cy="789210"/>
            <a:chOff x="0" y="0"/>
            <a:chExt cx="4435820" cy="438275"/>
          </a:xfrm>
        </p:grpSpPr>
        <p:sp>
          <p:nvSpPr>
            <p:cNvPr name="Freeform 21" id="21"/>
            <p:cNvSpPr/>
            <p:nvPr/>
          </p:nvSpPr>
          <p:spPr>
            <a:xfrm flipH="false" flipV="false">
              <a:off x="0" y="0"/>
              <a:ext cx="4435820" cy="438275"/>
            </a:xfrm>
            <a:custGeom>
              <a:avLst/>
              <a:gdLst/>
              <a:ahLst/>
              <a:cxnLst/>
              <a:rect r="r" b="b" t="t" l="l"/>
              <a:pathLst>
                <a:path h="438275" w="4435820">
                  <a:moveTo>
                    <a:pt x="203200" y="0"/>
                  </a:moveTo>
                  <a:lnTo>
                    <a:pt x="4435820" y="0"/>
                  </a:lnTo>
                  <a:lnTo>
                    <a:pt x="4232620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054188" y="4226444"/>
            <a:ext cx="4172811" cy="4556336"/>
            <a:chOff x="0" y="0"/>
            <a:chExt cx="1176777" cy="1284935"/>
          </a:xfrm>
        </p:grpSpPr>
        <p:sp>
          <p:nvSpPr>
            <p:cNvPr name="Freeform 24" id="24"/>
            <p:cNvSpPr/>
            <p:nvPr/>
          </p:nvSpPr>
          <p:spPr>
            <a:xfrm flipH="false" flipV="false">
              <a:off x="0" y="0"/>
              <a:ext cx="1176777" cy="1284935"/>
            </a:xfrm>
            <a:custGeom>
              <a:avLst/>
              <a:gdLst/>
              <a:ahLst/>
              <a:cxnLst/>
              <a:rect r="r" b="b" t="t" l="l"/>
              <a:pathLst>
                <a:path h="1284935" w="1176777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847305" y="4004055"/>
            <a:ext cx="4172811" cy="4556336"/>
            <a:chOff x="0" y="0"/>
            <a:chExt cx="1176777" cy="1284935"/>
          </a:xfrm>
        </p:grpSpPr>
        <p:sp>
          <p:nvSpPr>
            <p:cNvPr name="Freeform 27" id="27"/>
            <p:cNvSpPr/>
            <p:nvPr/>
          </p:nvSpPr>
          <p:spPr>
            <a:xfrm flipH="false" flipV="false">
              <a:off x="0" y="0"/>
              <a:ext cx="1176777" cy="1284935"/>
            </a:xfrm>
            <a:custGeom>
              <a:avLst/>
              <a:gdLst/>
              <a:ahLst/>
              <a:cxnLst/>
              <a:rect r="r" b="b" t="t" l="l"/>
              <a:pathLst>
                <a:path h="1284935" w="1176777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E6DBC9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7619121" y="4367731"/>
            <a:ext cx="2952024" cy="3798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695941"/>
                </a:solidFill>
                <a:latin typeface="Barlow Light"/>
              </a:rPr>
              <a:t>Penulis berharap dengan riset yang dilakukan dapat menjadi referensi bacaan dengan topik Sentiment Analysis dan Text Mining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1347508" y="3652575"/>
            <a:ext cx="1329417" cy="997063"/>
            <a:chOff x="0" y="0"/>
            <a:chExt cx="812800" cy="609600"/>
          </a:xfrm>
        </p:grpSpPr>
        <p:sp>
          <p:nvSpPr>
            <p:cNvPr name="Freeform 31" id="31"/>
            <p:cNvSpPr/>
            <p:nvPr/>
          </p:nvSpPr>
          <p:spPr>
            <a:xfrm flipH="false" flipV="false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2335060" y="4226444"/>
            <a:ext cx="4172811" cy="4556336"/>
            <a:chOff x="0" y="0"/>
            <a:chExt cx="1176777" cy="1284935"/>
          </a:xfrm>
        </p:grpSpPr>
        <p:sp>
          <p:nvSpPr>
            <p:cNvPr name="Freeform 34" id="34"/>
            <p:cNvSpPr/>
            <p:nvPr/>
          </p:nvSpPr>
          <p:spPr>
            <a:xfrm flipH="false" flipV="false">
              <a:off x="0" y="0"/>
              <a:ext cx="1176777" cy="1284935"/>
            </a:xfrm>
            <a:custGeom>
              <a:avLst/>
              <a:gdLst/>
              <a:ahLst/>
              <a:cxnLst/>
              <a:rect r="r" b="b" t="t" l="l"/>
              <a:pathLst>
                <a:path h="1284935" w="1176777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2128178" y="4004055"/>
            <a:ext cx="4172811" cy="4556336"/>
            <a:chOff x="0" y="0"/>
            <a:chExt cx="1176777" cy="1284935"/>
          </a:xfrm>
        </p:grpSpPr>
        <p:sp>
          <p:nvSpPr>
            <p:cNvPr name="Freeform 37" id="37"/>
            <p:cNvSpPr/>
            <p:nvPr/>
          </p:nvSpPr>
          <p:spPr>
            <a:xfrm flipH="false" flipV="false">
              <a:off x="0" y="0"/>
              <a:ext cx="1176777" cy="1284935"/>
            </a:xfrm>
            <a:custGeom>
              <a:avLst/>
              <a:gdLst/>
              <a:ahLst/>
              <a:cxnLst/>
              <a:rect r="r" b="b" t="t" l="l"/>
              <a:pathLst>
                <a:path h="1284935" w="1176777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E6DBC9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6550901" y="3652575"/>
            <a:ext cx="1329417" cy="997063"/>
            <a:chOff x="0" y="0"/>
            <a:chExt cx="812800" cy="609600"/>
          </a:xfrm>
        </p:grpSpPr>
        <p:sp>
          <p:nvSpPr>
            <p:cNvPr name="Freeform 40" id="40"/>
            <p:cNvSpPr/>
            <p:nvPr/>
          </p:nvSpPr>
          <p:spPr>
            <a:xfrm flipH="false" flipV="false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1712323" y="3652575"/>
            <a:ext cx="1329417" cy="997063"/>
            <a:chOff x="0" y="0"/>
            <a:chExt cx="812800" cy="609600"/>
          </a:xfrm>
        </p:grpSpPr>
        <p:sp>
          <p:nvSpPr>
            <p:cNvPr name="Freeform 43" id="43"/>
            <p:cNvSpPr/>
            <p:nvPr/>
          </p:nvSpPr>
          <p:spPr>
            <a:xfrm flipH="false" flipV="false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45" id="4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81089" y="7928176"/>
            <a:ext cx="2482215" cy="2482215"/>
          </a:xfrm>
          <a:prstGeom prst="rect">
            <a:avLst/>
          </a:prstGeom>
        </p:spPr>
      </p:pic>
      <p:pic>
        <p:nvPicPr>
          <p:cNvPr name="Picture 46" id="4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6813414" y="2718598"/>
            <a:ext cx="886300" cy="786390"/>
          </a:xfrm>
          <a:prstGeom prst="rect">
            <a:avLst/>
          </a:prstGeom>
        </p:spPr>
      </p:pic>
      <p:sp>
        <p:nvSpPr>
          <p:cNvPr name="TextBox 47" id="47"/>
          <p:cNvSpPr txBox="true"/>
          <p:nvPr/>
        </p:nvSpPr>
        <p:spPr>
          <a:xfrm rot="0">
            <a:off x="5422348" y="1527245"/>
            <a:ext cx="7443304" cy="1285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7499">
                <a:solidFill>
                  <a:srgbClr val="695941"/>
                </a:solidFill>
                <a:latin typeface="Barlow SemiCondensed Italics"/>
              </a:rPr>
              <a:t>Tujuan Penelitian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252205" y="3727244"/>
            <a:ext cx="1520021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Barlow Light"/>
              </a:rPr>
              <a:t>1.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2590998" y="4116238"/>
            <a:ext cx="3099191" cy="427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695941"/>
                </a:solidFill>
                <a:latin typeface="Barlow Light"/>
              </a:rPr>
              <a:t>Hasil penelitian dapat memberikan manfaat bagi penulis tentang penggunaan Text Mining dalam memprediksi hasil pemilu 2024 berdasarkan data Twitter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6304906" y="9237376"/>
            <a:ext cx="134485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06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2909807" y="4605856"/>
            <a:ext cx="2609554" cy="332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695941"/>
                </a:solidFill>
                <a:latin typeface="Barlow Light"/>
              </a:rPr>
              <a:t>Mengimplementasi ilmu dan teori yang penulis dapatkan selama perkuliahan dalam bidang Machine Learning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6455599" y="3727244"/>
            <a:ext cx="1520021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Barlow Light"/>
              </a:rPr>
              <a:t>2.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1617021" y="3727244"/>
            <a:ext cx="1520021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Barlow Light"/>
              </a:rPr>
              <a:t>3.</a:t>
            </a:r>
          </a:p>
        </p:txBody>
      </p:sp>
      <p:pic>
        <p:nvPicPr>
          <p:cNvPr name="Picture 54" id="5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5998448" y="2718598"/>
            <a:ext cx="886300" cy="786390"/>
          </a:xfrm>
          <a:prstGeom prst="rect">
            <a:avLst/>
          </a:prstGeom>
        </p:spPr>
      </p:pic>
      <p:grpSp>
        <p:nvGrpSpPr>
          <p:cNvPr name="Group 55" id="55"/>
          <p:cNvGrpSpPr/>
          <p:nvPr/>
        </p:nvGrpSpPr>
        <p:grpSpPr>
          <a:xfrm rot="0">
            <a:off x="-578688" y="313764"/>
            <a:ext cx="5256593" cy="793952"/>
            <a:chOff x="0" y="0"/>
            <a:chExt cx="4036038" cy="609600"/>
          </a:xfrm>
        </p:grpSpPr>
        <p:sp>
          <p:nvSpPr>
            <p:cNvPr name="Freeform 56" id="56"/>
            <p:cNvSpPr/>
            <p:nvPr/>
          </p:nvSpPr>
          <p:spPr>
            <a:xfrm flipH="false" flipV="false">
              <a:off x="0" y="0"/>
              <a:ext cx="4036038" cy="609600"/>
            </a:xfrm>
            <a:custGeom>
              <a:avLst/>
              <a:gdLst/>
              <a:ahLst/>
              <a:cxnLst/>
              <a:rect r="r" b="b" t="t" l="l"/>
              <a:pathLst>
                <a:path h="609600" w="4036038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8" id="58"/>
          <p:cNvSpPr txBox="true"/>
          <p:nvPr/>
        </p:nvSpPr>
        <p:spPr>
          <a:xfrm rot="0">
            <a:off x="595754" y="466265"/>
            <a:ext cx="4795551" cy="43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name="AutoShape 59" id="59"/>
          <p:cNvSpPr/>
          <p:nvPr/>
        </p:nvSpPr>
        <p:spPr>
          <a:xfrm rot="0">
            <a:off x="4446936" y="564418"/>
            <a:ext cx="8611039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0" id="60"/>
          <p:cNvSpPr/>
          <p:nvPr/>
        </p:nvSpPr>
        <p:spPr>
          <a:xfrm rot="0">
            <a:off x="12715937" y="1622495"/>
            <a:ext cx="5915855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1" id="61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2" id="62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3193145" y="523415"/>
            <a:ext cx="1183142" cy="833029"/>
          </a:xfrm>
          <a:prstGeom prst="rect">
            <a:avLst/>
          </a:prstGeom>
        </p:spPr>
      </p:pic>
      <p:sp>
        <p:nvSpPr>
          <p:cNvPr name="TextBox 63" id="63"/>
          <p:cNvSpPr txBox="true"/>
          <p:nvPr/>
        </p:nvSpPr>
        <p:spPr>
          <a:xfrm rot="0">
            <a:off x="14511457" y="494840"/>
            <a:ext cx="3432502" cy="82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F7F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505826" cy="3267816"/>
            </a:xfrm>
            <a:custGeom>
              <a:avLst/>
              <a:gdLst/>
              <a:ahLst/>
              <a:cxnLst/>
              <a:rect r="r" b="b" t="t" l="l"/>
              <a:pathLst>
                <a:path h="3267816" w="50582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1057408" cy="3429991"/>
            </a:xfrm>
            <a:custGeom>
              <a:avLst/>
              <a:gdLst/>
              <a:ahLst/>
              <a:cxnLst/>
              <a:rect r="r" b="b" t="t" l="l"/>
              <a:pathLst>
                <a:path h="3429991" w="1057408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213387" cy="3375383"/>
            </a:xfrm>
            <a:custGeom>
              <a:avLst/>
              <a:gdLst/>
              <a:ahLst/>
              <a:cxnLst/>
              <a:rect r="r" b="b" t="t" l="l"/>
              <a:pathLst>
                <a:path h="3375383" w="213387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641156" y="9128590"/>
            <a:ext cx="2358485" cy="793952"/>
            <a:chOff x="0" y="0"/>
            <a:chExt cx="1810856" cy="609600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1810856" cy="609600"/>
            </a:xfrm>
            <a:custGeom>
              <a:avLst/>
              <a:gdLst/>
              <a:ahLst/>
              <a:cxnLst/>
              <a:rect r="r" b="b" t="t" l="l"/>
              <a:pathLst>
                <a:path h="609600" w="1810856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402516" y="2002093"/>
            <a:ext cx="19093032" cy="6629789"/>
            <a:chOff x="0" y="0"/>
            <a:chExt cx="5028618" cy="1746117"/>
          </a:xfrm>
        </p:grpSpPr>
        <p:sp>
          <p:nvSpPr>
            <p:cNvPr name="Freeform 15" id="15"/>
            <p:cNvSpPr/>
            <p:nvPr/>
          </p:nvSpPr>
          <p:spPr>
            <a:xfrm flipH="false" flipV="false">
              <a:off x="0" y="0"/>
              <a:ext cx="5028617" cy="1746117"/>
            </a:xfrm>
            <a:custGeom>
              <a:avLst/>
              <a:gdLst/>
              <a:ahLst/>
              <a:cxnLst/>
              <a:rect r="r" b="b" t="t" l="l"/>
              <a:pathLst>
                <a:path h="1746117" w="5028617">
                  <a:moveTo>
                    <a:pt x="0" y="0"/>
                  </a:moveTo>
                  <a:lnTo>
                    <a:pt x="5028617" y="0"/>
                  </a:lnTo>
                  <a:lnTo>
                    <a:pt x="5028617" y="1746117"/>
                  </a:lnTo>
                  <a:lnTo>
                    <a:pt x="0" y="1746117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40722" y="3137472"/>
            <a:ext cx="3190300" cy="789210"/>
            <a:chOff x="0" y="0"/>
            <a:chExt cx="1771679" cy="438275"/>
          </a:xfrm>
        </p:grpSpPr>
        <p:sp>
          <p:nvSpPr>
            <p:cNvPr name="Freeform 18" id="18"/>
            <p:cNvSpPr/>
            <p:nvPr/>
          </p:nvSpPr>
          <p:spPr>
            <a:xfrm flipH="false" flipV="false">
              <a:off x="0" y="0"/>
              <a:ext cx="1771679" cy="438275"/>
            </a:xfrm>
            <a:custGeom>
              <a:avLst/>
              <a:gdLst/>
              <a:ahLst/>
              <a:cxnLst/>
              <a:rect r="r" b="b" t="t" l="l"/>
              <a:pathLst>
                <a:path h="438275" w="1771679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51299" y="1977132"/>
            <a:ext cx="3190300" cy="789210"/>
            <a:chOff x="0" y="0"/>
            <a:chExt cx="1771679" cy="438275"/>
          </a:xfrm>
        </p:grpSpPr>
        <p:sp>
          <p:nvSpPr>
            <p:cNvPr name="Freeform 21" id="21"/>
            <p:cNvSpPr/>
            <p:nvPr/>
          </p:nvSpPr>
          <p:spPr>
            <a:xfrm flipH="false" flipV="false">
              <a:off x="0" y="0"/>
              <a:ext cx="1771679" cy="438275"/>
            </a:xfrm>
            <a:custGeom>
              <a:avLst/>
              <a:gdLst/>
              <a:ahLst/>
              <a:cxnLst/>
              <a:rect r="r" b="b" t="t" l="l"/>
              <a:pathLst>
                <a:path h="438275" w="1771679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974440" y="1457427"/>
            <a:ext cx="4541665" cy="2236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Penelitian Terdahulu</a:t>
            </a:r>
          </a:p>
        </p:txBody>
      </p:sp>
      <p:sp>
        <p:nvSpPr>
          <p:cNvPr name="AutoShape 24" id="24"/>
          <p:cNvSpPr/>
          <p:nvPr/>
        </p:nvSpPr>
        <p:spPr>
          <a:xfrm flipV="true">
            <a:off x="4465068" y="903906"/>
            <a:ext cx="1343870" cy="4171739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769777" y="3958471"/>
            <a:ext cx="1535129" cy="770356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5516105" y="1935418"/>
            <a:ext cx="8105215" cy="6517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Barlow Light Bold"/>
              </a:rPr>
              <a:t>1. Correlation Between Twitter Sentiment Analysis with Three Kernels Using Algorithm Support Vector Machine (SVM) Governor Candidate Electability Level.</a:t>
            </a:r>
          </a:p>
          <a:p>
            <a:pPr algn="just">
              <a:lnSpc>
                <a:spcPts val="4340"/>
              </a:lnSpc>
            </a:p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Penulis : Dionisia Bhisetya Rarasati, Josef Cristian Adi Putra</a:t>
            </a:r>
          </a:p>
          <a:p>
            <a:pPr algn="just">
              <a:lnSpc>
                <a:spcPts val="3780"/>
              </a:lnSpc>
            </a:p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Kesimpulan : Pada algoritma Support Vector Machine dengan studi kasus pemilihan gubernur DKI Jakarta, kernel dengan akurasi terbaik adalah Gaussian RBF 90.58%, diikuti dengan Linear 85.87%, dan Polynomial 78.5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6304906" y="9237376"/>
            <a:ext cx="134485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07</a:t>
            </a:r>
          </a:p>
        </p:txBody>
      </p:sp>
      <p:pic>
        <p:nvPicPr>
          <p:cNvPr name="Picture 28" id="2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true" rot="0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name="Group 29" id="29"/>
          <p:cNvGrpSpPr/>
          <p:nvPr/>
        </p:nvGrpSpPr>
        <p:grpSpPr>
          <a:xfrm rot="0">
            <a:off x="-578688" y="313764"/>
            <a:ext cx="5256593" cy="793952"/>
            <a:chOff x="0" y="0"/>
            <a:chExt cx="4036038" cy="609600"/>
          </a:xfrm>
        </p:grpSpPr>
        <p:sp>
          <p:nvSpPr>
            <p:cNvPr name="Freeform 30" id="30"/>
            <p:cNvSpPr/>
            <p:nvPr/>
          </p:nvSpPr>
          <p:spPr>
            <a:xfrm flipH="false" flipV="false">
              <a:off x="0" y="0"/>
              <a:ext cx="4036038" cy="609600"/>
            </a:xfrm>
            <a:custGeom>
              <a:avLst/>
              <a:gdLst/>
              <a:ahLst/>
              <a:cxnLst/>
              <a:rect r="r" b="b" t="t" l="l"/>
              <a:pathLst>
                <a:path h="609600" w="4036038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595754" y="466265"/>
            <a:ext cx="4795551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name="AutoShape 33" id="33"/>
          <p:cNvSpPr/>
          <p:nvPr/>
        </p:nvSpPr>
        <p:spPr>
          <a:xfrm rot="0">
            <a:off x="4446936" y="564418"/>
            <a:ext cx="8611039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 rot="0">
            <a:off x="12715937" y="1622495"/>
            <a:ext cx="5915855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6" id="3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193145" y="523415"/>
            <a:ext cx="1183142" cy="833029"/>
          </a:xfrm>
          <a:prstGeom prst="rect">
            <a:avLst/>
          </a:prstGeom>
        </p:spPr>
      </p:pic>
      <p:sp>
        <p:nvSpPr>
          <p:cNvPr name="TextBox 37" id="37"/>
          <p:cNvSpPr txBox="true"/>
          <p:nvPr/>
        </p:nvSpPr>
        <p:spPr>
          <a:xfrm rot="0">
            <a:off x="14511457" y="494840"/>
            <a:ext cx="3432502" cy="82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F7F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505826" cy="3267816"/>
            </a:xfrm>
            <a:custGeom>
              <a:avLst/>
              <a:gdLst/>
              <a:ahLst/>
              <a:cxnLst/>
              <a:rect r="r" b="b" t="t" l="l"/>
              <a:pathLst>
                <a:path h="3267816" w="50582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1057408" cy="3429991"/>
            </a:xfrm>
            <a:custGeom>
              <a:avLst/>
              <a:gdLst/>
              <a:ahLst/>
              <a:cxnLst/>
              <a:rect r="r" b="b" t="t" l="l"/>
              <a:pathLst>
                <a:path h="3429991" w="1057408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213387" cy="3375383"/>
            </a:xfrm>
            <a:custGeom>
              <a:avLst/>
              <a:gdLst/>
              <a:ahLst/>
              <a:cxnLst/>
              <a:rect r="r" b="b" t="t" l="l"/>
              <a:pathLst>
                <a:path h="3375383" w="213387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641156" y="9128590"/>
            <a:ext cx="2358485" cy="793952"/>
            <a:chOff x="0" y="0"/>
            <a:chExt cx="1810856" cy="609600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1810856" cy="609600"/>
            </a:xfrm>
            <a:custGeom>
              <a:avLst/>
              <a:gdLst/>
              <a:ahLst/>
              <a:cxnLst/>
              <a:rect r="r" b="b" t="t" l="l"/>
              <a:pathLst>
                <a:path h="609600" w="1810856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402516" y="2002093"/>
            <a:ext cx="19093032" cy="6629789"/>
            <a:chOff x="0" y="0"/>
            <a:chExt cx="5028618" cy="1746117"/>
          </a:xfrm>
        </p:grpSpPr>
        <p:sp>
          <p:nvSpPr>
            <p:cNvPr name="Freeform 15" id="15"/>
            <p:cNvSpPr/>
            <p:nvPr/>
          </p:nvSpPr>
          <p:spPr>
            <a:xfrm flipH="false" flipV="false">
              <a:off x="0" y="0"/>
              <a:ext cx="5028617" cy="1746117"/>
            </a:xfrm>
            <a:custGeom>
              <a:avLst/>
              <a:gdLst/>
              <a:ahLst/>
              <a:cxnLst/>
              <a:rect r="r" b="b" t="t" l="l"/>
              <a:pathLst>
                <a:path h="1746117" w="5028617">
                  <a:moveTo>
                    <a:pt x="0" y="0"/>
                  </a:moveTo>
                  <a:lnTo>
                    <a:pt x="5028617" y="0"/>
                  </a:lnTo>
                  <a:lnTo>
                    <a:pt x="5028617" y="1746117"/>
                  </a:lnTo>
                  <a:lnTo>
                    <a:pt x="0" y="1746117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40722" y="3137472"/>
            <a:ext cx="3190300" cy="789210"/>
            <a:chOff x="0" y="0"/>
            <a:chExt cx="1771679" cy="438275"/>
          </a:xfrm>
        </p:grpSpPr>
        <p:sp>
          <p:nvSpPr>
            <p:cNvPr name="Freeform 18" id="18"/>
            <p:cNvSpPr/>
            <p:nvPr/>
          </p:nvSpPr>
          <p:spPr>
            <a:xfrm flipH="false" flipV="false">
              <a:off x="0" y="0"/>
              <a:ext cx="1771679" cy="438275"/>
            </a:xfrm>
            <a:custGeom>
              <a:avLst/>
              <a:gdLst/>
              <a:ahLst/>
              <a:cxnLst/>
              <a:rect r="r" b="b" t="t" l="l"/>
              <a:pathLst>
                <a:path h="438275" w="1771679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51299" y="1977132"/>
            <a:ext cx="3190300" cy="789210"/>
            <a:chOff x="0" y="0"/>
            <a:chExt cx="1771679" cy="438275"/>
          </a:xfrm>
        </p:grpSpPr>
        <p:sp>
          <p:nvSpPr>
            <p:cNvPr name="Freeform 21" id="21"/>
            <p:cNvSpPr/>
            <p:nvPr/>
          </p:nvSpPr>
          <p:spPr>
            <a:xfrm flipH="false" flipV="false">
              <a:off x="0" y="0"/>
              <a:ext cx="1771679" cy="438275"/>
            </a:xfrm>
            <a:custGeom>
              <a:avLst/>
              <a:gdLst/>
              <a:ahLst/>
              <a:cxnLst/>
              <a:rect r="r" b="b" t="t" l="l"/>
              <a:pathLst>
                <a:path h="438275" w="1771679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974440" y="1457427"/>
            <a:ext cx="4541665" cy="2236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Penelitian Terdahulu</a:t>
            </a:r>
          </a:p>
        </p:txBody>
      </p:sp>
      <p:sp>
        <p:nvSpPr>
          <p:cNvPr name="AutoShape 24" id="24"/>
          <p:cNvSpPr/>
          <p:nvPr/>
        </p:nvSpPr>
        <p:spPr>
          <a:xfrm flipV="true">
            <a:off x="4465068" y="903906"/>
            <a:ext cx="1343870" cy="4171739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769777" y="3958471"/>
            <a:ext cx="1535129" cy="770356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5516105" y="2619058"/>
            <a:ext cx="8105215" cy="5022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Barlow Light Bold"/>
              </a:rPr>
              <a:t>2. Analisis Sentimen Twitter Kuliah Online Pasca Covid-19 Menggunakan Algoritma Support Vector Machine dan Naive Bayes.</a:t>
            </a:r>
          </a:p>
          <a:p>
            <a:pPr algn="just">
              <a:lnSpc>
                <a:spcPts val="4340"/>
              </a:lnSpc>
            </a:p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Penulis : Hendrik Setiawan, Ema Utami, Sudarmawan.</a:t>
            </a:r>
          </a:p>
          <a:p>
            <a:pPr algn="just">
              <a:lnSpc>
                <a:spcPts val="3780"/>
              </a:lnSpc>
            </a:p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Kesimpulan : Penelitian analisis sentiment pengguna twitter terhadap kuliah online pasca covid-19 memiliki akurasi sebesar 85% dengan algoritma SVM, sedangkan akurasi 81.2% menggunakan Naïve Bayes.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6304906" y="9237376"/>
            <a:ext cx="134485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08</a:t>
            </a:r>
          </a:p>
        </p:txBody>
      </p:sp>
      <p:pic>
        <p:nvPicPr>
          <p:cNvPr name="Picture 28" id="2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true" rot="0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name="Group 29" id="29"/>
          <p:cNvGrpSpPr/>
          <p:nvPr/>
        </p:nvGrpSpPr>
        <p:grpSpPr>
          <a:xfrm rot="0">
            <a:off x="-578688" y="313764"/>
            <a:ext cx="5256593" cy="793952"/>
            <a:chOff x="0" y="0"/>
            <a:chExt cx="4036038" cy="609600"/>
          </a:xfrm>
        </p:grpSpPr>
        <p:sp>
          <p:nvSpPr>
            <p:cNvPr name="Freeform 30" id="30"/>
            <p:cNvSpPr/>
            <p:nvPr/>
          </p:nvSpPr>
          <p:spPr>
            <a:xfrm flipH="false" flipV="false">
              <a:off x="0" y="0"/>
              <a:ext cx="4036038" cy="609600"/>
            </a:xfrm>
            <a:custGeom>
              <a:avLst/>
              <a:gdLst/>
              <a:ahLst/>
              <a:cxnLst/>
              <a:rect r="r" b="b" t="t" l="l"/>
              <a:pathLst>
                <a:path h="609600" w="4036038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595754" y="466265"/>
            <a:ext cx="4795551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name="AutoShape 33" id="33"/>
          <p:cNvSpPr/>
          <p:nvPr/>
        </p:nvSpPr>
        <p:spPr>
          <a:xfrm rot="0">
            <a:off x="4446936" y="564418"/>
            <a:ext cx="8611039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 rot="0">
            <a:off x="12715937" y="1622495"/>
            <a:ext cx="5915855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6" id="3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193145" y="523415"/>
            <a:ext cx="1183142" cy="833029"/>
          </a:xfrm>
          <a:prstGeom prst="rect">
            <a:avLst/>
          </a:prstGeom>
        </p:spPr>
      </p:pic>
      <p:sp>
        <p:nvSpPr>
          <p:cNvPr name="TextBox 37" id="37"/>
          <p:cNvSpPr txBox="true"/>
          <p:nvPr/>
        </p:nvSpPr>
        <p:spPr>
          <a:xfrm rot="0">
            <a:off x="14511457" y="494840"/>
            <a:ext cx="3432502" cy="82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F7F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505826" cy="3267816"/>
            </a:xfrm>
            <a:custGeom>
              <a:avLst/>
              <a:gdLst/>
              <a:ahLst/>
              <a:cxnLst/>
              <a:rect r="r" b="b" t="t" l="l"/>
              <a:pathLst>
                <a:path h="3267816" w="50582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1057408" cy="3429991"/>
            </a:xfrm>
            <a:custGeom>
              <a:avLst/>
              <a:gdLst/>
              <a:ahLst/>
              <a:cxnLst/>
              <a:rect r="r" b="b" t="t" l="l"/>
              <a:pathLst>
                <a:path h="3429991" w="1057408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213387" cy="3375383"/>
            </a:xfrm>
            <a:custGeom>
              <a:avLst/>
              <a:gdLst/>
              <a:ahLst/>
              <a:cxnLst/>
              <a:rect r="r" b="b" t="t" l="l"/>
              <a:pathLst>
                <a:path h="3375383" w="213387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641156" y="9128590"/>
            <a:ext cx="2358485" cy="793952"/>
            <a:chOff x="0" y="0"/>
            <a:chExt cx="1810856" cy="609600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1810856" cy="609600"/>
            </a:xfrm>
            <a:custGeom>
              <a:avLst/>
              <a:gdLst/>
              <a:ahLst/>
              <a:cxnLst/>
              <a:rect r="r" b="b" t="t" l="l"/>
              <a:pathLst>
                <a:path h="609600" w="1810856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402516" y="2002093"/>
            <a:ext cx="19093032" cy="6629789"/>
            <a:chOff x="0" y="0"/>
            <a:chExt cx="5028618" cy="1746117"/>
          </a:xfrm>
        </p:grpSpPr>
        <p:sp>
          <p:nvSpPr>
            <p:cNvPr name="Freeform 15" id="15"/>
            <p:cNvSpPr/>
            <p:nvPr/>
          </p:nvSpPr>
          <p:spPr>
            <a:xfrm flipH="false" flipV="false">
              <a:off x="0" y="0"/>
              <a:ext cx="5028617" cy="1746117"/>
            </a:xfrm>
            <a:custGeom>
              <a:avLst/>
              <a:gdLst/>
              <a:ahLst/>
              <a:cxnLst/>
              <a:rect r="r" b="b" t="t" l="l"/>
              <a:pathLst>
                <a:path h="1746117" w="5028617">
                  <a:moveTo>
                    <a:pt x="0" y="0"/>
                  </a:moveTo>
                  <a:lnTo>
                    <a:pt x="5028617" y="0"/>
                  </a:lnTo>
                  <a:lnTo>
                    <a:pt x="5028617" y="1746117"/>
                  </a:lnTo>
                  <a:lnTo>
                    <a:pt x="0" y="1746117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40722" y="3137472"/>
            <a:ext cx="3190300" cy="789210"/>
            <a:chOff x="0" y="0"/>
            <a:chExt cx="1771679" cy="438275"/>
          </a:xfrm>
        </p:grpSpPr>
        <p:sp>
          <p:nvSpPr>
            <p:cNvPr name="Freeform 18" id="18"/>
            <p:cNvSpPr/>
            <p:nvPr/>
          </p:nvSpPr>
          <p:spPr>
            <a:xfrm flipH="false" flipV="false">
              <a:off x="0" y="0"/>
              <a:ext cx="1771679" cy="438275"/>
            </a:xfrm>
            <a:custGeom>
              <a:avLst/>
              <a:gdLst/>
              <a:ahLst/>
              <a:cxnLst/>
              <a:rect r="r" b="b" t="t" l="l"/>
              <a:pathLst>
                <a:path h="438275" w="1771679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51299" y="1977132"/>
            <a:ext cx="3190300" cy="789210"/>
            <a:chOff x="0" y="0"/>
            <a:chExt cx="1771679" cy="438275"/>
          </a:xfrm>
        </p:grpSpPr>
        <p:sp>
          <p:nvSpPr>
            <p:cNvPr name="Freeform 21" id="21"/>
            <p:cNvSpPr/>
            <p:nvPr/>
          </p:nvSpPr>
          <p:spPr>
            <a:xfrm flipH="false" flipV="false">
              <a:off x="0" y="0"/>
              <a:ext cx="1771679" cy="438275"/>
            </a:xfrm>
            <a:custGeom>
              <a:avLst/>
              <a:gdLst/>
              <a:ahLst/>
              <a:cxnLst/>
              <a:rect r="r" b="b" t="t" l="l"/>
              <a:pathLst>
                <a:path h="438275" w="1771679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974440" y="1457427"/>
            <a:ext cx="4541665" cy="2236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Penelitian Terdahulu</a:t>
            </a:r>
          </a:p>
        </p:txBody>
      </p:sp>
      <p:sp>
        <p:nvSpPr>
          <p:cNvPr name="AutoShape 24" id="24"/>
          <p:cNvSpPr/>
          <p:nvPr/>
        </p:nvSpPr>
        <p:spPr>
          <a:xfrm flipV="true">
            <a:off x="4465068" y="903906"/>
            <a:ext cx="1343870" cy="4171739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769777" y="3958471"/>
            <a:ext cx="1535129" cy="770356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5516105" y="2619058"/>
            <a:ext cx="8105215" cy="4955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Barlow Light Bold"/>
              </a:rPr>
              <a:t>3. Komparasi Algoritma SVM Dan Naive Bayes Untuk Klasifikasi Kestabilan Jaringan Listrik.</a:t>
            </a:r>
          </a:p>
          <a:p>
            <a:pPr algn="just">
              <a:lnSpc>
                <a:spcPts val="4340"/>
              </a:lnSpc>
            </a:p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Penulis : Sri Diantika, Windu Gata, Hiya Nalatissifa, Mareanus Lase.</a:t>
            </a:r>
          </a:p>
          <a:p>
            <a:pPr algn="just">
              <a:lnSpc>
                <a:spcPts val="3780"/>
              </a:lnSpc>
            </a:p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Kesimpulan : Akurasi algoritma Support Vector Machine pada data kestabilan jaringan mendapatkan akurasi 98.8% semestara jika menggunakan Naïve Bayes sebesar 97.64%.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6304906" y="9237376"/>
            <a:ext cx="134485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09</a:t>
            </a:r>
          </a:p>
        </p:txBody>
      </p:sp>
      <p:pic>
        <p:nvPicPr>
          <p:cNvPr name="Picture 28" id="2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true" rot="0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name="Group 29" id="29"/>
          <p:cNvGrpSpPr/>
          <p:nvPr/>
        </p:nvGrpSpPr>
        <p:grpSpPr>
          <a:xfrm rot="0">
            <a:off x="-578688" y="313764"/>
            <a:ext cx="5256593" cy="793952"/>
            <a:chOff x="0" y="0"/>
            <a:chExt cx="4036038" cy="609600"/>
          </a:xfrm>
        </p:grpSpPr>
        <p:sp>
          <p:nvSpPr>
            <p:cNvPr name="Freeform 30" id="30"/>
            <p:cNvSpPr/>
            <p:nvPr/>
          </p:nvSpPr>
          <p:spPr>
            <a:xfrm flipH="false" flipV="false">
              <a:off x="0" y="0"/>
              <a:ext cx="4036038" cy="609600"/>
            </a:xfrm>
            <a:custGeom>
              <a:avLst/>
              <a:gdLst/>
              <a:ahLst/>
              <a:cxnLst/>
              <a:rect r="r" b="b" t="t" l="l"/>
              <a:pathLst>
                <a:path h="609600" w="4036038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595754" y="466265"/>
            <a:ext cx="4795551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name="AutoShape 33" id="33"/>
          <p:cNvSpPr/>
          <p:nvPr/>
        </p:nvSpPr>
        <p:spPr>
          <a:xfrm rot="0">
            <a:off x="4446936" y="564418"/>
            <a:ext cx="8611039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 rot="0">
            <a:off x="12715937" y="1622495"/>
            <a:ext cx="5915855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6" id="3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193145" y="523415"/>
            <a:ext cx="1183142" cy="833029"/>
          </a:xfrm>
          <a:prstGeom prst="rect">
            <a:avLst/>
          </a:prstGeom>
        </p:spPr>
      </p:pic>
      <p:sp>
        <p:nvSpPr>
          <p:cNvPr name="TextBox 37" id="37"/>
          <p:cNvSpPr txBox="true"/>
          <p:nvPr/>
        </p:nvSpPr>
        <p:spPr>
          <a:xfrm rot="0">
            <a:off x="14511457" y="494840"/>
            <a:ext cx="3432502" cy="82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DAFh4Vqknwg</dc:identifier>
  <dcterms:modified xsi:type="dcterms:W3CDTF">2011-08-01T06:04:30Z</dcterms:modified>
  <cp:revision>1</cp:revision>
  <dc:title>Skripsi Michael</dc:title>
</cp:coreProperties>
</file>