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ic" charset="1" panose="00000000000000000000"/>
      <p:regular r:id="rId10"/>
    </p:embeddedFont>
    <p:embeddedFont>
      <p:font typeface="Antic Bold" charset="1" panose="00000000000000000000"/>
      <p:regular r:id="rId11"/>
    </p:embeddedFont>
    <p:embeddedFont>
      <p:font typeface="Antic Italics" charset="1" panose="00000000000000000000"/>
      <p:regular r:id="rId12"/>
    </p:embeddedFont>
    <p:embeddedFont>
      <p:font typeface="Antic Bold Italics" charset="1" panose="00000000000000000000"/>
      <p:regular r:id="rId13"/>
    </p:embeddedFont>
    <p:embeddedFont>
      <p:font typeface="Barlow SemiCondensed" charset="1" panose="00000506000000000000"/>
      <p:regular r:id="rId14"/>
    </p:embeddedFont>
    <p:embeddedFont>
      <p:font typeface="Barlow SemiCondensed Bold" charset="1" panose="00000806000000000000"/>
      <p:regular r:id="rId15"/>
    </p:embeddedFont>
    <p:embeddedFont>
      <p:font typeface="Barlow SemiCondensed Italics" charset="1" panose="00000506000000000000"/>
      <p:regular r:id="rId16"/>
    </p:embeddedFont>
    <p:embeddedFont>
      <p:font typeface="Barlow SemiCondensed Bold Italics" charset="1" panose="00000806000000000000"/>
      <p:regular r:id="rId17"/>
    </p:embeddedFont>
    <p:embeddedFont>
      <p:font typeface="Garet" charset="1" panose="00000000000000000000"/>
      <p:regular r:id="rId18"/>
    </p:embeddedFont>
    <p:embeddedFont>
      <p:font typeface="Garet Bold" charset="1" panose="00000000000000000000"/>
      <p:regular r:id="rId19"/>
    </p:embeddedFont>
    <p:embeddedFont>
      <p:font typeface="Garet Italics" charset="1" panose="00000000000000000000"/>
      <p:regular r:id="rId20"/>
    </p:embeddedFont>
    <p:embeddedFont>
      <p:font typeface="Garet Bold Italics" charset="1" panose="00000000000000000000"/>
      <p:regular r:id="rId21"/>
    </p:embeddedFont>
    <p:embeddedFont>
      <p:font typeface="Barlow Light" charset="1" panose="00000400000000000000"/>
      <p:regular r:id="rId22"/>
    </p:embeddedFont>
    <p:embeddedFont>
      <p:font typeface="Barlow Light Bold" charset="1" panose="00000500000000000000"/>
      <p:regular r:id="rId23"/>
    </p:embeddedFont>
    <p:embeddedFont>
      <p:font typeface="Barlow Light Italics" charset="1" panose="00000400000000000000"/>
      <p:regular r:id="rId24"/>
    </p:embeddedFont>
    <p:embeddedFont>
      <p:font typeface="Barlow Light Bold Italic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50" Target="slides/slide25.xml" Type="http://schemas.openxmlformats.org/officeDocument/2006/relationships/slide"/><Relationship Id="rId51" Target="slides/slide26.xml" Type="http://schemas.openxmlformats.org/officeDocument/2006/relationships/slide"/><Relationship Id="rId52" Target="slides/slide27.xml" Type="http://schemas.openxmlformats.org/officeDocument/2006/relationships/slide"/><Relationship Id="rId53" Target="slides/slide28.xml" Type="http://schemas.openxmlformats.org/officeDocument/2006/relationships/slide"/><Relationship Id="rId54" Target="slides/slide29.xml" Type="http://schemas.openxmlformats.org/officeDocument/2006/relationships/slide"/><Relationship Id="rId55" Target="slides/slide30.xml" Type="http://schemas.openxmlformats.org/officeDocument/2006/relationships/slide"/><Relationship Id="rId56" Target="slides/slide31.xml" Type="http://schemas.openxmlformats.org/officeDocument/2006/relationships/slide"/><Relationship Id="rId57" Target="slides/slide32.xml" Type="http://schemas.openxmlformats.org/officeDocument/2006/relationships/slide"/><Relationship Id="rId58" Target="slides/slide33.xml" Type="http://schemas.openxmlformats.org/officeDocument/2006/relationships/slide"/><Relationship Id="rId59" Target="slides/slide34.xml" Type="http://schemas.openxmlformats.org/officeDocument/2006/relationships/slide"/><Relationship Id="rId6" Target="fonts/font6.fntdata" Type="http://schemas.openxmlformats.org/officeDocument/2006/relationships/font"/><Relationship Id="rId60" Target="slides/slide35.xml" Type="http://schemas.openxmlformats.org/officeDocument/2006/relationships/slide"/><Relationship Id="rId61" Target="slides/slide36.xml" Type="http://schemas.openxmlformats.org/officeDocument/2006/relationships/slide"/><Relationship Id="rId62" Target="slides/slide37.xml" Type="http://schemas.openxmlformats.org/officeDocument/2006/relationships/slide"/><Relationship Id="rId63" Target="slides/slide38.xml" Type="http://schemas.openxmlformats.org/officeDocument/2006/relationships/slide"/><Relationship Id="rId64" Target="slides/slide39.xml" Type="http://schemas.openxmlformats.org/officeDocument/2006/relationships/slide"/><Relationship Id="rId65" Target="slides/slide40.xml" Type="http://schemas.openxmlformats.org/officeDocument/2006/relationships/slide"/><Relationship Id="rId66" Target="slides/slide4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3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3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38.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39.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0.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3.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4.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5.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 Id="rId5" Target="../media/image46.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47.jpe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48.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49.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0.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2.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3.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4.jpe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5.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6.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7.pn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58.png" Type="http://schemas.openxmlformats.org/officeDocument/2006/relationships/image"/><Relationship Id="rId6" Target="../media/image59.pn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60.png" Type="http://schemas.openxmlformats.org/officeDocument/2006/relationships/image"/><Relationship Id="rId6" Target="../media/image61.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62.png" Type="http://schemas.openxmlformats.org/officeDocument/2006/relationships/image"/><Relationship Id="rId6" Target="../media/image63.pn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5.pn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5.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2142067" y="1194147"/>
            <a:ext cx="7015869" cy="688909"/>
          </a:xfrm>
          <a:prstGeom prst="rect">
            <a:avLst/>
          </a:prstGeom>
        </p:spPr>
        <p:txBody>
          <a:bodyPr anchor="t" rtlCol="false" tIns="0" lIns="0" bIns="0" rIns="0">
            <a:spAutoFit/>
          </a:bodyPr>
          <a:lstStyle/>
          <a:p>
            <a:pPr>
              <a:lnSpc>
                <a:spcPts val="5600"/>
              </a:lnSpc>
            </a:pPr>
            <a:r>
              <a:rPr lang="en-US" sz="4000" spc="640">
                <a:solidFill>
                  <a:srgbClr val="FFFFFF"/>
                </a:solidFill>
                <a:latin typeface="Antic Italics"/>
              </a:rPr>
              <a:t>PRA SIDANG</a:t>
            </a:r>
          </a:p>
        </p:txBody>
      </p:sp>
      <p:sp>
        <p:nvSpPr>
          <p:cNvPr name="AutoShape 12" id="12"/>
          <p:cNvSpPr/>
          <p:nvPr/>
        </p:nvSpPr>
        <p:spPr>
          <a:xfrm rot="0">
            <a:off x="8455772" y="1452910"/>
            <a:ext cx="3273379" cy="0"/>
          </a:xfrm>
          <a:prstGeom prst="line">
            <a:avLst/>
          </a:prstGeom>
          <a:ln cap="flat" w="28575">
            <a:solidFill>
              <a:srgbClr val="D5C5AC"/>
            </a:solidFill>
            <a:prstDash val="solid"/>
            <a:headEnd type="none" len="sm" w="sm"/>
            <a:tailEnd type="oval" len="lg" w="lg"/>
          </a:ln>
        </p:spPr>
      </p:sp>
      <p:sp>
        <p:nvSpPr>
          <p:cNvPr name="AutoShape 13" id="13"/>
          <p:cNvSpPr/>
          <p:nvPr/>
        </p:nvSpPr>
        <p:spPr>
          <a:xfrm rot="0">
            <a:off x="8331947" y="1681510"/>
            <a:ext cx="2579674" cy="0"/>
          </a:xfrm>
          <a:prstGeom prst="line">
            <a:avLst/>
          </a:prstGeom>
          <a:ln cap="flat" w="28575">
            <a:solidFill>
              <a:srgbClr val="D5C5AC"/>
            </a:solidFill>
            <a:prstDash val="solid"/>
            <a:headEnd type="none" len="sm" w="sm"/>
            <a:tailEnd type="oval" len="lg" w="lg"/>
          </a:ln>
        </p:spPr>
      </p:sp>
      <p:sp>
        <p:nvSpPr>
          <p:cNvPr name="TextBox 14" id="14"/>
          <p:cNvSpPr txBox="true"/>
          <p:nvPr/>
        </p:nvSpPr>
        <p:spPr>
          <a:xfrm rot="0">
            <a:off x="9837905" y="8624946"/>
            <a:ext cx="7536182" cy="472416"/>
          </a:xfrm>
          <a:prstGeom prst="rect">
            <a:avLst/>
          </a:prstGeom>
        </p:spPr>
        <p:txBody>
          <a:bodyPr anchor="t" rtlCol="false" tIns="0" lIns="0" bIns="0" rIns="0">
            <a:spAutoFit/>
          </a:bodyPr>
          <a:lstStyle/>
          <a:p>
            <a:pPr>
              <a:lnSpc>
                <a:spcPts val="3880"/>
              </a:lnSpc>
            </a:pPr>
            <a:r>
              <a:rPr lang="en-US" sz="2772">
                <a:solidFill>
                  <a:srgbClr val="FFFFFF"/>
                </a:solidFill>
                <a:latin typeface="Antic Italics"/>
              </a:rPr>
              <a:t>Program Studi Informatika</a:t>
            </a:r>
          </a:p>
        </p:txBody>
      </p:sp>
      <p:sp>
        <p:nvSpPr>
          <p:cNvPr name="AutoShape 15" id="15"/>
          <p:cNvSpPr/>
          <p:nvPr/>
        </p:nvSpPr>
        <p:spPr>
          <a:xfrm rot="-4296374">
            <a:off x="7664593" y="8238520"/>
            <a:ext cx="2128063" cy="0"/>
          </a:xfrm>
          <a:prstGeom prst="line">
            <a:avLst/>
          </a:prstGeom>
          <a:ln cap="flat" w="28575">
            <a:solidFill>
              <a:srgbClr val="D5C5AC"/>
            </a:solidFill>
            <a:prstDash val="solid"/>
            <a:headEnd type="oval" len="lg" w="lg"/>
            <a:tailEnd type="oval" len="lg" w="lg"/>
          </a:ln>
        </p:spPr>
      </p:sp>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8100000">
            <a:off x="-115970" y="449132"/>
            <a:ext cx="2289340" cy="1148832"/>
          </a:xfrm>
          <a:prstGeom prst="rect">
            <a:avLst/>
          </a:prstGeom>
        </p:spPr>
      </p:pic>
      <p:sp>
        <p:nvSpPr>
          <p:cNvPr name="TextBox 17" id="17"/>
          <p:cNvSpPr txBox="true"/>
          <p:nvPr/>
        </p:nvSpPr>
        <p:spPr>
          <a:xfrm rot="0">
            <a:off x="2132542" y="2448676"/>
            <a:ext cx="14350280" cy="2552303"/>
          </a:xfrm>
          <a:prstGeom prst="rect">
            <a:avLst/>
          </a:prstGeom>
        </p:spPr>
        <p:txBody>
          <a:bodyPr anchor="t" rtlCol="false" tIns="0" lIns="0" bIns="0" rIns="0">
            <a:spAutoFit/>
          </a:bodyPr>
          <a:lstStyle/>
          <a:p>
            <a:pPr>
              <a:lnSpc>
                <a:spcPts val="6600"/>
              </a:lnSpc>
            </a:pPr>
            <a:r>
              <a:rPr lang="en-US" sz="6000" spc="300">
                <a:solidFill>
                  <a:srgbClr val="F1ECE5"/>
                </a:solidFill>
                <a:latin typeface="Barlow SemiCondensed Bold Italics"/>
              </a:rPr>
              <a:t>SENTIMENT ANALYSIS PEMILIHAN CALON PRESIDEN 2024 MENGGUNAKAN ALGORITMA SUPPORT VECTOR MACHINE (SVM) </a:t>
            </a:r>
          </a:p>
        </p:txBody>
      </p:sp>
      <p:pic>
        <p:nvPicPr>
          <p:cNvPr name="Picture 18" id="1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700000">
            <a:off x="14577837" y="4897356"/>
            <a:ext cx="2673220" cy="2673220"/>
          </a:xfrm>
          <a:prstGeom prst="rect">
            <a:avLst/>
          </a:prstGeom>
        </p:spPr>
      </p:pic>
      <p:pic>
        <p:nvPicPr>
          <p:cNvPr name="Picture 19" id="19"/>
          <p:cNvPicPr>
            <a:picLocks noChangeAspect="true"/>
          </p:cNvPicPr>
          <p:nvPr/>
        </p:nvPicPr>
        <p:blipFill>
          <a:blip r:embed="rId6"/>
          <a:srcRect l="0" t="0" r="0" b="0"/>
          <a:stretch>
            <a:fillRect/>
          </a:stretch>
        </p:blipFill>
        <p:spPr>
          <a:xfrm flipH="false" flipV="false" rot="0">
            <a:off x="949470" y="6586849"/>
            <a:ext cx="2366144" cy="1665958"/>
          </a:xfrm>
          <a:prstGeom prst="rect">
            <a:avLst/>
          </a:prstGeom>
        </p:spPr>
      </p:pic>
      <p:sp>
        <p:nvSpPr>
          <p:cNvPr name="TextBox 20" id="20"/>
          <p:cNvSpPr txBox="true"/>
          <p:nvPr/>
        </p:nvSpPr>
        <p:spPr>
          <a:xfrm rot="0">
            <a:off x="9863250" y="6919643"/>
            <a:ext cx="2096743" cy="523588"/>
          </a:xfrm>
          <a:prstGeom prst="rect">
            <a:avLst/>
          </a:prstGeom>
        </p:spPr>
        <p:txBody>
          <a:bodyPr anchor="t" rtlCol="false" tIns="0" lIns="0" bIns="0" rIns="0">
            <a:spAutoFit/>
          </a:bodyPr>
          <a:lstStyle/>
          <a:p>
            <a:pPr>
              <a:lnSpc>
                <a:spcPts val="4215"/>
              </a:lnSpc>
            </a:pPr>
            <a:r>
              <a:rPr lang="en-US" sz="3011">
                <a:solidFill>
                  <a:srgbClr val="FFFFFF"/>
                </a:solidFill>
                <a:latin typeface="Antic Italics"/>
              </a:rPr>
              <a:t>Oleh :</a:t>
            </a:r>
          </a:p>
        </p:txBody>
      </p:sp>
      <p:sp>
        <p:nvSpPr>
          <p:cNvPr name="TextBox 21" id="21"/>
          <p:cNvSpPr txBox="true"/>
          <p:nvPr/>
        </p:nvSpPr>
        <p:spPr>
          <a:xfrm rot="0">
            <a:off x="3481922" y="6785374"/>
            <a:ext cx="6139862" cy="1183567"/>
          </a:xfrm>
          <a:prstGeom prst="rect">
            <a:avLst/>
          </a:prstGeom>
        </p:spPr>
        <p:txBody>
          <a:bodyPr anchor="t" rtlCol="false" tIns="0" lIns="0" bIns="0" rIns="0">
            <a:spAutoFit/>
          </a:bodyPr>
          <a:lstStyle/>
          <a:p>
            <a:pPr algn="just">
              <a:lnSpc>
                <a:spcPts val="4739"/>
              </a:lnSpc>
            </a:pPr>
            <a:r>
              <a:rPr lang="en-US" sz="3385" spc="236">
                <a:solidFill>
                  <a:srgbClr val="FFFFFF"/>
                </a:solidFill>
                <a:latin typeface="Antic Italics"/>
              </a:rPr>
              <a:t>UNIVERSITAS</a:t>
            </a:r>
          </a:p>
          <a:p>
            <a:pPr algn="just">
              <a:lnSpc>
                <a:spcPts val="4739"/>
              </a:lnSpc>
            </a:pPr>
            <a:r>
              <a:rPr lang="en-US" sz="3385" spc="236">
                <a:solidFill>
                  <a:srgbClr val="FFFFFF"/>
                </a:solidFill>
                <a:latin typeface="Antic Italics"/>
              </a:rPr>
              <a:t>BUNDA MULIA</a:t>
            </a:r>
          </a:p>
        </p:txBody>
      </p:sp>
      <p:sp>
        <p:nvSpPr>
          <p:cNvPr name="TextBox 22" id="22"/>
          <p:cNvSpPr txBox="true"/>
          <p:nvPr/>
        </p:nvSpPr>
        <p:spPr>
          <a:xfrm rot="0">
            <a:off x="9837905" y="7460245"/>
            <a:ext cx="4186290" cy="663973"/>
          </a:xfrm>
          <a:prstGeom prst="rect">
            <a:avLst/>
          </a:prstGeom>
        </p:spPr>
        <p:txBody>
          <a:bodyPr anchor="t" rtlCol="false" tIns="0" lIns="0" bIns="0" rIns="0">
            <a:spAutoFit/>
          </a:bodyPr>
          <a:lstStyle/>
          <a:p>
            <a:pPr>
              <a:lnSpc>
                <a:spcPts val="5401"/>
              </a:lnSpc>
            </a:pPr>
            <a:r>
              <a:rPr lang="en-US" sz="3858">
                <a:solidFill>
                  <a:srgbClr val="FFFFFF"/>
                </a:solidFill>
                <a:latin typeface="Garet Italics"/>
              </a:rPr>
              <a:t>Michael Alfonso</a:t>
            </a:r>
          </a:p>
        </p:txBody>
      </p:sp>
      <p:sp>
        <p:nvSpPr>
          <p:cNvPr name="TextBox 23" id="23"/>
          <p:cNvSpPr txBox="true"/>
          <p:nvPr/>
        </p:nvSpPr>
        <p:spPr>
          <a:xfrm rot="0">
            <a:off x="9837905" y="8171843"/>
            <a:ext cx="4513382" cy="415003"/>
          </a:xfrm>
          <a:prstGeom prst="rect">
            <a:avLst/>
          </a:prstGeom>
        </p:spPr>
        <p:txBody>
          <a:bodyPr anchor="t" rtlCol="false" tIns="0" lIns="0" bIns="0" rIns="0">
            <a:spAutoFit/>
          </a:bodyPr>
          <a:lstStyle/>
          <a:p>
            <a:pPr>
              <a:lnSpc>
                <a:spcPts val="3375"/>
              </a:lnSpc>
            </a:pPr>
            <a:r>
              <a:rPr lang="en-US" sz="2411">
                <a:solidFill>
                  <a:srgbClr val="FFFFFF"/>
                </a:solidFill>
                <a:latin typeface="Antic Italics"/>
              </a:rPr>
              <a:t>NIM 32190039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sp>
        <p:nvSpPr>
          <p:cNvPr name="TextBox 26" id="26"/>
          <p:cNvSpPr txBox="true"/>
          <p:nvPr/>
        </p:nvSpPr>
        <p:spPr>
          <a:xfrm rot="0">
            <a:off x="5391305" y="1435786"/>
            <a:ext cx="9966459" cy="3131794"/>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Text Mining</a:t>
            </a:r>
          </a:p>
          <a:p>
            <a:pPr>
              <a:lnSpc>
                <a:spcPts val="4759"/>
              </a:lnSpc>
            </a:pPr>
            <a:r>
              <a:rPr lang="en-US" sz="3399">
                <a:solidFill>
                  <a:srgbClr val="FFFFFF"/>
                </a:solidFill>
                <a:latin typeface="Barlow Light"/>
              </a:rPr>
              <a:t>Text mining menurut Nurhuda dan Sihwi (dalam Seno dan Wibowo, 2019) merupakan proses menemukan informasi dari sekumpulan dokumen teks menggunakan metode analisis tertentu</a:t>
            </a:r>
          </a:p>
        </p:txBody>
      </p:sp>
      <p:sp>
        <p:nvSpPr>
          <p:cNvPr name="TextBox 27" id="2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10</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8" id="38"/>
          <p:cNvSpPr txBox="true"/>
          <p:nvPr/>
        </p:nvSpPr>
        <p:spPr>
          <a:xfrm rot="0">
            <a:off x="6825608" y="5405780"/>
            <a:ext cx="9966459" cy="2389611"/>
          </a:xfrm>
          <a:prstGeom prst="rect">
            <a:avLst/>
          </a:prstGeom>
        </p:spPr>
        <p:txBody>
          <a:bodyPr anchor="t" rtlCol="false" tIns="0" lIns="0" bIns="0" rIns="0">
            <a:spAutoFit/>
          </a:bodyPr>
          <a:lstStyle/>
          <a:p>
            <a:pPr algn="r">
              <a:lnSpc>
                <a:spcPts val="4759"/>
              </a:lnSpc>
            </a:pPr>
            <a:r>
              <a:rPr lang="en-US" sz="3399">
                <a:solidFill>
                  <a:srgbClr val="FFFFFF"/>
                </a:solidFill>
                <a:latin typeface="Barlow Light"/>
              </a:rPr>
              <a:t>Proses Text Mining memerlukan tahapan preprocessing untuk membersihkan data dari noise. Umumnya beberapa tahapan preprocessing sebagai berikut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sp>
        <p:nvSpPr>
          <p:cNvPr name="TextBox 26" id="26"/>
          <p:cNvSpPr txBox="true"/>
          <p:nvPr/>
        </p:nvSpPr>
        <p:spPr>
          <a:xfrm rot="0">
            <a:off x="5391305" y="1940046"/>
            <a:ext cx="9966459" cy="6131508"/>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Preprocessing</a:t>
            </a:r>
          </a:p>
          <a:p>
            <a:pPr>
              <a:lnSpc>
                <a:spcPts val="4759"/>
              </a:lnSpc>
            </a:pPr>
            <a:r>
              <a:rPr lang="en-US" sz="3399">
                <a:solidFill>
                  <a:srgbClr val="FFFFFF"/>
                </a:solidFill>
                <a:latin typeface="Barlow Light"/>
              </a:rPr>
              <a:t>Tahapan Preprocessing yang penulis lakukan dalam penelitian ini adalah sebagai berikut:</a:t>
            </a:r>
          </a:p>
          <a:p>
            <a:pPr marL="734059" indent="-367030" lvl="1">
              <a:lnSpc>
                <a:spcPts val="4759"/>
              </a:lnSpc>
              <a:buFont typeface="Arial"/>
              <a:buChar char="•"/>
            </a:pPr>
            <a:r>
              <a:rPr lang="en-US" sz="3399">
                <a:solidFill>
                  <a:srgbClr val="FFFFFF"/>
                </a:solidFill>
                <a:latin typeface="Barlow Light Italics"/>
              </a:rPr>
              <a:t>Lowercasing</a:t>
            </a:r>
          </a:p>
          <a:p>
            <a:pPr marL="734059" indent="-367030" lvl="1">
              <a:lnSpc>
                <a:spcPts val="4759"/>
              </a:lnSpc>
              <a:buFont typeface="Arial"/>
              <a:buChar char="•"/>
            </a:pPr>
            <a:r>
              <a:rPr lang="en-US" sz="3399">
                <a:solidFill>
                  <a:srgbClr val="FFFFFF"/>
                </a:solidFill>
                <a:latin typeface="Barlow Light Italics"/>
              </a:rPr>
              <a:t>Puctuation Removal</a:t>
            </a:r>
          </a:p>
          <a:p>
            <a:pPr marL="734059" indent="-367030" lvl="1">
              <a:lnSpc>
                <a:spcPts val="4759"/>
              </a:lnSpc>
              <a:buFont typeface="Arial"/>
              <a:buChar char="•"/>
            </a:pPr>
            <a:r>
              <a:rPr lang="en-US" sz="3399">
                <a:solidFill>
                  <a:srgbClr val="FFFFFF"/>
                </a:solidFill>
                <a:latin typeface="Barlow Light Italics"/>
              </a:rPr>
              <a:t>Tokenizing</a:t>
            </a:r>
          </a:p>
          <a:p>
            <a:pPr marL="734059" indent="-367030" lvl="1">
              <a:lnSpc>
                <a:spcPts val="4759"/>
              </a:lnSpc>
              <a:buFont typeface="Arial"/>
              <a:buChar char="•"/>
            </a:pPr>
            <a:r>
              <a:rPr lang="en-US" sz="3399">
                <a:solidFill>
                  <a:srgbClr val="FFFFFF"/>
                </a:solidFill>
                <a:latin typeface="Barlow Light Italics"/>
              </a:rPr>
              <a:t>Slang Word Conversion</a:t>
            </a:r>
          </a:p>
          <a:p>
            <a:pPr marL="734059" indent="-367030" lvl="1">
              <a:lnSpc>
                <a:spcPts val="4759"/>
              </a:lnSpc>
              <a:buFont typeface="Arial"/>
              <a:buChar char="•"/>
            </a:pPr>
            <a:r>
              <a:rPr lang="en-US" sz="3399">
                <a:solidFill>
                  <a:srgbClr val="FFFFFF"/>
                </a:solidFill>
                <a:latin typeface="Barlow Light Italics"/>
              </a:rPr>
              <a:t>Stop Word Removal</a:t>
            </a:r>
          </a:p>
          <a:p>
            <a:pPr marL="734059" indent="-367030" lvl="1">
              <a:lnSpc>
                <a:spcPts val="4759"/>
              </a:lnSpc>
              <a:buFont typeface="Arial"/>
              <a:buChar char="•"/>
            </a:pPr>
            <a:r>
              <a:rPr lang="en-US" sz="3399">
                <a:solidFill>
                  <a:srgbClr val="FFFFFF"/>
                </a:solidFill>
                <a:latin typeface="Barlow Light Italics"/>
              </a:rPr>
              <a:t>Stemming</a:t>
            </a:r>
          </a:p>
          <a:p>
            <a:pPr marL="734059" indent="-367030" lvl="1">
              <a:lnSpc>
                <a:spcPts val="4759"/>
              </a:lnSpc>
              <a:buFont typeface="Arial"/>
              <a:buChar char="•"/>
            </a:pPr>
            <a:r>
              <a:rPr lang="en-US" sz="3399">
                <a:solidFill>
                  <a:srgbClr val="FFFFFF"/>
                </a:solidFill>
                <a:latin typeface="Barlow Light Italics"/>
              </a:rPr>
              <a:t>Synonim</a:t>
            </a:r>
          </a:p>
        </p:txBody>
      </p:sp>
      <p:sp>
        <p:nvSpPr>
          <p:cNvPr name="TextBox 27" id="2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11</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sp>
        <p:nvSpPr>
          <p:cNvPr name="TextBox 26" id="26"/>
          <p:cNvSpPr txBox="true"/>
          <p:nvPr/>
        </p:nvSpPr>
        <p:spPr>
          <a:xfrm rot="0">
            <a:off x="5367972" y="1581870"/>
            <a:ext cx="10523142" cy="4331680"/>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Sentiment Analysis</a:t>
            </a:r>
          </a:p>
          <a:p>
            <a:pPr>
              <a:lnSpc>
                <a:spcPts val="4759"/>
              </a:lnSpc>
            </a:pPr>
            <a:r>
              <a:rPr lang="en-US" sz="3399">
                <a:solidFill>
                  <a:srgbClr val="FFFFFF"/>
                </a:solidFill>
                <a:latin typeface="Barlow Light"/>
              </a:rPr>
              <a:t>Menurut Medhat, Hassan, &amp; Korashy (dalam </a:t>
            </a:r>
          </a:p>
          <a:p>
            <a:pPr>
              <a:lnSpc>
                <a:spcPts val="4759"/>
              </a:lnSpc>
            </a:pPr>
            <a:r>
              <a:rPr lang="en-US" sz="3399">
                <a:solidFill>
                  <a:srgbClr val="FFFFFF"/>
                </a:solidFill>
                <a:latin typeface="Barlow Light"/>
              </a:rPr>
              <a:t>Indrayuni, 2018)  Analisa sentimen merupakan  studi komputasi yang meneliti opini, pendapat, perilaku, dan emosi seseorang secara tekstual lalu diklasifikasi menjadi kelompok sentiment negatif, netral dan positif terhadap suatu individu, kejadian, atau topik</a:t>
            </a:r>
          </a:p>
        </p:txBody>
      </p:sp>
      <p:sp>
        <p:nvSpPr>
          <p:cNvPr name="TextBox 27" id="2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12</a:t>
            </a:r>
          </a:p>
        </p:txBody>
      </p:sp>
      <p:pic>
        <p:nvPicPr>
          <p:cNvPr name="Picture 28" id="2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9" id="29"/>
          <p:cNvGrpSpPr/>
          <p:nvPr/>
        </p:nvGrpSpPr>
        <p:grpSpPr>
          <a:xfrm rot="0">
            <a:off x="-578688" y="313764"/>
            <a:ext cx="5256593" cy="793952"/>
            <a:chOff x="0" y="0"/>
            <a:chExt cx="4036038" cy="609600"/>
          </a:xfrm>
        </p:grpSpPr>
        <p:sp>
          <p:nvSpPr>
            <p:cNvPr name="Freeform 30" id="30"/>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1" id="3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3" id="33"/>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4" id="34"/>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5" id="35"/>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6" id="36"/>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291118" y="4458048"/>
            <a:ext cx="2278083" cy="590614"/>
          </a:xfrm>
          <a:prstGeom prst="rect">
            <a:avLst/>
          </a:prstGeom>
        </p:spPr>
      </p:pic>
      <p:pic>
        <p:nvPicPr>
          <p:cNvPr name="Picture 36" id="36"/>
          <p:cNvPicPr>
            <a:picLocks noChangeAspect="true"/>
          </p:cNvPicPr>
          <p:nvPr/>
        </p:nvPicPr>
        <p:blipFill>
          <a:blip r:embed="rId6"/>
          <a:srcRect l="0" t="0" r="0" b="0"/>
          <a:stretch>
            <a:fillRect/>
          </a:stretch>
        </p:blipFill>
        <p:spPr>
          <a:xfrm flipH="false" flipV="false" rot="0">
            <a:off x="5291118" y="5864983"/>
            <a:ext cx="3370089" cy="889130"/>
          </a:xfrm>
          <a:prstGeom prst="rect">
            <a:avLst/>
          </a:prstGeom>
        </p:spPr>
      </p:pic>
      <p:pic>
        <p:nvPicPr>
          <p:cNvPr name="Picture 37" id="37"/>
          <p:cNvPicPr>
            <a:picLocks noChangeAspect="true"/>
          </p:cNvPicPr>
          <p:nvPr/>
        </p:nvPicPr>
        <p:blipFill>
          <a:blip r:embed="rId7"/>
          <a:srcRect l="0" t="0" r="0" b="0"/>
          <a:stretch>
            <a:fillRect/>
          </a:stretch>
        </p:blipFill>
        <p:spPr>
          <a:xfrm flipH="false" flipV="false" rot="0">
            <a:off x="5291118" y="7572496"/>
            <a:ext cx="2537502" cy="929580"/>
          </a:xfrm>
          <a:prstGeom prst="rect">
            <a:avLst/>
          </a:prstGeom>
        </p:spPr>
      </p:pic>
      <p:sp>
        <p:nvSpPr>
          <p:cNvPr name="TextBox 38" id="38"/>
          <p:cNvSpPr txBox="true"/>
          <p:nvPr/>
        </p:nvSpPr>
        <p:spPr>
          <a:xfrm rot="0">
            <a:off x="5367972" y="1581870"/>
            <a:ext cx="10523142" cy="1931909"/>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TF-IDF</a:t>
            </a:r>
          </a:p>
          <a:p>
            <a:pPr>
              <a:lnSpc>
                <a:spcPts val="4759"/>
              </a:lnSpc>
            </a:pPr>
            <a:r>
              <a:rPr lang="en-US" sz="3399">
                <a:solidFill>
                  <a:srgbClr val="FFFFFF"/>
                </a:solidFill>
                <a:latin typeface="Barlow Light"/>
              </a:rPr>
              <a:t>Penilaian bobot setiap kata pada sebuah dokumen berdasarkan frekuensi dan distribusi kata.</a:t>
            </a:r>
          </a:p>
        </p:txBody>
      </p:sp>
      <p:sp>
        <p:nvSpPr>
          <p:cNvPr name="TextBox 39" id="39"/>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13</a:t>
            </a:r>
          </a:p>
        </p:txBody>
      </p:sp>
      <p:sp>
        <p:nvSpPr>
          <p:cNvPr name="TextBox 40" id="40"/>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41" id="41"/>
          <p:cNvSpPr txBox="true"/>
          <p:nvPr/>
        </p:nvSpPr>
        <p:spPr>
          <a:xfrm rot="0">
            <a:off x="5291118" y="3751903"/>
            <a:ext cx="12144245" cy="589783"/>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TF (Term Frequency) yaitu kemunculan suatu kata pada dokumen</a:t>
            </a:r>
          </a:p>
        </p:txBody>
      </p:sp>
      <p:sp>
        <p:nvSpPr>
          <p:cNvPr name="TextBox 42" id="42"/>
          <p:cNvSpPr txBox="true"/>
          <p:nvPr/>
        </p:nvSpPr>
        <p:spPr>
          <a:xfrm rot="0">
            <a:off x="5291118" y="5160900"/>
            <a:ext cx="12823348" cy="589783"/>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IDF (Inverse Document Frequency)  kebalikan dari frekuensi dokumen </a:t>
            </a:r>
          </a:p>
        </p:txBody>
      </p:sp>
      <p:sp>
        <p:nvSpPr>
          <p:cNvPr name="TextBox 43" id="43"/>
          <p:cNvSpPr txBox="true"/>
          <p:nvPr/>
        </p:nvSpPr>
        <p:spPr>
          <a:xfrm rot="0">
            <a:off x="5291118" y="6868413"/>
            <a:ext cx="12144245" cy="589783"/>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Sehingga TF-IDF didapat dengan persamaan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633718" y="5475225"/>
            <a:ext cx="16045402" cy="1834290"/>
          </a:xfrm>
          <a:prstGeom prst="rect">
            <a:avLst/>
          </a:prstGeom>
        </p:spPr>
      </p:pic>
      <p:sp>
        <p:nvSpPr>
          <p:cNvPr name="TextBox 36" id="36"/>
          <p:cNvSpPr txBox="true"/>
          <p:nvPr/>
        </p:nvSpPr>
        <p:spPr>
          <a:xfrm rot="0">
            <a:off x="5367972" y="1581870"/>
            <a:ext cx="10523142" cy="1331966"/>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Contoh Perhitungan TF-IDF</a:t>
            </a:r>
          </a:p>
          <a:p>
            <a:pPr>
              <a:lnSpc>
                <a:spcPts val="4759"/>
              </a:lnSpc>
            </a:pPr>
            <a:r>
              <a:rPr lang="en-US" sz="3399">
                <a:solidFill>
                  <a:srgbClr val="FFFFFF"/>
                </a:solidFill>
                <a:latin typeface="Barlow Light"/>
              </a:rPr>
              <a:t>Diketahui ada 2 dokumen sebagai berikut:</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14</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450991" y="1409945"/>
            <a:ext cx="5951902" cy="7570244"/>
          </a:xfrm>
          <a:prstGeom prst="rect">
            <a:avLst/>
          </a:prstGeom>
        </p:spPr>
      </p:pic>
      <p:sp>
        <p:nvSpPr>
          <p:cNvPr name="TextBox 36" id="36"/>
          <p:cNvSpPr txBox="true"/>
          <p:nvPr/>
        </p:nvSpPr>
        <p:spPr>
          <a:xfrm rot="0">
            <a:off x="11680678" y="2620798"/>
            <a:ext cx="6784729" cy="1931909"/>
          </a:xfrm>
          <a:prstGeom prst="rect">
            <a:avLst/>
          </a:prstGeom>
        </p:spPr>
        <p:txBody>
          <a:bodyPr anchor="t" rtlCol="false" tIns="0" lIns="0" bIns="0" rIns="0">
            <a:spAutoFit/>
          </a:bodyPr>
          <a:lstStyle/>
          <a:p>
            <a:pPr>
              <a:lnSpc>
                <a:spcPts val="5879"/>
              </a:lnSpc>
            </a:pPr>
            <a:r>
              <a:rPr lang="en-US" sz="4199">
                <a:solidFill>
                  <a:srgbClr val="FFFFFF"/>
                </a:solidFill>
                <a:latin typeface="Barlow Light Bold"/>
              </a:rPr>
              <a:t>Contoh Perhitungan TF-IDF</a:t>
            </a:r>
          </a:p>
          <a:p>
            <a:pPr>
              <a:lnSpc>
                <a:spcPts val="4759"/>
              </a:lnSpc>
            </a:pPr>
            <a:r>
              <a:rPr lang="en-US" sz="3399">
                <a:solidFill>
                  <a:srgbClr val="FFFFFF"/>
                </a:solidFill>
                <a:latin typeface="Barlow Light Bold"/>
              </a:rPr>
              <a:t>Maka Hasil Perhitungannya adalah sebagai berikut </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15</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12422" t="26267" r="10916" b="23715"/>
          <a:stretch>
            <a:fillRect/>
          </a:stretch>
        </p:blipFill>
        <p:spPr>
          <a:xfrm flipH="false" flipV="false" rot="0">
            <a:off x="5222380" y="4456621"/>
            <a:ext cx="5809049" cy="3790084"/>
          </a:xfrm>
          <a:prstGeom prst="rect">
            <a:avLst/>
          </a:prstGeom>
        </p:spPr>
      </p:pic>
      <p:sp>
        <p:nvSpPr>
          <p:cNvPr name="TextBox 36" id="36"/>
          <p:cNvSpPr txBox="true"/>
          <p:nvPr/>
        </p:nvSpPr>
        <p:spPr>
          <a:xfrm rot="0">
            <a:off x="5367972" y="1591395"/>
            <a:ext cx="10523142"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Support Vector Machine </a:t>
            </a:r>
          </a:p>
          <a:p>
            <a:pPr>
              <a:lnSpc>
                <a:spcPts val="4759"/>
              </a:lnSpc>
            </a:pPr>
            <a:r>
              <a:rPr lang="en-US" sz="3399">
                <a:solidFill>
                  <a:srgbClr val="FFFFFF"/>
                </a:solidFill>
                <a:latin typeface="Barlow Light"/>
              </a:rPr>
              <a:t>merupakan salah satu metode klasifikasi untuk menemukan hyperplane terbaik untuk memisahkan 2 kelas (dalam Rahutomo et al., 2018)</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16</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9" id="39"/>
          <p:cNvSpPr txBox="true"/>
          <p:nvPr/>
        </p:nvSpPr>
        <p:spPr>
          <a:xfrm rot="0">
            <a:off x="11584248" y="4389946"/>
            <a:ext cx="4400936" cy="1789668"/>
          </a:xfrm>
          <a:prstGeom prst="rect">
            <a:avLst/>
          </a:prstGeom>
        </p:spPr>
        <p:txBody>
          <a:bodyPr anchor="t" rtlCol="false" tIns="0" lIns="0" bIns="0" rIns="0">
            <a:spAutoFit/>
          </a:bodyPr>
          <a:lstStyle/>
          <a:p>
            <a:pPr algn="r">
              <a:lnSpc>
                <a:spcPts val="4759"/>
              </a:lnSpc>
            </a:pPr>
            <a:r>
              <a:rPr lang="en-US" sz="3399">
                <a:solidFill>
                  <a:srgbClr val="FFFFFF"/>
                </a:solidFill>
                <a:latin typeface="Barlow Light"/>
              </a:rPr>
              <a:t>Terlihat 2 buah kelas dipisahkan oleh sebuah </a:t>
            </a:r>
            <a:r>
              <a:rPr lang="en-US" sz="3399">
                <a:solidFill>
                  <a:srgbClr val="FFFFFF"/>
                </a:solidFill>
                <a:latin typeface="Barlow Light Italics"/>
              </a:rPr>
              <a:t>hyperplane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91305" y="4885246"/>
            <a:ext cx="5748137" cy="1136514"/>
          </a:xfrm>
          <a:prstGeom prst="rect">
            <a:avLst/>
          </a:prstGeom>
        </p:spPr>
      </p:pic>
      <p:sp>
        <p:nvSpPr>
          <p:cNvPr name="TextBox 36" id="36"/>
          <p:cNvSpPr txBox="true"/>
          <p:nvPr/>
        </p:nvSpPr>
        <p:spPr>
          <a:xfrm rot="0">
            <a:off x="5367972" y="1591395"/>
            <a:ext cx="10523142"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Support Vector Machine (Kernel)</a:t>
            </a:r>
          </a:p>
          <a:p>
            <a:pPr>
              <a:lnSpc>
                <a:spcPts val="4759"/>
              </a:lnSpc>
            </a:pPr>
            <a:r>
              <a:rPr lang="en-US" sz="3399">
                <a:solidFill>
                  <a:srgbClr val="FFFFFF"/>
                </a:solidFill>
                <a:latin typeface="Barlow Light Italics"/>
              </a:rPr>
              <a:t>RBF (Radial Basis Function) merupakan kernel yang digunakan untuk menganalisis 2 data yang tidak terpisah secara linear. </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17</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9" id="39"/>
          <p:cNvSpPr txBox="true"/>
          <p:nvPr/>
        </p:nvSpPr>
        <p:spPr>
          <a:xfrm rot="0">
            <a:off x="5367972" y="7056979"/>
            <a:ext cx="10523142" cy="1189726"/>
          </a:xfrm>
          <a:prstGeom prst="rect">
            <a:avLst/>
          </a:prstGeom>
        </p:spPr>
        <p:txBody>
          <a:bodyPr anchor="t" rtlCol="false" tIns="0" lIns="0" bIns="0" rIns="0">
            <a:spAutoFit/>
          </a:bodyPr>
          <a:lstStyle/>
          <a:p>
            <a:pPr algn="ctr">
              <a:lnSpc>
                <a:spcPts val="4759"/>
              </a:lnSpc>
            </a:pPr>
            <a:r>
              <a:rPr lang="en-US" sz="3399">
                <a:solidFill>
                  <a:srgbClr val="FFFFFF"/>
                </a:solidFill>
                <a:latin typeface="Barlow Light"/>
              </a:rPr>
              <a:t>Secara </a:t>
            </a:r>
            <a:r>
              <a:rPr lang="en-US" sz="3399">
                <a:solidFill>
                  <a:srgbClr val="FFFFFF"/>
                </a:solidFill>
                <a:latin typeface="Barlow Light Italics"/>
              </a:rPr>
              <a:t>default</a:t>
            </a:r>
            <a:r>
              <a:rPr lang="en-US" sz="3399">
                <a:solidFill>
                  <a:srgbClr val="FFFFFF"/>
                </a:solidFill>
                <a:latin typeface="Barlow Light"/>
              </a:rPr>
              <a:t>, RBF memerlukan 2 parameter yaitu </a:t>
            </a:r>
            <a:r>
              <a:rPr lang="en-US" sz="3399">
                <a:solidFill>
                  <a:srgbClr val="FFFFFF"/>
                </a:solidFill>
                <a:latin typeface="Barlow Light Italics"/>
              </a:rPr>
              <a:t>Gamma </a:t>
            </a:r>
            <a:r>
              <a:rPr lang="en-US" sz="3399">
                <a:solidFill>
                  <a:srgbClr val="FFFFFF"/>
                </a:solidFill>
                <a:latin typeface="Barlow Light"/>
              </a:rPr>
              <a:t>dan </a:t>
            </a:r>
            <a:r>
              <a:rPr lang="en-US" sz="3399">
                <a:solidFill>
                  <a:srgbClr val="FFFFFF"/>
                </a:solidFill>
                <a:latin typeface="Barlow Light Italics"/>
              </a:rPr>
              <a:t>Cost</a:t>
            </a:r>
            <a:r>
              <a:rPr lang="en-US" sz="3399">
                <a:solidFill>
                  <a:srgbClr val="FFFFFF"/>
                </a:solidFill>
                <a:latin typeface="Barlow Light"/>
              </a:rPr>
              <a: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45971" y="3309877"/>
            <a:ext cx="5961548" cy="3477569"/>
          </a:xfrm>
          <a:prstGeom prst="rect">
            <a:avLst/>
          </a:prstGeom>
        </p:spPr>
      </p:pic>
      <p:sp>
        <p:nvSpPr>
          <p:cNvPr name="TextBox 36" id="36"/>
          <p:cNvSpPr txBox="true"/>
          <p:nvPr/>
        </p:nvSpPr>
        <p:spPr>
          <a:xfrm rot="0">
            <a:off x="5367972" y="1591395"/>
            <a:ext cx="10523142" cy="1322441"/>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Diketahui data sebagai berikut</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18</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4705127" y="4195963"/>
            <a:ext cx="10968738" cy="3559392"/>
          </a:xfrm>
          <a:prstGeom prst="rect">
            <a:avLst/>
          </a:prstGeom>
        </p:spPr>
      </p:pic>
      <p:sp>
        <p:nvSpPr>
          <p:cNvPr name="TextBox 36" id="36"/>
          <p:cNvSpPr txBox="true"/>
          <p:nvPr/>
        </p:nvSpPr>
        <p:spPr>
          <a:xfrm rot="0">
            <a:off x="5367972" y="1591395"/>
            <a:ext cx="10523142" cy="1922383"/>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Lalu dihitung </a:t>
            </a:r>
            <a:r>
              <a:rPr lang="en-US" sz="3399">
                <a:solidFill>
                  <a:srgbClr val="FFFFFF"/>
                </a:solidFill>
                <a:latin typeface="Barlow Light Italics"/>
              </a:rPr>
              <a:t>Euclidean Distance</a:t>
            </a:r>
            <a:r>
              <a:rPr lang="en-US" sz="3399">
                <a:solidFill>
                  <a:srgbClr val="FFFFFF"/>
                </a:solidFill>
                <a:latin typeface="Barlow Light"/>
              </a:rPr>
              <a:t> per masing-masing data, didapat sebagai berikut:</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19</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0" id="30"/>
          <p:cNvSpPr txBox="true"/>
          <p:nvPr/>
        </p:nvSpPr>
        <p:spPr>
          <a:xfrm rot="0">
            <a:off x="5658906" y="2360932"/>
            <a:ext cx="9466816" cy="2610856"/>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Setiap 5 tahun, Pemilihan Umum dilakukan di Indonesia. Jumlah pemilih tercatat terus bertambah sejak tahun 2004 sampai dengan tahun 2019 sebesar 28,90%.</a:t>
            </a:r>
          </a:p>
        </p:txBody>
      </p:sp>
      <p:sp>
        <p:nvSpPr>
          <p:cNvPr name="TextBox 31" id="31"/>
          <p:cNvSpPr txBox="true"/>
          <p:nvPr/>
        </p:nvSpPr>
        <p:spPr>
          <a:xfrm rot="0">
            <a:off x="16304906" y="9237376"/>
            <a:ext cx="1344853" cy="523875"/>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02</a:t>
            </a:r>
          </a:p>
        </p:txBody>
      </p:sp>
      <p:sp>
        <p:nvSpPr>
          <p:cNvPr name="TextBox 32" id="32"/>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3" id="3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4" id="34"/>
          <p:cNvSpPr txBox="true"/>
          <p:nvPr/>
        </p:nvSpPr>
        <p:spPr>
          <a:xfrm rot="0">
            <a:off x="7510517" y="5378081"/>
            <a:ext cx="9466816" cy="3268015"/>
          </a:xfrm>
          <a:prstGeom prst="rect">
            <a:avLst/>
          </a:prstGeom>
        </p:spPr>
        <p:txBody>
          <a:bodyPr anchor="t" rtlCol="false" tIns="0" lIns="0" bIns="0" rIns="0">
            <a:spAutoFit/>
          </a:bodyPr>
          <a:lstStyle/>
          <a:p>
            <a:pPr algn="r">
              <a:lnSpc>
                <a:spcPts val="5179"/>
              </a:lnSpc>
            </a:pPr>
            <a:r>
              <a:rPr lang="en-US" sz="3699">
                <a:solidFill>
                  <a:srgbClr val="695941"/>
                </a:solidFill>
                <a:latin typeface="Barlow Light"/>
              </a:rPr>
              <a:t>Media sosial twitter menjadi tempat penyebaran informasi, hiburan bahkan opini politik. Sehingga, pemilihan umum tahun 2024 akan banyak bertebaran di twitter tentang masing-masing calon presiden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319573"/>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67972" y="4323069"/>
            <a:ext cx="4783674" cy="4135040"/>
          </a:xfrm>
          <a:prstGeom prst="rect">
            <a:avLst/>
          </a:prstGeom>
        </p:spPr>
      </p:pic>
      <p:sp>
        <p:nvSpPr>
          <p:cNvPr name="TextBox 36" id="36"/>
          <p:cNvSpPr txBox="true"/>
          <p:nvPr/>
        </p:nvSpPr>
        <p:spPr>
          <a:xfrm rot="0">
            <a:off x="5367972" y="1591395"/>
            <a:ext cx="10523142"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Lalu misalkan ada 1 data baru dengan titik (2,2), maka ditampilkan hasil perhitungan kernel dari titik baru ke setiap data</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20</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175382" y="3872113"/>
            <a:ext cx="7306127" cy="2869315"/>
          </a:xfrm>
          <a:prstGeom prst="rect">
            <a:avLst/>
          </a:prstGeom>
        </p:spPr>
      </p:pic>
      <p:sp>
        <p:nvSpPr>
          <p:cNvPr name="TextBox 36" id="36"/>
          <p:cNvSpPr txBox="true"/>
          <p:nvPr/>
        </p:nvSpPr>
        <p:spPr>
          <a:xfrm rot="0">
            <a:off x="5367972" y="1591395"/>
            <a:ext cx="10523142" cy="1922383"/>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Contoh Perhitungan SVM Kernel RBF</a:t>
            </a:r>
          </a:p>
          <a:p>
            <a:pPr>
              <a:lnSpc>
                <a:spcPts val="4759"/>
              </a:lnSpc>
            </a:pPr>
            <a:r>
              <a:rPr lang="en-US" sz="3399">
                <a:solidFill>
                  <a:srgbClr val="FFFFFF"/>
                </a:solidFill>
                <a:latin typeface="Barlow Light"/>
              </a:rPr>
              <a:t>Selanjutnya kita menjumlahkan setiap data per label, dan melihat data terkecil dari hasil penjumlahan</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21</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
        <p:nvSpPr>
          <p:cNvPr name="TextBox 39" id="39"/>
          <p:cNvSpPr txBox="true"/>
          <p:nvPr/>
        </p:nvSpPr>
        <p:spPr>
          <a:xfrm rot="0">
            <a:off x="5175382" y="6931928"/>
            <a:ext cx="10523142" cy="1189726"/>
          </a:xfrm>
          <a:prstGeom prst="rect">
            <a:avLst/>
          </a:prstGeom>
        </p:spPr>
        <p:txBody>
          <a:bodyPr anchor="t" rtlCol="false" tIns="0" lIns="0" bIns="0" rIns="0">
            <a:spAutoFit/>
          </a:bodyPr>
          <a:lstStyle/>
          <a:p>
            <a:pPr>
              <a:lnSpc>
                <a:spcPts val="4759"/>
              </a:lnSpc>
            </a:pPr>
            <a:r>
              <a:rPr lang="en-US" sz="3399">
                <a:solidFill>
                  <a:srgbClr val="FFFFFF"/>
                </a:solidFill>
                <a:latin typeface="Barlow Light"/>
              </a:rPr>
              <a:t>Didapat label netral sebagai nilai paling kecil, sehingga data 2,2 masuk kedalam label netral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8610740" y="5267355"/>
            <a:ext cx="5454076" cy="4036696"/>
          </a:xfrm>
          <a:prstGeom prst="rect">
            <a:avLst/>
          </a:prstGeom>
        </p:spPr>
      </p:pic>
      <p:sp>
        <p:nvSpPr>
          <p:cNvPr name="TextBox 36" id="36"/>
          <p:cNvSpPr txBox="true"/>
          <p:nvPr/>
        </p:nvSpPr>
        <p:spPr>
          <a:xfrm rot="0">
            <a:off x="5367972" y="1591395"/>
            <a:ext cx="11273184" cy="3122269"/>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K-Fold Cross Validation</a:t>
            </a:r>
          </a:p>
          <a:p>
            <a:pPr>
              <a:lnSpc>
                <a:spcPts val="4759"/>
              </a:lnSpc>
            </a:pPr>
            <a:r>
              <a:rPr lang="en-US" sz="3399">
                <a:solidFill>
                  <a:srgbClr val="FFFFFF"/>
                </a:solidFill>
                <a:latin typeface="Barlow Light"/>
              </a:rPr>
              <a:t>Merupakan cara melakukan validasi dengan cara membagi sample secara acak sebanyak nilai K dari total  fold.  Lalu data tersebut dijadikan data testing sedangkan sisanya menjadi data training. (dalam Hutapea et al., 2018)</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22</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67972" y="4885246"/>
            <a:ext cx="9804138" cy="3194881"/>
          </a:xfrm>
          <a:prstGeom prst="rect">
            <a:avLst/>
          </a:prstGeom>
        </p:spPr>
      </p:pic>
      <p:sp>
        <p:nvSpPr>
          <p:cNvPr name="TextBox 36" id="36"/>
          <p:cNvSpPr txBox="true"/>
          <p:nvPr/>
        </p:nvSpPr>
        <p:spPr>
          <a:xfrm rot="0">
            <a:off x="5367972" y="1591395"/>
            <a:ext cx="11273184" cy="2522326"/>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Confusion Matrix</a:t>
            </a:r>
          </a:p>
          <a:p>
            <a:pPr>
              <a:lnSpc>
                <a:spcPts val="4759"/>
              </a:lnSpc>
            </a:pPr>
            <a:r>
              <a:rPr lang="en-US" sz="3399">
                <a:solidFill>
                  <a:srgbClr val="FFFFFF"/>
                </a:solidFill>
                <a:latin typeface="Barlow Light"/>
              </a:rPr>
              <a:t>Confusion Matrix merupakan sebuah metode berupa matriks yang berfungsi untuk menilai kinerja akurasi klasifikasi berdasarkan dataset dan label sebenarnya.</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23</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2236470"/>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Landasan</a:t>
            </a:r>
          </a:p>
          <a:p>
            <a:pPr>
              <a:lnSpc>
                <a:spcPts val="8640"/>
              </a:lnSpc>
            </a:pPr>
            <a:r>
              <a:rPr lang="en-US" sz="8000">
                <a:solidFill>
                  <a:srgbClr val="FFFFFF"/>
                </a:solidFill>
                <a:latin typeface="Barlow SemiCondensed Italics"/>
              </a:rPr>
              <a:t>Teori</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5" id="35"/>
          <p:cNvPicPr>
            <a:picLocks noChangeAspect="true"/>
          </p:cNvPicPr>
          <p:nvPr/>
        </p:nvPicPr>
        <p:blipFill>
          <a:blip r:embed="rId5"/>
          <a:srcRect l="0" t="0" r="0" b="0"/>
          <a:stretch>
            <a:fillRect/>
          </a:stretch>
        </p:blipFill>
        <p:spPr>
          <a:xfrm flipH="false" flipV="false" rot="0">
            <a:off x="5367972" y="5751756"/>
            <a:ext cx="6446944" cy="1584418"/>
          </a:xfrm>
          <a:prstGeom prst="rect">
            <a:avLst/>
          </a:prstGeom>
        </p:spPr>
      </p:pic>
      <p:sp>
        <p:nvSpPr>
          <p:cNvPr name="TextBox 36" id="36"/>
          <p:cNvSpPr txBox="true"/>
          <p:nvPr/>
        </p:nvSpPr>
        <p:spPr>
          <a:xfrm rot="0">
            <a:off x="5367972" y="1591395"/>
            <a:ext cx="11891328" cy="3722211"/>
          </a:xfrm>
          <a:prstGeom prst="rect">
            <a:avLst/>
          </a:prstGeom>
        </p:spPr>
        <p:txBody>
          <a:bodyPr anchor="t" rtlCol="false" tIns="0" lIns="0" bIns="0" rIns="0">
            <a:spAutoFit/>
          </a:bodyPr>
          <a:lstStyle/>
          <a:p>
            <a:pPr>
              <a:lnSpc>
                <a:spcPts val="5880"/>
              </a:lnSpc>
            </a:pPr>
            <a:r>
              <a:rPr lang="en-US" sz="4200">
                <a:solidFill>
                  <a:srgbClr val="FFFFFF"/>
                </a:solidFill>
                <a:latin typeface="Barlow Light Bold"/>
              </a:rPr>
              <a:t>Pearson Correlation</a:t>
            </a:r>
          </a:p>
          <a:p>
            <a:pPr>
              <a:lnSpc>
                <a:spcPts val="4759"/>
              </a:lnSpc>
            </a:pPr>
            <a:r>
              <a:rPr lang="en-US" sz="3399">
                <a:solidFill>
                  <a:srgbClr val="FFFFFF"/>
                </a:solidFill>
                <a:latin typeface="Barlow Light"/>
              </a:rPr>
              <a:t>Pearson Correlation merupakan metode untuk mencari hubungan linear antara 2 variable atau lebih. Hasil dari Pearson Correlation merupakan koefisien korelasi yang berkisar antara angka 0 sampai 1 yang berlaku untuk angka negatif (dalam Rarasati dan Putra, 2021)</a:t>
            </a:r>
          </a:p>
        </p:txBody>
      </p:sp>
      <p:sp>
        <p:nvSpPr>
          <p:cNvPr name="TextBox 37" id="37"/>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a:rPr>
              <a:t>24</a:t>
            </a:r>
          </a:p>
        </p:txBody>
      </p:sp>
      <p:sp>
        <p:nvSpPr>
          <p:cNvPr name="TextBox 38" id="38"/>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437680"/>
            <a:ext cx="8445451" cy="4010563"/>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25</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Scrap</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437680"/>
            <a:ext cx="8379123" cy="3987138"/>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26</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Scrap</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33443" y="3437680"/>
            <a:ext cx="8442845" cy="4011278"/>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27</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1483" b="0"/>
          <a:stretch>
            <a:fillRect/>
          </a:stretch>
        </p:blipFill>
        <p:spPr>
          <a:xfrm flipH="false" flipV="false" rot="0">
            <a:off x="9564507" y="3236620"/>
            <a:ext cx="5806675" cy="685809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28</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9596253" y="3055645"/>
            <a:ext cx="5759702" cy="707771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29</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3613" r="0" b="0"/>
          <a:stretch>
            <a:fillRect/>
          </a:stretch>
        </p:blipFill>
        <p:spPr>
          <a:xfrm flipH="false" flipV="false" rot="0">
            <a:off x="5699037" y="1819368"/>
            <a:ext cx="8244987" cy="5495317"/>
          </a:xfrm>
          <a:prstGeom prst="rect">
            <a:avLst/>
          </a:prstGeom>
        </p:spPr>
      </p:pic>
      <p:pic>
        <p:nvPicPr>
          <p:cNvPr name="Picture 31" id="3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246666">
            <a:off x="13633827" y="6463589"/>
            <a:ext cx="2526256" cy="713667"/>
          </a:xfrm>
          <a:prstGeom prst="rect">
            <a:avLst/>
          </a:prstGeom>
        </p:spPr>
      </p:pic>
      <p:sp>
        <p:nvSpPr>
          <p:cNvPr name="TextBox 32" id="32"/>
          <p:cNvSpPr txBox="true"/>
          <p:nvPr/>
        </p:nvSpPr>
        <p:spPr>
          <a:xfrm rot="0">
            <a:off x="5699037" y="7733786"/>
            <a:ext cx="9466816" cy="1953697"/>
          </a:xfrm>
          <a:prstGeom prst="rect">
            <a:avLst/>
          </a:prstGeom>
        </p:spPr>
        <p:txBody>
          <a:bodyPr anchor="t" rtlCol="false" tIns="0" lIns="0" bIns="0" rIns="0">
            <a:spAutoFit/>
          </a:bodyPr>
          <a:lstStyle/>
          <a:p>
            <a:pPr algn="just">
              <a:lnSpc>
                <a:spcPts val="5179"/>
              </a:lnSpc>
            </a:pPr>
            <a:r>
              <a:rPr lang="en-US" sz="3699">
                <a:solidFill>
                  <a:srgbClr val="695941"/>
                </a:solidFill>
                <a:latin typeface="Barlow Light"/>
              </a:rPr>
              <a:t>Tercatat menurut BPS (Badan Pusat Statistik) data pemilih meningkat setiap tahunnya dari 2004 sampai dengan 2019</a:t>
            </a:r>
          </a:p>
        </p:txBody>
      </p:sp>
      <p:sp>
        <p:nvSpPr>
          <p:cNvPr name="TextBox 33" id="33"/>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03</a:t>
            </a:r>
          </a:p>
        </p:txBody>
      </p:sp>
      <p:sp>
        <p:nvSpPr>
          <p:cNvPr name="TextBox 34" id="34"/>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9596253" y="3055645"/>
            <a:ext cx="4614820" cy="7114057"/>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30</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10370638" y="3097719"/>
            <a:ext cx="4221743" cy="718928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31</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Train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262865"/>
            <a:ext cx="7880350" cy="4055123"/>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32</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262865"/>
            <a:ext cx="6737445" cy="4402687"/>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33</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9596253" y="3236620"/>
            <a:ext cx="5737046" cy="6685921"/>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34</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262865"/>
            <a:ext cx="7503080" cy="4462499"/>
          </a:xfrm>
          <a:prstGeom prst="rect">
            <a:avLst/>
          </a:prstGeom>
        </p:spPr>
      </p:pic>
      <p:sp>
        <p:nvSpPr>
          <p:cNvPr name="TextBox 31" id="31"/>
          <p:cNvSpPr txBox="true"/>
          <p:nvPr/>
        </p:nvSpPr>
        <p:spPr>
          <a:xfrm rot="0">
            <a:off x="5904366" y="1673383"/>
            <a:ext cx="9466816" cy="1296538"/>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perancangan mesin sentimen analisis berbasis website sebagai berikut</a:t>
            </a:r>
          </a:p>
        </p:txBody>
      </p:sp>
      <p:sp>
        <p:nvSpPr>
          <p:cNvPr name="TextBox 32" id="32"/>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35</a:t>
            </a:r>
          </a:p>
        </p:txBody>
      </p:sp>
      <p:sp>
        <p:nvSpPr>
          <p:cNvPr name="TextBox 33" id="33"/>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4" id="3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5" id="35"/>
          <p:cNvSpPr txBox="true"/>
          <p:nvPr/>
        </p:nvSpPr>
        <p:spPr>
          <a:xfrm rot="0">
            <a:off x="5904366" y="7762568"/>
            <a:ext cx="9466816" cy="639379"/>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Halaman Predict</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3893779"/>
            <a:ext cx="8796883" cy="2491348"/>
          </a:xfrm>
          <a:prstGeom prst="rect">
            <a:avLst/>
          </a:prstGeom>
        </p:spPr>
      </p:pic>
      <p:pic>
        <p:nvPicPr>
          <p:cNvPr name="Picture 31" id="31"/>
          <p:cNvPicPr>
            <a:picLocks noChangeAspect="true"/>
          </p:cNvPicPr>
          <p:nvPr/>
        </p:nvPicPr>
        <p:blipFill>
          <a:blip r:embed="rId6"/>
          <a:srcRect l="0" t="0" r="0" b="0"/>
          <a:stretch>
            <a:fillRect/>
          </a:stretch>
        </p:blipFill>
        <p:spPr>
          <a:xfrm flipH="false" flipV="false" rot="0">
            <a:off x="5904366" y="6964137"/>
            <a:ext cx="8796883" cy="2014023"/>
          </a:xfrm>
          <a:prstGeom prst="rect">
            <a:avLst/>
          </a:prstGeom>
        </p:spPr>
      </p:pic>
      <p:sp>
        <p:nvSpPr>
          <p:cNvPr name="TextBox 32" id="32"/>
          <p:cNvSpPr txBox="true"/>
          <p:nvPr/>
        </p:nvSpPr>
        <p:spPr>
          <a:xfrm rot="0">
            <a:off x="5904366" y="1673383"/>
            <a:ext cx="9466816" cy="1953697"/>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perhitungan Pearson Correlation untuk data sentimen dan survei elektabilitas calon Anies Baswedan</a:t>
            </a:r>
          </a:p>
        </p:txBody>
      </p:sp>
      <p:sp>
        <p:nvSpPr>
          <p:cNvPr name="TextBox 33" id="33"/>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36</a:t>
            </a:r>
          </a:p>
        </p:txBody>
      </p:sp>
      <p:sp>
        <p:nvSpPr>
          <p:cNvPr name="TextBox 34" id="34"/>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4055704"/>
            <a:ext cx="9036422" cy="2601394"/>
          </a:xfrm>
          <a:prstGeom prst="rect">
            <a:avLst/>
          </a:prstGeom>
        </p:spPr>
      </p:pic>
      <p:pic>
        <p:nvPicPr>
          <p:cNvPr name="Picture 31" id="31"/>
          <p:cNvPicPr>
            <a:picLocks noChangeAspect="true"/>
          </p:cNvPicPr>
          <p:nvPr/>
        </p:nvPicPr>
        <p:blipFill>
          <a:blip r:embed="rId6"/>
          <a:srcRect l="0" t="0" r="0" b="0"/>
          <a:stretch>
            <a:fillRect/>
          </a:stretch>
        </p:blipFill>
        <p:spPr>
          <a:xfrm flipH="false" flipV="false" rot="0">
            <a:off x="5978296" y="6923799"/>
            <a:ext cx="8962492" cy="1967955"/>
          </a:xfrm>
          <a:prstGeom prst="rect">
            <a:avLst/>
          </a:prstGeom>
        </p:spPr>
      </p:pic>
      <p:sp>
        <p:nvSpPr>
          <p:cNvPr name="TextBox 32" id="32"/>
          <p:cNvSpPr txBox="true"/>
          <p:nvPr/>
        </p:nvSpPr>
        <p:spPr>
          <a:xfrm rot="0">
            <a:off x="5904366" y="1673383"/>
            <a:ext cx="9466816" cy="1953697"/>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perhitungan Pearson Correlation untuk data sentimen dan survei elektabilitas calon Ganjar Pranowo</a:t>
            </a:r>
          </a:p>
        </p:txBody>
      </p:sp>
      <p:sp>
        <p:nvSpPr>
          <p:cNvPr name="TextBox 33" id="33"/>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37</a:t>
            </a:r>
          </a:p>
        </p:txBody>
      </p:sp>
      <p:sp>
        <p:nvSpPr>
          <p:cNvPr name="TextBox 34" id="34"/>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pic>
        <p:nvPicPr>
          <p:cNvPr name="Picture 30" id="30"/>
          <p:cNvPicPr>
            <a:picLocks noChangeAspect="true"/>
          </p:cNvPicPr>
          <p:nvPr/>
        </p:nvPicPr>
        <p:blipFill>
          <a:blip r:embed="rId5"/>
          <a:srcRect l="0" t="0" r="0" b="0"/>
          <a:stretch>
            <a:fillRect/>
          </a:stretch>
        </p:blipFill>
        <p:spPr>
          <a:xfrm flipH="false" flipV="false" rot="0">
            <a:off x="5904366" y="4055704"/>
            <a:ext cx="9108997" cy="2572770"/>
          </a:xfrm>
          <a:prstGeom prst="rect">
            <a:avLst/>
          </a:prstGeom>
        </p:spPr>
      </p:pic>
      <p:pic>
        <p:nvPicPr>
          <p:cNvPr name="Picture 31" id="31"/>
          <p:cNvPicPr>
            <a:picLocks noChangeAspect="true"/>
          </p:cNvPicPr>
          <p:nvPr/>
        </p:nvPicPr>
        <p:blipFill>
          <a:blip r:embed="rId6"/>
          <a:srcRect l="0" t="0" r="0" b="0"/>
          <a:stretch>
            <a:fillRect/>
          </a:stretch>
        </p:blipFill>
        <p:spPr>
          <a:xfrm flipH="false" flipV="false" rot="0">
            <a:off x="5964591" y="6895174"/>
            <a:ext cx="9048772" cy="1995005"/>
          </a:xfrm>
          <a:prstGeom prst="rect">
            <a:avLst/>
          </a:prstGeom>
        </p:spPr>
      </p:pic>
      <p:sp>
        <p:nvSpPr>
          <p:cNvPr name="TextBox 32" id="32"/>
          <p:cNvSpPr txBox="true"/>
          <p:nvPr/>
        </p:nvSpPr>
        <p:spPr>
          <a:xfrm rot="0">
            <a:off x="5904366" y="1673383"/>
            <a:ext cx="9466816" cy="1953697"/>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Hasil perhitungan Pearson Correlation untuk data sentimen dan survei elektabilitas calon Prabowo Subianto</a:t>
            </a:r>
          </a:p>
        </p:txBody>
      </p:sp>
      <p:sp>
        <p:nvSpPr>
          <p:cNvPr name="TextBox 33" id="33"/>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a:rPr>
              <a:t>38</a:t>
            </a:r>
          </a:p>
        </p:txBody>
      </p:sp>
      <p:sp>
        <p:nvSpPr>
          <p:cNvPr name="TextBox 34" id="34"/>
          <p:cNvSpPr txBox="true"/>
          <p:nvPr/>
        </p:nvSpPr>
        <p:spPr>
          <a:xfrm rot="0">
            <a:off x="0" y="1201213"/>
            <a:ext cx="5010458"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Hasil dan Pembahasan</a:t>
            </a:r>
          </a:p>
        </p:txBody>
      </p:sp>
      <p:sp>
        <p:nvSpPr>
          <p:cNvPr name="TextBox 35" id="35"/>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8677424"/>
            <a:chOff x="0" y="0"/>
            <a:chExt cx="5028618" cy="2285412"/>
          </a:xfrm>
        </p:grpSpPr>
        <p:sp>
          <p:nvSpPr>
            <p:cNvPr name="Freeform 15" id="15"/>
            <p:cNvSpPr/>
            <p:nvPr/>
          </p:nvSpPr>
          <p:spPr>
            <a:xfrm flipH="false" flipV="false">
              <a:off x="0" y="0"/>
              <a:ext cx="5028617" cy="2285412"/>
            </a:xfrm>
            <a:custGeom>
              <a:avLst/>
              <a:gdLst/>
              <a:ahLst/>
              <a:cxnLst/>
              <a:rect r="r" b="b" t="t" l="l"/>
              <a:pathLst>
                <a:path h="2285412" w="5028617">
                  <a:moveTo>
                    <a:pt x="0" y="0"/>
                  </a:moveTo>
                  <a:lnTo>
                    <a:pt x="5028617" y="0"/>
                  </a:lnTo>
                  <a:lnTo>
                    <a:pt x="5028617" y="2285412"/>
                  </a:lnTo>
                  <a:lnTo>
                    <a:pt x="0" y="2285412"/>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1141095"/>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Kesimpulan</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16172" y="313764"/>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5" id="35"/>
          <p:cNvSpPr txBox="true"/>
          <p:nvPr/>
        </p:nvSpPr>
        <p:spPr>
          <a:xfrm rot="0">
            <a:off x="5367972" y="1628458"/>
            <a:ext cx="11891328" cy="8181161"/>
          </a:xfrm>
          <a:prstGeom prst="rect">
            <a:avLst/>
          </a:prstGeom>
        </p:spPr>
        <p:txBody>
          <a:bodyPr anchor="t" rtlCol="false" tIns="0" lIns="0" bIns="0" rIns="0">
            <a:spAutoFit/>
          </a:bodyPr>
          <a:lstStyle/>
          <a:p>
            <a:pPr algn="just" marL="474986" indent="-237493" lvl="1">
              <a:lnSpc>
                <a:spcPts val="3080"/>
              </a:lnSpc>
              <a:buFont typeface="Arial"/>
              <a:buChar char="•"/>
            </a:pPr>
            <a:r>
              <a:rPr lang="en-US" sz="2200">
                <a:solidFill>
                  <a:srgbClr val="FFFFFF"/>
                </a:solidFill>
                <a:latin typeface="Barlow Light Bold"/>
              </a:rPr>
              <a:t>Implementasi Mesin Sentiment Analysis dengan algoritma Support Vector Machine menggunakan kernel Gaussian RBF ditemukan fold terbaik untuk masing-masing calon presiden yaitu fold ke-8 dengan f1-score 0,66 untuk calon Anies Baswedan dengan total 2.554 data training dan 283 data testing, fold ke-5 dengan f1-score 0,72 untuk calon Ganjar Pranowo dengan total 3.330 data training dan 370 data testing, dan fold ke-4 dengan f1-score 0,78 untuk calon Prabowo Subianto dengan total 3487 data training dan 387 data testing.</a:t>
            </a:r>
          </a:p>
          <a:p>
            <a:pPr algn="just" marL="474986" indent="-237493" lvl="1">
              <a:lnSpc>
                <a:spcPts val="3080"/>
              </a:lnSpc>
              <a:buFont typeface="Arial"/>
              <a:buChar char="•"/>
            </a:pPr>
            <a:r>
              <a:rPr lang="en-US" sz="2200">
                <a:solidFill>
                  <a:srgbClr val="FFFFFF"/>
                </a:solidFill>
                <a:latin typeface="Barlow Light Bold"/>
              </a:rPr>
              <a:t>Didapatkan akurasi untuk Mesin Sentiment Analysis dengan algoritma Support Vector Machine menggunakan kernel Gaussian RBF dengan rata?rata akurasi 88,75% untuk calon presiden Anies Baswedan, akurasi 93,05% untuk calon presiden Ganjar Pranowo, akurasi 92,79% untuk calon presiden Prabowo Subianto.</a:t>
            </a:r>
          </a:p>
          <a:p>
            <a:pPr algn="just" marL="474986" indent="-237493" lvl="1">
              <a:lnSpc>
                <a:spcPts val="3080"/>
              </a:lnSpc>
              <a:buFont typeface="Arial"/>
              <a:buChar char="•"/>
            </a:pPr>
            <a:r>
              <a:rPr lang="en-US" sz="2200">
                <a:solidFill>
                  <a:srgbClr val="FFFFFF"/>
                </a:solidFill>
                <a:latin typeface="Barlow Light Bold"/>
              </a:rPr>
              <a:t>Untuk calon presiden Anies Baswedan, korelasi antara survei elektabilitas dengan hasil analisis sentiment positif adalah 0,876 dan sentiment negatif adalah -0,876. Sehingga kesimpulan yang diperoleh korelasi memiliki hubungan kuat yang searah. Untuk calon presiden Ganjar Pranowo, korelasi antara survei elektabilitas dengan hasil analisis sentiment positif adalah 0,894 dan sentiment negatif adalah -0,894. Sehingga kesimpulan yang 79 diperoleh korelasi memiliki hubungan kuat yang searah. Untuk calon presiden Prabowo Subianto, korelasi antara survei elektabilitas dengan hasil analisis sentiment positif adalah 0,97 dan sentiment negatif adalah -0,97. Sehingga kesimpulan yang diperoleh korelasi memiliki hubungan kuat yang searah. Sehingga dapat disimpulkan adanya keterkaitan antara sentimen dengan survei elektabilitas portal berita. Disimpulkan dari 3 calon presiden bahwa semakin tinggi sentimen positif, maka semakin tinggi elektabilitas calon tersebut.</a:t>
            </a:r>
          </a:p>
        </p:txBody>
      </p:sp>
      <p:sp>
        <p:nvSpPr>
          <p:cNvPr name="TextBox 36" id="36"/>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39</a:t>
            </a:r>
          </a:p>
        </p:txBody>
      </p:sp>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0" id="30"/>
          <p:cNvSpPr txBox="true"/>
          <p:nvPr/>
        </p:nvSpPr>
        <p:spPr>
          <a:xfrm rot="0">
            <a:off x="6056137" y="1895158"/>
            <a:ext cx="9466816" cy="2610856"/>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Penulis melakukan penelitian mengenai analisa sentimen untuk mengetahui berapa banyak setuju dan tidaknya pengguna twitter terhadap pemilihan calon presiden 2024</a:t>
            </a:r>
          </a:p>
        </p:txBody>
      </p:sp>
      <p:sp>
        <p:nvSpPr>
          <p:cNvPr name="TextBox 31" id="3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04</a:t>
            </a:r>
          </a:p>
        </p:txBody>
      </p:sp>
      <p:sp>
        <p:nvSpPr>
          <p:cNvPr name="TextBox 32" id="32"/>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3" id="3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4" id="34"/>
          <p:cNvSpPr txBox="true"/>
          <p:nvPr/>
        </p:nvSpPr>
        <p:spPr>
          <a:xfrm rot="0">
            <a:off x="7016006" y="5801414"/>
            <a:ext cx="9466816" cy="3268015"/>
          </a:xfrm>
          <a:prstGeom prst="rect">
            <a:avLst/>
          </a:prstGeom>
        </p:spPr>
        <p:txBody>
          <a:bodyPr anchor="t" rtlCol="false" tIns="0" lIns="0" bIns="0" rIns="0">
            <a:spAutoFit/>
          </a:bodyPr>
          <a:lstStyle/>
          <a:p>
            <a:pPr algn="r">
              <a:lnSpc>
                <a:spcPts val="5179"/>
              </a:lnSpc>
            </a:pPr>
            <a:r>
              <a:rPr lang="en-US" sz="3699">
                <a:solidFill>
                  <a:srgbClr val="695941"/>
                </a:solidFill>
                <a:latin typeface="Barlow Light"/>
              </a:rPr>
              <a:t>Liu (dalam Haranto dan Sari, 2019) memaparkan bahwa analisa sentimen merupakan studi yang mempelajari opini, sentimen, evaluasi, tingkah laku, dan emosi suatu entitas </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392" y="1245117"/>
            <a:ext cx="19093032" cy="7660616"/>
            <a:chOff x="0" y="0"/>
            <a:chExt cx="5028618" cy="2017611"/>
          </a:xfrm>
        </p:grpSpPr>
        <p:sp>
          <p:nvSpPr>
            <p:cNvPr name="Freeform 15" id="15"/>
            <p:cNvSpPr/>
            <p:nvPr/>
          </p:nvSpPr>
          <p:spPr>
            <a:xfrm flipH="false" flipV="false">
              <a:off x="0" y="0"/>
              <a:ext cx="5028617" cy="2017611"/>
            </a:xfrm>
            <a:custGeom>
              <a:avLst/>
              <a:gdLst/>
              <a:ahLst/>
              <a:cxnLst/>
              <a:rect r="r" b="b" t="t" l="l"/>
              <a:pathLst>
                <a:path h="2017611" w="5028617">
                  <a:moveTo>
                    <a:pt x="0" y="0"/>
                  </a:moveTo>
                  <a:lnTo>
                    <a:pt x="5028617" y="0"/>
                  </a:lnTo>
                  <a:lnTo>
                    <a:pt x="5028617" y="2017611"/>
                  </a:lnTo>
                  <a:lnTo>
                    <a:pt x="0" y="2017611"/>
                  </a:lnTo>
                  <a:close/>
                </a:path>
              </a:pathLst>
            </a:custGeom>
            <a:solidFill>
              <a:srgbClr val="A69580">
                <a:alpha val="88627"/>
              </a:srgbClr>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3001362"/>
            <a:ext cx="3190300" cy="789210"/>
            <a:chOff x="0" y="0"/>
            <a:chExt cx="1771679" cy="438275"/>
          </a:xfrm>
        </p:grpSpPr>
        <p:sp>
          <p:nvSpPr>
            <p:cNvPr name="Freeform 18" id="18"/>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7525" y="1917312"/>
            <a:ext cx="3190300" cy="789210"/>
            <a:chOff x="0" y="0"/>
            <a:chExt cx="1771679" cy="438275"/>
          </a:xfrm>
        </p:grpSpPr>
        <p:sp>
          <p:nvSpPr>
            <p:cNvPr name="Freeform 21" id="21"/>
            <p:cNvSpPr/>
            <p:nvPr/>
          </p:nvSpPr>
          <p:spPr>
            <a:xfrm flipH="false" flipV="false">
              <a:off x="0" y="0"/>
              <a:ext cx="1771679" cy="438275"/>
            </a:xfrm>
            <a:custGeom>
              <a:avLst/>
              <a:gdLst/>
              <a:ahLst/>
              <a:cxnLst/>
              <a:rect r="r" b="b" t="t" l="l"/>
              <a:pathLst>
                <a:path h="438275" w="1771679">
                  <a:moveTo>
                    <a:pt x="203200" y="0"/>
                  </a:moveTo>
                  <a:lnTo>
                    <a:pt x="1771679" y="0"/>
                  </a:lnTo>
                  <a:lnTo>
                    <a:pt x="1568479" y="438275"/>
                  </a:lnTo>
                  <a:lnTo>
                    <a:pt x="0" y="438275"/>
                  </a:lnTo>
                  <a:lnTo>
                    <a:pt x="203200" y="0"/>
                  </a:lnTo>
                  <a:close/>
                </a:path>
              </a:pathLst>
            </a:custGeom>
            <a:solidFill>
              <a:srgbClr val="CDBEAA"/>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633718" y="1321317"/>
            <a:ext cx="4541665" cy="1141095"/>
          </a:xfrm>
          <a:prstGeom prst="rect">
            <a:avLst/>
          </a:prstGeom>
        </p:spPr>
        <p:txBody>
          <a:bodyPr anchor="t" rtlCol="false" tIns="0" lIns="0" bIns="0" rIns="0">
            <a:spAutoFit/>
          </a:bodyPr>
          <a:lstStyle/>
          <a:p>
            <a:pPr>
              <a:lnSpc>
                <a:spcPts val="8640"/>
              </a:lnSpc>
            </a:pPr>
            <a:r>
              <a:rPr lang="en-US" sz="8000">
                <a:solidFill>
                  <a:srgbClr val="FFFFFF"/>
                </a:solidFill>
                <a:latin typeface="Barlow SemiCondensed Italics"/>
              </a:rPr>
              <a:t>Saran</a:t>
            </a:r>
          </a:p>
        </p:txBody>
      </p:sp>
      <p:sp>
        <p:nvSpPr>
          <p:cNvPr name="AutoShape 24" id="24"/>
          <p:cNvSpPr/>
          <p:nvPr/>
        </p:nvSpPr>
        <p:spPr>
          <a:xfrm flipV="true">
            <a:off x="4005970" y="1049995"/>
            <a:ext cx="1343870" cy="4171739"/>
          </a:xfrm>
          <a:prstGeom prst="line">
            <a:avLst/>
          </a:prstGeom>
          <a:ln cap="flat" w="38100">
            <a:solidFill>
              <a:srgbClr val="CDBEAA"/>
            </a:solidFill>
            <a:prstDash val="solid"/>
            <a:headEnd type="none" len="sm" w="sm"/>
            <a:tailEnd type="none" len="sm" w="sm"/>
          </a:ln>
        </p:spPr>
      </p:sp>
      <p:pic>
        <p:nvPicPr>
          <p:cNvPr name="Picture 25" id="2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537342" y="1666558"/>
            <a:ext cx="1535129" cy="770356"/>
          </a:xfrm>
          <a:prstGeom prst="rect">
            <a:avLst/>
          </a:prstGeom>
        </p:spPr>
      </p:pic>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255490" y="8246704"/>
            <a:ext cx="1535129" cy="770356"/>
          </a:xfrm>
          <a:prstGeom prst="rect">
            <a:avLst/>
          </a:prstGeom>
        </p:spPr>
      </p:pic>
      <p:grpSp>
        <p:nvGrpSpPr>
          <p:cNvPr name="Group 27" id="27"/>
          <p:cNvGrpSpPr/>
          <p:nvPr/>
        </p:nvGrpSpPr>
        <p:grpSpPr>
          <a:xfrm rot="0">
            <a:off x="-578688" y="313764"/>
            <a:ext cx="5256593" cy="793952"/>
            <a:chOff x="0" y="0"/>
            <a:chExt cx="4036038" cy="609600"/>
          </a:xfrm>
        </p:grpSpPr>
        <p:sp>
          <p:nvSpPr>
            <p:cNvPr name="Freeform 28" id="28"/>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9" id="2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31" id="31"/>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32" id="32"/>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33" id="33"/>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34" id="34"/>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5" id="35"/>
          <p:cNvSpPr txBox="true"/>
          <p:nvPr/>
        </p:nvSpPr>
        <p:spPr>
          <a:xfrm rot="0">
            <a:off x="5392114" y="2615871"/>
            <a:ext cx="11891328" cy="4789382"/>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Barlow Light Bold"/>
              </a:rPr>
              <a:t>Berdasarkan hasil proses scraping, ada kendala untuk melakukan penarikan data pada twitter sehingga disarankan untuk mencari alternatif lain saat mencari sumber data.</a:t>
            </a:r>
          </a:p>
          <a:p>
            <a:pPr algn="just" marL="734059" indent="-367030" lvl="1">
              <a:lnSpc>
                <a:spcPts val="4759"/>
              </a:lnSpc>
              <a:buFont typeface="Arial"/>
              <a:buChar char="•"/>
            </a:pPr>
            <a:r>
              <a:rPr lang="en-US" sz="3399">
                <a:solidFill>
                  <a:srgbClr val="FFFFFF"/>
                </a:solidFill>
                <a:latin typeface="Barlow Light Bold"/>
              </a:rPr>
              <a:t>Untuk topik sentiment analysis, disarankan untuk mendalami topik parameter tuning disertai dengan penggunakan kernel lain seperti linear, polynomial, dan sigmoid dengan tema calon presiden pada penelitian selanjutnya.</a:t>
            </a:r>
          </a:p>
        </p:txBody>
      </p:sp>
      <p:sp>
        <p:nvSpPr>
          <p:cNvPr name="TextBox 36" id="36"/>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695941"/>
                </a:solidFill>
                <a:latin typeface="Antic Italics"/>
              </a:rPr>
              <a:t>40</a:t>
            </a:r>
          </a:p>
        </p:txBody>
      </p:sp>
      <p:sp>
        <p:nvSpPr>
          <p:cNvPr name="TextBox 37" id="37"/>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FFFFFF"/>
                </a:solidFill>
                <a:latin typeface="Antic Italics"/>
              </a:rPr>
              <a:t>UNIVERSITAS</a:t>
            </a:r>
          </a:p>
          <a:p>
            <a:pPr algn="just" marL="0" indent="0" lvl="0">
              <a:lnSpc>
                <a:spcPts val="3360"/>
              </a:lnSpc>
              <a:spcBef>
                <a:spcPct val="0"/>
              </a:spcBef>
            </a:pPr>
            <a:r>
              <a:rPr lang="en-US" sz="2400" u="none">
                <a:solidFill>
                  <a:srgbClr val="FFFFFF"/>
                </a:solidFill>
                <a:latin typeface="Antic Italics"/>
              </a:rPr>
              <a:t>BUNDA MULIA</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8F7F6A"/>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A69580"/>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A6958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A6958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2676825" y="4303604"/>
            <a:ext cx="12172157" cy="1778001"/>
          </a:xfrm>
          <a:prstGeom prst="rect">
            <a:avLst/>
          </a:prstGeom>
        </p:spPr>
        <p:txBody>
          <a:bodyPr anchor="t" rtlCol="false" tIns="0" lIns="0" bIns="0" rIns="0">
            <a:spAutoFit/>
          </a:bodyPr>
          <a:lstStyle/>
          <a:p>
            <a:pPr>
              <a:lnSpc>
                <a:spcPts val="13750"/>
              </a:lnSpc>
            </a:pPr>
            <a:r>
              <a:rPr lang="en-US" sz="12500" spc="625">
                <a:solidFill>
                  <a:srgbClr val="F1ECE5"/>
                </a:solidFill>
                <a:latin typeface="Barlow SemiCondensed Bold Italics"/>
              </a:rPr>
              <a:t>TERIMA KASIH</a:t>
            </a:r>
          </a:p>
        </p:txBody>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2880784" y="1913439"/>
            <a:ext cx="1344853" cy="1752770"/>
          </a:xfrm>
          <a:prstGeom prst="rect">
            <a:avLst/>
          </a:prstGeom>
        </p:spPr>
      </p:pic>
      <p:pic>
        <p:nvPicPr>
          <p:cNvPr name="Picture 13" id="1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843678" y="1913439"/>
            <a:ext cx="1344853" cy="1752770"/>
          </a:xfrm>
          <a:prstGeom prst="rect">
            <a:avLst/>
          </a:prstGeom>
        </p:spPr>
      </p:pic>
      <p:pic>
        <p:nvPicPr>
          <p:cNvPr name="Picture 14" id="1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15687658" y="7753561"/>
            <a:ext cx="1907919" cy="1907919"/>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4944087" y="-1169212"/>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641156" y="9128590"/>
            <a:ext cx="2358485" cy="793952"/>
            <a:chOff x="0" y="0"/>
            <a:chExt cx="1810856" cy="609600"/>
          </a:xfrm>
        </p:grpSpPr>
        <p:sp>
          <p:nvSpPr>
            <p:cNvPr name="Freeform 12" id="12"/>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21439" y="2868260"/>
            <a:ext cx="3660947" cy="789210"/>
            <a:chOff x="0" y="0"/>
            <a:chExt cx="2033045" cy="438275"/>
          </a:xfrm>
        </p:grpSpPr>
        <p:sp>
          <p:nvSpPr>
            <p:cNvPr name="Freeform 15" id="15"/>
            <p:cNvSpPr/>
            <p:nvPr/>
          </p:nvSpPr>
          <p:spPr>
            <a:xfrm flipH="false" flipV="false">
              <a:off x="0" y="0"/>
              <a:ext cx="2033045" cy="438275"/>
            </a:xfrm>
            <a:custGeom>
              <a:avLst/>
              <a:gdLst/>
              <a:ahLst/>
              <a:cxnLst/>
              <a:rect r="r" b="b" t="t" l="l"/>
              <a:pathLst>
                <a:path h="438275" w="2033045">
                  <a:moveTo>
                    <a:pt x="203200" y="0"/>
                  </a:moveTo>
                  <a:lnTo>
                    <a:pt x="2033045" y="0"/>
                  </a:lnTo>
                  <a:lnTo>
                    <a:pt x="1829845" y="438275"/>
                  </a:lnTo>
                  <a:lnTo>
                    <a:pt x="0" y="438275"/>
                  </a:lnTo>
                  <a:lnTo>
                    <a:pt x="203200" y="0"/>
                  </a:lnTo>
                  <a:close/>
                </a:path>
              </a:pathLst>
            </a:custGeom>
            <a:solidFill>
              <a:srgbClr val="E6DBC9"/>
            </a:solidFill>
            <a:ln>
              <a:noFill/>
            </a:ln>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930044" y="1749583"/>
            <a:ext cx="2728617" cy="789210"/>
            <a:chOff x="0" y="0"/>
            <a:chExt cx="1515292" cy="438275"/>
          </a:xfrm>
        </p:grpSpPr>
        <p:sp>
          <p:nvSpPr>
            <p:cNvPr name="Freeform 18" id="18"/>
            <p:cNvSpPr/>
            <p:nvPr/>
          </p:nvSpPr>
          <p:spPr>
            <a:xfrm flipH="false" flipV="false">
              <a:off x="0" y="0"/>
              <a:ext cx="1515292" cy="438275"/>
            </a:xfrm>
            <a:custGeom>
              <a:avLst/>
              <a:gdLst/>
              <a:ahLst/>
              <a:cxnLst/>
              <a:rect r="r" b="b" t="t" l="l"/>
              <a:pathLst>
                <a:path h="438275" w="1515292">
                  <a:moveTo>
                    <a:pt x="203200" y="0"/>
                  </a:moveTo>
                  <a:lnTo>
                    <a:pt x="1515292" y="0"/>
                  </a:lnTo>
                  <a:lnTo>
                    <a:pt x="1312092" y="438275"/>
                  </a:lnTo>
                  <a:lnTo>
                    <a:pt x="0" y="438275"/>
                  </a:lnTo>
                  <a:lnTo>
                    <a:pt x="203200" y="0"/>
                  </a:lnTo>
                  <a:close/>
                </a:path>
              </a:pathLst>
            </a:custGeom>
            <a:solidFill>
              <a:srgbClr val="D5C5AC"/>
            </a:solidFill>
            <a:ln>
              <a:noFill/>
            </a:ln>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20" id="20"/>
          <p:cNvSpPr/>
          <p:nvPr/>
        </p:nvSpPr>
        <p:spPr>
          <a:xfrm flipV="true">
            <a:off x="3420445" y="2149833"/>
            <a:ext cx="2047276" cy="6160993"/>
          </a:xfrm>
          <a:prstGeom prst="line">
            <a:avLst/>
          </a:prstGeom>
          <a:ln cap="flat" w="38100">
            <a:solidFill>
              <a:srgbClr val="CDBEAA"/>
            </a:solidFill>
            <a:prstDash val="solid"/>
            <a:headEnd type="none" len="sm" w="sm"/>
            <a:tailEnd type="none" len="sm" w="sm"/>
          </a:ln>
        </p:spPr>
      </p:sp>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381960" y="8088245"/>
            <a:ext cx="1834297" cy="1834297"/>
          </a:xfrm>
          <a:prstGeom prst="rect">
            <a:avLst/>
          </a:prstGeom>
        </p:spPr>
      </p:pic>
      <p:grpSp>
        <p:nvGrpSpPr>
          <p:cNvPr name="Group 22" id="22"/>
          <p:cNvGrpSpPr/>
          <p:nvPr/>
        </p:nvGrpSpPr>
        <p:grpSpPr>
          <a:xfrm rot="0">
            <a:off x="-578688" y="313764"/>
            <a:ext cx="5256593" cy="793952"/>
            <a:chOff x="0" y="0"/>
            <a:chExt cx="4036038" cy="609600"/>
          </a:xfrm>
        </p:grpSpPr>
        <p:sp>
          <p:nvSpPr>
            <p:cNvPr name="Freeform 23" id="23"/>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24" id="2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26" id="26"/>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27" id="27"/>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28" id="28"/>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29" id="29"/>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30" id="30"/>
          <p:cNvSpPr txBox="true"/>
          <p:nvPr/>
        </p:nvSpPr>
        <p:spPr>
          <a:xfrm rot="0">
            <a:off x="6056137" y="1895158"/>
            <a:ext cx="9466816" cy="2610856"/>
          </a:xfrm>
          <a:prstGeom prst="rect">
            <a:avLst/>
          </a:prstGeom>
        </p:spPr>
        <p:txBody>
          <a:bodyPr anchor="t" rtlCol="false" tIns="0" lIns="0" bIns="0" rIns="0">
            <a:spAutoFit/>
          </a:bodyPr>
          <a:lstStyle/>
          <a:p>
            <a:pPr>
              <a:lnSpc>
                <a:spcPts val="5179"/>
              </a:lnSpc>
            </a:pPr>
            <a:r>
              <a:rPr lang="en-US" sz="3699">
                <a:solidFill>
                  <a:srgbClr val="695941"/>
                </a:solidFill>
                <a:latin typeface="Barlow Light"/>
              </a:rPr>
              <a:t>Dalam melakukan analisa sentimen, penulis menggunakan algoritma Support Vector Machine dengan kernel RBF (Radial Basis Function).</a:t>
            </a:r>
          </a:p>
        </p:txBody>
      </p:sp>
      <p:sp>
        <p:nvSpPr>
          <p:cNvPr name="TextBox 31" id="3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05</a:t>
            </a:r>
          </a:p>
        </p:txBody>
      </p:sp>
      <p:sp>
        <p:nvSpPr>
          <p:cNvPr name="TextBox 32" id="32"/>
          <p:cNvSpPr txBox="true"/>
          <p:nvPr/>
        </p:nvSpPr>
        <p:spPr>
          <a:xfrm rot="0">
            <a:off x="0" y="1201213"/>
            <a:ext cx="4834395" cy="2236467"/>
          </a:xfrm>
          <a:prstGeom prst="rect">
            <a:avLst/>
          </a:prstGeom>
        </p:spPr>
        <p:txBody>
          <a:bodyPr anchor="t" rtlCol="false" tIns="0" lIns="0" bIns="0" rIns="0">
            <a:spAutoFit/>
          </a:bodyPr>
          <a:lstStyle/>
          <a:p>
            <a:pPr algn="r">
              <a:lnSpc>
                <a:spcPts val="8639"/>
              </a:lnSpc>
            </a:pPr>
            <a:r>
              <a:rPr lang="en-US" sz="7999">
                <a:solidFill>
                  <a:srgbClr val="695941"/>
                </a:solidFill>
                <a:latin typeface="Barlow SemiCondensed Italics"/>
              </a:rPr>
              <a:t>Latar</a:t>
            </a:r>
          </a:p>
          <a:p>
            <a:pPr algn="r">
              <a:lnSpc>
                <a:spcPts val="8639"/>
              </a:lnSpc>
            </a:pPr>
            <a:r>
              <a:rPr lang="en-US" sz="7999">
                <a:solidFill>
                  <a:srgbClr val="695941"/>
                </a:solidFill>
                <a:latin typeface="Barlow SemiCondensed Italics"/>
              </a:rPr>
              <a:t>Belakang</a:t>
            </a:r>
          </a:p>
        </p:txBody>
      </p:sp>
      <p:sp>
        <p:nvSpPr>
          <p:cNvPr name="TextBox 33" id="3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
        <p:nvSpPr>
          <p:cNvPr name="TextBox 34" id="34"/>
          <p:cNvSpPr txBox="true"/>
          <p:nvPr/>
        </p:nvSpPr>
        <p:spPr>
          <a:xfrm rot="0">
            <a:off x="7016006" y="5801414"/>
            <a:ext cx="9466816" cy="3268015"/>
          </a:xfrm>
          <a:prstGeom prst="rect">
            <a:avLst/>
          </a:prstGeom>
        </p:spPr>
        <p:txBody>
          <a:bodyPr anchor="t" rtlCol="false" tIns="0" lIns="0" bIns="0" rIns="0">
            <a:spAutoFit/>
          </a:bodyPr>
          <a:lstStyle/>
          <a:p>
            <a:pPr algn="r">
              <a:lnSpc>
                <a:spcPts val="5179"/>
              </a:lnSpc>
            </a:pPr>
            <a:r>
              <a:rPr lang="en-US" sz="3699">
                <a:solidFill>
                  <a:srgbClr val="695941"/>
                </a:solidFill>
                <a:latin typeface="Barlow Light"/>
              </a:rPr>
              <a:t>Santoso, Virgina &amp; Lukito (dalam Haranto dan Sari, 2019)  mengatakan SVM merupakan metode klasifikasi untuk memprediksi kelas suatu data berdasarkan garis pembatas (</a:t>
            </a:r>
            <a:r>
              <a:rPr lang="en-US" sz="3699">
                <a:solidFill>
                  <a:srgbClr val="695941"/>
                </a:solidFill>
                <a:latin typeface="Barlow Light Italics"/>
              </a:rPr>
              <a:t>hyperplane</a:t>
            </a:r>
            <a:r>
              <a:rPr lang="en-US" sz="3699">
                <a:solidFill>
                  <a:srgbClr val="695941"/>
                </a:solidFill>
                <a:latin typeface="Barlow Light"/>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2541759" y="2514757"/>
            <a:ext cx="6265919" cy="789210"/>
            <a:chOff x="0" y="0"/>
            <a:chExt cx="3479673" cy="438275"/>
          </a:xfrm>
        </p:grpSpPr>
        <p:sp>
          <p:nvSpPr>
            <p:cNvPr name="Freeform 12" id="12"/>
            <p:cNvSpPr/>
            <p:nvPr/>
          </p:nvSpPr>
          <p:spPr>
            <a:xfrm flipH="false" flipV="false">
              <a:off x="0" y="0"/>
              <a:ext cx="3479673" cy="438275"/>
            </a:xfrm>
            <a:custGeom>
              <a:avLst/>
              <a:gdLst/>
              <a:ahLst/>
              <a:cxnLst/>
              <a:rect r="r" b="b" t="t" l="l"/>
              <a:pathLst>
                <a:path h="438275" w="3479673">
                  <a:moveTo>
                    <a:pt x="203200" y="0"/>
                  </a:moveTo>
                  <a:lnTo>
                    <a:pt x="3479673" y="0"/>
                  </a:lnTo>
                  <a:lnTo>
                    <a:pt x="3276473" y="438275"/>
                  </a:lnTo>
                  <a:lnTo>
                    <a:pt x="0" y="438275"/>
                  </a:lnTo>
                  <a:lnTo>
                    <a:pt x="203200" y="0"/>
                  </a:lnTo>
                  <a:close/>
                </a:path>
              </a:pathLst>
            </a:custGeom>
            <a:solidFill>
              <a:srgbClr val="E6DBC9"/>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4471426" y="3723067"/>
            <a:ext cx="11120997" cy="1258506"/>
            <a:chOff x="0" y="0"/>
            <a:chExt cx="5386833" cy="609600"/>
          </a:xfrm>
        </p:grpSpPr>
        <p:sp>
          <p:nvSpPr>
            <p:cNvPr name="Freeform 18" id="18"/>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863975" y="5438772"/>
            <a:ext cx="11120997" cy="1258506"/>
            <a:chOff x="0" y="0"/>
            <a:chExt cx="5386833" cy="609600"/>
          </a:xfrm>
        </p:grpSpPr>
        <p:sp>
          <p:nvSpPr>
            <p:cNvPr name="Freeform 21" id="21"/>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3247180" y="7154478"/>
            <a:ext cx="11120997" cy="1258506"/>
            <a:chOff x="0" y="0"/>
            <a:chExt cx="5386833" cy="609600"/>
          </a:xfrm>
        </p:grpSpPr>
        <p:sp>
          <p:nvSpPr>
            <p:cNvPr name="Freeform 24" id="24"/>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5" id="25"/>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4042929" y="3818889"/>
            <a:ext cx="1066862" cy="1066862"/>
            <a:chOff x="0" y="0"/>
            <a:chExt cx="812800" cy="812800"/>
          </a:xfrm>
        </p:grpSpPr>
        <p:sp>
          <p:nvSpPr>
            <p:cNvPr name="Freeform 27" id="2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3492660" y="5534594"/>
            <a:ext cx="1066862" cy="1066862"/>
            <a:chOff x="0" y="0"/>
            <a:chExt cx="812800" cy="812800"/>
          </a:xfrm>
        </p:grpSpPr>
        <p:sp>
          <p:nvSpPr>
            <p:cNvPr name="Freeform 30" id="3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2942391" y="7250300"/>
            <a:ext cx="1066862" cy="1066862"/>
            <a:chOff x="0" y="0"/>
            <a:chExt cx="812800" cy="812800"/>
          </a:xfrm>
        </p:grpSpPr>
        <p:sp>
          <p:nvSpPr>
            <p:cNvPr name="Freeform 33" id="3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35" id="3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88213" y="7249321"/>
            <a:ext cx="2673220" cy="2673220"/>
          </a:xfrm>
          <a:prstGeom prst="rect">
            <a:avLst/>
          </a:prstGeom>
        </p:spPr>
      </p:pic>
      <p:sp>
        <p:nvSpPr>
          <p:cNvPr name="TextBox 36" id="36"/>
          <p:cNvSpPr txBox="true"/>
          <p:nvPr/>
        </p:nvSpPr>
        <p:spPr>
          <a:xfrm rot="0">
            <a:off x="1364375" y="1696254"/>
            <a:ext cx="8668234" cy="1285876"/>
          </a:xfrm>
          <a:prstGeom prst="rect">
            <a:avLst/>
          </a:prstGeom>
        </p:spPr>
        <p:txBody>
          <a:bodyPr anchor="t" rtlCol="false" tIns="0" lIns="0" bIns="0" rIns="0">
            <a:spAutoFit/>
          </a:bodyPr>
          <a:lstStyle/>
          <a:p>
            <a:pPr>
              <a:lnSpc>
                <a:spcPts val="10499"/>
              </a:lnSpc>
            </a:pPr>
            <a:r>
              <a:rPr lang="en-US" sz="7499">
                <a:solidFill>
                  <a:srgbClr val="695941"/>
                </a:solidFill>
                <a:latin typeface="Barlow SemiCondensed Italics"/>
              </a:rPr>
              <a:t>Rumusan Masalah</a:t>
            </a:r>
          </a:p>
        </p:txBody>
      </p:sp>
      <p:sp>
        <p:nvSpPr>
          <p:cNvPr name="TextBox 37" id="37"/>
          <p:cNvSpPr txBox="true"/>
          <p:nvPr/>
        </p:nvSpPr>
        <p:spPr>
          <a:xfrm rot="0">
            <a:off x="3863975" y="3868132"/>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1.</a:t>
            </a:r>
          </a:p>
        </p:txBody>
      </p:sp>
      <p:sp>
        <p:nvSpPr>
          <p:cNvPr name="TextBox 38" id="38"/>
          <p:cNvSpPr txBox="true"/>
          <p:nvPr/>
        </p:nvSpPr>
        <p:spPr>
          <a:xfrm rot="0">
            <a:off x="5306210" y="3713542"/>
            <a:ext cx="9249224" cy="1253292"/>
          </a:xfrm>
          <a:prstGeom prst="rect">
            <a:avLst/>
          </a:prstGeom>
        </p:spPr>
        <p:txBody>
          <a:bodyPr anchor="t" rtlCol="false" tIns="0" lIns="0" bIns="0" rIns="0">
            <a:spAutoFit/>
          </a:bodyPr>
          <a:lstStyle/>
          <a:p>
            <a:pPr algn="just">
              <a:lnSpc>
                <a:spcPts val="3359"/>
              </a:lnSpc>
            </a:pPr>
            <a:r>
              <a:rPr lang="en-US" sz="2400">
                <a:solidFill>
                  <a:srgbClr val="695941"/>
                </a:solidFill>
                <a:latin typeface="Barlow Light"/>
              </a:rPr>
              <a:t>Bagaimana penerapan Sentiment Analysis menggunakan algoritma Support Vector Machine (SVM) diimplementasikan pada topik pemilihan calon presiden 2024?</a:t>
            </a:r>
          </a:p>
        </p:txBody>
      </p:sp>
      <p:sp>
        <p:nvSpPr>
          <p:cNvPr name="TextBox 39" id="39"/>
          <p:cNvSpPr txBox="true"/>
          <p:nvPr/>
        </p:nvSpPr>
        <p:spPr>
          <a:xfrm rot="0">
            <a:off x="4802940" y="5443986"/>
            <a:ext cx="9871307" cy="1253292"/>
          </a:xfrm>
          <a:prstGeom prst="rect">
            <a:avLst/>
          </a:prstGeom>
        </p:spPr>
        <p:txBody>
          <a:bodyPr anchor="t" rtlCol="false" tIns="0" lIns="0" bIns="0" rIns="0">
            <a:spAutoFit/>
          </a:bodyPr>
          <a:lstStyle/>
          <a:p>
            <a:pPr>
              <a:lnSpc>
                <a:spcPts val="3359"/>
              </a:lnSpc>
            </a:pPr>
            <a:r>
              <a:rPr lang="en-US" sz="2400">
                <a:solidFill>
                  <a:srgbClr val="695941"/>
                </a:solidFill>
                <a:latin typeface="Barlow Light"/>
              </a:rPr>
              <a:t>Bagaimana akurasi Sentiment Analysis untuk tweet pemilihan calon presiden 2024 dengan menggunakan algoritma 10-Fold Cross Validation dan Confusion Matrix?</a:t>
            </a:r>
          </a:p>
        </p:txBody>
      </p:sp>
      <p:sp>
        <p:nvSpPr>
          <p:cNvPr name="TextBox 40" id="40"/>
          <p:cNvSpPr txBox="true"/>
          <p:nvPr/>
        </p:nvSpPr>
        <p:spPr>
          <a:xfrm rot="0">
            <a:off x="4235832" y="7309429"/>
            <a:ext cx="9828000" cy="834258"/>
          </a:xfrm>
          <a:prstGeom prst="rect">
            <a:avLst/>
          </a:prstGeom>
        </p:spPr>
        <p:txBody>
          <a:bodyPr anchor="t" rtlCol="false" tIns="0" lIns="0" bIns="0" rIns="0">
            <a:spAutoFit/>
          </a:bodyPr>
          <a:lstStyle/>
          <a:p>
            <a:pPr>
              <a:lnSpc>
                <a:spcPts val="3359"/>
              </a:lnSpc>
            </a:pPr>
            <a:r>
              <a:rPr lang="en-US" sz="2400">
                <a:solidFill>
                  <a:srgbClr val="695941"/>
                </a:solidFill>
                <a:latin typeface="Barlow Light"/>
              </a:rPr>
              <a:t>Apakah ada keterkaitan antara hasil analisa dengan survey elektabilitas portal berita?</a:t>
            </a:r>
          </a:p>
        </p:txBody>
      </p:sp>
      <p:sp>
        <p:nvSpPr>
          <p:cNvPr name="TextBox 41" id="4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06</a:t>
            </a:r>
          </a:p>
        </p:txBody>
      </p:sp>
      <p:sp>
        <p:nvSpPr>
          <p:cNvPr name="TextBox 42" id="42"/>
          <p:cNvSpPr txBox="true"/>
          <p:nvPr/>
        </p:nvSpPr>
        <p:spPr>
          <a:xfrm rot="0">
            <a:off x="3282919" y="5591172"/>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2.</a:t>
            </a:r>
          </a:p>
        </p:txBody>
      </p:sp>
      <p:sp>
        <p:nvSpPr>
          <p:cNvPr name="TextBox 43" id="43"/>
          <p:cNvSpPr txBox="true"/>
          <p:nvPr/>
        </p:nvSpPr>
        <p:spPr>
          <a:xfrm rot="0">
            <a:off x="2715811" y="7261804"/>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3.</a:t>
            </a:r>
          </a:p>
        </p:txBody>
      </p:sp>
      <p:grpSp>
        <p:nvGrpSpPr>
          <p:cNvPr name="Group 44" id="44"/>
          <p:cNvGrpSpPr/>
          <p:nvPr/>
        </p:nvGrpSpPr>
        <p:grpSpPr>
          <a:xfrm rot="0">
            <a:off x="-578688" y="313764"/>
            <a:ext cx="5256593" cy="793952"/>
            <a:chOff x="0" y="0"/>
            <a:chExt cx="4036038" cy="609600"/>
          </a:xfrm>
        </p:grpSpPr>
        <p:sp>
          <p:nvSpPr>
            <p:cNvPr name="Freeform 45" id="45"/>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46" id="4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48" id="48"/>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49" id="49"/>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50" id="50"/>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51" id="51"/>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52" id="52"/>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7215610" y="4239812"/>
            <a:ext cx="4172811" cy="4556336"/>
            <a:chOff x="0" y="0"/>
            <a:chExt cx="1176777" cy="1284935"/>
          </a:xfrm>
        </p:grpSpPr>
        <p:sp>
          <p:nvSpPr>
            <p:cNvPr name="Freeform 9" id="9"/>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D5C5AC"/>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008727" y="4017423"/>
            <a:ext cx="4172811" cy="4556336"/>
            <a:chOff x="0" y="0"/>
            <a:chExt cx="1176777" cy="1284935"/>
          </a:xfrm>
        </p:grpSpPr>
        <p:sp>
          <p:nvSpPr>
            <p:cNvPr name="Freeform 12" id="12"/>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E6DBC9"/>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1129566">
            <a:off x="15509346" y="-1359291"/>
            <a:ext cx="810203" cy="12815907"/>
            <a:chOff x="0" y="0"/>
            <a:chExt cx="213387" cy="3375383"/>
          </a:xfrm>
        </p:grpSpPr>
        <p:sp>
          <p:nvSpPr>
            <p:cNvPr name="Freeform 15" id="15"/>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16641156" y="9128590"/>
            <a:ext cx="2358485" cy="793952"/>
            <a:chOff x="0" y="0"/>
            <a:chExt cx="1810856" cy="609600"/>
          </a:xfrm>
        </p:grpSpPr>
        <p:sp>
          <p:nvSpPr>
            <p:cNvPr name="Freeform 18" id="18"/>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150163" y="2322583"/>
            <a:ext cx="7987674" cy="789210"/>
            <a:chOff x="0" y="0"/>
            <a:chExt cx="4435820" cy="438275"/>
          </a:xfrm>
        </p:grpSpPr>
        <p:sp>
          <p:nvSpPr>
            <p:cNvPr name="Freeform 21" id="21"/>
            <p:cNvSpPr/>
            <p:nvPr/>
          </p:nvSpPr>
          <p:spPr>
            <a:xfrm flipH="false" flipV="false">
              <a:off x="0" y="0"/>
              <a:ext cx="4435820" cy="438275"/>
            </a:xfrm>
            <a:custGeom>
              <a:avLst/>
              <a:gdLst/>
              <a:ahLst/>
              <a:cxnLst/>
              <a:rect r="r" b="b" t="t" l="l"/>
              <a:pathLst>
                <a:path h="438275" w="4435820">
                  <a:moveTo>
                    <a:pt x="203200" y="0"/>
                  </a:moveTo>
                  <a:lnTo>
                    <a:pt x="4435820" y="0"/>
                  </a:lnTo>
                  <a:lnTo>
                    <a:pt x="4232620" y="438275"/>
                  </a:lnTo>
                  <a:lnTo>
                    <a:pt x="0" y="438275"/>
                  </a:lnTo>
                  <a:lnTo>
                    <a:pt x="203200" y="0"/>
                  </a:lnTo>
                  <a:close/>
                </a:path>
              </a:pathLst>
            </a:custGeom>
            <a:solidFill>
              <a:srgbClr val="FFFFFF"/>
            </a:solidFill>
            <a:ln>
              <a:noFill/>
            </a:ln>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3" id="23"/>
          <p:cNvGrpSpPr/>
          <p:nvPr/>
        </p:nvGrpSpPr>
        <p:grpSpPr>
          <a:xfrm rot="0">
            <a:off x="2054188" y="4226444"/>
            <a:ext cx="4172811" cy="4556336"/>
            <a:chOff x="0" y="0"/>
            <a:chExt cx="1176777" cy="1284935"/>
          </a:xfrm>
        </p:grpSpPr>
        <p:sp>
          <p:nvSpPr>
            <p:cNvPr name="Freeform 24" id="24"/>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D5C5AC"/>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847305" y="4004055"/>
            <a:ext cx="4172811" cy="4556336"/>
            <a:chOff x="0" y="0"/>
            <a:chExt cx="1176777" cy="1284935"/>
          </a:xfrm>
        </p:grpSpPr>
        <p:sp>
          <p:nvSpPr>
            <p:cNvPr name="Freeform 27" id="27"/>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E6DBC9"/>
            </a:solidFill>
          </p:spPr>
        </p:sp>
        <p:sp>
          <p:nvSpPr>
            <p:cNvPr name="TextBox 28" id="2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7619121" y="4367731"/>
            <a:ext cx="2952024" cy="3798570"/>
          </a:xfrm>
          <a:prstGeom prst="rect">
            <a:avLst/>
          </a:prstGeom>
        </p:spPr>
        <p:txBody>
          <a:bodyPr anchor="t" rtlCol="false" tIns="0" lIns="0" bIns="0" rIns="0">
            <a:spAutoFit/>
          </a:bodyPr>
          <a:lstStyle/>
          <a:p>
            <a:pPr algn="ctr">
              <a:lnSpc>
                <a:spcPts val="3780"/>
              </a:lnSpc>
            </a:pPr>
            <a:r>
              <a:rPr lang="en-US" sz="2700">
                <a:solidFill>
                  <a:srgbClr val="695941"/>
                </a:solidFill>
                <a:latin typeface="Barlow Light"/>
              </a:rPr>
              <a:t>Penulis berharap dengan riset yang dilakukan dapat menjadi referensi bacaan dengan topik Sentiment Analysis dan Text Mining</a:t>
            </a:r>
          </a:p>
        </p:txBody>
      </p:sp>
      <p:grpSp>
        <p:nvGrpSpPr>
          <p:cNvPr name="Group 30" id="30"/>
          <p:cNvGrpSpPr/>
          <p:nvPr/>
        </p:nvGrpSpPr>
        <p:grpSpPr>
          <a:xfrm rot="0">
            <a:off x="1347508" y="3652575"/>
            <a:ext cx="1329417" cy="997063"/>
            <a:chOff x="0" y="0"/>
            <a:chExt cx="812800" cy="609600"/>
          </a:xfrm>
        </p:grpSpPr>
        <p:sp>
          <p:nvSpPr>
            <p:cNvPr name="Freeform 31" id="31"/>
            <p:cNvSpPr/>
            <p:nvPr/>
          </p:nvSpPr>
          <p:spPr>
            <a:xfrm flipH="false" flipV="false">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A69580"/>
            </a:solidFill>
          </p:spPr>
        </p:sp>
        <p:sp>
          <p:nvSpPr>
            <p:cNvPr name="TextBox 32" id="32"/>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2335060" y="4226444"/>
            <a:ext cx="4172811" cy="4556336"/>
            <a:chOff x="0" y="0"/>
            <a:chExt cx="1176777" cy="1284935"/>
          </a:xfrm>
        </p:grpSpPr>
        <p:sp>
          <p:nvSpPr>
            <p:cNvPr name="Freeform 34" id="34"/>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D5C5AC"/>
            </a:solidFill>
          </p:spPr>
        </p:sp>
        <p:sp>
          <p:nvSpPr>
            <p:cNvPr name="TextBox 35" id="35"/>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2128178" y="4004055"/>
            <a:ext cx="4172811" cy="4556336"/>
            <a:chOff x="0" y="0"/>
            <a:chExt cx="1176777" cy="1284935"/>
          </a:xfrm>
        </p:grpSpPr>
        <p:sp>
          <p:nvSpPr>
            <p:cNvPr name="Freeform 37" id="37"/>
            <p:cNvSpPr/>
            <p:nvPr/>
          </p:nvSpPr>
          <p:spPr>
            <a:xfrm flipH="false" flipV="false">
              <a:off x="0" y="0"/>
              <a:ext cx="1176777" cy="1284935"/>
            </a:xfrm>
            <a:custGeom>
              <a:avLst/>
              <a:gdLst/>
              <a:ahLst/>
              <a:cxnLst/>
              <a:rect r="r" b="b" t="t" l="l"/>
              <a:pathLst>
                <a:path h="1284935" w="1176777">
                  <a:moveTo>
                    <a:pt x="0" y="0"/>
                  </a:moveTo>
                  <a:lnTo>
                    <a:pt x="1176777" y="0"/>
                  </a:lnTo>
                  <a:lnTo>
                    <a:pt x="1176777" y="1284935"/>
                  </a:lnTo>
                  <a:lnTo>
                    <a:pt x="0" y="1284935"/>
                  </a:lnTo>
                  <a:close/>
                </a:path>
              </a:pathLst>
            </a:custGeom>
            <a:solidFill>
              <a:srgbClr val="E6DBC9"/>
            </a:solidFill>
          </p:spPr>
        </p:sp>
        <p:sp>
          <p:nvSpPr>
            <p:cNvPr name="TextBox 38" id="38"/>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6550901" y="3652575"/>
            <a:ext cx="1329417" cy="997063"/>
            <a:chOff x="0" y="0"/>
            <a:chExt cx="812800" cy="609600"/>
          </a:xfrm>
        </p:grpSpPr>
        <p:sp>
          <p:nvSpPr>
            <p:cNvPr name="Freeform 40" id="40"/>
            <p:cNvSpPr/>
            <p:nvPr/>
          </p:nvSpPr>
          <p:spPr>
            <a:xfrm flipH="false" flipV="false">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A69580"/>
            </a:solidFill>
          </p:spPr>
        </p:sp>
        <p:sp>
          <p:nvSpPr>
            <p:cNvPr name="TextBox 41" id="4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11712323" y="3652575"/>
            <a:ext cx="1329417" cy="997063"/>
            <a:chOff x="0" y="0"/>
            <a:chExt cx="812800" cy="609600"/>
          </a:xfrm>
        </p:grpSpPr>
        <p:sp>
          <p:nvSpPr>
            <p:cNvPr name="Freeform 43" id="43"/>
            <p:cNvSpPr/>
            <p:nvPr/>
          </p:nvSpPr>
          <p:spPr>
            <a:xfrm flipH="false" flipV="false">
              <a:off x="0" y="0"/>
              <a:ext cx="812800" cy="609600"/>
            </a:xfrm>
            <a:custGeom>
              <a:avLst/>
              <a:gdLst/>
              <a:ahLst/>
              <a:cxnLst/>
              <a:rect r="r" b="b" t="t" l="l"/>
              <a:pathLst>
                <a:path h="609600" w="812800">
                  <a:moveTo>
                    <a:pt x="203200" y="0"/>
                  </a:moveTo>
                  <a:lnTo>
                    <a:pt x="812800" y="0"/>
                  </a:lnTo>
                  <a:lnTo>
                    <a:pt x="609600" y="609600"/>
                  </a:lnTo>
                  <a:lnTo>
                    <a:pt x="0" y="609600"/>
                  </a:lnTo>
                  <a:lnTo>
                    <a:pt x="203200" y="0"/>
                  </a:lnTo>
                  <a:close/>
                </a:path>
              </a:pathLst>
            </a:custGeom>
            <a:solidFill>
              <a:srgbClr val="A69580"/>
            </a:solidFill>
          </p:spPr>
        </p:sp>
        <p:sp>
          <p:nvSpPr>
            <p:cNvPr name="TextBox 44" id="44"/>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pic>
        <p:nvPicPr>
          <p:cNvPr name="Picture 45" id="4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1089" y="7928176"/>
            <a:ext cx="2482215" cy="2482215"/>
          </a:xfrm>
          <a:prstGeom prst="rect">
            <a:avLst/>
          </a:prstGeom>
        </p:spPr>
      </p:pic>
      <p:pic>
        <p:nvPicPr>
          <p:cNvPr name="Picture 46" id="4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6813414" y="2718598"/>
            <a:ext cx="886300" cy="786390"/>
          </a:xfrm>
          <a:prstGeom prst="rect">
            <a:avLst/>
          </a:prstGeom>
        </p:spPr>
      </p:pic>
      <p:sp>
        <p:nvSpPr>
          <p:cNvPr name="TextBox 47" id="47"/>
          <p:cNvSpPr txBox="true"/>
          <p:nvPr/>
        </p:nvSpPr>
        <p:spPr>
          <a:xfrm rot="0">
            <a:off x="5422348" y="1527245"/>
            <a:ext cx="7443304" cy="1285876"/>
          </a:xfrm>
          <a:prstGeom prst="rect">
            <a:avLst/>
          </a:prstGeom>
        </p:spPr>
        <p:txBody>
          <a:bodyPr anchor="t" rtlCol="false" tIns="0" lIns="0" bIns="0" rIns="0">
            <a:spAutoFit/>
          </a:bodyPr>
          <a:lstStyle/>
          <a:p>
            <a:pPr algn="ctr">
              <a:lnSpc>
                <a:spcPts val="10499"/>
              </a:lnSpc>
            </a:pPr>
            <a:r>
              <a:rPr lang="en-US" sz="7499">
                <a:solidFill>
                  <a:srgbClr val="695941"/>
                </a:solidFill>
                <a:latin typeface="Barlow SemiCondensed Italics"/>
              </a:rPr>
              <a:t>Tujuan Penelitian</a:t>
            </a:r>
          </a:p>
        </p:txBody>
      </p:sp>
      <p:sp>
        <p:nvSpPr>
          <p:cNvPr name="TextBox 48" id="48"/>
          <p:cNvSpPr txBox="true"/>
          <p:nvPr/>
        </p:nvSpPr>
        <p:spPr>
          <a:xfrm rot="0">
            <a:off x="1252205" y="3727244"/>
            <a:ext cx="1520021" cy="688975"/>
          </a:xfrm>
          <a:prstGeom prst="rect">
            <a:avLst/>
          </a:prstGeom>
        </p:spPr>
        <p:txBody>
          <a:bodyPr anchor="t" rtlCol="false" tIns="0" lIns="0" bIns="0" rIns="0">
            <a:spAutoFit/>
          </a:bodyPr>
          <a:lstStyle/>
          <a:p>
            <a:pPr algn="ctr">
              <a:lnSpc>
                <a:spcPts val="5599"/>
              </a:lnSpc>
            </a:pPr>
            <a:r>
              <a:rPr lang="en-US" sz="3999">
                <a:solidFill>
                  <a:srgbClr val="FFFFFF"/>
                </a:solidFill>
                <a:latin typeface="Barlow Light"/>
              </a:rPr>
              <a:t>1.</a:t>
            </a:r>
          </a:p>
        </p:txBody>
      </p:sp>
      <p:sp>
        <p:nvSpPr>
          <p:cNvPr name="TextBox 49" id="49"/>
          <p:cNvSpPr txBox="true"/>
          <p:nvPr/>
        </p:nvSpPr>
        <p:spPr>
          <a:xfrm rot="0">
            <a:off x="2590998" y="4116238"/>
            <a:ext cx="3099191" cy="4274820"/>
          </a:xfrm>
          <a:prstGeom prst="rect">
            <a:avLst/>
          </a:prstGeom>
        </p:spPr>
        <p:txBody>
          <a:bodyPr anchor="t" rtlCol="false" tIns="0" lIns="0" bIns="0" rIns="0">
            <a:spAutoFit/>
          </a:bodyPr>
          <a:lstStyle/>
          <a:p>
            <a:pPr algn="ctr">
              <a:lnSpc>
                <a:spcPts val="3780"/>
              </a:lnSpc>
            </a:pPr>
            <a:r>
              <a:rPr lang="en-US" sz="2700">
                <a:solidFill>
                  <a:srgbClr val="695941"/>
                </a:solidFill>
                <a:latin typeface="Barlow Light"/>
              </a:rPr>
              <a:t>Hasil penelitian dapat memberikan manfaat bagi penulis tentang penggunaan Text Mining dalam memprediksi hasil pemilu 2024 berdasarkan data Twitter</a:t>
            </a:r>
          </a:p>
        </p:txBody>
      </p:sp>
      <p:sp>
        <p:nvSpPr>
          <p:cNvPr name="TextBox 50" id="50"/>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07</a:t>
            </a:r>
          </a:p>
        </p:txBody>
      </p:sp>
      <p:sp>
        <p:nvSpPr>
          <p:cNvPr name="TextBox 51" id="51"/>
          <p:cNvSpPr txBox="true"/>
          <p:nvPr/>
        </p:nvSpPr>
        <p:spPr>
          <a:xfrm rot="0">
            <a:off x="12909807" y="4605856"/>
            <a:ext cx="2609554" cy="3322320"/>
          </a:xfrm>
          <a:prstGeom prst="rect">
            <a:avLst/>
          </a:prstGeom>
        </p:spPr>
        <p:txBody>
          <a:bodyPr anchor="t" rtlCol="false" tIns="0" lIns="0" bIns="0" rIns="0">
            <a:spAutoFit/>
          </a:bodyPr>
          <a:lstStyle/>
          <a:p>
            <a:pPr algn="ctr">
              <a:lnSpc>
                <a:spcPts val="3780"/>
              </a:lnSpc>
            </a:pPr>
            <a:r>
              <a:rPr lang="en-US" sz="2700">
                <a:solidFill>
                  <a:srgbClr val="695941"/>
                </a:solidFill>
                <a:latin typeface="Barlow Light"/>
              </a:rPr>
              <a:t>Mengimplementasi ilmu dan teori yang penulis dapatkan selama perkuliahan dalam bidang Machine Learning</a:t>
            </a:r>
          </a:p>
        </p:txBody>
      </p:sp>
      <p:sp>
        <p:nvSpPr>
          <p:cNvPr name="TextBox 52" id="52"/>
          <p:cNvSpPr txBox="true"/>
          <p:nvPr/>
        </p:nvSpPr>
        <p:spPr>
          <a:xfrm rot="0">
            <a:off x="6455599" y="3727244"/>
            <a:ext cx="1520021" cy="688975"/>
          </a:xfrm>
          <a:prstGeom prst="rect">
            <a:avLst/>
          </a:prstGeom>
        </p:spPr>
        <p:txBody>
          <a:bodyPr anchor="t" rtlCol="false" tIns="0" lIns="0" bIns="0" rIns="0">
            <a:spAutoFit/>
          </a:bodyPr>
          <a:lstStyle/>
          <a:p>
            <a:pPr algn="ctr">
              <a:lnSpc>
                <a:spcPts val="5599"/>
              </a:lnSpc>
            </a:pPr>
            <a:r>
              <a:rPr lang="en-US" sz="3999">
                <a:solidFill>
                  <a:srgbClr val="FFFFFF"/>
                </a:solidFill>
                <a:latin typeface="Barlow Light"/>
              </a:rPr>
              <a:t>2.</a:t>
            </a:r>
          </a:p>
        </p:txBody>
      </p:sp>
      <p:sp>
        <p:nvSpPr>
          <p:cNvPr name="TextBox 53" id="53"/>
          <p:cNvSpPr txBox="true"/>
          <p:nvPr/>
        </p:nvSpPr>
        <p:spPr>
          <a:xfrm rot="0">
            <a:off x="11617021" y="3727244"/>
            <a:ext cx="1520021" cy="688975"/>
          </a:xfrm>
          <a:prstGeom prst="rect">
            <a:avLst/>
          </a:prstGeom>
        </p:spPr>
        <p:txBody>
          <a:bodyPr anchor="t" rtlCol="false" tIns="0" lIns="0" bIns="0" rIns="0">
            <a:spAutoFit/>
          </a:bodyPr>
          <a:lstStyle/>
          <a:p>
            <a:pPr algn="ctr">
              <a:lnSpc>
                <a:spcPts val="5599"/>
              </a:lnSpc>
            </a:pPr>
            <a:r>
              <a:rPr lang="en-US" sz="3999">
                <a:solidFill>
                  <a:srgbClr val="FFFFFF"/>
                </a:solidFill>
                <a:latin typeface="Barlow Light"/>
              </a:rPr>
              <a:t>3.</a:t>
            </a:r>
          </a:p>
        </p:txBody>
      </p:sp>
      <p:pic>
        <p:nvPicPr>
          <p:cNvPr name="Picture 54" id="5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5400000">
            <a:off x="15998448" y="2718598"/>
            <a:ext cx="886300" cy="786390"/>
          </a:xfrm>
          <a:prstGeom prst="rect">
            <a:avLst/>
          </a:prstGeom>
        </p:spPr>
      </p:pic>
      <p:grpSp>
        <p:nvGrpSpPr>
          <p:cNvPr name="Group 55" id="55"/>
          <p:cNvGrpSpPr/>
          <p:nvPr/>
        </p:nvGrpSpPr>
        <p:grpSpPr>
          <a:xfrm rot="0">
            <a:off x="-578688" y="313764"/>
            <a:ext cx="5256593" cy="793952"/>
            <a:chOff x="0" y="0"/>
            <a:chExt cx="4036038" cy="609600"/>
          </a:xfrm>
        </p:grpSpPr>
        <p:sp>
          <p:nvSpPr>
            <p:cNvPr name="Freeform 56" id="56"/>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57" id="57"/>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58" id="58"/>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59" id="59"/>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60" id="60"/>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61" id="61"/>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62" id="62"/>
          <p:cNvPicPr>
            <a:picLocks noChangeAspect="true"/>
          </p:cNvPicPr>
          <p:nvPr/>
        </p:nvPicPr>
        <p:blipFill>
          <a:blip r:embed="rId6"/>
          <a:srcRect l="0" t="0" r="0" b="0"/>
          <a:stretch>
            <a:fillRect/>
          </a:stretch>
        </p:blipFill>
        <p:spPr>
          <a:xfrm flipH="false" flipV="false" rot="0">
            <a:off x="13193145" y="523415"/>
            <a:ext cx="1183142" cy="833029"/>
          </a:xfrm>
          <a:prstGeom prst="rect">
            <a:avLst/>
          </a:prstGeom>
        </p:spPr>
      </p:pic>
      <p:sp>
        <p:nvSpPr>
          <p:cNvPr name="TextBox 63" id="63"/>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5770037" y="2397758"/>
            <a:ext cx="6747927" cy="666719"/>
            <a:chOff x="0" y="0"/>
            <a:chExt cx="4435820" cy="438275"/>
          </a:xfrm>
        </p:grpSpPr>
        <p:sp>
          <p:nvSpPr>
            <p:cNvPr name="Freeform 12" id="12"/>
            <p:cNvSpPr/>
            <p:nvPr/>
          </p:nvSpPr>
          <p:spPr>
            <a:xfrm flipH="false" flipV="false">
              <a:off x="0" y="0"/>
              <a:ext cx="4435820" cy="438275"/>
            </a:xfrm>
            <a:custGeom>
              <a:avLst/>
              <a:gdLst/>
              <a:ahLst/>
              <a:cxnLst/>
              <a:rect r="r" b="b" t="t" l="l"/>
              <a:pathLst>
                <a:path h="438275" w="4435820">
                  <a:moveTo>
                    <a:pt x="203200" y="0"/>
                  </a:moveTo>
                  <a:lnTo>
                    <a:pt x="4435820" y="0"/>
                  </a:lnTo>
                  <a:lnTo>
                    <a:pt x="4232620" y="438275"/>
                  </a:lnTo>
                  <a:lnTo>
                    <a:pt x="0" y="438275"/>
                  </a:lnTo>
                  <a:lnTo>
                    <a:pt x="203200" y="0"/>
                  </a:lnTo>
                  <a:close/>
                </a:path>
              </a:pathLst>
            </a:custGeom>
            <a:solidFill>
              <a:srgbClr val="FFFFFF"/>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6893914" y="3957646"/>
            <a:ext cx="4500173" cy="4475626"/>
          </a:xfrm>
          <a:prstGeom prst="rect">
            <a:avLst/>
          </a:prstGeom>
        </p:spPr>
      </p:pic>
      <p:pic>
        <p:nvPicPr>
          <p:cNvPr name="Picture 18" id="1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426799" y="4203727"/>
            <a:ext cx="1301556" cy="587922"/>
          </a:xfrm>
          <a:prstGeom prst="rect">
            <a:avLst/>
          </a:prstGeom>
        </p:spPr>
      </p:pic>
      <p:pic>
        <p:nvPicPr>
          <p:cNvPr name="Picture 19" id="1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965680" y="6321949"/>
            <a:ext cx="1074026" cy="1074026"/>
          </a:xfrm>
          <a:prstGeom prst="rect">
            <a:avLst/>
          </a:prstGeom>
        </p:spPr>
      </p:pic>
      <p:sp>
        <p:nvSpPr>
          <p:cNvPr name="TextBox 20" id="20"/>
          <p:cNvSpPr txBox="true"/>
          <p:nvPr/>
        </p:nvSpPr>
        <p:spPr>
          <a:xfrm rot="0">
            <a:off x="2848048" y="7061485"/>
            <a:ext cx="3981823" cy="2091359"/>
          </a:xfrm>
          <a:prstGeom prst="rect">
            <a:avLst/>
          </a:prstGeom>
        </p:spPr>
        <p:txBody>
          <a:bodyPr anchor="t" rtlCol="false" tIns="0" lIns="0" bIns="0" rIns="0">
            <a:spAutoFit/>
          </a:bodyPr>
          <a:lstStyle/>
          <a:p>
            <a:pPr>
              <a:lnSpc>
                <a:spcPts val="3360"/>
              </a:lnSpc>
            </a:pPr>
            <a:r>
              <a:rPr lang="en-US" sz="2400">
                <a:solidFill>
                  <a:srgbClr val="695941"/>
                </a:solidFill>
                <a:latin typeface="Barlow Light"/>
              </a:rPr>
              <a:t>Klasifikasi dengan algoritma SVM dan evaluasi menggunakan 10-Fold Cross Validation dan Confusion Matrix</a:t>
            </a:r>
          </a:p>
        </p:txBody>
      </p:sp>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true" rot="0">
            <a:off x="6601788" y="7727052"/>
            <a:ext cx="1301556" cy="587922"/>
          </a:xfrm>
          <a:prstGeom prst="rect">
            <a:avLst/>
          </a:prstGeom>
        </p:spPr>
      </p:pic>
      <p:pic>
        <p:nvPicPr>
          <p:cNvPr name="Picture 22" id="22"/>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702398">
            <a:off x="10501337" y="7425605"/>
            <a:ext cx="1277711" cy="440317"/>
          </a:xfrm>
          <a:prstGeom prst="rect">
            <a:avLst/>
          </a:prstGeom>
        </p:spPr>
      </p:pic>
      <p:pic>
        <p:nvPicPr>
          <p:cNvPr name="Picture 23" id="2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9426446">
            <a:off x="7219582" y="4045323"/>
            <a:ext cx="1277711" cy="440317"/>
          </a:xfrm>
          <a:prstGeom prst="rect">
            <a:avLst/>
          </a:prstGeom>
        </p:spPr>
      </p:pic>
      <p:pic>
        <p:nvPicPr>
          <p:cNvPr name="Picture 24" id="2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965680" y="3285122"/>
            <a:ext cx="1074026" cy="1074026"/>
          </a:xfrm>
          <a:prstGeom prst="rect">
            <a:avLst/>
          </a:prstGeom>
        </p:spPr>
      </p:pic>
      <p:pic>
        <p:nvPicPr>
          <p:cNvPr name="Picture 25" id="2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700002" y="3285122"/>
            <a:ext cx="1074026" cy="1074026"/>
          </a:xfrm>
          <a:prstGeom prst="rect">
            <a:avLst/>
          </a:prstGeom>
        </p:spPr>
      </p:pic>
      <p:pic>
        <p:nvPicPr>
          <p:cNvPr name="Picture 26" id="2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5700002" y="6195459"/>
            <a:ext cx="1074026" cy="1074026"/>
          </a:xfrm>
          <a:prstGeom prst="rect">
            <a:avLst/>
          </a:prstGeom>
        </p:spPr>
      </p:pic>
      <p:sp>
        <p:nvSpPr>
          <p:cNvPr name="TextBox 27" id="27"/>
          <p:cNvSpPr txBox="true"/>
          <p:nvPr/>
        </p:nvSpPr>
        <p:spPr>
          <a:xfrm rot="0">
            <a:off x="5359949" y="1719015"/>
            <a:ext cx="7568102" cy="1111150"/>
          </a:xfrm>
          <a:prstGeom prst="rect">
            <a:avLst/>
          </a:prstGeom>
        </p:spPr>
        <p:txBody>
          <a:bodyPr anchor="t" rtlCol="false" tIns="0" lIns="0" bIns="0" rIns="0">
            <a:spAutoFit/>
          </a:bodyPr>
          <a:lstStyle/>
          <a:p>
            <a:pPr algn="ctr">
              <a:lnSpc>
                <a:spcPts val="9100"/>
              </a:lnSpc>
            </a:pPr>
            <a:r>
              <a:rPr lang="en-US" sz="6500">
                <a:solidFill>
                  <a:srgbClr val="695941"/>
                </a:solidFill>
                <a:latin typeface="Barlow SemiCondensed Italics"/>
              </a:rPr>
              <a:t>Metodologi Penelitian</a:t>
            </a:r>
          </a:p>
        </p:txBody>
      </p:sp>
      <p:sp>
        <p:nvSpPr>
          <p:cNvPr name="TextBox 28" id="28"/>
          <p:cNvSpPr txBox="true"/>
          <p:nvPr/>
        </p:nvSpPr>
        <p:spPr>
          <a:xfrm rot="0">
            <a:off x="2848048" y="3472833"/>
            <a:ext cx="2668057" cy="606425"/>
          </a:xfrm>
          <a:prstGeom prst="rect">
            <a:avLst/>
          </a:prstGeom>
        </p:spPr>
        <p:txBody>
          <a:bodyPr anchor="t" rtlCol="false" tIns="0" lIns="0" bIns="0" rIns="0">
            <a:spAutoFit/>
          </a:bodyPr>
          <a:lstStyle/>
          <a:p>
            <a:pPr>
              <a:lnSpc>
                <a:spcPts val="4899"/>
              </a:lnSpc>
            </a:pPr>
            <a:r>
              <a:rPr lang="en-US" sz="3499">
                <a:solidFill>
                  <a:srgbClr val="695941"/>
                </a:solidFill>
                <a:latin typeface="Barlow SemiCondensed Italics"/>
              </a:rPr>
              <a:t>Labeling</a:t>
            </a:r>
          </a:p>
        </p:txBody>
      </p:sp>
      <p:sp>
        <p:nvSpPr>
          <p:cNvPr name="TextBox 29" id="29"/>
          <p:cNvSpPr txBox="true"/>
          <p:nvPr/>
        </p:nvSpPr>
        <p:spPr>
          <a:xfrm rot="0">
            <a:off x="13202330" y="3472833"/>
            <a:ext cx="2668057" cy="606425"/>
          </a:xfrm>
          <a:prstGeom prst="rect">
            <a:avLst/>
          </a:prstGeom>
        </p:spPr>
        <p:txBody>
          <a:bodyPr anchor="t" rtlCol="false" tIns="0" lIns="0" bIns="0" rIns="0">
            <a:spAutoFit/>
          </a:bodyPr>
          <a:lstStyle/>
          <a:p>
            <a:pPr algn="r">
              <a:lnSpc>
                <a:spcPts val="4899"/>
              </a:lnSpc>
            </a:pPr>
            <a:r>
              <a:rPr lang="en-US" sz="3499">
                <a:solidFill>
                  <a:srgbClr val="695941"/>
                </a:solidFill>
                <a:latin typeface="Barlow SemiCondensed Italics"/>
              </a:rPr>
              <a:t>Preprocessing</a:t>
            </a:r>
          </a:p>
        </p:txBody>
      </p:sp>
      <p:sp>
        <p:nvSpPr>
          <p:cNvPr name="TextBox 30" id="30"/>
          <p:cNvSpPr txBox="true"/>
          <p:nvPr/>
        </p:nvSpPr>
        <p:spPr>
          <a:xfrm rot="0">
            <a:off x="13081426" y="6393927"/>
            <a:ext cx="2797358" cy="606425"/>
          </a:xfrm>
          <a:prstGeom prst="rect">
            <a:avLst/>
          </a:prstGeom>
        </p:spPr>
        <p:txBody>
          <a:bodyPr anchor="t" rtlCol="false" tIns="0" lIns="0" bIns="0" rIns="0">
            <a:spAutoFit/>
          </a:bodyPr>
          <a:lstStyle/>
          <a:p>
            <a:pPr algn="r">
              <a:lnSpc>
                <a:spcPts val="4899"/>
              </a:lnSpc>
            </a:pPr>
            <a:r>
              <a:rPr lang="en-US" sz="3499">
                <a:solidFill>
                  <a:srgbClr val="695941"/>
                </a:solidFill>
                <a:latin typeface="Barlow SemiCondensed Italics"/>
              </a:rPr>
              <a:t>Pembobotan</a:t>
            </a:r>
          </a:p>
        </p:txBody>
      </p:sp>
      <p:sp>
        <p:nvSpPr>
          <p:cNvPr name="TextBox 31" id="3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08</a:t>
            </a:r>
          </a:p>
        </p:txBody>
      </p:sp>
      <p:sp>
        <p:nvSpPr>
          <p:cNvPr name="TextBox 32" id="32"/>
          <p:cNvSpPr txBox="true"/>
          <p:nvPr/>
        </p:nvSpPr>
        <p:spPr>
          <a:xfrm rot="0">
            <a:off x="2848048" y="6393927"/>
            <a:ext cx="3981823" cy="606425"/>
          </a:xfrm>
          <a:prstGeom prst="rect">
            <a:avLst/>
          </a:prstGeom>
        </p:spPr>
        <p:txBody>
          <a:bodyPr anchor="t" rtlCol="false" tIns="0" lIns="0" bIns="0" rIns="0">
            <a:spAutoFit/>
          </a:bodyPr>
          <a:lstStyle/>
          <a:p>
            <a:pPr>
              <a:lnSpc>
                <a:spcPts val="4899"/>
              </a:lnSpc>
            </a:pPr>
            <a:r>
              <a:rPr lang="en-US" sz="3499">
                <a:solidFill>
                  <a:srgbClr val="695941"/>
                </a:solidFill>
                <a:latin typeface="Barlow SemiCondensed Italics"/>
              </a:rPr>
              <a:t>Klasifikasi dan Evaluasi</a:t>
            </a:r>
          </a:p>
        </p:txBody>
      </p:sp>
      <p:sp>
        <p:nvSpPr>
          <p:cNvPr name="TextBox 33" id="33"/>
          <p:cNvSpPr txBox="true"/>
          <p:nvPr/>
        </p:nvSpPr>
        <p:spPr>
          <a:xfrm rot="0">
            <a:off x="2848048" y="4136329"/>
            <a:ext cx="3981823" cy="1253291"/>
          </a:xfrm>
          <a:prstGeom prst="rect">
            <a:avLst/>
          </a:prstGeom>
        </p:spPr>
        <p:txBody>
          <a:bodyPr anchor="t" rtlCol="false" tIns="0" lIns="0" bIns="0" rIns="0">
            <a:spAutoFit/>
          </a:bodyPr>
          <a:lstStyle/>
          <a:p>
            <a:pPr>
              <a:lnSpc>
                <a:spcPts val="3360"/>
              </a:lnSpc>
            </a:pPr>
            <a:r>
              <a:rPr lang="en-US" sz="2400">
                <a:solidFill>
                  <a:srgbClr val="695941"/>
                </a:solidFill>
                <a:latin typeface="Barlow Light"/>
              </a:rPr>
              <a:t>Pelabelan data menjadi 3 jenis label yaitu Positif, Netral, dan Negatif</a:t>
            </a:r>
          </a:p>
        </p:txBody>
      </p:sp>
      <p:sp>
        <p:nvSpPr>
          <p:cNvPr name="TextBox 34" id="34"/>
          <p:cNvSpPr txBox="true"/>
          <p:nvPr/>
        </p:nvSpPr>
        <p:spPr>
          <a:xfrm rot="0">
            <a:off x="11888565" y="4136329"/>
            <a:ext cx="3981823" cy="834257"/>
          </a:xfrm>
          <a:prstGeom prst="rect">
            <a:avLst/>
          </a:prstGeom>
        </p:spPr>
        <p:txBody>
          <a:bodyPr anchor="t" rtlCol="false" tIns="0" lIns="0" bIns="0" rIns="0">
            <a:spAutoFit/>
          </a:bodyPr>
          <a:lstStyle/>
          <a:p>
            <a:pPr algn="r">
              <a:lnSpc>
                <a:spcPts val="3360"/>
              </a:lnSpc>
            </a:pPr>
            <a:r>
              <a:rPr lang="en-US" sz="2400">
                <a:solidFill>
                  <a:srgbClr val="695941"/>
                </a:solidFill>
                <a:latin typeface="Barlow Light"/>
              </a:rPr>
              <a:t>Pembersihan data dari noise agar siap digunakan</a:t>
            </a:r>
          </a:p>
        </p:txBody>
      </p:sp>
      <p:sp>
        <p:nvSpPr>
          <p:cNvPr name="TextBox 35" id="35"/>
          <p:cNvSpPr txBox="true"/>
          <p:nvPr/>
        </p:nvSpPr>
        <p:spPr>
          <a:xfrm rot="0">
            <a:off x="11896961" y="7061485"/>
            <a:ext cx="3981823" cy="1253291"/>
          </a:xfrm>
          <a:prstGeom prst="rect">
            <a:avLst/>
          </a:prstGeom>
        </p:spPr>
        <p:txBody>
          <a:bodyPr anchor="t" rtlCol="false" tIns="0" lIns="0" bIns="0" rIns="0">
            <a:spAutoFit/>
          </a:bodyPr>
          <a:lstStyle/>
          <a:p>
            <a:pPr algn="r">
              <a:lnSpc>
                <a:spcPts val="3360"/>
              </a:lnSpc>
            </a:pPr>
            <a:r>
              <a:rPr lang="en-US" sz="2400">
                <a:solidFill>
                  <a:srgbClr val="695941"/>
                </a:solidFill>
                <a:latin typeface="Barlow Light"/>
              </a:rPr>
              <a:t>Pembobotan menggunakan TF-IDF agar data diubah menjadi sebuah nilai numerik</a:t>
            </a:r>
          </a:p>
        </p:txBody>
      </p:sp>
      <p:grpSp>
        <p:nvGrpSpPr>
          <p:cNvPr name="Group 36" id="36"/>
          <p:cNvGrpSpPr/>
          <p:nvPr/>
        </p:nvGrpSpPr>
        <p:grpSpPr>
          <a:xfrm rot="0">
            <a:off x="-578688" y="313764"/>
            <a:ext cx="5256593" cy="793952"/>
            <a:chOff x="0" y="0"/>
            <a:chExt cx="4036038" cy="609600"/>
          </a:xfrm>
        </p:grpSpPr>
        <p:sp>
          <p:nvSpPr>
            <p:cNvPr name="Freeform 37" id="37"/>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38" id="38"/>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40" id="40"/>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41" id="41"/>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42" id="42"/>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43" id="43"/>
          <p:cNvPicPr>
            <a:picLocks noChangeAspect="true"/>
          </p:cNvPicPr>
          <p:nvPr/>
        </p:nvPicPr>
        <p:blipFill>
          <a:blip r:embed="rId16"/>
          <a:srcRect l="0" t="0" r="0" b="0"/>
          <a:stretch>
            <a:fillRect/>
          </a:stretch>
        </p:blipFill>
        <p:spPr>
          <a:xfrm flipH="false" flipV="false" rot="0">
            <a:off x="13193145" y="523415"/>
            <a:ext cx="1183142" cy="833029"/>
          </a:xfrm>
          <a:prstGeom prst="rect">
            <a:avLst/>
          </a:prstGeom>
        </p:spPr>
      </p:pic>
      <p:sp>
        <p:nvSpPr>
          <p:cNvPr name="TextBox 44" id="44"/>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CE5"/>
        </a:solidFill>
      </p:bgPr>
    </p:bg>
    <p:spTree>
      <p:nvGrpSpPr>
        <p:cNvPr id="1" name=""/>
        <p:cNvGrpSpPr/>
        <p:nvPr/>
      </p:nvGrpSpPr>
      <p:grpSpPr>
        <a:xfrm>
          <a:off x="0" y="0"/>
          <a:ext cx="0" cy="0"/>
          <a:chOff x="0" y="0"/>
          <a:chExt cx="0" cy="0"/>
        </a:xfrm>
      </p:grpSpPr>
      <p:grpSp>
        <p:nvGrpSpPr>
          <p:cNvPr name="Group 2" id="2"/>
          <p:cNvGrpSpPr/>
          <p:nvPr/>
        </p:nvGrpSpPr>
        <p:grpSpPr>
          <a:xfrm rot="1129566">
            <a:off x="7466663" y="-976168"/>
            <a:ext cx="1920558" cy="12407487"/>
            <a:chOff x="0" y="0"/>
            <a:chExt cx="505826" cy="3267816"/>
          </a:xfrm>
        </p:grpSpPr>
        <p:sp>
          <p:nvSpPr>
            <p:cNvPr name="Freeform 3" id="3"/>
            <p:cNvSpPr/>
            <p:nvPr/>
          </p:nvSpPr>
          <p:spPr>
            <a:xfrm flipH="false" flipV="false">
              <a:off x="0" y="0"/>
              <a:ext cx="505826" cy="3267816"/>
            </a:xfrm>
            <a:custGeom>
              <a:avLst/>
              <a:gdLst/>
              <a:ahLst/>
              <a:cxnLst/>
              <a:rect r="r" b="b" t="t" l="l"/>
              <a:pathLst>
                <a:path h="3267816" w="505826">
                  <a:moveTo>
                    <a:pt x="0" y="0"/>
                  </a:moveTo>
                  <a:lnTo>
                    <a:pt x="505826" y="0"/>
                  </a:lnTo>
                  <a:lnTo>
                    <a:pt x="505826" y="3267816"/>
                  </a:lnTo>
                  <a:lnTo>
                    <a:pt x="0" y="3267816"/>
                  </a:lnTo>
                  <a:close/>
                </a:path>
              </a:pathLst>
            </a:custGeom>
            <a:solidFill>
              <a:srgbClr val="F6F2EE"/>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1129566">
            <a:off x="10474086" y="-1380932"/>
            <a:ext cx="4014845" cy="13023247"/>
            <a:chOff x="0" y="0"/>
            <a:chExt cx="1057408" cy="3429991"/>
          </a:xfrm>
        </p:grpSpPr>
        <p:sp>
          <p:nvSpPr>
            <p:cNvPr name="Freeform 6" id="6"/>
            <p:cNvSpPr/>
            <p:nvPr/>
          </p:nvSpPr>
          <p:spPr>
            <a:xfrm flipH="false" flipV="false">
              <a:off x="0" y="0"/>
              <a:ext cx="1057408" cy="3429991"/>
            </a:xfrm>
            <a:custGeom>
              <a:avLst/>
              <a:gdLst/>
              <a:ahLst/>
              <a:cxnLst/>
              <a:rect r="r" b="b" t="t" l="l"/>
              <a:pathLst>
                <a:path h="3429991" w="1057408">
                  <a:moveTo>
                    <a:pt x="0" y="0"/>
                  </a:moveTo>
                  <a:lnTo>
                    <a:pt x="1057408" y="0"/>
                  </a:lnTo>
                  <a:lnTo>
                    <a:pt x="1057408" y="3429991"/>
                  </a:lnTo>
                  <a:lnTo>
                    <a:pt x="0" y="3429991"/>
                  </a:lnTo>
                  <a:close/>
                </a:path>
              </a:pathLst>
            </a:custGeom>
            <a:solidFill>
              <a:srgbClr val="F6F2EE"/>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1129566">
            <a:off x="15509346" y="-1359291"/>
            <a:ext cx="810203" cy="12815907"/>
            <a:chOff x="0" y="0"/>
            <a:chExt cx="213387" cy="3375383"/>
          </a:xfrm>
        </p:grpSpPr>
        <p:sp>
          <p:nvSpPr>
            <p:cNvPr name="Freeform 9" id="9"/>
            <p:cNvSpPr/>
            <p:nvPr/>
          </p:nvSpPr>
          <p:spPr>
            <a:xfrm flipH="false" flipV="false">
              <a:off x="0" y="0"/>
              <a:ext cx="213387" cy="3375383"/>
            </a:xfrm>
            <a:custGeom>
              <a:avLst/>
              <a:gdLst/>
              <a:ahLst/>
              <a:cxnLst/>
              <a:rect r="r" b="b" t="t" l="l"/>
              <a:pathLst>
                <a:path h="3375383" w="213387">
                  <a:moveTo>
                    <a:pt x="0" y="0"/>
                  </a:moveTo>
                  <a:lnTo>
                    <a:pt x="213387" y="0"/>
                  </a:lnTo>
                  <a:lnTo>
                    <a:pt x="213387" y="3375383"/>
                  </a:lnTo>
                  <a:lnTo>
                    <a:pt x="0" y="3375383"/>
                  </a:lnTo>
                  <a:close/>
                </a:path>
              </a:pathLst>
            </a:custGeom>
            <a:solidFill>
              <a:srgbClr val="F6F2EE"/>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5702295" y="979867"/>
            <a:ext cx="6265919" cy="789210"/>
            <a:chOff x="0" y="0"/>
            <a:chExt cx="3479673" cy="438275"/>
          </a:xfrm>
        </p:grpSpPr>
        <p:sp>
          <p:nvSpPr>
            <p:cNvPr name="Freeform 12" id="12"/>
            <p:cNvSpPr/>
            <p:nvPr/>
          </p:nvSpPr>
          <p:spPr>
            <a:xfrm flipH="false" flipV="false">
              <a:off x="0" y="0"/>
              <a:ext cx="3479673" cy="438275"/>
            </a:xfrm>
            <a:custGeom>
              <a:avLst/>
              <a:gdLst/>
              <a:ahLst/>
              <a:cxnLst/>
              <a:rect r="r" b="b" t="t" l="l"/>
              <a:pathLst>
                <a:path h="438275" w="3479673">
                  <a:moveTo>
                    <a:pt x="203200" y="0"/>
                  </a:moveTo>
                  <a:lnTo>
                    <a:pt x="3479673" y="0"/>
                  </a:lnTo>
                  <a:lnTo>
                    <a:pt x="3276473" y="438275"/>
                  </a:lnTo>
                  <a:lnTo>
                    <a:pt x="0" y="438275"/>
                  </a:lnTo>
                  <a:lnTo>
                    <a:pt x="203200" y="0"/>
                  </a:lnTo>
                  <a:close/>
                </a:path>
              </a:pathLst>
            </a:custGeom>
            <a:solidFill>
              <a:srgbClr val="E6DBC9"/>
            </a:solidFill>
            <a:ln>
              <a:noFill/>
            </a:ln>
          </p:spPr>
        </p:sp>
        <p:sp>
          <p:nvSpPr>
            <p:cNvPr name="TextBox 13" id="13"/>
            <p:cNvSpPr txBox="true"/>
            <p:nvPr/>
          </p:nvSpPr>
          <p:spPr>
            <a:xfrm>
              <a:off x="101600" y="-47625"/>
              <a:ext cx="609600" cy="6572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6641156" y="9128590"/>
            <a:ext cx="2358485" cy="793952"/>
            <a:chOff x="0" y="0"/>
            <a:chExt cx="1810856" cy="609600"/>
          </a:xfrm>
        </p:grpSpPr>
        <p:sp>
          <p:nvSpPr>
            <p:cNvPr name="Freeform 15" id="15"/>
            <p:cNvSpPr/>
            <p:nvPr/>
          </p:nvSpPr>
          <p:spPr>
            <a:xfrm flipH="false" flipV="false">
              <a:off x="0" y="0"/>
              <a:ext cx="1810856" cy="609600"/>
            </a:xfrm>
            <a:custGeom>
              <a:avLst/>
              <a:gdLst/>
              <a:ahLst/>
              <a:cxnLst/>
              <a:rect r="r" b="b" t="t" l="l"/>
              <a:pathLst>
                <a:path h="609600" w="1810856">
                  <a:moveTo>
                    <a:pt x="203200" y="0"/>
                  </a:moveTo>
                  <a:lnTo>
                    <a:pt x="1810856" y="0"/>
                  </a:lnTo>
                  <a:lnTo>
                    <a:pt x="1607656" y="609600"/>
                  </a:lnTo>
                  <a:lnTo>
                    <a:pt x="0" y="609600"/>
                  </a:lnTo>
                  <a:lnTo>
                    <a:pt x="203200" y="0"/>
                  </a:lnTo>
                  <a:close/>
                </a:path>
              </a:pathLst>
            </a:custGeom>
            <a:solidFill>
              <a:srgbClr val="CDBEAA"/>
            </a:solidFill>
          </p:spPr>
        </p:sp>
        <p:sp>
          <p:nvSpPr>
            <p:cNvPr name="TextBox 16" id="1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28663" y="1854802"/>
            <a:ext cx="11120997" cy="1258506"/>
            <a:chOff x="0" y="0"/>
            <a:chExt cx="5386833" cy="609600"/>
          </a:xfrm>
        </p:grpSpPr>
        <p:sp>
          <p:nvSpPr>
            <p:cNvPr name="Freeform 18" id="18"/>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19" id="19"/>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002268" y="3205796"/>
            <a:ext cx="11120997" cy="1258506"/>
            <a:chOff x="0" y="0"/>
            <a:chExt cx="5386833" cy="609600"/>
          </a:xfrm>
        </p:grpSpPr>
        <p:sp>
          <p:nvSpPr>
            <p:cNvPr name="Freeform 21" id="21"/>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2" id="22"/>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52581" y="4559551"/>
            <a:ext cx="11120997" cy="1258506"/>
            <a:chOff x="0" y="0"/>
            <a:chExt cx="5386833" cy="609600"/>
          </a:xfrm>
        </p:grpSpPr>
        <p:sp>
          <p:nvSpPr>
            <p:cNvPr name="Freeform 24" id="24"/>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25" id="25"/>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600167" y="1950624"/>
            <a:ext cx="1066862" cy="1066862"/>
            <a:chOff x="0" y="0"/>
            <a:chExt cx="812800" cy="812800"/>
          </a:xfrm>
        </p:grpSpPr>
        <p:sp>
          <p:nvSpPr>
            <p:cNvPr name="Freeform 27" id="27"/>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630954" y="3301618"/>
            <a:ext cx="1066862" cy="1066862"/>
            <a:chOff x="0" y="0"/>
            <a:chExt cx="812800" cy="812800"/>
          </a:xfrm>
        </p:grpSpPr>
        <p:sp>
          <p:nvSpPr>
            <p:cNvPr name="Freeform 30" id="3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647792" y="4655373"/>
            <a:ext cx="1066862" cy="1066862"/>
            <a:chOff x="0" y="0"/>
            <a:chExt cx="812800" cy="812800"/>
          </a:xfrm>
        </p:grpSpPr>
        <p:sp>
          <p:nvSpPr>
            <p:cNvPr name="Freeform 33" id="3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pic>
        <p:nvPicPr>
          <p:cNvPr name="Picture 35" id="3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88213" y="7249321"/>
            <a:ext cx="2673220" cy="2673220"/>
          </a:xfrm>
          <a:prstGeom prst="rect">
            <a:avLst/>
          </a:prstGeom>
        </p:spPr>
      </p:pic>
      <p:sp>
        <p:nvSpPr>
          <p:cNvPr name="TextBox 36" id="36"/>
          <p:cNvSpPr txBox="true"/>
          <p:nvPr/>
        </p:nvSpPr>
        <p:spPr>
          <a:xfrm rot="0">
            <a:off x="4524911" y="161364"/>
            <a:ext cx="8668234" cy="1285809"/>
          </a:xfrm>
          <a:prstGeom prst="rect">
            <a:avLst/>
          </a:prstGeom>
        </p:spPr>
        <p:txBody>
          <a:bodyPr anchor="t" rtlCol="false" tIns="0" lIns="0" bIns="0" rIns="0">
            <a:spAutoFit/>
          </a:bodyPr>
          <a:lstStyle/>
          <a:p>
            <a:pPr>
              <a:lnSpc>
                <a:spcPts val="10499"/>
              </a:lnSpc>
            </a:pPr>
            <a:r>
              <a:rPr lang="en-US" sz="7499">
                <a:solidFill>
                  <a:srgbClr val="695941"/>
                </a:solidFill>
                <a:latin typeface="Barlow SemiCondensed Italics"/>
              </a:rPr>
              <a:t>Ruang Lingkup </a:t>
            </a:r>
          </a:p>
        </p:txBody>
      </p:sp>
      <p:sp>
        <p:nvSpPr>
          <p:cNvPr name="TextBox 37" id="37"/>
          <p:cNvSpPr txBox="true"/>
          <p:nvPr/>
        </p:nvSpPr>
        <p:spPr>
          <a:xfrm rot="0">
            <a:off x="421212" y="1999867"/>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1.</a:t>
            </a:r>
          </a:p>
        </p:txBody>
      </p:sp>
      <p:sp>
        <p:nvSpPr>
          <p:cNvPr name="TextBox 38" id="38"/>
          <p:cNvSpPr txBox="true"/>
          <p:nvPr/>
        </p:nvSpPr>
        <p:spPr>
          <a:xfrm rot="0">
            <a:off x="2174488" y="2150998"/>
            <a:ext cx="9758326" cy="589783"/>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Perancangan aplikasi ini dijalankan berbasis website</a:t>
            </a:r>
          </a:p>
        </p:txBody>
      </p:sp>
      <p:sp>
        <p:nvSpPr>
          <p:cNvPr name="TextBox 39" id="39"/>
          <p:cNvSpPr txBox="true"/>
          <p:nvPr/>
        </p:nvSpPr>
        <p:spPr>
          <a:xfrm rot="0">
            <a:off x="1941233" y="3225418"/>
            <a:ext cx="9871307"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Penerapan Sentiment Analysis menggunakan algoritma Support Vector Machine (SVM) </a:t>
            </a:r>
          </a:p>
        </p:txBody>
      </p:sp>
      <p:sp>
        <p:nvSpPr>
          <p:cNvPr name="TextBox 40" id="40"/>
          <p:cNvSpPr txBox="true"/>
          <p:nvPr/>
        </p:nvSpPr>
        <p:spPr>
          <a:xfrm rot="0">
            <a:off x="1941233" y="4532510"/>
            <a:ext cx="9828000"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Tema pemilu yang diambil hanya seputar pemilihan calon presiden, bukan calon lainnya.</a:t>
            </a:r>
          </a:p>
        </p:txBody>
      </p:sp>
      <p:sp>
        <p:nvSpPr>
          <p:cNvPr name="TextBox 41" id="41"/>
          <p:cNvSpPr txBox="true"/>
          <p:nvPr/>
        </p:nvSpPr>
        <p:spPr>
          <a:xfrm rot="0">
            <a:off x="16304906" y="9237376"/>
            <a:ext cx="1344853" cy="523776"/>
          </a:xfrm>
          <a:prstGeom prst="rect">
            <a:avLst/>
          </a:prstGeom>
        </p:spPr>
        <p:txBody>
          <a:bodyPr anchor="t" rtlCol="false" tIns="0" lIns="0" bIns="0" rIns="0">
            <a:spAutoFit/>
          </a:bodyPr>
          <a:lstStyle/>
          <a:p>
            <a:pPr algn="r">
              <a:lnSpc>
                <a:spcPts val="4200"/>
              </a:lnSpc>
            </a:pPr>
            <a:r>
              <a:rPr lang="en-US" sz="3000">
                <a:solidFill>
                  <a:srgbClr val="FFFFFF"/>
                </a:solidFill>
                <a:latin typeface="Antic Italics"/>
              </a:rPr>
              <a:t>09</a:t>
            </a:r>
          </a:p>
        </p:txBody>
      </p:sp>
      <p:sp>
        <p:nvSpPr>
          <p:cNvPr name="TextBox 42" id="42"/>
          <p:cNvSpPr txBox="true"/>
          <p:nvPr/>
        </p:nvSpPr>
        <p:spPr>
          <a:xfrm rot="0">
            <a:off x="421212" y="3358196"/>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2.</a:t>
            </a:r>
          </a:p>
        </p:txBody>
      </p:sp>
      <p:sp>
        <p:nvSpPr>
          <p:cNvPr name="TextBox 43" id="43"/>
          <p:cNvSpPr txBox="true"/>
          <p:nvPr/>
        </p:nvSpPr>
        <p:spPr>
          <a:xfrm rot="0">
            <a:off x="421212" y="4666878"/>
            <a:ext cx="1520021" cy="863601"/>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3.</a:t>
            </a:r>
          </a:p>
        </p:txBody>
      </p:sp>
      <p:grpSp>
        <p:nvGrpSpPr>
          <p:cNvPr name="Group 44" id="44"/>
          <p:cNvGrpSpPr/>
          <p:nvPr/>
        </p:nvGrpSpPr>
        <p:grpSpPr>
          <a:xfrm rot="0">
            <a:off x="-578688" y="313764"/>
            <a:ext cx="5256593" cy="793952"/>
            <a:chOff x="0" y="0"/>
            <a:chExt cx="4036038" cy="609600"/>
          </a:xfrm>
        </p:grpSpPr>
        <p:sp>
          <p:nvSpPr>
            <p:cNvPr name="Freeform 45" id="45"/>
            <p:cNvSpPr/>
            <p:nvPr/>
          </p:nvSpPr>
          <p:spPr>
            <a:xfrm flipH="false" flipV="false">
              <a:off x="0" y="0"/>
              <a:ext cx="4036038" cy="609600"/>
            </a:xfrm>
            <a:custGeom>
              <a:avLst/>
              <a:gdLst/>
              <a:ahLst/>
              <a:cxnLst/>
              <a:rect r="r" b="b" t="t" l="l"/>
              <a:pathLst>
                <a:path h="609600" w="4036038">
                  <a:moveTo>
                    <a:pt x="203200" y="0"/>
                  </a:moveTo>
                  <a:lnTo>
                    <a:pt x="4036038" y="0"/>
                  </a:lnTo>
                  <a:lnTo>
                    <a:pt x="3832838" y="609600"/>
                  </a:lnTo>
                  <a:lnTo>
                    <a:pt x="0" y="609600"/>
                  </a:lnTo>
                  <a:lnTo>
                    <a:pt x="203200" y="0"/>
                  </a:lnTo>
                  <a:close/>
                </a:path>
              </a:pathLst>
            </a:custGeom>
            <a:solidFill>
              <a:srgbClr val="D5C5AC"/>
            </a:solidFill>
          </p:spPr>
        </p:sp>
        <p:sp>
          <p:nvSpPr>
            <p:cNvPr name="TextBox 46" id="46"/>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595754" y="466265"/>
            <a:ext cx="4795551" cy="431700"/>
          </a:xfrm>
          <a:prstGeom prst="rect">
            <a:avLst/>
          </a:prstGeom>
        </p:spPr>
        <p:txBody>
          <a:bodyPr anchor="t" rtlCol="false" tIns="0" lIns="0" bIns="0" rIns="0">
            <a:spAutoFit/>
          </a:bodyPr>
          <a:lstStyle/>
          <a:p>
            <a:pPr algn="l" marL="0" indent="0" lvl="0">
              <a:lnSpc>
                <a:spcPts val="3500"/>
              </a:lnSpc>
              <a:spcBef>
                <a:spcPct val="0"/>
              </a:spcBef>
            </a:pPr>
            <a:r>
              <a:rPr lang="en-US" sz="2500" spc="250">
                <a:solidFill>
                  <a:srgbClr val="FFFFFF"/>
                </a:solidFill>
                <a:latin typeface="Antic Italics"/>
              </a:rPr>
              <a:t>PRA SIDANG</a:t>
            </a:r>
          </a:p>
        </p:txBody>
      </p:sp>
      <p:sp>
        <p:nvSpPr>
          <p:cNvPr name="AutoShape 48" id="48"/>
          <p:cNvSpPr/>
          <p:nvPr/>
        </p:nvSpPr>
        <p:spPr>
          <a:xfrm rot="0">
            <a:off x="4446936" y="564418"/>
            <a:ext cx="8611039" cy="0"/>
          </a:xfrm>
          <a:prstGeom prst="line">
            <a:avLst/>
          </a:prstGeom>
          <a:ln cap="flat" w="38100">
            <a:solidFill>
              <a:srgbClr val="D5C5AC"/>
            </a:solidFill>
            <a:prstDash val="solid"/>
            <a:headEnd type="none" len="sm" w="sm"/>
            <a:tailEnd type="none" len="sm" w="sm"/>
          </a:ln>
        </p:spPr>
      </p:sp>
      <p:sp>
        <p:nvSpPr>
          <p:cNvPr name="AutoShape 49" id="49"/>
          <p:cNvSpPr/>
          <p:nvPr/>
        </p:nvSpPr>
        <p:spPr>
          <a:xfrm rot="0">
            <a:off x="12715937" y="1622495"/>
            <a:ext cx="5915855" cy="0"/>
          </a:xfrm>
          <a:prstGeom prst="line">
            <a:avLst/>
          </a:prstGeom>
          <a:ln cap="flat" w="38100">
            <a:solidFill>
              <a:srgbClr val="D5C5AC"/>
            </a:solidFill>
            <a:prstDash val="solid"/>
            <a:headEnd type="none" len="sm" w="sm"/>
            <a:tailEnd type="none" len="sm" w="sm"/>
          </a:ln>
        </p:spPr>
      </p:sp>
      <p:sp>
        <p:nvSpPr>
          <p:cNvPr name="AutoShape 50" id="50"/>
          <p:cNvSpPr/>
          <p:nvPr/>
        </p:nvSpPr>
        <p:spPr>
          <a:xfrm rot="-4326899">
            <a:off x="12304079" y="1105963"/>
            <a:ext cx="1125794" cy="0"/>
          </a:xfrm>
          <a:prstGeom prst="line">
            <a:avLst/>
          </a:prstGeom>
          <a:ln cap="flat" w="38100">
            <a:solidFill>
              <a:srgbClr val="CDBEAA"/>
            </a:solidFill>
            <a:prstDash val="solid"/>
            <a:headEnd type="none" len="sm" w="sm"/>
            <a:tailEnd type="none" len="sm" w="sm"/>
          </a:ln>
        </p:spPr>
      </p:sp>
      <p:pic>
        <p:nvPicPr>
          <p:cNvPr name="Picture 51" id="51"/>
          <p:cNvPicPr>
            <a:picLocks noChangeAspect="true"/>
          </p:cNvPicPr>
          <p:nvPr/>
        </p:nvPicPr>
        <p:blipFill>
          <a:blip r:embed="rId4"/>
          <a:srcRect l="0" t="0" r="0" b="0"/>
          <a:stretch>
            <a:fillRect/>
          </a:stretch>
        </p:blipFill>
        <p:spPr>
          <a:xfrm flipH="false" flipV="false" rot="0">
            <a:off x="13193145" y="523415"/>
            <a:ext cx="1183142" cy="833029"/>
          </a:xfrm>
          <a:prstGeom prst="rect">
            <a:avLst/>
          </a:prstGeom>
        </p:spPr>
      </p:pic>
      <p:sp>
        <p:nvSpPr>
          <p:cNvPr name="TextBox 52" id="52"/>
          <p:cNvSpPr txBox="true"/>
          <p:nvPr/>
        </p:nvSpPr>
        <p:spPr>
          <a:xfrm rot="0">
            <a:off x="14511457" y="494840"/>
            <a:ext cx="3432502" cy="824732"/>
          </a:xfrm>
          <a:prstGeom prst="rect">
            <a:avLst/>
          </a:prstGeom>
        </p:spPr>
        <p:txBody>
          <a:bodyPr anchor="t" rtlCol="false" tIns="0" lIns="0" bIns="0" rIns="0">
            <a:spAutoFit/>
          </a:bodyPr>
          <a:lstStyle/>
          <a:p>
            <a:pPr algn="just" marL="0" indent="0" lvl="0">
              <a:lnSpc>
                <a:spcPts val="3360"/>
              </a:lnSpc>
              <a:spcBef>
                <a:spcPct val="0"/>
              </a:spcBef>
            </a:pPr>
            <a:r>
              <a:rPr lang="en-US" sz="2400" u="none">
                <a:solidFill>
                  <a:srgbClr val="695941"/>
                </a:solidFill>
                <a:latin typeface="Antic Italics"/>
              </a:rPr>
              <a:t>UNIVERSITAS</a:t>
            </a:r>
          </a:p>
          <a:p>
            <a:pPr algn="just" marL="0" indent="0" lvl="0">
              <a:lnSpc>
                <a:spcPts val="3360"/>
              </a:lnSpc>
              <a:spcBef>
                <a:spcPct val="0"/>
              </a:spcBef>
            </a:pPr>
            <a:r>
              <a:rPr lang="en-US" sz="2400" u="none">
                <a:solidFill>
                  <a:srgbClr val="695941"/>
                </a:solidFill>
                <a:latin typeface="Antic Italics"/>
              </a:rPr>
              <a:t>BUNDA MULIA</a:t>
            </a:r>
          </a:p>
        </p:txBody>
      </p:sp>
      <p:grpSp>
        <p:nvGrpSpPr>
          <p:cNvPr name="Group 53" id="53"/>
          <p:cNvGrpSpPr/>
          <p:nvPr/>
        </p:nvGrpSpPr>
        <p:grpSpPr>
          <a:xfrm rot="0">
            <a:off x="2781939" y="5913307"/>
            <a:ext cx="11120997" cy="1258506"/>
            <a:chOff x="0" y="0"/>
            <a:chExt cx="5386833" cy="609600"/>
          </a:xfrm>
        </p:grpSpPr>
        <p:sp>
          <p:nvSpPr>
            <p:cNvPr name="Freeform 54" id="54"/>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55" id="55"/>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56" id="56"/>
          <p:cNvGrpSpPr/>
          <p:nvPr/>
        </p:nvGrpSpPr>
        <p:grpSpPr>
          <a:xfrm rot="0">
            <a:off x="2755544" y="7264300"/>
            <a:ext cx="11120997" cy="1258506"/>
            <a:chOff x="0" y="0"/>
            <a:chExt cx="5386833" cy="609600"/>
          </a:xfrm>
        </p:grpSpPr>
        <p:sp>
          <p:nvSpPr>
            <p:cNvPr name="Freeform 57" id="57"/>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58" id="58"/>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59" id="59"/>
          <p:cNvGrpSpPr/>
          <p:nvPr/>
        </p:nvGrpSpPr>
        <p:grpSpPr>
          <a:xfrm rot="0">
            <a:off x="2705857" y="8618056"/>
            <a:ext cx="11120997" cy="1258506"/>
            <a:chOff x="0" y="0"/>
            <a:chExt cx="5386833" cy="609600"/>
          </a:xfrm>
        </p:grpSpPr>
        <p:sp>
          <p:nvSpPr>
            <p:cNvPr name="Freeform 60" id="60"/>
            <p:cNvSpPr/>
            <p:nvPr/>
          </p:nvSpPr>
          <p:spPr>
            <a:xfrm flipH="false" flipV="false">
              <a:off x="0" y="0"/>
              <a:ext cx="5386833" cy="609600"/>
            </a:xfrm>
            <a:custGeom>
              <a:avLst/>
              <a:gdLst/>
              <a:ahLst/>
              <a:cxnLst/>
              <a:rect r="r" b="b" t="t" l="l"/>
              <a:pathLst>
                <a:path h="609600" w="5386833">
                  <a:moveTo>
                    <a:pt x="203200" y="0"/>
                  </a:moveTo>
                  <a:lnTo>
                    <a:pt x="5386833" y="0"/>
                  </a:lnTo>
                  <a:lnTo>
                    <a:pt x="5183633" y="609600"/>
                  </a:lnTo>
                  <a:lnTo>
                    <a:pt x="0" y="609600"/>
                  </a:lnTo>
                  <a:lnTo>
                    <a:pt x="203200" y="0"/>
                  </a:lnTo>
                  <a:close/>
                </a:path>
              </a:pathLst>
            </a:custGeom>
            <a:solidFill>
              <a:srgbClr val="FFFFFF"/>
            </a:solidFill>
          </p:spPr>
        </p:sp>
        <p:sp>
          <p:nvSpPr>
            <p:cNvPr name="TextBox 61" id="61"/>
            <p:cNvSpPr txBox="true"/>
            <p:nvPr/>
          </p:nvSpPr>
          <p:spPr>
            <a:xfrm>
              <a:off x="101600" y="-47625"/>
              <a:ext cx="609600" cy="657225"/>
            </a:xfrm>
            <a:prstGeom prst="rect">
              <a:avLst/>
            </a:prstGeom>
          </p:spPr>
          <p:txBody>
            <a:bodyPr anchor="ctr" rtlCol="false" tIns="50800" lIns="50800" bIns="50800" rIns="50800"/>
            <a:lstStyle/>
            <a:p>
              <a:pPr algn="ctr">
                <a:lnSpc>
                  <a:spcPts val="2659"/>
                </a:lnSpc>
              </a:pPr>
            </a:p>
          </p:txBody>
        </p:sp>
      </p:grpSp>
      <p:grpSp>
        <p:nvGrpSpPr>
          <p:cNvPr name="Group 62" id="62"/>
          <p:cNvGrpSpPr/>
          <p:nvPr/>
        </p:nvGrpSpPr>
        <p:grpSpPr>
          <a:xfrm rot="0">
            <a:off x="2353443" y="6009129"/>
            <a:ext cx="1066862" cy="1066862"/>
            <a:chOff x="0" y="0"/>
            <a:chExt cx="812800" cy="812800"/>
          </a:xfrm>
        </p:grpSpPr>
        <p:sp>
          <p:nvSpPr>
            <p:cNvPr name="Freeform 63" id="6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64" id="6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5" id="65"/>
          <p:cNvGrpSpPr/>
          <p:nvPr/>
        </p:nvGrpSpPr>
        <p:grpSpPr>
          <a:xfrm rot="0">
            <a:off x="2384230" y="7360122"/>
            <a:ext cx="1066862" cy="1066862"/>
            <a:chOff x="0" y="0"/>
            <a:chExt cx="812800" cy="812800"/>
          </a:xfrm>
        </p:grpSpPr>
        <p:sp>
          <p:nvSpPr>
            <p:cNvPr name="Freeform 66" id="6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67" id="6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8" id="68"/>
          <p:cNvGrpSpPr/>
          <p:nvPr/>
        </p:nvGrpSpPr>
        <p:grpSpPr>
          <a:xfrm rot="0">
            <a:off x="2401068" y="8713878"/>
            <a:ext cx="1066862" cy="1066862"/>
            <a:chOff x="0" y="0"/>
            <a:chExt cx="812800" cy="812800"/>
          </a:xfrm>
        </p:grpSpPr>
        <p:sp>
          <p:nvSpPr>
            <p:cNvPr name="Freeform 69" id="69"/>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5C5AC"/>
            </a:solidFill>
          </p:spPr>
        </p:sp>
        <p:sp>
          <p:nvSpPr>
            <p:cNvPr name="TextBox 70" id="7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1" id="71"/>
          <p:cNvSpPr txBox="true"/>
          <p:nvPr/>
        </p:nvSpPr>
        <p:spPr>
          <a:xfrm rot="0">
            <a:off x="2174488" y="6058372"/>
            <a:ext cx="1520021" cy="863469"/>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4.</a:t>
            </a:r>
          </a:p>
        </p:txBody>
      </p:sp>
      <p:sp>
        <p:nvSpPr>
          <p:cNvPr name="TextBox 72" id="72"/>
          <p:cNvSpPr txBox="true"/>
          <p:nvPr/>
        </p:nvSpPr>
        <p:spPr>
          <a:xfrm rot="0">
            <a:off x="3750999" y="5932929"/>
            <a:ext cx="9758326"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Pengujian algoritma akan dilakukan dengan metode 10-fold cross validation</a:t>
            </a:r>
          </a:p>
        </p:txBody>
      </p:sp>
      <p:sp>
        <p:nvSpPr>
          <p:cNvPr name="TextBox 73" id="73"/>
          <p:cNvSpPr txBox="true"/>
          <p:nvPr/>
        </p:nvSpPr>
        <p:spPr>
          <a:xfrm rot="0">
            <a:off x="3694509" y="7279640"/>
            <a:ext cx="10681778" cy="1099688"/>
          </a:xfrm>
          <a:prstGeom prst="rect">
            <a:avLst/>
          </a:prstGeom>
        </p:spPr>
        <p:txBody>
          <a:bodyPr anchor="t" rtlCol="false" tIns="0" lIns="0" bIns="0" rIns="0">
            <a:spAutoFit/>
          </a:bodyPr>
          <a:lstStyle/>
          <a:p>
            <a:pPr>
              <a:lnSpc>
                <a:spcPts val="4480"/>
              </a:lnSpc>
            </a:pPr>
            <a:r>
              <a:rPr lang="en-US" sz="3200">
                <a:solidFill>
                  <a:srgbClr val="695941"/>
                </a:solidFill>
                <a:latin typeface="Barlow Light"/>
              </a:rPr>
              <a:t>Bahasa pemrogaman yang digunakan dalam perancangan aplikasi ini adalah bahasa pemrograman python.</a:t>
            </a:r>
          </a:p>
        </p:txBody>
      </p:sp>
      <p:sp>
        <p:nvSpPr>
          <p:cNvPr name="TextBox 74" id="74"/>
          <p:cNvSpPr txBox="true"/>
          <p:nvPr/>
        </p:nvSpPr>
        <p:spPr>
          <a:xfrm rot="0">
            <a:off x="3694509" y="8591014"/>
            <a:ext cx="9828000" cy="1189726"/>
          </a:xfrm>
          <a:prstGeom prst="rect">
            <a:avLst/>
          </a:prstGeom>
        </p:spPr>
        <p:txBody>
          <a:bodyPr anchor="t" rtlCol="false" tIns="0" lIns="0" bIns="0" rIns="0">
            <a:spAutoFit/>
          </a:bodyPr>
          <a:lstStyle/>
          <a:p>
            <a:pPr>
              <a:lnSpc>
                <a:spcPts val="4759"/>
              </a:lnSpc>
            </a:pPr>
            <a:r>
              <a:rPr lang="en-US" sz="3399">
                <a:solidFill>
                  <a:srgbClr val="695941"/>
                </a:solidFill>
                <a:latin typeface="Barlow Light"/>
              </a:rPr>
              <a:t>Data diambil dari Twitter dengan batas 1 Januari 2023 sampai dengan 31 Maret 2023</a:t>
            </a:r>
          </a:p>
        </p:txBody>
      </p:sp>
      <p:sp>
        <p:nvSpPr>
          <p:cNvPr name="TextBox 75" id="75"/>
          <p:cNvSpPr txBox="true"/>
          <p:nvPr/>
        </p:nvSpPr>
        <p:spPr>
          <a:xfrm rot="0">
            <a:off x="2174488" y="7416700"/>
            <a:ext cx="1520021" cy="863469"/>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5.</a:t>
            </a:r>
          </a:p>
        </p:txBody>
      </p:sp>
      <p:sp>
        <p:nvSpPr>
          <p:cNvPr name="TextBox 76" id="76"/>
          <p:cNvSpPr txBox="true"/>
          <p:nvPr/>
        </p:nvSpPr>
        <p:spPr>
          <a:xfrm rot="0">
            <a:off x="2174488" y="8725382"/>
            <a:ext cx="1520021" cy="863469"/>
          </a:xfrm>
          <a:prstGeom prst="rect">
            <a:avLst/>
          </a:prstGeom>
        </p:spPr>
        <p:txBody>
          <a:bodyPr anchor="t" rtlCol="false" tIns="0" lIns="0" bIns="0" rIns="0">
            <a:spAutoFit/>
          </a:bodyPr>
          <a:lstStyle/>
          <a:p>
            <a:pPr algn="ctr">
              <a:lnSpc>
                <a:spcPts val="6999"/>
              </a:lnSpc>
            </a:pPr>
            <a:r>
              <a:rPr lang="en-US" sz="4999">
                <a:solidFill>
                  <a:srgbClr val="FFFFFF"/>
                </a:solidFill>
                <a:latin typeface="Barlow Light Italics"/>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DAFh4Vqknwg</dc:identifier>
  <dcterms:modified xsi:type="dcterms:W3CDTF">2011-08-01T06:04:30Z</dcterms:modified>
  <cp:revision>1</cp:revision>
  <dc:title>Skripsi Michael</dc:title>
</cp:coreProperties>
</file>