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8288000" cy="10287000"/>
  <p:notesSz cx="6858000" cy="9144000"/>
  <p:embeddedFontLst>
    <p:embeddedFont>
      <p:font typeface="Antic" panose="020B0604020202020204" charset="0"/>
      <p:regular r:id="rId37"/>
    </p:embeddedFont>
    <p:embeddedFont>
      <p:font typeface="Antic Italics" panose="020B0604020202020204" charset="0"/>
      <p:regular r:id="rId38"/>
    </p:embeddedFont>
    <p:embeddedFont>
      <p:font typeface="Barlow Light" panose="00000400000000000000" pitchFamily="2" charset="0"/>
      <p:regular r:id="rId39"/>
      <p:italic r:id="rId40"/>
    </p:embeddedFont>
    <p:embeddedFont>
      <p:font typeface="Barlow Light Bold" panose="020B0604020202020204" charset="0"/>
      <p:regular r:id="rId41"/>
    </p:embeddedFont>
    <p:embeddedFont>
      <p:font typeface="Barlow Light Italics" panose="020B0604020202020204" charset="0"/>
      <p:regular r:id="rId42"/>
    </p:embeddedFont>
    <p:embeddedFont>
      <p:font typeface="Barlow SemiCondensed Bold Italics" panose="020B0604020202020204" charset="0"/>
      <p:regular r:id="rId43"/>
    </p:embeddedFont>
    <p:embeddedFont>
      <p:font typeface="Barlow SemiCondensed Italics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Garet Italics" panose="020B0604020202020204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450" autoAdjust="0"/>
  </p:normalViewPr>
  <p:slideViewPr>
    <p:cSldViewPr>
      <p:cViewPr varScale="1">
        <p:scale>
          <a:sx n="59" d="100"/>
          <a:sy n="59" d="100"/>
        </p:scale>
        <p:origin x="143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B473C-4971-416F-9659-AA3514C828BF}" type="datetimeFigureOut">
              <a:rPr lang="en-ID" smtClean="0"/>
              <a:t>21/06/2023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840A3-2BC5-44EA-AF04-CCB4D7F7AF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11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57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34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5879"/>
              </a:lnSpc>
            </a:pPr>
            <a:r>
              <a:rPr lang="en-US" sz="1600" dirty="0">
                <a:solidFill>
                  <a:srgbClr val="FFFFFF"/>
                </a:solidFill>
                <a:latin typeface="Barlow Light Bold"/>
              </a:rPr>
              <a:t>Sentiment Analysis</a:t>
            </a:r>
          </a:p>
          <a:p>
            <a:pPr>
              <a:lnSpc>
                <a:spcPts val="4759"/>
              </a:lnSpc>
            </a:pP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Menurut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Medhat, Hassan, &amp;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Korashy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2018)  Analisa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sentimen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komputasi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meneliti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opini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pendapat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perilaku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emosi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seseorang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secara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tekstual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lalu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diklasifikasi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menjadi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kelompok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netral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positif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individu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kejadian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atau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topik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32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57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08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09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73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7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gif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21180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42067" y="1194147"/>
            <a:ext cx="7015869" cy="68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455772" y="1452910"/>
            <a:ext cx="3273379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>
            <a:off x="8331947" y="1681510"/>
            <a:ext cx="2579674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4" name="TextBox 14"/>
          <p:cNvSpPr txBox="1"/>
          <p:nvPr/>
        </p:nvSpPr>
        <p:spPr>
          <a:xfrm>
            <a:off x="9837905" y="8624946"/>
            <a:ext cx="7536182" cy="47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Program Studi Informatika</a:t>
            </a:r>
          </a:p>
        </p:txBody>
      </p:sp>
      <p:sp>
        <p:nvSpPr>
          <p:cNvPr id="15" name="AutoShape 15"/>
          <p:cNvSpPr/>
          <p:nvPr/>
        </p:nvSpPr>
        <p:spPr>
          <a:xfrm rot="-4296374">
            <a:off x="7664593" y="8238520"/>
            <a:ext cx="2128063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V="1">
            <a:off x="-115970" y="449132"/>
            <a:ext cx="2289340" cy="114883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32542" y="2448676"/>
            <a:ext cx="14350280" cy="25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300">
                <a:solidFill>
                  <a:srgbClr val="F1ECE5"/>
                </a:solidFill>
                <a:latin typeface="Barlow SemiCondensed Bold Italics"/>
              </a:rPr>
              <a:t>SENTIMENT ANALYSIS PEMILIHAN CALON PRESIDEN 2024 MENGGUNAKAN ALGORITMA SUPPORT VECTOR MACHINE (SVM) 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700000">
            <a:off x="14577837" y="4897356"/>
            <a:ext cx="2673220" cy="267322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9470" y="6586849"/>
            <a:ext cx="2366144" cy="166595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63250" y="6919643"/>
            <a:ext cx="2096743" cy="5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81922" y="6785374"/>
            <a:ext cx="6139862" cy="11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37905" y="7460245"/>
            <a:ext cx="4186290" cy="66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Michael Alfonso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37905" y="8171843"/>
            <a:ext cx="4513382" cy="41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</a:pPr>
            <a:r>
              <a:rPr lang="en-US" sz="2411">
                <a:solidFill>
                  <a:srgbClr val="FFFFFF"/>
                </a:solidFill>
                <a:latin typeface="Antic Italics"/>
              </a:rPr>
              <a:t>NIM 32190039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4447" y="2752294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730630"/>
            <a:ext cx="9706137" cy="692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5. PENERAPAN ALGORITMA SVM UNTUK ANALISIS SENTIMEN PADA DATA TWITTER KOMISI PEMBERANTASAN KORUPSI REPUBLIK INDONESIA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 Dedi Darwis, Eka Shintya Pratiwi, A. Ferico Octaviansyah Pasaribu.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Hasil klasifikasi menggunakan metode SVM dibagi menjadi 3 kelas, yaitu 8% positif, 15% netral, dan 77% negatif. Lalu hasil pengujian nilai akurasi, precession, recall, dan F1- score dapat disimpulkan bahwa sentimen masyarakat terhadap kinerja KPK sangat kurang baik dengan presentase negatif sebesar 77% serta pengujian hasil akurasi sebesar 82%, precision 90%, recall 88%, dan f1-score 89%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10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70037" y="2397758"/>
            <a:ext cx="6747927" cy="666719"/>
            <a:chOff x="0" y="0"/>
            <a:chExt cx="4435820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6893914" y="3957646"/>
            <a:ext cx="4500173" cy="447562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426799" y="4203727"/>
            <a:ext cx="1301556" cy="58792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965680" y="6321949"/>
            <a:ext cx="1074026" cy="1074026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8048" y="7061485"/>
            <a:ext cx="3981823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Koefisien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Korelasi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Pearson Product Moment Correlation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 flipV="1">
            <a:off x="6601788" y="7727052"/>
            <a:ext cx="1301556" cy="58792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702398">
            <a:off x="10501337" y="7425605"/>
            <a:ext cx="1277711" cy="44031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9426446">
            <a:off x="7219582" y="4045323"/>
            <a:ext cx="1277711" cy="44031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965680" y="3285122"/>
            <a:ext cx="1074026" cy="107402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700002" y="3285122"/>
            <a:ext cx="1074026" cy="107402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5700002" y="6195459"/>
            <a:ext cx="1074026" cy="1074026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59949" y="1719015"/>
            <a:ext cx="7568102" cy="11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695941"/>
                </a:solidFill>
                <a:latin typeface="Barlow SemiCondensed Italics"/>
              </a:rPr>
              <a:t>Metodologi Penelitian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48048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Labeling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02330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Preprocessing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744200" y="6393927"/>
            <a:ext cx="5134584" cy="56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Pembobotan</a:t>
            </a: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 dan </a:t>
            </a: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Klasifikasi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48048" y="6393927"/>
            <a:ext cx="3981823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Korelasi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848048" y="4136329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Pelabelan data menjadi 3 jenis label yaitu Positif, Netral, dan Negatif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888565" y="4136329"/>
            <a:ext cx="3981823" cy="8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Pembersihan data dari noise agar siap digunakan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96961" y="7061485"/>
            <a:ext cx="3981823" cy="256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Pembobotan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TF-IDF,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klasifikasi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algoritma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SVM, dan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evaluasi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0" name="AutoShape 40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12C2A49-618B-D0DE-4372-8692C107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84" y="2077585"/>
            <a:ext cx="7173715" cy="78116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0299D44-3CB0-E386-D125-08B112E3E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12" y="2173443"/>
            <a:ext cx="7220970" cy="70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435786"/>
            <a:ext cx="9966459" cy="31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Text Mining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Text mining menurut Nurhuda dan Sihwi (dalam Seno dan Wibowo, 2019) merupakan proses menemukan informasi dari sekumpulan dokumen teks menggunakan metode analisis tertentu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14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25608" y="5405780"/>
            <a:ext cx="9966459" cy="238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Proses Text Mining memerlukan tahapan preprocessing untuk membersihkan data dari noise. Umumnya beberapa tahapan preprocessing sebagai berikut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940046"/>
            <a:ext cx="9966459" cy="61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Preprocessing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Tahapan Preprocessing yang penulis lakukan dalam penelitian ini adalah sebagai berikut: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Lowercasing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Puctuation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Tokenizing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Slang Word Conversion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Stop Word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Stemming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Synonim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82762" y="2027946"/>
            <a:ext cx="1052314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5400" dirty="0" err="1">
                <a:solidFill>
                  <a:srgbClr val="FFFFFF"/>
                </a:solidFill>
                <a:latin typeface="Barlow Light Bold"/>
              </a:rPr>
              <a:t>Apa</a:t>
            </a:r>
            <a:r>
              <a:rPr lang="en-US" sz="5400" dirty="0">
                <a:solidFill>
                  <a:srgbClr val="FFFFFF"/>
                </a:solidFill>
                <a:latin typeface="Barlow Light Bold"/>
              </a:rPr>
              <a:t> itu Sentiment Analysis?</a:t>
            </a:r>
            <a:endParaRPr lang="en-US" sz="4400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Uncover Emotions: Social Media Sentiment Analysis">
            <a:extLst>
              <a:ext uri="{FF2B5EF4-FFF2-40B4-BE49-F238E27FC236}">
                <a16:creationId xmlns:a16="http://schemas.microsoft.com/office/drawing/2014/main" id="{80D45B0B-78CC-72EF-5AAE-CB165C18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82" y="3409258"/>
            <a:ext cx="10912723" cy="42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91118" y="4458048"/>
            <a:ext cx="2278083" cy="59061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291118" y="5864983"/>
            <a:ext cx="3370089" cy="88913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91118" y="7572496"/>
            <a:ext cx="2537502" cy="92958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5367972" y="1581870"/>
            <a:ext cx="10523142" cy="193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 dirty="0">
                <a:solidFill>
                  <a:srgbClr val="FFFFFF"/>
                </a:solidFill>
                <a:latin typeface="Barlow Light Bold"/>
              </a:rPr>
              <a:t>TF-IDF</a:t>
            </a: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Penilaian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bobot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frekuensi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distribusi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291118" y="375190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TF (Term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kemunculan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91118" y="5160900"/>
            <a:ext cx="12823348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IDF (Inverse Document Frequency)  kebalikan dari frekuensi dokumen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291118" y="686841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Sehingga TF-IDF didapat dengan persamaan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 l="12422" t="26267" r="10916" b="23715"/>
          <a:stretch>
            <a:fillRect/>
          </a:stretch>
        </p:blipFill>
        <p:spPr>
          <a:xfrm>
            <a:off x="5222380" y="4456621"/>
            <a:ext cx="5809049" cy="379008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salah satu metode klasifikasi untuk menemukan hyperplane terbaik untuk memisahkan 2 kelas (dalam Rahutomo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18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84248" y="4389946"/>
            <a:ext cx="4400936" cy="178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Terlihat 2 buah kelas dipisahkan oleh sebuah </a:t>
            </a:r>
            <a:r>
              <a:rPr lang="en-US" sz="3399">
                <a:solidFill>
                  <a:srgbClr val="FFFFFF"/>
                </a:solidFill>
                <a:latin typeface="Barlow Light Italics"/>
              </a:rPr>
              <a:t>hyperplane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1204564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141895" y="3984926"/>
            <a:ext cx="5748137" cy="113651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Support Vector Machine (Kernel)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(Radial Basis Function)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menganalisis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2 data yang tidak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terpisah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2F7EDDF5-2111-3508-29BD-A4FF26592564}"/>
              </a:ext>
            </a:extLst>
          </p:cNvPr>
          <p:cNvSpPr txBox="1"/>
          <p:nvPr/>
        </p:nvSpPr>
        <p:spPr>
          <a:xfrm>
            <a:off x="3719894" y="5831164"/>
            <a:ext cx="10523142" cy="177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karena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data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teks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sulit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dipisahkan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linear, juga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komposisi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kurang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mendukung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penggunaan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504140" y="4890070"/>
            <a:ext cx="753570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Calon </a:t>
            </a: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Tinta Millenial Sticker by rumah123 for iOS &amp; Android | GIPHY">
            <a:extLst>
              <a:ext uri="{FF2B5EF4-FFF2-40B4-BE49-F238E27FC236}">
                <a16:creationId xmlns:a16="http://schemas.microsoft.com/office/drawing/2014/main" id="{417FC536-BB33-122F-1630-179F8ED3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956" y="310649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28207" y="3180800"/>
            <a:ext cx="10899501" cy="43061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TF-IDF dan SVM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20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5143500"/>
            <a:ext cx="5454076" cy="40366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312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K-Fold Cross Validation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cara melakukan validasi dengan cara membagi sample secara acak sebanyak nilai K dari total  fold.  Lalu data tersebut dijadikan data testing sedangkan sisanya menjadi data training. (dalam Hutapea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0025" y="3415871"/>
            <a:ext cx="13089967" cy="3623407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K-Fold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05355" y="1326222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75383" y="4203563"/>
            <a:ext cx="6634482" cy="2161983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2CBC4B49-EFA0-004B-7675-A5BBF523ACF9}"/>
              </a:ext>
            </a:extLst>
          </p:cNvPr>
          <p:cNvSpPr txBox="1"/>
          <p:nvPr/>
        </p:nvSpPr>
        <p:spPr>
          <a:xfrm>
            <a:off x="5367972" y="1591344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26714D63-2A8B-AD3D-86EC-0D2A45944D38}"/>
              </a:ext>
            </a:extLst>
          </p:cNvPr>
          <p:cNvSpPr txBox="1"/>
          <p:nvPr/>
        </p:nvSpPr>
        <p:spPr>
          <a:xfrm>
            <a:off x="4343400" y="6523924"/>
            <a:ext cx="13466469" cy="1779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Nilai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ukuran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macro. Hal ini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lebih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merata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pada dataset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Anidjar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et. al., 2023)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72997" y="3514175"/>
            <a:ext cx="13270962" cy="367198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77497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Confusion Matrix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5751756"/>
            <a:ext cx="6446944" cy="158441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372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Pearson Correlation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mencari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hubungan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linear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2 variable atau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lebih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 Hasil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koefisien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berkisar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0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1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berlaku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Putra, 2021)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253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Survey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Elektabilitas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survey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mengambil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sampel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acak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masyarakat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tentang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pilih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mereka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calon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presiden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2EDBEA6-434F-C065-3940-EC1D7D9E3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446" y="3879117"/>
            <a:ext cx="4634712" cy="6235974"/>
          </a:xfrm>
          <a:prstGeom prst="rect">
            <a:avLst/>
          </a:prstGeom>
        </p:spPr>
      </p:pic>
      <p:pic>
        <p:nvPicPr>
          <p:cNvPr id="3076" name="Picture 4" descr="Sticker Instagram Sticker by Ipsos i-Say for iOS &amp; Android | GIPHY">
            <a:extLst>
              <a:ext uri="{FF2B5EF4-FFF2-40B4-BE49-F238E27FC236}">
                <a16:creationId xmlns:a16="http://schemas.microsoft.com/office/drawing/2014/main" id="{FEF559EA-059B-43CC-6BE3-F3BD44AB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6" y="4429922"/>
            <a:ext cx="2991162" cy="299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1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28190" y="2376596"/>
            <a:ext cx="11891328" cy="315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jumlah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melakukan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rata-rata per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sebelum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melanjutkan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ke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tahap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berikutnya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27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00" name="Picture 4" descr="UAS - MYOB - XII AK 1&amp;2 - SMKN 1 POSO - HANDS. CH.SE. Ak. Gr | Quizizz">
            <a:extLst>
              <a:ext uri="{FF2B5EF4-FFF2-40B4-BE49-F238E27FC236}">
                <a16:creationId xmlns:a16="http://schemas.microsoft.com/office/drawing/2014/main" id="{D8AEE225-B4C1-9627-E976-282A08AB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563" y="5221734"/>
            <a:ext cx="3266472" cy="31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904366" y="1673383"/>
            <a:ext cx="9466816" cy="129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Fold Terbaik dari masing-masing calon presiden ditampilkan pada tabel berikut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"/>
              </a:rPr>
              <a:t>28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75382" y="4469172"/>
            <a:ext cx="10450547" cy="24015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3893779"/>
            <a:ext cx="8796883" cy="249134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4366" y="6964137"/>
            <a:ext cx="8796883" cy="201402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Anies Baswedan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29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 t="3613"/>
          <a:stretch>
            <a:fillRect/>
          </a:stretch>
        </p:blipFill>
        <p:spPr>
          <a:xfrm>
            <a:off x="5699037" y="1819368"/>
            <a:ext cx="8244987" cy="5495317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246666">
            <a:off x="13633827" y="6463589"/>
            <a:ext cx="2526256" cy="713667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699037" y="7733786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Tercatat menurut BPS (Badan Pusat Statistik) data pemilih meningkat setiap tahunnya dari 2004 sampai dengan 2019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036422" cy="260139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78296" y="6923799"/>
            <a:ext cx="8962492" cy="196795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Ganjar Pranowo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108997" cy="257277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64591" y="6895174"/>
            <a:ext cx="9048772" cy="199500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Prabowo Subianto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3392" y="1245117"/>
            <a:ext cx="19093032" cy="8677424"/>
            <a:chOff x="0" y="0"/>
            <a:chExt cx="5028618" cy="22854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28617" cy="2285412"/>
            </a:xfrm>
            <a:custGeom>
              <a:avLst/>
              <a:gdLst/>
              <a:ahLst/>
              <a:cxnLst/>
              <a:rect l="l" t="t" r="r" b="b"/>
              <a:pathLst>
                <a:path w="5028617" h="2285412">
                  <a:moveTo>
                    <a:pt x="0" y="0"/>
                  </a:moveTo>
                  <a:lnTo>
                    <a:pt x="5028617" y="0"/>
                  </a:lnTo>
                  <a:lnTo>
                    <a:pt x="5028617" y="2285412"/>
                  </a:lnTo>
                  <a:lnTo>
                    <a:pt x="0" y="2285412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Kesimpulan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616172" y="313764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187630" y="2067961"/>
            <a:ext cx="11891328" cy="6944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Implementasi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Mesin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Sentiment analysis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Python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berbasis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website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framework Flask dan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Support Vector Machine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kernel Gaussian RBF 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Barlow Light Bold"/>
              </a:rPr>
              <a:t>Fold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Terbaik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untuk masing-masing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adalah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fold ke-8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0,66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Anies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Baswedan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fold ke-5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0,72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Ganjar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Pranowo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dan fold ke-4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0,78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Prabowo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Subianto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Korelasi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data sentiment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survey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memiliki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hubungan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kuat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yang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searah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Sehingga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dapat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adanya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keterkaitan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survei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portal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berita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dari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3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presiden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bahwa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positif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maka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tersebut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"/>
              </a:rPr>
              <a:t>32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Saran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392114" y="2615871"/>
            <a:ext cx="11891328" cy="4789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Berdasarkan hasil proses scraping, ada kendala untuk melakukan penarikan data pada twitter sehingga disarankan untuk mencari alternatif lain saat mencari sumber 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Untuk topik sentiment analysis, disarankan untuk mendalami topik parameter tuning disertai dengan penggunakan kernel lain seperti linear, polynomial, dan sigmoid dengan tema calon presiden pada penelitian selanjutnya.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33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76825" y="4303604"/>
            <a:ext cx="12172157" cy="177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880784" y="1913439"/>
            <a:ext cx="1344853" cy="175277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843678" y="1913439"/>
            <a:ext cx="1344853" cy="175277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5687658" y="7753561"/>
            <a:ext cx="1907919" cy="190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41759" y="251475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71426" y="3723067"/>
            <a:ext cx="11120997" cy="1258506"/>
            <a:chOff x="0" y="0"/>
            <a:chExt cx="5386833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63975" y="5438772"/>
            <a:ext cx="11120997" cy="1258506"/>
            <a:chOff x="0" y="0"/>
            <a:chExt cx="5386833" cy="609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247180" y="7154478"/>
            <a:ext cx="11120997" cy="1258506"/>
            <a:chOff x="0" y="0"/>
            <a:chExt cx="5386833" cy="60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42929" y="3818889"/>
            <a:ext cx="1066862" cy="106686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492660" y="5534594"/>
            <a:ext cx="1066862" cy="106686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942391" y="7250300"/>
            <a:ext cx="1066862" cy="106686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364375" y="169625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Rumusan Masalah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63975" y="386813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1.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39126" y="3880819"/>
            <a:ext cx="9249224" cy="82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Support Vector Machine pada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2024?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802940" y="5443986"/>
            <a:ext cx="9871307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Kualitas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Sentiment Analysis untuk tweet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 dengan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metode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Matrix?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235832" y="7309429"/>
            <a:ext cx="982800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Apakah ada keterkaitan antara hasil analisa dengan survey elektabilitas portal berita?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282919" y="559117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2.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15811" y="7261804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3.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8" name="AutoShape 48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2050" name="Picture 2" descr="Confused Question Mark Sticker by Le Guess Who for iOS &amp; Android | GIPHY">
            <a:extLst>
              <a:ext uri="{FF2B5EF4-FFF2-40B4-BE49-F238E27FC236}">
                <a16:creationId xmlns:a16="http://schemas.microsoft.com/office/drawing/2014/main" id="{50F582C3-F79B-E6D9-6F78-15D80119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231" y="6036769"/>
            <a:ext cx="2581272" cy="25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5610" y="4239812"/>
            <a:ext cx="4172811" cy="4556336"/>
            <a:chOff x="0" y="0"/>
            <a:chExt cx="1176777" cy="1284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08727" y="4017423"/>
            <a:ext cx="4172811" cy="4556336"/>
            <a:chOff x="0" y="0"/>
            <a:chExt cx="1176777" cy="1284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50163" y="2322583"/>
            <a:ext cx="7987674" cy="789210"/>
            <a:chOff x="0" y="0"/>
            <a:chExt cx="4435820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4188" y="4226444"/>
            <a:ext cx="4172811" cy="4556336"/>
            <a:chOff x="0" y="0"/>
            <a:chExt cx="1176777" cy="12849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47305" y="4004055"/>
            <a:ext cx="4172811" cy="4556336"/>
            <a:chOff x="0" y="0"/>
            <a:chExt cx="1176777" cy="128493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619067" y="5347254"/>
            <a:ext cx="2952024" cy="189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Referensi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bacaan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dengan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Sentiment Analysis dan Text Mining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47508" y="3652575"/>
            <a:ext cx="1329417" cy="997063"/>
            <a:chOff x="0" y="0"/>
            <a:chExt cx="812800" cy="609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335060" y="4226444"/>
            <a:ext cx="4172811" cy="4556336"/>
            <a:chOff x="0" y="0"/>
            <a:chExt cx="1176777" cy="128493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128178" y="4004055"/>
            <a:ext cx="4172811" cy="4556336"/>
            <a:chOff x="0" y="0"/>
            <a:chExt cx="1176777" cy="128493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550901" y="3652575"/>
            <a:ext cx="1329417" cy="997063"/>
            <a:chOff x="0" y="0"/>
            <a:chExt cx="812800" cy="6096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712323" y="3652575"/>
            <a:ext cx="1329417" cy="997063"/>
            <a:chOff x="0" y="0"/>
            <a:chExt cx="812800" cy="6096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089" y="7928176"/>
            <a:ext cx="2482215" cy="248221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813414" y="2718598"/>
            <a:ext cx="886300" cy="78639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422348" y="1527245"/>
            <a:ext cx="744330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Tujuan Penelitian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52205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1.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504423" y="4353557"/>
            <a:ext cx="3099191" cy="384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>
                <a:solidFill>
                  <a:srgbClr val="695941"/>
                </a:solidFill>
                <a:latin typeface="Barlow Light"/>
              </a:rPr>
              <a:t>Bentuk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Text Mining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memprediksi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hasil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2024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berdasarkan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data Twitter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909806" y="4846573"/>
            <a:ext cx="2609554" cy="287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Mengimplementasi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ilmu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teori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selama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perkuliahan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bidang Machine Learning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55599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2.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617021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3.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98448" y="2718598"/>
            <a:ext cx="886300" cy="78639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935418"/>
            <a:ext cx="8105215" cy="651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1. Correlation Between Twitter Sentiment Analysis with Three Kernels Using Algorithm Support Vector Machine (SVM) Governor Candidate Electability Level.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Dionisia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Bhisetya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Josef Cristian Adi Putra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Pada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kasus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gubernur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DKI Jakarta, kernel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terbaik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Gaussian RBF 90.58%,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diikuti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dengan Linear 85.87%, dan Polynomial 78.5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2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2. Analisis Sentimen Twitter Kuliah Online Pasca Covid-19 Menggunakan Algoritma Support Vector Machine dan Naive Bayes.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Hendrik Setiawan, Ema Utami, Sudarmawan.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kuliah online pasca covid-19 memiliki akurasi sebesar 85% dengan algoritma SVM, sedangkan akurasi 81.2% menggunakan Naïve Bayes.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07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12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3.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Komparasi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SVM Dan Naive Bayes Untuk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Klasifikasi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Kestabilan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Jaringan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Listrik.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Sri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Diantika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Windu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Gata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Hiya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Nalatissifa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Mareanus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Lase.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pada data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kestabilan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jaringan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mendapatkan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98.8%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sementara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97.64%.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08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5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4. KOMPARASI ALGORITMA NAIVE BAYES DAN SUPPORT VECTOR MACHINE UNTUK ANALISA SENTIMEN REVIEW FILM.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Elly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Penelitian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analisis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pengguna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twitter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review film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confussion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matrix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menunjukan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bahwa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SVM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90% dan untuk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84.5%.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09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1454</Words>
  <Application>Microsoft Office PowerPoint</Application>
  <PresentationFormat>Custom</PresentationFormat>
  <Paragraphs>291</Paragraphs>
  <Slides>34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Antic Italics</vt:lpstr>
      <vt:lpstr>Barlow SemiCondensed Bold Italics</vt:lpstr>
      <vt:lpstr>Arial</vt:lpstr>
      <vt:lpstr>Calibri</vt:lpstr>
      <vt:lpstr>Barlow Light Italics</vt:lpstr>
      <vt:lpstr>Barlow Light</vt:lpstr>
      <vt:lpstr>Garet Italics</vt:lpstr>
      <vt:lpstr>Barlow SemiCondensed Italics</vt:lpstr>
      <vt:lpstr>Antic</vt:lpstr>
      <vt:lpstr>Barlow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Skripsi Michael</dc:title>
  <cp:lastModifiedBy>Michael Alfonso</cp:lastModifiedBy>
  <cp:revision>10</cp:revision>
  <dcterms:created xsi:type="dcterms:W3CDTF">2006-08-16T00:00:00Z</dcterms:created>
  <dcterms:modified xsi:type="dcterms:W3CDTF">2023-06-21T00:18:26Z</dcterms:modified>
  <dc:identifier>DAFh4Vqknwg</dc:identifier>
</cp:coreProperties>
</file>