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9" r:id="rId4"/>
    <p:sldId id="258" r:id="rId5"/>
    <p:sldId id="260" r:id="rId6"/>
    <p:sldId id="261" r:id="rId7"/>
    <p:sldId id="292" r:id="rId8"/>
    <p:sldId id="262" r:id="rId9"/>
    <p:sldId id="270" r:id="rId10"/>
    <p:sldId id="272" r:id="rId11"/>
    <p:sldId id="282" r:id="rId12"/>
    <p:sldId id="287" r:id="rId13"/>
    <p:sldId id="283" r:id="rId14"/>
    <p:sldId id="284" r:id="rId15"/>
    <p:sldId id="285" r:id="rId16"/>
    <p:sldId id="286" r:id="rId17"/>
    <p:sldId id="277" r:id="rId18"/>
    <p:sldId id="288" r:id="rId19"/>
    <p:sldId id="289" r:id="rId20"/>
    <p:sldId id="290" r:id="rId21"/>
    <p:sldId id="291" r:id="rId22"/>
    <p:sldId id="269" r:id="rId23"/>
    <p:sldId id="278" r:id="rId24"/>
    <p:sldId id="280" r:id="rId25"/>
    <p:sldId id="281" r:id="rId26"/>
    <p:sldId id="279"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17" autoAdjust="0"/>
    <p:restoredTop sz="94660" autoAdjust="0"/>
  </p:normalViewPr>
  <p:slideViewPr>
    <p:cSldViewPr snapToGrid="0">
      <p:cViewPr varScale="1">
        <p:scale>
          <a:sx n="79" d="100"/>
          <a:sy n="79" d="100"/>
        </p:scale>
        <p:origin x="77" y="38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990"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4D898-2740-4726-95E3-F31B2D2DEBA7}"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IN"/>
        </a:p>
      </dgm:t>
    </dgm:pt>
    <dgm:pt modelId="{CD471247-963A-46B1-A31F-8BC08E842741}">
      <dgm:prSet phldrT="[Text]"/>
      <dgm:spPr/>
      <dgm:t>
        <a:bodyPr/>
        <a:lstStyle/>
        <a:p>
          <a:r>
            <a:rPr lang="en-IN" dirty="0"/>
            <a:t>1</a:t>
          </a:r>
        </a:p>
      </dgm:t>
    </dgm:pt>
    <dgm:pt modelId="{5F12D4E5-0EBC-4A6F-8239-AFFA8A044D8D}" type="parTrans" cxnId="{91B60E7E-045D-4137-8855-89B39342798D}">
      <dgm:prSet/>
      <dgm:spPr/>
      <dgm:t>
        <a:bodyPr/>
        <a:lstStyle/>
        <a:p>
          <a:endParaRPr lang="en-IN"/>
        </a:p>
      </dgm:t>
    </dgm:pt>
    <dgm:pt modelId="{F71DD7E8-00B6-43E2-94ED-0613FCC8E986}" type="sibTrans" cxnId="{91B60E7E-045D-4137-8855-89B39342798D}">
      <dgm:prSet/>
      <dgm:spPr/>
      <dgm:t>
        <a:bodyPr/>
        <a:lstStyle/>
        <a:p>
          <a:endParaRPr lang="en-IN"/>
        </a:p>
      </dgm:t>
    </dgm:pt>
    <dgm:pt modelId="{DC052D97-CCFC-4E42-9D6F-01E9C5DFB4D0}">
      <dgm:prSet phldrT="[Text]"/>
      <dgm:spPr/>
      <dgm:t>
        <a:bodyPr/>
        <a:lstStyle/>
        <a:p>
          <a:r>
            <a:rPr lang="en-IN" dirty="0"/>
            <a:t>Data Preparation.</a:t>
          </a:r>
        </a:p>
      </dgm:t>
    </dgm:pt>
    <dgm:pt modelId="{24886B6B-5687-4BA8-891A-6FC6405DFFD2}" type="parTrans" cxnId="{2ECA2807-7ED6-4C4C-9921-662D9790A0E2}">
      <dgm:prSet/>
      <dgm:spPr/>
      <dgm:t>
        <a:bodyPr/>
        <a:lstStyle/>
        <a:p>
          <a:endParaRPr lang="en-IN"/>
        </a:p>
      </dgm:t>
    </dgm:pt>
    <dgm:pt modelId="{C8668374-DEF0-41EC-AF08-F2FA34387D22}" type="sibTrans" cxnId="{2ECA2807-7ED6-4C4C-9921-662D9790A0E2}">
      <dgm:prSet/>
      <dgm:spPr/>
      <dgm:t>
        <a:bodyPr/>
        <a:lstStyle/>
        <a:p>
          <a:endParaRPr lang="en-IN"/>
        </a:p>
      </dgm:t>
    </dgm:pt>
    <dgm:pt modelId="{3D978541-92B8-4ACD-A081-C7EDB6DE5388}">
      <dgm:prSet phldrT="[Text]"/>
      <dgm:spPr/>
      <dgm:t>
        <a:bodyPr/>
        <a:lstStyle/>
        <a:p>
          <a:r>
            <a:rPr lang="en-IN" dirty="0"/>
            <a:t>2</a:t>
          </a:r>
        </a:p>
      </dgm:t>
    </dgm:pt>
    <dgm:pt modelId="{36807B0B-42D2-4D72-838F-30E12E264098}" type="parTrans" cxnId="{8B17E88C-B257-4CBE-B39B-4136892456A5}">
      <dgm:prSet/>
      <dgm:spPr/>
      <dgm:t>
        <a:bodyPr/>
        <a:lstStyle/>
        <a:p>
          <a:endParaRPr lang="en-IN"/>
        </a:p>
      </dgm:t>
    </dgm:pt>
    <dgm:pt modelId="{274EB8A6-01A0-41F0-98A6-017A067679BF}" type="sibTrans" cxnId="{8B17E88C-B257-4CBE-B39B-4136892456A5}">
      <dgm:prSet/>
      <dgm:spPr/>
      <dgm:t>
        <a:bodyPr/>
        <a:lstStyle/>
        <a:p>
          <a:endParaRPr lang="en-IN"/>
        </a:p>
      </dgm:t>
    </dgm:pt>
    <dgm:pt modelId="{A5ADDE81-0F64-4841-B139-57E9BE67CA38}">
      <dgm:prSet phldrT="[Text]"/>
      <dgm:spPr/>
      <dgm:t>
        <a:bodyPr/>
        <a:lstStyle/>
        <a:p>
          <a:r>
            <a:rPr lang="en-IN" baseline="0" dirty="0" smtClean="0"/>
            <a:t>Outlier detection and removal.</a:t>
          </a:r>
          <a:endParaRPr lang="en-IN" dirty="0"/>
        </a:p>
      </dgm:t>
    </dgm:pt>
    <dgm:pt modelId="{D3F08202-1B6A-46AC-9572-9A8F2748847A}" type="parTrans" cxnId="{A3196405-01EB-4AA0-8B01-633A2B2B247F}">
      <dgm:prSet/>
      <dgm:spPr/>
      <dgm:t>
        <a:bodyPr/>
        <a:lstStyle/>
        <a:p>
          <a:endParaRPr lang="en-IN"/>
        </a:p>
      </dgm:t>
    </dgm:pt>
    <dgm:pt modelId="{8FAEAE42-E5C3-4F4B-BFA8-B1C27B95DF60}" type="sibTrans" cxnId="{A3196405-01EB-4AA0-8B01-633A2B2B247F}">
      <dgm:prSet/>
      <dgm:spPr/>
      <dgm:t>
        <a:bodyPr/>
        <a:lstStyle/>
        <a:p>
          <a:endParaRPr lang="en-IN"/>
        </a:p>
      </dgm:t>
    </dgm:pt>
    <dgm:pt modelId="{9E84568D-DEB6-47F0-A176-FF39876F19FA}">
      <dgm:prSet phldrT="[Text]"/>
      <dgm:spPr/>
      <dgm:t>
        <a:bodyPr/>
        <a:lstStyle/>
        <a:p>
          <a:r>
            <a:rPr lang="en-IN" dirty="0"/>
            <a:t>3</a:t>
          </a:r>
        </a:p>
      </dgm:t>
    </dgm:pt>
    <dgm:pt modelId="{28BCDA49-48B3-4DD8-816A-308AFA8791EB}" type="parTrans" cxnId="{708E502E-B51B-44B0-A7C5-EC62E2EE805B}">
      <dgm:prSet/>
      <dgm:spPr/>
      <dgm:t>
        <a:bodyPr/>
        <a:lstStyle/>
        <a:p>
          <a:endParaRPr lang="en-IN"/>
        </a:p>
      </dgm:t>
    </dgm:pt>
    <dgm:pt modelId="{3EF65C0E-1A50-446E-AA3F-9E9B7AB7ABF9}" type="sibTrans" cxnId="{708E502E-B51B-44B0-A7C5-EC62E2EE805B}">
      <dgm:prSet/>
      <dgm:spPr/>
      <dgm:t>
        <a:bodyPr/>
        <a:lstStyle/>
        <a:p>
          <a:endParaRPr lang="en-IN"/>
        </a:p>
      </dgm:t>
    </dgm:pt>
    <dgm:pt modelId="{CBADA89F-678D-4E9A-8C68-41557C4CB49C}">
      <dgm:prSet phldrT="[Text]"/>
      <dgm:spPr/>
      <dgm:t>
        <a:bodyPr/>
        <a:lstStyle/>
        <a:p>
          <a:r>
            <a:rPr lang="en-IN" dirty="0" smtClean="0"/>
            <a:t>Reporting value of performance in terms of Recall value.</a:t>
          </a:r>
          <a:endParaRPr lang="en-IN" dirty="0"/>
        </a:p>
      </dgm:t>
    </dgm:pt>
    <dgm:pt modelId="{9F61F162-2EC2-4EC0-BC6D-90D66BFF1C93}" type="parTrans" cxnId="{84C692DB-393E-4D25-B55C-8AC15552E161}">
      <dgm:prSet/>
      <dgm:spPr/>
      <dgm:t>
        <a:bodyPr/>
        <a:lstStyle/>
        <a:p>
          <a:endParaRPr lang="en-IN"/>
        </a:p>
      </dgm:t>
    </dgm:pt>
    <dgm:pt modelId="{86F915FB-5692-4489-AF9C-14395BC647DA}" type="sibTrans" cxnId="{84C692DB-393E-4D25-B55C-8AC15552E161}">
      <dgm:prSet/>
      <dgm:spPr/>
      <dgm:t>
        <a:bodyPr/>
        <a:lstStyle/>
        <a:p>
          <a:endParaRPr lang="en-IN"/>
        </a:p>
      </dgm:t>
    </dgm:pt>
    <dgm:pt modelId="{9ED137B4-1BC6-4118-A6F8-E31D14299B40}">
      <dgm:prSet phldrT="[Text]"/>
      <dgm:spPr/>
      <dgm:t>
        <a:bodyPr/>
        <a:lstStyle/>
        <a:p>
          <a:r>
            <a:rPr lang="en-IN" dirty="0"/>
            <a:t>4</a:t>
          </a:r>
        </a:p>
      </dgm:t>
    </dgm:pt>
    <dgm:pt modelId="{D881469E-C1EC-4EDF-8A5C-6B30A1DF0C9C}" type="parTrans" cxnId="{73B06ED9-A4EF-47DA-BF10-5A17482CACFB}">
      <dgm:prSet/>
      <dgm:spPr/>
      <dgm:t>
        <a:bodyPr/>
        <a:lstStyle/>
        <a:p>
          <a:endParaRPr lang="en-IN"/>
        </a:p>
      </dgm:t>
    </dgm:pt>
    <dgm:pt modelId="{F951D65B-7F0C-4E75-BBB8-29BF97A5D0E1}" type="sibTrans" cxnId="{73B06ED9-A4EF-47DA-BF10-5A17482CACFB}">
      <dgm:prSet/>
      <dgm:spPr/>
      <dgm:t>
        <a:bodyPr/>
        <a:lstStyle/>
        <a:p>
          <a:endParaRPr lang="en-IN"/>
        </a:p>
      </dgm:t>
    </dgm:pt>
    <dgm:pt modelId="{5F211EE6-830E-4219-8EED-001684BE5D94}">
      <dgm:prSet/>
      <dgm:spPr/>
      <dgm:t>
        <a:bodyPr/>
        <a:lstStyle/>
        <a:p>
          <a:endParaRPr lang="en-IN" dirty="0"/>
        </a:p>
      </dgm:t>
    </dgm:pt>
    <dgm:pt modelId="{EFF86EBE-69B4-4CEF-A446-C12E4133229E}" type="parTrans" cxnId="{C5E5C252-9FAA-42D0-9FA5-DF2D110AA31E}">
      <dgm:prSet/>
      <dgm:spPr/>
      <dgm:t>
        <a:bodyPr/>
        <a:lstStyle/>
        <a:p>
          <a:endParaRPr lang="en-IN"/>
        </a:p>
      </dgm:t>
    </dgm:pt>
    <dgm:pt modelId="{06E7AD8D-74D7-458B-BDB0-F46ADDDFB368}" type="sibTrans" cxnId="{C5E5C252-9FAA-42D0-9FA5-DF2D110AA31E}">
      <dgm:prSet/>
      <dgm:spPr/>
      <dgm:t>
        <a:bodyPr/>
        <a:lstStyle/>
        <a:p>
          <a:endParaRPr lang="en-IN"/>
        </a:p>
      </dgm:t>
    </dgm:pt>
    <dgm:pt modelId="{6DDAC3E8-AC9C-4FBC-A39E-0A9E3ABB5D3E}">
      <dgm:prSet/>
      <dgm:spPr/>
      <dgm:t>
        <a:bodyPr/>
        <a:lstStyle/>
        <a:p>
          <a:r>
            <a:rPr lang="en-US" dirty="0" smtClean="0"/>
            <a:t>Applying KNN algorithm to dataset</a:t>
          </a:r>
          <a:endParaRPr lang="en-IN" dirty="0"/>
        </a:p>
      </dgm:t>
    </dgm:pt>
    <dgm:pt modelId="{CCE35F90-F001-4140-A383-5B82EFB27557}" type="parTrans" cxnId="{874832DC-2DE7-460A-ABA9-6F5A71DF6A85}">
      <dgm:prSet/>
      <dgm:spPr/>
      <dgm:t>
        <a:bodyPr/>
        <a:lstStyle/>
        <a:p>
          <a:endParaRPr lang="en-IN"/>
        </a:p>
      </dgm:t>
    </dgm:pt>
    <dgm:pt modelId="{78CFD07D-1038-4EEB-AB0F-DA1CDC6CCACA}" type="sibTrans" cxnId="{874832DC-2DE7-460A-ABA9-6F5A71DF6A85}">
      <dgm:prSet/>
      <dgm:spPr/>
      <dgm:t>
        <a:bodyPr/>
        <a:lstStyle/>
        <a:p>
          <a:endParaRPr lang="en-IN"/>
        </a:p>
      </dgm:t>
    </dgm:pt>
    <dgm:pt modelId="{614041E8-630A-486E-B259-7BC0F52BFFC1}" type="pres">
      <dgm:prSet presAssocID="{1994D898-2740-4726-95E3-F31B2D2DEBA7}" presName="linearFlow" presStyleCnt="0">
        <dgm:presLayoutVars>
          <dgm:dir/>
          <dgm:animLvl val="lvl"/>
          <dgm:resizeHandles val="exact"/>
        </dgm:presLayoutVars>
      </dgm:prSet>
      <dgm:spPr/>
      <dgm:t>
        <a:bodyPr/>
        <a:lstStyle/>
        <a:p>
          <a:endParaRPr lang="en-IN"/>
        </a:p>
      </dgm:t>
    </dgm:pt>
    <dgm:pt modelId="{6E5328EB-5F95-4286-81EB-99ED2F28C01B}" type="pres">
      <dgm:prSet presAssocID="{CD471247-963A-46B1-A31F-8BC08E842741}" presName="composite" presStyleCnt="0"/>
      <dgm:spPr/>
    </dgm:pt>
    <dgm:pt modelId="{C30234E6-B952-4DED-9147-2B01EBADC81E}" type="pres">
      <dgm:prSet presAssocID="{CD471247-963A-46B1-A31F-8BC08E842741}" presName="parentText" presStyleLbl="alignNode1" presStyleIdx="0" presStyleCnt="4" custLinFactNeighborY="0">
        <dgm:presLayoutVars>
          <dgm:chMax val="1"/>
          <dgm:bulletEnabled val="1"/>
        </dgm:presLayoutVars>
      </dgm:prSet>
      <dgm:spPr/>
      <dgm:t>
        <a:bodyPr/>
        <a:lstStyle/>
        <a:p>
          <a:endParaRPr lang="en-IN"/>
        </a:p>
      </dgm:t>
    </dgm:pt>
    <dgm:pt modelId="{803D4B2C-43AB-41A6-954E-D1D1AAB537CA}" type="pres">
      <dgm:prSet presAssocID="{CD471247-963A-46B1-A31F-8BC08E842741}" presName="descendantText" presStyleLbl="alignAcc1" presStyleIdx="0" presStyleCnt="4" custLinFactNeighborX="116" custLinFactNeighborY="-1962">
        <dgm:presLayoutVars>
          <dgm:bulletEnabled val="1"/>
        </dgm:presLayoutVars>
      </dgm:prSet>
      <dgm:spPr/>
      <dgm:t>
        <a:bodyPr/>
        <a:lstStyle/>
        <a:p>
          <a:endParaRPr lang="en-IN"/>
        </a:p>
      </dgm:t>
    </dgm:pt>
    <dgm:pt modelId="{7DF61DCD-93B4-4979-8E8C-07A2007EEA75}" type="pres">
      <dgm:prSet presAssocID="{F71DD7E8-00B6-43E2-94ED-0613FCC8E986}" presName="sp" presStyleCnt="0"/>
      <dgm:spPr/>
    </dgm:pt>
    <dgm:pt modelId="{574FF93D-1ACB-4C62-A6D6-A2F8542A0803}" type="pres">
      <dgm:prSet presAssocID="{3D978541-92B8-4ACD-A081-C7EDB6DE5388}" presName="composite" presStyleCnt="0"/>
      <dgm:spPr/>
    </dgm:pt>
    <dgm:pt modelId="{65922A5D-1585-42DF-91D7-1DA7CC2C505C}" type="pres">
      <dgm:prSet presAssocID="{3D978541-92B8-4ACD-A081-C7EDB6DE5388}" presName="parentText" presStyleLbl="alignNode1" presStyleIdx="1" presStyleCnt="4" custLinFactNeighborY="0">
        <dgm:presLayoutVars>
          <dgm:chMax val="1"/>
          <dgm:bulletEnabled val="1"/>
        </dgm:presLayoutVars>
      </dgm:prSet>
      <dgm:spPr/>
      <dgm:t>
        <a:bodyPr/>
        <a:lstStyle/>
        <a:p>
          <a:endParaRPr lang="en-IN"/>
        </a:p>
      </dgm:t>
    </dgm:pt>
    <dgm:pt modelId="{9D20E0ED-A6B6-46B5-B96C-5B337D5B475F}" type="pres">
      <dgm:prSet presAssocID="{3D978541-92B8-4ACD-A081-C7EDB6DE5388}" presName="descendantText" presStyleLbl="alignAcc1" presStyleIdx="1" presStyleCnt="4" custLinFactNeighborY="0">
        <dgm:presLayoutVars>
          <dgm:bulletEnabled val="1"/>
        </dgm:presLayoutVars>
      </dgm:prSet>
      <dgm:spPr/>
      <dgm:t>
        <a:bodyPr/>
        <a:lstStyle/>
        <a:p>
          <a:endParaRPr lang="en-IN"/>
        </a:p>
      </dgm:t>
    </dgm:pt>
    <dgm:pt modelId="{54DFE518-CDA5-48D3-8BB4-FA51D91D97EC}" type="pres">
      <dgm:prSet presAssocID="{274EB8A6-01A0-41F0-98A6-017A067679BF}" presName="sp" presStyleCnt="0"/>
      <dgm:spPr/>
    </dgm:pt>
    <dgm:pt modelId="{C6429A7F-647D-491E-9B2A-D5E5D823430A}" type="pres">
      <dgm:prSet presAssocID="{9E84568D-DEB6-47F0-A176-FF39876F19FA}" presName="composite" presStyleCnt="0"/>
      <dgm:spPr/>
    </dgm:pt>
    <dgm:pt modelId="{DF9515D6-D8F0-414B-96DD-F95C11E11A97}" type="pres">
      <dgm:prSet presAssocID="{9E84568D-DEB6-47F0-A176-FF39876F19FA}" presName="parentText" presStyleLbl="alignNode1" presStyleIdx="2" presStyleCnt="4" custLinFactNeighborY="0">
        <dgm:presLayoutVars>
          <dgm:chMax val="1"/>
          <dgm:bulletEnabled val="1"/>
        </dgm:presLayoutVars>
      </dgm:prSet>
      <dgm:spPr/>
      <dgm:t>
        <a:bodyPr/>
        <a:lstStyle/>
        <a:p>
          <a:endParaRPr lang="en-IN"/>
        </a:p>
      </dgm:t>
    </dgm:pt>
    <dgm:pt modelId="{A7C9EEDC-F96C-460B-A101-A007A42D6BAB}" type="pres">
      <dgm:prSet presAssocID="{9E84568D-DEB6-47F0-A176-FF39876F19FA}" presName="descendantText" presStyleLbl="alignAcc1" presStyleIdx="2" presStyleCnt="4" custLinFactNeighborY="0">
        <dgm:presLayoutVars>
          <dgm:bulletEnabled val="1"/>
        </dgm:presLayoutVars>
      </dgm:prSet>
      <dgm:spPr/>
      <dgm:t>
        <a:bodyPr/>
        <a:lstStyle/>
        <a:p>
          <a:endParaRPr lang="en-IN"/>
        </a:p>
      </dgm:t>
    </dgm:pt>
    <dgm:pt modelId="{D90B640E-B1C2-40F2-9C16-626DFA9A1798}" type="pres">
      <dgm:prSet presAssocID="{3EF65C0E-1A50-446E-AA3F-9E9B7AB7ABF9}" presName="sp" presStyleCnt="0"/>
      <dgm:spPr/>
    </dgm:pt>
    <dgm:pt modelId="{D2C35EF9-8DEA-41F0-8E13-7D8D36238F90}" type="pres">
      <dgm:prSet presAssocID="{9ED137B4-1BC6-4118-A6F8-E31D14299B40}" presName="composite" presStyleCnt="0"/>
      <dgm:spPr/>
    </dgm:pt>
    <dgm:pt modelId="{68DB8AB4-DBC3-48B1-9EA0-AD04FC3E1EA0}" type="pres">
      <dgm:prSet presAssocID="{9ED137B4-1BC6-4118-A6F8-E31D14299B40}" presName="parentText" presStyleLbl="alignNode1" presStyleIdx="3" presStyleCnt="4" custLinFactNeighborY="0">
        <dgm:presLayoutVars>
          <dgm:chMax val="1"/>
          <dgm:bulletEnabled val="1"/>
        </dgm:presLayoutVars>
      </dgm:prSet>
      <dgm:spPr/>
      <dgm:t>
        <a:bodyPr/>
        <a:lstStyle/>
        <a:p>
          <a:endParaRPr lang="en-IN"/>
        </a:p>
      </dgm:t>
    </dgm:pt>
    <dgm:pt modelId="{8FE154E4-9381-4E5E-98D8-C068F4CC4635}" type="pres">
      <dgm:prSet presAssocID="{9ED137B4-1BC6-4118-A6F8-E31D14299B40}" presName="descendantText" presStyleLbl="alignAcc1" presStyleIdx="3" presStyleCnt="4" custLinFactNeighborY="0">
        <dgm:presLayoutVars>
          <dgm:bulletEnabled val="1"/>
        </dgm:presLayoutVars>
      </dgm:prSet>
      <dgm:spPr/>
      <dgm:t>
        <a:bodyPr/>
        <a:lstStyle/>
        <a:p>
          <a:endParaRPr lang="en-IN"/>
        </a:p>
      </dgm:t>
    </dgm:pt>
  </dgm:ptLst>
  <dgm:cxnLst>
    <dgm:cxn modelId="{EC3EB950-C1CB-45FE-B65A-1A78CADB794E}" type="presOf" srcId="{CBADA89F-678D-4E9A-8C68-41557C4CB49C}" destId="{8FE154E4-9381-4E5E-98D8-C068F4CC4635}" srcOrd="0" destOrd="0" presId="urn:microsoft.com/office/officeart/2005/8/layout/chevron2"/>
    <dgm:cxn modelId="{8B17E88C-B257-4CBE-B39B-4136892456A5}" srcId="{1994D898-2740-4726-95E3-F31B2D2DEBA7}" destId="{3D978541-92B8-4ACD-A081-C7EDB6DE5388}" srcOrd="1" destOrd="0" parTransId="{36807B0B-42D2-4D72-838F-30E12E264098}" sibTransId="{274EB8A6-01A0-41F0-98A6-017A067679BF}"/>
    <dgm:cxn modelId="{73B06ED9-A4EF-47DA-BF10-5A17482CACFB}" srcId="{1994D898-2740-4726-95E3-F31B2D2DEBA7}" destId="{9ED137B4-1BC6-4118-A6F8-E31D14299B40}" srcOrd="3" destOrd="0" parTransId="{D881469E-C1EC-4EDF-8A5C-6B30A1DF0C9C}" sibTransId="{F951D65B-7F0C-4E75-BBB8-29BF97A5D0E1}"/>
    <dgm:cxn modelId="{E87171DA-26A7-4F4B-986A-150855D5077D}" type="presOf" srcId="{9ED137B4-1BC6-4118-A6F8-E31D14299B40}" destId="{68DB8AB4-DBC3-48B1-9EA0-AD04FC3E1EA0}" srcOrd="0" destOrd="0" presId="urn:microsoft.com/office/officeart/2005/8/layout/chevron2"/>
    <dgm:cxn modelId="{C5E5C252-9FAA-42D0-9FA5-DF2D110AA31E}" srcId="{9E84568D-DEB6-47F0-A176-FF39876F19FA}" destId="{5F211EE6-830E-4219-8EED-001684BE5D94}" srcOrd="0" destOrd="0" parTransId="{EFF86EBE-69B4-4CEF-A446-C12E4133229E}" sibTransId="{06E7AD8D-74D7-458B-BDB0-F46ADDDFB368}"/>
    <dgm:cxn modelId="{84C692DB-393E-4D25-B55C-8AC15552E161}" srcId="{9ED137B4-1BC6-4118-A6F8-E31D14299B40}" destId="{CBADA89F-678D-4E9A-8C68-41557C4CB49C}" srcOrd="0" destOrd="0" parTransId="{9F61F162-2EC2-4EC0-BC6D-90D66BFF1C93}" sibTransId="{86F915FB-5692-4489-AF9C-14395BC647DA}"/>
    <dgm:cxn modelId="{3BD2443D-A197-41CB-ADD1-B325DC314A06}" type="presOf" srcId="{6DDAC3E8-AC9C-4FBC-A39E-0A9E3ABB5D3E}" destId="{A7C9EEDC-F96C-460B-A101-A007A42D6BAB}" srcOrd="0" destOrd="1" presId="urn:microsoft.com/office/officeart/2005/8/layout/chevron2"/>
    <dgm:cxn modelId="{0EC63796-49B0-4CF1-BD7E-9F211CA8224C}" type="presOf" srcId="{DC052D97-CCFC-4E42-9D6F-01E9C5DFB4D0}" destId="{803D4B2C-43AB-41A6-954E-D1D1AAB537CA}" srcOrd="0" destOrd="0" presId="urn:microsoft.com/office/officeart/2005/8/layout/chevron2"/>
    <dgm:cxn modelId="{A3196405-01EB-4AA0-8B01-633A2B2B247F}" srcId="{3D978541-92B8-4ACD-A081-C7EDB6DE5388}" destId="{A5ADDE81-0F64-4841-B139-57E9BE67CA38}" srcOrd="0" destOrd="0" parTransId="{D3F08202-1B6A-46AC-9572-9A8F2748847A}" sibTransId="{8FAEAE42-E5C3-4F4B-BFA8-B1C27B95DF60}"/>
    <dgm:cxn modelId="{E1A354B9-2221-42E9-8122-78DBDF72BC3C}" type="presOf" srcId="{3D978541-92B8-4ACD-A081-C7EDB6DE5388}" destId="{65922A5D-1585-42DF-91D7-1DA7CC2C505C}" srcOrd="0" destOrd="0" presId="urn:microsoft.com/office/officeart/2005/8/layout/chevron2"/>
    <dgm:cxn modelId="{7CAADEB6-E2E9-4F5A-BE90-8B48F0F6D744}" type="presOf" srcId="{A5ADDE81-0F64-4841-B139-57E9BE67CA38}" destId="{9D20E0ED-A6B6-46B5-B96C-5B337D5B475F}" srcOrd="0" destOrd="0" presId="urn:microsoft.com/office/officeart/2005/8/layout/chevron2"/>
    <dgm:cxn modelId="{2ECA2807-7ED6-4C4C-9921-662D9790A0E2}" srcId="{CD471247-963A-46B1-A31F-8BC08E842741}" destId="{DC052D97-CCFC-4E42-9D6F-01E9C5DFB4D0}" srcOrd="0" destOrd="0" parTransId="{24886B6B-5687-4BA8-891A-6FC6405DFFD2}" sibTransId="{C8668374-DEF0-41EC-AF08-F2FA34387D22}"/>
    <dgm:cxn modelId="{11BCD123-487D-4B0C-BA87-1DE244A08721}" type="presOf" srcId="{5F211EE6-830E-4219-8EED-001684BE5D94}" destId="{A7C9EEDC-F96C-460B-A101-A007A42D6BAB}" srcOrd="0" destOrd="0" presId="urn:microsoft.com/office/officeart/2005/8/layout/chevron2"/>
    <dgm:cxn modelId="{18DC73A9-EA66-4855-BACD-EF221FE59798}" type="presOf" srcId="{1994D898-2740-4726-95E3-F31B2D2DEBA7}" destId="{614041E8-630A-486E-B259-7BC0F52BFFC1}" srcOrd="0" destOrd="0" presId="urn:microsoft.com/office/officeart/2005/8/layout/chevron2"/>
    <dgm:cxn modelId="{708E502E-B51B-44B0-A7C5-EC62E2EE805B}" srcId="{1994D898-2740-4726-95E3-F31B2D2DEBA7}" destId="{9E84568D-DEB6-47F0-A176-FF39876F19FA}" srcOrd="2" destOrd="0" parTransId="{28BCDA49-48B3-4DD8-816A-308AFA8791EB}" sibTransId="{3EF65C0E-1A50-446E-AA3F-9E9B7AB7ABF9}"/>
    <dgm:cxn modelId="{874832DC-2DE7-460A-ABA9-6F5A71DF6A85}" srcId="{9E84568D-DEB6-47F0-A176-FF39876F19FA}" destId="{6DDAC3E8-AC9C-4FBC-A39E-0A9E3ABB5D3E}" srcOrd="1" destOrd="0" parTransId="{CCE35F90-F001-4140-A383-5B82EFB27557}" sibTransId="{78CFD07D-1038-4EEB-AB0F-DA1CDC6CCACA}"/>
    <dgm:cxn modelId="{E3F39192-03D7-41E1-B418-6AA579BD084D}" type="presOf" srcId="{CD471247-963A-46B1-A31F-8BC08E842741}" destId="{C30234E6-B952-4DED-9147-2B01EBADC81E}" srcOrd="0" destOrd="0" presId="urn:microsoft.com/office/officeart/2005/8/layout/chevron2"/>
    <dgm:cxn modelId="{1E112F63-A6BE-4577-9363-8CA3B28F5864}" type="presOf" srcId="{9E84568D-DEB6-47F0-A176-FF39876F19FA}" destId="{DF9515D6-D8F0-414B-96DD-F95C11E11A97}" srcOrd="0" destOrd="0" presId="urn:microsoft.com/office/officeart/2005/8/layout/chevron2"/>
    <dgm:cxn modelId="{91B60E7E-045D-4137-8855-89B39342798D}" srcId="{1994D898-2740-4726-95E3-F31B2D2DEBA7}" destId="{CD471247-963A-46B1-A31F-8BC08E842741}" srcOrd="0" destOrd="0" parTransId="{5F12D4E5-0EBC-4A6F-8239-AFFA8A044D8D}" sibTransId="{F71DD7E8-00B6-43E2-94ED-0613FCC8E986}"/>
    <dgm:cxn modelId="{CFC3FB0B-DB70-46B8-8E78-0593E9077793}" type="presParOf" srcId="{614041E8-630A-486E-B259-7BC0F52BFFC1}" destId="{6E5328EB-5F95-4286-81EB-99ED2F28C01B}" srcOrd="0" destOrd="0" presId="urn:microsoft.com/office/officeart/2005/8/layout/chevron2"/>
    <dgm:cxn modelId="{9BA74702-D385-454D-AAF0-9221FFDAFED8}" type="presParOf" srcId="{6E5328EB-5F95-4286-81EB-99ED2F28C01B}" destId="{C30234E6-B952-4DED-9147-2B01EBADC81E}" srcOrd="0" destOrd="0" presId="urn:microsoft.com/office/officeart/2005/8/layout/chevron2"/>
    <dgm:cxn modelId="{9560FD6A-CE64-4A08-B3E7-5A064BDB5C8D}" type="presParOf" srcId="{6E5328EB-5F95-4286-81EB-99ED2F28C01B}" destId="{803D4B2C-43AB-41A6-954E-D1D1AAB537CA}" srcOrd="1" destOrd="0" presId="urn:microsoft.com/office/officeart/2005/8/layout/chevron2"/>
    <dgm:cxn modelId="{48696AFA-19CD-408C-A8F2-F38784A8B04A}" type="presParOf" srcId="{614041E8-630A-486E-B259-7BC0F52BFFC1}" destId="{7DF61DCD-93B4-4979-8E8C-07A2007EEA75}" srcOrd="1" destOrd="0" presId="urn:microsoft.com/office/officeart/2005/8/layout/chevron2"/>
    <dgm:cxn modelId="{A2B5363E-549C-4D7A-8557-2C51D429CEE7}" type="presParOf" srcId="{614041E8-630A-486E-B259-7BC0F52BFFC1}" destId="{574FF93D-1ACB-4C62-A6D6-A2F8542A0803}" srcOrd="2" destOrd="0" presId="urn:microsoft.com/office/officeart/2005/8/layout/chevron2"/>
    <dgm:cxn modelId="{109F6648-40F6-410C-B33D-87B908680D27}" type="presParOf" srcId="{574FF93D-1ACB-4C62-A6D6-A2F8542A0803}" destId="{65922A5D-1585-42DF-91D7-1DA7CC2C505C}" srcOrd="0" destOrd="0" presId="urn:microsoft.com/office/officeart/2005/8/layout/chevron2"/>
    <dgm:cxn modelId="{13D65A33-0001-4C6F-99A0-BA6697FBDC89}" type="presParOf" srcId="{574FF93D-1ACB-4C62-A6D6-A2F8542A0803}" destId="{9D20E0ED-A6B6-46B5-B96C-5B337D5B475F}" srcOrd="1" destOrd="0" presId="urn:microsoft.com/office/officeart/2005/8/layout/chevron2"/>
    <dgm:cxn modelId="{CAA95C60-B888-4020-8AE1-5B21AAEF5B96}" type="presParOf" srcId="{614041E8-630A-486E-B259-7BC0F52BFFC1}" destId="{54DFE518-CDA5-48D3-8BB4-FA51D91D97EC}" srcOrd="3" destOrd="0" presId="urn:microsoft.com/office/officeart/2005/8/layout/chevron2"/>
    <dgm:cxn modelId="{C78FBADB-D4D0-495B-8E82-AE8272635441}" type="presParOf" srcId="{614041E8-630A-486E-B259-7BC0F52BFFC1}" destId="{C6429A7F-647D-491E-9B2A-D5E5D823430A}" srcOrd="4" destOrd="0" presId="urn:microsoft.com/office/officeart/2005/8/layout/chevron2"/>
    <dgm:cxn modelId="{5DF64B3D-B91E-4459-BB95-3EB12B94DA84}" type="presParOf" srcId="{C6429A7F-647D-491E-9B2A-D5E5D823430A}" destId="{DF9515D6-D8F0-414B-96DD-F95C11E11A97}" srcOrd="0" destOrd="0" presId="urn:microsoft.com/office/officeart/2005/8/layout/chevron2"/>
    <dgm:cxn modelId="{F45F50CE-F707-4EF4-8DB8-C2D174176E83}" type="presParOf" srcId="{C6429A7F-647D-491E-9B2A-D5E5D823430A}" destId="{A7C9EEDC-F96C-460B-A101-A007A42D6BAB}" srcOrd="1" destOrd="0" presId="urn:microsoft.com/office/officeart/2005/8/layout/chevron2"/>
    <dgm:cxn modelId="{6B07C334-1F5D-4B11-9514-AB43C1F8467E}" type="presParOf" srcId="{614041E8-630A-486E-B259-7BC0F52BFFC1}" destId="{D90B640E-B1C2-40F2-9C16-626DFA9A1798}" srcOrd="5" destOrd="0" presId="urn:microsoft.com/office/officeart/2005/8/layout/chevron2"/>
    <dgm:cxn modelId="{67EA95C5-56B7-4216-A317-9822C3817A68}" type="presParOf" srcId="{614041E8-630A-486E-B259-7BC0F52BFFC1}" destId="{D2C35EF9-8DEA-41F0-8E13-7D8D36238F90}" srcOrd="6" destOrd="0" presId="urn:microsoft.com/office/officeart/2005/8/layout/chevron2"/>
    <dgm:cxn modelId="{B7418AF7-5330-4D9F-9396-553443B6CDC1}" type="presParOf" srcId="{D2C35EF9-8DEA-41F0-8E13-7D8D36238F90}" destId="{68DB8AB4-DBC3-48B1-9EA0-AD04FC3E1EA0}" srcOrd="0" destOrd="0" presId="urn:microsoft.com/office/officeart/2005/8/layout/chevron2"/>
    <dgm:cxn modelId="{FC3FC281-664E-4169-8BD4-79189982885D}" type="presParOf" srcId="{D2C35EF9-8DEA-41F0-8E13-7D8D36238F90}" destId="{8FE154E4-9381-4E5E-98D8-C068F4CC463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234E6-B952-4DED-9147-2B01EBADC81E}">
      <dsp:nvSpPr>
        <dsp:cNvPr id="0" name=""/>
        <dsp:cNvSpPr/>
      </dsp:nvSpPr>
      <dsp:spPr>
        <a:xfrm rot="5400000">
          <a:off x="-192747" y="195988"/>
          <a:ext cx="1284985" cy="899489"/>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t>1</a:t>
          </a:r>
        </a:p>
      </dsp:txBody>
      <dsp:txXfrm rot="-5400000">
        <a:off x="2" y="452985"/>
        <a:ext cx="899489" cy="385496"/>
      </dsp:txXfrm>
    </dsp:sp>
    <dsp:sp modelId="{803D4B2C-43AB-41A6-954E-D1D1AAB537CA}">
      <dsp:nvSpPr>
        <dsp:cNvPr id="0" name=""/>
        <dsp:cNvSpPr/>
      </dsp:nvSpPr>
      <dsp:spPr>
        <a:xfrm rot="5400000">
          <a:off x="3735444" y="-2835954"/>
          <a:ext cx="835240" cy="65071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Preparation.</a:t>
          </a:r>
        </a:p>
      </dsp:txBody>
      <dsp:txXfrm rot="-5400000">
        <a:off x="899490" y="40773"/>
        <a:ext cx="6466377" cy="753694"/>
      </dsp:txXfrm>
    </dsp:sp>
    <dsp:sp modelId="{65922A5D-1585-42DF-91D7-1DA7CC2C505C}">
      <dsp:nvSpPr>
        <dsp:cNvPr id="0" name=""/>
        <dsp:cNvSpPr/>
      </dsp:nvSpPr>
      <dsp:spPr>
        <a:xfrm rot="5400000">
          <a:off x="-192747" y="1334760"/>
          <a:ext cx="1284985" cy="899489"/>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t>2</a:t>
          </a:r>
        </a:p>
      </dsp:txBody>
      <dsp:txXfrm rot="-5400000">
        <a:off x="2" y="1591757"/>
        <a:ext cx="899489" cy="385496"/>
      </dsp:txXfrm>
    </dsp:sp>
    <dsp:sp modelId="{9D20E0ED-A6B6-46B5-B96C-5B337D5B475F}">
      <dsp:nvSpPr>
        <dsp:cNvPr id="0" name=""/>
        <dsp:cNvSpPr/>
      </dsp:nvSpPr>
      <dsp:spPr>
        <a:xfrm rot="5400000">
          <a:off x="3735444" y="-1693942"/>
          <a:ext cx="835240" cy="65071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baseline="0" dirty="0" smtClean="0"/>
            <a:t>Outlier detection and removal.</a:t>
          </a:r>
          <a:endParaRPr lang="en-IN" sz="2300" kern="1200" dirty="0"/>
        </a:p>
      </dsp:txBody>
      <dsp:txXfrm rot="-5400000">
        <a:off x="899490" y="1182785"/>
        <a:ext cx="6466377" cy="753694"/>
      </dsp:txXfrm>
    </dsp:sp>
    <dsp:sp modelId="{DF9515D6-D8F0-414B-96DD-F95C11E11A97}">
      <dsp:nvSpPr>
        <dsp:cNvPr id="0" name=""/>
        <dsp:cNvSpPr/>
      </dsp:nvSpPr>
      <dsp:spPr>
        <a:xfrm rot="5400000">
          <a:off x="-192747" y="2473532"/>
          <a:ext cx="1284985" cy="899489"/>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t>3</a:t>
          </a:r>
        </a:p>
      </dsp:txBody>
      <dsp:txXfrm rot="-5400000">
        <a:off x="2" y="2730529"/>
        <a:ext cx="899489" cy="385496"/>
      </dsp:txXfrm>
    </dsp:sp>
    <dsp:sp modelId="{A7C9EEDC-F96C-460B-A101-A007A42D6BAB}">
      <dsp:nvSpPr>
        <dsp:cNvPr id="0" name=""/>
        <dsp:cNvSpPr/>
      </dsp:nvSpPr>
      <dsp:spPr>
        <a:xfrm rot="5400000">
          <a:off x="3735444" y="-555169"/>
          <a:ext cx="835240" cy="65071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endParaRPr lang="en-IN" sz="2300" kern="1200" dirty="0"/>
        </a:p>
        <a:p>
          <a:pPr marL="228600" lvl="1" indent="-228600" algn="l" defTabSz="1022350">
            <a:lnSpc>
              <a:spcPct val="90000"/>
            </a:lnSpc>
            <a:spcBef>
              <a:spcPct val="0"/>
            </a:spcBef>
            <a:spcAft>
              <a:spcPct val="15000"/>
            </a:spcAft>
            <a:buChar char="••"/>
          </a:pPr>
          <a:r>
            <a:rPr lang="en-US" sz="2300" kern="1200" dirty="0" smtClean="0"/>
            <a:t>Applying KNN algorithm to dataset</a:t>
          </a:r>
          <a:endParaRPr lang="en-IN" sz="2300" kern="1200" dirty="0"/>
        </a:p>
      </dsp:txBody>
      <dsp:txXfrm rot="-5400000">
        <a:off x="899490" y="2321558"/>
        <a:ext cx="6466377" cy="753694"/>
      </dsp:txXfrm>
    </dsp:sp>
    <dsp:sp modelId="{68DB8AB4-DBC3-48B1-9EA0-AD04FC3E1EA0}">
      <dsp:nvSpPr>
        <dsp:cNvPr id="0" name=""/>
        <dsp:cNvSpPr/>
      </dsp:nvSpPr>
      <dsp:spPr>
        <a:xfrm rot="5400000">
          <a:off x="-192747" y="3612304"/>
          <a:ext cx="1284985" cy="899489"/>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t>4</a:t>
          </a:r>
        </a:p>
      </dsp:txBody>
      <dsp:txXfrm rot="-5400000">
        <a:off x="2" y="3869301"/>
        <a:ext cx="899489" cy="385496"/>
      </dsp:txXfrm>
    </dsp:sp>
    <dsp:sp modelId="{8FE154E4-9381-4E5E-98D8-C068F4CC4635}">
      <dsp:nvSpPr>
        <dsp:cNvPr id="0" name=""/>
        <dsp:cNvSpPr/>
      </dsp:nvSpPr>
      <dsp:spPr>
        <a:xfrm rot="5400000">
          <a:off x="3735444" y="583602"/>
          <a:ext cx="835240" cy="650715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smtClean="0"/>
            <a:t>Reporting value of performance in terms of Recall value.</a:t>
          </a:r>
          <a:endParaRPr lang="en-IN" sz="2300" kern="1200" dirty="0"/>
        </a:p>
      </dsp:txBody>
      <dsp:txXfrm rot="-5400000">
        <a:off x="899490" y="3460330"/>
        <a:ext cx="6466377" cy="7536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914D1E-F6D8-4DC2-8BA5-3994E830D5F4}" type="datetimeFigureOut">
              <a:rPr lang="en-IN" smtClean="0"/>
              <a:t>25-09-2020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C23B07-2E76-45DC-A4E9-B57804F8C297}" type="slidenum">
              <a:rPr lang="en-IN" smtClean="0"/>
              <a:t>‹#›</a:t>
            </a:fld>
            <a:endParaRPr lang="en-IN" dirty="0"/>
          </a:p>
        </p:txBody>
      </p:sp>
    </p:spTree>
    <p:extLst>
      <p:ext uri="{BB962C8B-B14F-4D97-AF65-F5344CB8AC3E}">
        <p14:creationId xmlns:p14="http://schemas.microsoft.com/office/powerpoint/2010/main" val="2779284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A0650-D5F8-4BB6-92A6-B6F8CF56EC15}" type="datetimeFigureOut">
              <a:rPr lang="en-IN" smtClean="0"/>
              <a:t>25-09-2020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87088-E7B7-4B7F-9ABE-CFABBF52E2A5}" type="slidenum">
              <a:rPr lang="en-IN" smtClean="0"/>
              <a:t>‹#›</a:t>
            </a:fld>
            <a:endParaRPr lang="en-IN"/>
          </a:p>
        </p:txBody>
      </p:sp>
    </p:spTree>
    <p:extLst>
      <p:ext uri="{BB962C8B-B14F-4D97-AF65-F5344CB8AC3E}">
        <p14:creationId xmlns:p14="http://schemas.microsoft.com/office/powerpoint/2010/main" val="60541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5387088-E7B7-4B7F-9ABE-CFABBF52E2A5}" type="slidenum">
              <a:rPr lang="en-IN" smtClean="0"/>
              <a:t>1</a:t>
            </a:fld>
            <a:endParaRPr lang="en-IN"/>
          </a:p>
        </p:txBody>
      </p:sp>
    </p:spTree>
    <p:extLst>
      <p:ext uri="{BB962C8B-B14F-4D97-AF65-F5344CB8AC3E}">
        <p14:creationId xmlns:p14="http://schemas.microsoft.com/office/powerpoint/2010/main" val="341178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5387088-E7B7-4B7F-9ABE-CFABBF52E2A5}" type="slidenum">
              <a:rPr lang="en-IN" smtClean="0"/>
              <a:t>2</a:t>
            </a:fld>
            <a:endParaRPr lang="en-IN"/>
          </a:p>
        </p:txBody>
      </p:sp>
    </p:spTree>
    <p:extLst>
      <p:ext uri="{BB962C8B-B14F-4D97-AF65-F5344CB8AC3E}">
        <p14:creationId xmlns:p14="http://schemas.microsoft.com/office/powerpoint/2010/main" val="174210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F3B88DB-6339-4044-BC60-86CFBA5DA0B7}" type="datetime1">
              <a:rPr lang="en-IN" smtClean="0"/>
              <a:t>25-09-2020</a:t>
            </a:fld>
            <a:endParaRPr lang="en-IN"/>
          </a:p>
        </p:txBody>
      </p:sp>
      <p:sp>
        <p:nvSpPr>
          <p:cNvPr id="5" name="Footer Placeholder 4"/>
          <p:cNvSpPr>
            <a:spLocks noGrp="1"/>
          </p:cNvSpPr>
          <p:nvPr>
            <p:ph type="ftr" sz="quarter" idx="11"/>
          </p:nvPr>
        </p:nvSpPr>
        <p:spPr/>
        <p:txBody>
          <a:bodyPr/>
          <a:lstStyle/>
          <a:p>
            <a:r>
              <a:rPr lang="en-US"/>
              <a:t>BE - DEPARTMENT OF COMPUTER ENGIEERING 2019-20</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354086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B5EE798-2185-4E62-80CC-286CC08F7170}" type="datetime1">
              <a:rPr lang="en-IN" smtClean="0"/>
              <a:t>25-09-2020</a:t>
            </a:fld>
            <a:endParaRPr lang="en-IN"/>
          </a:p>
        </p:txBody>
      </p:sp>
      <p:sp>
        <p:nvSpPr>
          <p:cNvPr id="5" name="Footer Placeholder 4"/>
          <p:cNvSpPr>
            <a:spLocks noGrp="1"/>
          </p:cNvSpPr>
          <p:nvPr>
            <p:ph type="ftr" sz="quarter" idx="11"/>
          </p:nvPr>
        </p:nvSpPr>
        <p:spPr/>
        <p:txBody>
          <a:bodyPr/>
          <a:lstStyle/>
          <a:p>
            <a:r>
              <a:rPr lang="en-US"/>
              <a:t>BE - DEPARTMENT OF COMPUTER ENGIEERING 2019-20</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357720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88E0824-23F4-4DE2-80BF-226DDA528B03}" type="datetime1">
              <a:rPr lang="en-IN" smtClean="0"/>
              <a:t>25-09-2020</a:t>
            </a:fld>
            <a:endParaRPr lang="en-IN"/>
          </a:p>
        </p:txBody>
      </p:sp>
      <p:sp>
        <p:nvSpPr>
          <p:cNvPr id="5" name="Footer Placeholder 4"/>
          <p:cNvSpPr>
            <a:spLocks noGrp="1"/>
          </p:cNvSpPr>
          <p:nvPr>
            <p:ph type="ftr" sz="quarter" idx="11"/>
          </p:nvPr>
        </p:nvSpPr>
        <p:spPr/>
        <p:txBody>
          <a:bodyPr/>
          <a:lstStyle/>
          <a:p>
            <a:r>
              <a:rPr lang="en-US"/>
              <a:t>BE - DEPARTMENT OF COMPUTER ENGIEERING 2019-20</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215055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984E658-E709-4F0D-AFBE-4119E7E7C641}" type="datetime1">
              <a:rPr lang="en-IN" smtClean="0"/>
              <a:t>25-09-2020</a:t>
            </a:fld>
            <a:endParaRPr lang="en-IN"/>
          </a:p>
        </p:txBody>
      </p:sp>
      <p:sp>
        <p:nvSpPr>
          <p:cNvPr id="5" name="Footer Placeholder 4"/>
          <p:cNvSpPr>
            <a:spLocks noGrp="1"/>
          </p:cNvSpPr>
          <p:nvPr>
            <p:ph type="ftr" sz="quarter" idx="11"/>
          </p:nvPr>
        </p:nvSpPr>
        <p:spPr/>
        <p:txBody>
          <a:bodyPr/>
          <a:lstStyle/>
          <a:p>
            <a:r>
              <a:rPr lang="en-US"/>
              <a:t>BE - DEPARTMENT OF COMPUTER ENGIEERING 2019-20</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11957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C98B7A-B050-4B97-8636-941B51AC7912}" type="datetime1">
              <a:rPr lang="en-IN" smtClean="0"/>
              <a:t>25-09-2020</a:t>
            </a:fld>
            <a:endParaRPr lang="en-IN"/>
          </a:p>
        </p:txBody>
      </p:sp>
      <p:sp>
        <p:nvSpPr>
          <p:cNvPr id="5" name="Footer Placeholder 4"/>
          <p:cNvSpPr>
            <a:spLocks noGrp="1"/>
          </p:cNvSpPr>
          <p:nvPr>
            <p:ph type="ftr" sz="quarter" idx="11"/>
          </p:nvPr>
        </p:nvSpPr>
        <p:spPr/>
        <p:txBody>
          <a:bodyPr/>
          <a:lstStyle/>
          <a:p>
            <a:r>
              <a:rPr lang="en-US"/>
              <a:t>BE - DEPARTMENT OF COMPUTER ENGIEERING 2019-20</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229641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43D6B9-B969-4F93-9C1A-312855D29CF7}" type="datetime1">
              <a:rPr lang="en-IN" smtClean="0"/>
              <a:t>25-09-2020</a:t>
            </a:fld>
            <a:endParaRPr lang="en-IN"/>
          </a:p>
        </p:txBody>
      </p:sp>
      <p:sp>
        <p:nvSpPr>
          <p:cNvPr id="6" name="Footer Placeholder 5"/>
          <p:cNvSpPr>
            <a:spLocks noGrp="1"/>
          </p:cNvSpPr>
          <p:nvPr>
            <p:ph type="ftr" sz="quarter" idx="11"/>
          </p:nvPr>
        </p:nvSpPr>
        <p:spPr/>
        <p:txBody>
          <a:bodyPr/>
          <a:lstStyle/>
          <a:p>
            <a:r>
              <a:rPr lang="en-US"/>
              <a:t>BE - DEPARTMENT OF COMPUTER ENGIEERING 2019-20</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43173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BBFD5CA-BE2E-4024-A816-E387F365BB37}" type="datetime1">
              <a:rPr lang="en-IN" smtClean="0"/>
              <a:t>25-09-2020</a:t>
            </a:fld>
            <a:endParaRPr lang="en-IN"/>
          </a:p>
        </p:txBody>
      </p:sp>
      <p:sp>
        <p:nvSpPr>
          <p:cNvPr id="8" name="Footer Placeholder 7"/>
          <p:cNvSpPr>
            <a:spLocks noGrp="1"/>
          </p:cNvSpPr>
          <p:nvPr>
            <p:ph type="ftr" sz="quarter" idx="11"/>
          </p:nvPr>
        </p:nvSpPr>
        <p:spPr/>
        <p:txBody>
          <a:bodyPr/>
          <a:lstStyle/>
          <a:p>
            <a:r>
              <a:rPr lang="en-US"/>
              <a:t>BE - DEPARTMENT OF COMPUTER ENGIEERING 2019-20</a:t>
            </a:r>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204905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C5732E0-DBBA-4DB7-8EAA-235F72888CD3}" type="datetime1">
              <a:rPr lang="en-IN" smtClean="0"/>
              <a:t>25-09-2020</a:t>
            </a:fld>
            <a:endParaRPr lang="en-IN"/>
          </a:p>
        </p:txBody>
      </p:sp>
      <p:sp>
        <p:nvSpPr>
          <p:cNvPr id="4" name="Footer Placeholder 3"/>
          <p:cNvSpPr>
            <a:spLocks noGrp="1"/>
          </p:cNvSpPr>
          <p:nvPr>
            <p:ph type="ftr" sz="quarter" idx="11"/>
          </p:nvPr>
        </p:nvSpPr>
        <p:spPr/>
        <p:txBody>
          <a:bodyPr/>
          <a:lstStyle/>
          <a:p>
            <a:r>
              <a:rPr lang="en-US"/>
              <a:t>BE - DEPARTMENT OF COMPUTER ENGIEERING 2019-20</a:t>
            </a:r>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313156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2886B7D-A809-4CBA-B947-EBA7B00DE68C}" type="datetime1">
              <a:rPr lang="en-IN" smtClean="0"/>
              <a:t>25-09-2020</a:t>
            </a:fld>
            <a:endParaRPr lang="en-IN"/>
          </a:p>
        </p:txBody>
      </p:sp>
      <p:sp>
        <p:nvSpPr>
          <p:cNvPr id="3" name="Footer Placeholder 2"/>
          <p:cNvSpPr>
            <a:spLocks noGrp="1"/>
          </p:cNvSpPr>
          <p:nvPr>
            <p:ph type="ftr" sz="quarter" idx="11"/>
          </p:nvPr>
        </p:nvSpPr>
        <p:spPr/>
        <p:txBody>
          <a:bodyPr/>
          <a:lstStyle/>
          <a:p>
            <a:r>
              <a:rPr lang="en-US"/>
              <a:t>BE - DEPARTMENT OF COMPUTER ENGIEERING 2019-20</a:t>
            </a:r>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211230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6D06B52-D245-4C2C-9AFC-E50366759FD0}" type="datetime1">
              <a:rPr lang="en-IN" smtClean="0"/>
              <a:t>25-09-2020</a:t>
            </a:fld>
            <a:endParaRPr lang="en-IN"/>
          </a:p>
        </p:txBody>
      </p:sp>
      <p:sp>
        <p:nvSpPr>
          <p:cNvPr id="6" name="Footer Placeholder 5"/>
          <p:cNvSpPr>
            <a:spLocks noGrp="1"/>
          </p:cNvSpPr>
          <p:nvPr>
            <p:ph type="ftr" sz="quarter" idx="11"/>
          </p:nvPr>
        </p:nvSpPr>
        <p:spPr/>
        <p:txBody>
          <a:bodyPr/>
          <a:lstStyle/>
          <a:p>
            <a:r>
              <a:rPr lang="en-US"/>
              <a:t>BE - DEPARTMENT OF COMPUTER ENGIEERING 2019-20</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12323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9F6CA89-6171-4C99-A9AC-9B4B41DEE8BE}" type="datetime1">
              <a:rPr lang="en-IN" smtClean="0"/>
              <a:t>25-09-2020</a:t>
            </a:fld>
            <a:endParaRPr lang="en-IN"/>
          </a:p>
        </p:txBody>
      </p:sp>
      <p:sp>
        <p:nvSpPr>
          <p:cNvPr id="6" name="Footer Placeholder 5"/>
          <p:cNvSpPr>
            <a:spLocks noGrp="1"/>
          </p:cNvSpPr>
          <p:nvPr>
            <p:ph type="ftr" sz="quarter" idx="11"/>
          </p:nvPr>
        </p:nvSpPr>
        <p:spPr/>
        <p:txBody>
          <a:bodyPr/>
          <a:lstStyle/>
          <a:p>
            <a:r>
              <a:rPr lang="en-US"/>
              <a:t>BE - DEPARTMENT OF COMPUTER ENGIEERING 2019-20</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BEBF215-1945-4091-8FFA-974D34258578}" type="slidenum">
              <a:rPr lang="en-IN" smtClean="0"/>
              <a:t>‹#›</a:t>
            </a:fld>
            <a:endParaRPr lang="en-IN"/>
          </a:p>
        </p:txBody>
      </p:sp>
    </p:spTree>
    <p:extLst>
      <p:ext uri="{BB962C8B-B14F-4D97-AF65-F5344CB8AC3E}">
        <p14:creationId xmlns:p14="http://schemas.microsoft.com/office/powerpoint/2010/main" val="58403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BE - DEPARTMENT OF COMPUTER ENGIEERING 2019-20</a:t>
            </a:r>
            <a:endParaRPr lang="en-IN" dirty="0"/>
          </a:p>
        </p:txBody>
      </p:sp>
      <p:sp>
        <p:nvSpPr>
          <p:cNvPr id="11" name="Rectangle 10"/>
          <p:cNvSpPr/>
          <p:nvPr userDrawn="1"/>
        </p:nvSpPr>
        <p:spPr>
          <a:xfrm>
            <a:off x="0" y="0"/>
            <a:ext cx="12192000" cy="6858000"/>
          </a:xfrm>
          <a:prstGeom prst="rect">
            <a:avLst/>
          </a:prstGeom>
          <a:noFill/>
          <a:ln w="127000" cap="flat" cmpd="sng">
            <a:solidFill>
              <a:schemeClr val="tx1"/>
            </a:solidFill>
          </a:ln>
          <a:effectLst>
            <a:glow>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222" y="6237660"/>
            <a:ext cx="1420629" cy="559642"/>
          </a:xfrm>
          <a:prstGeom prst="roundRect">
            <a:avLst>
              <a:gd name="adj" fmla="val 35721"/>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ounded Rectangle 11"/>
          <p:cNvSpPr/>
          <p:nvPr userDrawn="1"/>
        </p:nvSpPr>
        <p:spPr>
          <a:xfrm>
            <a:off x="0" y="1"/>
            <a:ext cx="12192000" cy="6858000"/>
          </a:xfrm>
          <a:prstGeom prst="roundRect">
            <a:avLst>
              <a:gd name="adj" fmla="val 4361"/>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41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390" y="2367240"/>
            <a:ext cx="4115439" cy="1621234"/>
          </a:xfrm>
          <a:prstGeom prst="rect">
            <a:avLst/>
          </a:prstGeom>
        </p:spPr>
      </p:pic>
      <p:sp>
        <p:nvSpPr>
          <p:cNvPr id="12" name="TextBox 11"/>
          <p:cNvSpPr txBox="1"/>
          <p:nvPr/>
        </p:nvSpPr>
        <p:spPr>
          <a:xfrm>
            <a:off x="1806258" y="98199"/>
            <a:ext cx="8596091" cy="1477328"/>
          </a:xfrm>
          <a:prstGeom prst="rect">
            <a:avLst/>
          </a:prstGeom>
          <a:noFill/>
        </p:spPr>
        <p:txBody>
          <a:bodyPr wrap="square" rtlCol="0" anchor="ctr">
            <a:spAutoFit/>
          </a:bodyPr>
          <a:lstStyle/>
          <a:p>
            <a:pPr algn="ctr"/>
            <a:r>
              <a:rPr lang="en-IN" b="1" dirty="0">
                <a:latin typeface="Times New Roman" panose="02020603050405020304" pitchFamily="18" charset="0"/>
                <a:cs typeface="Times New Roman" panose="02020603050405020304" pitchFamily="18" charset="0"/>
              </a:rPr>
              <a:t>A REPORT ON </a:t>
            </a:r>
          </a:p>
          <a:p>
            <a:pPr algn="ctr"/>
            <a:r>
              <a:rPr lang="en-IN" sz="3600" b="1" dirty="0">
                <a:latin typeface="Times New Roman" panose="02020603050405020304" pitchFamily="18" charset="0"/>
                <a:cs typeface="Times New Roman" panose="02020603050405020304" pitchFamily="18" charset="0"/>
              </a:rPr>
              <a:t>CREDIT CARD FRAUD DETECTION USING MACHINE LEARNING</a:t>
            </a:r>
          </a:p>
        </p:txBody>
      </p:sp>
      <p:sp>
        <p:nvSpPr>
          <p:cNvPr id="13" name="TextBox 12"/>
          <p:cNvSpPr txBox="1"/>
          <p:nvPr/>
        </p:nvSpPr>
        <p:spPr>
          <a:xfrm>
            <a:off x="3933509" y="1356831"/>
            <a:ext cx="4267200" cy="923330"/>
          </a:xfrm>
          <a:prstGeom prst="rect">
            <a:avLst/>
          </a:prstGeom>
          <a:noFill/>
        </p:spPr>
        <p:txBody>
          <a:bodyPr wrap="square" rtlCol="0">
            <a:spAutoFit/>
          </a:bodyPr>
          <a:lstStyle/>
          <a:p>
            <a:pPr algn="ctr"/>
            <a:r>
              <a:rPr lang="en-US" dirty="0"/>
              <a:t>FOR</a:t>
            </a:r>
          </a:p>
          <a:p>
            <a:pPr algn="ctr"/>
            <a:r>
              <a:rPr lang="en-US" b="1" dirty="0"/>
              <a:t>FOURTH YEAR COMPUTER ENGINEERING PROJECT</a:t>
            </a:r>
            <a:endParaRPr lang="en-IN" dirty="0"/>
          </a:p>
        </p:txBody>
      </p:sp>
      <p:sp>
        <p:nvSpPr>
          <p:cNvPr id="14" name="TextBox 13"/>
          <p:cNvSpPr txBox="1"/>
          <p:nvPr/>
        </p:nvSpPr>
        <p:spPr>
          <a:xfrm>
            <a:off x="3977959" y="4063736"/>
            <a:ext cx="4178300" cy="1200329"/>
          </a:xfrm>
          <a:prstGeom prst="rect">
            <a:avLst/>
          </a:prstGeom>
          <a:noFill/>
        </p:spPr>
        <p:txBody>
          <a:bodyPr wrap="square" rtlCol="0" anchor="ctr">
            <a:spAutoFit/>
          </a:bodyPr>
          <a:lstStyle/>
          <a:p>
            <a:pPr algn="ctr"/>
            <a:r>
              <a:rPr lang="en-IN" dirty="0"/>
              <a:t>SUBMITTED BY</a:t>
            </a:r>
          </a:p>
          <a:p>
            <a:pPr algn="ctr"/>
            <a:r>
              <a:rPr lang="en-IN" b="1" dirty="0"/>
              <a:t>ROHAN DAWKHAR</a:t>
            </a:r>
          </a:p>
          <a:p>
            <a:pPr algn="ctr"/>
            <a:r>
              <a:rPr lang="en-IN" b="1" dirty="0"/>
              <a:t>RAHUL POWAR</a:t>
            </a:r>
          </a:p>
          <a:p>
            <a:pPr algn="ctr"/>
            <a:r>
              <a:rPr lang="en-IN" b="1" dirty="0"/>
              <a:t>PRATICHI</a:t>
            </a:r>
          </a:p>
        </p:txBody>
      </p:sp>
      <p:sp>
        <p:nvSpPr>
          <p:cNvPr id="16" name="TextBox 15"/>
          <p:cNvSpPr txBox="1"/>
          <p:nvPr/>
        </p:nvSpPr>
        <p:spPr>
          <a:xfrm>
            <a:off x="2949259" y="5380672"/>
            <a:ext cx="6235700" cy="1477328"/>
          </a:xfrm>
          <a:prstGeom prst="rect">
            <a:avLst/>
          </a:prstGeom>
          <a:noFill/>
        </p:spPr>
        <p:txBody>
          <a:bodyPr wrap="square" rtlCol="0" anchor="ctr">
            <a:spAutoFit/>
          </a:bodyPr>
          <a:lstStyle/>
          <a:p>
            <a:pPr lvl="1" algn="ctr"/>
            <a:r>
              <a:rPr lang="en-US" b="1" dirty="0"/>
              <a:t>DEPARTMENT OF COMPUTER ENGINEERING</a:t>
            </a:r>
            <a:endParaRPr lang="en-IN" b="1" dirty="0"/>
          </a:p>
          <a:p>
            <a:pPr lvl="1" algn="ctr"/>
            <a:r>
              <a:rPr lang="en-US" b="1" dirty="0"/>
              <a:t>D.Y. PATIL SCHOOL OF ENGINEERING ACADEMY</a:t>
            </a:r>
            <a:r>
              <a:rPr lang="en-IN" b="1" dirty="0"/>
              <a:t>, </a:t>
            </a:r>
            <a:r>
              <a:rPr lang="en-US" b="1" dirty="0"/>
              <a:t>AMBI </a:t>
            </a:r>
            <a:endParaRPr lang="en-IN" b="1" dirty="0"/>
          </a:p>
          <a:p>
            <a:pPr lvl="1" algn="ctr"/>
            <a:r>
              <a:rPr lang="en-US" b="1" dirty="0"/>
              <a:t>SAVITRIBAI PHULE PUNE UNIVERSITY </a:t>
            </a:r>
            <a:endParaRPr lang="en-IN" b="1" dirty="0"/>
          </a:p>
          <a:p>
            <a:pPr lvl="1" algn="ctr"/>
            <a:r>
              <a:rPr lang="en-US" b="1" dirty="0"/>
              <a:t>2019 -2020</a:t>
            </a:r>
            <a:endParaRPr lang="en-IN" b="1" dirty="0"/>
          </a:p>
          <a:p>
            <a:pPr algn="ctr"/>
            <a:endParaRPr lang="en-IN" b="1" dirty="0"/>
          </a:p>
        </p:txBody>
      </p:sp>
    </p:spTree>
    <p:extLst>
      <p:ext uri="{BB962C8B-B14F-4D97-AF65-F5344CB8AC3E}">
        <p14:creationId xmlns:p14="http://schemas.microsoft.com/office/powerpoint/2010/main" val="218186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 Detection &amp; Removal</a:t>
            </a:r>
          </a:p>
        </p:txBody>
      </p:sp>
      <p:sp>
        <p:nvSpPr>
          <p:cNvPr id="3" name="Content Placeholder 2"/>
          <p:cNvSpPr>
            <a:spLocks noGrp="1"/>
          </p:cNvSpPr>
          <p:nvPr>
            <p:ph idx="1"/>
          </p:nvPr>
        </p:nvSpPr>
        <p:spPr/>
        <p:txBody>
          <a:bodyPr/>
          <a:lstStyle/>
          <a:p>
            <a:pPr marL="0" indent="0" fontAlgn="base">
              <a:buNone/>
            </a:pPr>
            <a:r>
              <a:rPr lang="en-US" b="1" dirty="0" smtClean="0"/>
              <a:t> What </a:t>
            </a:r>
            <a:r>
              <a:rPr lang="en-US" b="1" dirty="0"/>
              <a:t>are Outliers?</a:t>
            </a:r>
          </a:p>
          <a:p>
            <a:pPr fontAlgn="base"/>
            <a:r>
              <a:rPr lang="en-US" dirty="0"/>
              <a:t>An outlier is an observation that is unlike the other observations.</a:t>
            </a:r>
          </a:p>
          <a:p>
            <a:pPr fontAlgn="base"/>
            <a:r>
              <a:rPr lang="en-US" dirty="0"/>
              <a:t>It is </a:t>
            </a:r>
            <a:r>
              <a:rPr lang="en-US" dirty="0" smtClean="0"/>
              <a:t>rare or distinct or </a:t>
            </a:r>
            <a:r>
              <a:rPr lang="en-US" dirty="0"/>
              <a:t>does not fit in some way.</a:t>
            </a:r>
          </a:p>
          <a:p>
            <a:r>
              <a:rPr lang="en-US" dirty="0"/>
              <a:t>There is no precise way to define and identify outliers in general because of the specifics of each dataset. </a:t>
            </a:r>
            <a:r>
              <a:rPr lang="en-US" dirty="0" smtClean="0"/>
              <a:t>Instead, we </a:t>
            </a:r>
            <a:r>
              <a:rPr lang="en-US" dirty="0"/>
              <a:t>or a domain expert, must interpret the raw observations and decide whether a value is an outlier or not.</a:t>
            </a:r>
            <a:endParaRPr lang="en-IN" dirty="0"/>
          </a:p>
        </p:txBody>
      </p:sp>
      <p:sp>
        <p:nvSpPr>
          <p:cNvPr id="4" name="Footer Placeholder 3"/>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173319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 outliers with visualization </a:t>
            </a:r>
            <a:r>
              <a:rPr lang="en-US" dirty="0" smtClean="0"/>
              <a:t>tools</a:t>
            </a:r>
            <a:endParaRPr lang="en-US" b="0" dirty="0"/>
          </a:p>
        </p:txBody>
      </p:sp>
      <p:sp>
        <p:nvSpPr>
          <p:cNvPr id="3" name="Content Placeholder 2"/>
          <p:cNvSpPr>
            <a:spLocks noGrp="1"/>
          </p:cNvSpPr>
          <p:nvPr>
            <p:ph idx="1"/>
          </p:nvPr>
        </p:nvSpPr>
        <p:spPr/>
        <p:txBody>
          <a:bodyPr/>
          <a:lstStyle/>
          <a:p>
            <a:pPr marL="514350" indent="-514350" algn="just">
              <a:buFont typeface="+mj-lt"/>
              <a:buAutoNum type="arabicPeriod"/>
            </a:pPr>
            <a:r>
              <a:rPr lang="en-US" b="1" dirty="0"/>
              <a:t>Box </a:t>
            </a:r>
            <a:r>
              <a:rPr lang="en-US" b="1" dirty="0" smtClean="0"/>
              <a:t>plot- </a:t>
            </a:r>
          </a:p>
          <a:p>
            <a:pPr algn="just"/>
            <a:r>
              <a:rPr lang="en-US" dirty="0" smtClean="0"/>
              <a:t>In </a:t>
            </a:r>
            <a:r>
              <a:rPr lang="en-US" dirty="0"/>
              <a:t>descriptive statistics, a box plot is a method for graphically depicting groups of numerical data through their quartiles. Box plots may also have lines extending vertically from the boxes (whiskers) indicating variability outside the upper and lower quartiles, hence the terms box-and-whisker plot and box-and-whisker diagram. Outliers may be plotted as individual points.</a:t>
            </a:r>
          </a:p>
          <a:p>
            <a:pPr algn="just"/>
            <a:r>
              <a:rPr lang="en-US" dirty="0" smtClean="0"/>
              <a:t>Above </a:t>
            </a:r>
            <a:r>
              <a:rPr lang="en-US" dirty="0"/>
              <a:t>definition suggests, that if there is an outlier it will plotted as point in boxplot but other population will be grouped together and display as boxes.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3167520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of Box plot</a:t>
            </a:r>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773" y="2056332"/>
            <a:ext cx="5849166" cy="3934374"/>
          </a:xfrm>
        </p:spPr>
      </p:pic>
    </p:spTree>
    <p:extLst>
      <p:ext uri="{BB962C8B-B14F-4D97-AF65-F5344CB8AC3E}">
        <p14:creationId xmlns:p14="http://schemas.microsoft.com/office/powerpoint/2010/main" val="177176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Scatter </a:t>
            </a:r>
            <a:r>
              <a:rPr lang="en-IN" dirty="0"/>
              <a:t>plot-</a:t>
            </a:r>
            <a:endParaRPr lang="en-IN" dirty="0"/>
          </a:p>
        </p:txBody>
      </p:sp>
      <p:sp>
        <p:nvSpPr>
          <p:cNvPr id="3" name="Content Placeholder 2"/>
          <p:cNvSpPr>
            <a:spLocks noGrp="1"/>
          </p:cNvSpPr>
          <p:nvPr>
            <p:ph idx="1"/>
          </p:nvPr>
        </p:nvSpPr>
        <p:spPr/>
        <p:txBody>
          <a:bodyPr/>
          <a:lstStyle/>
          <a:p>
            <a:r>
              <a:rPr lang="en-US" dirty="0" smtClean="0"/>
              <a:t>It </a:t>
            </a:r>
            <a:r>
              <a:rPr lang="en-US" dirty="0"/>
              <a:t>is a type of plot or mathematical diagram using Cartesian coordinates to display values for typically two variables for a set of data. </a:t>
            </a:r>
            <a:endParaRPr lang="en-US" dirty="0" smtClean="0"/>
          </a:p>
          <a:p>
            <a:r>
              <a:rPr lang="en-US" dirty="0" smtClean="0"/>
              <a:t>The </a:t>
            </a:r>
            <a:r>
              <a:rPr lang="en-US" dirty="0"/>
              <a:t>data are displayed as a collection of points, each having the value of one variable determining the position on the horizontal axis and the value of the other variable determining the position on the vertical axis.</a:t>
            </a:r>
          </a:p>
          <a:p>
            <a:r>
              <a:rPr lang="en-US" dirty="0"/>
              <a:t>As the definition suggests, the scatter plot is the collection of points that shows values for two variables</a:t>
            </a:r>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4246842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Histogram</a:t>
            </a:r>
            <a:endParaRPr lang="en-IN" dirty="0"/>
          </a:p>
        </p:txBody>
      </p:sp>
      <p:sp>
        <p:nvSpPr>
          <p:cNvPr id="3" name="Content Placeholder 2"/>
          <p:cNvSpPr>
            <a:spLocks noGrp="1"/>
          </p:cNvSpPr>
          <p:nvPr>
            <p:ph idx="1"/>
          </p:nvPr>
        </p:nvSpPr>
        <p:spPr/>
        <p:txBody>
          <a:bodyPr>
            <a:normAutofit fontScale="92500" lnSpcReduction="10000"/>
          </a:bodyPr>
          <a:lstStyle/>
          <a:p>
            <a:r>
              <a:rPr lang="en-US" dirty="0"/>
              <a:t>Histograms group the data in bins and is the fastest way to get idea about the distribution of each attribute in dataset. The following are some of the characteristics of histograms −</a:t>
            </a:r>
          </a:p>
          <a:p>
            <a:endParaRPr lang="en-US" dirty="0"/>
          </a:p>
          <a:p>
            <a:r>
              <a:rPr lang="en-US" dirty="0"/>
              <a:t>It provides us a count of the number of observations in each bin created for visualization.</a:t>
            </a:r>
          </a:p>
          <a:p>
            <a:endParaRPr lang="en-US" dirty="0"/>
          </a:p>
          <a:p>
            <a:r>
              <a:rPr lang="en-US" dirty="0"/>
              <a:t>From the shape of the bin, we can easily observe the distribution i.e. weather it is Gaussian, skewed or exponential.</a:t>
            </a:r>
          </a:p>
          <a:p>
            <a:endParaRPr lang="en-US" dirty="0"/>
          </a:p>
          <a:p>
            <a:r>
              <a:rPr lang="en-US" dirty="0"/>
              <a:t>Histograms also help us to see possible </a:t>
            </a:r>
            <a:r>
              <a:rPr lang="en-US" dirty="0" smtClean="0"/>
              <a:t>outliers.</a:t>
            </a:r>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55891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PDF </a:t>
            </a:r>
            <a:r>
              <a:rPr lang="en-IN" dirty="0"/>
              <a:t>(Probability Density Function):</a:t>
            </a:r>
          </a:p>
        </p:txBody>
      </p:sp>
      <p:sp>
        <p:nvSpPr>
          <p:cNvPr id="3" name="Content Placeholder 2"/>
          <p:cNvSpPr>
            <a:spLocks noGrp="1"/>
          </p:cNvSpPr>
          <p:nvPr>
            <p:ph idx="1"/>
          </p:nvPr>
        </p:nvSpPr>
        <p:spPr/>
        <p:txBody>
          <a:bodyPr/>
          <a:lstStyle/>
          <a:p>
            <a:r>
              <a:rPr lang="en-US" dirty="0"/>
              <a:t>A </a:t>
            </a:r>
            <a:r>
              <a:rPr lang="en-US" dirty="0" smtClean="0"/>
              <a:t>Probability</a:t>
            </a:r>
            <a:r>
              <a:rPr lang="en-US" dirty="0"/>
              <a:t> Density Function is a statistical expression used in probability theory as a way of representing the range of possible values of a continuous random variable. </a:t>
            </a:r>
            <a:endParaRPr lang="en-US" dirty="0" smtClean="0"/>
          </a:p>
          <a:p>
            <a:r>
              <a:rPr lang="en-US" dirty="0" smtClean="0"/>
              <a:t>The </a:t>
            </a:r>
            <a:r>
              <a:rPr lang="en-US" dirty="0"/>
              <a:t>area under the curve represents the interval of which a continuous random variable will fall, and the total area of the interval represents the probability that the variable will occur</a:t>
            </a:r>
            <a:r>
              <a:rPr lang="en-US" dirty="0" smtClean="0"/>
              <a:t>.</a:t>
            </a:r>
          </a:p>
          <a:p>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203983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CDF </a:t>
            </a:r>
            <a:r>
              <a:rPr lang="en-IN" dirty="0"/>
              <a:t>(Cumulative </a:t>
            </a:r>
            <a:r>
              <a:rPr lang="en-IN" dirty="0" smtClean="0"/>
              <a:t>Distribution Function</a:t>
            </a:r>
            <a:r>
              <a:rPr lang="en-IN" dirty="0"/>
              <a:t>):-</a:t>
            </a:r>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cumulative distribution function</a:t>
            </a:r>
            <a:r>
              <a:rPr lang="en-US" dirty="0"/>
              <a:t> is applicable for describing the distribution of random variables either it is continuous or </a:t>
            </a:r>
            <a:r>
              <a:rPr lang="en-US" dirty="0" smtClean="0"/>
              <a:t>discrete.</a:t>
            </a:r>
          </a:p>
          <a:p>
            <a:endParaRPr lang="en-US" dirty="0" smtClean="0"/>
          </a:p>
          <a:p>
            <a:pPr marL="0" indent="0">
              <a:buNone/>
            </a:pPr>
            <a:r>
              <a:rPr lang="en-US" sz="4400" b="1" dirty="0" smtClean="0"/>
              <a:t>6. Mean </a:t>
            </a:r>
            <a:r>
              <a:rPr lang="en-US" sz="4400" b="1" dirty="0"/>
              <a:t>:</a:t>
            </a:r>
            <a:endParaRPr lang="en-US" sz="4400" dirty="0"/>
          </a:p>
          <a:p>
            <a:r>
              <a:rPr lang="en-US" dirty="0"/>
              <a:t>Mean is also known as average of all the numbers in the data </a:t>
            </a:r>
            <a:r>
              <a:rPr lang="en-US" dirty="0" smtClean="0"/>
              <a:t>set.</a:t>
            </a:r>
          </a:p>
          <a:p>
            <a:pPr marL="0" indent="0">
              <a:buNone/>
            </a:pPr>
            <a:endParaRPr lang="en-US" dirty="0"/>
          </a:p>
          <a:p>
            <a:pPr marL="0" indent="0">
              <a:buNone/>
            </a:pPr>
            <a:r>
              <a:rPr lang="en-US" sz="4400" b="1" dirty="0" smtClean="0"/>
              <a:t>7. Median and SD</a:t>
            </a:r>
          </a:p>
          <a:p>
            <a:pPr marL="0" indent="0">
              <a:buNone/>
            </a:pPr>
            <a:endParaRPr lang="en-US" sz="4400" dirty="0"/>
          </a:p>
          <a:p>
            <a:r>
              <a:rPr lang="en-US" dirty="0"/>
              <a:t>Median is mid value in this ordered data set</a:t>
            </a:r>
            <a:r>
              <a:rPr lang="en-US" dirty="0" smtClean="0"/>
              <a:t>.</a:t>
            </a:r>
            <a:endParaRPr lang="en-US" dirty="0"/>
          </a:p>
          <a:p>
            <a:r>
              <a:rPr lang="en-US" dirty="0"/>
              <a:t>It is a measure of dispersion of observation within dataset relative to their </a:t>
            </a:r>
            <a:r>
              <a:rPr lang="en-US" dirty="0" err="1"/>
              <a:t>mean.It</a:t>
            </a:r>
            <a:r>
              <a:rPr lang="en-US" dirty="0"/>
              <a:t> is square root of the variance and denoted by Sigma (σ) </a:t>
            </a:r>
            <a:r>
              <a:rPr lang="en-US" dirty="0" smtClean="0"/>
              <a:t>.</a:t>
            </a:r>
            <a:r>
              <a:rPr lang="en-US" dirty="0"/>
              <a:t/>
            </a:r>
            <a:br>
              <a:rPr lang="en-US" dirty="0"/>
            </a:b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90120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3C8E9-6490-437E-925C-7CCADC9B131E}"/>
              </a:ext>
            </a:extLst>
          </p:cNvPr>
          <p:cNvSpPr>
            <a:spLocks noGrp="1"/>
          </p:cNvSpPr>
          <p:nvPr>
            <p:ph type="title"/>
          </p:nvPr>
        </p:nvSpPr>
        <p:spPr/>
        <p:txBody>
          <a:bodyPr/>
          <a:lstStyle/>
          <a:p>
            <a:r>
              <a:rPr lang="en-US" dirty="0" smtClean="0"/>
              <a:t>KNN ALGORITHM</a:t>
            </a:r>
            <a:endParaRPr lang="en-IN" dirty="0"/>
          </a:p>
        </p:txBody>
      </p:sp>
      <p:sp>
        <p:nvSpPr>
          <p:cNvPr id="3" name="Content Placeholder 2">
            <a:extLst>
              <a:ext uri="{FF2B5EF4-FFF2-40B4-BE49-F238E27FC236}">
                <a16:creationId xmlns:a16="http://schemas.microsoft.com/office/drawing/2014/main" xmlns="" id="{39BDB3A5-B890-43B3-84A3-F9131B3BDD85}"/>
              </a:ext>
            </a:extLst>
          </p:cNvPr>
          <p:cNvSpPr>
            <a:spLocks noGrp="1"/>
          </p:cNvSpPr>
          <p:nvPr>
            <p:ph idx="1"/>
          </p:nvPr>
        </p:nvSpPr>
        <p:spPr/>
        <p:txBody>
          <a:bodyPr/>
          <a:lstStyle/>
          <a:p>
            <a:r>
              <a:rPr lang="en-US" dirty="0"/>
              <a:t>K-nearest neighbors (KNN) algorithm is a type of supervised ML algorithm which can be used for both classification as well as regression predictive problems</a:t>
            </a:r>
            <a:r>
              <a:rPr lang="en-US" dirty="0" smtClean="0"/>
              <a:t>.</a:t>
            </a:r>
          </a:p>
          <a:p>
            <a:r>
              <a:rPr lang="en-US" dirty="0" smtClean="0"/>
              <a:t> </a:t>
            </a:r>
            <a:r>
              <a:rPr lang="en-US" dirty="0"/>
              <a:t>However, it is mainly used for classification predictive problems in industry.</a:t>
            </a:r>
            <a:endParaRPr lang="en-IN" dirty="0"/>
          </a:p>
        </p:txBody>
      </p:sp>
      <p:sp>
        <p:nvSpPr>
          <p:cNvPr id="4" name="Footer Placeholder 3">
            <a:extLst>
              <a:ext uri="{FF2B5EF4-FFF2-40B4-BE49-F238E27FC236}">
                <a16:creationId xmlns:a16="http://schemas.microsoft.com/office/drawing/2014/main" xmlns="" id="{267903D5-B542-4188-8FBF-D3406DD18EFA}"/>
              </a:ext>
            </a:extLst>
          </p:cNvPr>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321281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KNN Algorithm</a:t>
            </a:r>
          </a:p>
        </p:txBody>
      </p:sp>
      <p:sp>
        <p:nvSpPr>
          <p:cNvPr id="3" name="Content Placeholder 2"/>
          <p:cNvSpPr>
            <a:spLocks noGrp="1"/>
          </p:cNvSpPr>
          <p:nvPr>
            <p:ph idx="1"/>
          </p:nvPr>
        </p:nvSpPr>
        <p:spPr/>
        <p:txBody>
          <a:bodyPr>
            <a:normAutofit fontScale="85000" lnSpcReduction="20000"/>
          </a:bodyPr>
          <a:lstStyle/>
          <a:p>
            <a:r>
              <a:rPr lang="en-US" dirty="0"/>
              <a:t>K-nearest neighbors (KNN) algorithm uses ‘feature similarity’ to predict the values of new </a:t>
            </a:r>
            <a:r>
              <a:rPr lang="en-US" dirty="0" smtClean="0"/>
              <a:t>data points </a:t>
            </a:r>
            <a:r>
              <a:rPr lang="en-US" dirty="0"/>
              <a:t>which further means that the new data point will be assigned a value based on how closely it matches the points in the training set. We can understand its working with the help of following steps −</a:t>
            </a:r>
          </a:p>
          <a:p>
            <a:endParaRPr lang="en-US" dirty="0"/>
          </a:p>
          <a:p>
            <a:r>
              <a:rPr lang="en-US" dirty="0"/>
              <a:t>Step 1 − For implementing any algorithm, we need dataset. So during the first step of KNN, we must load the training as well as test data.</a:t>
            </a:r>
          </a:p>
          <a:p>
            <a:endParaRPr lang="en-US" dirty="0"/>
          </a:p>
          <a:p>
            <a:r>
              <a:rPr lang="en-US" dirty="0"/>
              <a:t>Step 2 − Next, we need to choose the value of K i.e. the nearest data points. K can be any integer.</a:t>
            </a:r>
          </a:p>
          <a:p>
            <a:endParaRPr lang="en-US" dirty="0"/>
          </a:p>
          <a:p>
            <a:r>
              <a:rPr lang="en-US" dirty="0"/>
              <a:t>Step 3 − For each point in the test data do the following −</a:t>
            </a:r>
          </a:p>
          <a:p>
            <a:endParaRPr lang="en-US"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248379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
        <p:nvSpPr>
          <p:cNvPr id="3" name="Content Placeholder 2"/>
          <p:cNvSpPr>
            <a:spLocks noGrp="1"/>
          </p:cNvSpPr>
          <p:nvPr>
            <p:ph idx="4294967295"/>
          </p:nvPr>
        </p:nvSpPr>
        <p:spPr>
          <a:xfrm>
            <a:off x="770021" y="1132606"/>
            <a:ext cx="10515600" cy="4351338"/>
          </a:xfrm>
        </p:spPr>
        <p:txBody>
          <a:bodyPr/>
          <a:lstStyle/>
          <a:p>
            <a:r>
              <a:rPr lang="en-US" b="1" dirty="0"/>
              <a:t>3.1</a:t>
            </a:r>
            <a:r>
              <a:rPr lang="en-US" dirty="0"/>
              <a:t> − Calculate the distance between test data and each row of training data with the help of any of the method namely: Euclidean, Manhattan or Hamming distance. The most commonly used method to calculate distance is Euclidean.</a:t>
            </a:r>
          </a:p>
          <a:p>
            <a:r>
              <a:rPr lang="en-US" b="1" dirty="0"/>
              <a:t>3.2</a:t>
            </a:r>
            <a:r>
              <a:rPr lang="en-US" dirty="0"/>
              <a:t> − Now, based on the distance value, sort them in ascending order.</a:t>
            </a:r>
          </a:p>
          <a:p>
            <a:r>
              <a:rPr lang="en-US" b="1" dirty="0"/>
              <a:t>3.3</a:t>
            </a:r>
            <a:r>
              <a:rPr lang="en-US" dirty="0"/>
              <a:t> − Next, it will choose the top K rows from the sorted array.</a:t>
            </a:r>
          </a:p>
          <a:p>
            <a:r>
              <a:rPr lang="en-US" b="1" dirty="0"/>
              <a:t>3.4</a:t>
            </a:r>
            <a:r>
              <a:rPr lang="en-US" dirty="0"/>
              <a:t> − Now, it will assign a class to the test point based on most frequent class of these rows.</a:t>
            </a:r>
          </a:p>
          <a:p>
            <a:r>
              <a:rPr lang="en-US" b="1" dirty="0"/>
              <a:t>Step 4</a:t>
            </a:r>
            <a:r>
              <a:rPr lang="en-US" dirty="0"/>
              <a:t> − End</a:t>
            </a:r>
          </a:p>
        </p:txBody>
      </p:sp>
    </p:spTree>
    <p:extLst>
      <p:ext uri="{BB962C8B-B14F-4D97-AF65-F5344CB8AC3E}">
        <p14:creationId xmlns:p14="http://schemas.microsoft.com/office/powerpoint/2010/main" val="410221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Contents</a:t>
            </a:r>
          </a:p>
        </p:txBody>
      </p:sp>
      <p:sp>
        <p:nvSpPr>
          <p:cNvPr id="3" name="Content Placeholder 2"/>
          <p:cNvSpPr>
            <a:spLocks noGrp="1"/>
          </p:cNvSpPr>
          <p:nvPr>
            <p:ph idx="1"/>
          </p:nvPr>
        </p:nvSpPr>
        <p:spPr/>
        <p:txBody>
          <a:bodyPr>
            <a:normAutofit fontScale="92500" lnSpcReduction="20000"/>
          </a:bodyPr>
          <a:lstStyle/>
          <a:p>
            <a:r>
              <a:rPr lang="en-IN" dirty="0"/>
              <a:t>Problem statement</a:t>
            </a:r>
          </a:p>
          <a:p>
            <a:r>
              <a:rPr lang="en-IN" dirty="0"/>
              <a:t>Introduction</a:t>
            </a:r>
          </a:p>
          <a:p>
            <a:r>
              <a:rPr lang="en-IN" dirty="0"/>
              <a:t>Objective</a:t>
            </a:r>
          </a:p>
          <a:p>
            <a:r>
              <a:rPr lang="en-IN" dirty="0" smtClean="0"/>
              <a:t>Motivation</a:t>
            </a:r>
          </a:p>
          <a:p>
            <a:r>
              <a:rPr lang="en-US" smtClean="0"/>
              <a:t>Block diagram</a:t>
            </a:r>
            <a:endParaRPr lang="en-IN" dirty="0"/>
          </a:p>
          <a:p>
            <a:r>
              <a:rPr lang="en-IN" dirty="0" smtClean="0"/>
              <a:t>Methodology</a:t>
            </a:r>
          </a:p>
          <a:p>
            <a:r>
              <a:rPr lang="en-US" dirty="0" smtClean="0"/>
              <a:t>Result</a:t>
            </a:r>
          </a:p>
          <a:p>
            <a:r>
              <a:rPr lang="en-US" dirty="0"/>
              <a:t>Report the value of performance</a:t>
            </a:r>
            <a:endParaRPr lang="en-IN" dirty="0"/>
          </a:p>
          <a:p>
            <a:r>
              <a:rPr lang="en-IN" dirty="0"/>
              <a:t>Literature review</a:t>
            </a:r>
          </a:p>
          <a:p>
            <a:r>
              <a:rPr lang="en-IN" dirty="0"/>
              <a:t>Conclusion and future work</a:t>
            </a:r>
          </a:p>
        </p:txBody>
      </p:sp>
      <p:sp>
        <p:nvSpPr>
          <p:cNvPr id="9" name="Footer Placeholder 8"/>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240700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a:t>There are total 4000 points in our test dataset, out of which 3988 points belongs to class label '0' and 12 points belong to class label '1'. Now from confusion matrix we can see that the value of "True Negative" is 3978 which means that out of 3988 points which belong to class '0', 3978 points are predicted as '0'. Furthermore, from the same confusion matrix we can see that the value of "True Positive" is 10 which means that out of 12 points which belong to class '1', 10 points are detected as '1'. 10 point from class '0' and 2 points from class '1' are detected falsely</a:t>
            </a:r>
          </a:p>
          <a:p>
            <a:r>
              <a:rPr lang="en-US" dirty="0"/>
              <a:t>In conclusion, despite being an imbalanced dataset, our model is performing well. Even thought, there are only 12 points out of 4000 belongs to class '1', still our model is able to detect 10 of them correctly</a:t>
            </a:r>
            <a:r>
              <a:rPr lang="en-US" b="1" dirty="0"/>
              <a:t>.</a:t>
            </a:r>
            <a:endParaRPr lang="en-US" dirty="0"/>
          </a:p>
          <a:p>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66848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the value of performance</a:t>
            </a:r>
          </a:p>
        </p:txBody>
      </p:sp>
      <p:sp>
        <p:nvSpPr>
          <p:cNvPr id="3" name="Content Placeholder 2"/>
          <p:cNvSpPr>
            <a:spLocks noGrp="1"/>
          </p:cNvSpPr>
          <p:nvPr>
            <p:ph idx="1"/>
          </p:nvPr>
        </p:nvSpPr>
        <p:spPr/>
        <p:txBody>
          <a:bodyPr/>
          <a:lstStyle/>
          <a:p>
            <a:r>
              <a:rPr lang="en-US" dirty="0"/>
              <a:t>Recall Score of the </a:t>
            </a:r>
            <a:r>
              <a:rPr lang="en-US" dirty="0" smtClean="0"/>
              <a:t>KNN </a:t>
            </a:r>
            <a:r>
              <a:rPr lang="en-US" dirty="0"/>
              <a:t>classifier for best k values of 1 is: 0.8333333333333334</a:t>
            </a:r>
            <a:endParaRPr lang="en-IN" dirty="0"/>
          </a:p>
        </p:txBody>
      </p:sp>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130675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p:txBody>
          <a:bodyPr>
            <a:normAutofit/>
          </a:bodyPr>
          <a:lstStyle/>
          <a:p>
            <a:r>
              <a:rPr lang="en-IN" dirty="0"/>
              <a:t>[1] L.J.P. van der </a:t>
            </a:r>
            <a:r>
              <a:rPr lang="en-IN" dirty="0" err="1"/>
              <a:t>Maaten</a:t>
            </a:r>
            <a:r>
              <a:rPr lang="en-IN" dirty="0"/>
              <a:t> and G.E. Hinton, Visualizing High-Dimensional Data Using t-SNE (2014), Journal of Machine Learning Research</a:t>
            </a:r>
          </a:p>
          <a:p>
            <a:r>
              <a:rPr lang="en-IN" dirty="0"/>
              <a:t>[2] Machine Learning Group — ULB, Credit Card Fraud Detection (2018), </a:t>
            </a:r>
            <a:r>
              <a:rPr lang="en-IN" dirty="0" err="1"/>
              <a:t>Kaggle</a:t>
            </a:r>
            <a:endParaRPr lang="en-IN" dirty="0"/>
          </a:p>
          <a:p>
            <a:r>
              <a:rPr lang="en-IN" dirty="0"/>
              <a:t>[3] Nathalie </a:t>
            </a:r>
            <a:r>
              <a:rPr lang="en-IN" dirty="0" err="1"/>
              <a:t>Japkowicz</a:t>
            </a:r>
            <a:r>
              <a:rPr lang="en-IN" dirty="0"/>
              <a:t>, Learning from Imbalanced Data Sets: A Comparison of Various Strategies (2000), AAAI Technical Report WS-00–05</a:t>
            </a:r>
          </a:p>
        </p:txBody>
      </p:sp>
      <p:sp>
        <p:nvSpPr>
          <p:cNvPr id="4" name="Footer Placeholder 3"/>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8430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1D3BA-BCD5-4324-9312-5BFC916B3E67}"/>
              </a:ext>
            </a:extLst>
          </p:cNvPr>
          <p:cNvSpPr>
            <a:spLocks noGrp="1"/>
          </p:cNvSpPr>
          <p:nvPr>
            <p:ph type="title"/>
          </p:nvPr>
        </p:nvSpPr>
        <p:spPr/>
        <p:txBody>
          <a:bodyPr/>
          <a:lstStyle/>
          <a:p>
            <a:r>
              <a:rPr lang="en-US" dirty="0"/>
              <a:t>Research paper</a:t>
            </a:r>
            <a:endParaRPr lang="en-IN" dirty="0"/>
          </a:p>
        </p:txBody>
      </p:sp>
      <p:sp>
        <p:nvSpPr>
          <p:cNvPr id="3" name="Content Placeholder 2">
            <a:extLst>
              <a:ext uri="{FF2B5EF4-FFF2-40B4-BE49-F238E27FC236}">
                <a16:creationId xmlns:a16="http://schemas.microsoft.com/office/drawing/2014/main" xmlns="" id="{F52CCC3B-9D82-42F4-8C5F-7B68F3DC4C33}"/>
              </a:ext>
            </a:extLst>
          </p:cNvPr>
          <p:cNvSpPr>
            <a:spLocks noGrp="1"/>
          </p:cNvSpPr>
          <p:nvPr>
            <p:ph idx="1"/>
          </p:nvPr>
        </p:nvSpPr>
        <p:spPr/>
        <p:txBody>
          <a:bodyPr/>
          <a:lstStyle/>
          <a:p>
            <a:r>
              <a:rPr lang="en-US" dirty="0"/>
              <a:t>We have also published a research paper for the same. Below are the details</a:t>
            </a:r>
          </a:p>
          <a:p>
            <a:pPr marL="0" indent="0">
              <a:buNone/>
            </a:pPr>
            <a:r>
              <a:rPr lang="en-IN" dirty="0"/>
              <a:t>Journal: </a:t>
            </a:r>
            <a:r>
              <a:rPr lang="en-US" dirty="0"/>
              <a:t>INTERNATIONAL JOURNAL OF ADVANCE SCIENTIFIC RESEARCH AND ENGINEERING TRENDS</a:t>
            </a:r>
          </a:p>
          <a:p>
            <a:pPr marL="0" indent="0">
              <a:buNone/>
            </a:pPr>
            <a:r>
              <a:rPr lang="en-US" dirty="0"/>
              <a:t>Paper name: CREDIT CARD FRAUD DETECTION USING MACHINE LEARNING</a:t>
            </a:r>
          </a:p>
          <a:p>
            <a:pPr marL="0" indent="0">
              <a:buNone/>
            </a:pPr>
            <a:r>
              <a:rPr lang="en-US" dirty="0"/>
              <a:t>Paper details: </a:t>
            </a:r>
            <a:r>
              <a:rPr lang="en-IN" dirty="0"/>
              <a:t>|| Volume 5 || Issue 9 || September 2020 || ISSN (Online) 2456-0774</a:t>
            </a:r>
          </a:p>
        </p:txBody>
      </p:sp>
      <p:sp>
        <p:nvSpPr>
          <p:cNvPr id="4" name="Footer Placeholder 3">
            <a:extLst>
              <a:ext uri="{FF2B5EF4-FFF2-40B4-BE49-F238E27FC236}">
                <a16:creationId xmlns:a16="http://schemas.microsoft.com/office/drawing/2014/main" xmlns="" id="{9E040B9F-E442-405B-8A6A-582E4B535B5B}"/>
              </a:ext>
            </a:extLst>
          </p:cNvPr>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3331578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F9DBD56-1670-47A6-9F2E-FD84D6DC04CE}"/>
              </a:ext>
            </a:extLst>
          </p:cNvPr>
          <p:cNvSpPr>
            <a:spLocks noGrp="1"/>
          </p:cNvSpPr>
          <p:nvPr>
            <p:ph type="ftr" sz="quarter" idx="11"/>
          </p:nvPr>
        </p:nvSpPr>
        <p:spPr/>
        <p:txBody>
          <a:bodyPr/>
          <a:lstStyle/>
          <a:p>
            <a:r>
              <a:rPr lang="en-US"/>
              <a:t>BE - DEPARTMENT OF COMPUTER ENGIEERING 2019-20</a:t>
            </a:r>
            <a:endParaRPr lang="en-IN"/>
          </a:p>
        </p:txBody>
      </p:sp>
      <p:pic>
        <p:nvPicPr>
          <p:cNvPr id="6" name="Picture 5">
            <a:extLst>
              <a:ext uri="{FF2B5EF4-FFF2-40B4-BE49-F238E27FC236}">
                <a16:creationId xmlns:a16="http://schemas.microsoft.com/office/drawing/2014/main" xmlns="" id="{C6FBAE3E-30BE-44C6-B1A7-365A3362AB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29421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35AD3AC-EDC3-4E92-87BE-6D7DFE5BA4C5}"/>
              </a:ext>
            </a:extLst>
          </p:cNvPr>
          <p:cNvSpPr>
            <a:spLocks noGrp="1"/>
          </p:cNvSpPr>
          <p:nvPr>
            <p:ph type="ftr" sz="quarter" idx="11"/>
          </p:nvPr>
        </p:nvSpPr>
        <p:spPr/>
        <p:txBody>
          <a:bodyPr/>
          <a:lstStyle/>
          <a:p>
            <a:r>
              <a:rPr lang="en-US"/>
              <a:t>BE - DEPARTMENT OF COMPUTER ENGIEERING 2019-20</a:t>
            </a:r>
            <a:endParaRPr lang="en-IN"/>
          </a:p>
        </p:txBody>
      </p:sp>
      <p:pic>
        <p:nvPicPr>
          <p:cNvPr id="6" name="Picture 5">
            <a:extLst>
              <a:ext uri="{FF2B5EF4-FFF2-40B4-BE49-F238E27FC236}">
                <a16:creationId xmlns:a16="http://schemas.microsoft.com/office/drawing/2014/main" xmlns="" id="{7ECA393B-B66E-4F33-B18F-879AF210ED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2019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18751E8F-E6D1-455D-9257-7A1E3A07763B}"/>
              </a:ext>
            </a:extLst>
          </p:cNvPr>
          <p:cNvSpPr>
            <a:spLocks noGrp="1"/>
          </p:cNvSpPr>
          <p:nvPr>
            <p:ph type="ftr" sz="quarter" idx="11"/>
          </p:nvPr>
        </p:nvSpPr>
        <p:spPr/>
        <p:txBody>
          <a:bodyPr/>
          <a:lstStyle/>
          <a:p>
            <a:r>
              <a:rPr lang="en-US"/>
              <a:t>BE - DEPARTMENT OF COMPUTER ENGIEERING 2019-20</a:t>
            </a:r>
            <a:endParaRPr lang="en-IN"/>
          </a:p>
        </p:txBody>
      </p:sp>
      <p:pic>
        <p:nvPicPr>
          <p:cNvPr id="6" name="Picture 5">
            <a:extLst>
              <a:ext uri="{FF2B5EF4-FFF2-40B4-BE49-F238E27FC236}">
                <a16:creationId xmlns:a16="http://schemas.microsoft.com/office/drawing/2014/main" xmlns="" id="{EE99E91A-90A3-4119-9531-30392B32F97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29880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&amp; Future Work</a:t>
            </a:r>
          </a:p>
        </p:txBody>
      </p:sp>
      <p:sp>
        <p:nvSpPr>
          <p:cNvPr id="3" name="Content Placeholder 2"/>
          <p:cNvSpPr>
            <a:spLocks noGrp="1"/>
          </p:cNvSpPr>
          <p:nvPr>
            <p:ph idx="1"/>
          </p:nvPr>
        </p:nvSpPr>
        <p:spPr/>
        <p:txBody>
          <a:bodyPr>
            <a:normAutofit lnSpcReduction="10000"/>
          </a:bodyPr>
          <a:lstStyle/>
          <a:p>
            <a:r>
              <a:rPr lang="en-IN" dirty="0"/>
              <a:t>Fraud detection is a complex issue that requires a substantial amount of planning before throwing machine learning algorithms at it. Nonetheless, it is also an application of data science and machine learning for the good, which makes sure that the customer’s money is safe and not easily tampered with.</a:t>
            </a:r>
          </a:p>
          <a:p>
            <a:r>
              <a:rPr lang="en-IN" dirty="0"/>
              <a:t>Future work will include a comprehensive tuning of the Random Forest algorithm I talked about earlier. Having a data set with non-</a:t>
            </a:r>
            <a:r>
              <a:rPr lang="en-IN" dirty="0" err="1"/>
              <a:t>anonymized</a:t>
            </a:r>
            <a:r>
              <a:rPr lang="en-IN" dirty="0"/>
              <a:t> features would make this particularly interesting as outputting the feature importance would enable one to see what specific factors are most important for detecting fraudulent transactions.</a:t>
            </a:r>
          </a:p>
        </p:txBody>
      </p:sp>
      <p:sp>
        <p:nvSpPr>
          <p:cNvPr id="4" name="Footer Placeholder 3"/>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92558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Finance fraud is a growing problem with far consequences in the financial industry and while many techniques have been discovered. Major problem is that online payment does not require physical card. Anyone who knows the details of the card can make fraud transactions. Card holder comes to know only after the fraud transaction is carried out.</a:t>
            </a:r>
            <a:endParaRPr lang="en-IN" dirty="0"/>
          </a:p>
        </p:txBody>
      </p:sp>
      <p:sp>
        <p:nvSpPr>
          <p:cNvPr id="8" name="Footer Placeholder 7"/>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357179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These days, payments through the credit cards are common as it is easy and less time taking. But here a big problem comes with it and that is fraudulent transactions and many surveys have shown how credit card frauds have been increased in past few years. Credit card fraud detection is a very popular but also a difficult problem to solve. Firstly, due to issue of having only a limited amount of data, credit card makes it challenging to match a pattern for dataset. Secondly, there can be many entries in dataset with truncations of fraudsters which also will fit a pattern of legitimate </a:t>
            </a:r>
            <a:r>
              <a:rPr lang="en-US" dirty="0" err="1"/>
              <a:t>behaviour</a:t>
            </a:r>
            <a:r>
              <a:rPr lang="en-US" dirty="0"/>
              <a:t>. </a:t>
            </a:r>
            <a:endParaRPr lang="en-IN" dirty="0"/>
          </a:p>
        </p:txBody>
      </p:sp>
      <p:sp>
        <p:nvSpPr>
          <p:cNvPr id="8" name="Footer Placeholder 7"/>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47996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US" dirty="0"/>
              <a:t>We will use some algorithmic techniques that are essential for detecting the credit card frauds in the banking field. Fraud detection in credit card is the truly the process of identifying those transactions that are fraudulent into two classes of legit class and fraud class transactions, several techniques are designed and implemented to solve to credit card fraud detection such as genetic algorithm, artificial neural network frequent item set mining, machine learning algorithms, migrating birds optimization algorithm, comparative analysis of logistic regression, SVM, decision tree and random forest is carried </a:t>
            </a:r>
            <a:r>
              <a:rPr lang="en-US" dirty="0" smtClean="0"/>
              <a:t>out.</a:t>
            </a:r>
            <a:endParaRPr lang="en-IN" dirty="0"/>
          </a:p>
        </p:txBody>
      </p:sp>
      <p:sp>
        <p:nvSpPr>
          <p:cNvPr id="8" name="Footer Placeholder 7"/>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134667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p:txBody>
          <a:bodyPr>
            <a:normAutofit fontScale="92500" lnSpcReduction="10000"/>
          </a:bodyPr>
          <a:lstStyle/>
          <a:p>
            <a:r>
              <a:rPr lang="en-US" dirty="0"/>
              <a:t>In general, credit card fraud detection has been known as the process of identifying whether transactions are genuine or fraudulent. In the era of online transactions, this kind of frauds are increasing day by day even after having securities. As the data mining and machine learning techniques are vastly used to counter cyber criminal cases, scholars often embraced those approaches to study and detect credit card fraud activities. In this project, we are trying to develop a software/application which will use some algorithms having good accuracy to detect the frauds as till now there is no real time application has been seen on this. Our main aim is to make this software/application so convenient for the common people or all types of businesses so that they can easily access it and can find themselves safe and secured</a:t>
            </a:r>
            <a:r>
              <a:rPr lang="en-US" dirty="0" smtClean="0"/>
              <a:t>.</a:t>
            </a:r>
            <a:endParaRPr lang="en-IN" dirty="0"/>
          </a:p>
        </p:txBody>
      </p:sp>
      <p:sp>
        <p:nvSpPr>
          <p:cNvPr id="8" name="Footer Placeholder 7"/>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141770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Block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048" y="2233062"/>
            <a:ext cx="8092334" cy="3051208"/>
          </a:xfrm>
        </p:spPr>
      </p:pic>
      <p:sp>
        <p:nvSpPr>
          <p:cNvPr id="4" name="Footer Placeholder 3"/>
          <p:cNvSpPr>
            <a:spLocks noGrp="1"/>
          </p:cNvSpPr>
          <p:nvPr>
            <p:ph type="ftr" sz="quarter" idx="11"/>
          </p:nvPr>
        </p:nvSpPr>
        <p:spPr/>
        <p:txBody>
          <a:bodyPr/>
          <a:lstStyle/>
          <a:p>
            <a:r>
              <a:rPr lang="en-US" smtClean="0"/>
              <a:t>BE - DEPARTMENT OF COMPUTER ENGIEERING 2019-20</a:t>
            </a:r>
            <a:endParaRPr lang="en-IN"/>
          </a:p>
        </p:txBody>
      </p:sp>
    </p:spTree>
    <p:extLst>
      <p:ext uri="{BB962C8B-B14F-4D97-AF65-F5344CB8AC3E}">
        <p14:creationId xmlns:p14="http://schemas.microsoft.com/office/powerpoint/2010/main" val="240086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graphicFrame>
        <p:nvGraphicFramePr>
          <p:cNvPr id="13" name="Diagram 12"/>
          <p:cNvGraphicFramePr/>
          <p:nvPr>
            <p:extLst>
              <p:ext uri="{D42A27DB-BD31-4B8C-83A1-F6EECF244321}">
                <p14:modId xmlns:p14="http://schemas.microsoft.com/office/powerpoint/2010/main" val="1369923985"/>
              </p:ext>
            </p:extLst>
          </p:nvPr>
        </p:nvGraphicFramePr>
        <p:xfrm>
          <a:off x="2204720" y="1550777"/>
          <a:ext cx="7406640" cy="470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ooter Placeholder 18"/>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42471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Preparation</a:t>
            </a:r>
          </a:p>
        </p:txBody>
      </p:sp>
      <p:sp>
        <p:nvSpPr>
          <p:cNvPr id="3" name="Content Placeholder 2"/>
          <p:cNvSpPr>
            <a:spLocks noGrp="1"/>
          </p:cNvSpPr>
          <p:nvPr>
            <p:ph idx="1"/>
          </p:nvPr>
        </p:nvSpPr>
        <p:spPr>
          <a:xfrm>
            <a:off x="838200" y="1886552"/>
            <a:ext cx="10515600" cy="4290412"/>
          </a:xfrm>
        </p:spPr>
        <p:txBody>
          <a:bodyPr>
            <a:normAutofit fontScale="55000" lnSpcReduction="20000"/>
          </a:bodyPr>
          <a:lstStyle/>
          <a:p>
            <a:r>
              <a:rPr lang="en-US" sz="3800" dirty="0"/>
              <a:t>In this project, we have used a </a:t>
            </a:r>
            <a:r>
              <a:rPr lang="en-US" sz="3800" dirty="0" err="1"/>
              <a:t>Kaggle</a:t>
            </a:r>
            <a:r>
              <a:rPr lang="en-US" sz="3800" dirty="0"/>
              <a:t> provided dataset of simulated mobile based payment transactions. </a:t>
            </a:r>
            <a:endParaRPr lang="en-US" sz="3800" dirty="0" smtClean="0"/>
          </a:p>
          <a:p>
            <a:r>
              <a:rPr lang="en-US" sz="3800" dirty="0" smtClean="0"/>
              <a:t>We </a:t>
            </a:r>
            <a:r>
              <a:rPr lang="en-US" sz="3800" dirty="0"/>
              <a:t>analyze this data by categorizing it with respect to different types of transactions it contains. </a:t>
            </a:r>
            <a:endParaRPr lang="en-US" sz="3800" dirty="0" smtClean="0"/>
          </a:p>
          <a:p>
            <a:r>
              <a:rPr lang="en-US" sz="3800" dirty="0" smtClean="0"/>
              <a:t>The </a:t>
            </a:r>
            <a:r>
              <a:rPr lang="en-US" sz="3800" dirty="0"/>
              <a:t>datasets contain transactions made by credit cards in September 2013 by European cardholders. These dataset present transactions that occurred in two days, where we have 492 frauds out of 284,807 transactions. </a:t>
            </a:r>
            <a:endParaRPr lang="en-US" sz="3800" dirty="0" smtClean="0"/>
          </a:p>
          <a:p>
            <a:r>
              <a:rPr lang="en-US" sz="3800" dirty="0" smtClean="0"/>
              <a:t>The </a:t>
            </a:r>
            <a:r>
              <a:rPr lang="en-US" sz="3800" dirty="0"/>
              <a:t>dataset is highly unbalanced, the positive class (frauds) account for 0.172% of all transactions. It contains only numerical input variables which are the result of a PCA transformation. Unfortunately, due to confidentiality issues, we cannot provide the original features and more background information about the data. </a:t>
            </a:r>
            <a:endParaRPr lang="en-US" sz="3800" dirty="0" smtClean="0"/>
          </a:p>
          <a:p>
            <a:r>
              <a:rPr lang="en-US" sz="3800" dirty="0" smtClean="0"/>
              <a:t>Features </a:t>
            </a:r>
            <a:r>
              <a:rPr lang="en-US" sz="3800" dirty="0"/>
              <a:t>V1, V2, V28 are the principal components obtained with PCA, the only features which have not been transformed with PCA are 'Time' and 'Amount'. Feature 'Time' contains the seconds elapsed between each transaction and the first transaction in the dataset</a:t>
            </a:r>
            <a:r>
              <a:rPr lang="en-US" sz="3800" dirty="0" smtClean="0"/>
              <a:t>.</a:t>
            </a:r>
          </a:p>
          <a:p>
            <a:r>
              <a:rPr lang="en-US" sz="3800" dirty="0" smtClean="0"/>
              <a:t> </a:t>
            </a:r>
            <a:r>
              <a:rPr lang="en-US" sz="3800" dirty="0"/>
              <a:t>Feature 'Class' is the response variable and it takes value 1 in case of fraud and 0 otherwise</a:t>
            </a:r>
            <a:r>
              <a:rPr lang="en-US" dirty="0"/>
              <a:t>." </a:t>
            </a:r>
            <a:r>
              <a:rPr lang="en-IN" dirty="0" smtClean="0"/>
              <a:t>.</a:t>
            </a:r>
            <a:endParaRPr lang="en-IN" dirty="0"/>
          </a:p>
        </p:txBody>
      </p:sp>
      <p:sp>
        <p:nvSpPr>
          <p:cNvPr id="4" name="Footer Placeholder 3"/>
          <p:cNvSpPr>
            <a:spLocks noGrp="1"/>
          </p:cNvSpPr>
          <p:nvPr>
            <p:ph type="ftr" sz="quarter" idx="11"/>
          </p:nvPr>
        </p:nvSpPr>
        <p:spPr/>
        <p:txBody>
          <a:bodyPr/>
          <a:lstStyle/>
          <a:p>
            <a:r>
              <a:rPr lang="en-US"/>
              <a:t>BE - DEPARTMENT OF COMPUTER ENGIEERING 2019-20</a:t>
            </a:r>
            <a:endParaRPr lang="en-IN"/>
          </a:p>
        </p:txBody>
      </p:sp>
    </p:spTree>
    <p:extLst>
      <p:ext uri="{BB962C8B-B14F-4D97-AF65-F5344CB8AC3E}">
        <p14:creationId xmlns:p14="http://schemas.microsoft.com/office/powerpoint/2010/main" val="2472562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1286</TotalTime>
  <Words>1869</Words>
  <Application>Microsoft Office PowerPoint</Application>
  <PresentationFormat>Widescreen</PresentationFormat>
  <Paragraphs>145</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PowerPoint Presentation</vt:lpstr>
      <vt:lpstr>Contents</vt:lpstr>
      <vt:lpstr>Problem statement</vt:lpstr>
      <vt:lpstr>Introduction</vt:lpstr>
      <vt:lpstr>Objective</vt:lpstr>
      <vt:lpstr>Motivation</vt:lpstr>
      <vt:lpstr>              Block Diagram</vt:lpstr>
      <vt:lpstr>Methodology</vt:lpstr>
      <vt:lpstr>Data Preparation</vt:lpstr>
      <vt:lpstr>Outlier Detection &amp; Removal</vt:lpstr>
      <vt:lpstr>Discover outliers with visualization tools</vt:lpstr>
      <vt:lpstr>           Understanding of Box plot</vt:lpstr>
      <vt:lpstr>2. Scatter plot-</vt:lpstr>
      <vt:lpstr>3. Histogram</vt:lpstr>
      <vt:lpstr>4. PDF (Probability Density Function):</vt:lpstr>
      <vt:lpstr>5. CDF (Cumulative Distribution Function):-</vt:lpstr>
      <vt:lpstr>KNN ALGORITHM</vt:lpstr>
      <vt:lpstr>Working of KNN Algorithm</vt:lpstr>
      <vt:lpstr>PowerPoint Presentation</vt:lpstr>
      <vt:lpstr>                            RESULT</vt:lpstr>
      <vt:lpstr>Report the value of performance</vt:lpstr>
      <vt:lpstr>Literature review</vt:lpstr>
      <vt:lpstr>Research paper</vt:lpstr>
      <vt:lpstr>PowerPoint Presentation</vt:lpstr>
      <vt:lpstr>PowerPoint Presentation</vt:lpstr>
      <vt:lpstr>PowerPoint Presentation</vt:lpstr>
      <vt:lpstr>Conclusion &amp;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Pratichi</cp:lastModifiedBy>
  <cp:revision>51</cp:revision>
  <dcterms:created xsi:type="dcterms:W3CDTF">2019-08-30T13:35:53Z</dcterms:created>
  <dcterms:modified xsi:type="dcterms:W3CDTF">2020-09-25T11:14:18Z</dcterms:modified>
</cp:coreProperties>
</file>