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3"/>
  </p:notesMasterIdLst>
  <p:sldIdLst>
    <p:sldId id="257" r:id="rId2"/>
    <p:sldId id="33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40" r:id="rId13"/>
    <p:sldId id="34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600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600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600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600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600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600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600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600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600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9" autoAdjust="0"/>
    <p:restoredTop sz="90929"/>
  </p:normalViewPr>
  <p:slideViewPr>
    <p:cSldViewPr>
      <p:cViewPr varScale="1">
        <p:scale>
          <a:sx n="116" d="100"/>
          <a:sy n="116" d="100"/>
        </p:scale>
        <p:origin x="19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0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0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xmlns="" id="{EF83A730-476D-4303-ADCC-0820CEB91B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ctr" hangingPunct="1"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xmlns="" id="{6164FEFD-66D2-423A-94DF-835911E907B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7A88214E-2674-40CB-8405-523AF6BB977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xmlns="" id="{DC93A3E9-B613-4591-BA52-8CC67120310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xmlns="" id="{84BFCBD0-F493-469F-B8D6-C09BB66BBE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ctr" hangingPunct="1"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xmlns="" id="{826A8258-F255-46BE-AD50-4D755180A8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 smtClean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994C512-3B9D-4DC4-80F6-B70BF06140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002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5A6E9435-37B4-44CA-917D-FFBF5B14A9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43F25DD-797B-40B6-B1A6-082FCC04C855}" type="slidenum">
              <a:rPr lang="en-US" altLang="zh-CN" sz="1200">
                <a:solidFill>
                  <a:schemeClr val="tx1"/>
                </a:solidFill>
                <a:latin typeface="Tahoma" panose="020B0604030504040204" pitchFamily="34" charset="0"/>
              </a:rPr>
              <a:pPr/>
              <a:t>26</a:t>
            </a:fld>
            <a:endParaRPr lang="en-US" altLang="zh-CN" sz="12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8DAAAB87-2A63-4098-9722-891B5FEF46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186C874E-B3A4-480B-A8E3-95F7D6123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043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843E7DA8-2F3B-49F9-94E8-02EC7B87A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9C1019-3A21-4B2D-A12F-685AEAE73631}" type="slidenum">
              <a:rPr lang="en-US" altLang="zh-CN" sz="1200">
                <a:solidFill>
                  <a:schemeClr val="tx1"/>
                </a:solidFill>
                <a:latin typeface="Tahoma" panose="020B0604030504040204" pitchFamily="34" charset="0"/>
              </a:rPr>
              <a:pPr/>
              <a:t>27</a:t>
            </a:fld>
            <a:endParaRPr lang="en-US" altLang="zh-CN" sz="12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326287AA-0368-452F-9134-2ED239DB27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5C634ED8-927C-4870-9E8F-BDF1EF87A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662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0C03948C-9026-4D43-91FF-56EE603D78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B9436EF-DB8A-4861-B1E5-BC89885B9949}" type="slidenum">
              <a:rPr lang="en-US" altLang="zh-CN" sz="1200">
                <a:solidFill>
                  <a:schemeClr val="tx1"/>
                </a:solidFill>
                <a:latin typeface="Tahoma" panose="020B0604030504040204" pitchFamily="34" charset="0"/>
              </a:rPr>
              <a:pPr/>
              <a:t>28</a:t>
            </a:fld>
            <a:endParaRPr lang="en-US" altLang="zh-CN" sz="12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9B910223-7C87-45E1-94C6-12852CF040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CDDC92D8-4494-426E-8786-7B5EA345C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3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xmlns="" id="{34CB4671-CAD7-4733-BA6A-FD6DA63BB3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3FA8B52-57A3-4C2D-8C7E-FAD1836258F5}" type="slidenum">
              <a:rPr lang="en-US" altLang="zh-CN" sz="1200">
                <a:solidFill>
                  <a:schemeClr val="tx1"/>
                </a:solidFill>
                <a:latin typeface="Tahoma" panose="020B0604030504040204" pitchFamily="34" charset="0"/>
              </a:rPr>
              <a:pPr/>
              <a:t>29</a:t>
            </a:fld>
            <a:endParaRPr lang="en-US" altLang="zh-CN" sz="12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DB7D24A1-A6C9-42F8-B9A2-2F08CA7039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xmlns="" id="{7973B0CB-9ACD-4AEA-9D8B-F1A14D5A7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372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xmlns="" id="{31B42E1E-0101-4341-BBA2-A59E31039A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84DBDB3-872B-47D7-B9BB-671F2523DB03}" type="slidenum">
              <a:rPr lang="en-US" altLang="zh-CN" sz="1200">
                <a:solidFill>
                  <a:schemeClr val="tx1"/>
                </a:solidFill>
                <a:latin typeface="Tahoma" panose="020B0604030504040204" pitchFamily="34" charset="0"/>
              </a:rPr>
              <a:pPr/>
              <a:t>30</a:t>
            </a:fld>
            <a:endParaRPr lang="en-US" altLang="zh-CN" sz="12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362663F4-97A4-4325-B962-B0943464AE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xmlns="" id="{3FCB3DBD-5C06-42D5-B054-0A56A9ACD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8951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32F1D823-356A-49C4-ABA8-44238B2293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DE96073-CA82-4366-BF19-EBC790AE65E7}" type="slidenum">
              <a:rPr lang="en-US" altLang="zh-CN" sz="1200">
                <a:solidFill>
                  <a:schemeClr val="tx1"/>
                </a:solidFill>
                <a:latin typeface="Tahoma" panose="020B0604030504040204" pitchFamily="34" charset="0"/>
              </a:rPr>
              <a:pPr/>
              <a:t>31</a:t>
            </a:fld>
            <a:endParaRPr lang="en-US" altLang="zh-CN" sz="12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52FA7963-D6C1-4BD0-A454-20E67859E0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F96D4E6E-F0D3-4C7E-801E-C404A3900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204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>
            <a:extLst>
              <a:ext uri="{FF2B5EF4-FFF2-40B4-BE49-F238E27FC236}">
                <a16:creationId xmlns:a16="http://schemas.microsoft.com/office/drawing/2014/main" xmlns="" id="{C3284D40-4AC3-4618-BA20-29F3D7EA5BF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>
              <a:extLst>
                <a:ext uri="{FF2B5EF4-FFF2-40B4-BE49-F238E27FC236}">
                  <a16:creationId xmlns:a16="http://schemas.microsoft.com/office/drawing/2014/main" xmlns="" id="{DFBA1F67-D6A2-4CF8-8650-E5C454754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>
                <a:extLst>
                  <a:ext uri="{FF2B5EF4-FFF2-40B4-BE49-F238E27FC236}">
                    <a16:creationId xmlns:a16="http://schemas.microsoft.com/office/drawing/2014/main" xmlns="" id="{98714318-FE03-45BF-9268-0436C8CF4ADE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6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6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6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6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6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6" name="Group 1029">
                <a:extLst>
                  <a:ext uri="{FF2B5EF4-FFF2-40B4-BE49-F238E27FC236}">
                    <a16:creationId xmlns:a16="http://schemas.microsoft.com/office/drawing/2014/main" xmlns="" id="{35792BBB-5D8E-414B-AA50-28E66E914542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>
                  <a:extLst>
                    <a:ext uri="{FF2B5EF4-FFF2-40B4-BE49-F238E27FC236}">
                      <a16:creationId xmlns:a16="http://schemas.microsoft.com/office/drawing/2014/main" xmlns="" id="{9143DFDE-E92B-4383-8502-015FD86C7F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1031">
                  <a:extLst>
                    <a:ext uri="{FF2B5EF4-FFF2-40B4-BE49-F238E27FC236}">
                      <a16:creationId xmlns:a16="http://schemas.microsoft.com/office/drawing/2014/main" xmlns="" id="{5565D17F-2086-4833-B7F5-8B9B6A5C9C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1032">
                  <a:extLst>
                    <a:ext uri="{FF2B5EF4-FFF2-40B4-BE49-F238E27FC236}">
                      <a16:creationId xmlns:a16="http://schemas.microsoft.com/office/drawing/2014/main" xmlns="" id="{431C1CAF-70D5-4D5E-BEFD-21036CA69A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1033">
                  <a:extLst>
                    <a:ext uri="{FF2B5EF4-FFF2-40B4-BE49-F238E27FC236}">
                      <a16:creationId xmlns:a16="http://schemas.microsoft.com/office/drawing/2014/main" xmlns="" id="{81B4E755-AC13-465A-8F92-48CEF03C25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034">
                  <a:extLst>
                    <a:ext uri="{FF2B5EF4-FFF2-40B4-BE49-F238E27FC236}">
                      <a16:creationId xmlns:a16="http://schemas.microsoft.com/office/drawing/2014/main" xmlns="" id="{F4FE4241-B16F-46F2-8301-45E99FE070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035">
                  <a:extLst>
                    <a:ext uri="{FF2B5EF4-FFF2-40B4-BE49-F238E27FC236}">
                      <a16:creationId xmlns:a16="http://schemas.microsoft.com/office/drawing/2014/main" xmlns="" id="{8F283CD7-C599-45F5-A308-4BE4B0B45C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036">
                  <a:extLst>
                    <a:ext uri="{FF2B5EF4-FFF2-40B4-BE49-F238E27FC236}">
                      <a16:creationId xmlns:a16="http://schemas.microsoft.com/office/drawing/2014/main" xmlns="" id="{EE3CD73F-2B75-4B7C-903B-1945D06EF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037">
                  <a:extLst>
                    <a:ext uri="{FF2B5EF4-FFF2-40B4-BE49-F238E27FC236}">
                      <a16:creationId xmlns:a16="http://schemas.microsoft.com/office/drawing/2014/main" xmlns="" id="{C7DB3EC0-901A-4056-B2EB-71391B3339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038">
                  <a:extLst>
                    <a:ext uri="{FF2B5EF4-FFF2-40B4-BE49-F238E27FC236}">
                      <a16:creationId xmlns:a16="http://schemas.microsoft.com/office/drawing/2014/main" xmlns="" id="{278000E1-CDDD-4454-AF4F-DD416C33FA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039">
                  <a:extLst>
                    <a:ext uri="{FF2B5EF4-FFF2-40B4-BE49-F238E27FC236}">
                      <a16:creationId xmlns:a16="http://schemas.microsoft.com/office/drawing/2014/main" xmlns="" id="{B4110ED7-0250-4735-95C6-7817DCFAA8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1040">
                  <a:extLst>
                    <a:ext uri="{FF2B5EF4-FFF2-40B4-BE49-F238E27FC236}">
                      <a16:creationId xmlns:a16="http://schemas.microsoft.com/office/drawing/2014/main" xmlns="" id="{2AC6D96F-D8CA-4563-93AC-A63D18C581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041">
                  <a:extLst>
                    <a:ext uri="{FF2B5EF4-FFF2-40B4-BE49-F238E27FC236}">
                      <a16:creationId xmlns:a16="http://schemas.microsoft.com/office/drawing/2014/main" xmlns="" id="{CC863E21-0D83-45CE-B80B-0971FB5107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042">
                  <a:extLst>
                    <a:ext uri="{FF2B5EF4-FFF2-40B4-BE49-F238E27FC236}">
                      <a16:creationId xmlns:a16="http://schemas.microsoft.com/office/drawing/2014/main" xmlns="" id="{85A01A0B-4FFD-4324-AED5-FE59B86B3E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043">
                  <a:extLst>
                    <a:ext uri="{FF2B5EF4-FFF2-40B4-BE49-F238E27FC236}">
                      <a16:creationId xmlns:a16="http://schemas.microsoft.com/office/drawing/2014/main" xmlns="" id="{9EB7BD7E-3084-43A7-B460-99B7181E4D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1044">
                  <a:extLst>
                    <a:ext uri="{FF2B5EF4-FFF2-40B4-BE49-F238E27FC236}">
                      <a16:creationId xmlns:a16="http://schemas.microsoft.com/office/drawing/2014/main" xmlns="" id="{3FEF3483-D3C9-4643-BF0B-ACAC4B8AC2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1045">
                  <a:extLst>
                    <a:ext uri="{FF2B5EF4-FFF2-40B4-BE49-F238E27FC236}">
                      <a16:creationId xmlns:a16="http://schemas.microsoft.com/office/drawing/2014/main" xmlns="" id="{7C4C1285-8764-4B39-A846-1499CE93AC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1046">
                  <a:extLst>
                    <a:ext uri="{FF2B5EF4-FFF2-40B4-BE49-F238E27FC236}">
                      <a16:creationId xmlns:a16="http://schemas.microsoft.com/office/drawing/2014/main" xmlns="" id="{479E8088-3E66-49B8-8684-953F06E253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1047">
                  <a:extLst>
                    <a:ext uri="{FF2B5EF4-FFF2-40B4-BE49-F238E27FC236}">
                      <a16:creationId xmlns:a16="http://schemas.microsoft.com/office/drawing/2014/main" xmlns="" id="{548520D1-71F9-4963-93A5-B0626E81F8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1048">
                  <a:extLst>
                    <a:ext uri="{FF2B5EF4-FFF2-40B4-BE49-F238E27FC236}">
                      <a16:creationId xmlns:a16="http://schemas.microsoft.com/office/drawing/2014/main" xmlns="" id="{2CE35EF8-577A-41DC-BE8E-988C26333A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1049">
                  <a:extLst>
                    <a:ext uri="{FF2B5EF4-FFF2-40B4-BE49-F238E27FC236}">
                      <a16:creationId xmlns:a16="http://schemas.microsoft.com/office/drawing/2014/main" xmlns="" id="{8B761392-1A8F-424D-82C4-D0E4589DD6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1050">
                  <a:extLst>
                    <a:ext uri="{FF2B5EF4-FFF2-40B4-BE49-F238E27FC236}">
                      <a16:creationId xmlns:a16="http://schemas.microsoft.com/office/drawing/2014/main" xmlns="" id="{6F4361D5-3E60-4DFC-A258-41F17E911E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1051">
                  <a:extLst>
                    <a:ext uri="{FF2B5EF4-FFF2-40B4-BE49-F238E27FC236}">
                      <a16:creationId xmlns:a16="http://schemas.microsoft.com/office/drawing/2014/main" xmlns="" id="{5281B9D8-1633-43CD-80FC-5904F6CA8E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1052">
                  <a:extLst>
                    <a:ext uri="{FF2B5EF4-FFF2-40B4-BE49-F238E27FC236}">
                      <a16:creationId xmlns:a16="http://schemas.microsoft.com/office/drawing/2014/main" xmlns="" id="{61E10971-7916-47FD-BBF3-0483D00BA0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1053">
                  <a:extLst>
                    <a:ext uri="{FF2B5EF4-FFF2-40B4-BE49-F238E27FC236}">
                      <a16:creationId xmlns:a16="http://schemas.microsoft.com/office/drawing/2014/main" xmlns="" id="{2EF43B42-F7E8-4450-B3BB-756D82E3BF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1054">
                  <a:extLst>
                    <a:ext uri="{FF2B5EF4-FFF2-40B4-BE49-F238E27FC236}">
                      <a16:creationId xmlns:a16="http://schemas.microsoft.com/office/drawing/2014/main" xmlns="" id="{64256539-F1B1-43BB-B0A7-9F949B817F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1055">
                  <a:extLst>
                    <a:ext uri="{FF2B5EF4-FFF2-40B4-BE49-F238E27FC236}">
                      <a16:creationId xmlns:a16="http://schemas.microsoft.com/office/drawing/2014/main" xmlns="" id="{73536185-7200-4F84-9866-4DEA35A565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1056">
                  <a:extLst>
                    <a:ext uri="{FF2B5EF4-FFF2-40B4-BE49-F238E27FC236}">
                      <a16:creationId xmlns:a16="http://schemas.microsoft.com/office/drawing/2014/main" xmlns="" id="{80D31E29-FD65-4DBC-912B-1A04454385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1057">
                  <a:extLst>
                    <a:ext uri="{FF2B5EF4-FFF2-40B4-BE49-F238E27FC236}">
                      <a16:creationId xmlns:a16="http://schemas.microsoft.com/office/drawing/2014/main" xmlns="" id="{A9DF5776-4C13-4ED4-97AB-027B20AEED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1058">
                  <a:extLst>
                    <a:ext uri="{FF2B5EF4-FFF2-40B4-BE49-F238E27FC236}">
                      <a16:creationId xmlns:a16="http://schemas.microsoft.com/office/drawing/2014/main" xmlns="" id="{A50FC28A-05AE-4E9E-BDD7-E3646EC6C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1059">
                  <a:extLst>
                    <a:ext uri="{FF2B5EF4-FFF2-40B4-BE49-F238E27FC236}">
                      <a16:creationId xmlns:a16="http://schemas.microsoft.com/office/drawing/2014/main" xmlns="" id="{3C82A183-11BE-4839-AB2D-86C678F655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1060">
                  <a:extLst>
                    <a:ext uri="{FF2B5EF4-FFF2-40B4-BE49-F238E27FC236}">
                      <a16:creationId xmlns:a16="http://schemas.microsoft.com/office/drawing/2014/main" xmlns="" id="{DC325632-731E-4022-80C3-275A3C5F3E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1061">
                  <a:extLst>
                    <a:ext uri="{FF2B5EF4-FFF2-40B4-BE49-F238E27FC236}">
                      <a16:creationId xmlns:a16="http://schemas.microsoft.com/office/drawing/2014/main" xmlns="" id="{F77111B2-3491-410D-9BAB-487D9F5BE5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1062">
                  <a:extLst>
                    <a:ext uri="{FF2B5EF4-FFF2-40B4-BE49-F238E27FC236}">
                      <a16:creationId xmlns:a16="http://schemas.microsoft.com/office/drawing/2014/main" xmlns="" id="{CDEC81E8-99A1-4310-A5F3-326A3DE4B7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1063">
                  <a:extLst>
                    <a:ext uri="{FF2B5EF4-FFF2-40B4-BE49-F238E27FC236}">
                      <a16:creationId xmlns:a16="http://schemas.microsoft.com/office/drawing/2014/main" xmlns="" id="{42705984-B9D0-41A4-9358-7C0B9EDA33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1064">
                  <a:extLst>
                    <a:ext uri="{FF2B5EF4-FFF2-40B4-BE49-F238E27FC236}">
                      <a16:creationId xmlns:a16="http://schemas.microsoft.com/office/drawing/2014/main" xmlns="" id="{C6E2436E-B107-4DAD-B13E-914DC3A51C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1065">
                  <a:extLst>
                    <a:ext uri="{FF2B5EF4-FFF2-40B4-BE49-F238E27FC236}">
                      <a16:creationId xmlns:a16="http://schemas.microsoft.com/office/drawing/2014/main" xmlns="" id="{56D3912F-28D3-499C-8916-8E8010C55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1066">
                  <a:extLst>
                    <a:ext uri="{FF2B5EF4-FFF2-40B4-BE49-F238E27FC236}">
                      <a16:creationId xmlns:a16="http://schemas.microsoft.com/office/drawing/2014/main" xmlns="" id="{08FCE25C-2239-4CC6-9274-F5D96AB08F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1067">
                  <a:extLst>
                    <a:ext uri="{FF2B5EF4-FFF2-40B4-BE49-F238E27FC236}">
                      <a16:creationId xmlns:a16="http://schemas.microsoft.com/office/drawing/2014/main" xmlns="" id="{4CC70A57-ED2C-4C02-9A43-C05F181EEB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1068">
                  <a:extLst>
                    <a:ext uri="{FF2B5EF4-FFF2-40B4-BE49-F238E27FC236}">
                      <a16:creationId xmlns:a16="http://schemas.microsoft.com/office/drawing/2014/main" xmlns="" id="{85ED3F2E-0A42-42C8-B3E5-A57BA3D08B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1069">
                  <a:extLst>
                    <a:ext uri="{FF2B5EF4-FFF2-40B4-BE49-F238E27FC236}">
                      <a16:creationId xmlns:a16="http://schemas.microsoft.com/office/drawing/2014/main" xmlns="" id="{AAA2EB19-F26D-44CE-858B-C5AFB48C3D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1070">
                  <a:extLst>
                    <a:ext uri="{FF2B5EF4-FFF2-40B4-BE49-F238E27FC236}">
                      <a16:creationId xmlns:a16="http://schemas.microsoft.com/office/drawing/2014/main" xmlns="" id="{F925C9C8-AA2F-4032-A4CC-D70B39075E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1071">
                  <a:extLst>
                    <a:ext uri="{FF2B5EF4-FFF2-40B4-BE49-F238E27FC236}">
                      <a16:creationId xmlns:a16="http://schemas.microsoft.com/office/drawing/2014/main" xmlns="" id="{B25F7A30-35BC-4275-A3BF-E4944761E6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1072">
                  <a:extLst>
                    <a:ext uri="{FF2B5EF4-FFF2-40B4-BE49-F238E27FC236}">
                      <a16:creationId xmlns:a16="http://schemas.microsoft.com/office/drawing/2014/main" xmlns="" id="{378F4E2B-4E47-4BB0-81E9-BB7B1687A7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1073">
                  <a:extLst>
                    <a:ext uri="{FF2B5EF4-FFF2-40B4-BE49-F238E27FC236}">
                      <a16:creationId xmlns:a16="http://schemas.microsoft.com/office/drawing/2014/main" xmlns="" id="{32E6BDE0-F3AD-433F-9CD7-D8FB476FF3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1074">
                  <a:extLst>
                    <a:ext uri="{FF2B5EF4-FFF2-40B4-BE49-F238E27FC236}">
                      <a16:creationId xmlns:a16="http://schemas.microsoft.com/office/drawing/2014/main" xmlns="" id="{D2A7A09A-A97F-42EA-A05E-B84AEE59A2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1075">
                  <a:extLst>
                    <a:ext uri="{FF2B5EF4-FFF2-40B4-BE49-F238E27FC236}">
                      <a16:creationId xmlns:a16="http://schemas.microsoft.com/office/drawing/2014/main" xmlns="" id="{E34B73B0-84B9-49C9-B80C-76BA604AF4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1076">
                  <a:extLst>
                    <a:ext uri="{FF2B5EF4-FFF2-40B4-BE49-F238E27FC236}">
                      <a16:creationId xmlns:a16="http://schemas.microsoft.com/office/drawing/2014/main" xmlns="" id="{8EE90761-1DDC-47CF-93E1-6BC188AC8E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1077">
                  <a:extLst>
                    <a:ext uri="{FF2B5EF4-FFF2-40B4-BE49-F238E27FC236}">
                      <a16:creationId xmlns:a16="http://schemas.microsoft.com/office/drawing/2014/main" xmlns="" id="{E1D6147E-961B-41D2-814C-535CF1F454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078">
                  <a:extLst>
                    <a:ext uri="{FF2B5EF4-FFF2-40B4-BE49-F238E27FC236}">
                      <a16:creationId xmlns:a16="http://schemas.microsoft.com/office/drawing/2014/main" xmlns="" id="{6D1439C9-4F50-4DC6-8B3C-D3610B8288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079">
                  <a:extLst>
                    <a:ext uri="{FF2B5EF4-FFF2-40B4-BE49-F238E27FC236}">
                      <a16:creationId xmlns:a16="http://schemas.microsoft.com/office/drawing/2014/main" xmlns="" id="{C8147ED3-8A0C-43A9-929C-316516A690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080">
                  <a:extLst>
                    <a:ext uri="{FF2B5EF4-FFF2-40B4-BE49-F238E27FC236}">
                      <a16:creationId xmlns:a16="http://schemas.microsoft.com/office/drawing/2014/main" xmlns="" id="{921A8F5B-5ABC-4BAC-AF8C-42F24A8A2B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Line 1081">
                <a:extLst>
                  <a:ext uri="{FF2B5EF4-FFF2-40B4-BE49-F238E27FC236}">
                    <a16:creationId xmlns:a16="http://schemas.microsoft.com/office/drawing/2014/main" xmlns="" id="{01842415-8946-40B5-81FC-F39A03CB4F7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082">
              <a:extLst>
                <a:ext uri="{FF2B5EF4-FFF2-40B4-BE49-F238E27FC236}">
                  <a16:creationId xmlns:a16="http://schemas.microsoft.com/office/drawing/2014/main" xmlns="" id="{0C2C814A-B4E4-47C6-8B31-F1D65B4B83E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>
                <a:extLst>
                  <a:ext uri="{FF2B5EF4-FFF2-40B4-BE49-F238E27FC236}">
                    <a16:creationId xmlns:a16="http://schemas.microsoft.com/office/drawing/2014/main" xmlns="" id="{FED8B4C0-C672-4737-9118-3D7923FB7D0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1084">
                <a:extLst>
                  <a:ext uri="{FF2B5EF4-FFF2-40B4-BE49-F238E27FC236}">
                    <a16:creationId xmlns:a16="http://schemas.microsoft.com/office/drawing/2014/main" xmlns="" id="{B4236027-8D5D-4700-BA21-93229E5A589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85">
                <a:extLst>
                  <a:ext uri="{FF2B5EF4-FFF2-40B4-BE49-F238E27FC236}">
                    <a16:creationId xmlns:a16="http://schemas.microsoft.com/office/drawing/2014/main" xmlns="" id="{C43D005C-1F07-4A0B-8A59-BCDF73A73A7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1086">
                <a:extLst>
                  <a:ext uri="{FF2B5EF4-FFF2-40B4-BE49-F238E27FC236}">
                    <a16:creationId xmlns:a16="http://schemas.microsoft.com/office/drawing/2014/main" xmlns="" id="{4F6C9FEF-7BA4-4CF0-83DD-E315D16CF7D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087">
              <a:extLst>
                <a:ext uri="{FF2B5EF4-FFF2-40B4-BE49-F238E27FC236}">
                  <a16:creationId xmlns:a16="http://schemas.microsoft.com/office/drawing/2014/main" xmlns="" id="{2FEC1F19-8760-4562-9C48-6288783DB29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>
                <a:extLst>
                  <a:ext uri="{FF2B5EF4-FFF2-40B4-BE49-F238E27FC236}">
                    <a16:creationId xmlns:a16="http://schemas.microsoft.com/office/drawing/2014/main" xmlns="" id="{1D8CC5C5-C645-43FD-B13D-C5DCD9AE3C7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1089">
                <a:extLst>
                  <a:ext uri="{FF2B5EF4-FFF2-40B4-BE49-F238E27FC236}">
                    <a16:creationId xmlns:a16="http://schemas.microsoft.com/office/drawing/2014/main" xmlns="" id="{A03F9A41-4E04-4C02-A00D-541E02380765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rc 1090">
                <a:extLst>
                  <a:ext uri="{FF2B5EF4-FFF2-40B4-BE49-F238E27FC236}">
                    <a16:creationId xmlns:a16="http://schemas.microsoft.com/office/drawing/2014/main" xmlns="" id="{0D1DB8D8-F050-4985-8565-59A44ACDD7B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9443" name="Rectangle 1091">
            <a:extLst>
              <a:ext uri="{FF2B5EF4-FFF2-40B4-BE49-F238E27FC236}">
                <a16:creationId xmlns:a16="http://schemas.microsoft.com/office/drawing/2014/main" xmlns="" id="{483048CF-469A-4842-B1EC-CD15ACFA27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752600"/>
            <a:ext cx="7772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9444" name="Rectangle 109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46221B63-41B2-4DEB-A228-AC33B3D199D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90600" y="3309938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9" name="Rectangle 1093">
            <a:extLst>
              <a:ext uri="{FF2B5EF4-FFF2-40B4-BE49-F238E27FC236}">
                <a16:creationId xmlns:a16="http://schemas.microsoft.com/office/drawing/2014/main" xmlns="" id="{49E3EC2A-9D57-474D-851D-3F36ABAF716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1094">
            <a:extLst>
              <a:ext uri="{FF2B5EF4-FFF2-40B4-BE49-F238E27FC236}">
                <a16:creationId xmlns:a16="http://schemas.microsoft.com/office/drawing/2014/main" xmlns="" id="{6B84D154-8DAB-4615-8461-739BC73310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1095">
            <a:extLst>
              <a:ext uri="{FF2B5EF4-FFF2-40B4-BE49-F238E27FC236}">
                <a16:creationId xmlns:a16="http://schemas.microsoft.com/office/drawing/2014/main" xmlns="" id="{6AA3C125-014B-4116-BC3A-131844BF6B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DFCE646-C878-4E39-A103-9340F8DB38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051652"/>
      </p:ext>
    </p:extLst>
  </p:cSld>
  <p:clrMapOvr>
    <a:masterClrMapping/>
  </p:clrMapOvr>
  <p:transition spd="med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05C38A-CC37-43BE-AF72-2F8CC6F0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EB520EA-CE48-44B2-9461-97FCF3541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5173781"/>
      </p:ext>
    </p:extLst>
  </p:cSld>
  <p:clrMapOvr>
    <a:masterClrMapping/>
  </p:clrMapOvr>
  <p:transition spd="med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126E57DF-FB01-43FC-85CA-B495E4151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A76168F8-C19D-47D6-BE8B-989E7E6B5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99222"/>
      </p:ext>
    </p:extLst>
  </p:cSld>
  <p:clrMapOvr>
    <a:masterClrMapping/>
  </p:clrMapOvr>
  <p:transition spd="med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AC41F2-79B5-4BB4-B97B-E5AE2BAF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B189579-D5C8-410D-9CBE-0DC6E2D08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7177108"/>
      </p:ext>
    </p:extLst>
  </p:cSld>
  <p:clrMapOvr>
    <a:masterClrMapping/>
  </p:clrMapOvr>
  <p:transition spd="med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0F931A-BB8F-4DE6-A9B7-54E4D891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8023CFA-19D5-4637-8E41-49B614C9B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424970"/>
      </p:ext>
    </p:extLst>
  </p:cSld>
  <p:clrMapOvr>
    <a:masterClrMapping/>
  </p:clrMapOvr>
  <p:transition spd="med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08A633-E9FD-47C0-B414-C1E48191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2AC1438-AE64-4344-8B90-CE1CDD939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77D252E-6586-4175-8962-A7411C3AE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0630282"/>
      </p:ext>
    </p:extLst>
  </p:cSld>
  <p:clrMapOvr>
    <a:masterClrMapping/>
  </p:clrMapOvr>
  <p:transition spd="med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B1C2B7-9C2E-40FF-9951-029C48A6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5E932E6-BFA6-4B2C-A2A8-EB3A3A76D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6CA3400-1C8E-4F1B-9878-DAB685BB5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3013B3C-2197-4E73-9A1D-249832B7D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07B712C-439C-479E-931D-867C12692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78595"/>
      </p:ext>
    </p:extLst>
  </p:cSld>
  <p:clrMapOvr>
    <a:masterClrMapping/>
  </p:clrMapOvr>
  <p:transition spd="med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5E39EF-241C-4FFB-A8B0-690D2A7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7619833"/>
      </p:ext>
    </p:extLst>
  </p:cSld>
  <p:clrMapOvr>
    <a:masterClrMapping/>
  </p:clrMapOvr>
  <p:transition spd="med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333305"/>
      </p:ext>
    </p:extLst>
  </p:cSld>
  <p:clrMapOvr>
    <a:masterClrMapping/>
  </p:clrMapOvr>
  <p:transition spd="med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048991-A0DB-43F1-820C-8C89EB08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C115E2D-325A-4E5F-9DFD-6512EE902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9313C1F-F8F2-4EDD-848C-299E64165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8043414"/>
      </p:ext>
    </p:extLst>
  </p:cSld>
  <p:clrMapOvr>
    <a:masterClrMapping/>
  </p:clrMapOvr>
  <p:transition spd="med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BD40F5-EC13-47A5-959E-90B505AA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0BA535B-A5CF-4904-8E58-FF31F5885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735F58E-5780-4151-9BB4-080AE4BAF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73315061"/>
      </p:ext>
    </p:extLst>
  </p:cSld>
  <p:clrMapOvr>
    <a:masterClrMapping/>
  </p:clrMapOvr>
  <p:transition spd="med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EC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xmlns="" id="{5284C46C-CE3B-4A45-8ECD-52E0B81C507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>
              <a:extLst>
                <a:ext uri="{FF2B5EF4-FFF2-40B4-BE49-F238E27FC236}">
                  <a16:creationId xmlns:a16="http://schemas.microsoft.com/office/drawing/2014/main" xmlns="" id="{16A09896-32D9-4FFF-BCA0-5739A4C9D7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1062" name="Line 4">
                <a:extLst>
                  <a:ext uri="{FF2B5EF4-FFF2-40B4-BE49-F238E27FC236}">
                    <a16:creationId xmlns:a16="http://schemas.microsoft.com/office/drawing/2014/main" xmlns="" id="{2637CD4E-B661-4CBB-B53B-7D8C3C0AB4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3" name="Line 5">
                <a:extLst>
                  <a:ext uri="{FF2B5EF4-FFF2-40B4-BE49-F238E27FC236}">
                    <a16:creationId xmlns:a16="http://schemas.microsoft.com/office/drawing/2014/main" xmlns="" id="{84239BCD-75AE-4FA1-9A01-4EA9F8184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4" name="Line 6">
                <a:extLst>
                  <a:ext uri="{FF2B5EF4-FFF2-40B4-BE49-F238E27FC236}">
                    <a16:creationId xmlns:a16="http://schemas.microsoft.com/office/drawing/2014/main" xmlns="" id="{7AE4DBB7-6C55-4BF1-82B3-27697973C2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" name="Line 7">
                <a:extLst>
                  <a:ext uri="{FF2B5EF4-FFF2-40B4-BE49-F238E27FC236}">
                    <a16:creationId xmlns:a16="http://schemas.microsoft.com/office/drawing/2014/main" xmlns="" id="{8DF6D40D-EE80-4DF4-8304-B072E27E7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" name="Line 8">
                <a:extLst>
                  <a:ext uri="{FF2B5EF4-FFF2-40B4-BE49-F238E27FC236}">
                    <a16:creationId xmlns:a16="http://schemas.microsoft.com/office/drawing/2014/main" xmlns="" id="{86E66611-2FFF-46AA-977B-DC00F1B481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7" name="Line 9">
                <a:extLst>
                  <a:ext uri="{FF2B5EF4-FFF2-40B4-BE49-F238E27FC236}">
                    <a16:creationId xmlns:a16="http://schemas.microsoft.com/office/drawing/2014/main" xmlns="" id="{B4DD2214-500C-4224-A79D-29B28DCDB5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8" name="Line 10">
                <a:extLst>
                  <a:ext uri="{FF2B5EF4-FFF2-40B4-BE49-F238E27FC236}">
                    <a16:creationId xmlns:a16="http://schemas.microsoft.com/office/drawing/2014/main" xmlns="" id="{DD2AEC82-39AA-406C-9216-7D1433A7E5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9" name="Line 11">
                <a:extLst>
                  <a:ext uri="{FF2B5EF4-FFF2-40B4-BE49-F238E27FC236}">
                    <a16:creationId xmlns:a16="http://schemas.microsoft.com/office/drawing/2014/main" xmlns="" id="{8CEB3D8B-8F15-44BA-BD68-E871905BB3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0" name="Line 12">
                <a:extLst>
                  <a:ext uri="{FF2B5EF4-FFF2-40B4-BE49-F238E27FC236}">
                    <a16:creationId xmlns:a16="http://schemas.microsoft.com/office/drawing/2014/main" xmlns="" id="{960CDB82-1EB9-4C57-AA9A-4E44E543EE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1" name="Line 13">
                <a:extLst>
                  <a:ext uri="{FF2B5EF4-FFF2-40B4-BE49-F238E27FC236}">
                    <a16:creationId xmlns:a16="http://schemas.microsoft.com/office/drawing/2014/main" xmlns="" id="{027FECD5-5A8C-4005-9B5C-78504375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2" name="Line 14">
                <a:extLst>
                  <a:ext uri="{FF2B5EF4-FFF2-40B4-BE49-F238E27FC236}">
                    <a16:creationId xmlns:a16="http://schemas.microsoft.com/office/drawing/2014/main" xmlns="" id="{3703102D-92B9-41E6-AEA1-D5E834BF30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3" name="Line 15">
                <a:extLst>
                  <a:ext uri="{FF2B5EF4-FFF2-40B4-BE49-F238E27FC236}">
                    <a16:creationId xmlns:a16="http://schemas.microsoft.com/office/drawing/2014/main" xmlns="" id="{8278126B-0F30-4C3B-A593-1A4745E56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4" name="Line 16">
                <a:extLst>
                  <a:ext uri="{FF2B5EF4-FFF2-40B4-BE49-F238E27FC236}">
                    <a16:creationId xmlns:a16="http://schemas.microsoft.com/office/drawing/2014/main" xmlns="" id="{2455AAA0-91F0-49BB-B401-EECD114C7C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" name="Line 17">
                <a:extLst>
                  <a:ext uri="{FF2B5EF4-FFF2-40B4-BE49-F238E27FC236}">
                    <a16:creationId xmlns:a16="http://schemas.microsoft.com/office/drawing/2014/main" xmlns="" id="{2E44122D-4B29-43E1-B48B-760826E337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" name="Line 18">
                <a:extLst>
                  <a:ext uri="{FF2B5EF4-FFF2-40B4-BE49-F238E27FC236}">
                    <a16:creationId xmlns:a16="http://schemas.microsoft.com/office/drawing/2014/main" xmlns="" id="{FFA5754D-922B-4FE0-B099-D957B055E3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7" name="Line 19">
                <a:extLst>
                  <a:ext uri="{FF2B5EF4-FFF2-40B4-BE49-F238E27FC236}">
                    <a16:creationId xmlns:a16="http://schemas.microsoft.com/office/drawing/2014/main" xmlns="" id="{C4AC16BF-B79C-41C1-BE57-B92A9358CD6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8" name="Line 20">
                <a:extLst>
                  <a:ext uri="{FF2B5EF4-FFF2-40B4-BE49-F238E27FC236}">
                    <a16:creationId xmlns:a16="http://schemas.microsoft.com/office/drawing/2014/main" xmlns="" id="{32D57C82-CBAE-49ED-9833-55B6282155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9" name="Line 21">
                <a:extLst>
                  <a:ext uri="{FF2B5EF4-FFF2-40B4-BE49-F238E27FC236}">
                    <a16:creationId xmlns:a16="http://schemas.microsoft.com/office/drawing/2014/main" xmlns="" id="{A2B1EA03-D2A6-4BD1-9A61-0804EF014A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0" name="Line 22">
                <a:extLst>
                  <a:ext uri="{FF2B5EF4-FFF2-40B4-BE49-F238E27FC236}">
                    <a16:creationId xmlns:a16="http://schemas.microsoft.com/office/drawing/2014/main" xmlns="" id="{519783D1-BBA6-42F5-AF5D-8AF528FFC5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1" name="Line 23">
                <a:extLst>
                  <a:ext uri="{FF2B5EF4-FFF2-40B4-BE49-F238E27FC236}">
                    <a16:creationId xmlns:a16="http://schemas.microsoft.com/office/drawing/2014/main" xmlns="" id="{62F6E4B3-5342-4062-8D40-04245BB8A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2" name="Line 24">
                <a:extLst>
                  <a:ext uri="{FF2B5EF4-FFF2-40B4-BE49-F238E27FC236}">
                    <a16:creationId xmlns:a16="http://schemas.microsoft.com/office/drawing/2014/main" xmlns="" id="{468FFB86-A0F7-42EE-BFAF-7E93B72768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3" name="Line 25">
                <a:extLst>
                  <a:ext uri="{FF2B5EF4-FFF2-40B4-BE49-F238E27FC236}">
                    <a16:creationId xmlns:a16="http://schemas.microsoft.com/office/drawing/2014/main" xmlns="" id="{EE8CCE0C-BF16-4F3E-B054-F6C3A3DFFC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2" name="Group 26">
              <a:extLst>
                <a:ext uri="{FF2B5EF4-FFF2-40B4-BE49-F238E27FC236}">
                  <a16:creationId xmlns:a16="http://schemas.microsoft.com/office/drawing/2014/main" xmlns="" id="{ED1496D7-09DB-485A-AA30-8A020ABA66A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1033" name="Line 27">
                <a:extLst>
                  <a:ext uri="{FF2B5EF4-FFF2-40B4-BE49-F238E27FC236}">
                    <a16:creationId xmlns:a16="http://schemas.microsoft.com/office/drawing/2014/main" xmlns="" id="{7EC7FE3B-4EEE-4950-88BF-26462075AF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" name="Line 28">
                <a:extLst>
                  <a:ext uri="{FF2B5EF4-FFF2-40B4-BE49-F238E27FC236}">
                    <a16:creationId xmlns:a16="http://schemas.microsoft.com/office/drawing/2014/main" xmlns="" id="{1FEB9E18-7087-4510-94E7-AED2F0FFCF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Line 29">
                <a:extLst>
                  <a:ext uri="{FF2B5EF4-FFF2-40B4-BE49-F238E27FC236}">
                    <a16:creationId xmlns:a16="http://schemas.microsoft.com/office/drawing/2014/main" xmlns="" id="{9D6FBEF0-389D-46C6-B9AF-85FA1C40C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Line 30">
                <a:extLst>
                  <a:ext uri="{FF2B5EF4-FFF2-40B4-BE49-F238E27FC236}">
                    <a16:creationId xmlns:a16="http://schemas.microsoft.com/office/drawing/2014/main" xmlns="" id="{3D34C945-810C-4C8E-9005-725A4A91BF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Line 31">
                <a:extLst>
                  <a:ext uri="{FF2B5EF4-FFF2-40B4-BE49-F238E27FC236}">
                    <a16:creationId xmlns:a16="http://schemas.microsoft.com/office/drawing/2014/main" xmlns="" id="{DD3FC768-A2DB-441C-8AEB-4FC68DE192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Line 32">
                <a:extLst>
                  <a:ext uri="{FF2B5EF4-FFF2-40B4-BE49-F238E27FC236}">
                    <a16:creationId xmlns:a16="http://schemas.microsoft.com/office/drawing/2014/main" xmlns="" id="{131FAAAE-610E-4D9D-B878-987C95545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9" name="Line 33">
                <a:extLst>
                  <a:ext uri="{FF2B5EF4-FFF2-40B4-BE49-F238E27FC236}">
                    <a16:creationId xmlns:a16="http://schemas.microsoft.com/office/drawing/2014/main" xmlns="" id="{09A08768-F3A5-4FEF-B364-5A1160221E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" name="Line 34">
                <a:extLst>
                  <a:ext uri="{FF2B5EF4-FFF2-40B4-BE49-F238E27FC236}">
                    <a16:creationId xmlns:a16="http://schemas.microsoft.com/office/drawing/2014/main" xmlns="" id="{17F33A3A-5A60-4D24-A727-A57150AD10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Line 35">
                <a:extLst>
                  <a:ext uri="{FF2B5EF4-FFF2-40B4-BE49-F238E27FC236}">
                    <a16:creationId xmlns:a16="http://schemas.microsoft.com/office/drawing/2014/main" xmlns="" id="{62F8FBC7-521D-40B2-A2C5-9B2AF66C25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Line 36">
                <a:extLst>
                  <a:ext uri="{FF2B5EF4-FFF2-40B4-BE49-F238E27FC236}">
                    <a16:creationId xmlns:a16="http://schemas.microsoft.com/office/drawing/2014/main" xmlns="" id="{510C136D-02E7-4095-9B0C-E7C04362FB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Line 37">
                <a:extLst>
                  <a:ext uri="{FF2B5EF4-FFF2-40B4-BE49-F238E27FC236}">
                    <a16:creationId xmlns:a16="http://schemas.microsoft.com/office/drawing/2014/main" xmlns="" id="{46001F1E-320E-42CB-9137-06B74A728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Line 38">
                <a:extLst>
                  <a:ext uri="{FF2B5EF4-FFF2-40B4-BE49-F238E27FC236}">
                    <a16:creationId xmlns:a16="http://schemas.microsoft.com/office/drawing/2014/main" xmlns="" id="{CAE63A1F-AA30-426A-91DB-8997D90208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Line 39">
                <a:extLst>
                  <a:ext uri="{FF2B5EF4-FFF2-40B4-BE49-F238E27FC236}">
                    <a16:creationId xmlns:a16="http://schemas.microsoft.com/office/drawing/2014/main" xmlns="" id="{CDAD12F8-04C0-416C-9CE8-FA596E5FD4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Line 40">
                <a:extLst>
                  <a:ext uri="{FF2B5EF4-FFF2-40B4-BE49-F238E27FC236}">
                    <a16:creationId xmlns:a16="http://schemas.microsoft.com/office/drawing/2014/main" xmlns="" id="{9C5ABC2D-E689-4F66-AB1D-720AAD8361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Line 41">
                <a:extLst>
                  <a:ext uri="{FF2B5EF4-FFF2-40B4-BE49-F238E27FC236}">
                    <a16:creationId xmlns:a16="http://schemas.microsoft.com/office/drawing/2014/main" xmlns="" id="{82DA4287-DCFF-4452-8AC2-3E67756B49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Line 42">
                <a:extLst>
                  <a:ext uri="{FF2B5EF4-FFF2-40B4-BE49-F238E27FC236}">
                    <a16:creationId xmlns:a16="http://schemas.microsoft.com/office/drawing/2014/main" xmlns="" id="{B70E2B78-4A9B-4AFC-80B6-86D58B3D72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Line 43">
                <a:extLst>
                  <a:ext uri="{FF2B5EF4-FFF2-40B4-BE49-F238E27FC236}">
                    <a16:creationId xmlns:a16="http://schemas.microsoft.com/office/drawing/2014/main" xmlns="" id="{95B4345A-F672-4059-9A66-5EF1058EA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0" name="Line 44">
                <a:extLst>
                  <a:ext uri="{FF2B5EF4-FFF2-40B4-BE49-F238E27FC236}">
                    <a16:creationId xmlns:a16="http://schemas.microsoft.com/office/drawing/2014/main" xmlns="" id="{1822F5F4-BA08-46A5-B013-1D78FB0902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" name="Line 45">
                <a:extLst>
                  <a:ext uri="{FF2B5EF4-FFF2-40B4-BE49-F238E27FC236}">
                    <a16:creationId xmlns:a16="http://schemas.microsoft.com/office/drawing/2014/main" xmlns="" id="{C8D641B8-19F1-4DE8-BF7E-CAC636336E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2" name="Line 46">
                <a:extLst>
                  <a:ext uri="{FF2B5EF4-FFF2-40B4-BE49-F238E27FC236}">
                    <a16:creationId xmlns:a16="http://schemas.microsoft.com/office/drawing/2014/main" xmlns="" id="{720BFED8-183B-40F6-83F6-BDFE96146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" name="Line 47">
                <a:extLst>
                  <a:ext uri="{FF2B5EF4-FFF2-40B4-BE49-F238E27FC236}">
                    <a16:creationId xmlns:a16="http://schemas.microsoft.com/office/drawing/2014/main" xmlns="" id="{6F7FD6DD-FAD5-4A56-9D37-12C5EFAFB9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" name="Line 48">
                <a:extLst>
                  <a:ext uri="{FF2B5EF4-FFF2-40B4-BE49-F238E27FC236}">
                    <a16:creationId xmlns:a16="http://schemas.microsoft.com/office/drawing/2014/main" xmlns="" id="{0960ADAD-FDBE-40A3-9132-F58C572756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Line 49">
                <a:extLst>
                  <a:ext uri="{FF2B5EF4-FFF2-40B4-BE49-F238E27FC236}">
                    <a16:creationId xmlns:a16="http://schemas.microsoft.com/office/drawing/2014/main" xmlns="" id="{B6B5B709-0572-49FE-BF7A-2C8BF9374B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6" name="Line 50">
                <a:extLst>
                  <a:ext uri="{FF2B5EF4-FFF2-40B4-BE49-F238E27FC236}">
                    <a16:creationId xmlns:a16="http://schemas.microsoft.com/office/drawing/2014/main" xmlns="" id="{6F7240E6-0D1B-4539-A1BD-0D7EC34F24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7" name="Line 51">
                <a:extLst>
                  <a:ext uri="{FF2B5EF4-FFF2-40B4-BE49-F238E27FC236}">
                    <a16:creationId xmlns:a16="http://schemas.microsoft.com/office/drawing/2014/main" xmlns="" id="{FBF1581F-B710-4FB3-99B2-66FAFC4F24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8" name="Line 52">
                <a:extLst>
                  <a:ext uri="{FF2B5EF4-FFF2-40B4-BE49-F238E27FC236}">
                    <a16:creationId xmlns:a16="http://schemas.microsoft.com/office/drawing/2014/main" xmlns="" id="{3C8DA522-FDC8-4491-853F-16A8173DB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9" name="Line 53">
                <a:extLst>
                  <a:ext uri="{FF2B5EF4-FFF2-40B4-BE49-F238E27FC236}">
                    <a16:creationId xmlns:a16="http://schemas.microsoft.com/office/drawing/2014/main" xmlns="" id="{DFDA2528-8AC2-4AE5-AEBD-78923589C2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0" name="Line 54">
                <a:extLst>
                  <a:ext uri="{FF2B5EF4-FFF2-40B4-BE49-F238E27FC236}">
                    <a16:creationId xmlns:a16="http://schemas.microsoft.com/office/drawing/2014/main" xmlns="" id="{24238F09-B106-4736-AE0E-E113955C0E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" name="Line 55">
                <a:extLst>
                  <a:ext uri="{FF2B5EF4-FFF2-40B4-BE49-F238E27FC236}">
                    <a16:creationId xmlns:a16="http://schemas.microsoft.com/office/drawing/2014/main" xmlns="" id="{85CC0CC7-F4A8-4962-977D-0A89E286B7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8413" name="AutoShape 61">
            <a:extLst>
              <a:ext uri="{FF2B5EF4-FFF2-40B4-BE49-F238E27FC236}">
                <a16:creationId xmlns:a16="http://schemas.microsoft.com/office/drawing/2014/main" xmlns="" id="{2329D470-DF16-4E1B-91E8-ACBEC929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28414" name="AutoShape 62">
            <a:extLst>
              <a:ext uri="{FF2B5EF4-FFF2-40B4-BE49-F238E27FC236}">
                <a16:creationId xmlns:a16="http://schemas.microsoft.com/office/drawing/2014/main" xmlns="" id="{366B73D0-A92E-4EFC-A085-481162AE8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9" name="Rectangle 63">
            <a:extLst>
              <a:ext uri="{FF2B5EF4-FFF2-40B4-BE49-F238E27FC236}">
                <a16:creationId xmlns:a16="http://schemas.microsoft.com/office/drawing/2014/main" xmlns="" id="{20AAE322-FDBE-4EAC-BCA8-0EB31BE8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9400"/>
            <a:ext cx="3886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zh-CN" altLang="en-US" sz="1400">
                <a:latin typeface="隶书" pitchFamily="49" charset="-122"/>
                <a:ea typeface="隶书" pitchFamily="49" charset="-122"/>
              </a:rPr>
              <a:t>第一讲 狭义相对论的时空观</a:t>
            </a:r>
            <a:r>
              <a:rPr lang="en-US" altLang="zh-CN" sz="1400" b="1">
                <a:ea typeface="隶书" pitchFamily="49" charset="-122"/>
              </a:rPr>
              <a:t>_20140220 XCH</a:t>
            </a:r>
          </a:p>
        </p:txBody>
      </p:sp>
      <p:sp>
        <p:nvSpPr>
          <p:cNvPr id="1030" name="Rectangle 64">
            <a:extLst>
              <a:ext uri="{FF2B5EF4-FFF2-40B4-BE49-F238E27FC236}">
                <a16:creationId xmlns:a16="http://schemas.microsoft.com/office/drawing/2014/main" xmlns="" id="{DF560176-14E1-407F-A951-D740866CE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194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zh-CN" altLang="en-US" sz="1600" b="1">
                <a:solidFill>
                  <a:srgbClr val="1C1E3E"/>
                </a:solidFill>
                <a:ea typeface="隶书" pitchFamily="49" charset="-122"/>
              </a:rPr>
              <a:t>相对论基础 － 大学物理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>
    <p:pull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slideLayout" Target="../slideLayouts/slideLayout7.xml"/><Relationship Id="rId7" Type="http://schemas.openxmlformats.org/officeDocument/2006/relationships/hyperlink" Target="../00_Cartoon_xch/Cart_01_&#21147;&#23398;/03_&#30456;&#23545;&#35770;/X_MpgI_&#20197;&#22826;&#39118;.mpg" TargetMode="Externa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png"/><Relationship Id="rId5" Type="http://schemas.openxmlformats.org/officeDocument/2006/relationships/hyperlink" Target="../Cartoon_04_&#27874;&#21160;&#19982;&#20809;&#23398;/03_&#27874;&#21160;&#20809;&#23398;/&#36808;&#20811;&#23572;&#23385;-&#33707;&#38647;&#23454;&#39564;_01.swf" TargetMode="External"/><Relationship Id="rId4" Type="http://schemas.openxmlformats.org/officeDocument/2006/relationships/hyperlink" Target="http://zh.wikipedia.org/wiki/%E8%BF%88%E5%85%8B%E8%80%B3%E5%AD%99-%E8%8E%AB%E9%9B%B7%E5%AE%9E%E9%AA%8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hyperlink" Target="../00_Cartoon_xch/Cart_01_&#21147;&#23398;/03_&#30456;&#23545;&#35770;/&#29233;&#22240;&#26031;&#22374;&#29702;&#24819;&#23454;&#39564;_avc(1080)(Einstein%20revealed).m2t" TargetMode="External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1.jpeg"/><Relationship Id="rId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36.jpe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11" Type="http://schemas.openxmlformats.org/officeDocument/2006/relationships/image" Target="../media/image40.wmf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37.wmf"/><Relationship Id="rId9" Type="http://schemas.openxmlformats.org/officeDocument/2006/relationships/image" Target="../media/image41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5.bin"/><Relationship Id="rId3" Type="http://schemas.openxmlformats.org/officeDocument/2006/relationships/image" Target="../media/image47.jpeg"/><Relationship Id="rId7" Type="http://schemas.openxmlformats.org/officeDocument/2006/relationships/image" Target="../media/image43.wmf"/><Relationship Id="rId12" Type="http://schemas.openxmlformats.org/officeDocument/2006/relationships/hyperlink" Target="../00_Cartoon_xch/Cart_01_&#21147;&#23398;/03_&#30456;&#23545;&#35770;/Thomson_&#21516;&#26102;&#24615;&#30340;&#30456;&#23545;&#24615;_&#26102;&#38388;&#33192;&#32960;.swf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4.wmf"/><Relationship Id="rId14" Type="http://schemas.openxmlformats.org/officeDocument/2006/relationships/image" Target="../media/image4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oleObject" Target="../embeddings/oleObject36.bin"/><Relationship Id="rId7" Type="http://schemas.openxmlformats.org/officeDocument/2006/relationships/image" Target="../media/image5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5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6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3.wmf"/><Relationship Id="rId12" Type="http://schemas.openxmlformats.org/officeDocument/2006/relationships/image" Target="../media/image6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6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5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70.wmf"/><Relationship Id="rId10" Type="http://schemas.openxmlformats.org/officeDocument/2006/relationships/image" Target="../media/image73.jpeg"/><Relationship Id="rId4" Type="http://schemas.openxmlformats.org/officeDocument/2006/relationships/oleObject" Target="../embeddings/oleObject54.bin"/><Relationship Id="rId9" Type="http://schemas.openxmlformats.org/officeDocument/2006/relationships/image" Target="../media/image7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74.wmf"/><Relationship Id="rId10" Type="http://schemas.openxmlformats.org/officeDocument/2006/relationships/image" Target="../media/image76.wmf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5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jpeg"/><Relationship Id="rId5" Type="http://schemas.openxmlformats.org/officeDocument/2006/relationships/image" Target="../media/image78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jpeg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image" Target="../media/image11.jpe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5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Relationship Id="rId9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3" name="Rectangle 9">
            <a:extLst>
              <a:ext uri="{FF2B5EF4-FFF2-40B4-BE49-F238E27FC236}">
                <a16:creationId xmlns:a16="http://schemas.microsoft.com/office/drawing/2014/main" xmlns="" id="{BE6451D4-4221-45AD-ADCD-FDB5F8E99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"/>
            <a:ext cx="5867400" cy="661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260000"/>
              </a:lnSpc>
            </a:pPr>
            <a:r>
              <a:rPr lang="en-US" altLang="zh-CN" sz="2800" b="1"/>
              <a:t>01 </a:t>
            </a:r>
            <a:r>
              <a:rPr lang="zh-CN" altLang="en-US" sz="2800" b="1"/>
              <a:t>牛顿相对性原理和伽利略变换</a:t>
            </a:r>
          </a:p>
          <a:p>
            <a:pPr algn="just">
              <a:lnSpc>
                <a:spcPct val="260000"/>
              </a:lnSpc>
            </a:pPr>
            <a:r>
              <a:rPr lang="en-US" altLang="zh-CN" sz="2800" b="1"/>
              <a:t>02 </a:t>
            </a:r>
            <a:r>
              <a:rPr lang="zh-CN" altLang="en-US" sz="2800" b="1"/>
              <a:t>爱因斯坦相对性原理</a:t>
            </a:r>
          </a:p>
          <a:p>
            <a:pPr algn="just">
              <a:lnSpc>
                <a:spcPct val="260000"/>
              </a:lnSpc>
            </a:pPr>
            <a:r>
              <a:rPr lang="zh-CN" altLang="en-US" sz="2800" b="1"/>
              <a:t>     和光速不变原理</a:t>
            </a:r>
          </a:p>
          <a:p>
            <a:pPr algn="just">
              <a:lnSpc>
                <a:spcPct val="260000"/>
              </a:lnSpc>
            </a:pPr>
            <a:r>
              <a:rPr lang="en-US" altLang="zh-CN" sz="2800" b="1">
                <a:solidFill>
                  <a:srgbClr val="660066"/>
                </a:solidFill>
              </a:rPr>
              <a:t>03 </a:t>
            </a:r>
            <a:r>
              <a:rPr lang="zh-CN" altLang="en-US" sz="2800" b="1">
                <a:solidFill>
                  <a:srgbClr val="660066"/>
                </a:solidFill>
              </a:rPr>
              <a:t>同时性的相对性 </a:t>
            </a:r>
            <a:r>
              <a:rPr lang="en-US" altLang="zh-CN" sz="2800" b="1">
                <a:solidFill>
                  <a:srgbClr val="660066"/>
                </a:solidFill>
              </a:rPr>
              <a:t>—— </a:t>
            </a:r>
            <a:r>
              <a:rPr lang="zh-CN" altLang="en-US" sz="2800" b="1">
                <a:solidFill>
                  <a:srgbClr val="660066"/>
                </a:solidFill>
              </a:rPr>
              <a:t>时间延缓 </a:t>
            </a:r>
            <a:r>
              <a:rPr lang="en-US" altLang="zh-CN" sz="2800" b="1">
                <a:solidFill>
                  <a:srgbClr val="660066"/>
                </a:solidFill>
              </a:rPr>
              <a:t>04 </a:t>
            </a:r>
            <a:r>
              <a:rPr lang="zh-CN" altLang="en-US" sz="2800" b="1">
                <a:solidFill>
                  <a:srgbClr val="660066"/>
                </a:solidFill>
              </a:rPr>
              <a:t>同时性的相对性 </a:t>
            </a:r>
            <a:r>
              <a:rPr lang="en-US" altLang="zh-CN" sz="2800" b="1">
                <a:solidFill>
                  <a:srgbClr val="660066"/>
                </a:solidFill>
              </a:rPr>
              <a:t>—— </a:t>
            </a:r>
            <a:r>
              <a:rPr lang="zh-CN" altLang="en-US" sz="2800" b="1">
                <a:solidFill>
                  <a:srgbClr val="660066"/>
                </a:solidFill>
              </a:rPr>
              <a:t>长度收缩 </a:t>
            </a:r>
            <a:r>
              <a:rPr lang="zh-CN" altLang="en-US" sz="2800" b="1">
                <a:solidFill>
                  <a:srgbClr val="660066"/>
                </a:solidFill>
                <a:sym typeface="Monotype Sorts" pitchFamily="2" charset="2"/>
              </a:rPr>
              <a:t></a:t>
            </a:r>
          </a:p>
        </p:txBody>
      </p:sp>
      <p:sp>
        <p:nvSpPr>
          <p:cNvPr id="82954" name="AutoShape 10">
            <a:extLst>
              <a:ext uri="{FF2B5EF4-FFF2-40B4-BE49-F238E27FC236}">
                <a16:creationId xmlns:a16="http://schemas.microsoft.com/office/drawing/2014/main" xmlns="" id="{59DA65DD-B736-4B76-971F-3FBC21627B02}"/>
              </a:ext>
            </a:extLst>
          </p:cNvPr>
          <p:cNvSpPr>
            <a:spLocks/>
          </p:cNvSpPr>
          <p:nvPr/>
        </p:nvSpPr>
        <p:spPr bwMode="auto">
          <a:xfrm>
            <a:off x="1676400" y="1066800"/>
            <a:ext cx="1295400" cy="4724400"/>
          </a:xfrm>
          <a:prstGeom prst="leftBrace">
            <a:avLst>
              <a:gd name="adj1" fmla="val 30392"/>
              <a:gd name="adj2" fmla="val 50000"/>
            </a:avLst>
          </a:prstGeom>
          <a:noFill/>
          <a:ln w="44450">
            <a:solidFill>
              <a:srgbClr val="0033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5" name="Rectangle 11">
            <a:extLst>
              <a:ext uri="{FF2B5EF4-FFF2-40B4-BE49-F238E27FC236}">
                <a16:creationId xmlns:a16="http://schemas.microsoft.com/office/drawing/2014/main" xmlns="" id="{E3B1AF30-0BC4-4FA7-93D6-860C430AA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65400"/>
            <a:ext cx="7620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第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一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讲</a:t>
            </a:r>
          </a:p>
        </p:txBody>
      </p:sp>
      <p:graphicFrame>
        <p:nvGraphicFramePr>
          <p:cNvPr id="4101" name="Object 13">
            <a:extLst>
              <a:ext uri="{FF2B5EF4-FFF2-40B4-BE49-F238E27FC236}">
                <a16:creationId xmlns:a16="http://schemas.microsoft.com/office/drawing/2014/main" xmlns="" id="{FAA81A31-89E1-4101-BAD3-D9EBF2DD1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6608763"/>
          <a:ext cx="601663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431425" imgH="177646" progId="Equation.DSMT4">
                  <p:embed/>
                </p:oleObj>
              </mc:Choice>
              <mc:Fallback>
                <p:oleObj name="Equation" r:id="rId3" imgW="431425" imgH="17764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6608763"/>
                        <a:ext cx="601663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8" name="Rectangle 14">
            <a:extLst>
              <a:ext uri="{FF2B5EF4-FFF2-40B4-BE49-F238E27FC236}">
                <a16:creationId xmlns:a16="http://schemas.microsoft.com/office/drawing/2014/main" xmlns="" id="{EEA33EEB-692C-4D37-BC0A-ABB93C127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374775"/>
            <a:ext cx="7620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狭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相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对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3" grpId="0" autoUpdateAnimBg="0"/>
      <p:bldP spid="82955" grpId="0" autoUpdateAnimBg="0"/>
      <p:bldP spid="8295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xmlns="" id="{6CB74786-BB14-4D2B-9817-65F872B43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57225"/>
            <a:ext cx="6629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defRPr/>
            </a:pP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02 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爱因斯坦相对性原理和光速不变原理</a:t>
            </a:r>
            <a:endParaRPr lang="zh-CN" altLang="en-US" sz="28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xmlns="" id="{8F1689F6-2D23-4C8B-BB03-6710970C6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3025"/>
            <a:ext cx="80772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zh-CN" altLang="en-US" b="1"/>
              <a:t>狭义相对论 </a:t>
            </a:r>
            <a:r>
              <a:rPr lang="en-US" altLang="zh-CN" b="1"/>
              <a:t>—— 1905</a:t>
            </a:r>
            <a:r>
              <a:rPr lang="zh-CN" altLang="en-US" b="1"/>
              <a:t>年爱因斯坦</a:t>
            </a:r>
          </a:p>
          <a:p>
            <a:pPr algn="just">
              <a:lnSpc>
                <a:spcPct val="140000"/>
              </a:lnSpc>
            </a:pPr>
            <a:r>
              <a:rPr lang="zh-CN" altLang="en-US" b="1"/>
              <a:t>在荷兰物理学家洛伦兹</a:t>
            </a:r>
            <a:r>
              <a:rPr lang="en-US" altLang="zh-CN" b="1"/>
              <a:t>(Hendrik Antoon Lorentz,1853)</a:t>
            </a:r>
          </a:p>
          <a:p>
            <a:pPr algn="just">
              <a:lnSpc>
                <a:spcPct val="140000"/>
              </a:lnSpc>
            </a:pPr>
            <a:r>
              <a:rPr lang="zh-CN" altLang="en-US" b="1"/>
              <a:t>和法国数学物理学家庞加莱</a:t>
            </a:r>
            <a:r>
              <a:rPr lang="en-US" altLang="zh-CN" b="1"/>
              <a:t>(H. Poincaré</a:t>
            </a:r>
            <a:r>
              <a:rPr lang="zh-CN" altLang="en-US" b="1"/>
              <a:t>，</a:t>
            </a:r>
            <a:r>
              <a:rPr lang="en-US" altLang="zh-CN" b="1"/>
              <a:t>1854)</a:t>
            </a:r>
          </a:p>
          <a:p>
            <a:pPr algn="just">
              <a:lnSpc>
                <a:spcPct val="140000"/>
              </a:lnSpc>
            </a:pPr>
            <a:r>
              <a:rPr lang="zh-CN" altLang="en-US" b="1"/>
              <a:t>等人的工作基础上创立的时空理论。</a:t>
            </a:r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xmlns="" id="{04D8F839-1EB0-4322-993C-C70334EAA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62400"/>
            <a:ext cx="80010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zh-CN" altLang="en-US" b="1"/>
              <a:t>德国数学家闵科夫斯基</a:t>
            </a:r>
            <a:r>
              <a:rPr lang="en-US" altLang="zh-CN" b="1"/>
              <a:t>(Hermann Minkowski</a:t>
            </a:r>
            <a:r>
              <a:rPr lang="zh-CN" altLang="en-US" b="1">
                <a:latin typeface="宋体" panose="02010600030101010101" pitchFamily="2" charset="-122"/>
              </a:rPr>
              <a:t>，</a:t>
            </a:r>
            <a:r>
              <a:rPr lang="en-US" altLang="zh-CN" b="1"/>
              <a:t>1864)</a:t>
            </a:r>
          </a:p>
          <a:p>
            <a:pPr algn="just">
              <a:lnSpc>
                <a:spcPct val="140000"/>
              </a:lnSpc>
            </a:pPr>
            <a:r>
              <a:rPr lang="zh-CN" altLang="en-US" b="1"/>
              <a:t>为狭义相对论提供了严格的数学基础，</a:t>
            </a:r>
          </a:p>
          <a:p>
            <a:pPr algn="just">
              <a:lnSpc>
                <a:spcPct val="140000"/>
              </a:lnSpc>
            </a:pPr>
            <a:r>
              <a:rPr lang="zh-CN" altLang="en-US" b="1"/>
              <a:t>从而将狭义相对论理论纳入到带有</a:t>
            </a:r>
          </a:p>
          <a:p>
            <a:pPr algn="just">
              <a:lnSpc>
                <a:spcPct val="140000"/>
              </a:lnSpc>
            </a:pPr>
            <a:r>
              <a:rPr lang="zh-CN" altLang="en-US" b="1"/>
              <a:t>闵科夫斯基度量的四维空间的几何结构中。</a:t>
            </a:r>
          </a:p>
        </p:txBody>
      </p:sp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xmlns="" id="{F90C86E0-6329-4B40-887B-612CF7BDF8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6608763"/>
          <a:ext cx="601663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431425" imgH="177646" progId="Equation.DSMT4">
                  <p:embed/>
                </p:oleObj>
              </mc:Choice>
              <mc:Fallback>
                <p:oleObj name="Equation" r:id="rId3" imgW="431425" imgH="1776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6608763"/>
                        <a:ext cx="601663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uild="p" autoUpdateAnimBg="0" advAuto="0"/>
      <p:bldP spid="91139" grpId="0" autoUpdateAnimBg="0"/>
      <p:bldP spid="9114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xmlns="" id="{964938C0-0176-41E1-891D-EC59CFCB5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33400"/>
            <a:ext cx="83058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defRPr/>
            </a:pPr>
            <a:r>
              <a:rPr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</a:t>
            </a:r>
            <a:r>
              <a:rPr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麦克斯韦方程不具有伽利略</a:t>
            </a: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xmlns="" id="{9E82FA5B-E45D-49EB-8EF2-BBBE9ACF1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1196975"/>
            <a:ext cx="5105400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defRPr/>
            </a:pPr>
            <a:r>
              <a:rPr lang="zh-CN" altLang="en-US" b="1" dirty="0"/>
              <a:t>爱因斯坦发现在伽利略变换下</a:t>
            </a:r>
          </a:p>
          <a:p>
            <a:pPr algn="just">
              <a:lnSpc>
                <a:spcPct val="170000"/>
              </a:lnSpc>
              <a:defRPr/>
            </a:pPr>
            <a:r>
              <a:rPr lang="zh-CN" altLang="en-US" b="1" dirty="0"/>
              <a:t>麦克斯韦方程</a:t>
            </a:r>
            <a:endParaRPr lang="en-US" altLang="zh-CN" b="1" dirty="0"/>
          </a:p>
          <a:p>
            <a:pPr algn="just">
              <a:lnSpc>
                <a:spcPct val="170000"/>
              </a:lnSpc>
              <a:defRPr/>
            </a:pPr>
            <a:r>
              <a:rPr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在不同惯性系中形式不同！</a:t>
            </a:r>
          </a:p>
        </p:txBody>
      </p:sp>
      <p:graphicFrame>
        <p:nvGraphicFramePr>
          <p:cNvPr id="92168" name="Object 8">
            <a:extLst>
              <a:ext uri="{FF2B5EF4-FFF2-40B4-BE49-F238E27FC236}">
                <a16:creationId xmlns:a16="http://schemas.microsoft.com/office/drawing/2014/main" xmlns="" id="{136A8957-0230-4E13-8616-E8D3A8955B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6563" y="1447800"/>
          <a:ext cx="3322637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3" imgW="1447800" imgH="1803400" progId="Equation.DSMT4">
                  <p:embed/>
                </p:oleObj>
              </mc:Choice>
              <mc:Fallback>
                <p:oleObj name="Equation" r:id="rId3" imgW="1447800" imgH="1803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1447800"/>
                        <a:ext cx="3322637" cy="413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1" name="Rectangle 11">
            <a:extLst>
              <a:ext uri="{FF2B5EF4-FFF2-40B4-BE49-F238E27FC236}">
                <a16:creationId xmlns:a16="http://schemas.microsoft.com/office/drawing/2014/main" xmlns="" id="{6967293D-7F17-4887-87AF-7B19B1B1A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459163"/>
            <a:ext cx="3960813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defRPr/>
            </a:pPr>
            <a:r>
              <a:rPr lang="zh-CN" altLang="en-US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维持经典时空观</a:t>
            </a:r>
            <a:endParaRPr lang="en-US" altLang="zh-CN" sz="2800" b="1" dirty="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Monotype Sorts" pitchFamily="2" charset="2"/>
            </a:endParaRPr>
          </a:p>
          <a:p>
            <a:pPr algn="just">
              <a:lnSpc>
                <a:spcPct val="140000"/>
              </a:lnSpc>
              <a:defRPr/>
            </a:pPr>
            <a:r>
              <a:rPr lang="zh-CN" altLang="en-US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抑或</a:t>
            </a:r>
            <a:endParaRPr lang="en-US" altLang="zh-CN" sz="2800" b="1" dirty="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Monotype Sorts" pitchFamily="2" charset="2"/>
            </a:endParaRPr>
          </a:p>
          <a:p>
            <a:pPr algn="just">
              <a:lnSpc>
                <a:spcPct val="140000"/>
              </a:lnSpc>
              <a:defRPr/>
            </a:pPr>
            <a:r>
              <a:rPr lang="zh-CN" altLang="en-US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抛弃经典时空观  保持麦克斯韦方程的</a:t>
            </a:r>
            <a:r>
              <a:rPr lang="zh-CN" altLang="en-US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协变性？</a:t>
            </a:r>
            <a:endParaRPr lang="en-US" altLang="zh-CN" sz="2800" b="1" dirty="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Monotype Sorts" pitchFamily="2" charset="2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4" grpId="0" autoUpdateAnimBg="0"/>
      <p:bldP spid="9217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>
            <a:extLst>
              <a:ext uri="{FF2B5EF4-FFF2-40B4-BE49-F238E27FC236}">
                <a16:creationId xmlns:a16="http://schemas.microsoft.com/office/drawing/2014/main" xmlns="" id="{268E0B12-5EBE-43B6-97AC-6F1E7BD99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71500"/>
            <a:ext cx="5943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40000"/>
              </a:lnSpc>
              <a:defRPr/>
            </a:pPr>
            <a:r>
              <a:rPr lang="en-US" altLang="zh-CN" sz="26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</a:t>
            </a:r>
            <a:r>
              <a:rPr lang="en-US" altLang="zh-CN" sz="26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6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存在以太吗？光速与参考系有关吗？</a:t>
            </a:r>
          </a:p>
        </p:txBody>
      </p:sp>
      <p:sp>
        <p:nvSpPr>
          <p:cNvPr id="220166" name="Rectangle 6">
            <a:extLst>
              <a:ext uri="{FF2B5EF4-FFF2-40B4-BE49-F238E27FC236}">
                <a16:creationId xmlns:a16="http://schemas.microsoft.com/office/drawing/2014/main" xmlns="" id="{CD36FEDB-1F31-48A9-8767-9BD856440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71600"/>
            <a:ext cx="4094163" cy="142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80000"/>
              </a:lnSpc>
            </a:pPr>
            <a:r>
              <a:rPr lang="zh-CN" altLang="en-US" b="1"/>
              <a:t>麦克斯韦预言了电磁波</a:t>
            </a:r>
          </a:p>
          <a:p>
            <a:pPr algn="just">
              <a:lnSpc>
                <a:spcPct val="180000"/>
              </a:lnSpc>
            </a:pPr>
            <a:r>
              <a:rPr lang="zh-CN" altLang="en-US" b="1"/>
              <a:t>电磁波在“以太”中传播</a:t>
            </a:r>
          </a:p>
        </p:txBody>
      </p:sp>
      <p:graphicFrame>
        <p:nvGraphicFramePr>
          <p:cNvPr id="220168" name="Object 8">
            <a:extLst>
              <a:ext uri="{FF2B5EF4-FFF2-40B4-BE49-F238E27FC236}">
                <a16:creationId xmlns:a16="http://schemas.microsoft.com/office/drawing/2014/main" xmlns="" id="{5778FD9E-942C-4CE7-81B2-4CFE4F8C0F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4088" y="1371600"/>
          <a:ext cx="2271712" cy="331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3" imgW="990600" imgH="1447800" progId="Equation.DSMT4">
                  <p:embed/>
                </p:oleObj>
              </mc:Choice>
              <mc:Fallback>
                <p:oleObj name="Equation" r:id="rId3" imgW="990600" imgH="144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1371600"/>
                        <a:ext cx="2271712" cy="331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9" name="Rectangle 9">
            <a:extLst>
              <a:ext uri="{FF2B5EF4-FFF2-40B4-BE49-F238E27FC236}">
                <a16:creationId xmlns:a16="http://schemas.microsoft.com/office/drawing/2014/main" xmlns="" id="{02A8E459-DB96-4099-9C9F-465E7C7E6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24200"/>
            <a:ext cx="74676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en-US" altLang="zh-CN" b="1"/>
              <a:t>1) </a:t>
            </a:r>
            <a:r>
              <a:rPr lang="zh-CN" altLang="en-US" b="1"/>
              <a:t>以太充满宇宙透明而密度很小！</a:t>
            </a:r>
          </a:p>
          <a:p>
            <a:pPr algn="just">
              <a:lnSpc>
                <a:spcPct val="170000"/>
              </a:lnSpc>
            </a:pPr>
            <a:r>
              <a:rPr lang="en-US" altLang="zh-CN" b="1"/>
              <a:t>2) </a:t>
            </a:r>
            <a:r>
              <a:rPr lang="zh-CN" altLang="en-US" b="1"/>
              <a:t>以太具有高弹性，</a:t>
            </a:r>
          </a:p>
          <a:p>
            <a:pPr algn="just">
              <a:lnSpc>
                <a:spcPct val="170000"/>
              </a:lnSpc>
            </a:pPr>
            <a:r>
              <a:rPr lang="zh-CN" altLang="en-US" b="1"/>
              <a:t>    电磁波是横波，以太应是一种固体。</a:t>
            </a:r>
          </a:p>
          <a:p>
            <a:pPr algn="just">
              <a:lnSpc>
                <a:spcPct val="170000"/>
              </a:lnSpc>
            </a:pPr>
            <a:r>
              <a:rPr lang="en-US" altLang="zh-CN" b="1"/>
              <a:t>3) </a:t>
            </a:r>
            <a:r>
              <a:rPr lang="zh-CN" altLang="en-US" b="1"/>
              <a:t>以太在绝对时空中静止不动，即特殊参照系。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utoUpdateAnimBg="0"/>
      <p:bldP spid="220166" grpId="0" autoUpdateAnimBg="0"/>
      <p:bldP spid="22016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hlinkClick r:id="rId4"/>
            <a:extLst>
              <a:ext uri="{FF2B5EF4-FFF2-40B4-BE49-F238E27FC236}">
                <a16:creationId xmlns:a16="http://schemas.microsoft.com/office/drawing/2014/main" xmlns="" id="{D088EE46-F876-4B8F-90CC-6742DD317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87475"/>
            <a:ext cx="35020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迈克耳孙 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莫雷实验</a:t>
            </a:r>
          </a:p>
        </p:txBody>
      </p:sp>
      <p:sp>
        <p:nvSpPr>
          <p:cNvPr id="230403" name="Line 3">
            <a:extLst>
              <a:ext uri="{FF2B5EF4-FFF2-40B4-BE49-F238E27FC236}">
                <a16:creationId xmlns:a16="http://schemas.microsoft.com/office/drawing/2014/main" xmlns="" id="{FE49CD2B-F4D5-4117-A499-8C4F444E7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191000"/>
            <a:ext cx="0" cy="129540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04" name="Rectangle 4">
            <a:hlinkClick r:id="rId5" action="ppaction://hlinkfile"/>
            <a:extLst>
              <a:ext uri="{FF2B5EF4-FFF2-40B4-BE49-F238E27FC236}">
                <a16:creationId xmlns:a16="http://schemas.microsoft.com/office/drawing/2014/main" xmlns="" id="{D678358D-293D-49B5-B7AE-748B7693A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5638800"/>
            <a:ext cx="25066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不存在 </a:t>
            </a:r>
            <a:r>
              <a:rPr lang="zh-CN" altLang="en-US" b="1"/>
              <a:t>“</a:t>
            </a:r>
            <a:r>
              <a:rPr lang="zh-CN" altLang="en-US" b="1">
                <a:latin typeface="宋体" panose="02010600030101010101" pitchFamily="2" charset="-122"/>
              </a:rPr>
              <a:t>以太</a:t>
            </a:r>
            <a:r>
              <a:rPr lang="zh-CN" altLang="en-US" b="1"/>
              <a:t>”</a:t>
            </a:r>
            <a:r>
              <a:rPr lang="zh-CN" altLang="en-US" b="1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30409" name="Line 9">
            <a:extLst>
              <a:ext uri="{FF2B5EF4-FFF2-40B4-BE49-F238E27FC236}">
                <a16:creationId xmlns:a16="http://schemas.microsoft.com/office/drawing/2014/main" xmlns="" id="{1047AD0F-48A6-4289-A562-45950CB15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3021013"/>
            <a:ext cx="3011487" cy="0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10" name="Rectangle 10">
            <a:extLst>
              <a:ext uri="{FF2B5EF4-FFF2-40B4-BE49-F238E27FC236}">
                <a16:creationId xmlns:a16="http://schemas.microsoft.com/office/drawing/2014/main" xmlns="" id="{F14C3228-054D-484B-8FAA-67B08CFBF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429000"/>
            <a:ext cx="32004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宋体" panose="02010600030101010101" pitchFamily="2" charset="-122"/>
              </a:rPr>
              <a:t>地球相对</a:t>
            </a:r>
            <a:r>
              <a:rPr lang="zh-CN" altLang="en-US" b="1"/>
              <a:t>“</a:t>
            </a:r>
            <a:r>
              <a:rPr lang="zh-CN" altLang="en-US" b="1">
                <a:latin typeface="宋体" panose="02010600030101010101" pitchFamily="2" charset="-122"/>
              </a:rPr>
              <a:t>以太</a:t>
            </a:r>
            <a:r>
              <a:rPr lang="zh-CN" altLang="en-US" b="1"/>
              <a:t>”</a:t>
            </a:r>
            <a:r>
              <a:rPr lang="zh-CN" altLang="en-US" b="1">
                <a:latin typeface="宋体" panose="02010600030101010101" pitchFamily="2" charset="-122"/>
              </a:rPr>
              <a:t>运动</a:t>
            </a:r>
          </a:p>
        </p:txBody>
      </p:sp>
      <p:sp>
        <p:nvSpPr>
          <p:cNvPr id="230411" name="Rectangle 11">
            <a:extLst>
              <a:ext uri="{FF2B5EF4-FFF2-40B4-BE49-F238E27FC236}">
                <a16:creationId xmlns:a16="http://schemas.microsoft.com/office/drawing/2014/main" xmlns="" id="{BBD7B79D-BC55-4A37-B489-3D486D8E6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2438400"/>
            <a:ext cx="2325687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/>
              <a:t>1887</a:t>
            </a:r>
            <a:r>
              <a:rPr lang="zh-CN" altLang="en-US" sz="2400" b="1"/>
              <a:t>年寻找以太</a:t>
            </a:r>
          </a:p>
        </p:txBody>
      </p:sp>
      <p:pic>
        <p:nvPicPr>
          <p:cNvPr id="230414" name="Picture 14" descr="C:\Documents and Settings\JTZHAO\桌面\internet_explorer.png">
            <a:extLst>
              <a:ext uri="{FF2B5EF4-FFF2-40B4-BE49-F238E27FC236}">
                <a16:creationId xmlns:a16="http://schemas.microsoft.com/office/drawing/2014/main" xmlns="" id="{E04D9728-7281-4884-816F-CC4729121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5" y="14319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0416" name="Rectangle 16">
            <a:hlinkClick r:id="rId7"/>
            <a:extLst>
              <a:ext uri="{FF2B5EF4-FFF2-40B4-BE49-F238E27FC236}">
                <a16:creationId xmlns:a16="http://schemas.microsoft.com/office/drawing/2014/main" xmlns="" id="{1E1C5FC9-7F6F-4EF4-977E-5647CF163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9100"/>
            <a:ext cx="6477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地球相对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以太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运动的假想 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Monotype Sorts" pitchFamily="2" charset="2"/>
              </a:rPr>
              <a:t>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endParaRPr lang="en-US" altLang="zh-CN" sz="2800" b="1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398" name="ShockwaveFlash1" r:id="rId2" imgW="4114800" imgH="3505320"/>
        </mc:Choice>
        <mc:Fallback>
          <p:control name="ShockwaveFlash1" r:id="rId2" imgW="4114800" imgH="3505320">
            <p:pic>
              <p:nvPicPr>
                <p:cNvPr id="16392" name="ShockwaveFlash1">
                  <a:extLst>
                    <a:ext uri="{FF2B5EF4-FFF2-40B4-BE49-F238E27FC236}">
                      <a16:creationId xmlns:a16="http://schemas.microsoft.com/office/drawing/2014/main" xmlns="" id="{FD47989D-DFD0-4639-8D7D-6B2A8258952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343400" y="1828800"/>
                  <a:ext cx="4419600" cy="403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autoUpdateAnimBg="0"/>
      <p:bldP spid="230404" grpId="0" autoUpdateAnimBg="0"/>
      <p:bldP spid="230410" grpId="0" autoUpdateAnimBg="0"/>
      <p:bldP spid="230411" grpId="0" autoUpdateAnimBg="0"/>
      <p:bldP spid="23041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>
            <a:extLst>
              <a:ext uri="{FF2B5EF4-FFF2-40B4-BE49-F238E27FC236}">
                <a16:creationId xmlns:a16="http://schemas.microsoft.com/office/drawing/2014/main" xmlns="" id="{C58F0020-C9E2-4318-A42D-18B02FAD15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5238" y="5026025"/>
          <a:ext cx="40782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1778000" imgH="457200" progId="Equation.DSMT4">
                  <p:embed/>
                </p:oleObj>
              </mc:Choice>
              <mc:Fallback>
                <p:oleObj name="Equation" r:id="rId3" imgW="17780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5026025"/>
                        <a:ext cx="407828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7" name="Rectangle 3">
            <a:extLst>
              <a:ext uri="{FF2B5EF4-FFF2-40B4-BE49-F238E27FC236}">
                <a16:creationId xmlns:a16="http://schemas.microsoft.com/office/drawing/2014/main" xmlns="" id="{E5F0CE31-642F-4DE9-8DD1-2AA68B9E8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63788"/>
            <a:ext cx="36576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2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光速不可超越法则</a:t>
            </a:r>
            <a:endParaRPr lang="zh-CN" altLang="en-US" sz="12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Arial Unicode MS" pitchFamily="34" charset="-122"/>
            </a:endParaRP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xmlns="" id="{582820F7-FD5D-4ED0-A75F-52FE6D398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121025"/>
            <a:ext cx="5715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90000"/>
              </a:lnSpc>
            </a:pPr>
            <a:r>
              <a:rPr lang="en-US" altLang="zh-CN" b="1"/>
              <a:t>—— </a:t>
            </a:r>
            <a:r>
              <a:rPr lang="zh-CN" altLang="en-US" b="1"/>
              <a:t>物体运动的速度不可能超过光速</a:t>
            </a:r>
          </a:p>
          <a:p>
            <a:pPr algn="just">
              <a:lnSpc>
                <a:spcPct val="190000"/>
              </a:lnSpc>
            </a:pPr>
            <a:r>
              <a:rPr lang="en-US" altLang="zh-CN" b="1"/>
              <a:t>—— </a:t>
            </a:r>
            <a:r>
              <a:rPr lang="zh-CN" altLang="en-US" b="1"/>
              <a:t>光在真空中的传播速度</a:t>
            </a:r>
            <a:endParaRPr lang="zh-CN" altLang="en-US" sz="2400"/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xmlns="" id="{87B9D9AD-B970-4C1E-957F-BBEC4B78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27075"/>
            <a:ext cx="36576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1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爱因斯坦的理想实验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3190" name="Rectangle 6">
            <a:hlinkClick r:id="rId5"/>
            <a:extLst>
              <a:ext uri="{FF2B5EF4-FFF2-40B4-BE49-F238E27FC236}">
                <a16:creationId xmlns:a16="http://schemas.microsoft.com/office/drawing/2014/main" xmlns="" id="{34D1C6AB-83AB-438E-B466-2AB07E0DD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"/>
            <a:ext cx="48006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80000"/>
              </a:lnSpc>
            </a:pPr>
            <a:r>
              <a:rPr lang="en-US" altLang="zh-CN" b="1"/>
              <a:t>—— </a:t>
            </a:r>
            <a:r>
              <a:rPr lang="zh-CN" altLang="en-US" b="1"/>
              <a:t>以光速运动的人观察光波</a:t>
            </a:r>
          </a:p>
          <a:p>
            <a:pPr algn="just">
              <a:lnSpc>
                <a:spcPct val="180000"/>
              </a:lnSpc>
            </a:pPr>
            <a:r>
              <a:rPr lang="en-US" altLang="zh-CN" b="1"/>
              <a:t>—— </a:t>
            </a:r>
            <a:r>
              <a:rPr lang="zh-CN" altLang="en-US" b="1"/>
              <a:t>光波仍以光速传播 </a:t>
            </a:r>
            <a:r>
              <a:rPr lang="zh-CN" altLang="en-US" b="1">
                <a:sym typeface="Monotype Sorts" pitchFamily="2" charset="2"/>
              </a:rPr>
              <a:t></a:t>
            </a:r>
            <a:endParaRPr lang="zh-CN" altLang="en-US" b="1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utoUpdateAnimBg="0"/>
      <p:bldP spid="93188" grpId="0" autoUpdateAnimBg="0"/>
      <p:bldP spid="93189" grpId="0" autoUpdateAnimBg="0"/>
      <p:bldP spid="9319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xmlns="" id="{093425F9-5132-4D28-B70C-8B34004CE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6588"/>
            <a:ext cx="3962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狭义相对论的基本原理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xmlns="" id="{FD7D28E4-A0C5-4431-B8A9-23920BE86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98588"/>
            <a:ext cx="62484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b="1"/>
              <a:t>1905</a:t>
            </a:r>
            <a:r>
              <a:rPr lang="zh-CN" altLang="en-US" b="1"/>
              <a:t>年爱因斯坦 </a:t>
            </a:r>
            <a:r>
              <a:rPr lang="en-US" altLang="zh-CN" b="1"/>
              <a:t>—— </a:t>
            </a:r>
            <a:r>
              <a:rPr lang="zh-CN" altLang="en-US" b="1"/>
              <a:t>提出两个基本假设</a:t>
            </a:r>
            <a:endParaRPr lang="zh-CN" altLang="en-US" sz="2400"/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xmlns="" id="{7BB66AF4-6E72-4F98-9EB5-0D931658D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89188"/>
            <a:ext cx="83820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假设 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 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描述物理学定律的所有惯性参考系都是等价的</a:t>
            </a:r>
          </a:p>
          <a:p>
            <a:pPr algn="just">
              <a:lnSpc>
                <a:spcPct val="160000"/>
              </a:lnSpc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爱因斯坦相对性原理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xmlns="" id="{C2527519-A543-4440-BD5C-DE871D365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41788"/>
            <a:ext cx="7239000" cy="18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假设 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II 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所有惯性参考系中，真空中光速为恒量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与光源和观察者运动状态无关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光速不变原理</a:t>
            </a:r>
            <a:r>
              <a:rPr lang="zh-CN" altLang="en-US" sz="110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8438" name="Object 7">
            <a:extLst>
              <a:ext uri="{FF2B5EF4-FFF2-40B4-BE49-F238E27FC236}">
                <a16:creationId xmlns:a16="http://schemas.microsoft.com/office/drawing/2014/main" xmlns="" id="{F494ECB6-079F-4327-AB54-3BDF04E8B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6608763"/>
          <a:ext cx="601663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3" imgW="431425" imgH="177646" progId="Equation.DSMT4">
                  <p:embed/>
                </p:oleObj>
              </mc:Choice>
              <mc:Fallback>
                <p:oleObj name="Equation" r:id="rId3" imgW="431425" imgH="1776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6608763"/>
                        <a:ext cx="601663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build="p" autoUpdateAnimBg="0" advAuto="0"/>
      <p:bldP spid="94211" grpId="0" autoUpdateAnimBg="0"/>
      <p:bldP spid="94212" grpId="0" autoUpdateAnimBg="0"/>
      <p:bldP spid="9421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2">
            <a:extLst>
              <a:ext uri="{FF2B5EF4-FFF2-40B4-BE49-F238E27FC236}">
                <a16:creationId xmlns:a16="http://schemas.microsoft.com/office/drawing/2014/main" xmlns="" id="{E8142C6C-3EC4-4953-A3A7-6DCE8E6DB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838" y="2386013"/>
            <a:ext cx="4449762" cy="617537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3175">
            <a:solidFill>
              <a:srgbClr val="CCFFFF"/>
            </a:solidFill>
            <a:round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0F8B3F3F-EC2A-4ECA-A179-68D25402C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03 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同时性的相对性 </a:t>
            </a: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 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时间延缓 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xmlns="" id="{A88DA844-A4B4-4AC3-A81D-F9844982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31950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1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同时性的相对性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xmlns="" id="{A211D3D6-E606-4746-919E-68F1C1C9B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38400"/>
            <a:ext cx="8153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/>
              <a:t>光速不变性 </a:t>
            </a:r>
            <a:r>
              <a:rPr lang="en-US" altLang="zh-CN" b="1"/>
              <a:t>—— </a:t>
            </a:r>
            <a:r>
              <a:rPr lang="zh-CN" altLang="en-US" b="1"/>
              <a:t>导致了时间和长度的测量具有相对性</a:t>
            </a:r>
            <a:endParaRPr lang="zh-CN" altLang="en-US" sz="2400"/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xmlns="" id="{32B47030-F2BD-438C-82DB-D57961425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3662363"/>
            <a:ext cx="2760662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 b="1"/>
              <a:t>同时性的相对性</a:t>
            </a:r>
          </a:p>
        </p:txBody>
      </p:sp>
      <p:sp>
        <p:nvSpPr>
          <p:cNvPr id="95239" name="Rectangle 7">
            <a:extLst>
              <a:ext uri="{FF2B5EF4-FFF2-40B4-BE49-F238E27FC236}">
                <a16:creationId xmlns:a16="http://schemas.microsoft.com/office/drawing/2014/main" xmlns="" id="{0660D8A8-257E-492D-A37D-ADEBC6F25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298950"/>
            <a:ext cx="75438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80000"/>
              </a:lnSpc>
            </a:pPr>
            <a:r>
              <a:rPr lang="en-US" altLang="zh-CN" b="1"/>
              <a:t> </a:t>
            </a:r>
            <a:r>
              <a:rPr lang="zh-CN" altLang="en-US" b="1"/>
              <a:t>惯性系</a:t>
            </a:r>
            <a:r>
              <a:rPr lang="en-US" altLang="zh-CN" b="1">
                <a:ea typeface="Arial Unicode MS" pitchFamily="34" charset="-122"/>
              </a:rPr>
              <a:t>S</a:t>
            </a:r>
            <a:r>
              <a:rPr lang="zh-CN" altLang="en-US" b="1"/>
              <a:t>中 </a:t>
            </a:r>
            <a:r>
              <a:rPr lang="en-US" altLang="zh-CN" b="1"/>
              <a:t>——  </a:t>
            </a:r>
            <a:r>
              <a:rPr lang="zh-CN" altLang="en-US" b="1"/>
              <a:t>同时不同地发生的两个事件</a:t>
            </a:r>
          </a:p>
          <a:p>
            <a:pPr algn="just">
              <a:lnSpc>
                <a:spcPct val="180000"/>
              </a:lnSpc>
            </a:pPr>
            <a:r>
              <a:rPr lang="zh-CN" altLang="en-US" b="1"/>
              <a:t>惯性系</a:t>
            </a:r>
            <a:r>
              <a:rPr lang="en-US" altLang="zh-CN" b="1">
                <a:ea typeface="Arial Unicode MS" pitchFamily="34" charset="-122"/>
              </a:rPr>
              <a:t>S’</a:t>
            </a:r>
            <a:r>
              <a:rPr lang="zh-CN" altLang="en-US" b="1"/>
              <a:t>中 </a:t>
            </a:r>
            <a:r>
              <a:rPr lang="en-US" altLang="zh-CN" b="1"/>
              <a:t>—— </a:t>
            </a:r>
            <a:r>
              <a:rPr lang="zh-CN" altLang="en-US" b="1"/>
              <a:t>不同时不同地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autoUpdateAnimBg="0"/>
      <p:bldP spid="95236" grpId="0" autoUpdateAnimBg="0"/>
      <p:bldP spid="95237" grpId="0" autoUpdateAnimBg="0"/>
      <p:bldP spid="95238" grpId="0" autoUpdateAnimBg="0"/>
      <p:bldP spid="9523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xmlns="" id="{89E4685F-AB99-489C-8FCA-C08A79484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49300"/>
            <a:ext cx="33702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同时性的相对性描述</a:t>
            </a:r>
            <a:endParaRPr lang="zh-CN" altLang="en-US" sz="12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Arial Unicode MS" pitchFamily="34" charset="-122"/>
            </a:endParaRPr>
          </a:p>
        </p:txBody>
      </p:sp>
      <p:grpSp>
        <p:nvGrpSpPr>
          <p:cNvPr id="96259" name="Group 3">
            <a:extLst>
              <a:ext uri="{FF2B5EF4-FFF2-40B4-BE49-F238E27FC236}">
                <a16:creationId xmlns:a16="http://schemas.microsoft.com/office/drawing/2014/main" xmlns="" id="{041FB3B4-1C0E-4963-89A2-396B04C87B41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1631950"/>
            <a:ext cx="7924800" cy="488950"/>
            <a:chOff x="336" y="1084"/>
            <a:chExt cx="4992" cy="308"/>
          </a:xfrm>
        </p:grpSpPr>
        <p:sp>
          <p:nvSpPr>
            <p:cNvPr id="20487" name="Rectangle 4">
              <a:extLst>
                <a:ext uri="{FF2B5EF4-FFF2-40B4-BE49-F238E27FC236}">
                  <a16:creationId xmlns:a16="http://schemas.microsoft.com/office/drawing/2014/main" xmlns="" id="{04E3A5DC-4F51-4E2B-B1F7-04664310E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084"/>
              <a:ext cx="499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/>
                <a:t>—— </a:t>
              </a:r>
              <a:r>
                <a:rPr lang="zh-CN" altLang="en-US" b="1"/>
                <a:t>惯性系</a:t>
              </a:r>
              <a:r>
                <a:rPr lang="en-US" altLang="zh-CN" b="1"/>
                <a:t>S’</a:t>
              </a:r>
              <a:r>
                <a:rPr lang="zh-CN" altLang="en-US" b="1"/>
                <a:t>以速度             相对于惯性系</a:t>
              </a:r>
              <a:r>
                <a:rPr lang="en-US" altLang="zh-CN" b="1"/>
                <a:t>S</a:t>
              </a:r>
              <a:r>
                <a:rPr lang="zh-CN" altLang="en-US" b="1"/>
                <a:t>运动</a:t>
              </a:r>
            </a:p>
          </p:txBody>
        </p:sp>
        <p:graphicFrame>
          <p:nvGraphicFramePr>
            <p:cNvPr id="20488" name="Object 5">
              <a:extLst>
                <a:ext uri="{FF2B5EF4-FFF2-40B4-BE49-F238E27FC236}">
                  <a16:creationId xmlns:a16="http://schemas.microsoft.com/office/drawing/2014/main" xmlns="" id="{DF45EDF7-2F91-45EE-8284-AFE620229C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3" y="1096"/>
            <a:ext cx="61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2" r:id="rId3" imgW="431613" imgH="203112" progId="Equation.DSMT4">
                    <p:embed/>
                  </p:oleObj>
                </mc:Choice>
                <mc:Fallback>
                  <p:oleObj r:id="rId3" imgW="431613" imgH="203112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3" y="1096"/>
                          <a:ext cx="610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62" name="Rectangle 6">
            <a:extLst>
              <a:ext uri="{FF2B5EF4-FFF2-40B4-BE49-F238E27FC236}">
                <a16:creationId xmlns:a16="http://schemas.microsoft.com/office/drawing/2014/main" xmlns="" id="{C60B8F3B-7D21-4EB0-A591-D857550B8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90800"/>
            <a:ext cx="32766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b="1">
                <a:ea typeface="Arial Unicode MS" pitchFamily="34" charset="-122"/>
              </a:rPr>
              <a:t>—— S’</a:t>
            </a:r>
            <a:r>
              <a:rPr lang="zh-CN" altLang="en-US" b="1"/>
              <a:t>系中</a:t>
            </a:r>
          </a:p>
          <a:p>
            <a:pPr algn="just">
              <a:lnSpc>
                <a:spcPct val="150000"/>
              </a:lnSpc>
            </a:pPr>
            <a:r>
              <a:rPr lang="zh-CN" altLang="en-US" b="1"/>
              <a:t>         固定发光点 </a:t>
            </a:r>
            <a:r>
              <a:rPr lang="en-US" altLang="zh-CN" b="1">
                <a:ea typeface="Arial Unicode MS" pitchFamily="34" charset="-122"/>
              </a:rPr>
              <a:t>M’</a:t>
            </a:r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xmlns="" id="{40CF8496-2AF5-4AB2-8BD1-645E45E47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36576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b="1"/>
              <a:t>—— </a:t>
            </a:r>
            <a:r>
              <a:rPr lang="zh-CN" altLang="en-US" b="1"/>
              <a:t>同时向</a:t>
            </a:r>
            <a:r>
              <a:rPr lang="en-US" altLang="zh-CN" b="1">
                <a:ea typeface="Arial Unicode MS" pitchFamily="34" charset="-122"/>
              </a:rPr>
              <a:t>A’</a:t>
            </a:r>
            <a:r>
              <a:rPr lang="zh-CN" altLang="en-US" b="1"/>
              <a:t>和</a:t>
            </a:r>
            <a:r>
              <a:rPr lang="en-US" altLang="zh-CN" b="1">
                <a:ea typeface="Arial Unicode MS" pitchFamily="34" charset="-122"/>
              </a:rPr>
              <a:t>B’</a:t>
            </a:r>
            <a:r>
              <a:rPr lang="en-US" altLang="zh-CN" b="1"/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zh-CN" b="1"/>
              <a:t>         </a:t>
            </a:r>
            <a:r>
              <a:rPr lang="zh-CN" altLang="en-US" b="1"/>
              <a:t>发出光信号</a:t>
            </a:r>
            <a:endParaRPr lang="zh-CN" altLang="en-US" sz="2400"/>
          </a:p>
        </p:txBody>
      </p:sp>
      <p:pic>
        <p:nvPicPr>
          <p:cNvPr id="96264" name="Picture 8" descr="F:\03_MY_FILES\001_教学_HZUST\XCH_大学物理_20100222\XCH_大学物理_程守洙_20090215\大学物理_PIC\01_力学\XCH001_153_01.jpg">
            <a:extLst>
              <a:ext uri="{FF2B5EF4-FFF2-40B4-BE49-F238E27FC236}">
                <a16:creationId xmlns:a16="http://schemas.microsoft.com/office/drawing/2014/main" xmlns="" id="{04EE4B22-4C89-4B3F-A30E-6C4BEA462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2590800"/>
            <a:ext cx="4706937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62" grpId="0" autoUpdateAnimBg="0"/>
      <p:bldP spid="962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 descr="F:\03_MY_FILES\001_教学_HZUST\XCH_大学物理_20100222\XCH_大学物理_程守洙_20090215\大学物理_PIC\01_力学\XCH001_153_02.jpg">
            <a:extLst>
              <a:ext uri="{FF2B5EF4-FFF2-40B4-BE49-F238E27FC236}">
                <a16:creationId xmlns:a16="http://schemas.microsoft.com/office/drawing/2014/main" xmlns="" id="{8A2F95B4-4239-4C93-A17B-14EF49090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52538"/>
            <a:ext cx="4114800" cy="235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Rectangle 3">
            <a:extLst>
              <a:ext uri="{FF2B5EF4-FFF2-40B4-BE49-F238E27FC236}">
                <a16:creationId xmlns:a16="http://schemas.microsoft.com/office/drawing/2014/main" xmlns="" id="{17BD470D-0285-4794-9A5A-5A3239802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61963"/>
            <a:ext cx="57150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b="1">
                <a:ea typeface="Arial Unicode MS" pitchFamily="34" charset="-122"/>
              </a:rPr>
              <a:t>S’</a:t>
            </a:r>
            <a:r>
              <a:rPr lang="zh-CN" altLang="en-US" b="1"/>
              <a:t>系中 </a:t>
            </a:r>
            <a:r>
              <a:rPr lang="en-US" altLang="zh-CN" b="1"/>
              <a:t>—— </a:t>
            </a:r>
            <a:r>
              <a:rPr lang="zh-CN" altLang="en-US" b="1"/>
              <a:t>光同时到达</a:t>
            </a:r>
            <a:r>
              <a:rPr lang="en-US" altLang="zh-CN" b="1">
                <a:ea typeface="Arial Unicode MS" pitchFamily="34" charset="-122"/>
              </a:rPr>
              <a:t>A’</a:t>
            </a:r>
            <a:r>
              <a:rPr lang="zh-CN" altLang="en-US" b="1"/>
              <a:t>和</a:t>
            </a:r>
            <a:r>
              <a:rPr lang="en-US" altLang="zh-CN" b="1">
                <a:ea typeface="Arial Unicode MS" pitchFamily="34" charset="-122"/>
              </a:rPr>
              <a:t>B’</a:t>
            </a:r>
            <a:endParaRPr lang="en-US" altLang="zh-CN" sz="2400"/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xmlns="" id="{906297CC-27F6-40DB-8376-62A22F3A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805238"/>
            <a:ext cx="59436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b="1"/>
              <a:t>           —— </a:t>
            </a:r>
            <a:r>
              <a:rPr lang="zh-CN" altLang="en-US" b="1"/>
              <a:t>光速不变性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b="1"/>
              <a:t>S</a:t>
            </a:r>
            <a:r>
              <a:rPr lang="zh-CN" altLang="en-US" b="1"/>
              <a:t>系中 </a:t>
            </a:r>
            <a:r>
              <a:rPr lang="en-US" altLang="zh-CN" b="1"/>
              <a:t>—— </a:t>
            </a:r>
            <a:r>
              <a:rPr lang="zh-CN" altLang="en-US" b="1"/>
              <a:t>光先到达</a:t>
            </a:r>
            <a:r>
              <a:rPr lang="en-US" altLang="zh-CN" b="1"/>
              <a:t>A’</a:t>
            </a:r>
            <a:r>
              <a:rPr lang="zh-CN" altLang="en-US" b="1"/>
              <a:t>，后到达</a:t>
            </a:r>
            <a:r>
              <a:rPr lang="en-US" altLang="zh-CN" b="1"/>
              <a:t>B’</a:t>
            </a:r>
            <a:r>
              <a:rPr lang="en-US" altLang="zh-CN" sz="1100"/>
              <a:t> </a:t>
            </a: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xmlns="" id="{04C0043D-210A-429C-92EB-6922BE9F9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81600"/>
            <a:ext cx="49530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S’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系中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——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两个同时发生的事件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系中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——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不同时的两个事件</a:t>
            </a:r>
          </a:p>
        </p:txBody>
      </p:sp>
      <p:pic>
        <p:nvPicPr>
          <p:cNvPr id="97287" name="Picture 7" descr="F:\03_MY_FILES\001_教学_HZUST\XCH_大学物理_20100222\XCH_大学物理_程守洙_20090215\大学物理_PIC\01_力学\XCH001_153_01.jpg">
            <a:extLst>
              <a:ext uri="{FF2B5EF4-FFF2-40B4-BE49-F238E27FC236}">
                <a16:creationId xmlns:a16="http://schemas.microsoft.com/office/drawing/2014/main" xmlns="" id="{99C1FEC2-6D48-4AC5-B4FA-B223007AD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219200"/>
            <a:ext cx="4194175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utoUpdateAnimBg="0"/>
      <p:bldP spid="97284" grpId="0" autoUpdateAnimBg="0"/>
      <p:bldP spid="9728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 descr="F:\03_MY_FILES\001_教学_HZUST\XCH_大学物理_20100222\XCH_大学物理_程守洙_20090215\大学物理_PIC\01_力学\XCH001_154.jpg">
            <a:extLst>
              <a:ext uri="{FF2B5EF4-FFF2-40B4-BE49-F238E27FC236}">
                <a16:creationId xmlns:a16="http://schemas.microsoft.com/office/drawing/2014/main" xmlns="" id="{19ADBCE0-A987-410C-BDF8-09A4A910E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22575"/>
            <a:ext cx="3352800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3">
            <a:extLst>
              <a:ext uri="{FF2B5EF4-FFF2-40B4-BE49-F238E27FC236}">
                <a16:creationId xmlns:a16="http://schemas.microsoft.com/office/drawing/2014/main" xmlns="" id="{BB575AB4-6AF9-4D2C-9CA3-8CF1D548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33400"/>
            <a:ext cx="64008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2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时间延缓效应 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 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动钟变慢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时间膨胀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 altLang="zh-CN" sz="2800" b="1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Monotype Sorts" pitchFamily="2" charset="2"/>
            </a:endParaRP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xmlns="" id="{C3B3A1F1-94FB-4B7C-827B-56F5796D2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8988"/>
            <a:ext cx="8305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/>
              <a:t>两个事件 </a:t>
            </a:r>
            <a:r>
              <a:rPr lang="en-US" altLang="zh-CN" b="1"/>
              <a:t>—— </a:t>
            </a:r>
            <a:r>
              <a:rPr lang="zh-CN" altLang="en-US" b="1"/>
              <a:t>光源</a:t>
            </a:r>
            <a:r>
              <a:rPr lang="en-US" altLang="zh-CN" b="1"/>
              <a:t>P</a:t>
            </a:r>
            <a:r>
              <a:rPr lang="zh-CN" altLang="en-US" b="1"/>
              <a:t>发出光和光经反射镜</a:t>
            </a:r>
            <a:r>
              <a:rPr lang="en-US" altLang="zh-CN" b="1"/>
              <a:t>M</a:t>
            </a:r>
            <a:r>
              <a:rPr lang="zh-CN" altLang="en-US" b="1"/>
              <a:t>后返回</a:t>
            </a:r>
            <a:r>
              <a:rPr lang="en-US" altLang="zh-CN" b="1"/>
              <a:t>P</a:t>
            </a:r>
            <a:r>
              <a:rPr lang="zh-CN" altLang="en-US" b="1"/>
              <a:t>点</a:t>
            </a:r>
          </a:p>
        </p:txBody>
      </p:sp>
      <p:grpSp>
        <p:nvGrpSpPr>
          <p:cNvPr id="98310" name="Group 6">
            <a:extLst>
              <a:ext uri="{FF2B5EF4-FFF2-40B4-BE49-F238E27FC236}">
                <a16:creationId xmlns:a16="http://schemas.microsoft.com/office/drawing/2014/main" xmlns="" id="{F83F9E91-8BA5-4736-8816-0E5FE693BF0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04925"/>
            <a:ext cx="7924800" cy="523875"/>
            <a:chOff x="144" y="1082"/>
            <a:chExt cx="4992" cy="330"/>
          </a:xfrm>
        </p:grpSpPr>
        <p:sp>
          <p:nvSpPr>
            <p:cNvPr id="22541" name="Rectangle 7">
              <a:extLst>
                <a:ext uri="{FF2B5EF4-FFF2-40B4-BE49-F238E27FC236}">
                  <a16:creationId xmlns:a16="http://schemas.microsoft.com/office/drawing/2014/main" xmlns="" id="{84758B81-4F08-4AE4-BC34-5FDC6F26C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104"/>
              <a:ext cx="499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/>
                <a:t>—— </a:t>
              </a:r>
              <a:r>
                <a:rPr lang="zh-CN" altLang="en-US" b="1"/>
                <a:t>惯性系</a:t>
              </a:r>
              <a:r>
                <a:rPr lang="en-US" altLang="zh-CN" b="1"/>
                <a:t>S’</a:t>
              </a:r>
              <a:r>
                <a:rPr lang="zh-CN" altLang="en-US" b="1"/>
                <a:t>以速度             相对于惯性系</a:t>
              </a:r>
              <a:r>
                <a:rPr lang="en-US" altLang="zh-CN" b="1"/>
                <a:t>S</a:t>
              </a:r>
              <a:r>
                <a:rPr lang="zh-CN" altLang="en-US" b="1"/>
                <a:t>运动</a:t>
              </a:r>
            </a:p>
          </p:txBody>
        </p:sp>
        <p:graphicFrame>
          <p:nvGraphicFramePr>
            <p:cNvPr id="22542" name="Object 8">
              <a:extLst>
                <a:ext uri="{FF2B5EF4-FFF2-40B4-BE49-F238E27FC236}">
                  <a16:creationId xmlns:a16="http://schemas.microsoft.com/office/drawing/2014/main" xmlns="" id="{9F661878-4DB3-4237-93A4-142139DB50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0" y="1082"/>
            <a:ext cx="680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2" r:id="rId4" imgW="431613" imgH="203112" progId="Equation.DSMT4">
                    <p:embed/>
                  </p:oleObj>
                </mc:Choice>
                <mc:Fallback>
                  <p:oleObj r:id="rId4" imgW="431613" imgH="203112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" y="1082"/>
                          <a:ext cx="680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13" name="Rectangle 9">
            <a:extLst>
              <a:ext uri="{FF2B5EF4-FFF2-40B4-BE49-F238E27FC236}">
                <a16:creationId xmlns:a16="http://schemas.microsoft.com/office/drawing/2014/main" xmlns="" id="{71306D2A-FC3A-4DA6-9225-95D9ACD47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26670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惯性系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S’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98314" name="Group 10">
            <a:extLst>
              <a:ext uri="{FF2B5EF4-FFF2-40B4-BE49-F238E27FC236}">
                <a16:creationId xmlns:a16="http://schemas.microsoft.com/office/drawing/2014/main" xmlns="" id="{B879BBA4-95EC-4BA8-BEAA-444985D4E7D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03675"/>
            <a:ext cx="3886200" cy="650875"/>
            <a:chOff x="672" y="2064"/>
            <a:chExt cx="2448" cy="410"/>
          </a:xfrm>
        </p:grpSpPr>
        <p:sp>
          <p:nvSpPr>
            <p:cNvPr id="22539" name="Rectangle 11">
              <a:extLst>
                <a:ext uri="{FF2B5EF4-FFF2-40B4-BE49-F238E27FC236}">
                  <a16:creationId xmlns:a16="http://schemas.microsoft.com/office/drawing/2014/main" xmlns="" id="{2D111042-8D0C-406E-87F7-AD70CE6CA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064"/>
              <a:ext cx="2448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40000"/>
                </a:lnSpc>
              </a:pPr>
              <a:r>
                <a:rPr lang="zh-CN" altLang="en-US" b="1"/>
                <a:t>事件</a:t>
              </a:r>
              <a:r>
                <a:rPr lang="en-US" altLang="zh-CN" b="1">
                  <a:ea typeface="Arial Unicode MS" pitchFamily="34" charset="-122"/>
                </a:rPr>
                <a:t>I              — P</a:t>
              </a:r>
              <a:r>
                <a:rPr lang="zh-CN" altLang="en-US" b="1"/>
                <a:t>点发出</a:t>
              </a:r>
              <a:endParaRPr lang="zh-CN" altLang="en-US" sz="2400"/>
            </a:p>
          </p:txBody>
        </p:sp>
        <p:graphicFrame>
          <p:nvGraphicFramePr>
            <p:cNvPr id="22540" name="Object 12">
              <a:extLst>
                <a:ext uri="{FF2B5EF4-FFF2-40B4-BE49-F238E27FC236}">
                  <a16:creationId xmlns:a16="http://schemas.microsoft.com/office/drawing/2014/main" xmlns="" id="{C72ABB29-C379-4FC9-BDCF-07E5B194F8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2" y="2135"/>
            <a:ext cx="63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3" name="Equation" r:id="rId6" imgW="431613" imgH="228501" progId="Equation.DSMT4">
                    <p:embed/>
                  </p:oleObj>
                </mc:Choice>
                <mc:Fallback>
                  <p:oleObj name="Equation" r:id="rId6" imgW="431613" imgH="228501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" y="2135"/>
                          <a:ext cx="63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17" name="Group 13">
            <a:extLst>
              <a:ext uri="{FF2B5EF4-FFF2-40B4-BE49-F238E27FC236}">
                <a16:creationId xmlns:a16="http://schemas.microsoft.com/office/drawing/2014/main" xmlns="" id="{7A76D8E3-BE4C-472C-9D34-E18C0B9E7E2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959350"/>
            <a:ext cx="3810000" cy="650875"/>
            <a:chOff x="624" y="2976"/>
            <a:chExt cx="2400" cy="410"/>
          </a:xfrm>
        </p:grpSpPr>
        <p:sp>
          <p:nvSpPr>
            <p:cNvPr id="22537" name="Rectangle 14">
              <a:extLst>
                <a:ext uri="{FF2B5EF4-FFF2-40B4-BE49-F238E27FC236}">
                  <a16:creationId xmlns:a16="http://schemas.microsoft.com/office/drawing/2014/main" xmlns="" id="{F372A48E-8535-4B74-8414-C4BAE812D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976"/>
              <a:ext cx="2400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40000"/>
                </a:lnSpc>
              </a:pPr>
              <a:r>
                <a:rPr lang="zh-CN" altLang="en-US" b="1"/>
                <a:t>事件</a:t>
              </a:r>
              <a:r>
                <a:rPr lang="en-US" altLang="zh-CN" b="1">
                  <a:ea typeface="Arial Unicode MS" pitchFamily="34" charset="-122"/>
                </a:rPr>
                <a:t>II             </a:t>
              </a:r>
              <a:r>
                <a:rPr lang="en-US" altLang="zh-CN" b="1"/>
                <a:t>—</a:t>
              </a:r>
              <a:r>
                <a:rPr lang="en-US" altLang="zh-CN" b="1">
                  <a:ea typeface="Arial Unicode MS" pitchFamily="34" charset="-122"/>
                </a:rPr>
                <a:t> </a:t>
              </a:r>
              <a:r>
                <a:rPr lang="zh-CN" altLang="en-US" b="1"/>
                <a:t>返回</a:t>
              </a:r>
              <a:r>
                <a:rPr lang="en-US" altLang="zh-CN" b="1">
                  <a:ea typeface="Arial Unicode MS" pitchFamily="34" charset="-122"/>
                </a:rPr>
                <a:t>P</a:t>
              </a:r>
              <a:r>
                <a:rPr lang="zh-CN" altLang="en-US" b="1"/>
                <a:t>点</a:t>
              </a:r>
              <a:endParaRPr lang="zh-CN" altLang="en-US" sz="2400"/>
            </a:p>
          </p:txBody>
        </p:sp>
        <p:graphicFrame>
          <p:nvGraphicFramePr>
            <p:cNvPr id="22538" name="Object 15">
              <a:extLst>
                <a:ext uri="{FF2B5EF4-FFF2-40B4-BE49-F238E27FC236}">
                  <a16:creationId xmlns:a16="http://schemas.microsoft.com/office/drawing/2014/main" xmlns="" id="{A6A058D0-C06D-4BB7-BC2E-D1B111139B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6" y="3045"/>
            <a:ext cx="678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4" name="Equation" r:id="rId8" imgW="457200" imgH="228600" progId="Equation.DSMT4">
                    <p:embed/>
                  </p:oleObj>
                </mc:Choice>
                <mc:Fallback>
                  <p:oleObj name="Equation" r:id="rId8" imgW="45720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3045"/>
                          <a:ext cx="678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utoUpdateAnimBg="0"/>
      <p:bldP spid="98308" grpId="0" autoUpdateAnimBg="0"/>
      <p:bldP spid="983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xmlns="" id="{F332FC9A-AD78-4D42-98EE-39F7BE3FF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52488"/>
            <a:ext cx="708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01 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牛顿相对性原理和伽利略变换</a:t>
            </a:r>
            <a:endParaRPr lang="zh-CN" altLang="en-US" sz="28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xmlns="" id="{F66CDDE2-B1CE-43E5-925F-53946AE36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32000"/>
            <a:ext cx="6172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经典力学相对性原理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力学相对性原理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219142" name="Rectangle 6">
            <a:extLst>
              <a:ext uri="{FF2B5EF4-FFF2-40B4-BE49-F238E27FC236}">
                <a16:creationId xmlns:a16="http://schemas.microsoft.com/office/drawing/2014/main" xmlns="" id="{0A7CBC52-3EE4-49C2-8D5F-5ACCBA0D9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936875"/>
            <a:ext cx="7924800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zh-CN" altLang="en-US" b="1"/>
              <a:t>伽利略 </a:t>
            </a:r>
            <a:r>
              <a:rPr lang="en-US" altLang="zh-CN" b="1"/>
              <a:t>—— </a:t>
            </a:r>
            <a:r>
              <a:rPr lang="zh-CN" altLang="en-US" b="1"/>
              <a:t>在相对作匀速直线运动的所有惯性系中</a:t>
            </a:r>
          </a:p>
          <a:p>
            <a:pPr algn="just">
              <a:lnSpc>
                <a:spcPct val="200000"/>
              </a:lnSpc>
            </a:pPr>
            <a:r>
              <a:rPr lang="zh-CN" altLang="en-US" b="1"/>
              <a:t>                      物体运动的力学规律完全相同</a:t>
            </a:r>
          </a:p>
          <a:p>
            <a:pPr algn="just">
              <a:lnSpc>
                <a:spcPct val="200000"/>
              </a:lnSpc>
            </a:pPr>
            <a:r>
              <a:rPr lang="zh-CN" altLang="en-US" b="1"/>
              <a:t>             </a:t>
            </a:r>
            <a:r>
              <a:rPr lang="en-US" altLang="zh-CN" b="1"/>
              <a:t>—— </a:t>
            </a:r>
            <a:r>
              <a:rPr lang="zh-CN" altLang="en-US" b="1"/>
              <a:t>具有完全相同的数学表达形式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autoUpdateAnimBg="0"/>
      <p:bldP spid="219140" grpId="0" autoUpdateAnimBg="0"/>
      <p:bldP spid="21914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0" name="Object 2">
            <a:extLst>
              <a:ext uri="{FF2B5EF4-FFF2-40B4-BE49-F238E27FC236}">
                <a16:creationId xmlns:a16="http://schemas.microsoft.com/office/drawing/2014/main" xmlns="" id="{02B3DDEE-E12D-4B7F-AA04-4B7BF23A48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795338"/>
          <a:ext cx="10414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3" imgW="444307" imgH="228501" progId="Equation.DSMT4">
                  <p:embed/>
                </p:oleObj>
              </mc:Choice>
              <mc:Fallback>
                <p:oleObj name="Equation" r:id="rId3" imgW="444307" imgH="22850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795338"/>
                        <a:ext cx="10414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3">
            <a:extLst>
              <a:ext uri="{FF2B5EF4-FFF2-40B4-BE49-F238E27FC236}">
                <a16:creationId xmlns:a16="http://schemas.microsoft.com/office/drawing/2014/main" xmlns="" id="{ED7D0743-75C4-4878-BCBF-2DC4847648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8763" y="2714625"/>
          <a:ext cx="15890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5" imgW="698500" imgH="228600" progId="Equation.DSMT4">
                  <p:embed/>
                </p:oleObj>
              </mc:Choice>
              <mc:Fallback>
                <p:oleObj name="Equation" r:id="rId5" imgW="6985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2714625"/>
                        <a:ext cx="15890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4">
            <a:extLst>
              <a:ext uri="{FF2B5EF4-FFF2-40B4-BE49-F238E27FC236}">
                <a16:creationId xmlns:a16="http://schemas.microsoft.com/office/drawing/2014/main" xmlns="" id="{23C3B573-8FB0-41BA-A0B5-4FD06B68A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1300" y="3548063"/>
          <a:ext cx="13033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7" imgW="571252" imgH="393529" progId="Equation.DSMT4">
                  <p:embed/>
                </p:oleObj>
              </mc:Choice>
              <mc:Fallback>
                <p:oleObj name="Equation" r:id="rId7" imgW="571252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3548063"/>
                        <a:ext cx="13033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Rectangle 5">
            <a:extLst>
              <a:ext uri="{FF2B5EF4-FFF2-40B4-BE49-F238E27FC236}">
                <a16:creationId xmlns:a16="http://schemas.microsoft.com/office/drawing/2014/main" xmlns="" id="{3A51EF71-0ADB-429C-AACE-CD56523A1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5175"/>
            <a:ext cx="48768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b="1"/>
              <a:t>——</a:t>
            </a:r>
            <a:r>
              <a:rPr lang="en-US" altLang="zh-CN" b="1">
                <a:ea typeface="Arial Unicode MS" pitchFamily="34" charset="-122"/>
              </a:rPr>
              <a:t> S’</a:t>
            </a:r>
            <a:r>
              <a:rPr lang="zh-CN" altLang="en-US" b="1"/>
              <a:t>系中两个事件的空间坐标</a:t>
            </a:r>
            <a:endParaRPr lang="zh-CN" altLang="en-US" sz="2400"/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xmlns="" id="{671AC375-8A58-4DED-AAAF-DAD2A489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1771650"/>
            <a:ext cx="40386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测得两个事件的时间间隔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9335" name="Rectangle 7">
            <a:extLst>
              <a:ext uri="{FF2B5EF4-FFF2-40B4-BE49-F238E27FC236}">
                <a16:creationId xmlns:a16="http://schemas.microsoft.com/office/drawing/2014/main" xmlns="" id="{901159EF-0FAB-4B53-B9B1-9A983067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4729163"/>
            <a:ext cx="43434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 b="1"/>
              <a:t>两个事件 </a:t>
            </a:r>
            <a:r>
              <a:rPr lang="en-US" altLang="zh-CN" b="1"/>
              <a:t>—— </a:t>
            </a:r>
            <a:r>
              <a:rPr lang="zh-CN" altLang="en-US" b="1"/>
              <a:t>同地不同时</a:t>
            </a:r>
          </a:p>
        </p:txBody>
      </p:sp>
      <p:pic>
        <p:nvPicPr>
          <p:cNvPr id="99336" name="Picture 8" descr="F:\03_MY_FILES\001_教学_HZUST\XCH_大学物理_20100222\XCH_大学物理_程守洙_20090215\大学物理_PIC\01_力学\XCH001_154.jpg">
            <a:extLst>
              <a:ext uri="{FF2B5EF4-FFF2-40B4-BE49-F238E27FC236}">
                <a16:creationId xmlns:a16="http://schemas.microsoft.com/office/drawing/2014/main" xmlns="" id="{DEC693F0-48D6-4657-84BD-E7A24F41A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3657600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7" name="Rectangle 9">
            <a:extLst>
              <a:ext uri="{FF2B5EF4-FFF2-40B4-BE49-F238E27FC236}">
                <a16:creationId xmlns:a16="http://schemas.microsoft.com/office/drawing/2014/main" xmlns="" id="{0EAF7CBD-52A0-441D-AA4B-DBCF3FB7C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491163"/>
            <a:ext cx="47244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 b="1"/>
              <a:t>不依赖于参考系 </a:t>
            </a:r>
            <a:r>
              <a:rPr lang="en-US" altLang="zh-CN" b="1"/>
              <a:t>—— </a:t>
            </a:r>
            <a:r>
              <a:rPr lang="zh-CN" altLang="en-US" b="1"/>
              <a:t>称为光钟</a:t>
            </a:r>
          </a:p>
        </p:txBody>
      </p:sp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xmlns="" id="{6654D398-FCAC-47A2-9ACE-D3271234E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4063" y="6608763"/>
          <a:ext cx="61912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10" imgW="444114" imgH="177646" progId="Equation.DSMT4">
                  <p:embed/>
                </p:oleObj>
              </mc:Choice>
              <mc:Fallback>
                <p:oleObj name="Equation" r:id="rId10" imgW="444114" imgH="17764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4063" y="6608763"/>
                        <a:ext cx="619125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9" name="Line 11">
            <a:extLst>
              <a:ext uri="{FF2B5EF4-FFF2-40B4-BE49-F238E27FC236}">
                <a16:creationId xmlns:a16="http://schemas.microsoft.com/office/drawing/2014/main" xmlns="" id="{C20FAA42-3639-41EC-B7E6-E9299ED6E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019800"/>
            <a:ext cx="4953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 autoUpdateAnimBg="0"/>
      <p:bldP spid="99334" grpId="0" autoUpdateAnimBg="0"/>
      <p:bldP spid="99335" grpId="0" autoUpdateAnimBg="0"/>
      <p:bldP spid="9933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F:\03_MY_FILES\001_教学_HZUST\XCH_大学物理_20100222\XCH_大学物理_程守洙_20090215\大学物理_PIC\01_力学\XCH001_155.jpg">
            <a:extLst>
              <a:ext uri="{FF2B5EF4-FFF2-40B4-BE49-F238E27FC236}">
                <a16:creationId xmlns:a16="http://schemas.microsoft.com/office/drawing/2014/main" xmlns="" id="{E04A2B3C-B5E6-4384-A757-40736CD54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47738"/>
            <a:ext cx="4343400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xmlns="" id="{6BD7FF57-ADB1-406F-ADF9-1E8E4C878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371600"/>
          <a:ext cx="99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4" imgW="571252" imgH="393529" progId="Equation.DSMT4">
                  <p:embed/>
                </p:oleObj>
              </mc:Choice>
              <mc:Fallback>
                <p:oleObj name="Equation" r:id="rId4" imgW="571252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990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Rectangle 4">
            <a:extLst>
              <a:ext uri="{FF2B5EF4-FFF2-40B4-BE49-F238E27FC236}">
                <a16:creationId xmlns:a16="http://schemas.microsoft.com/office/drawing/2014/main" xmlns="" id="{86AEF719-F3EC-4E08-ABF5-67AE3D86A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38600"/>
            <a:ext cx="38862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两个事件的时间间隔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sym typeface="Symbol" panose="05050102010706020507" pitchFamily="18" charset="2"/>
              </a:rPr>
              <a:t>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t</a:t>
            </a:r>
            <a:endParaRPr lang="en-US" altLang="zh-CN" b="1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Arial Unicode MS" pitchFamily="34" charset="-122"/>
              <a:sym typeface="Symbol" panose="05050102010706020507" pitchFamily="18" charset="2"/>
            </a:endParaRPr>
          </a:p>
        </p:txBody>
      </p:sp>
      <p:graphicFrame>
        <p:nvGraphicFramePr>
          <p:cNvPr id="100357" name="Object 5">
            <a:extLst>
              <a:ext uri="{FF2B5EF4-FFF2-40B4-BE49-F238E27FC236}">
                <a16:creationId xmlns:a16="http://schemas.microsoft.com/office/drawing/2014/main" xmlns="" id="{F97CEC61-4D05-41B9-BAA9-86CA1FC46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338" y="4935538"/>
          <a:ext cx="36322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6" imgW="1637589" imgH="393529" progId="Equation.DSMT4">
                  <p:embed/>
                </p:oleObj>
              </mc:Choice>
              <mc:Fallback>
                <p:oleObj name="Equation" r:id="rId6" imgW="1637589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4935538"/>
                        <a:ext cx="36322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58" name="Group 6">
            <a:extLst>
              <a:ext uri="{FF2B5EF4-FFF2-40B4-BE49-F238E27FC236}">
                <a16:creationId xmlns:a16="http://schemas.microsoft.com/office/drawing/2014/main" xmlns="" id="{73F08617-266D-4923-97FE-283DEC205BA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95438"/>
            <a:ext cx="3810000" cy="647700"/>
            <a:chOff x="288" y="838"/>
            <a:chExt cx="2400" cy="408"/>
          </a:xfrm>
        </p:grpSpPr>
        <p:sp>
          <p:nvSpPr>
            <p:cNvPr id="24589" name="Rectangle 7">
              <a:extLst>
                <a:ext uri="{FF2B5EF4-FFF2-40B4-BE49-F238E27FC236}">
                  <a16:creationId xmlns:a16="http://schemas.microsoft.com/office/drawing/2014/main" xmlns="" id="{2BD0CD7E-9158-4DF1-B8BF-F90AC15D5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38"/>
              <a:ext cx="2400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40000"/>
                </a:lnSpc>
              </a:pPr>
              <a:r>
                <a:rPr lang="zh-CN" altLang="en-US" b="1"/>
                <a:t>事件</a:t>
              </a:r>
              <a:r>
                <a:rPr lang="en-US" altLang="zh-CN" b="1">
                  <a:ea typeface="Arial Unicode MS" pitchFamily="34" charset="-122"/>
                </a:rPr>
                <a:t>I             </a:t>
              </a:r>
              <a:r>
                <a:rPr lang="en-US" altLang="zh-CN" b="1"/>
                <a:t>—</a:t>
              </a:r>
              <a:r>
                <a:rPr lang="en-US" altLang="zh-CN" b="1">
                  <a:ea typeface="Arial Unicode MS" pitchFamily="34" charset="-122"/>
                </a:rPr>
                <a:t> P</a:t>
              </a:r>
              <a:r>
                <a:rPr lang="en-US" altLang="zh-CN" b="1" baseline="-25000">
                  <a:ea typeface="Arial Unicode MS" pitchFamily="34" charset="-122"/>
                </a:rPr>
                <a:t>1</a:t>
              </a:r>
              <a:r>
                <a:rPr lang="zh-CN" altLang="en-US" b="1"/>
                <a:t>发出</a:t>
              </a:r>
              <a:endParaRPr lang="zh-CN" altLang="en-US" sz="2400"/>
            </a:p>
          </p:txBody>
        </p:sp>
        <p:graphicFrame>
          <p:nvGraphicFramePr>
            <p:cNvPr id="24590" name="Object 8">
              <a:extLst>
                <a:ext uri="{FF2B5EF4-FFF2-40B4-BE49-F238E27FC236}">
                  <a16:creationId xmlns:a16="http://schemas.microsoft.com/office/drawing/2014/main" xmlns="" id="{D47502FF-06F0-4170-9429-0E4DECC849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2" y="899"/>
            <a:ext cx="62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8" name="Equation" r:id="rId8" imgW="431613" imgH="228501" progId="Equation.DSMT4">
                    <p:embed/>
                  </p:oleObj>
                </mc:Choice>
                <mc:Fallback>
                  <p:oleObj name="Equation" r:id="rId8" imgW="431613" imgH="22850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899"/>
                          <a:ext cx="626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61" name="Group 9">
            <a:extLst>
              <a:ext uri="{FF2B5EF4-FFF2-40B4-BE49-F238E27FC236}">
                <a16:creationId xmlns:a16="http://schemas.microsoft.com/office/drawing/2014/main" xmlns="" id="{D8CD1C09-FBA0-4943-90B7-D7C6534C3AA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547938"/>
            <a:ext cx="3657600" cy="650875"/>
            <a:chOff x="288" y="1536"/>
            <a:chExt cx="2304" cy="410"/>
          </a:xfrm>
        </p:grpSpPr>
        <p:sp>
          <p:nvSpPr>
            <p:cNvPr id="24587" name="Rectangle 10">
              <a:extLst>
                <a:ext uri="{FF2B5EF4-FFF2-40B4-BE49-F238E27FC236}">
                  <a16:creationId xmlns:a16="http://schemas.microsoft.com/office/drawing/2014/main" xmlns="" id="{5AF392EC-3982-4824-B2D6-67B7CBD6C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36"/>
              <a:ext cx="2304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40000"/>
                </a:lnSpc>
              </a:pPr>
              <a:r>
                <a:rPr lang="zh-CN" altLang="en-US" b="1"/>
                <a:t>事件</a:t>
              </a:r>
              <a:r>
                <a:rPr lang="en-US" altLang="zh-CN" b="1">
                  <a:ea typeface="Arial Unicode MS" pitchFamily="34" charset="-122"/>
                </a:rPr>
                <a:t>II             </a:t>
              </a:r>
              <a:r>
                <a:rPr lang="en-US" altLang="zh-CN" b="1"/>
                <a:t>—</a:t>
              </a:r>
              <a:r>
                <a:rPr lang="en-US" altLang="zh-CN" b="1">
                  <a:ea typeface="Arial Unicode MS" pitchFamily="34" charset="-122"/>
                </a:rPr>
                <a:t> </a:t>
              </a:r>
              <a:r>
                <a:rPr lang="zh-CN" altLang="en-US" b="1"/>
                <a:t>返回</a:t>
              </a:r>
              <a:r>
                <a:rPr lang="en-US" altLang="zh-CN" b="1">
                  <a:ea typeface="Arial Unicode MS" pitchFamily="34" charset="-122"/>
                </a:rPr>
                <a:t>P</a:t>
              </a:r>
              <a:r>
                <a:rPr lang="en-US" altLang="zh-CN" b="1" baseline="-25000">
                  <a:ea typeface="Arial Unicode MS" pitchFamily="34" charset="-122"/>
                </a:rPr>
                <a:t>2</a:t>
              </a:r>
              <a:endParaRPr lang="en-US" altLang="zh-CN" sz="2400"/>
            </a:p>
          </p:txBody>
        </p:sp>
        <p:graphicFrame>
          <p:nvGraphicFramePr>
            <p:cNvPr id="24588" name="Object 11">
              <a:extLst>
                <a:ext uri="{FF2B5EF4-FFF2-40B4-BE49-F238E27FC236}">
                  <a16:creationId xmlns:a16="http://schemas.microsoft.com/office/drawing/2014/main" xmlns="" id="{C49BDE6C-462F-4A61-AC0F-FBEEBAC0FC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0" y="1627"/>
            <a:ext cx="63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9" name="Equation" r:id="rId10" imgW="457200" imgH="228600" progId="Equation.DSMT4">
                    <p:embed/>
                  </p:oleObj>
                </mc:Choice>
                <mc:Fallback>
                  <p:oleObj name="Equation" r:id="rId10" imgW="4572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1627"/>
                          <a:ext cx="635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64" name="Rectangle 12">
            <a:hlinkClick r:id="rId12"/>
            <a:extLst>
              <a:ext uri="{FF2B5EF4-FFF2-40B4-BE49-F238E27FC236}">
                <a16:creationId xmlns:a16="http://schemas.microsoft.com/office/drawing/2014/main" xmlns="" id="{CEEAD1CB-A386-430B-903A-A141E4E29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03263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惯性系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 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</a:t>
            </a:r>
          </a:p>
        </p:txBody>
      </p:sp>
      <p:graphicFrame>
        <p:nvGraphicFramePr>
          <p:cNvPr id="100365" name="Object 13">
            <a:extLst>
              <a:ext uri="{FF2B5EF4-FFF2-40B4-BE49-F238E27FC236}">
                <a16:creationId xmlns:a16="http://schemas.microsoft.com/office/drawing/2014/main" xmlns="" id="{B74CDA68-3D1C-4D10-B346-71EAB7956D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927600"/>
          <a:ext cx="237648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13" imgW="1040948" imgH="431613" progId="Equation.DSMT4">
                  <p:embed/>
                </p:oleObj>
              </mc:Choice>
              <mc:Fallback>
                <p:oleObj name="Equation" r:id="rId13" imgW="1040948" imgH="43161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927600"/>
                        <a:ext cx="2376488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6" name="Line 14">
            <a:extLst>
              <a:ext uri="{FF2B5EF4-FFF2-40B4-BE49-F238E27FC236}">
                <a16:creationId xmlns:a16="http://schemas.microsoft.com/office/drawing/2014/main" xmlns="" id="{85D5394A-EA33-4C2F-A2F6-BE0FF8D62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813" y="5367338"/>
            <a:ext cx="1373187" cy="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utoUpdateAnimBg="0"/>
      <p:bldP spid="10036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xmlns="" id="{49245086-726A-4DC4-89CC-7AFBBC4D1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46125"/>
            <a:ext cx="41148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惯性系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S’ ——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同地不同时</a:t>
            </a:r>
            <a:endParaRPr lang="zh-CN" altLang="en-US" b="1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xmlns="" id="{5CCA00A6-4939-47AE-B6CD-92AF38BFF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05200"/>
            <a:ext cx="51816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惯性系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  ——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不同地不同时</a:t>
            </a:r>
            <a:endParaRPr lang="zh-CN" altLang="en-US" b="1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anose="05050102010706020507" pitchFamily="18" charset="2"/>
            </a:endParaRPr>
          </a:p>
        </p:txBody>
      </p:sp>
      <p:graphicFrame>
        <p:nvGraphicFramePr>
          <p:cNvPr id="101380" name="Object 4">
            <a:extLst>
              <a:ext uri="{FF2B5EF4-FFF2-40B4-BE49-F238E27FC236}">
                <a16:creationId xmlns:a16="http://schemas.microsoft.com/office/drawing/2014/main" xmlns="" id="{0585D0E0-DD1E-40E4-8B5A-2C8AAC048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5913" y="1600200"/>
          <a:ext cx="1471612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3" imgW="647700" imgH="660400" progId="Equation.DSMT4">
                  <p:embed/>
                </p:oleObj>
              </mc:Choice>
              <mc:Fallback>
                <p:oleObj name="Equation" r:id="rId3" imgW="647700" imgH="66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1600200"/>
                        <a:ext cx="1471612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>
            <a:extLst>
              <a:ext uri="{FF2B5EF4-FFF2-40B4-BE49-F238E27FC236}">
                <a16:creationId xmlns:a16="http://schemas.microsoft.com/office/drawing/2014/main" xmlns="" id="{D02F9E3C-223A-45EE-ACE5-5E111426BB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0513" y="4403725"/>
          <a:ext cx="255905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5" imgW="1130300" imgH="685800" progId="Equation.DSMT4">
                  <p:embed/>
                </p:oleObj>
              </mc:Choice>
              <mc:Fallback>
                <p:oleObj name="Equation" r:id="rId5" imgW="11303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403725"/>
                        <a:ext cx="255905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382" name="Picture 6" descr="F:\03_MY_FILES\001_教学_HZUST\XCH_大学物理_20100222\XCH_大学物理_程守洙_20090215\大学物理_PIC\01_力学\XCH001_155.jpg">
            <a:extLst>
              <a:ext uri="{FF2B5EF4-FFF2-40B4-BE49-F238E27FC236}">
                <a16:creationId xmlns:a16="http://schemas.microsoft.com/office/drawing/2014/main" xmlns="" id="{6DF25DFE-68AE-432F-8903-C63636E05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05200"/>
            <a:ext cx="3417888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3" name="Picture 7" descr="F:\03_MY_FILES\001_教学_HZUST\XCH_大学物理_20100222\XCH_大学物理_程守洙_20090215\大学物理_PIC\01_力学\XCH001_154.jpg">
            <a:extLst>
              <a:ext uri="{FF2B5EF4-FFF2-40B4-BE49-F238E27FC236}">
                <a16:creationId xmlns:a16="http://schemas.microsoft.com/office/drawing/2014/main" xmlns="" id="{0949CA53-84F5-45A7-A8B2-9F1DC0C65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3400"/>
            <a:ext cx="28956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10137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xmlns="" id="{2AFB21AD-1246-4457-91CF-570192277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5450"/>
            <a:ext cx="83820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惯性系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S’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__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同地不同时的两个事件间隔 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本征时间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                                    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时间最短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02403" name="Object 3">
            <a:extLst>
              <a:ext uri="{FF2B5EF4-FFF2-40B4-BE49-F238E27FC236}">
                <a16:creationId xmlns:a16="http://schemas.microsoft.com/office/drawing/2014/main" xmlns="" id="{0AF96328-9CEE-47ED-B1BB-6A61C46AF1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0" y="4594225"/>
          <a:ext cx="22193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3" imgW="977900" imgH="431800" progId="Equation.DSMT4">
                  <p:embed/>
                </p:oleObj>
              </mc:Choice>
              <mc:Fallback>
                <p:oleObj name="Equation" r:id="rId3" imgW="9779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594225"/>
                        <a:ext cx="22193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Rectangle 4">
            <a:extLst>
              <a:ext uri="{FF2B5EF4-FFF2-40B4-BE49-F238E27FC236}">
                <a16:creationId xmlns:a16="http://schemas.microsoft.com/office/drawing/2014/main" xmlns="" id="{79ED464B-D66D-4C70-BC61-1F7FCC9EB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89488"/>
            <a:ext cx="6477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其它惯性参考系测得的时间间隔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xmlns="" id="{BEF34CA3-3CC3-420E-BBD4-409CCEFF0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867400"/>
            <a:ext cx="5715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/>
              <a:t>时间延迟效应 </a:t>
            </a:r>
            <a:r>
              <a:rPr lang="en-US" altLang="zh-CN" b="1"/>
              <a:t>—— </a:t>
            </a:r>
            <a:r>
              <a:rPr lang="zh-CN" altLang="en-US" b="1"/>
              <a:t>运动的时钟变慢</a:t>
            </a:r>
            <a:endParaRPr lang="zh-CN" altLang="en-US" sz="2400"/>
          </a:p>
        </p:txBody>
      </p:sp>
      <p:pic>
        <p:nvPicPr>
          <p:cNvPr id="102406" name="Picture 6" descr="F:\03_MY_FILES\001_教学_HZUST\XCH_大学物理_20100222\XCH_大学物理_程守洙_20090215\大学物理_PIC\01_力学\XCH001_155.jpg">
            <a:extLst>
              <a:ext uri="{FF2B5EF4-FFF2-40B4-BE49-F238E27FC236}">
                <a16:creationId xmlns:a16="http://schemas.microsoft.com/office/drawing/2014/main" xmlns="" id="{37CE7570-A561-4158-A231-F8BE21221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1690688"/>
            <a:ext cx="3265487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7" descr="F:\03_MY_FILES\001_教学_HZUST\XCH_大学物理_20100222\XCH_大学物理_程守洙_20090215\大学物理_PIC\01_力学\XCH001_154.jpg">
            <a:extLst>
              <a:ext uri="{FF2B5EF4-FFF2-40B4-BE49-F238E27FC236}">
                <a16:creationId xmlns:a16="http://schemas.microsoft.com/office/drawing/2014/main" xmlns="" id="{0C67CA6D-9C66-4743-9A28-61B9C6C79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54175"/>
            <a:ext cx="31178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10" name="Line 10">
            <a:extLst>
              <a:ext uri="{FF2B5EF4-FFF2-40B4-BE49-F238E27FC236}">
                <a16:creationId xmlns:a16="http://schemas.microsoft.com/office/drawing/2014/main" xmlns="" id="{D3F82FAA-2032-4194-B164-745CCE1E2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681663"/>
            <a:ext cx="2286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4" grpId="0" autoUpdateAnimBg="0"/>
      <p:bldP spid="10240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2">
            <a:extLst>
              <a:ext uri="{FF2B5EF4-FFF2-40B4-BE49-F238E27FC236}">
                <a16:creationId xmlns:a16="http://schemas.microsoft.com/office/drawing/2014/main" xmlns="" id="{CD1F1ABA-41B6-4D03-8C32-31BC793A772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09588"/>
            <a:ext cx="7696200" cy="3276600"/>
            <a:chOff x="144" y="336"/>
            <a:chExt cx="4848" cy="2064"/>
          </a:xfrm>
        </p:grpSpPr>
        <p:sp>
          <p:nvSpPr>
            <p:cNvPr id="27654" name="Rectangle 3">
              <a:extLst>
                <a:ext uri="{FF2B5EF4-FFF2-40B4-BE49-F238E27FC236}">
                  <a16:creationId xmlns:a16="http://schemas.microsoft.com/office/drawing/2014/main" xmlns="" id="{118E5B42-F4D1-4B72-BCB4-15A9676EC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592"/>
              <a:ext cx="4464" cy="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buFont typeface="Monotype Sorts" pitchFamily="2" charset="2"/>
                <a:buNone/>
              </a:pPr>
              <a:r>
                <a:rPr lang="zh-CN" altLang="en-US" b="1">
                  <a:sym typeface="Symbol" panose="05050102010706020507" pitchFamily="18" charset="2"/>
                </a:rPr>
                <a:t>求 </a:t>
              </a:r>
              <a:r>
                <a:rPr lang="en-US" altLang="zh-CN" b="1">
                  <a:ea typeface="Arial Unicode MS" pitchFamily="34" charset="-122"/>
                  <a:sym typeface="Symbol" panose="05050102010706020507" pitchFamily="18" charset="2"/>
                </a:rPr>
                <a:t>1) </a:t>
              </a:r>
              <a:r>
                <a:rPr lang="zh-CN" altLang="en-US" b="1">
                  <a:sym typeface="Symbol" panose="05050102010706020507" pitchFamily="18" charset="2"/>
                </a:rPr>
                <a:t>在实验室中测得这种粒子的平均寿命</a:t>
              </a:r>
            </a:p>
            <a:p>
              <a:pPr algn="just" eaLnBrk="1" hangingPunct="1">
                <a:lnSpc>
                  <a:spcPct val="150000"/>
                </a:lnSpc>
                <a:buFont typeface="Monotype Sorts" pitchFamily="2" charset="2"/>
                <a:buNone/>
              </a:pPr>
              <a:r>
                <a:rPr lang="zh-CN" altLang="en-US" b="1">
                  <a:ea typeface="Arial Unicode MS" pitchFamily="34" charset="-122"/>
                  <a:sym typeface="Symbol" panose="05050102010706020507" pitchFamily="18" charset="2"/>
                </a:rPr>
                <a:t>     </a:t>
              </a:r>
              <a:r>
                <a:rPr lang="en-US" altLang="zh-CN" b="1">
                  <a:ea typeface="Arial Unicode MS" pitchFamily="34" charset="-122"/>
                  <a:sym typeface="Symbol" panose="05050102010706020507" pitchFamily="18" charset="2"/>
                </a:rPr>
                <a:t>2) </a:t>
              </a:r>
              <a:r>
                <a:rPr lang="zh-CN" altLang="en-US" b="1"/>
                <a:t>介子衰变前在实验室中通过的平均距离</a:t>
              </a:r>
              <a:endParaRPr lang="zh-CN" altLang="en-US" b="1">
                <a:ea typeface="Arial Unicode MS" pitchFamily="34" charset="-122"/>
                <a:sym typeface="Symbol" panose="05050102010706020507" pitchFamily="18" charset="2"/>
              </a:endParaRPr>
            </a:p>
          </p:txBody>
        </p:sp>
        <p:sp>
          <p:nvSpPr>
            <p:cNvPr id="27655" name="Rectangle 4">
              <a:extLst>
                <a:ext uri="{FF2B5EF4-FFF2-40B4-BE49-F238E27FC236}">
                  <a16:creationId xmlns:a16="http://schemas.microsoft.com/office/drawing/2014/main" xmlns="" id="{C822DDF4-A6C6-4239-B48D-6F663528C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6"/>
              <a:ext cx="4848" cy="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buFont typeface="Monotype Sorts" pitchFamily="2" charset="2"/>
                <a:buChar char=","/>
              </a:pPr>
              <a:r>
                <a:rPr lang="en-US" altLang="zh-CN" b="1">
                  <a:sym typeface="Monotype Sorts" pitchFamily="2" charset="2"/>
                </a:rPr>
                <a:t>  </a:t>
              </a:r>
              <a:r>
                <a:rPr lang="zh-CN" altLang="en-US" b="1">
                  <a:sym typeface="Monotype Sorts" pitchFamily="2" charset="2"/>
                </a:rPr>
                <a:t>带电</a:t>
              </a:r>
              <a:r>
                <a:rPr lang="zh-CN" altLang="en-US" b="1">
                  <a:ea typeface="Arial Unicode MS" pitchFamily="34" charset="-122"/>
                  <a:sym typeface="Symbol" panose="05050102010706020507" pitchFamily="18" charset="2"/>
                </a:rPr>
                <a:t></a:t>
              </a:r>
              <a:r>
                <a:rPr lang="zh-CN" altLang="en-US" b="1"/>
                <a:t>介子</a:t>
              </a:r>
              <a:r>
                <a:rPr lang="en-US" altLang="zh-CN" b="1"/>
                <a:t>(</a:t>
              </a:r>
              <a:r>
                <a:rPr lang="en-US" altLang="zh-CN" b="1">
                  <a:ea typeface="Arial Unicode MS" pitchFamily="34" charset="-122"/>
                  <a:sym typeface="Symbol" panose="05050102010706020507" pitchFamily="18" charset="2"/>
                </a:rPr>
                <a:t></a:t>
              </a:r>
              <a:r>
                <a:rPr lang="en-US" altLang="zh-CN" b="1" baseline="30000">
                  <a:ea typeface="Arial Unicode MS" pitchFamily="34" charset="-122"/>
                </a:rPr>
                <a:t>+</a:t>
              </a:r>
              <a:r>
                <a:rPr lang="zh-CN" altLang="en-US" b="1">
                  <a:sym typeface="Symbol" panose="05050102010706020507" pitchFamily="18" charset="2"/>
                </a:rPr>
                <a:t>或</a:t>
              </a:r>
              <a:r>
                <a:rPr lang="zh-CN" altLang="en-US" b="1">
                  <a:ea typeface="Arial Unicode MS" pitchFamily="34" charset="-122"/>
                  <a:sym typeface="Symbol" panose="05050102010706020507" pitchFamily="18" charset="2"/>
                </a:rPr>
                <a:t></a:t>
              </a:r>
              <a:r>
                <a:rPr lang="zh-CN" altLang="en-US" b="1" baseline="30000"/>
                <a:t>－</a:t>
              </a:r>
              <a:r>
                <a:rPr lang="en-US" altLang="zh-CN" b="1" baseline="30000"/>
                <a:t>)</a:t>
              </a:r>
              <a:r>
                <a:rPr lang="zh-CN" altLang="en-US" b="1">
                  <a:sym typeface="Symbol" panose="05050102010706020507" pitchFamily="18" charset="2"/>
                </a:rPr>
                <a:t>静止时的平均寿命</a:t>
              </a:r>
            </a:p>
            <a:p>
              <a:pPr algn="just" eaLnBrk="1" hangingPunct="1">
                <a:lnSpc>
                  <a:spcPct val="150000"/>
                </a:lnSpc>
                <a:buFont typeface="Monotype Sorts" pitchFamily="2" charset="2"/>
                <a:buNone/>
              </a:pPr>
              <a:r>
                <a:rPr lang="zh-CN" altLang="en-US" b="1">
                  <a:sym typeface="Symbol" panose="05050102010706020507" pitchFamily="18" charset="2"/>
                </a:rPr>
                <a:t>    和从加速器射出的</a:t>
              </a:r>
              <a:r>
                <a:rPr lang="zh-CN" altLang="en-US" b="1">
                  <a:ea typeface="Arial Unicode MS" pitchFamily="34" charset="-122"/>
                  <a:sym typeface="Symbol" panose="05050102010706020507" pitchFamily="18" charset="2"/>
                </a:rPr>
                <a:t></a:t>
              </a:r>
              <a:r>
                <a:rPr lang="zh-CN" altLang="en-US" b="1"/>
                <a:t>介子速率分别为</a:t>
              </a:r>
              <a:endParaRPr lang="zh-CN" altLang="en-US" b="1">
                <a:ea typeface="Arial Unicode MS" pitchFamily="34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27656" name="Object 5">
              <a:extLst>
                <a:ext uri="{FF2B5EF4-FFF2-40B4-BE49-F238E27FC236}">
                  <a16:creationId xmlns:a16="http://schemas.microsoft.com/office/drawing/2014/main" xmlns="" id="{2E467086-FE03-4BEA-9E5A-E446132ACE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6" y="1236"/>
            <a:ext cx="140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7" r:id="rId3" imgW="990170" imgH="241195" progId="Equation.DSMT4">
                    <p:embed/>
                  </p:oleObj>
                </mc:Choice>
                <mc:Fallback>
                  <p:oleObj r:id="rId3" imgW="990170" imgH="24119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" y="1236"/>
                          <a:ext cx="1409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7" name="Object 6">
              <a:extLst>
                <a:ext uri="{FF2B5EF4-FFF2-40B4-BE49-F238E27FC236}">
                  <a16:creationId xmlns:a16="http://schemas.microsoft.com/office/drawing/2014/main" xmlns="" id="{C7C3ACB7-617E-4379-A1D5-82E5274D33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9" y="1233"/>
            <a:ext cx="1547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8" r:id="rId5" imgW="1091726" imgH="228501" progId="Equation.DSMT4">
                    <p:embed/>
                  </p:oleObj>
                </mc:Choice>
                <mc:Fallback>
                  <p:oleObj r:id="rId5" imgW="1091726" imgH="22850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1233"/>
                          <a:ext cx="1547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31" name="Rectangle 7">
            <a:extLst>
              <a:ext uri="{FF2B5EF4-FFF2-40B4-BE49-F238E27FC236}">
                <a16:creationId xmlns:a16="http://schemas.microsoft.com/office/drawing/2014/main" xmlns="" id="{34E86883-64D6-4965-9C01-68F9AB647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8" y="4248150"/>
            <a:ext cx="80248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b="1">
                <a:solidFill>
                  <a:srgbClr val="660066"/>
                </a:solidFill>
                <a:ea typeface="Arial Unicode MS" pitchFamily="34" charset="-122"/>
                <a:sym typeface="Monotype Sorts" pitchFamily="2" charset="2"/>
              </a:rPr>
              <a:t></a:t>
            </a:r>
            <a:r>
              <a:rPr lang="en-US" altLang="zh-CN" b="1">
                <a:solidFill>
                  <a:srgbClr val="660066"/>
                </a:solidFill>
                <a:ea typeface="Arial Unicode MS" pitchFamily="34" charset="-122"/>
              </a:rPr>
              <a:t> 1) </a:t>
            </a:r>
            <a:r>
              <a:rPr lang="en-US" altLang="zh-CN" b="1">
                <a:solidFill>
                  <a:srgbClr val="660066"/>
                </a:solidFill>
                <a:sym typeface="Symbol" panose="05050102010706020507" pitchFamily="18" charset="2"/>
              </a:rPr>
              <a:t></a:t>
            </a:r>
            <a:r>
              <a:rPr lang="zh-CN" altLang="en-US" b="1">
                <a:solidFill>
                  <a:srgbClr val="660066"/>
                </a:solidFill>
                <a:sym typeface="Symbol" panose="05050102010706020507" pitchFamily="18" charset="2"/>
              </a:rPr>
              <a:t>介子自身参考系为</a:t>
            </a:r>
            <a:r>
              <a:rPr lang="en-US" altLang="zh-CN" b="1">
                <a:solidFill>
                  <a:srgbClr val="660066"/>
                </a:solidFill>
                <a:sym typeface="Symbol" panose="05050102010706020507" pitchFamily="18" charset="2"/>
              </a:rPr>
              <a:t>S’ —— </a:t>
            </a:r>
            <a:r>
              <a:rPr lang="zh-CN" altLang="en-US" b="1">
                <a:solidFill>
                  <a:srgbClr val="660066"/>
                </a:solidFill>
                <a:sym typeface="Symbol" panose="05050102010706020507" pitchFamily="18" charset="2"/>
              </a:rPr>
              <a:t>介子相对静止</a:t>
            </a: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xmlns="" id="{D51512E9-100F-457F-B2CD-5E460F8D7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219700"/>
            <a:ext cx="23622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b="1">
                <a:solidFill>
                  <a:srgbClr val="660066"/>
                </a:solidFill>
                <a:sym typeface="Symbol" panose="05050102010706020507" pitchFamily="18" charset="2"/>
              </a:rPr>
              <a:t>—— </a:t>
            </a:r>
            <a:r>
              <a:rPr lang="zh-CN" altLang="en-US" b="1">
                <a:solidFill>
                  <a:srgbClr val="660066"/>
                </a:solidFill>
                <a:sym typeface="Symbol" panose="05050102010706020507" pitchFamily="18" charset="2"/>
              </a:rPr>
              <a:t>本征时间</a:t>
            </a:r>
          </a:p>
        </p:txBody>
      </p:sp>
      <p:graphicFrame>
        <p:nvGraphicFramePr>
          <p:cNvPr id="103433" name="Object 9">
            <a:extLst>
              <a:ext uri="{FF2B5EF4-FFF2-40B4-BE49-F238E27FC236}">
                <a16:creationId xmlns:a16="http://schemas.microsoft.com/office/drawing/2014/main" xmlns="" id="{82713D08-1925-4E1D-939E-A0F1DE694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5663" y="5238750"/>
          <a:ext cx="22018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r:id="rId7" imgW="990170" imgH="241195" progId="Equation.DSMT4">
                  <p:embed/>
                </p:oleObj>
              </mc:Choice>
              <mc:Fallback>
                <p:oleObj r:id="rId7" imgW="990170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5238750"/>
                        <a:ext cx="22018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1" grpId="0" autoUpdateAnimBg="0"/>
      <p:bldP spid="10343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2">
            <a:extLst>
              <a:ext uri="{FF2B5EF4-FFF2-40B4-BE49-F238E27FC236}">
                <a16:creationId xmlns:a16="http://schemas.microsoft.com/office/drawing/2014/main" xmlns="" id="{A3CA0E9A-9D55-4CA0-A412-A11A855EE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2138" y="3130550"/>
          <a:ext cx="22637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3" imgW="977900" imgH="431800" progId="Equation.DSMT4">
                  <p:embed/>
                </p:oleObj>
              </mc:Choice>
              <mc:Fallback>
                <p:oleObj name="Equation" r:id="rId3" imgW="9779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3130550"/>
                        <a:ext cx="22637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3">
            <a:extLst>
              <a:ext uri="{FF2B5EF4-FFF2-40B4-BE49-F238E27FC236}">
                <a16:creationId xmlns:a16="http://schemas.microsoft.com/office/drawing/2014/main" xmlns="" id="{24E186A0-5DF2-464F-901B-43AFF72728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7813" y="3328988"/>
          <a:ext cx="19827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5" imgW="876300" imgH="203200" progId="Equation.DSMT4">
                  <p:embed/>
                </p:oleObj>
              </mc:Choice>
              <mc:Fallback>
                <p:oleObj name="Equation" r:id="rId5" imgW="8763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7813" y="3328988"/>
                        <a:ext cx="19827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>
            <a:extLst>
              <a:ext uri="{FF2B5EF4-FFF2-40B4-BE49-F238E27FC236}">
                <a16:creationId xmlns:a16="http://schemas.microsoft.com/office/drawing/2014/main" xmlns="" id="{C18F2746-3E3A-45AB-B170-30CF75369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1913" y="5018088"/>
          <a:ext cx="21764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7" imgW="914003" imgH="177723" progId="Equation.DSMT4">
                  <p:embed/>
                </p:oleObj>
              </mc:Choice>
              <mc:Fallback>
                <p:oleObj name="Equation" r:id="rId7" imgW="914003" imgH="17772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5018088"/>
                        <a:ext cx="21764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Rectangle 5">
            <a:extLst>
              <a:ext uri="{FF2B5EF4-FFF2-40B4-BE49-F238E27FC236}">
                <a16:creationId xmlns:a16="http://schemas.microsoft.com/office/drawing/2014/main" xmlns="" id="{377D9CB4-C2B2-4B10-A9BF-AF635A497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3327400"/>
            <a:ext cx="375761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实验室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sym typeface="Symbol" panose="05050102010706020507" pitchFamily="18" charset="2"/>
              </a:rPr>
              <a:t>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介子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的平均寿命</a:t>
            </a: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xmlns="" id="{F316DBCB-63EE-4D3C-ABF4-3022A0A6C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7763"/>
            <a:ext cx="46482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sym typeface="Monotype Sorts" pitchFamily="2" charset="2"/>
              </a:rPr>
              <a:t>2)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在实验室中通过的平均距离</a:t>
            </a:r>
            <a:endParaRPr lang="zh-CN" altLang="en-US" b="1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Arial Unicode MS" pitchFamily="34" charset="-122"/>
              <a:sym typeface="Symbol" panose="05050102010706020507" pitchFamily="18" charset="2"/>
            </a:endParaRPr>
          </a:p>
        </p:txBody>
      </p:sp>
      <p:sp>
        <p:nvSpPr>
          <p:cNvPr id="104455" name="Rectangle 7">
            <a:extLst>
              <a:ext uri="{FF2B5EF4-FFF2-40B4-BE49-F238E27FC236}">
                <a16:creationId xmlns:a16="http://schemas.microsoft.com/office/drawing/2014/main" xmlns="" id="{FFEC1FA6-E241-4B1E-94D3-A00D48795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919163"/>
            <a:ext cx="23622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本征时间</a:t>
            </a:r>
          </a:p>
        </p:txBody>
      </p:sp>
      <p:graphicFrame>
        <p:nvGraphicFramePr>
          <p:cNvPr id="104456" name="Object 8">
            <a:extLst>
              <a:ext uri="{FF2B5EF4-FFF2-40B4-BE49-F238E27FC236}">
                <a16:creationId xmlns:a16="http://schemas.microsoft.com/office/drawing/2014/main" xmlns="" id="{0B6911C6-7389-4559-A442-30CA7B7DA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915988"/>
          <a:ext cx="22240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r:id="rId9" imgW="990170" imgH="241195" progId="Equation.DSMT4">
                  <p:embed/>
                </p:oleObj>
              </mc:Choice>
              <mc:Fallback>
                <p:oleObj r:id="rId9" imgW="990170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915988"/>
                        <a:ext cx="22240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9">
            <a:extLst>
              <a:ext uri="{FF2B5EF4-FFF2-40B4-BE49-F238E27FC236}">
                <a16:creationId xmlns:a16="http://schemas.microsoft.com/office/drawing/2014/main" xmlns="" id="{E8A23317-27BB-4F09-89C2-4E163E4BA2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4513" y="2046288"/>
          <a:ext cx="250031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r:id="rId11" imgW="1091726" imgH="228501" progId="Equation.DSMT4">
                  <p:embed/>
                </p:oleObj>
              </mc:Choice>
              <mc:Fallback>
                <p:oleObj r:id="rId11" imgW="1091726" imgH="2285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2046288"/>
                        <a:ext cx="250031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Rectangle 10">
            <a:extLst>
              <a:ext uri="{FF2B5EF4-FFF2-40B4-BE49-F238E27FC236}">
                <a16:creationId xmlns:a16="http://schemas.microsoft.com/office/drawing/2014/main" xmlns="" id="{AE68360B-B2E8-44BF-A83D-2313A39CF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62163"/>
            <a:ext cx="28956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S’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系运动速率</a:t>
            </a:r>
          </a:p>
        </p:txBody>
      </p:sp>
      <p:sp>
        <p:nvSpPr>
          <p:cNvPr id="104460" name="Line 12">
            <a:extLst>
              <a:ext uri="{FF2B5EF4-FFF2-40B4-BE49-F238E27FC236}">
                <a16:creationId xmlns:a16="http://schemas.microsoft.com/office/drawing/2014/main" xmlns="" id="{343F4E5D-4B37-4438-815F-D88077036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2213" y="5578475"/>
            <a:ext cx="2286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8684" name="Object 13">
            <a:extLst>
              <a:ext uri="{FF2B5EF4-FFF2-40B4-BE49-F238E27FC236}">
                <a16:creationId xmlns:a16="http://schemas.microsoft.com/office/drawing/2014/main" xmlns="" id="{618E5B99-0310-4CCE-B727-A8E723E454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4063" y="6608763"/>
          <a:ext cx="61912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13" imgW="444114" imgH="177646" progId="Equation.DSMT4">
                  <p:embed/>
                </p:oleObj>
              </mc:Choice>
              <mc:Fallback>
                <p:oleObj name="Equation" r:id="rId13" imgW="444114" imgH="17764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4063" y="6608763"/>
                        <a:ext cx="619125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  <p:bldP spid="104454" grpId="0" autoUpdateAnimBg="0"/>
      <p:bldP spid="104455" grpId="0" autoUpdateAnimBg="0"/>
      <p:bldP spid="10445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xmlns="" id="{997D31AD-E712-4E94-A293-6CD9BCD2D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"/>
            <a:ext cx="7620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defRPr/>
            </a:pP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04 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同时性的相对性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 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长度收缩</a:t>
            </a: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动尺变短</a:t>
            </a: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)</a:t>
            </a: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xmlns="" id="{75BEA723-3FD0-470B-9ACC-388BF2DB6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37100"/>
            <a:ext cx="78486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/>
              <a:t>—— </a:t>
            </a:r>
            <a:r>
              <a:rPr lang="zh-CN" altLang="en-US" b="1"/>
              <a:t>惯性参考系</a:t>
            </a:r>
            <a:r>
              <a:rPr lang="en-US" altLang="zh-CN" b="1"/>
              <a:t>S’</a:t>
            </a:r>
            <a:r>
              <a:rPr lang="zh-CN" altLang="en-US" b="1"/>
              <a:t>以速度相对于惯性参考系</a:t>
            </a:r>
            <a:r>
              <a:rPr lang="en-US" altLang="zh-CN" b="1"/>
              <a:t>S</a:t>
            </a:r>
            <a:r>
              <a:rPr lang="zh-CN" altLang="en-US" b="1"/>
              <a:t>运动</a:t>
            </a:r>
          </a:p>
          <a:p>
            <a:pPr>
              <a:lnSpc>
                <a:spcPct val="150000"/>
              </a:lnSpc>
            </a:pPr>
            <a:r>
              <a:rPr lang="en-US" altLang="zh-CN" b="1"/>
              <a:t>—— S’</a:t>
            </a:r>
            <a:r>
              <a:rPr lang="zh-CN" altLang="en-US" b="1"/>
              <a:t>中的棒</a:t>
            </a:r>
            <a:r>
              <a:rPr lang="en-US" altLang="zh-CN" b="1"/>
              <a:t>AB</a:t>
            </a:r>
            <a:r>
              <a:rPr lang="zh-CN" altLang="en-US" b="1"/>
              <a:t>静止</a:t>
            </a:r>
            <a:r>
              <a:rPr lang="en-US" altLang="zh-CN" b="1"/>
              <a:t>(</a:t>
            </a:r>
            <a:r>
              <a:rPr lang="zh-CN" altLang="en-US" b="1"/>
              <a:t>固定在</a:t>
            </a:r>
            <a:r>
              <a:rPr lang="en-US" altLang="zh-CN" b="1"/>
              <a:t>S’</a:t>
            </a:r>
            <a:r>
              <a:rPr lang="zh-CN" altLang="en-US" b="1"/>
              <a:t>的</a:t>
            </a:r>
            <a:r>
              <a:rPr lang="en-US" altLang="zh-CN" b="1"/>
              <a:t>x</a:t>
            </a:r>
            <a:r>
              <a:rPr lang="zh-CN" altLang="en-US" b="1"/>
              <a:t>轴上</a:t>
            </a:r>
            <a:r>
              <a:rPr lang="en-US" altLang="zh-CN" b="1"/>
              <a:t>)</a:t>
            </a:r>
            <a:r>
              <a:rPr lang="en-US" altLang="zh-CN" sz="1100"/>
              <a:t> </a:t>
            </a:r>
            <a:endParaRPr lang="en-US" altLang="zh-CN" sz="2400"/>
          </a:p>
        </p:txBody>
      </p:sp>
      <p:pic>
        <p:nvPicPr>
          <p:cNvPr id="105476" name="Picture 4" descr="F:\03_MY_FILES\001_教学_HZUST\XCH_大学物理_20100222\XCH_大学物理_程守洙_20090215\大学物理_PIC\01_力学\XCH001_156_01.jpg">
            <a:extLst>
              <a:ext uri="{FF2B5EF4-FFF2-40B4-BE49-F238E27FC236}">
                <a16:creationId xmlns:a16="http://schemas.microsoft.com/office/drawing/2014/main" xmlns="" id="{FF8ACF4C-1C5A-48FD-9399-5511D761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864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xmlns="" id="{09EC942C-060D-47E8-80E2-47CB4AB20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76350"/>
            <a:ext cx="74676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zh-CN" sz="26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</a:t>
            </a:r>
            <a:r>
              <a:rPr lang="zh-CN" altLang="en-US" sz="26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以原点</a:t>
            </a:r>
            <a:r>
              <a:rPr lang="en-US" altLang="zh-CN" sz="26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O’</a:t>
            </a:r>
            <a:r>
              <a:rPr lang="zh-CN" altLang="en-US" sz="26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为参考</a:t>
            </a:r>
            <a:r>
              <a:rPr lang="en-US" altLang="zh-CN" sz="26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__</a:t>
            </a:r>
            <a:r>
              <a:rPr lang="zh-CN" altLang="en-US" sz="26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直接测量</a:t>
            </a:r>
            <a:r>
              <a:rPr lang="en-US" altLang="zh-CN" sz="26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AB</a:t>
            </a:r>
            <a:r>
              <a:rPr lang="zh-CN" altLang="en-US" sz="26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两点的坐标</a:t>
            </a:r>
            <a:r>
              <a:rPr lang="zh-CN" altLang="en-US" sz="26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    </a:t>
            </a: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08547" name="Object 3">
            <a:extLst>
              <a:ext uri="{FF2B5EF4-FFF2-40B4-BE49-F238E27FC236}">
                <a16:creationId xmlns:a16="http://schemas.microsoft.com/office/drawing/2014/main" xmlns="" id="{660F0C17-C7AF-495F-AA57-88AE80F7C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1436688"/>
          <a:ext cx="14319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r:id="rId4" imgW="647700" imgH="228600" progId="Equation.DSMT4">
                  <p:embed/>
                </p:oleObj>
              </mc:Choice>
              <mc:Fallback>
                <p:oleObj r:id="rId4" imgW="6477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436688"/>
                        <a:ext cx="14319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60" name="Group 16">
            <a:extLst>
              <a:ext uri="{FF2B5EF4-FFF2-40B4-BE49-F238E27FC236}">
                <a16:creationId xmlns:a16="http://schemas.microsoft.com/office/drawing/2014/main" xmlns="" id="{B650EDA9-4B6C-42D8-9050-48B368FAB8A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765550"/>
            <a:ext cx="4143375" cy="568325"/>
            <a:chOff x="192" y="2372"/>
            <a:chExt cx="2610" cy="358"/>
          </a:xfrm>
        </p:grpSpPr>
        <p:sp>
          <p:nvSpPr>
            <p:cNvPr id="31758" name="Rectangle 5">
              <a:extLst>
                <a:ext uri="{FF2B5EF4-FFF2-40B4-BE49-F238E27FC236}">
                  <a16:creationId xmlns:a16="http://schemas.microsoft.com/office/drawing/2014/main" xmlns="" id="{D47F18C2-40CA-49E2-8F5D-CBFF41553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372"/>
              <a:ext cx="2592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CCFF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b="1"/>
                <a:t>——</a:t>
              </a:r>
              <a:r>
                <a:rPr lang="en-US" altLang="zh-CN" b="1">
                  <a:ea typeface="Arial Unicode MS" pitchFamily="34" charset="-122"/>
                </a:rPr>
                <a:t> </a:t>
              </a:r>
              <a:r>
                <a:rPr lang="zh-CN" altLang="en-US" b="1"/>
                <a:t>不依赖于测量的时间</a:t>
              </a:r>
              <a:endParaRPr lang="zh-CN" altLang="en-US" sz="2400"/>
            </a:p>
          </p:txBody>
        </p:sp>
        <p:graphicFrame>
          <p:nvGraphicFramePr>
            <p:cNvPr id="31759" name="Object 6">
              <a:extLst>
                <a:ext uri="{FF2B5EF4-FFF2-40B4-BE49-F238E27FC236}">
                  <a16:creationId xmlns:a16="http://schemas.microsoft.com/office/drawing/2014/main" xmlns="" id="{92FD4363-C056-4284-8D7E-D79337EBE2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7" y="2426"/>
            <a:ext cx="19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3" r:id="rId6" imgW="126725" imgH="177415" progId="Equation.DSMT4">
                    <p:embed/>
                  </p:oleObj>
                </mc:Choice>
                <mc:Fallback>
                  <p:oleObj r:id="rId6" imgW="126725" imgH="17741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7" y="2426"/>
                          <a:ext cx="19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551" name="Object 7">
            <a:extLst>
              <a:ext uri="{FF2B5EF4-FFF2-40B4-BE49-F238E27FC236}">
                <a16:creationId xmlns:a16="http://schemas.microsoft.com/office/drawing/2014/main" xmlns="" id="{E9728B3A-296C-45AA-A341-E9AAF0AE66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3788" y="2565400"/>
          <a:ext cx="16875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Equation" r:id="rId8" imgW="723586" imgH="228501" progId="Equation.DSMT4">
                  <p:embed/>
                </p:oleObj>
              </mc:Choice>
              <mc:Fallback>
                <p:oleObj name="Equation" r:id="rId8" imgW="723586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2565400"/>
                        <a:ext cx="16875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2" name="Rectangle 8">
            <a:extLst>
              <a:ext uri="{FF2B5EF4-FFF2-40B4-BE49-F238E27FC236}">
                <a16:creationId xmlns:a16="http://schemas.microsoft.com/office/drawing/2014/main" xmlns="" id="{76ABD614-8578-476F-AA17-E88F03B19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S’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系中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——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AB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长度的测量</a:t>
            </a:r>
          </a:p>
        </p:txBody>
      </p:sp>
      <p:grpSp>
        <p:nvGrpSpPr>
          <p:cNvPr id="108553" name="Group 9">
            <a:extLst>
              <a:ext uri="{FF2B5EF4-FFF2-40B4-BE49-F238E27FC236}">
                <a16:creationId xmlns:a16="http://schemas.microsoft.com/office/drawing/2014/main" xmlns="" id="{5C1C5D31-A3C3-4B1F-BC2C-823A56CB630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638800"/>
            <a:ext cx="3733800" cy="601663"/>
            <a:chOff x="576" y="3429"/>
            <a:chExt cx="2352" cy="379"/>
          </a:xfrm>
        </p:grpSpPr>
        <p:graphicFrame>
          <p:nvGraphicFramePr>
            <p:cNvPr id="31756" name="Object 10">
              <a:extLst>
                <a:ext uri="{FF2B5EF4-FFF2-40B4-BE49-F238E27FC236}">
                  <a16:creationId xmlns:a16="http://schemas.microsoft.com/office/drawing/2014/main" xmlns="" id="{98CB5F1A-B34E-43B1-B26F-0D34398A5E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3429"/>
            <a:ext cx="211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5" name="Equation" r:id="rId10" imgW="126890" imgH="228402" progId="Equation.DSMT4">
                    <p:embed/>
                  </p:oleObj>
                </mc:Choice>
                <mc:Fallback>
                  <p:oleObj name="Equation" r:id="rId10" imgW="126890" imgH="228402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429"/>
                          <a:ext cx="211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55" name="Rectangle 11">
              <a:extLst>
                <a:ext uri="{FF2B5EF4-FFF2-40B4-BE49-F238E27FC236}">
                  <a16:creationId xmlns:a16="http://schemas.microsoft.com/office/drawing/2014/main" xmlns="" id="{89AFD51F-F899-4625-AB0C-E17D92644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41"/>
              <a:ext cx="21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CCFF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—— AB</a:t>
              </a:r>
              <a:r>
                <a:rPr lang="zh-CN" altLang="en-US" b="1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的固有长度</a:t>
              </a:r>
              <a:endParaRPr lang="zh-CN" altLang="en-US" sz="240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08556" name="Rectangle 12">
            <a:extLst>
              <a:ext uri="{FF2B5EF4-FFF2-40B4-BE49-F238E27FC236}">
                <a16:creationId xmlns:a16="http://schemas.microsoft.com/office/drawing/2014/main" xmlns="" id="{276AE04F-D6F6-485F-B2EC-3A3CFD6E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921250"/>
            <a:ext cx="88392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—— </a:t>
            </a:r>
            <a:r>
              <a:rPr lang="zh-CN" altLang="en-US" b="1"/>
              <a:t>在相对</a:t>
            </a:r>
            <a:r>
              <a:rPr lang="en-US" altLang="zh-CN" b="1"/>
              <a:t>AB</a:t>
            </a:r>
            <a:r>
              <a:rPr lang="zh-CN" altLang="en-US" b="1"/>
              <a:t>静止的所有惯性参考系中，测量的长度相同</a:t>
            </a:r>
            <a:r>
              <a:rPr lang="zh-CN" altLang="en-US" sz="1100"/>
              <a:t> </a:t>
            </a:r>
            <a:endParaRPr lang="zh-CN" altLang="en-US" sz="2400"/>
          </a:p>
        </p:txBody>
      </p:sp>
      <p:sp>
        <p:nvSpPr>
          <p:cNvPr id="108557" name="Rectangle 13">
            <a:extLst>
              <a:ext uri="{FF2B5EF4-FFF2-40B4-BE49-F238E27FC236}">
                <a16:creationId xmlns:a16="http://schemas.microsoft.com/office/drawing/2014/main" xmlns="" id="{8538E87E-77BC-4871-AEE7-9D6663E08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66988"/>
            <a:ext cx="1638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AB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的长度</a:t>
            </a:r>
          </a:p>
        </p:txBody>
      </p:sp>
      <p:pic>
        <p:nvPicPr>
          <p:cNvPr id="108558" name="Picture 14" descr="F:\03_MY_FILES\001_教学_HZUST\XCH_大学物理_20100222\XCH_大学物理_程守洙_20090215\大学物理_PIC\01_力学\XCH001_156_01.jpg">
            <a:extLst>
              <a:ext uri="{FF2B5EF4-FFF2-40B4-BE49-F238E27FC236}">
                <a16:creationId xmlns:a16="http://schemas.microsoft.com/office/drawing/2014/main" xmlns="" id="{C7697CF7-9B3D-426D-8528-9675FA966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20925"/>
            <a:ext cx="419100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61" name="Line 17">
            <a:extLst>
              <a:ext uri="{FF2B5EF4-FFF2-40B4-BE49-F238E27FC236}">
                <a16:creationId xmlns:a16="http://schemas.microsoft.com/office/drawing/2014/main" xmlns="" id="{81182F31-0345-41B8-B76B-FC278A976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143000"/>
            <a:ext cx="4495800" cy="0"/>
          </a:xfrm>
          <a:prstGeom prst="line">
            <a:avLst/>
          </a:prstGeom>
          <a:noFill/>
          <a:ln w="76200" cmpd="tri">
            <a:pattFill prst="pct90">
              <a:fgClr>
                <a:srgbClr val="333300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utoUpdateAnimBg="0"/>
      <p:bldP spid="108552" grpId="0" autoUpdateAnimBg="0"/>
      <p:bldP spid="108556" grpId="0" autoUpdateAnimBg="0"/>
      <p:bldP spid="10855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xmlns="" id="{2B2BF6DC-180C-42FE-891B-751A24797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46113"/>
            <a:ext cx="861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2) </a:t>
            </a:r>
            <a:r>
              <a:rPr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以一个相对</a:t>
            </a:r>
            <a:r>
              <a:rPr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系静止的点</a:t>
            </a:r>
            <a:r>
              <a:rPr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P</a:t>
            </a:r>
            <a:r>
              <a:rPr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为参考</a:t>
            </a:r>
            <a:r>
              <a:rPr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</a:t>
            </a:r>
            <a:r>
              <a:rPr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相对</a:t>
            </a:r>
            <a:r>
              <a:rPr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</a:t>
            </a:r>
            <a:r>
              <a:rPr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的速度是</a:t>
            </a:r>
            <a:r>
              <a:rPr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u)</a:t>
            </a:r>
          </a:p>
        </p:txBody>
      </p:sp>
      <p:graphicFrame>
        <p:nvGraphicFramePr>
          <p:cNvPr id="110595" name="Object 3">
            <a:extLst>
              <a:ext uri="{FF2B5EF4-FFF2-40B4-BE49-F238E27FC236}">
                <a16:creationId xmlns:a16="http://schemas.microsoft.com/office/drawing/2014/main" xmlns="" id="{7336C15B-0029-469A-8C23-F928EA7E43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1547813"/>
          <a:ext cx="12493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r:id="rId4" imgW="571252" imgH="228501" progId="Equation.DSMT4">
                  <p:embed/>
                </p:oleObj>
              </mc:Choice>
              <mc:Fallback>
                <p:oleObj r:id="rId4" imgW="571252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547813"/>
                        <a:ext cx="12493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4">
            <a:extLst>
              <a:ext uri="{FF2B5EF4-FFF2-40B4-BE49-F238E27FC236}">
                <a16:creationId xmlns:a16="http://schemas.microsoft.com/office/drawing/2014/main" xmlns="" id="{57282370-16D8-4614-8368-F7766A2FC9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613150"/>
          <a:ext cx="28844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6" imgW="1257120" imgH="228600" progId="Equation.DSMT4">
                  <p:embed/>
                </p:oleObj>
              </mc:Choice>
              <mc:Fallback>
                <p:oleObj name="Equation" r:id="rId6" imgW="12571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13150"/>
                        <a:ext cx="28844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Rectangle 5">
            <a:extLst>
              <a:ext uri="{FF2B5EF4-FFF2-40B4-BE49-F238E27FC236}">
                <a16:creationId xmlns:a16="http://schemas.microsoft.com/office/drawing/2014/main" xmlns="" id="{35CE76C1-80D0-4979-B9D0-4541300F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16063"/>
            <a:ext cx="67056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>
                <a:ea typeface="Arial Unicode MS" pitchFamily="34" charset="-122"/>
              </a:rPr>
              <a:t>S’</a:t>
            </a:r>
            <a:r>
              <a:rPr lang="zh-CN" altLang="en-US" b="1"/>
              <a:t>系中 </a:t>
            </a:r>
            <a:r>
              <a:rPr lang="en-US" altLang="zh-CN" b="1"/>
              <a:t>—— </a:t>
            </a:r>
            <a:r>
              <a:rPr lang="zh-CN" altLang="en-US" b="1"/>
              <a:t>分别测量</a:t>
            </a:r>
            <a:r>
              <a:rPr lang="en-US" altLang="zh-CN" b="1"/>
              <a:t>P</a:t>
            </a:r>
            <a:r>
              <a:rPr lang="zh-CN" altLang="en-US" b="1"/>
              <a:t>经过</a:t>
            </a:r>
            <a:r>
              <a:rPr lang="en-US" altLang="zh-CN" b="1">
                <a:ea typeface="Arial Unicode MS" pitchFamily="34" charset="-122"/>
              </a:rPr>
              <a:t>AB</a:t>
            </a:r>
            <a:r>
              <a:rPr lang="zh-CN" altLang="en-US" b="1"/>
              <a:t>两点的时刻</a:t>
            </a:r>
            <a:endParaRPr lang="zh-CN" altLang="en-US" sz="2400"/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xmlns="" id="{577B8071-5964-428E-92AD-68C957C2E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62213"/>
            <a:ext cx="1828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的长度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xmlns="" id="{394F027A-CBB6-4852-AAD0-50744AB78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21250"/>
            <a:ext cx="4572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—— </a:t>
            </a:r>
            <a:r>
              <a:rPr lang="zh-CN" altLang="en-US" b="1"/>
              <a:t>不依赖于固定点</a:t>
            </a:r>
            <a:r>
              <a:rPr lang="en-US" altLang="zh-CN" b="1"/>
              <a:t>P</a:t>
            </a:r>
            <a:r>
              <a:rPr lang="zh-CN" altLang="en-US" b="1"/>
              <a:t>的选取</a:t>
            </a:r>
            <a:r>
              <a:rPr lang="zh-CN" altLang="en-US" sz="1100"/>
              <a:t> </a:t>
            </a:r>
            <a:endParaRPr lang="zh-CN" altLang="en-US" sz="2400"/>
          </a:p>
        </p:txBody>
      </p:sp>
      <p:sp>
        <p:nvSpPr>
          <p:cNvPr id="110600" name="Rectangle 8">
            <a:extLst>
              <a:ext uri="{FF2B5EF4-FFF2-40B4-BE49-F238E27FC236}">
                <a16:creationId xmlns:a16="http://schemas.microsoft.com/office/drawing/2014/main" xmlns="" id="{3BCBC684-BE5B-4AFE-9F6E-3F3C93A48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07050"/>
            <a:ext cx="6477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—— S’</a:t>
            </a:r>
            <a:r>
              <a:rPr lang="zh-CN" altLang="en-US" b="1"/>
              <a:t>系中两种方法测得</a:t>
            </a:r>
            <a:r>
              <a:rPr lang="en-US" altLang="zh-CN" b="1"/>
              <a:t>AB</a:t>
            </a:r>
            <a:r>
              <a:rPr lang="zh-CN" altLang="en-US" b="1"/>
              <a:t>的长度一样</a:t>
            </a:r>
          </a:p>
        </p:txBody>
      </p:sp>
      <p:pic>
        <p:nvPicPr>
          <p:cNvPr id="110601" name="Picture 9" descr="F:\03_MY_FILES\001_教学_HZUST\XCH_大学物理_20100222\XCH_大学物理_程守洙_20090215\大学物理_PIC\01_力学\XCH001_156_02.jpg">
            <a:extLst>
              <a:ext uri="{FF2B5EF4-FFF2-40B4-BE49-F238E27FC236}">
                <a16:creationId xmlns:a16="http://schemas.microsoft.com/office/drawing/2014/main" xmlns="" id="{4CED5F09-19CC-4406-A3CB-F9223BF8F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438400"/>
            <a:ext cx="432435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7" grpId="0" autoUpdateAnimBg="0"/>
      <p:bldP spid="110598" grpId="0" autoUpdateAnimBg="0"/>
      <p:bldP spid="110599" grpId="0" autoUpdateAnimBg="0"/>
      <p:bldP spid="11060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2" name="Object 2">
            <a:extLst>
              <a:ext uri="{FF2B5EF4-FFF2-40B4-BE49-F238E27FC236}">
                <a16:creationId xmlns:a16="http://schemas.microsoft.com/office/drawing/2014/main" xmlns="" id="{B3AB107D-EDDD-4A48-BFEE-B32C51790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1025" y="1349375"/>
          <a:ext cx="22240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4" imgW="990170" imgH="482391" progId="Equation.DSMT4">
                  <p:embed/>
                </p:oleObj>
              </mc:Choice>
              <mc:Fallback>
                <p:oleObj name="Equation" r:id="rId4" imgW="990170" imgH="48239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1349375"/>
                        <a:ext cx="2224088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" name="Object 3">
            <a:extLst>
              <a:ext uri="{FF2B5EF4-FFF2-40B4-BE49-F238E27FC236}">
                <a16:creationId xmlns:a16="http://schemas.microsoft.com/office/drawing/2014/main" xmlns="" id="{C8626187-84BC-4BCF-9976-8367926AF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3300" y="2957513"/>
          <a:ext cx="16414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r:id="rId6" imgW="685800" imgH="228600" progId="Equation.DSMT4">
                  <p:embed/>
                </p:oleObj>
              </mc:Choice>
              <mc:Fallback>
                <p:oleObj r:id="rId6" imgW="6858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2957513"/>
                        <a:ext cx="16414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4" name="Rectangle 4">
            <a:extLst>
              <a:ext uri="{FF2B5EF4-FFF2-40B4-BE49-F238E27FC236}">
                <a16:creationId xmlns:a16="http://schemas.microsoft.com/office/drawing/2014/main" xmlns="" id="{9F551538-A65D-4662-9774-FB6F034A0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34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S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系中 </a:t>
            </a: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 </a:t>
            </a: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AB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长度的测量</a:t>
            </a:r>
            <a:endParaRPr lang="zh-CN" altLang="en-US" sz="28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xmlns="" id="{30A9B140-07EB-4117-95F2-6728500C3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38300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1)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同时测量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AB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两点的坐标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xmlns="" id="{2EB5E10E-8FC8-45AF-85D2-3F4FF297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40050"/>
            <a:ext cx="1828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AB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的长度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12647" name="Group 7">
            <a:extLst>
              <a:ext uri="{FF2B5EF4-FFF2-40B4-BE49-F238E27FC236}">
                <a16:creationId xmlns:a16="http://schemas.microsoft.com/office/drawing/2014/main" xmlns="" id="{9760EF9D-4ED2-48A4-AF8C-EF3808DD3E5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311650"/>
            <a:ext cx="4038600" cy="488950"/>
            <a:chOff x="192" y="2524"/>
            <a:chExt cx="2544" cy="308"/>
          </a:xfrm>
        </p:grpSpPr>
        <p:graphicFrame>
          <p:nvGraphicFramePr>
            <p:cNvPr id="35851" name="Object 8">
              <a:extLst>
                <a:ext uri="{FF2B5EF4-FFF2-40B4-BE49-F238E27FC236}">
                  <a16:creationId xmlns:a16="http://schemas.microsoft.com/office/drawing/2014/main" xmlns="" id="{E86355FC-7928-4796-AE5F-158EBA4129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4" y="2559"/>
            <a:ext cx="15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4" r:id="rId8" imgW="88746" imgH="152136" progId="Equation.DSMT4">
                    <p:embed/>
                  </p:oleObj>
                </mc:Choice>
                <mc:Fallback>
                  <p:oleObj r:id="rId8" imgW="88746" imgH="152136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" y="2559"/>
                          <a:ext cx="156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2" name="Rectangle 9">
              <a:extLst>
                <a:ext uri="{FF2B5EF4-FFF2-40B4-BE49-F238E27FC236}">
                  <a16:creationId xmlns:a16="http://schemas.microsoft.com/office/drawing/2014/main" xmlns="" id="{D4528DE5-543F-4A38-9AF2-1970AF1BA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524"/>
              <a:ext cx="254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CCFF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—— </a:t>
              </a:r>
              <a:r>
                <a:rPr lang="zh-CN" altLang="en-US" b="1"/>
                <a:t>不依赖测量的时刻</a:t>
              </a:r>
              <a:endParaRPr lang="zh-CN" altLang="en-US" sz="2400"/>
            </a:p>
          </p:txBody>
        </p:sp>
      </p:grpSp>
      <p:sp>
        <p:nvSpPr>
          <p:cNvPr id="112650" name="Rectangle 10">
            <a:extLst>
              <a:ext uri="{FF2B5EF4-FFF2-40B4-BE49-F238E27FC236}">
                <a16:creationId xmlns:a16="http://schemas.microsoft.com/office/drawing/2014/main" xmlns="" id="{8D913062-964C-4DA7-BFC7-6F7295AA6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486400"/>
            <a:ext cx="6629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—— </a:t>
            </a:r>
            <a:r>
              <a:rPr lang="zh-CN" altLang="en-US" b="1"/>
              <a:t>任意时刻同时测量，都得出相同的结果</a:t>
            </a:r>
            <a:r>
              <a:rPr lang="zh-CN" altLang="en-US" sz="1100"/>
              <a:t> </a:t>
            </a:r>
            <a:endParaRPr lang="zh-CN" altLang="en-US" sz="2400"/>
          </a:p>
        </p:txBody>
      </p:sp>
      <p:pic>
        <p:nvPicPr>
          <p:cNvPr id="112651" name="Picture 11" descr="F:\03_MY_FILES\001_教学_HZUST\XCH_大学物理_20100222\XCH_大学物理_程守洙_20090215\大学物理_PIC\01_力学\XCH001_157_01.jpg">
            <a:extLst>
              <a:ext uri="{FF2B5EF4-FFF2-40B4-BE49-F238E27FC236}">
                <a16:creationId xmlns:a16="http://schemas.microsoft.com/office/drawing/2014/main" xmlns="" id="{0D4C9016-5FFF-410F-8029-A0F8F1BA4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17813"/>
            <a:ext cx="4343400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52" name="Line 12">
            <a:extLst>
              <a:ext uri="{FF2B5EF4-FFF2-40B4-BE49-F238E27FC236}">
                <a16:creationId xmlns:a16="http://schemas.microsoft.com/office/drawing/2014/main" xmlns="" id="{151D97F0-BA83-437B-A48F-CA365953B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" y="1049338"/>
            <a:ext cx="4495800" cy="0"/>
          </a:xfrm>
          <a:prstGeom prst="line">
            <a:avLst/>
          </a:prstGeom>
          <a:noFill/>
          <a:ln w="76200" cmpd="tri">
            <a:pattFill prst="pct90">
              <a:fgClr>
                <a:srgbClr val="333300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utoUpdateAnimBg="0"/>
      <p:bldP spid="112645" grpId="0" autoUpdateAnimBg="0"/>
      <p:bldP spid="112646" grpId="0" autoUpdateAnimBg="0"/>
      <p:bldP spid="11265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9A49B368-8D14-42AE-9C17-3B6E91F4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62000"/>
            <a:ext cx="22098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绝对时空观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1B7675BB-CED1-427C-8C19-CB941B212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62000"/>
            <a:ext cx="60198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b="1"/>
              <a:t>——  </a:t>
            </a:r>
            <a:r>
              <a:rPr lang="zh-CN" altLang="en-US" b="1"/>
              <a:t>绝对空间与任何外界事物无关</a:t>
            </a:r>
            <a:endParaRPr lang="zh-CN" altLang="en-US" sz="2400"/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xmlns="" id="{EE814D99-E6C7-4A6A-A5BA-ADC24BD20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95400"/>
            <a:ext cx="49530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210000"/>
              </a:lnSpc>
            </a:pPr>
            <a:r>
              <a:rPr lang="en-US" altLang="zh-CN" b="1"/>
              <a:t>—— </a:t>
            </a:r>
            <a:r>
              <a:rPr lang="zh-CN" altLang="en-US" b="1"/>
              <a:t>空间任意两点距离的测量</a:t>
            </a:r>
          </a:p>
          <a:p>
            <a:pPr algn="just">
              <a:lnSpc>
                <a:spcPct val="210000"/>
              </a:lnSpc>
            </a:pPr>
            <a:r>
              <a:rPr lang="zh-CN" altLang="en-US" b="1"/>
              <a:t>         和两个事件发生的时间间隔</a:t>
            </a:r>
          </a:p>
          <a:p>
            <a:pPr algn="just">
              <a:lnSpc>
                <a:spcPct val="210000"/>
              </a:lnSpc>
            </a:pPr>
            <a:r>
              <a:rPr lang="zh-CN" altLang="en-US" b="1"/>
              <a:t>         都是相同的</a:t>
            </a:r>
            <a:endParaRPr lang="zh-CN" altLang="en-US" sz="2400"/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xmlns="" id="{884C8C72-E35B-4B69-89A8-67E1738BD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210175"/>
            <a:ext cx="48768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与惯性参考系无关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83976" name="Picture 8" descr="C:\Documents and Settings\JTZHAO\桌面\XCH001_165.jpg">
            <a:extLst>
              <a:ext uri="{FF2B5EF4-FFF2-40B4-BE49-F238E27FC236}">
                <a16:creationId xmlns:a16="http://schemas.microsoft.com/office/drawing/2014/main" xmlns="" id="{22517971-7358-4058-B449-673E7D520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4191000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utoUpdateAnimBg="0"/>
      <p:bldP spid="83971" grpId="0" autoUpdateAnimBg="0"/>
      <p:bldP spid="83972" grpId="0" autoUpdateAnimBg="0"/>
      <p:bldP spid="8397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>
            <a:extLst>
              <a:ext uri="{FF2B5EF4-FFF2-40B4-BE49-F238E27FC236}">
                <a16:creationId xmlns:a16="http://schemas.microsoft.com/office/drawing/2014/main" xmlns="" id="{0C2E4FC4-8EBE-47FA-8D19-17706F295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0263" y="1462088"/>
          <a:ext cx="1333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r:id="rId4" imgW="571252" imgH="228501" progId="Equation.DSMT4">
                  <p:embed/>
                </p:oleObj>
              </mc:Choice>
              <mc:Fallback>
                <p:oleObj r:id="rId4" imgW="571252" imgH="22850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0263" y="1462088"/>
                        <a:ext cx="1333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>
            <a:extLst>
              <a:ext uri="{FF2B5EF4-FFF2-40B4-BE49-F238E27FC236}">
                <a16:creationId xmlns:a16="http://schemas.microsoft.com/office/drawing/2014/main" xmlns="" id="{72C9968D-CCCB-44AF-9B04-78A10DE4E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2675" y="3563938"/>
          <a:ext cx="2752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r:id="rId6" imgW="1181100" imgH="228600" progId="Equation.DSMT4">
                  <p:embed/>
                </p:oleObj>
              </mc:Choice>
              <mc:Fallback>
                <p:oleObj r:id="rId6" imgW="11811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3563938"/>
                        <a:ext cx="2752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2" name="Rectangle 4">
            <a:extLst>
              <a:ext uri="{FF2B5EF4-FFF2-40B4-BE49-F238E27FC236}">
                <a16:creationId xmlns:a16="http://schemas.microsoft.com/office/drawing/2014/main" xmlns="" id="{17BB9999-71F5-496A-BA01-9F5F44320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54050"/>
            <a:ext cx="8382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2)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以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S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系中的一个固定点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P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为参考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(S’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相对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点的速度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u)</a:t>
            </a:r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xmlns="" id="{BAA71D2F-1139-44C4-9787-3EA9C69AB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92250"/>
            <a:ext cx="6629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>
                <a:ea typeface="Arial Unicode MS" pitchFamily="34" charset="-122"/>
              </a:rPr>
              <a:t>S</a:t>
            </a:r>
            <a:r>
              <a:rPr lang="zh-CN" altLang="en-US" b="1"/>
              <a:t>系中 </a:t>
            </a:r>
            <a:r>
              <a:rPr lang="en-US" altLang="zh-CN" b="1"/>
              <a:t>—— </a:t>
            </a:r>
            <a:r>
              <a:rPr lang="zh-CN" altLang="en-US" b="1"/>
              <a:t>分别测量</a:t>
            </a:r>
            <a:r>
              <a:rPr lang="en-US" altLang="zh-CN" b="1">
                <a:ea typeface="Arial Unicode MS" pitchFamily="34" charset="-122"/>
              </a:rPr>
              <a:t>AB</a:t>
            </a:r>
            <a:r>
              <a:rPr lang="zh-CN" altLang="en-US" b="1"/>
              <a:t>两点经过</a:t>
            </a:r>
            <a:r>
              <a:rPr lang="en-US" altLang="zh-CN" b="1">
                <a:ea typeface="Arial Unicode MS" pitchFamily="34" charset="-122"/>
              </a:rPr>
              <a:t>P</a:t>
            </a:r>
            <a:r>
              <a:rPr lang="zh-CN" altLang="en-US" b="1"/>
              <a:t>点的时刻</a:t>
            </a:r>
            <a:endParaRPr lang="zh-CN" altLang="en-US" sz="2400"/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xmlns="" id="{7737CAD0-669B-4B7D-95F1-AD1CB482D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1676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的长度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xmlns="" id="{D78F939F-DF5F-4C5D-99EC-31150AF80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00600"/>
            <a:ext cx="4495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—— </a:t>
            </a:r>
            <a:r>
              <a:rPr lang="zh-CN" altLang="en-US" b="1"/>
              <a:t>不依赖于固定点</a:t>
            </a:r>
            <a:r>
              <a:rPr lang="en-US" altLang="zh-CN" b="1"/>
              <a:t>P</a:t>
            </a:r>
            <a:r>
              <a:rPr lang="zh-CN" altLang="en-US" b="1"/>
              <a:t>的选取</a:t>
            </a:r>
            <a:r>
              <a:rPr lang="zh-CN" altLang="en-US" sz="1100"/>
              <a:t> </a:t>
            </a:r>
            <a:endParaRPr lang="zh-CN" altLang="en-US" sz="2400"/>
          </a:p>
        </p:txBody>
      </p:sp>
      <p:sp>
        <p:nvSpPr>
          <p:cNvPr id="114696" name="Rectangle 8">
            <a:extLst>
              <a:ext uri="{FF2B5EF4-FFF2-40B4-BE49-F238E27FC236}">
                <a16:creationId xmlns:a16="http://schemas.microsoft.com/office/drawing/2014/main" xmlns="" id="{1F84269A-34FE-429A-BC5C-8760F917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530850"/>
            <a:ext cx="6477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—— S</a:t>
            </a:r>
            <a:r>
              <a:rPr lang="zh-CN" altLang="en-US" b="1"/>
              <a:t>系中两种方法测得</a:t>
            </a:r>
            <a:r>
              <a:rPr lang="en-US" altLang="zh-CN" b="1"/>
              <a:t>AB</a:t>
            </a:r>
            <a:r>
              <a:rPr lang="zh-CN" altLang="en-US" b="1"/>
              <a:t>的长度一样</a:t>
            </a:r>
            <a:endParaRPr lang="zh-CN" altLang="en-US" sz="2400"/>
          </a:p>
        </p:txBody>
      </p:sp>
      <p:pic>
        <p:nvPicPr>
          <p:cNvPr id="114697" name="Picture 9" descr="F:\03_MY_FILES\001_教学_HZUST\XCH_大学物理_20100222\XCH_大学物理_程守洙_20090215\大学物理_PIC\01_力学\XCH001_157_02.jpg">
            <a:extLst>
              <a:ext uri="{FF2B5EF4-FFF2-40B4-BE49-F238E27FC236}">
                <a16:creationId xmlns:a16="http://schemas.microsoft.com/office/drawing/2014/main" xmlns="" id="{BA163D72-6968-463D-9BC4-0329444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2200"/>
            <a:ext cx="4419600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898" name="Object 10">
            <a:extLst>
              <a:ext uri="{FF2B5EF4-FFF2-40B4-BE49-F238E27FC236}">
                <a16:creationId xmlns:a16="http://schemas.microsoft.com/office/drawing/2014/main" xmlns="" id="{CEF61C44-5019-42B9-91A2-1AB7DBD391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4063" y="6608763"/>
          <a:ext cx="61912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Equation" r:id="rId9" imgW="444114" imgH="177646" progId="Equation.DSMT4">
                  <p:embed/>
                </p:oleObj>
              </mc:Choice>
              <mc:Fallback>
                <p:oleObj name="Equation" r:id="rId9" imgW="444114" imgH="17764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4063" y="6608763"/>
                        <a:ext cx="619125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utoUpdateAnimBg="0"/>
      <p:bldP spid="114693" grpId="0" autoUpdateAnimBg="0"/>
      <p:bldP spid="114694" grpId="0" autoUpdateAnimBg="0"/>
      <p:bldP spid="114695" grpId="0" autoUpdateAnimBg="0"/>
      <p:bldP spid="11469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>
            <a:extLst>
              <a:ext uri="{FF2B5EF4-FFF2-40B4-BE49-F238E27FC236}">
                <a16:creationId xmlns:a16="http://schemas.microsoft.com/office/drawing/2014/main" xmlns="" id="{EA34FB92-B963-4EA9-81F5-3C860F2B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82638"/>
            <a:ext cx="4343400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S’</a:t>
            </a:r>
            <a:r>
              <a:rPr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系中</a:t>
            </a:r>
            <a:r>
              <a:rPr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</a:t>
            </a:r>
            <a:r>
              <a:rPr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的长度</a:t>
            </a: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18792" name="Object 8">
            <a:extLst>
              <a:ext uri="{FF2B5EF4-FFF2-40B4-BE49-F238E27FC236}">
                <a16:creationId xmlns:a16="http://schemas.microsoft.com/office/drawing/2014/main" xmlns="" id="{747E9453-5280-4D9F-9BAC-5A11481C7B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1782763"/>
          <a:ext cx="30765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4" imgW="1257120" imgH="228600" progId="Equation.DSMT4">
                  <p:embed/>
                </p:oleObj>
              </mc:Choice>
              <mc:Fallback>
                <p:oleObj name="Equation" r:id="rId4" imgW="125712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782763"/>
                        <a:ext cx="307657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8793" name="Picture 9" descr="..\..\..\XCH_大学物理_20100222\XCH_大学物理_程守洙_20090215\大学物理_PIC\01_力学\XCH001_157.jpg">
            <a:extLst>
              <a:ext uri="{FF2B5EF4-FFF2-40B4-BE49-F238E27FC236}">
                <a16:creationId xmlns:a16="http://schemas.microsoft.com/office/drawing/2014/main" xmlns="" id="{59B9744C-B78C-4EF2-B8FD-21226FC80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747713"/>
            <a:ext cx="5029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34ABDFD-AC98-4000-90EB-0206B1A37E78}"/>
              </a:ext>
            </a:extLst>
          </p:cNvPr>
          <p:cNvSpPr/>
          <p:nvPr/>
        </p:nvSpPr>
        <p:spPr>
          <a:xfrm>
            <a:off x="395288" y="3500438"/>
            <a:ext cx="2509837" cy="493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S</a:t>
            </a:r>
            <a:r>
              <a:rPr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系中</a:t>
            </a:r>
            <a:r>
              <a:rPr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</a:t>
            </a:r>
            <a:r>
              <a:rPr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的长度</a:t>
            </a: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379C6FC-4AA0-4802-8745-1565D8E2170D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47864" y="3501008"/>
            <a:ext cx="3257430" cy="492443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DE7E83BB-3CDB-4386-A773-84D595B1B9CE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34584" y="4365104"/>
            <a:ext cx="7956768" cy="916918"/>
          </a:xfrm>
          <a:prstGeom prst="rect">
            <a:avLst/>
          </a:prstGeom>
          <a:blipFill>
            <a:blip r:embed="rId8"/>
            <a:stretch>
              <a:fillRect l="-1455" b="-3333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9944" name="文本框 3">
            <a:extLst>
              <a:ext uri="{FF2B5EF4-FFF2-40B4-BE49-F238E27FC236}">
                <a16:creationId xmlns:a16="http://schemas.microsoft.com/office/drawing/2014/main" xmlns="" id="{488D5D71-DCBA-45B0-8E85-4011F2845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568950"/>
            <a:ext cx="647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故：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8C9B20D-0958-45B4-9285-69748351FF5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67463" y="5282022"/>
            <a:ext cx="2470100" cy="969176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xmlns="" id="{2A62E42E-6371-43A0-B7C3-D217242BD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5520547"/>
            <a:ext cx="32761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运动的物体长度收缩！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xmlns="" id="{C6C67DFD-6B88-48EC-A44B-21AD83F6B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"/>
            <a:ext cx="8382000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伽利略坐标变换式 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基于绝对时空观的坐标变换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xmlns="" id="{D0333300-EF24-422E-A236-58141FEA3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49400"/>
            <a:ext cx="44958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b="1"/>
              <a:t>惯性参考系 </a:t>
            </a:r>
            <a:r>
              <a:rPr lang="en-US" altLang="zh-CN" b="1"/>
              <a:t>—— S</a:t>
            </a:r>
          </a:p>
        </p:txBody>
      </p:sp>
      <p:graphicFrame>
        <p:nvGraphicFramePr>
          <p:cNvPr id="84996" name="Object 4">
            <a:extLst>
              <a:ext uri="{FF2B5EF4-FFF2-40B4-BE49-F238E27FC236}">
                <a16:creationId xmlns:a16="http://schemas.microsoft.com/office/drawing/2014/main" xmlns="" id="{A9C9003B-1E18-43B7-A699-BD10B91EF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4038600"/>
          <a:ext cx="1244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558558" imgH="177723" progId="Equation.DSMT4">
                  <p:embed/>
                </p:oleObj>
              </mc:Choice>
              <mc:Fallback>
                <p:oleObj name="Equation" r:id="rId3" imgW="558558" imgH="17772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4038600"/>
                        <a:ext cx="1244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Rectangle 5">
            <a:extLst>
              <a:ext uri="{FF2B5EF4-FFF2-40B4-BE49-F238E27FC236}">
                <a16:creationId xmlns:a16="http://schemas.microsoft.com/office/drawing/2014/main" xmlns="" id="{F30EE247-EFDE-4B40-AB38-AA1C60AA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938" y="3938588"/>
            <a:ext cx="32004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b="1"/>
              <a:t>—— S</a:t>
            </a:r>
            <a:r>
              <a:rPr lang="zh-CN" altLang="en-US" b="1"/>
              <a:t>系和</a:t>
            </a:r>
            <a:r>
              <a:rPr lang="en-US" altLang="zh-CN" b="1"/>
              <a:t>S’</a:t>
            </a:r>
            <a:r>
              <a:rPr lang="zh-CN" altLang="en-US" b="1"/>
              <a:t>系重合</a:t>
            </a:r>
            <a:endParaRPr lang="zh-CN" altLang="en-US" sz="2400"/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xmlns="" id="{EB65CED8-3EC0-4A01-A5A9-B12963198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95600"/>
            <a:ext cx="60960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b="1">
                <a:ea typeface="Arial Unicode MS" pitchFamily="34" charset="-122"/>
              </a:rPr>
              <a:t>S’</a:t>
            </a:r>
            <a:r>
              <a:rPr lang="zh-CN" altLang="en-US" b="1"/>
              <a:t>系沿</a:t>
            </a:r>
            <a:r>
              <a:rPr lang="en-US" altLang="zh-CN" b="1"/>
              <a:t>x</a:t>
            </a:r>
            <a:r>
              <a:rPr lang="zh-CN" altLang="en-US" b="1"/>
              <a:t>轴以恒速</a:t>
            </a:r>
            <a:r>
              <a:rPr lang="en-US" altLang="zh-CN" b="1">
                <a:ea typeface="Arial Unicode MS" pitchFamily="34" charset="-122"/>
              </a:rPr>
              <a:t>u </a:t>
            </a:r>
            <a:r>
              <a:rPr lang="zh-CN" altLang="en-US" b="1"/>
              <a:t>相对于</a:t>
            </a:r>
            <a:r>
              <a:rPr lang="en-US" altLang="zh-CN" b="1">
                <a:ea typeface="Arial Unicode MS" pitchFamily="34" charset="-122"/>
              </a:rPr>
              <a:t>S</a:t>
            </a:r>
            <a:r>
              <a:rPr lang="zh-CN" altLang="en-US" b="1"/>
              <a:t>系运动</a:t>
            </a:r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xmlns="" id="{1180143A-EC2F-492B-9FB6-25796C4E8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35200"/>
            <a:ext cx="44958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b="1"/>
              <a:t>惯性参考系 </a:t>
            </a:r>
            <a:r>
              <a:rPr lang="en-US" altLang="zh-CN" b="1"/>
              <a:t>—— </a:t>
            </a:r>
            <a:r>
              <a:rPr lang="en-US" altLang="zh-CN" b="1">
                <a:ea typeface="Arial Unicode MS" pitchFamily="34" charset="-122"/>
              </a:rPr>
              <a:t>S’</a:t>
            </a:r>
            <a:endParaRPr lang="en-US" altLang="zh-CN" b="1"/>
          </a:p>
        </p:txBody>
      </p:sp>
      <p:pic>
        <p:nvPicPr>
          <p:cNvPr id="85000" name="Picture 8" descr="..\..\..\XCH_大学物理_20100222\大学物理_PIC\01_力学\XCH001_064.jpg">
            <a:extLst>
              <a:ext uri="{FF2B5EF4-FFF2-40B4-BE49-F238E27FC236}">
                <a16:creationId xmlns:a16="http://schemas.microsoft.com/office/drawing/2014/main" xmlns="" id="{D78236BB-B619-449B-8946-E3F5CABEA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6363"/>
            <a:ext cx="3429000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1" name="Rectangle 9">
            <a:extLst>
              <a:ext uri="{FF2B5EF4-FFF2-40B4-BE49-F238E27FC236}">
                <a16:creationId xmlns:a16="http://schemas.microsoft.com/office/drawing/2014/main" xmlns="" id="{F3354FE7-288C-41D0-9951-1073086E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54600"/>
            <a:ext cx="38100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点在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S’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系中的时空坐标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85002" name="Object 10">
            <a:extLst>
              <a:ext uri="{FF2B5EF4-FFF2-40B4-BE49-F238E27FC236}">
                <a16:creationId xmlns:a16="http://schemas.microsoft.com/office/drawing/2014/main" xmlns="" id="{C210F23D-574B-4FA0-B3B5-24BC3BA6F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2088" y="4294188"/>
          <a:ext cx="16668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6" imgW="749300" imgH="914400" progId="Equation.DSMT4">
                  <p:embed/>
                </p:oleObj>
              </mc:Choice>
              <mc:Fallback>
                <p:oleObj name="Equation" r:id="rId6" imgW="749300" imgH="914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4294188"/>
                        <a:ext cx="16668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  <p:bldP spid="84995" grpId="0" autoUpdateAnimBg="0"/>
      <p:bldP spid="84997" grpId="0" autoUpdateAnimBg="0"/>
      <p:bldP spid="84998" grpId="0" autoUpdateAnimBg="0"/>
      <p:bldP spid="84999" grpId="0" autoUpdateAnimBg="0"/>
      <p:bldP spid="8500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xmlns="" id="{213F96C0-D74F-45BA-B97C-04C1EE640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87713"/>
          <a:ext cx="13858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3" imgW="634449" imgH="177646" progId="Equation.DSMT4">
                  <p:embed/>
                </p:oleObj>
              </mc:Choice>
              <mc:Fallback>
                <p:oleObj name="Equation" r:id="rId3" imgW="634449" imgH="17764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87713"/>
                        <a:ext cx="138588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>
            <a:extLst>
              <a:ext uri="{FF2B5EF4-FFF2-40B4-BE49-F238E27FC236}">
                <a16:creationId xmlns:a16="http://schemas.microsoft.com/office/drawing/2014/main" xmlns="" id="{2046F780-13D5-4348-8627-606AA75B1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5325" y="4133850"/>
          <a:ext cx="13319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5" imgW="609336" imgH="177723" progId="Equation.DSMT4">
                  <p:embed/>
                </p:oleObj>
              </mc:Choice>
              <mc:Fallback>
                <p:oleObj name="Equation" r:id="rId5" imgW="609336" imgH="17772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133850"/>
                        <a:ext cx="133191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>
            <a:extLst>
              <a:ext uri="{FF2B5EF4-FFF2-40B4-BE49-F238E27FC236}">
                <a16:creationId xmlns:a16="http://schemas.microsoft.com/office/drawing/2014/main" xmlns="" id="{CCBD577C-AC33-4C21-A0AF-42C7B4312E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2713" y="4135438"/>
          <a:ext cx="8651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7" imgW="393359" imgH="177646" progId="Equation.DSMT4">
                  <p:embed/>
                </p:oleObj>
              </mc:Choice>
              <mc:Fallback>
                <p:oleObj name="Equation" r:id="rId7" imgW="393359" imgH="1776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4135438"/>
                        <a:ext cx="86518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Rectangle 5">
            <a:extLst>
              <a:ext uri="{FF2B5EF4-FFF2-40B4-BE49-F238E27FC236}">
                <a16:creationId xmlns:a16="http://schemas.microsoft.com/office/drawing/2014/main" xmlns="" id="{B2EC1D34-00D1-4F93-9866-519D681F0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00600"/>
            <a:ext cx="8382000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7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力学规律的数学式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——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具有伽利略坐标变换的协变性</a:t>
            </a:r>
          </a:p>
          <a:p>
            <a:pPr>
              <a:lnSpc>
                <a:spcPct val="17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—— 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经典力学的相对性原理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xmlns="" id="{B183C6E5-DA52-4502-ABCE-5B17A3B32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35325"/>
            <a:ext cx="151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位置变换</a:t>
            </a:r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xmlns="" id="{35D9A725-5127-463B-9F18-7257BCE2D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4083050"/>
            <a:ext cx="151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速度变换</a:t>
            </a:r>
          </a:p>
        </p:txBody>
      </p:sp>
      <p:sp>
        <p:nvSpPr>
          <p:cNvPr id="86024" name="Rectangle 8">
            <a:extLst>
              <a:ext uri="{FF2B5EF4-FFF2-40B4-BE49-F238E27FC236}">
                <a16:creationId xmlns:a16="http://schemas.microsoft.com/office/drawing/2014/main" xmlns="" id="{855C3C38-BB15-4363-8493-82005250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83050"/>
            <a:ext cx="18430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加速度变换</a:t>
            </a:r>
          </a:p>
        </p:txBody>
      </p:sp>
      <p:graphicFrame>
        <p:nvGraphicFramePr>
          <p:cNvPr id="86025" name="Object 9">
            <a:extLst>
              <a:ext uri="{FF2B5EF4-FFF2-40B4-BE49-F238E27FC236}">
                <a16:creationId xmlns:a16="http://schemas.microsoft.com/office/drawing/2014/main" xmlns="" id="{AE23C8F0-4141-4B2A-99B3-126E20E00D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0" y="642938"/>
          <a:ext cx="1657350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9" imgW="749300" imgH="914400" progId="Equation.DSMT4">
                  <p:embed/>
                </p:oleObj>
              </mc:Choice>
              <mc:Fallback>
                <p:oleObj name="Equation" r:id="rId9" imgW="749300" imgH="914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642938"/>
                        <a:ext cx="1657350" cy="202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6026" name="Picture 10" descr="..\..\..\XCH_大学物理_20100222\大学物理_PIC\01_力学\XCH001_064.jpg">
            <a:extLst>
              <a:ext uri="{FF2B5EF4-FFF2-40B4-BE49-F238E27FC236}">
                <a16:creationId xmlns:a16="http://schemas.microsoft.com/office/drawing/2014/main" xmlns="" id="{76631817-72CA-40D5-9C66-D683DDF1C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9600"/>
            <a:ext cx="3733800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xmlns="" id="{3447B04D-BA16-4CF3-AC66-DF1172185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4063" y="6608763"/>
          <a:ext cx="61912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12" imgW="444114" imgH="177646" progId="Equation.DSMT4">
                  <p:embed/>
                </p:oleObj>
              </mc:Choice>
              <mc:Fallback>
                <p:oleObj name="Equation" r:id="rId12" imgW="444114" imgH="17764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4063" y="6608763"/>
                        <a:ext cx="619125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8" name="Line 12">
            <a:extLst>
              <a:ext uri="{FF2B5EF4-FFF2-40B4-BE49-F238E27FC236}">
                <a16:creationId xmlns:a16="http://schemas.microsoft.com/office/drawing/2014/main" xmlns="" id="{CB45A5EE-AF42-4BCD-BE75-56C6C66D1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743200"/>
            <a:ext cx="3886200" cy="0"/>
          </a:xfrm>
          <a:prstGeom prst="line">
            <a:avLst/>
          </a:prstGeom>
          <a:noFill/>
          <a:ln w="63500" cmpd="tri">
            <a:pattFill prst="pct90">
              <a:fgClr>
                <a:srgbClr val="333300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22" grpId="0" autoUpdateAnimBg="0"/>
      <p:bldP spid="86023" grpId="0" autoUpdateAnimBg="0"/>
      <p:bldP spid="8602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xmlns="" id="{74461F90-D6B2-4EE7-B51D-400AAB6CB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60960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2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牛顿运动定律具有伽利略变换不变性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xmlns="" id="{716372BD-0220-40C7-9EB1-F1DF8ECD3C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0038" y="1322388"/>
          <a:ext cx="10969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3" imgW="507780" imgH="203112" progId="Equation.DSMT4">
                  <p:embed/>
                </p:oleObj>
              </mc:Choice>
              <mc:Fallback>
                <p:oleObj name="Equation" r:id="rId3" imgW="507780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1322388"/>
                        <a:ext cx="10969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xmlns="" id="{56E4FD20-40CB-4861-BA87-56676C78D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2888" y="2200275"/>
          <a:ext cx="92551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5" imgW="393359" imgH="177646" progId="Equation.DSMT4">
                  <p:embed/>
                </p:oleObj>
              </mc:Choice>
              <mc:Fallback>
                <p:oleObj name="Equation" r:id="rId5" imgW="393359" imgH="1776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2200275"/>
                        <a:ext cx="92551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>
            <a:extLst>
              <a:ext uri="{FF2B5EF4-FFF2-40B4-BE49-F238E27FC236}">
                <a16:creationId xmlns:a16="http://schemas.microsoft.com/office/drawing/2014/main" xmlns="" id="{C094B754-C7E2-48FC-B896-6ECDC7A51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7463" y="2905125"/>
          <a:ext cx="1227137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7" imgW="533169" imgH="482391" progId="Equation.DSMT4">
                  <p:embed/>
                </p:oleObj>
              </mc:Choice>
              <mc:Fallback>
                <p:oleObj name="Equation" r:id="rId7" imgW="533169" imgH="4823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2905125"/>
                        <a:ext cx="1227137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>
            <a:extLst>
              <a:ext uri="{FF2B5EF4-FFF2-40B4-BE49-F238E27FC236}">
                <a16:creationId xmlns:a16="http://schemas.microsoft.com/office/drawing/2014/main" xmlns="" id="{148DAB8A-0B51-4582-8B12-C77473D3E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0663" y="4421188"/>
          <a:ext cx="13287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9" imgW="596641" imgH="203112" progId="Equation.DSMT4">
                  <p:embed/>
                </p:oleObj>
              </mc:Choice>
              <mc:Fallback>
                <p:oleObj name="Equation" r:id="rId9" imgW="596641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4421188"/>
                        <a:ext cx="132873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Rectangle 8">
            <a:extLst>
              <a:ext uri="{FF2B5EF4-FFF2-40B4-BE49-F238E27FC236}">
                <a16:creationId xmlns:a16="http://schemas.microsoft.com/office/drawing/2014/main" xmlns="" id="{7CF1BFE3-AE85-47EA-A97D-E630F219A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304925"/>
            <a:ext cx="24384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660066"/>
                </a:solidFill>
              </a:rPr>
              <a:t>惯性参考系</a:t>
            </a:r>
            <a:r>
              <a:rPr lang="en-US" altLang="zh-CN" b="1">
                <a:solidFill>
                  <a:srgbClr val="660066"/>
                </a:solidFill>
              </a:rPr>
              <a:t>S</a:t>
            </a:r>
            <a:r>
              <a:rPr lang="zh-CN" altLang="en-US" b="1">
                <a:solidFill>
                  <a:srgbClr val="660066"/>
                </a:solidFill>
              </a:rPr>
              <a:t>中</a:t>
            </a:r>
            <a:endParaRPr lang="zh-CN" altLang="en-US" sz="2400">
              <a:solidFill>
                <a:srgbClr val="660066"/>
              </a:solidFill>
            </a:endParaRPr>
          </a:p>
        </p:txBody>
      </p:sp>
      <p:sp>
        <p:nvSpPr>
          <p:cNvPr id="87049" name="Rectangle 9">
            <a:extLst>
              <a:ext uri="{FF2B5EF4-FFF2-40B4-BE49-F238E27FC236}">
                <a16:creationId xmlns:a16="http://schemas.microsoft.com/office/drawing/2014/main" xmlns="" id="{95EDCDD9-1828-4AB4-8B1D-D8CCD62F3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43125"/>
            <a:ext cx="56388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660066"/>
                </a:solidFill>
              </a:rPr>
              <a:t>惯性系</a:t>
            </a:r>
            <a:r>
              <a:rPr lang="en-US" altLang="zh-CN" b="1">
                <a:solidFill>
                  <a:srgbClr val="660066"/>
                </a:solidFill>
              </a:rPr>
              <a:t>S’</a:t>
            </a:r>
            <a:r>
              <a:rPr lang="zh-CN" altLang="en-US" b="1">
                <a:solidFill>
                  <a:srgbClr val="660066"/>
                </a:solidFill>
              </a:rPr>
              <a:t>中</a:t>
            </a:r>
            <a:r>
              <a:rPr lang="en-US" altLang="zh-CN" b="1">
                <a:solidFill>
                  <a:srgbClr val="660066"/>
                </a:solidFill>
              </a:rPr>
              <a:t>__</a:t>
            </a:r>
            <a:r>
              <a:rPr lang="zh-CN" altLang="en-US" b="1">
                <a:solidFill>
                  <a:srgbClr val="660066"/>
                </a:solidFill>
              </a:rPr>
              <a:t>根据伽利略变换</a:t>
            </a:r>
            <a:endParaRPr lang="zh-CN" altLang="en-US" sz="2400">
              <a:solidFill>
                <a:srgbClr val="660066"/>
              </a:solidFill>
            </a:endParaRPr>
          </a:p>
        </p:txBody>
      </p:sp>
      <p:sp>
        <p:nvSpPr>
          <p:cNvPr id="87050" name="Rectangle 10">
            <a:extLst>
              <a:ext uri="{FF2B5EF4-FFF2-40B4-BE49-F238E27FC236}">
                <a16:creationId xmlns:a16="http://schemas.microsoft.com/office/drawing/2014/main" xmlns="" id="{058090BB-865D-424A-9E3C-56DB212C0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149600"/>
            <a:ext cx="22860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660066"/>
                </a:solidFill>
              </a:rPr>
              <a:t>经典力学中</a:t>
            </a:r>
            <a:endParaRPr lang="zh-CN" altLang="en-US" sz="2400">
              <a:solidFill>
                <a:srgbClr val="660066"/>
              </a:solidFill>
            </a:endParaRPr>
          </a:p>
        </p:txBody>
      </p:sp>
      <p:sp>
        <p:nvSpPr>
          <p:cNvPr id="87051" name="Rectangle 11">
            <a:extLst>
              <a:ext uri="{FF2B5EF4-FFF2-40B4-BE49-F238E27FC236}">
                <a16:creationId xmlns:a16="http://schemas.microsoft.com/office/drawing/2014/main" xmlns="" id="{C605EB7B-E5AA-4747-992E-9558D224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424363"/>
            <a:ext cx="26670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660066"/>
                </a:solidFill>
              </a:rPr>
              <a:t>惯性系</a:t>
            </a:r>
            <a:r>
              <a:rPr lang="en-US" altLang="zh-CN" b="1">
                <a:solidFill>
                  <a:srgbClr val="660066"/>
                </a:solidFill>
              </a:rPr>
              <a:t>S’</a:t>
            </a:r>
            <a:r>
              <a:rPr lang="zh-CN" altLang="en-US" b="1">
                <a:solidFill>
                  <a:srgbClr val="660066"/>
                </a:solidFill>
              </a:rPr>
              <a:t>中</a:t>
            </a:r>
            <a:endParaRPr lang="zh-CN" altLang="en-US" sz="2400">
              <a:solidFill>
                <a:srgbClr val="660066"/>
              </a:solidFill>
            </a:endParaRPr>
          </a:p>
        </p:txBody>
      </p:sp>
      <p:sp>
        <p:nvSpPr>
          <p:cNvPr id="87052" name="Rectangle 12">
            <a:extLst>
              <a:ext uri="{FF2B5EF4-FFF2-40B4-BE49-F238E27FC236}">
                <a16:creationId xmlns:a16="http://schemas.microsoft.com/office/drawing/2014/main" xmlns="" id="{F382CE56-6AE9-4D81-87E2-6AF09E1A2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91163"/>
            <a:ext cx="83820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b="1">
                <a:ea typeface="Arial Unicode MS" pitchFamily="34" charset="-122"/>
              </a:rPr>
              <a:t>——  </a:t>
            </a:r>
            <a:r>
              <a:rPr lang="zh-CN" altLang="en-US" b="1"/>
              <a:t>经典力学所有基本定律均满足伽利略变换的协变性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utoUpdateAnimBg="0"/>
      <p:bldP spid="87048" grpId="0" autoUpdateAnimBg="0"/>
      <p:bldP spid="87049" grpId="0" autoUpdateAnimBg="0"/>
      <p:bldP spid="87050" grpId="0" autoUpdateAnimBg="0"/>
      <p:bldP spid="87051" grpId="0" autoUpdateAnimBg="0"/>
      <p:bldP spid="8705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4E3BFF86-420E-4FD5-9D44-69FAA0E9A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61963"/>
            <a:ext cx="853440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buFont typeface="Monotype Sorts" pitchFamily="2" charset="2"/>
              <a:buChar char=","/>
            </a:pPr>
            <a:r>
              <a:rPr lang="en-US" altLang="zh-CN" b="1">
                <a:sym typeface="Monotype Sorts" pitchFamily="2" charset="2"/>
              </a:rPr>
              <a:t> </a:t>
            </a:r>
            <a:r>
              <a:rPr lang="zh-CN" altLang="en-US" b="1">
                <a:sym typeface="Monotype Sorts" pitchFamily="2" charset="2"/>
              </a:rPr>
              <a:t>分别以地面</a:t>
            </a:r>
            <a:r>
              <a:rPr lang="en-US" altLang="zh-CN" b="1">
                <a:sym typeface="Monotype Sorts" pitchFamily="2" charset="2"/>
              </a:rPr>
              <a:t>S</a:t>
            </a:r>
            <a:r>
              <a:rPr lang="zh-CN" altLang="en-US" b="1">
                <a:sym typeface="Monotype Sorts" pitchFamily="2" charset="2"/>
              </a:rPr>
              <a:t>和匀速运动的车</a:t>
            </a:r>
            <a:r>
              <a:rPr lang="en-US" altLang="zh-CN" b="1">
                <a:sym typeface="Monotype Sorts" pitchFamily="2" charset="2"/>
              </a:rPr>
              <a:t>S’</a:t>
            </a:r>
            <a:r>
              <a:rPr lang="zh-CN" altLang="en-US" b="1">
                <a:sym typeface="Monotype Sorts" pitchFamily="2" charset="2"/>
              </a:rPr>
              <a:t>为参照系</a:t>
            </a:r>
          </a:p>
          <a:p>
            <a:pPr algn="just"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zh-CN" altLang="en-US" b="1">
                <a:sym typeface="Monotype Sorts" pitchFamily="2" charset="2"/>
              </a:rPr>
              <a:t>   证明两个球发生对心弹性碰撞所遵守的守恒定律</a:t>
            </a:r>
          </a:p>
          <a:p>
            <a:pPr algn="just"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zh-CN" altLang="en-US" b="1">
                <a:sym typeface="Monotype Sorts" pitchFamily="2" charset="2"/>
              </a:rPr>
              <a:t>   是伽利略的不变式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xmlns="" id="{24342E99-9602-420C-BCCE-01EE7C20A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71725"/>
            <a:ext cx="80772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b="1">
                <a:sym typeface="Monotype Sorts" pitchFamily="2" charset="2"/>
              </a:rPr>
              <a:t></a:t>
            </a:r>
            <a:r>
              <a:rPr lang="en-US" altLang="zh-CN" b="1"/>
              <a:t> </a:t>
            </a:r>
            <a:r>
              <a:rPr lang="zh-CN" altLang="en-US" b="1">
                <a:sym typeface="Monotype Sorts" pitchFamily="2" charset="2"/>
              </a:rPr>
              <a:t>设两球和车速度在一条直线上，地面为参照系</a:t>
            </a:r>
            <a:r>
              <a:rPr lang="en-US" altLang="zh-CN" b="1">
                <a:sym typeface="Monotype Sorts" pitchFamily="2" charset="2"/>
              </a:rPr>
              <a:t>S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xmlns="" id="{9D268A2E-6BD6-4B09-9C37-6DA05D5C5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470275"/>
            <a:ext cx="36576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80000"/>
              </a:lnSpc>
            </a:pPr>
            <a:r>
              <a:rPr lang="en-US" altLang="zh-CN" b="1">
                <a:sym typeface="Monotype Sorts" pitchFamily="2" charset="2"/>
              </a:rPr>
              <a:t>—— </a:t>
            </a:r>
            <a:r>
              <a:rPr lang="zh-CN" altLang="en-US" b="1">
                <a:sym typeface="Monotype Sorts" pitchFamily="2" charset="2"/>
              </a:rPr>
              <a:t>两球对心弹性碰撞</a:t>
            </a:r>
          </a:p>
          <a:p>
            <a:pPr algn="just">
              <a:lnSpc>
                <a:spcPct val="180000"/>
              </a:lnSpc>
            </a:pPr>
            <a:r>
              <a:rPr lang="zh-CN" altLang="en-US" b="1">
                <a:sym typeface="Monotype Sorts" pitchFamily="2" charset="2"/>
              </a:rPr>
              <a:t>         动量和动能守恒</a:t>
            </a:r>
          </a:p>
        </p:txBody>
      </p:sp>
      <p:pic>
        <p:nvPicPr>
          <p:cNvPr id="88069" name="Picture 5" descr="..\..\..\XCH_大学物理_20100222\大学物理_PIC\01_力学\XCH001_152.jpg">
            <a:extLst>
              <a:ext uri="{FF2B5EF4-FFF2-40B4-BE49-F238E27FC236}">
                <a16:creationId xmlns:a16="http://schemas.microsoft.com/office/drawing/2014/main" xmlns="" id="{9C49C896-3187-4296-84D0-3264D05B3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97225"/>
            <a:ext cx="4343400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utoUpdateAnimBg="0"/>
      <p:bldP spid="88067" grpId="0" autoUpdateAnimBg="0"/>
      <p:bldP spid="8806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>
            <a:extLst>
              <a:ext uri="{FF2B5EF4-FFF2-40B4-BE49-F238E27FC236}">
                <a16:creationId xmlns:a16="http://schemas.microsoft.com/office/drawing/2014/main" xmlns="" id="{DF7E9317-8016-44E4-9550-EE0A69292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1613" y="698500"/>
          <a:ext cx="38401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3" imgW="1663700" imgH="228600" progId="Equation.DSMT4">
                  <p:embed/>
                </p:oleObj>
              </mc:Choice>
              <mc:Fallback>
                <p:oleObj name="Equation" r:id="rId3" imgW="16637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698500"/>
                        <a:ext cx="38401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>
            <a:extLst>
              <a:ext uri="{FF2B5EF4-FFF2-40B4-BE49-F238E27FC236}">
                <a16:creationId xmlns:a16="http://schemas.microsoft.com/office/drawing/2014/main" xmlns="" id="{3C8315E7-8901-47FC-B7D2-0782AE2660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2188" y="1535113"/>
          <a:ext cx="48482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5" imgW="2159000" imgH="393700" progId="Equation.DSMT4">
                  <p:embed/>
                </p:oleObj>
              </mc:Choice>
              <mc:Fallback>
                <p:oleObj name="Equation" r:id="rId5" imgW="21590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1535113"/>
                        <a:ext cx="484822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Rectangle 4">
            <a:extLst>
              <a:ext uri="{FF2B5EF4-FFF2-40B4-BE49-F238E27FC236}">
                <a16:creationId xmlns:a16="http://schemas.microsoft.com/office/drawing/2014/main" xmlns="" id="{517DD94C-8FB2-4D94-8D94-791BD82F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30480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b="1"/>
              <a:t>车为参照系 </a:t>
            </a:r>
            <a:r>
              <a:rPr lang="en-US" altLang="zh-CN" b="1"/>
              <a:t>S’</a:t>
            </a:r>
            <a:endParaRPr lang="en-US" altLang="zh-CN" sz="2400"/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xmlns="" id="{41AA2396-323B-4210-9FEE-A72F27560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11188"/>
            <a:ext cx="1600200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b="1">
                <a:sym typeface="Monotype Sorts" pitchFamily="2" charset="2"/>
              </a:rPr>
              <a:t>动量守恒</a:t>
            </a: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xmlns="" id="{041406A2-953B-483E-9857-8F8683087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16002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b="1">
                <a:sym typeface="Monotype Sorts" pitchFamily="2" charset="2"/>
              </a:rPr>
              <a:t>动能守恒</a:t>
            </a:r>
          </a:p>
        </p:txBody>
      </p:sp>
      <p:graphicFrame>
        <p:nvGraphicFramePr>
          <p:cNvPr id="89095" name="Object 7">
            <a:extLst>
              <a:ext uri="{FF2B5EF4-FFF2-40B4-BE49-F238E27FC236}">
                <a16:creationId xmlns:a16="http://schemas.microsoft.com/office/drawing/2014/main" xmlns="" id="{1D2A7A42-B303-445B-B2DF-B1B519AF3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733800"/>
          <a:ext cx="2139950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7" imgW="939800" imgH="1066800" progId="Equation.DSMT4">
                  <p:embed/>
                </p:oleObj>
              </mc:Choice>
              <mc:Fallback>
                <p:oleObj name="Equation" r:id="rId7" imgW="939800" imgH="106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33800"/>
                        <a:ext cx="2139950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6" name="Freeform 8">
            <a:extLst>
              <a:ext uri="{FF2B5EF4-FFF2-40B4-BE49-F238E27FC236}">
                <a16:creationId xmlns:a16="http://schemas.microsoft.com/office/drawing/2014/main" xmlns="" id="{28976BEA-A05E-4771-B003-D5E0A266CDEB}"/>
              </a:ext>
            </a:extLst>
          </p:cNvPr>
          <p:cNvSpPr>
            <a:spLocks/>
          </p:cNvSpPr>
          <p:nvPr/>
        </p:nvSpPr>
        <p:spPr bwMode="auto">
          <a:xfrm>
            <a:off x="3810000" y="2563813"/>
            <a:ext cx="457200" cy="2312987"/>
          </a:xfrm>
          <a:custGeom>
            <a:avLst/>
            <a:gdLst>
              <a:gd name="T0" fmla="*/ 0 w 288"/>
              <a:gd name="T1" fmla="*/ 2312987 h 1008"/>
              <a:gd name="T2" fmla="*/ 457200 w 288"/>
              <a:gd name="T3" fmla="*/ 2312987 h 1008"/>
              <a:gd name="T4" fmla="*/ 457200 w 288"/>
              <a:gd name="T5" fmla="*/ 0 h 10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008">
                <a:moveTo>
                  <a:pt x="0" y="1008"/>
                </a:moveTo>
                <a:lnTo>
                  <a:pt x="288" y="1008"/>
                </a:lnTo>
                <a:lnTo>
                  <a:pt x="288" y="0"/>
                </a:lnTo>
              </a:path>
            </a:pathLst>
          </a:custGeom>
          <a:noFill/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9097" name="Picture 9" descr="..\..\..\XCH_大学物理_20100222\大学物理_PIC\01_力学\XCH001_152.jpg">
            <a:extLst>
              <a:ext uri="{FF2B5EF4-FFF2-40B4-BE49-F238E27FC236}">
                <a16:creationId xmlns:a16="http://schemas.microsoft.com/office/drawing/2014/main" xmlns="" id="{40DF28C6-1060-4B53-88B1-74B271B9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2971800"/>
            <a:ext cx="4081462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utoUpdateAnimBg="0"/>
      <p:bldP spid="89093" grpId="0" autoUpdateAnimBg="0"/>
      <p:bldP spid="8909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>
            <a:extLst>
              <a:ext uri="{FF2B5EF4-FFF2-40B4-BE49-F238E27FC236}">
                <a16:creationId xmlns:a16="http://schemas.microsoft.com/office/drawing/2014/main" xmlns="" id="{8862AF28-276E-4385-8854-21F630B61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633413"/>
          <a:ext cx="8634413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3" imgW="3810000" imgH="660400" progId="Equation.DSMT4">
                  <p:embed/>
                </p:oleObj>
              </mc:Choice>
              <mc:Fallback>
                <p:oleObj name="Equation" r:id="rId3" imgW="3810000" imgH="66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33413"/>
                        <a:ext cx="8634413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5" name="Rectangle 3">
            <a:extLst>
              <a:ext uri="{FF2B5EF4-FFF2-40B4-BE49-F238E27FC236}">
                <a16:creationId xmlns:a16="http://schemas.microsoft.com/office/drawing/2014/main" xmlns="" id="{C7BB9CC6-FA7A-469F-B24A-C0BB73925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76800"/>
            <a:ext cx="81534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b="1"/>
              <a:t>—— </a:t>
            </a:r>
            <a:r>
              <a:rPr lang="zh-CN" altLang="en-US" b="1"/>
              <a:t>两个球对心弹性碰撞遵守的动量和动能守恒定律，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/>
              <a:t>         在伽利略变换下具有完全相同的数学形式。</a:t>
            </a:r>
            <a:endParaRPr lang="zh-CN" altLang="en-US" sz="2400"/>
          </a:p>
        </p:txBody>
      </p:sp>
      <p:graphicFrame>
        <p:nvGraphicFramePr>
          <p:cNvPr id="90116" name="Object 4">
            <a:extLst>
              <a:ext uri="{FF2B5EF4-FFF2-40B4-BE49-F238E27FC236}">
                <a16:creationId xmlns:a16="http://schemas.microsoft.com/office/drawing/2014/main" xmlns="" id="{07BC0D04-1A04-42F1-991F-3D0A4B6CC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738438"/>
          <a:ext cx="5164138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5" imgW="2311400" imgH="660400" progId="Equation.DSMT4">
                  <p:embed/>
                </p:oleObj>
              </mc:Choice>
              <mc:Fallback>
                <p:oleObj name="Equation" r:id="rId5" imgW="2311400" imgH="66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38438"/>
                        <a:ext cx="5164138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Freeform 5">
            <a:extLst>
              <a:ext uri="{FF2B5EF4-FFF2-40B4-BE49-F238E27FC236}">
                <a16:creationId xmlns:a16="http://schemas.microsoft.com/office/drawing/2014/main" xmlns="" id="{A1D816EA-6635-40FB-8114-043B86670934}"/>
              </a:ext>
            </a:extLst>
          </p:cNvPr>
          <p:cNvSpPr>
            <a:spLocks/>
          </p:cNvSpPr>
          <p:nvPr/>
        </p:nvSpPr>
        <p:spPr bwMode="auto">
          <a:xfrm>
            <a:off x="1066800" y="2286000"/>
            <a:ext cx="838200" cy="1219200"/>
          </a:xfrm>
          <a:custGeom>
            <a:avLst/>
            <a:gdLst>
              <a:gd name="T0" fmla="*/ 0 w 528"/>
              <a:gd name="T1" fmla="*/ 0 h 1200"/>
              <a:gd name="T2" fmla="*/ 0 w 528"/>
              <a:gd name="T3" fmla="*/ 1219200 h 1200"/>
              <a:gd name="T4" fmla="*/ 838200 w 528"/>
              <a:gd name="T5" fmla="*/ 1219200 h 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200">
                <a:moveTo>
                  <a:pt x="0" y="0"/>
                </a:moveTo>
                <a:lnTo>
                  <a:pt x="0" y="1200"/>
                </a:lnTo>
                <a:lnTo>
                  <a:pt x="528" y="1200"/>
                </a:lnTo>
              </a:path>
            </a:pathLst>
          </a:custGeom>
          <a:noFill/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8" name="Line 6">
            <a:extLst>
              <a:ext uri="{FF2B5EF4-FFF2-40B4-BE49-F238E27FC236}">
                <a16:creationId xmlns:a16="http://schemas.microsoft.com/office/drawing/2014/main" xmlns="" id="{48F2BA57-3780-4321-9085-E1A71F52E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1325" y="4324350"/>
            <a:ext cx="5791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autoUpdateAnimBg="0"/>
    </p:bldLst>
  </p:timing>
</p:sld>
</file>

<file path=ppt/theme/theme1.xml><?xml version="1.0" encoding="utf-8"?>
<a:theme xmlns:a="http://schemas.openxmlformats.org/drawingml/2006/main" name="000000">
  <a:themeElements>
    <a:clrScheme name="000000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000000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00000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000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000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000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000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F:\01_College Physics_XCH\XCH_ppt_大学物理讲义_20121008\000000.ppt</Template>
  <TotalTime>1630</TotalTime>
  <Words>1255</Words>
  <Application>Microsoft Office PowerPoint</Application>
  <PresentationFormat>全屏显示(4:3)</PresentationFormat>
  <Paragraphs>180</Paragraphs>
  <Slides>31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 Unicode MS</vt:lpstr>
      <vt:lpstr>Monotype Sorts</vt:lpstr>
      <vt:lpstr>隶书</vt:lpstr>
      <vt:lpstr>宋体</vt:lpstr>
      <vt:lpstr>Arial</vt:lpstr>
      <vt:lpstr>Symbol</vt:lpstr>
      <vt:lpstr>Tahoma</vt:lpstr>
      <vt:lpstr>Times New Roman</vt:lpstr>
      <vt:lpstr>Wingdings</vt:lpstr>
      <vt:lpstr>000000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HZIEE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XCH</dc:creator>
  <cp:lastModifiedBy>个人用户</cp:lastModifiedBy>
  <cp:revision>203</cp:revision>
  <dcterms:created xsi:type="dcterms:W3CDTF">2003-09-20T16:37:45Z</dcterms:created>
  <dcterms:modified xsi:type="dcterms:W3CDTF">2019-03-01T07:10:31Z</dcterms:modified>
</cp:coreProperties>
</file>