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3"/>
  </p:notesMasterIdLst>
  <p:sldIdLst>
    <p:sldId id="257" r:id="rId2"/>
    <p:sldId id="339" r:id="rId3"/>
    <p:sldId id="296" r:id="rId4"/>
    <p:sldId id="353" r:id="rId5"/>
    <p:sldId id="354" r:id="rId6"/>
    <p:sldId id="301" r:id="rId7"/>
    <p:sldId id="302" r:id="rId8"/>
    <p:sldId id="303" r:id="rId9"/>
    <p:sldId id="306" r:id="rId10"/>
    <p:sldId id="307" r:id="rId11"/>
    <p:sldId id="308" r:id="rId12"/>
    <p:sldId id="309" r:id="rId13"/>
    <p:sldId id="310" r:id="rId14"/>
    <p:sldId id="352" r:id="rId15"/>
    <p:sldId id="355" r:id="rId16"/>
    <p:sldId id="356" r:id="rId17"/>
    <p:sldId id="357" r:id="rId18"/>
    <p:sldId id="313" r:id="rId19"/>
    <p:sldId id="314" r:id="rId20"/>
    <p:sldId id="315" r:id="rId21"/>
    <p:sldId id="317" r:id="rId22"/>
    <p:sldId id="318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9" r:id="rId31"/>
    <p:sldId id="351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600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 Li" initials="GL" lastIdx="0" clrIdx="0">
    <p:extLst>
      <p:ext uri="{19B8F6BF-5375-455C-9EA6-DF929625EA0E}">
        <p15:presenceInfo xmlns:p15="http://schemas.microsoft.com/office/powerpoint/2012/main" userId="904cbc010c5257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0066"/>
    <a:srgbClr val="00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59" autoAdjust="0"/>
    <p:restoredTop sz="90929"/>
  </p:normalViewPr>
  <p:slideViewPr>
    <p:cSldViewPr>
      <p:cViewPr varScale="1">
        <p:scale>
          <a:sx n="116" d="100"/>
          <a:sy n="116" d="100"/>
        </p:scale>
        <p:origin x="19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2.wmf"/><Relationship Id="rId5" Type="http://schemas.openxmlformats.org/officeDocument/2006/relationships/image" Target="../media/image33.wmf"/><Relationship Id="rId4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xmlns="" id="{5431EDF2-27B2-4A70-8B23-CB4F686737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ctr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xmlns="" id="{301F63F8-4971-40CC-A9D9-05AC101C29A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ctr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xmlns="" id="{D69A23B2-9555-4CB0-AA8E-60AB1154EFB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xmlns="" id="{757B686E-4655-4D6F-910D-DB8BEC31D1E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xmlns="" id="{377D2665-0BB2-4BFD-A800-B265660164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ctr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xmlns="" id="{A73B87E8-ED70-4653-A85F-C44C130D8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ctr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0B72B7A6-E942-4644-B75B-258B8B087A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82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D5B3959-21EF-4FE3-8F99-ECC20CA7E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C14AB-B439-489F-B77D-55758F9D93B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xmlns="" id="{281A2558-C488-4786-A57D-BE535F16F0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xmlns="" id="{BEEBF218-3B28-4E98-84C1-DFC50BF09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1516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89B4F6A5-0363-4BA4-B88D-578FE35311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1A841-436A-4735-ADB4-EE22E01D577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xmlns="" id="{2FF8916A-91AA-45E4-838E-A0A1C67C3A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xmlns="" id="{71F4292F-0DE9-4194-9CE8-C8EE69F00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4759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291CABF-A6DB-4031-B951-28ECE0278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C71A0-AFA7-4A81-A89D-BE207100BE0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xmlns="" id="{51D30364-3716-424D-A3DD-5AD25C933D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xmlns="" id="{9CF533DB-5F3E-4FCD-B530-1FB16C0C7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293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1F882279-1EB1-4DA8-8488-50E534D8F2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A5087-143F-4C65-95DB-FAF0F009FE3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xmlns="" id="{82AD661B-7D58-43BD-BB1F-CB3F0EDAFC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xmlns="" id="{6F8D799D-C897-494F-A975-1A514399E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9774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4225B97-A86F-46CC-B4D6-761131C531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2CDDF-DADC-4E43-A5B1-58610E7FC0E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xmlns="" id="{2D147A80-DEC4-40B8-B0FC-B1A12F9651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xmlns="" id="{2C2BF480-7D38-4F16-A0F8-85A0BF5EB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0337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9971CCB-6305-4F1F-946F-E04C278EEF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45336-92EC-4B4C-AD67-E2A27B5FECB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xmlns="" id="{A633550D-FFB9-4A14-9D0E-26DBF950B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xmlns="" id="{425B4253-B87D-4146-898D-864AB2942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053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5666A0A-E19C-4647-9BF7-C7FB17D3A5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CCA14-9A47-4509-8313-4C9D4A529C4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xmlns="" id="{8006C9F3-D568-4E5E-8A65-538A16E9B6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xmlns="" id="{5CE3ED4C-787A-484D-BBA7-B1AF797BB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414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93687E4-D065-4F20-8CB9-BDF9AB1847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E9A652-7D4A-41E4-803E-BF217565E34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xmlns="" id="{04ACD499-7370-4E0F-869C-7360E28A6B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xmlns="" id="{BF42F65B-C2CA-4C09-AB15-D665F5E7A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3946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87737CC-91E1-45B7-88EB-20ED9D1AE8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2C5F4-6892-4714-A4AB-5CBDC4C4DF7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xmlns="" id="{48BC4437-946D-4DF5-BE71-F8E0281F12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xmlns="" id="{0BF6F4D5-3204-448E-8394-5B6201860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3154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D7BDFEC-E235-407C-B4C9-ADA0DBCE1F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6719D9-48A7-401D-A32A-E63D4F79DD7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xmlns="" id="{BE1348B6-A4B6-4FB4-976D-02D0629A3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xmlns="" id="{408AA654-CB46-4C4F-8457-6355D9D84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892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98F2686-1897-4589-B634-28872F7E67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5321E-77F2-40D6-AFA5-76BE8BFCF8B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xmlns="" id="{626485EB-C15D-486F-B219-0803856809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xmlns="" id="{3C8312C7-81E2-472A-987C-E8C73B07C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513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4A3CC13-CED1-4AF1-B5F3-EB045A19C6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BCD42-3675-40B5-80D5-0CDC99307B9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xmlns="" id="{D591C2B9-1490-4D66-A1A5-F49B44A802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xmlns="" id="{1640E3C1-9422-4399-9352-D8C5ED82F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357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5BDEE36-083F-4A5D-9ACC-0E12BCD38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1505F-284C-4CC0-B6FD-6A6C401C6E1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xmlns="" id="{098E2C73-E3C2-4B90-91F6-620B92939C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xmlns="" id="{E3E2BBC1-A1E4-42DD-80EA-9FFD7CA65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568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124C57A-DE9E-49C1-91DB-7C9DD88BD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1A19B-33D7-47BA-BA15-053B27BBF6C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xmlns="" id="{6967A3D5-AF20-4860-948E-57D27E3954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xmlns="" id="{FD93A37C-8D89-4F80-A3E0-556E2F4F1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549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666" name="Group 1026">
            <a:extLst>
              <a:ext uri="{FF2B5EF4-FFF2-40B4-BE49-F238E27FC236}">
                <a16:creationId xmlns:a16="http://schemas.microsoft.com/office/drawing/2014/main" xmlns="" id="{ED122A3C-AE4C-486B-9A72-D6CE4F990F0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41667" name="Group 1027">
              <a:extLst>
                <a:ext uri="{FF2B5EF4-FFF2-40B4-BE49-F238E27FC236}">
                  <a16:creationId xmlns:a16="http://schemas.microsoft.com/office/drawing/2014/main" xmlns="" id="{A89102DC-2D43-4633-B93B-6DD44D13BD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41668" name="Rectangle 1028">
                <a:extLst>
                  <a:ext uri="{FF2B5EF4-FFF2-40B4-BE49-F238E27FC236}">
                    <a16:creationId xmlns:a16="http://schemas.microsoft.com/office/drawing/2014/main" xmlns="" id="{E5D315C6-8C02-4067-8B2B-07576E023E78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1669" name="Group 1029">
                <a:extLst>
                  <a:ext uri="{FF2B5EF4-FFF2-40B4-BE49-F238E27FC236}">
                    <a16:creationId xmlns:a16="http://schemas.microsoft.com/office/drawing/2014/main" xmlns="" id="{47AC099C-3605-4F45-BF6A-C382DC399FDC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241670" name="Line 1030">
                  <a:extLst>
                    <a:ext uri="{FF2B5EF4-FFF2-40B4-BE49-F238E27FC236}">
                      <a16:creationId xmlns:a16="http://schemas.microsoft.com/office/drawing/2014/main" xmlns="" id="{4C23D063-D6A4-42F6-8DE2-F8E0564A5C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71" name="Line 1031">
                  <a:extLst>
                    <a:ext uri="{FF2B5EF4-FFF2-40B4-BE49-F238E27FC236}">
                      <a16:creationId xmlns:a16="http://schemas.microsoft.com/office/drawing/2014/main" xmlns="" id="{CA2F91C6-3749-4DC0-8A68-0D93AAD912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72" name="Line 1032">
                  <a:extLst>
                    <a:ext uri="{FF2B5EF4-FFF2-40B4-BE49-F238E27FC236}">
                      <a16:creationId xmlns:a16="http://schemas.microsoft.com/office/drawing/2014/main" xmlns="" id="{937B7739-BE7A-4489-9CC4-C4C5A57FE0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73" name="Line 1033">
                  <a:extLst>
                    <a:ext uri="{FF2B5EF4-FFF2-40B4-BE49-F238E27FC236}">
                      <a16:creationId xmlns:a16="http://schemas.microsoft.com/office/drawing/2014/main" xmlns="" id="{2EA3D4B6-F792-4777-A0BA-8F0F561872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74" name="Line 1034">
                  <a:extLst>
                    <a:ext uri="{FF2B5EF4-FFF2-40B4-BE49-F238E27FC236}">
                      <a16:creationId xmlns:a16="http://schemas.microsoft.com/office/drawing/2014/main" xmlns="" id="{8FAFDA90-F8AD-4AC3-9F7F-37F723841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75" name="Line 1035">
                  <a:extLst>
                    <a:ext uri="{FF2B5EF4-FFF2-40B4-BE49-F238E27FC236}">
                      <a16:creationId xmlns:a16="http://schemas.microsoft.com/office/drawing/2014/main" xmlns="" id="{4A78716F-2CB7-4218-A1E2-9FA11EA8DF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76" name="Line 1036">
                  <a:extLst>
                    <a:ext uri="{FF2B5EF4-FFF2-40B4-BE49-F238E27FC236}">
                      <a16:creationId xmlns:a16="http://schemas.microsoft.com/office/drawing/2014/main" xmlns="" id="{DF6BCBA9-3E55-4437-8D8B-BE12EF7DBC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77" name="Line 1037">
                  <a:extLst>
                    <a:ext uri="{FF2B5EF4-FFF2-40B4-BE49-F238E27FC236}">
                      <a16:creationId xmlns:a16="http://schemas.microsoft.com/office/drawing/2014/main" xmlns="" id="{80516822-26AA-4AA3-9C50-DBEE8720F6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78" name="Line 1038">
                  <a:extLst>
                    <a:ext uri="{FF2B5EF4-FFF2-40B4-BE49-F238E27FC236}">
                      <a16:creationId xmlns:a16="http://schemas.microsoft.com/office/drawing/2014/main" xmlns="" id="{A95A4BFB-7C81-463D-BE9A-BA68AB8936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79" name="Line 1039">
                  <a:extLst>
                    <a:ext uri="{FF2B5EF4-FFF2-40B4-BE49-F238E27FC236}">
                      <a16:creationId xmlns:a16="http://schemas.microsoft.com/office/drawing/2014/main" xmlns="" id="{31C6DD1A-3F01-45A6-B733-5E4077990C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80" name="Line 1040">
                  <a:extLst>
                    <a:ext uri="{FF2B5EF4-FFF2-40B4-BE49-F238E27FC236}">
                      <a16:creationId xmlns:a16="http://schemas.microsoft.com/office/drawing/2014/main" xmlns="" id="{B5E3F47F-153F-4912-A305-289587BFA9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81" name="Line 1041">
                  <a:extLst>
                    <a:ext uri="{FF2B5EF4-FFF2-40B4-BE49-F238E27FC236}">
                      <a16:creationId xmlns:a16="http://schemas.microsoft.com/office/drawing/2014/main" xmlns="" id="{948105B3-6D6E-4286-AF5F-053D0266B9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82" name="Line 1042">
                  <a:extLst>
                    <a:ext uri="{FF2B5EF4-FFF2-40B4-BE49-F238E27FC236}">
                      <a16:creationId xmlns:a16="http://schemas.microsoft.com/office/drawing/2014/main" xmlns="" id="{8FB7BCFB-E431-44A2-90CC-C50129EBEA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83" name="Line 1043">
                  <a:extLst>
                    <a:ext uri="{FF2B5EF4-FFF2-40B4-BE49-F238E27FC236}">
                      <a16:creationId xmlns:a16="http://schemas.microsoft.com/office/drawing/2014/main" xmlns="" id="{AF6B5B9E-D317-4EB7-95B3-F95561FF7A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84" name="Line 1044">
                  <a:extLst>
                    <a:ext uri="{FF2B5EF4-FFF2-40B4-BE49-F238E27FC236}">
                      <a16:creationId xmlns:a16="http://schemas.microsoft.com/office/drawing/2014/main" xmlns="" id="{3F31533B-97D6-430D-992A-3CEBB907C5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85" name="Line 1045">
                  <a:extLst>
                    <a:ext uri="{FF2B5EF4-FFF2-40B4-BE49-F238E27FC236}">
                      <a16:creationId xmlns:a16="http://schemas.microsoft.com/office/drawing/2014/main" xmlns="" id="{4B0850AC-C606-4060-A9B8-B875608AA3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86" name="Line 1046">
                  <a:extLst>
                    <a:ext uri="{FF2B5EF4-FFF2-40B4-BE49-F238E27FC236}">
                      <a16:creationId xmlns:a16="http://schemas.microsoft.com/office/drawing/2014/main" xmlns="" id="{F7C3A1A9-152A-435C-8391-9F5A7C66E2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87" name="Line 1047">
                  <a:extLst>
                    <a:ext uri="{FF2B5EF4-FFF2-40B4-BE49-F238E27FC236}">
                      <a16:creationId xmlns:a16="http://schemas.microsoft.com/office/drawing/2014/main" xmlns="" id="{7CFA4934-A2AB-4993-BE76-6E4D516D05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88" name="Line 1048">
                  <a:extLst>
                    <a:ext uri="{FF2B5EF4-FFF2-40B4-BE49-F238E27FC236}">
                      <a16:creationId xmlns:a16="http://schemas.microsoft.com/office/drawing/2014/main" xmlns="" id="{C29D1197-103E-4B3A-8314-12E8CACD0F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89" name="Line 1049">
                  <a:extLst>
                    <a:ext uri="{FF2B5EF4-FFF2-40B4-BE49-F238E27FC236}">
                      <a16:creationId xmlns:a16="http://schemas.microsoft.com/office/drawing/2014/main" xmlns="" id="{69805D05-B2C0-474A-A785-4041D5866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90" name="Line 1050">
                  <a:extLst>
                    <a:ext uri="{FF2B5EF4-FFF2-40B4-BE49-F238E27FC236}">
                      <a16:creationId xmlns:a16="http://schemas.microsoft.com/office/drawing/2014/main" xmlns="" id="{3F084122-5C37-4408-A269-C78BEDDEFD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91" name="Line 1051">
                  <a:extLst>
                    <a:ext uri="{FF2B5EF4-FFF2-40B4-BE49-F238E27FC236}">
                      <a16:creationId xmlns:a16="http://schemas.microsoft.com/office/drawing/2014/main" xmlns="" id="{2032F8EF-1EBC-4F4A-A817-AC03E05CD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92" name="Line 1052">
                  <a:extLst>
                    <a:ext uri="{FF2B5EF4-FFF2-40B4-BE49-F238E27FC236}">
                      <a16:creationId xmlns:a16="http://schemas.microsoft.com/office/drawing/2014/main" xmlns="" id="{BC08EA80-21C2-4D5C-86F2-4EA66684E8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93" name="Line 1053">
                  <a:extLst>
                    <a:ext uri="{FF2B5EF4-FFF2-40B4-BE49-F238E27FC236}">
                      <a16:creationId xmlns:a16="http://schemas.microsoft.com/office/drawing/2014/main" xmlns="" id="{8AF950D6-43EC-4B5B-8164-08166F8C09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94" name="Line 1054">
                  <a:extLst>
                    <a:ext uri="{FF2B5EF4-FFF2-40B4-BE49-F238E27FC236}">
                      <a16:creationId xmlns:a16="http://schemas.microsoft.com/office/drawing/2014/main" xmlns="" id="{7F148E83-02FB-4C1C-AE59-366690687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95" name="Line 1055">
                  <a:extLst>
                    <a:ext uri="{FF2B5EF4-FFF2-40B4-BE49-F238E27FC236}">
                      <a16:creationId xmlns:a16="http://schemas.microsoft.com/office/drawing/2014/main" xmlns="" id="{C3B49ED9-AF48-45D1-9AD9-DC13A945E4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96" name="Line 1056">
                  <a:extLst>
                    <a:ext uri="{FF2B5EF4-FFF2-40B4-BE49-F238E27FC236}">
                      <a16:creationId xmlns:a16="http://schemas.microsoft.com/office/drawing/2014/main" xmlns="" id="{4CF6A35D-510B-4C8D-B7D2-A84EBD7455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97" name="Line 1057">
                  <a:extLst>
                    <a:ext uri="{FF2B5EF4-FFF2-40B4-BE49-F238E27FC236}">
                      <a16:creationId xmlns:a16="http://schemas.microsoft.com/office/drawing/2014/main" xmlns="" id="{B037588D-DA70-4FB5-8C56-889C7ED399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98" name="Line 1058">
                  <a:extLst>
                    <a:ext uri="{FF2B5EF4-FFF2-40B4-BE49-F238E27FC236}">
                      <a16:creationId xmlns:a16="http://schemas.microsoft.com/office/drawing/2014/main" xmlns="" id="{F7126063-FCA8-421E-AD2B-A373AC8E34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699" name="Line 1059">
                  <a:extLst>
                    <a:ext uri="{FF2B5EF4-FFF2-40B4-BE49-F238E27FC236}">
                      <a16:creationId xmlns:a16="http://schemas.microsoft.com/office/drawing/2014/main" xmlns="" id="{0F9207D9-A816-43DF-B793-00D4A6AE7F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00" name="Line 1060">
                  <a:extLst>
                    <a:ext uri="{FF2B5EF4-FFF2-40B4-BE49-F238E27FC236}">
                      <a16:creationId xmlns:a16="http://schemas.microsoft.com/office/drawing/2014/main" xmlns="" id="{BABEB2AD-5461-42E2-AA04-73D3C4A138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01" name="Line 1061">
                  <a:extLst>
                    <a:ext uri="{FF2B5EF4-FFF2-40B4-BE49-F238E27FC236}">
                      <a16:creationId xmlns:a16="http://schemas.microsoft.com/office/drawing/2014/main" xmlns="" id="{228EE688-9BE9-450C-BD2E-30CA7E184F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02" name="Line 1062">
                  <a:extLst>
                    <a:ext uri="{FF2B5EF4-FFF2-40B4-BE49-F238E27FC236}">
                      <a16:creationId xmlns:a16="http://schemas.microsoft.com/office/drawing/2014/main" xmlns="" id="{10966E7F-0ED4-4996-9D40-50D7BCD7A7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03" name="Line 1063">
                  <a:extLst>
                    <a:ext uri="{FF2B5EF4-FFF2-40B4-BE49-F238E27FC236}">
                      <a16:creationId xmlns:a16="http://schemas.microsoft.com/office/drawing/2014/main" xmlns="" id="{9A04E4A8-632D-455A-8723-073C5E7765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04" name="Line 1064">
                  <a:extLst>
                    <a:ext uri="{FF2B5EF4-FFF2-40B4-BE49-F238E27FC236}">
                      <a16:creationId xmlns:a16="http://schemas.microsoft.com/office/drawing/2014/main" xmlns="" id="{4B847CBA-9D51-4B87-B305-9455C954A8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05" name="Line 1065">
                  <a:extLst>
                    <a:ext uri="{FF2B5EF4-FFF2-40B4-BE49-F238E27FC236}">
                      <a16:creationId xmlns:a16="http://schemas.microsoft.com/office/drawing/2014/main" xmlns="" id="{090A3F87-CD44-40AD-A030-B57A469517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06" name="Line 1066">
                  <a:extLst>
                    <a:ext uri="{FF2B5EF4-FFF2-40B4-BE49-F238E27FC236}">
                      <a16:creationId xmlns:a16="http://schemas.microsoft.com/office/drawing/2014/main" xmlns="" id="{FBED7349-7BC0-4144-9AC7-E686A1E2F8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07" name="Line 1067">
                  <a:extLst>
                    <a:ext uri="{FF2B5EF4-FFF2-40B4-BE49-F238E27FC236}">
                      <a16:creationId xmlns:a16="http://schemas.microsoft.com/office/drawing/2014/main" xmlns="" id="{E53932DB-9384-410D-80D2-4270E2E47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08" name="Line 1068">
                  <a:extLst>
                    <a:ext uri="{FF2B5EF4-FFF2-40B4-BE49-F238E27FC236}">
                      <a16:creationId xmlns:a16="http://schemas.microsoft.com/office/drawing/2014/main" xmlns="" id="{41614F79-5A5A-485D-B9C7-C4166B2428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09" name="Line 1069">
                  <a:extLst>
                    <a:ext uri="{FF2B5EF4-FFF2-40B4-BE49-F238E27FC236}">
                      <a16:creationId xmlns:a16="http://schemas.microsoft.com/office/drawing/2014/main" xmlns="" id="{4DB63A39-7F7B-46F6-8BD3-30D45ABDAD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10" name="Line 1070">
                  <a:extLst>
                    <a:ext uri="{FF2B5EF4-FFF2-40B4-BE49-F238E27FC236}">
                      <a16:creationId xmlns:a16="http://schemas.microsoft.com/office/drawing/2014/main" xmlns="" id="{DFA0EB70-6BFD-4FB9-BFB0-14AC2C908E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11" name="Line 1071">
                  <a:extLst>
                    <a:ext uri="{FF2B5EF4-FFF2-40B4-BE49-F238E27FC236}">
                      <a16:creationId xmlns:a16="http://schemas.microsoft.com/office/drawing/2014/main" xmlns="" id="{0FD39D69-0AAD-4D7B-8A7F-540942603E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12" name="Line 1072">
                  <a:extLst>
                    <a:ext uri="{FF2B5EF4-FFF2-40B4-BE49-F238E27FC236}">
                      <a16:creationId xmlns:a16="http://schemas.microsoft.com/office/drawing/2014/main" xmlns="" id="{E3D26BA2-BD98-490C-A7F5-A80B98778F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13" name="Line 1073">
                  <a:extLst>
                    <a:ext uri="{FF2B5EF4-FFF2-40B4-BE49-F238E27FC236}">
                      <a16:creationId xmlns:a16="http://schemas.microsoft.com/office/drawing/2014/main" xmlns="" id="{DFDA70F7-725E-4E43-8D47-F37421C784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14" name="Line 1074">
                  <a:extLst>
                    <a:ext uri="{FF2B5EF4-FFF2-40B4-BE49-F238E27FC236}">
                      <a16:creationId xmlns:a16="http://schemas.microsoft.com/office/drawing/2014/main" xmlns="" id="{4B0E6B5D-D181-4611-94A2-5A5E54F50B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15" name="Line 1075">
                  <a:extLst>
                    <a:ext uri="{FF2B5EF4-FFF2-40B4-BE49-F238E27FC236}">
                      <a16:creationId xmlns:a16="http://schemas.microsoft.com/office/drawing/2014/main" xmlns="" id="{5DDDEBE5-4CB4-4F31-A7FE-BB63F6AE05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16" name="Line 1076">
                  <a:extLst>
                    <a:ext uri="{FF2B5EF4-FFF2-40B4-BE49-F238E27FC236}">
                      <a16:creationId xmlns:a16="http://schemas.microsoft.com/office/drawing/2014/main" xmlns="" id="{4585383B-08DC-48DB-94EC-E75B00ECA4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17" name="Line 1077">
                  <a:extLst>
                    <a:ext uri="{FF2B5EF4-FFF2-40B4-BE49-F238E27FC236}">
                      <a16:creationId xmlns:a16="http://schemas.microsoft.com/office/drawing/2014/main" xmlns="" id="{94B6BC52-C071-48B1-9052-04F3305ACC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18" name="Line 1078">
                  <a:extLst>
                    <a:ext uri="{FF2B5EF4-FFF2-40B4-BE49-F238E27FC236}">
                      <a16:creationId xmlns:a16="http://schemas.microsoft.com/office/drawing/2014/main" xmlns="" id="{51474256-E242-48DB-8609-32CC543AC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19" name="Line 1079">
                  <a:extLst>
                    <a:ext uri="{FF2B5EF4-FFF2-40B4-BE49-F238E27FC236}">
                      <a16:creationId xmlns:a16="http://schemas.microsoft.com/office/drawing/2014/main" xmlns="" id="{35CFCC4E-D4B5-4ACA-B16E-CB953F2BF4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720" name="Line 1080">
                  <a:extLst>
                    <a:ext uri="{FF2B5EF4-FFF2-40B4-BE49-F238E27FC236}">
                      <a16:creationId xmlns:a16="http://schemas.microsoft.com/office/drawing/2014/main" xmlns="" id="{DD2269C0-4464-477F-8231-9D99F8388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1721" name="Line 1081">
                <a:extLst>
                  <a:ext uri="{FF2B5EF4-FFF2-40B4-BE49-F238E27FC236}">
                    <a16:creationId xmlns:a16="http://schemas.microsoft.com/office/drawing/2014/main" xmlns="" id="{1C6CD4CC-79A5-47C6-B40E-B3A1C1BCA10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1722" name="Group 1082">
              <a:extLst>
                <a:ext uri="{FF2B5EF4-FFF2-40B4-BE49-F238E27FC236}">
                  <a16:creationId xmlns:a16="http://schemas.microsoft.com/office/drawing/2014/main" xmlns="" id="{9A17D9AF-EF89-4276-A568-FE724DB5710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241723" name="Line 1083">
                <a:extLst>
                  <a:ext uri="{FF2B5EF4-FFF2-40B4-BE49-F238E27FC236}">
                    <a16:creationId xmlns:a16="http://schemas.microsoft.com/office/drawing/2014/main" xmlns="" id="{1B9CC44A-468C-4786-BAAB-E8B95EF3EDC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24" name="Line 1084">
                <a:extLst>
                  <a:ext uri="{FF2B5EF4-FFF2-40B4-BE49-F238E27FC236}">
                    <a16:creationId xmlns:a16="http://schemas.microsoft.com/office/drawing/2014/main" xmlns="" id="{EE7A17EF-345D-497B-AD20-AD3CABF6031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25" name="Line 1085">
                <a:extLst>
                  <a:ext uri="{FF2B5EF4-FFF2-40B4-BE49-F238E27FC236}">
                    <a16:creationId xmlns:a16="http://schemas.microsoft.com/office/drawing/2014/main" xmlns="" id="{B84C8B5E-72D7-45FC-A428-F8EA7CBDF79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26" name="Arc 1086">
                <a:extLst>
                  <a:ext uri="{FF2B5EF4-FFF2-40B4-BE49-F238E27FC236}">
                    <a16:creationId xmlns:a16="http://schemas.microsoft.com/office/drawing/2014/main" xmlns="" id="{A68B5185-FD9D-478B-A98B-0B59D18B7C5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1727" name="Group 1087">
              <a:extLst>
                <a:ext uri="{FF2B5EF4-FFF2-40B4-BE49-F238E27FC236}">
                  <a16:creationId xmlns:a16="http://schemas.microsoft.com/office/drawing/2014/main" xmlns="" id="{9314BAD7-1F5B-4F17-A800-8253CE2E37B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241728" name="Line 1088">
                <a:extLst>
                  <a:ext uri="{FF2B5EF4-FFF2-40B4-BE49-F238E27FC236}">
                    <a16:creationId xmlns:a16="http://schemas.microsoft.com/office/drawing/2014/main" xmlns="" id="{D316DB8F-64C4-415E-850B-C4231C9176B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29" name="Line 1089">
                <a:extLst>
                  <a:ext uri="{FF2B5EF4-FFF2-40B4-BE49-F238E27FC236}">
                    <a16:creationId xmlns:a16="http://schemas.microsoft.com/office/drawing/2014/main" xmlns="" id="{32BF79ED-E2CB-4BDE-B2C5-8CC07009B74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730" name="Arc 1090">
                <a:extLst>
                  <a:ext uri="{FF2B5EF4-FFF2-40B4-BE49-F238E27FC236}">
                    <a16:creationId xmlns:a16="http://schemas.microsoft.com/office/drawing/2014/main" xmlns="" id="{8B9B1901-58DC-44C1-A4E8-3A7EBA4634E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1731" name="Rectangle 1091">
            <a:extLst>
              <a:ext uri="{FF2B5EF4-FFF2-40B4-BE49-F238E27FC236}">
                <a16:creationId xmlns:a16="http://schemas.microsoft.com/office/drawing/2014/main" xmlns="" id="{BE4A248F-6635-41AA-BBA3-05D40B1033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752600"/>
            <a:ext cx="7772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41732" name="Rectangle 109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98C99B87-B9F9-45DB-895C-F630A5623D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90600" y="3309938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41733" name="Rectangle 1093">
            <a:extLst>
              <a:ext uri="{FF2B5EF4-FFF2-40B4-BE49-F238E27FC236}">
                <a16:creationId xmlns:a16="http://schemas.microsoft.com/office/drawing/2014/main" xmlns="" id="{AEA7BA0A-AA75-4E53-BB8C-709D9501C916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41734" name="Rectangle 1094">
            <a:extLst>
              <a:ext uri="{FF2B5EF4-FFF2-40B4-BE49-F238E27FC236}">
                <a16:creationId xmlns:a16="http://schemas.microsoft.com/office/drawing/2014/main" xmlns="" id="{2E9397DE-2A78-4E6A-B1F2-CA04EDB86C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41735" name="Rectangle 1095">
            <a:extLst>
              <a:ext uri="{FF2B5EF4-FFF2-40B4-BE49-F238E27FC236}">
                <a16:creationId xmlns:a16="http://schemas.microsoft.com/office/drawing/2014/main" xmlns="" id="{67894421-671F-4066-8F26-31BCA81BAA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fld id="{C1841581-22C5-4C0D-A130-96C294688E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5589B5-A492-45B4-BE1E-E6FF158B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FBCEB8C-C419-476A-9A3E-13852B06C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3749963"/>
      </p:ext>
    </p:extLst>
  </p:cSld>
  <p:clrMapOvr>
    <a:masterClrMapping/>
  </p:clrMapOvr>
  <p:transition spd="med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142A712-4E73-40C0-9A94-99126DBE4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62EB16A-276A-41A8-9CEC-8493D16E8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2222039"/>
      </p:ext>
    </p:extLst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F426AC-AD79-415B-8275-796DE4C1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C76C11F-DB9A-4B2F-AE60-07AD9776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6220314"/>
      </p:ext>
    </p:extLst>
  </p:cSld>
  <p:clrMapOvr>
    <a:masterClrMapping/>
  </p:clrMapOvr>
  <p:transition spd="med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AC46C1-214C-4C24-8AA4-4AB6BF0C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2AB8447-5521-41EF-B5AE-DE9D6743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7449736"/>
      </p:ext>
    </p:extLst>
  </p:cSld>
  <p:clrMapOvr>
    <a:masterClrMapping/>
  </p:clrMapOvr>
  <p:transition spd="med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269F9E-A07C-4437-8084-62367238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9984EE-D913-4033-BD5F-3009D8945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A72C7DF-5C3A-4C48-8B66-8D351999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53816872"/>
      </p:ext>
    </p:extLst>
  </p:cSld>
  <p:clrMapOvr>
    <a:masterClrMapping/>
  </p:clrMapOvr>
  <p:transition spd="med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06C564-BC52-46F3-BD0B-BF62B760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ED532D3-B898-40BE-B677-B3779DC9C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106B5CA-F009-418E-9B7C-634BB8AB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B3F6167-0A79-4DE5-83AB-07BD9C2FB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965B1C7-7809-411A-9F38-B184275EC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43953612"/>
      </p:ext>
    </p:extLst>
  </p:cSld>
  <p:clrMapOvr>
    <a:masterClrMapping/>
  </p:clrMapOvr>
  <p:transition spd="med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B53134-584D-4B3C-A92F-107E6324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83626159"/>
      </p:ext>
    </p:extLst>
  </p:cSld>
  <p:clrMapOvr>
    <a:masterClrMapping/>
  </p:clrMapOvr>
  <p:transition spd="med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964500"/>
      </p:ext>
    </p:extLst>
  </p:cSld>
  <p:clrMapOvr>
    <a:masterClrMapping/>
  </p:clrMapOvr>
  <p:transition spd="med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EBFB95-3677-49B7-83AE-123B4FD0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93D77A0-3417-4F23-9CA6-F90B723D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F44F2BD-4FE7-4FB4-8395-E6D584064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3239659"/>
      </p:ext>
    </p:extLst>
  </p:cSld>
  <p:clrMapOvr>
    <a:masterClrMapping/>
  </p:clrMapOvr>
  <p:transition spd="med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357B37-AEEA-472C-9D6F-00FC7D91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A13F957-55C7-44C9-A47B-60608F15B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2EEBE2B-85D4-46F9-B590-C8A435353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6107527"/>
      </p:ext>
    </p:extLst>
  </p:cSld>
  <p:clrMapOvr>
    <a:masterClrMapping/>
  </p:clrMapOvr>
  <p:transition spd="med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642" name="Group 2">
            <a:extLst>
              <a:ext uri="{FF2B5EF4-FFF2-40B4-BE49-F238E27FC236}">
                <a16:creationId xmlns:a16="http://schemas.microsoft.com/office/drawing/2014/main" xmlns="" id="{6C73DD68-3700-4E0A-A95F-1CA76A7986E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40643" name="Group 3">
              <a:extLst>
                <a:ext uri="{FF2B5EF4-FFF2-40B4-BE49-F238E27FC236}">
                  <a16:creationId xmlns:a16="http://schemas.microsoft.com/office/drawing/2014/main" xmlns="" id="{2A2B9598-2A8D-42D3-88F6-0D5ACDD7C9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240644" name="Line 4">
                <a:extLst>
                  <a:ext uri="{FF2B5EF4-FFF2-40B4-BE49-F238E27FC236}">
                    <a16:creationId xmlns:a16="http://schemas.microsoft.com/office/drawing/2014/main" xmlns="" id="{31F7DE63-03A7-49A0-B79B-7D5C5EC645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5" name="Line 5">
                <a:extLst>
                  <a:ext uri="{FF2B5EF4-FFF2-40B4-BE49-F238E27FC236}">
                    <a16:creationId xmlns:a16="http://schemas.microsoft.com/office/drawing/2014/main" xmlns="" id="{0F1F83CE-E0FA-4815-BE56-7661E2D2B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6" name="Line 6">
                <a:extLst>
                  <a:ext uri="{FF2B5EF4-FFF2-40B4-BE49-F238E27FC236}">
                    <a16:creationId xmlns:a16="http://schemas.microsoft.com/office/drawing/2014/main" xmlns="" id="{AE47CAE3-2434-4F53-A772-FF0199C80E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7" name="Line 7">
                <a:extLst>
                  <a:ext uri="{FF2B5EF4-FFF2-40B4-BE49-F238E27FC236}">
                    <a16:creationId xmlns:a16="http://schemas.microsoft.com/office/drawing/2014/main" xmlns="" id="{B9334DFF-CC72-418E-BEAB-420A1FFFA7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8" name="Line 8">
                <a:extLst>
                  <a:ext uri="{FF2B5EF4-FFF2-40B4-BE49-F238E27FC236}">
                    <a16:creationId xmlns:a16="http://schemas.microsoft.com/office/drawing/2014/main" xmlns="" id="{31F13199-58BF-42BA-B307-05E5B6F194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49" name="Line 9">
                <a:extLst>
                  <a:ext uri="{FF2B5EF4-FFF2-40B4-BE49-F238E27FC236}">
                    <a16:creationId xmlns:a16="http://schemas.microsoft.com/office/drawing/2014/main" xmlns="" id="{F436D580-F4AA-4824-BA48-5751A2392C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50" name="Line 10">
                <a:extLst>
                  <a:ext uri="{FF2B5EF4-FFF2-40B4-BE49-F238E27FC236}">
                    <a16:creationId xmlns:a16="http://schemas.microsoft.com/office/drawing/2014/main" xmlns="" id="{89B67CC1-B248-4BB0-B7C8-DD4AF95E02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51" name="Line 11">
                <a:extLst>
                  <a:ext uri="{FF2B5EF4-FFF2-40B4-BE49-F238E27FC236}">
                    <a16:creationId xmlns:a16="http://schemas.microsoft.com/office/drawing/2014/main" xmlns="" id="{988BDA6A-1026-4129-8510-FF92BDE75F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52" name="Line 12">
                <a:extLst>
                  <a:ext uri="{FF2B5EF4-FFF2-40B4-BE49-F238E27FC236}">
                    <a16:creationId xmlns:a16="http://schemas.microsoft.com/office/drawing/2014/main" xmlns="" id="{E380E65F-000B-40FF-857F-E8E73F81D3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53" name="Line 13">
                <a:extLst>
                  <a:ext uri="{FF2B5EF4-FFF2-40B4-BE49-F238E27FC236}">
                    <a16:creationId xmlns:a16="http://schemas.microsoft.com/office/drawing/2014/main" xmlns="" id="{E4A11FD0-EF85-4DA8-B636-5CD60931FB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54" name="Line 14">
                <a:extLst>
                  <a:ext uri="{FF2B5EF4-FFF2-40B4-BE49-F238E27FC236}">
                    <a16:creationId xmlns:a16="http://schemas.microsoft.com/office/drawing/2014/main" xmlns="" id="{7257B250-44B4-4A16-A24B-209761FDB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55" name="Line 15">
                <a:extLst>
                  <a:ext uri="{FF2B5EF4-FFF2-40B4-BE49-F238E27FC236}">
                    <a16:creationId xmlns:a16="http://schemas.microsoft.com/office/drawing/2014/main" xmlns="" id="{6AA3121D-7489-42D1-A312-D089F0304D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56" name="Line 16">
                <a:extLst>
                  <a:ext uri="{FF2B5EF4-FFF2-40B4-BE49-F238E27FC236}">
                    <a16:creationId xmlns:a16="http://schemas.microsoft.com/office/drawing/2014/main" xmlns="" id="{A1969F1D-19F6-4C83-88C9-88DA48918F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57" name="Line 17">
                <a:extLst>
                  <a:ext uri="{FF2B5EF4-FFF2-40B4-BE49-F238E27FC236}">
                    <a16:creationId xmlns:a16="http://schemas.microsoft.com/office/drawing/2014/main" xmlns="" id="{FD6E923F-AE41-4051-8F98-B38994F324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58" name="Line 18">
                <a:extLst>
                  <a:ext uri="{FF2B5EF4-FFF2-40B4-BE49-F238E27FC236}">
                    <a16:creationId xmlns:a16="http://schemas.microsoft.com/office/drawing/2014/main" xmlns="" id="{25EA8032-C52B-400D-AE18-EC04FC3F98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59" name="Line 19">
                <a:extLst>
                  <a:ext uri="{FF2B5EF4-FFF2-40B4-BE49-F238E27FC236}">
                    <a16:creationId xmlns:a16="http://schemas.microsoft.com/office/drawing/2014/main" xmlns="" id="{566D0E7A-A378-430C-BEA5-1410BEAB13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60" name="Line 20">
                <a:extLst>
                  <a:ext uri="{FF2B5EF4-FFF2-40B4-BE49-F238E27FC236}">
                    <a16:creationId xmlns:a16="http://schemas.microsoft.com/office/drawing/2014/main" xmlns="" id="{AEEAA5A5-93AD-433B-9494-C6AE0B4B60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61" name="Line 21">
                <a:extLst>
                  <a:ext uri="{FF2B5EF4-FFF2-40B4-BE49-F238E27FC236}">
                    <a16:creationId xmlns:a16="http://schemas.microsoft.com/office/drawing/2014/main" xmlns="" id="{49B8669E-1AAD-46C2-93B7-C80F14C72A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62" name="Line 22">
                <a:extLst>
                  <a:ext uri="{FF2B5EF4-FFF2-40B4-BE49-F238E27FC236}">
                    <a16:creationId xmlns:a16="http://schemas.microsoft.com/office/drawing/2014/main" xmlns="" id="{2CEFBC8C-79C2-4691-8480-F31D2B5581A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63" name="Line 23">
                <a:extLst>
                  <a:ext uri="{FF2B5EF4-FFF2-40B4-BE49-F238E27FC236}">
                    <a16:creationId xmlns:a16="http://schemas.microsoft.com/office/drawing/2014/main" xmlns="" id="{77C4419B-0204-4D9A-84C7-6367857C80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64" name="Line 24">
                <a:extLst>
                  <a:ext uri="{FF2B5EF4-FFF2-40B4-BE49-F238E27FC236}">
                    <a16:creationId xmlns:a16="http://schemas.microsoft.com/office/drawing/2014/main" xmlns="" id="{5478D764-F34D-4550-B69A-6C6E34372A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65" name="Line 25">
                <a:extLst>
                  <a:ext uri="{FF2B5EF4-FFF2-40B4-BE49-F238E27FC236}">
                    <a16:creationId xmlns:a16="http://schemas.microsoft.com/office/drawing/2014/main" xmlns="" id="{F1D683D0-EB49-4633-B0C6-F3AB85C0C7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0666" name="Group 26">
              <a:extLst>
                <a:ext uri="{FF2B5EF4-FFF2-40B4-BE49-F238E27FC236}">
                  <a16:creationId xmlns:a16="http://schemas.microsoft.com/office/drawing/2014/main" xmlns="" id="{AE408B01-C34D-4E7E-ACB2-E22CD21548E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240667" name="Line 27">
                <a:extLst>
                  <a:ext uri="{FF2B5EF4-FFF2-40B4-BE49-F238E27FC236}">
                    <a16:creationId xmlns:a16="http://schemas.microsoft.com/office/drawing/2014/main" xmlns="" id="{1EEAA47C-3BCA-4BCA-A3F4-E5A12F7C6E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68" name="Line 28">
                <a:extLst>
                  <a:ext uri="{FF2B5EF4-FFF2-40B4-BE49-F238E27FC236}">
                    <a16:creationId xmlns:a16="http://schemas.microsoft.com/office/drawing/2014/main" xmlns="" id="{D8A2F905-97A0-403A-B59B-5407972700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69" name="Line 29">
                <a:extLst>
                  <a:ext uri="{FF2B5EF4-FFF2-40B4-BE49-F238E27FC236}">
                    <a16:creationId xmlns:a16="http://schemas.microsoft.com/office/drawing/2014/main" xmlns="" id="{E22E125F-228C-4A2F-9763-2B4508312F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70" name="Line 30">
                <a:extLst>
                  <a:ext uri="{FF2B5EF4-FFF2-40B4-BE49-F238E27FC236}">
                    <a16:creationId xmlns:a16="http://schemas.microsoft.com/office/drawing/2014/main" xmlns="" id="{1F71D160-4A22-496D-AEBE-ABE17044FC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71" name="Line 31">
                <a:extLst>
                  <a:ext uri="{FF2B5EF4-FFF2-40B4-BE49-F238E27FC236}">
                    <a16:creationId xmlns:a16="http://schemas.microsoft.com/office/drawing/2014/main" xmlns="" id="{4743CC07-1A59-4CC4-8563-18074A65D5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72" name="Line 32">
                <a:extLst>
                  <a:ext uri="{FF2B5EF4-FFF2-40B4-BE49-F238E27FC236}">
                    <a16:creationId xmlns:a16="http://schemas.microsoft.com/office/drawing/2014/main" xmlns="" id="{A63D5604-37B3-443A-97BE-E9A4E6E34B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73" name="Line 33">
                <a:extLst>
                  <a:ext uri="{FF2B5EF4-FFF2-40B4-BE49-F238E27FC236}">
                    <a16:creationId xmlns:a16="http://schemas.microsoft.com/office/drawing/2014/main" xmlns="" id="{288448E1-66C3-46A1-B87D-EE573B1B8F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74" name="Line 34">
                <a:extLst>
                  <a:ext uri="{FF2B5EF4-FFF2-40B4-BE49-F238E27FC236}">
                    <a16:creationId xmlns:a16="http://schemas.microsoft.com/office/drawing/2014/main" xmlns="" id="{166CDD8F-0717-478C-9C41-669D54C2A1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75" name="Line 35">
                <a:extLst>
                  <a:ext uri="{FF2B5EF4-FFF2-40B4-BE49-F238E27FC236}">
                    <a16:creationId xmlns:a16="http://schemas.microsoft.com/office/drawing/2014/main" xmlns="" id="{FFD4CE78-9FD6-45E1-A590-7D0639734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76" name="Line 36">
                <a:extLst>
                  <a:ext uri="{FF2B5EF4-FFF2-40B4-BE49-F238E27FC236}">
                    <a16:creationId xmlns:a16="http://schemas.microsoft.com/office/drawing/2014/main" xmlns="" id="{9F23AFF5-1EC8-419C-B9E4-27D78544F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77" name="Line 37">
                <a:extLst>
                  <a:ext uri="{FF2B5EF4-FFF2-40B4-BE49-F238E27FC236}">
                    <a16:creationId xmlns:a16="http://schemas.microsoft.com/office/drawing/2014/main" xmlns="" id="{FE79D052-2013-4730-B71E-7B527DD4D5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78" name="Line 38">
                <a:extLst>
                  <a:ext uri="{FF2B5EF4-FFF2-40B4-BE49-F238E27FC236}">
                    <a16:creationId xmlns:a16="http://schemas.microsoft.com/office/drawing/2014/main" xmlns="" id="{4CA5FFAC-DF6D-4508-88B2-3F80584FCC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79" name="Line 39">
                <a:extLst>
                  <a:ext uri="{FF2B5EF4-FFF2-40B4-BE49-F238E27FC236}">
                    <a16:creationId xmlns:a16="http://schemas.microsoft.com/office/drawing/2014/main" xmlns="" id="{F3375EAF-442D-4DD1-BAB2-1901E83E3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80" name="Line 40">
                <a:extLst>
                  <a:ext uri="{FF2B5EF4-FFF2-40B4-BE49-F238E27FC236}">
                    <a16:creationId xmlns:a16="http://schemas.microsoft.com/office/drawing/2014/main" xmlns="" id="{B7F19693-B6F5-4AE1-BD2C-39E1066D82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81" name="Line 41">
                <a:extLst>
                  <a:ext uri="{FF2B5EF4-FFF2-40B4-BE49-F238E27FC236}">
                    <a16:creationId xmlns:a16="http://schemas.microsoft.com/office/drawing/2014/main" xmlns="" id="{3F4A2526-8FC1-4CF7-A30E-A9A2A87A64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82" name="Line 42">
                <a:extLst>
                  <a:ext uri="{FF2B5EF4-FFF2-40B4-BE49-F238E27FC236}">
                    <a16:creationId xmlns:a16="http://schemas.microsoft.com/office/drawing/2014/main" xmlns="" id="{5DC2502C-0A7D-4C48-9439-7E71C6684E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83" name="Line 43">
                <a:extLst>
                  <a:ext uri="{FF2B5EF4-FFF2-40B4-BE49-F238E27FC236}">
                    <a16:creationId xmlns:a16="http://schemas.microsoft.com/office/drawing/2014/main" xmlns="" id="{73C0774C-74D7-4C11-A67C-E5C39B590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84" name="Line 44">
                <a:extLst>
                  <a:ext uri="{FF2B5EF4-FFF2-40B4-BE49-F238E27FC236}">
                    <a16:creationId xmlns:a16="http://schemas.microsoft.com/office/drawing/2014/main" xmlns="" id="{E1734450-63C5-4917-896B-C9CD5E8C4A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85" name="Line 45">
                <a:extLst>
                  <a:ext uri="{FF2B5EF4-FFF2-40B4-BE49-F238E27FC236}">
                    <a16:creationId xmlns:a16="http://schemas.microsoft.com/office/drawing/2014/main" xmlns="" id="{61E2314B-CB1D-48D8-A367-6948B86B7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86" name="Line 46">
                <a:extLst>
                  <a:ext uri="{FF2B5EF4-FFF2-40B4-BE49-F238E27FC236}">
                    <a16:creationId xmlns:a16="http://schemas.microsoft.com/office/drawing/2014/main" xmlns="" id="{AE281692-CBAB-463B-8CF6-C56F2EBA20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87" name="Line 47">
                <a:extLst>
                  <a:ext uri="{FF2B5EF4-FFF2-40B4-BE49-F238E27FC236}">
                    <a16:creationId xmlns:a16="http://schemas.microsoft.com/office/drawing/2014/main" xmlns="" id="{23B3A397-CCE7-4421-A8D9-225D5DFBE0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88" name="Line 48">
                <a:extLst>
                  <a:ext uri="{FF2B5EF4-FFF2-40B4-BE49-F238E27FC236}">
                    <a16:creationId xmlns:a16="http://schemas.microsoft.com/office/drawing/2014/main" xmlns="" id="{58E21E7F-B86B-4BBF-B5E2-0C7AF291EE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89" name="Line 49">
                <a:extLst>
                  <a:ext uri="{FF2B5EF4-FFF2-40B4-BE49-F238E27FC236}">
                    <a16:creationId xmlns:a16="http://schemas.microsoft.com/office/drawing/2014/main" xmlns="" id="{62D4ECE4-4BE5-41F2-B6DC-2C9D04FF33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90" name="Line 50">
                <a:extLst>
                  <a:ext uri="{FF2B5EF4-FFF2-40B4-BE49-F238E27FC236}">
                    <a16:creationId xmlns:a16="http://schemas.microsoft.com/office/drawing/2014/main" xmlns="" id="{EBE3D12B-AFD4-437B-A82B-0FD0FC9CBD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91" name="Line 51">
                <a:extLst>
                  <a:ext uri="{FF2B5EF4-FFF2-40B4-BE49-F238E27FC236}">
                    <a16:creationId xmlns:a16="http://schemas.microsoft.com/office/drawing/2014/main" xmlns="" id="{D314A710-608E-4F8C-AED8-898FFE8D9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92" name="Line 52">
                <a:extLst>
                  <a:ext uri="{FF2B5EF4-FFF2-40B4-BE49-F238E27FC236}">
                    <a16:creationId xmlns:a16="http://schemas.microsoft.com/office/drawing/2014/main" xmlns="" id="{F7BA262E-1A3F-46A1-908D-8CFEAE9A48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93" name="Line 53">
                <a:extLst>
                  <a:ext uri="{FF2B5EF4-FFF2-40B4-BE49-F238E27FC236}">
                    <a16:creationId xmlns:a16="http://schemas.microsoft.com/office/drawing/2014/main" xmlns="" id="{08C29CF5-F2DE-43F5-9A52-F407DC70C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94" name="Line 54">
                <a:extLst>
                  <a:ext uri="{FF2B5EF4-FFF2-40B4-BE49-F238E27FC236}">
                    <a16:creationId xmlns:a16="http://schemas.microsoft.com/office/drawing/2014/main" xmlns="" id="{613974A4-50F8-4CB4-9235-5058B479AA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695" name="Line 55">
                <a:extLst>
                  <a:ext uri="{FF2B5EF4-FFF2-40B4-BE49-F238E27FC236}">
                    <a16:creationId xmlns:a16="http://schemas.microsoft.com/office/drawing/2014/main" xmlns="" id="{177D0697-AB87-4697-8F56-CF3EB80E15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0701" name="AutoShape 61">
            <a:extLst>
              <a:ext uri="{FF2B5EF4-FFF2-40B4-BE49-F238E27FC236}">
                <a16:creationId xmlns:a16="http://schemas.microsoft.com/office/drawing/2014/main" xmlns="" id="{FE7DD2BA-DF0E-4FA8-BA5D-D16F44B9E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02" name="AutoShape 62">
            <a:extLst>
              <a:ext uri="{FF2B5EF4-FFF2-40B4-BE49-F238E27FC236}">
                <a16:creationId xmlns:a16="http://schemas.microsoft.com/office/drawing/2014/main" xmlns="" id="{5B081C57-B7FF-4B85-99F5-BEAA12472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03" name="Rectangle 63">
            <a:extLst>
              <a:ext uri="{FF2B5EF4-FFF2-40B4-BE49-F238E27FC236}">
                <a16:creationId xmlns:a16="http://schemas.microsoft.com/office/drawing/2014/main" xmlns="" id="{E2578632-C3D5-492C-BD04-5666EC193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9400"/>
            <a:ext cx="3886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1400">
                <a:latin typeface="隶书" pitchFamily="49" charset="-122"/>
                <a:ea typeface="隶书" pitchFamily="49" charset="-122"/>
              </a:rPr>
              <a:t>第二讲 相对论时空变换</a:t>
            </a:r>
            <a:r>
              <a:rPr lang="en-US" altLang="zh-CN" sz="1400" b="1">
                <a:ea typeface="隶书" pitchFamily="49" charset="-122"/>
              </a:rPr>
              <a:t>_20140220 XCH</a:t>
            </a:r>
          </a:p>
        </p:txBody>
      </p:sp>
      <p:sp>
        <p:nvSpPr>
          <p:cNvPr id="240704" name="Rectangle 64">
            <a:extLst>
              <a:ext uri="{FF2B5EF4-FFF2-40B4-BE49-F238E27FC236}">
                <a16:creationId xmlns:a16="http://schemas.microsoft.com/office/drawing/2014/main" xmlns="" id="{B1F783F7-A714-47BE-A19C-5F04AB3D0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194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1600" b="1">
                <a:solidFill>
                  <a:srgbClr val="1C1E3E"/>
                </a:solidFill>
                <a:ea typeface="隶书" pitchFamily="49" charset="-122"/>
              </a:rPr>
              <a:t>相对论基础 － 大学物理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pull dir="r"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7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4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4.wmf"/><Relationship Id="rId12" Type="http://schemas.openxmlformats.org/officeDocument/2006/relationships/image" Target="../media/image5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64.jpeg"/><Relationship Id="rId7" Type="http://schemas.openxmlformats.org/officeDocument/2006/relationships/image" Target="../media/image61.wmf"/><Relationship Id="rId12" Type="http://schemas.openxmlformats.org/officeDocument/2006/relationships/image" Target="../media/image6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wmf"/><Relationship Id="rId11" Type="http://schemas.openxmlformats.org/officeDocument/2006/relationships/image" Target="../media/image65.jpeg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0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61.bin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74.jpeg"/><Relationship Id="rId4" Type="http://schemas.openxmlformats.org/officeDocument/2006/relationships/image" Target="../media/image71.wmf"/><Relationship Id="rId9" Type="http://schemas.openxmlformats.org/officeDocument/2006/relationships/image" Target="../media/image7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oleObject" Target="../embeddings/oleObject64.bin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7.wmf"/><Relationship Id="rId5" Type="http://schemas.openxmlformats.org/officeDocument/2006/relationships/image" Target="../media/image74.jpeg"/><Relationship Id="rId10" Type="http://schemas.openxmlformats.org/officeDocument/2006/relationships/oleObject" Target="../embeddings/oleObject67.bin"/><Relationship Id="rId4" Type="http://schemas.openxmlformats.org/officeDocument/2006/relationships/image" Target="../media/image75.wmf"/><Relationship Id="rId9" Type="http://schemas.openxmlformats.org/officeDocument/2006/relationships/image" Target="../media/image7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82.wmf"/><Relationship Id="rId3" Type="http://schemas.openxmlformats.org/officeDocument/2006/relationships/oleObject" Target="../embeddings/oleObject68.bin"/><Relationship Id="rId7" Type="http://schemas.openxmlformats.org/officeDocument/2006/relationships/image" Target="../media/image70.jpeg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9.wmf"/><Relationship Id="rId11" Type="http://schemas.openxmlformats.org/officeDocument/2006/relationships/image" Target="../media/image81.wmf"/><Relationship Id="rId5" Type="http://schemas.openxmlformats.org/officeDocument/2006/relationships/oleObject" Target="../embeddings/oleObject69.bin"/><Relationship Id="rId10" Type="http://schemas.openxmlformats.org/officeDocument/2006/relationships/oleObject" Target="../embeddings/oleObject71.bin"/><Relationship Id="rId4" Type="http://schemas.openxmlformats.org/officeDocument/2006/relationships/image" Target="../media/image78.wmf"/><Relationship Id="rId9" Type="http://schemas.openxmlformats.org/officeDocument/2006/relationships/image" Target="../media/image8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88.png"/><Relationship Id="rId4" Type="http://schemas.openxmlformats.org/officeDocument/2006/relationships/image" Target="../media/image83.wmf"/><Relationship Id="rId9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84.bin"/><Relationship Id="rId3" Type="http://schemas.openxmlformats.org/officeDocument/2006/relationships/image" Target="../media/image99.png"/><Relationship Id="rId21" Type="http://schemas.openxmlformats.org/officeDocument/2006/relationships/image" Target="../media/image97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95.wmf"/><Relationship Id="rId25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92.wmf"/><Relationship Id="rId24" Type="http://schemas.openxmlformats.org/officeDocument/2006/relationships/oleObject" Target="../embeddings/oleObject86.bin"/><Relationship Id="rId5" Type="http://schemas.openxmlformats.org/officeDocument/2006/relationships/image" Target="../media/image89.wmf"/><Relationship Id="rId15" Type="http://schemas.openxmlformats.org/officeDocument/2006/relationships/image" Target="../media/image94.wmf"/><Relationship Id="rId23" Type="http://schemas.openxmlformats.org/officeDocument/2006/relationships/image" Target="../media/image100.gi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82.bin"/><Relationship Id="rId22" Type="http://schemas.openxmlformats.org/officeDocument/2006/relationships/hyperlink" Target="06_09_&#30456;&#23545;&#35770;&#33021;&#37327;.ppt#-1,1,PowerPoint &#28436;&#31034;&#25991;&#31295;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3" name="Rectangle 9">
            <a:extLst>
              <a:ext uri="{FF2B5EF4-FFF2-40B4-BE49-F238E27FC236}">
                <a16:creationId xmlns:a16="http://schemas.microsoft.com/office/drawing/2014/main" xmlns="" id="{F64D20F8-B2D8-4F44-82DA-6580EA03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85788"/>
            <a:ext cx="4876800" cy="520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250000"/>
              </a:lnSpc>
            </a:pPr>
            <a:r>
              <a:rPr lang="en-US" altLang="zh-CN" sz="2800" b="1">
                <a:solidFill>
                  <a:srgbClr val="660066"/>
                </a:solidFill>
              </a:rPr>
              <a:t>01 </a:t>
            </a:r>
            <a:r>
              <a:rPr lang="zh-CN" altLang="en-US" sz="2800" b="1">
                <a:solidFill>
                  <a:srgbClr val="660066"/>
                </a:solidFill>
              </a:rPr>
              <a:t>洛伦兹坐标变换 </a:t>
            </a:r>
            <a:r>
              <a:rPr lang="zh-CN" altLang="en-US" sz="2800" b="1">
                <a:solidFill>
                  <a:srgbClr val="660066"/>
                </a:solidFill>
                <a:sym typeface="Monotype Sorts" pitchFamily="2" charset="2"/>
              </a:rPr>
              <a:t></a:t>
            </a:r>
            <a:endParaRPr lang="zh-CN" altLang="en-US" sz="2800" b="1">
              <a:solidFill>
                <a:srgbClr val="660066"/>
              </a:solidFill>
            </a:endParaRPr>
          </a:p>
          <a:p>
            <a:pPr algn="just" eaLnBrk="0" hangingPunct="0">
              <a:lnSpc>
                <a:spcPct val="250000"/>
              </a:lnSpc>
            </a:pPr>
            <a:r>
              <a:rPr lang="zh-CN" altLang="en-US" b="1"/>
              <a:t>  </a:t>
            </a:r>
            <a:r>
              <a:rPr lang="en-US" altLang="zh-CN" b="1"/>
              <a:t>1 </a:t>
            </a:r>
            <a:r>
              <a:rPr lang="zh-CN" altLang="en-US" b="1"/>
              <a:t>空间坐标的变换</a:t>
            </a:r>
          </a:p>
          <a:p>
            <a:pPr algn="just" eaLnBrk="0" hangingPunct="0">
              <a:lnSpc>
                <a:spcPct val="250000"/>
              </a:lnSpc>
            </a:pPr>
            <a:r>
              <a:rPr lang="zh-CN" altLang="en-US" b="1"/>
              <a:t>  </a:t>
            </a:r>
            <a:r>
              <a:rPr lang="en-US" altLang="zh-CN" b="1"/>
              <a:t>2 </a:t>
            </a:r>
            <a:r>
              <a:rPr lang="zh-CN" altLang="en-US" b="1"/>
              <a:t>不同参考系中</a:t>
            </a:r>
          </a:p>
          <a:p>
            <a:pPr algn="just" eaLnBrk="0" hangingPunct="0">
              <a:lnSpc>
                <a:spcPct val="250000"/>
              </a:lnSpc>
            </a:pPr>
            <a:r>
              <a:rPr lang="zh-CN" altLang="en-US" b="1"/>
              <a:t>     两个事件的时空间隔</a:t>
            </a:r>
          </a:p>
          <a:p>
            <a:pPr algn="just" eaLnBrk="0" hangingPunct="0">
              <a:lnSpc>
                <a:spcPct val="250000"/>
              </a:lnSpc>
            </a:pPr>
            <a:r>
              <a:rPr lang="en-US" altLang="zh-CN" sz="2800" b="1"/>
              <a:t>02 </a:t>
            </a:r>
            <a:r>
              <a:rPr lang="zh-CN" altLang="en-US" sz="2800" b="1"/>
              <a:t>相对论速度变换 </a:t>
            </a:r>
          </a:p>
        </p:txBody>
      </p:sp>
      <p:sp>
        <p:nvSpPr>
          <p:cNvPr id="82954" name="AutoShape 10">
            <a:extLst>
              <a:ext uri="{FF2B5EF4-FFF2-40B4-BE49-F238E27FC236}">
                <a16:creationId xmlns:a16="http://schemas.microsoft.com/office/drawing/2014/main" xmlns="" id="{80FD7FCF-822A-4630-ADEE-E04580A9CBAA}"/>
              </a:ext>
            </a:extLst>
          </p:cNvPr>
          <p:cNvSpPr>
            <a:spLocks/>
          </p:cNvSpPr>
          <p:nvPr/>
        </p:nvSpPr>
        <p:spPr bwMode="auto">
          <a:xfrm>
            <a:off x="1600200" y="1371600"/>
            <a:ext cx="2286000" cy="4114800"/>
          </a:xfrm>
          <a:prstGeom prst="leftBrace">
            <a:avLst>
              <a:gd name="adj1" fmla="val 15000"/>
              <a:gd name="adj2" fmla="val 50000"/>
            </a:avLst>
          </a:prstGeom>
          <a:noFill/>
          <a:ln w="44450">
            <a:solidFill>
              <a:srgbClr val="0033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5" name="Rectangle 11">
            <a:extLst>
              <a:ext uri="{FF2B5EF4-FFF2-40B4-BE49-F238E27FC236}">
                <a16:creationId xmlns:a16="http://schemas.microsoft.com/office/drawing/2014/main" xmlns="" id="{12640569-37B1-4ADB-A3A8-F2E58C95E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7620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第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讲 </a:t>
            </a:r>
          </a:p>
          <a:p>
            <a:pPr>
              <a:lnSpc>
                <a:spcPct val="90000"/>
              </a:lnSpc>
            </a:pPr>
            <a:endParaRPr lang="zh-CN" altLang="en-US" sz="320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相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对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论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时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空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变换</a:t>
            </a:r>
          </a:p>
        </p:txBody>
      </p:sp>
      <p:graphicFrame>
        <p:nvGraphicFramePr>
          <p:cNvPr id="82957" name="Object 13">
            <a:extLst>
              <a:ext uri="{FF2B5EF4-FFF2-40B4-BE49-F238E27FC236}">
                <a16:creationId xmlns:a16="http://schemas.microsoft.com/office/drawing/2014/main" xmlns="" id="{FC9EAF6E-BCBE-439B-A222-3AD5EC7EE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6138" y="6608763"/>
          <a:ext cx="601662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3" name="Equation" r:id="rId3" imgW="431640" imgH="177480" progId="Equation.DSMT4">
                  <p:embed/>
                </p:oleObj>
              </mc:Choice>
              <mc:Fallback>
                <p:oleObj name="Equation" r:id="rId3" imgW="43164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6138" y="6608763"/>
                        <a:ext cx="601662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3" grpId="0" autoUpdateAnimBg="0"/>
      <p:bldP spid="829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xmlns="" id="{53A9B6AD-D1B1-4EA3-A841-AA0D52EE0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3925888"/>
            <a:ext cx="2022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400" b="1" dirty="0"/>
              <a:t>洛伦兹正变换</a:t>
            </a:r>
          </a:p>
        </p:txBody>
      </p:sp>
      <p:sp>
        <p:nvSpPr>
          <p:cNvPr id="162820" name="Line 4">
            <a:extLst>
              <a:ext uri="{FF2B5EF4-FFF2-40B4-BE49-F238E27FC236}">
                <a16:creationId xmlns:a16="http://schemas.microsoft.com/office/drawing/2014/main" xmlns="" id="{FF94A095-BB61-4F8E-ABA2-438D043D8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213" y="4567238"/>
            <a:ext cx="2057400" cy="0"/>
          </a:xfrm>
          <a:prstGeom prst="line">
            <a:avLst/>
          </a:prstGeom>
          <a:noFill/>
          <a:ln w="57150" cmpd="thickThin">
            <a:solidFill>
              <a:srgbClr val="80008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2821" name="Object 5">
            <a:extLst>
              <a:ext uri="{FF2B5EF4-FFF2-40B4-BE49-F238E27FC236}">
                <a16:creationId xmlns:a16="http://schemas.microsoft.com/office/drawing/2014/main" xmlns="" id="{0737D4EA-4DB0-4C84-9D29-37DF225A3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925763"/>
          <a:ext cx="244475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67" name="Equation" r:id="rId4" imgW="1091880" imgH="1396800" progId="Equation.DSMT4">
                  <p:embed/>
                </p:oleObj>
              </mc:Choice>
              <mc:Fallback>
                <p:oleObj name="Equation" r:id="rId4" imgW="1091880" imgH="1396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25763"/>
                        <a:ext cx="2444750" cy="313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>
            <a:extLst>
              <a:ext uri="{FF2B5EF4-FFF2-40B4-BE49-F238E27FC236}">
                <a16:creationId xmlns:a16="http://schemas.microsoft.com/office/drawing/2014/main" xmlns="" id="{3EB5FA39-1E47-4DE4-82E6-42AE626093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8963" y="2982913"/>
          <a:ext cx="2789237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68" name="Equation" r:id="rId6" imgW="1244520" imgH="1396800" progId="Equation.DSMT4">
                  <p:embed/>
                </p:oleObj>
              </mc:Choice>
              <mc:Fallback>
                <p:oleObj name="Equation" r:id="rId6" imgW="1244520" imgH="139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2982913"/>
                        <a:ext cx="2789237" cy="313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>
            <a:extLst>
              <a:ext uri="{FF2B5EF4-FFF2-40B4-BE49-F238E27FC236}">
                <a16:creationId xmlns:a16="http://schemas.microsoft.com/office/drawing/2014/main" xmlns="" id="{E0C56C53-C915-4707-A472-FE9777FDC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075" y="515938"/>
          <a:ext cx="6897688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69" name="Equation" r:id="rId8" imgW="3111480" imgH="939600" progId="Equation.DSMT4">
                  <p:embed/>
                </p:oleObj>
              </mc:Choice>
              <mc:Fallback>
                <p:oleObj name="Equation" r:id="rId8" imgW="3111480" imgH="93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515938"/>
                        <a:ext cx="6897688" cy="209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4" name="Line 8">
            <a:extLst>
              <a:ext uri="{FF2B5EF4-FFF2-40B4-BE49-F238E27FC236}">
                <a16:creationId xmlns:a16="http://schemas.microsoft.com/office/drawing/2014/main" xmlns="" id="{7520F034-1304-4C66-A967-159A24934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819400"/>
            <a:ext cx="9144000" cy="0"/>
          </a:xfrm>
          <a:prstGeom prst="line">
            <a:avLst/>
          </a:prstGeom>
          <a:noFill/>
          <a:ln w="57150" cmpd="thickThin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62825" name="Object 9">
            <a:extLst>
              <a:ext uri="{FF2B5EF4-FFF2-40B4-BE49-F238E27FC236}">
                <a16:creationId xmlns:a16="http://schemas.microsoft.com/office/drawing/2014/main" xmlns="" id="{48AA70F1-C6F7-457D-8623-01697501D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39150" y="6608763"/>
          <a:ext cx="6191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70" name="Equation" r:id="rId10" imgW="444240" imgH="177480" progId="Equation.DSMT4">
                  <p:embed/>
                </p:oleObj>
              </mc:Choice>
              <mc:Fallback>
                <p:oleObj name="Equation" r:id="rId10" imgW="44424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9150" y="6608763"/>
                        <a:ext cx="619125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6" name="Line 10">
            <a:extLst>
              <a:ext uri="{FF2B5EF4-FFF2-40B4-BE49-F238E27FC236}">
                <a16:creationId xmlns:a16="http://schemas.microsoft.com/office/drawing/2014/main" xmlns="" id="{7ED3816F-1DF9-495F-9505-418C41ED2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172200"/>
            <a:ext cx="3048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1" name="Rectangle 1031">
            <a:extLst>
              <a:ext uri="{FF2B5EF4-FFF2-40B4-BE49-F238E27FC236}">
                <a16:creationId xmlns:a16="http://schemas.microsoft.com/office/drawing/2014/main" xmlns="" id="{A6C73812-A0F9-4DB8-8A6B-317EAF226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096" y="1660625"/>
            <a:ext cx="2022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400" b="1"/>
              <a:t>洛伦兹逆变换</a:t>
            </a:r>
          </a:p>
        </p:txBody>
      </p:sp>
      <p:sp>
        <p:nvSpPr>
          <p:cNvPr id="164872" name="Line 1032">
            <a:extLst>
              <a:ext uri="{FF2B5EF4-FFF2-40B4-BE49-F238E27FC236}">
                <a16:creationId xmlns:a16="http://schemas.microsoft.com/office/drawing/2014/main" xmlns="" id="{2D5AA0FC-21EA-48B6-B250-11D1F73A2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6296" y="2301975"/>
            <a:ext cx="2057400" cy="0"/>
          </a:xfrm>
          <a:prstGeom prst="line">
            <a:avLst/>
          </a:prstGeom>
          <a:noFill/>
          <a:ln w="57150" cmpd="thickThin">
            <a:solidFill>
              <a:srgbClr val="80008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4873" name="Object 1033">
            <a:extLst>
              <a:ext uri="{FF2B5EF4-FFF2-40B4-BE49-F238E27FC236}">
                <a16:creationId xmlns:a16="http://schemas.microsoft.com/office/drawing/2014/main" xmlns="" id="{874BFF78-8466-403A-89CC-C3F14E25D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387953"/>
              </p:ext>
            </p:extLst>
          </p:nvPr>
        </p:nvGraphicFramePr>
        <p:xfrm>
          <a:off x="891083" y="771625"/>
          <a:ext cx="2297113" cy="301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7" name="Equation" r:id="rId4" imgW="1066680" imgH="1396800" progId="Equation.DSMT4">
                  <p:embed/>
                </p:oleObj>
              </mc:Choice>
              <mc:Fallback>
                <p:oleObj name="Equation" r:id="rId4" imgW="1066680" imgH="13968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083" y="771625"/>
                        <a:ext cx="2297113" cy="301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4" name="Object 1034">
            <a:extLst>
              <a:ext uri="{FF2B5EF4-FFF2-40B4-BE49-F238E27FC236}">
                <a16:creationId xmlns:a16="http://schemas.microsoft.com/office/drawing/2014/main" xmlns="" id="{A5851503-EF6A-4562-8CE4-243F66D95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108737"/>
              </p:ext>
            </p:extLst>
          </p:nvPr>
        </p:nvGraphicFramePr>
        <p:xfrm>
          <a:off x="5436096" y="836712"/>
          <a:ext cx="2744787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8" name="Equation" r:id="rId6" imgW="1282680" imgH="1396800" progId="Equation.DSMT4">
                  <p:embed/>
                </p:oleObj>
              </mc:Choice>
              <mc:Fallback>
                <p:oleObj name="Equation" r:id="rId6" imgW="1282680" imgH="1396800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836712"/>
                        <a:ext cx="2744787" cy="299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7" name="Line 1037">
            <a:extLst>
              <a:ext uri="{FF2B5EF4-FFF2-40B4-BE49-F238E27FC236}">
                <a16:creationId xmlns:a16="http://schemas.microsoft.com/office/drawing/2014/main" xmlns="" id="{658EE3E8-287D-41FF-B356-A5B4B71FA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2883" y="3983137"/>
            <a:ext cx="3429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07EAE868-6DA2-427F-AD17-C996CD9DD5A0}"/>
                  </a:ext>
                </a:extLst>
              </p:cNvPr>
              <p:cNvSpPr txBox="1"/>
              <p:nvPr/>
            </p:nvSpPr>
            <p:spPr>
              <a:xfrm>
                <a:off x="891083" y="4551044"/>
                <a:ext cx="6619903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四维距离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保持不变！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7EAE868-6DA2-427F-AD17-C996CD9DD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83" y="4551044"/>
                <a:ext cx="6619903" cy="1292662"/>
              </a:xfrm>
              <a:prstGeom prst="rect">
                <a:avLst/>
              </a:prstGeom>
              <a:blipFill>
                <a:blip r:embed="rId8"/>
                <a:stretch>
                  <a:fillRect l="-1657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026">
            <a:extLst>
              <a:ext uri="{FF2B5EF4-FFF2-40B4-BE49-F238E27FC236}">
                <a16:creationId xmlns:a16="http://schemas.microsoft.com/office/drawing/2014/main" xmlns="" id="{3BD01E0D-5B67-4023-BF1A-6D9DB3EB9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8763000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Monotype Sorts" pitchFamily="2" charset="2"/>
              <a:buChar char=","/>
            </a:pPr>
            <a:r>
              <a:rPr lang="en-US" altLang="zh-CN" b="1">
                <a:sym typeface="Monotype Sorts" pitchFamily="2" charset="2"/>
              </a:rPr>
              <a:t> </a:t>
            </a:r>
            <a:r>
              <a:rPr lang="zh-CN" altLang="en-US" b="1">
                <a:sym typeface="Monotype Sorts" pitchFamily="2" charset="2"/>
              </a:rPr>
              <a:t>地面观察者测得匀速运动的列车从甲地到乙地的时间：</a:t>
            </a:r>
          </a:p>
          <a:p>
            <a:pPr algn="just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b="1">
                <a:ea typeface="Arial Unicode MS" pitchFamily="34" charset="-122"/>
                <a:sym typeface="Symbol" panose="05050102010706020507" pitchFamily="18" charset="2"/>
              </a:rPr>
              <a:t>    </a:t>
            </a:r>
            <a:r>
              <a:rPr lang="en-US" altLang="zh-CN" b="1">
                <a:ea typeface="Arial Unicode MS" pitchFamily="34" charset="-122"/>
              </a:rPr>
              <a:t>t=0.2 s</a:t>
            </a:r>
            <a:r>
              <a:rPr lang="zh-CN" altLang="en-US" b="1">
                <a:sym typeface="Symbol" panose="05050102010706020507" pitchFamily="18" charset="2"/>
              </a:rPr>
              <a:t>，甲地到乙地距离：</a:t>
            </a:r>
            <a:r>
              <a:rPr lang="zh-CN" altLang="en-US" b="1">
                <a:ea typeface="Arial Unicode MS" pitchFamily="34" charset="-122"/>
                <a:sym typeface="Symbol" panose="05050102010706020507" pitchFamily="18" charset="2"/>
              </a:rPr>
              <a:t></a:t>
            </a:r>
            <a:r>
              <a:rPr lang="en-US" altLang="zh-CN" b="1">
                <a:ea typeface="Arial Unicode MS" pitchFamily="34" charset="-122"/>
              </a:rPr>
              <a:t>x=8.0</a:t>
            </a:r>
            <a:r>
              <a:rPr lang="en-US" altLang="zh-CN" b="1">
                <a:sym typeface="Symbol" panose="05050102010706020507" pitchFamily="18" charset="2"/>
              </a:rPr>
              <a:t>×</a:t>
            </a:r>
            <a:r>
              <a:rPr lang="en-US" altLang="zh-CN" b="1">
                <a:ea typeface="Arial Unicode MS" pitchFamily="34" charset="-122"/>
                <a:sym typeface="Symbol" panose="05050102010706020507" pitchFamily="18" charset="2"/>
              </a:rPr>
              <a:t>10</a:t>
            </a:r>
            <a:r>
              <a:rPr lang="en-US" altLang="zh-CN" b="1" baseline="30000">
                <a:ea typeface="Arial Unicode MS" pitchFamily="34" charset="-122"/>
                <a:sym typeface="Symbol" panose="05050102010706020507" pitchFamily="18" charset="2"/>
              </a:rPr>
              <a:t>6</a:t>
            </a:r>
            <a:r>
              <a:rPr lang="en-US" altLang="zh-CN" b="1">
                <a:ea typeface="Arial Unicode MS" pitchFamily="34" charset="-122"/>
                <a:sym typeface="Symbol" panose="05050102010706020507" pitchFamily="18" charset="2"/>
              </a:rPr>
              <a:t> m</a:t>
            </a:r>
            <a:r>
              <a:rPr lang="zh-CN" altLang="en-US" b="1">
                <a:ea typeface="Arial Unicode MS" pitchFamily="34" charset="-122"/>
                <a:sym typeface="Symbol" panose="05050102010706020507" pitchFamily="18" charset="2"/>
              </a:rPr>
              <a:t>。</a:t>
            </a:r>
          </a:p>
          <a:p>
            <a:pPr algn="just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b="1">
                <a:ea typeface="Arial Unicode MS" pitchFamily="34" charset="-122"/>
                <a:sym typeface="Symbol" panose="05050102010706020507" pitchFamily="18" charset="2"/>
              </a:rPr>
              <a:t>   </a:t>
            </a:r>
            <a:r>
              <a:rPr lang="zh-CN" altLang="en-US" b="1">
                <a:sym typeface="Symbol" panose="05050102010706020507" pitchFamily="18" charset="2"/>
              </a:rPr>
              <a:t>求与列车运动同方向以速度</a:t>
            </a:r>
            <a:r>
              <a:rPr lang="en-US" altLang="zh-CN" b="1">
                <a:ea typeface="Arial Unicode MS" pitchFamily="34" charset="-122"/>
                <a:sym typeface="Symbol" panose="05050102010706020507" pitchFamily="18" charset="2"/>
              </a:rPr>
              <a:t>u=0.6 c</a:t>
            </a:r>
            <a:r>
              <a:rPr lang="zh-CN" altLang="en-US" b="1">
                <a:sym typeface="Symbol" panose="05050102010706020507" pitchFamily="18" charset="2"/>
              </a:rPr>
              <a:t>运动的飞船上，</a:t>
            </a:r>
          </a:p>
          <a:p>
            <a:pPr algn="just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b="1">
                <a:sym typeface="Symbol" panose="05050102010706020507" pitchFamily="18" charset="2"/>
              </a:rPr>
              <a:t>   测得列车从甲地到乙地的路程、时间和速率。</a:t>
            </a:r>
            <a:endParaRPr lang="zh-CN" altLang="en-US" b="1">
              <a:ea typeface="Arial Unicode MS" pitchFamily="34" charset="-122"/>
              <a:sym typeface="Symbol" panose="05050102010706020507" pitchFamily="18" charset="2"/>
            </a:endParaRPr>
          </a:p>
        </p:txBody>
      </p:sp>
      <p:sp>
        <p:nvSpPr>
          <p:cNvPr id="166915" name="Rectangle 1027">
            <a:extLst>
              <a:ext uri="{FF2B5EF4-FFF2-40B4-BE49-F238E27FC236}">
                <a16:creationId xmlns:a16="http://schemas.microsoft.com/office/drawing/2014/main" xmlns="" id="{1C3011EE-40C6-4D72-AA31-B7130DB84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24200"/>
            <a:ext cx="5105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b="1">
                <a:ea typeface="Arial Unicode MS" pitchFamily="34" charset="-122"/>
                <a:sym typeface="Monotype Sorts" pitchFamily="2" charset="2"/>
              </a:rPr>
              <a:t></a:t>
            </a:r>
            <a:r>
              <a:rPr lang="en-US" altLang="zh-CN" b="1">
                <a:ea typeface="Arial Unicode MS" pitchFamily="34" charset="-122"/>
              </a:rPr>
              <a:t> </a:t>
            </a:r>
            <a:r>
              <a:rPr lang="zh-CN" altLang="en-US" b="1">
                <a:sym typeface="Monotype Sorts" pitchFamily="2" charset="2"/>
              </a:rPr>
              <a:t>地面惯性系</a:t>
            </a:r>
            <a:r>
              <a:rPr lang="en-US" altLang="zh-CN" b="1">
                <a:sym typeface="Monotype Sorts" pitchFamily="2" charset="2"/>
              </a:rPr>
              <a:t>S</a:t>
            </a:r>
            <a:r>
              <a:rPr lang="zh-CN" altLang="en-US" b="1">
                <a:sym typeface="Monotype Sorts" pitchFamily="2" charset="2"/>
              </a:rPr>
              <a:t>和飞船惯性系</a:t>
            </a:r>
            <a:r>
              <a:rPr lang="en-US" altLang="zh-CN" b="1">
                <a:sym typeface="Monotype Sorts" pitchFamily="2" charset="2"/>
              </a:rPr>
              <a:t>S’</a:t>
            </a:r>
            <a:endParaRPr lang="en-US" altLang="zh-CN" b="1">
              <a:ea typeface="Arial Unicode MS" pitchFamily="34" charset="-122"/>
              <a:sym typeface="Monotype Sorts" pitchFamily="2" charset="2"/>
            </a:endParaRPr>
          </a:p>
        </p:txBody>
      </p:sp>
      <p:graphicFrame>
        <p:nvGraphicFramePr>
          <p:cNvPr id="166916" name="Object 1028">
            <a:extLst>
              <a:ext uri="{FF2B5EF4-FFF2-40B4-BE49-F238E27FC236}">
                <a16:creationId xmlns:a16="http://schemas.microsoft.com/office/drawing/2014/main" xmlns="" id="{58B8A493-1DBC-4A7B-8067-148B14194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8913" y="5227638"/>
          <a:ext cx="2401887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23" name="Equation" r:id="rId4" imgW="1066680" imgH="482400" progId="Equation.DSMT4">
                  <p:embed/>
                </p:oleObj>
              </mc:Choice>
              <mc:Fallback>
                <p:oleObj name="Equation" r:id="rId4" imgW="1066680" imgH="4824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5227638"/>
                        <a:ext cx="2401887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8" name="Rectangle 1030">
            <a:extLst>
              <a:ext uri="{FF2B5EF4-FFF2-40B4-BE49-F238E27FC236}">
                <a16:creationId xmlns:a16="http://schemas.microsoft.com/office/drawing/2014/main" xmlns="" id="{306657E5-72B1-450B-ADE4-9E6E5BF66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027488"/>
            <a:ext cx="8382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b="1">
                <a:sym typeface="Monotype Sorts" pitchFamily="2" charset="2"/>
              </a:rPr>
              <a:t>S</a:t>
            </a:r>
            <a:r>
              <a:rPr lang="zh-CN" altLang="en-US" b="1">
                <a:sym typeface="Monotype Sorts" pitchFamily="2" charset="2"/>
              </a:rPr>
              <a:t>系</a:t>
            </a:r>
          </a:p>
        </p:txBody>
      </p:sp>
      <p:sp>
        <p:nvSpPr>
          <p:cNvPr id="166919" name="Rectangle 1031">
            <a:extLst>
              <a:ext uri="{FF2B5EF4-FFF2-40B4-BE49-F238E27FC236}">
                <a16:creationId xmlns:a16="http://schemas.microsoft.com/office/drawing/2014/main" xmlns="" id="{E4C0BE02-0A4E-4E5B-A700-532A70BD2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86400"/>
            <a:ext cx="33528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b="1">
                <a:sym typeface="Monotype Sorts" pitchFamily="2" charset="2"/>
              </a:rPr>
              <a:t>两个事件的时空间隔</a:t>
            </a:r>
          </a:p>
        </p:txBody>
      </p:sp>
      <p:sp>
        <p:nvSpPr>
          <p:cNvPr id="166920" name="Rectangle 1032">
            <a:extLst>
              <a:ext uri="{FF2B5EF4-FFF2-40B4-BE49-F238E27FC236}">
                <a16:creationId xmlns:a16="http://schemas.microsoft.com/office/drawing/2014/main" xmlns="" id="{1D823D3A-CA39-4B9C-98F4-B337DFA58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14725"/>
            <a:ext cx="38100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zh-CN" altLang="en-US" b="1">
                <a:sym typeface="Monotype Sorts" pitchFamily="2" charset="2"/>
              </a:rPr>
              <a:t>事件</a:t>
            </a:r>
            <a:r>
              <a:rPr lang="en-US" altLang="zh-CN" b="1">
                <a:sym typeface="Monotype Sorts" pitchFamily="2" charset="2"/>
              </a:rPr>
              <a:t>I   —  </a:t>
            </a:r>
            <a:r>
              <a:rPr lang="zh-CN" altLang="en-US" b="1">
                <a:sym typeface="Monotype Sorts" pitchFamily="2" charset="2"/>
              </a:rPr>
              <a:t>列车甲地开出</a:t>
            </a:r>
          </a:p>
          <a:p>
            <a:pPr algn="just">
              <a:lnSpc>
                <a:spcPct val="160000"/>
              </a:lnSpc>
            </a:pPr>
            <a:r>
              <a:rPr lang="zh-CN" altLang="en-US" b="1">
                <a:sym typeface="Monotype Sorts" pitchFamily="2" charset="2"/>
              </a:rPr>
              <a:t>事件</a:t>
            </a:r>
            <a:r>
              <a:rPr lang="en-US" altLang="zh-CN" b="1">
                <a:sym typeface="Monotype Sorts" pitchFamily="2" charset="2"/>
              </a:rPr>
              <a:t>II —  </a:t>
            </a:r>
            <a:r>
              <a:rPr lang="zh-CN" altLang="en-US" b="1">
                <a:sym typeface="Monotype Sorts" pitchFamily="2" charset="2"/>
              </a:rPr>
              <a:t>列车到达乙地</a:t>
            </a:r>
          </a:p>
        </p:txBody>
      </p:sp>
      <p:sp>
        <p:nvSpPr>
          <p:cNvPr id="166921" name="Line 1033">
            <a:extLst>
              <a:ext uri="{FF2B5EF4-FFF2-40B4-BE49-F238E27FC236}">
                <a16:creationId xmlns:a16="http://schemas.microsoft.com/office/drawing/2014/main" xmlns="" id="{D7B516DD-508B-47E8-A237-85CCA75310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962400"/>
            <a:ext cx="1524000" cy="3048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22" name="Line 1034">
            <a:extLst>
              <a:ext uri="{FF2B5EF4-FFF2-40B4-BE49-F238E27FC236}">
                <a16:creationId xmlns:a16="http://schemas.microsoft.com/office/drawing/2014/main" xmlns="" id="{7342F57E-2782-4AC5-85FA-0AA7C2741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343400"/>
            <a:ext cx="1524000" cy="3048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15" grpId="0" autoUpdateAnimBg="0"/>
      <p:bldP spid="166918" grpId="0" autoUpdateAnimBg="0"/>
      <p:bldP spid="166919" grpId="0" autoUpdateAnimBg="0"/>
      <p:bldP spid="1669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2" name="Object 2050">
            <a:extLst>
              <a:ext uri="{FF2B5EF4-FFF2-40B4-BE49-F238E27FC236}">
                <a16:creationId xmlns:a16="http://schemas.microsoft.com/office/drawing/2014/main" xmlns="" id="{CBA36D51-9199-46CE-8BA8-9A4935650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1588" y="1600200"/>
          <a:ext cx="3986212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0" name="Equation" r:id="rId4" imgW="1841400" imgH="939600" progId="Equation.DSMT4">
                  <p:embed/>
                </p:oleObj>
              </mc:Choice>
              <mc:Fallback>
                <p:oleObj name="Equation" r:id="rId4" imgW="1841400" imgH="939600" progId="Equation.DSMT4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1600200"/>
                        <a:ext cx="3986212" cy="205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3" name="Rectangle 2051">
            <a:extLst>
              <a:ext uri="{FF2B5EF4-FFF2-40B4-BE49-F238E27FC236}">
                <a16:creationId xmlns:a16="http://schemas.microsoft.com/office/drawing/2014/main" xmlns="" id="{5066D136-EB4F-4742-9C4A-35EA1ECAB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88" y="2322513"/>
            <a:ext cx="39624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b="1">
                <a:solidFill>
                  <a:srgbClr val="660066"/>
                </a:solidFill>
                <a:sym typeface="Monotype Sorts" pitchFamily="2" charset="2"/>
              </a:rPr>
              <a:t>S’</a:t>
            </a:r>
            <a:r>
              <a:rPr lang="zh-CN" altLang="en-US" b="1">
                <a:solidFill>
                  <a:srgbClr val="660066"/>
                </a:solidFill>
                <a:sym typeface="Monotype Sorts" pitchFamily="2" charset="2"/>
              </a:rPr>
              <a:t>系中两个事件时空间隔</a:t>
            </a:r>
          </a:p>
        </p:txBody>
      </p:sp>
      <p:graphicFrame>
        <p:nvGraphicFramePr>
          <p:cNvPr id="168964" name="Object 2052">
            <a:extLst>
              <a:ext uri="{FF2B5EF4-FFF2-40B4-BE49-F238E27FC236}">
                <a16:creationId xmlns:a16="http://schemas.microsoft.com/office/drawing/2014/main" xmlns="" id="{F19D7C75-84CD-475D-BF34-7C36B4F5B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875" y="457200"/>
          <a:ext cx="23558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1" name="Equation" r:id="rId6" imgW="1066680" imgH="482400" progId="Equation.DSMT4">
                  <p:embed/>
                </p:oleObj>
              </mc:Choice>
              <mc:Fallback>
                <p:oleObj name="Equation" r:id="rId6" imgW="1066680" imgH="482400" progId="Equation.DSMT4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457200"/>
                        <a:ext cx="235585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Rectangle 2053">
            <a:extLst>
              <a:ext uri="{FF2B5EF4-FFF2-40B4-BE49-F238E27FC236}">
                <a16:creationId xmlns:a16="http://schemas.microsoft.com/office/drawing/2014/main" xmlns="" id="{6DAA5947-09EA-4D52-8CB3-2DB298E3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725488"/>
            <a:ext cx="44196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b="1">
                <a:solidFill>
                  <a:srgbClr val="660066"/>
                </a:solidFill>
                <a:sym typeface="Monotype Sorts" pitchFamily="2" charset="2"/>
              </a:rPr>
              <a:t>S</a:t>
            </a:r>
            <a:r>
              <a:rPr lang="zh-CN" altLang="en-US" b="1">
                <a:solidFill>
                  <a:srgbClr val="660066"/>
                </a:solidFill>
                <a:sym typeface="Monotype Sorts" pitchFamily="2" charset="2"/>
              </a:rPr>
              <a:t>系中两个事件的时空间隔</a:t>
            </a:r>
          </a:p>
        </p:txBody>
      </p:sp>
      <p:sp>
        <p:nvSpPr>
          <p:cNvPr id="168967" name="Rectangle 2055">
            <a:extLst>
              <a:ext uri="{FF2B5EF4-FFF2-40B4-BE49-F238E27FC236}">
                <a16:creationId xmlns:a16="http://schemas.microsoft.com/office/drawing/2014/main" xmlns="" id="{BD535190-BDF0-43BC-9BEA-00BBDBFF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8" y="4038600"/>
            <a:ext cx="49530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>
                <a:solidFill>
                  <a:srgbClr val="660066"/>
                </a:solidFill>
                <a:sym typeface="Monotype Sorts" pitchFamily="2" charset="2"/>
              </a:rPr>
              <a:t>飞船测得</a:t>
            </a:r>
            <a:r>
              <a:rPr lang="zh-CN" altLang="en-US" b="1">
                <a:solidFill>
                  <a:srgbClr val="660066"/>
                </a:solidFill>
                <a:sym typeface="Symbol" panose="05050102010706020507" pitchFamily="18" charset="2"/>
              </a:rPr>
              <a:t>列车走过的路程和时间</a:t>
            </a:r>
          </a:p>
        </p:txBody>
      </p:sp>
      <p:graphicFrame>
        <p:nvGraphicFramePr>
          <p:cNvPr id="168969" name="Object 2057">
            <a:extLst>
              <a:ext uri="{FF2B5EF4-FFF2-40B4-BE49-F238E27FC236}">
                <a16:creationId xmlns:a16="http://schemas.microsoft.com/office/drawing/2014/main" xmlns="" id="{3E9684B1-0927-41FC-B16F-8736F3802C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1113" y="3844925"/>
          <a:ext cx="26320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2" name="Equation" r:id="rId8" imgW="1180800" imgH="482400" progId="Equation.DSMT4">
                  <p:embed/>
                </p:oleObj>
              </mc:Choice>
              <mc:Fallback>
                <p:oleObj name="Equation" r:id="rId8" imgW="1180800" imgH="482400" progId="Equation.DSMT4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3844925"/>
                        <a:ext cx="2632075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6" name="Line 2064">
            <a:extLst>
              <a:ext uri="{FF2B5EF4-FFF2-40B4-BE49-F238E27FC236}">
                <a16:creationId xmlns:a16="http://schemas.microsoft.com/office/drawing/2014/main" xmlns="" id="{AA11642B-CDBC-4E96-885B-7E87F5BE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4300" y="5027613"/>
            <a:ext cx="2379663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68977" name="Object 2065">
            <a:extLst>
              <a:ext uri="{FF2B5EF4-FFF2-40B4-BE49-F238E27FC236}">
                <a16:creationId xmlns:a16="http://schemas.microsoft.com/office/drawing/2014/main" xmlns="" id="{BA5100E2-1695-4740-BF2E-D9D336C76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8588" y="5324475"/>
          <a:ext cx="24066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3" name="Equation" r:id="rId10" imgW="1104840" imgH="393480" progId="Equation.DSMT4">
                  <p:embed/>
                </p:oleObj>
              </mc:Choice>
              <mc:Fallback>
                <p:oleObj name="Equation" r:id="rId10" imgW="1104840" imgH="393480" progId="Equation.DSMT4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5324475"/>
                        <a:ext cx="240665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8" name="Rectangle 2066">
            <a:extLst>
              <a:ext uri="{FF2B5EF4-FFF2-40B4-BE49-F238E27FC236}">
                <a16:creationId xmlns:a16="http://schemas.microsoft.com/office/drawing/2014/main" xmlns="" id="{1BD1D906-A254-44A0-A79B-C1FAE9A5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5476875"/>
            <a:ext cx="41148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b="1">
                <a:solidFill>
                  <a:srgbClr val="660066"/>
                </a:solidFill>
                <a:sym typeface="Symbol" panose="05050102010706020507" pitchFamily="18" charset="2"/>
              </a:rPr>
              <a:t>列车从甲地到乙地的速率</a:t>
            </a:r>
            <a:endParaRPr lang="zh-CN" altLang="en-US" b="1">
              <a:solidFill>
                <a:srgbClr val="660066"/>
              </a:solidFill>
              <a:ea typeface="Arial Unicode MS" pitchFamily="34" charset="-122"/>
              <a:sym typeface="Symbol" panose="05050102010706020507" pitchFamily="18" charset="2"/>
            </a:endParaRPr>
          </a:p>
        </p:txBody>
      </p:sp>
      <p:sp>
        <p:nvSpPr>
          <p:cNvPr id="168979" name="Line 2067">
            <a:extLst>
              <a:ext uri="{FF2B5EF4-FFF2-40B4-BE49-F238E27FC236}">
                <a16:creationId xmlns:a16="http://schemas.microsoft.com/office/drawing/2014/main" xmlns="" id="{3AC9BB54-E229-4825-B214-8763BD7F3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6513" y="6246813"/>
            <a:ext cx="270827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utoUpdateAnimBg="0"/>
      <p:bldP spid="168965" grpId="0" autoUpdateAnimBg="0"/>
      <p:bldP spid="168967" grpId="0" autoUpdateAnimBg="0"/>
      <p:bldP spid="16897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620" name="Object 4">
            <a:extLst>
              <a:ext uri="{FF2B5EF4-FFF2-40B4-BE49-F238E27FC236}">
                <a16:creationId xmlns:a16="http://schemas.microsoft.com/office/drawing/2014/main" xmlns="" id="{1EE39C83-4B7A-4521-AA64-1A9A370F7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5725" y="660400"/>
          <a:ext cx="23209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11" name="Equation" r:id="rId3" imgW="1066680" imgH="482400" progId="Equation.DSMT4">
                  <p:embed/>
                </p:oleObj>
              </mc:Choice>
              <mc:Fallback>
                <p:oleObj name="Equation" r:id="rId3" imgW="106668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660400"/>
                        <a:ext cx="2320925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1" name="Rectangle 5">
            <a:extLst>
              <a:ext uri="{FF2B5EF4-FFF2-40B4-BE49-F238E27FC236}">
                <a16:creationId xmlns:a16="http://schemas.microsoft.com/office/drawing/2014/main" xmlns="" id="{D63B7500-718C-42AE-B120-FA76F2B86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808038"/>
            <a:ext cx="5059362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>
                <a:solidFill>
                  <a:srgbClr val="660066"/>
                </a:solidFill>
                <a:sym typeface="Monotype Sorts" pitchFamily="2" charset="2"/>
              </a:rPr>
              <a:t>地面测得</a:t>
            </a:r>
            <a:r>
              <a:rPr lang="zh-CN" altLang="en-US" b="1">
                <a:solidFill>
                  <a:srgbClr val="660066"/>
                </a:solidFill>
                <a:sym typeface="Symbol" panose="05050102010706020507" pitchFamily="18" charset="2"/>
              </a:rPr>
              <a:t>列车走过的路程和时间</a:t>
            </a:r>
          </a:p>
        </p:txBody>
      </p:sp>
      <p:sp>
        <p:nvSpPr>
          <p:cNvPr id="239626" name="Rectangle 10">
            <a:extLst>
              <a:ext uri="{FF2B5EF4-FFF2-40B4-BE49-F238E27FC236}">
                <a16:creationId xmlns:a16="http://schemas.microsoft.com/office/drawing/2014/main" xmlns="" id="{AFB2A20C-E676-4B4E-BD53-AF969C28A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13163"/>
            <a:ext cx="40386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b="1">
                <a:solidFill>
                  <a:srgbClr val="660066"/>
                </a:solidFill>
                <a:sym typeface="Monotype Sorts" pitchFamily="2" charset="2"/>
              </a:rPr>
              <a:t>飞船测得甲乙两地的距离</a:t>
            </a:r>
          </a:p>
        </p:txBody>
      </p:sp>
      <p:graphicFrame>
        <p:nvGraphicFramePr>
          <p:cNvPr id="239627" name="Object 11">
            <a:extLst>
              <a:ext uri="{FF2B5EF4-FFF2-40B4-BE49-F238E27FC236}">
                <a16:creationId xmlns:a16="http://schemas.microsoft.com/office/drawing/2014/main" xmlns="" id="{60FB497E-E52E-4741-943F-1ED14841B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429000"/>
          <a:ext cx="21637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12" name="Equation" r:id="rId5" imgW="927000" imgH="457200" progId="Equation.DSMT4">
                  <p:embed/>
                </p:oleObj>
              </mc:Choice>
              <mc:Fallback>
                <p:oleObj name="Equation" r:id="rId5" imgW="9270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429000"/>
                        <a:ext cx="2163763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8" name="Rectangle 12">
            <a:extLst>
              <a:ext uri="{FF2B5EF4-FFF2-40B4-BE49-F238E27FC236}">
                <a16:creationId xmlns:a16="http://schemas.microsoft.com/office/drawing/2014/main" xmlns="" id="{AD466E13-AB3C-4FCA-A9BA-11D3678D7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562600"/>
            <a:ext cx="13716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b="1">
                <a:sym typeface="Monotype Sorts" pitchFamily="2" charset="2"/>
              </a:rPr>
              <a:t>？？？</a:t>
            </a:r>
          </a:p>
        </p:txBody>
      </p:sp>
      <p:graphicFrame>
        <p:nvGraphicFramePr>
          <p:cNvPr id="239629" name="Object 13">
            <a:extLst>
              <a:ext uri="{FF2B5EF4-FFF2-40B4-BE49-F238E27FC236}">
                <a16:creationId xmlns:a16="http://schemas.microsoft.com/office/drawing/2014/main" xmlns="" id="{AA0233E7-E1F7-44BC-A05E-DB27200EA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5614988"/>
          <a:ext cx="1185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13" name="Equation" r:id="rId7" imgW="495000" imgH="177480" progId="Equation.DSMT4">
                  <p:embed/>
                </p:oleObj>
              </mc:Choice>
              <mc:Fallback>
                <p:oleObj name="Equation" r:id="rId7" imgW="49500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614988"/>
                        <a:ext cx="11858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0" name="Object 14">
            <a:extLst>
              <a:ext uri="{FF2B5EF4-FFF2-40B4-BE49-F238E27FC236}">
                <a16:creationId xmlns:a16="http://schemas.microsoft.com/office/drawing/2014/main" xmlns="" id="{CF812BB8-928E-4BEB-AA50-F900DBEAB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0050" y="4657725"/>
          <a:ext cx="18573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14" name="Equation" r:id="rId9" imgW="825480" imgH="228600" progId="Equation.DSMT4">
                  <p:embed/>
                </p:oleObj>
              </mc:Choice>
              <mc:Fallback>
                <p:oleObj name="Equation" r:id="rId9" imgW="82548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4657725"/>
                        <a:ext cx="18573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32" name="Rectangle 16">
            <a:extLst>
              <a:ext uri="{FF2B5EF4-FFF2-40B4-BE49-F238E27FC236}">
                <a16:creationId xmlns:a16="http://schemas.microsoft.com/office/drawing/2014/main" xmlns="" id="{7A01A3D5-CA02-4AF9-95AA-E50F0737E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03438"/>
            <a:ext cx="4953000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>
                <a:solidFill>
                  <a:srgbClr val="660066"/>
                </a:solidFill>
                <a:sym typeface="Monotype Sorts" pitchFamily="2" charset="2"/>
              </a:rPr>
              <a:t>飞船测得</a:t>
            </a:r>
            <a:r>
              <a:rPr lang="zh-CN" altLang="en-US" b="1">
                <a:solidFill>
                  <a:srgbClr val="660066"/>
                </a:solidFill>
                <a:sym typeface="Symbol" panose="05050102010706020507" pitchFamily="18" charset="2"/>
              </a:rPr>
              <a:t>列车走过的路程和时间</a:t>
            </a:r>
          </a:p>
        </p:txBody>
      </p:sp>
      <p:graphicFrame>
        <p:nvGraphicFramePr>
          <p:cNvPr id="239633" name="Object 17">
            <a:extLst>
              <a:ext uri="{FF2B5EF4-FFF2-40B4-BE49-F238E27FC236}">
                <a16:creationId xmlns:a16="http://schemas.microsoft.com/office/drawing/2014/main" xmlns="" id="{1C64DB79-0123-4F76-A0A7-546353421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1125" y="1960563"/>
          <a:ext cx="262731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15" name="Equation" r:id="rId11" imgW="1180800" imgH="482400" progId="Equation.DSMT4">
                  <p:embed/>
                </p:oleObj>
              </mc:Choice>
              <mc:Fallback>
                <p:oleObj name="Equation" r:id="rId11" imgW="1180800" imgH="482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1960563"/>
                        <a:ext cx="2627313" cy="108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1" grpId="0" autoUpdateAnimBg="0"/>
      <p:bldP spid="239626" grpId="0" autoUpdateAnimBg="0"/>
      <p:bldP spid="239628" grpId="0" autoUpdateAnimBg="0"/>
      <p:bldP spid="2396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B8BEC1B-3457-40EF-B1DC-ED85B8CBC01C}"/>
              </a:ext>
            </a:extLst>
          </p:cNvPr>
          <p:cNvSpPr/>
          <p:nvPr/>
        </p:nvSpPr>
        <p:spPr>
          <a:xfrm>
            <a:off x="971600" y="548680"/>
            <a:ext cx="1497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02 </a:t>
            </a:r>
            <a:r>
              <a:rPr lang="zh-CN" altLang="en-US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因果性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CA4A7610-5106-4BC4-B51C-7106DE9036BC}"/>
                  </a:ext>
                </a:extLst>
              </p:cNvPr>
              <p:cNvSpPr txBox="1"/>
              <p:nvPr/>
            </p:nvSpPr>
            <p:spPr>
              <a:xfrm>
                <a:off x="827584" y="1268760"/>
                <a:ext cx="633583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&gt;|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|,  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4A7610-5106-4BC4-B51C-7106DE903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268760"/>
                <a:ext cx="6335837" cy="492443"/>
              </a:xfrm>
              <a:prstGeom prst="rect">
                <a:avLst/>
              </a:prstGeom>
              <a:blipFill>
                <a:blip r:embed="rId2"/>
                <a:stretch>
                  <a:fillRect l="-1732" t="-13580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E32C1C6B-5AA6-44B9-AC8B-5CE53409FD01}"/>
                  </a:ext>
                </a:extLst>
              </p:cNvPr>
              <p:cNvSpPr txBox="1"/>
              <p:nvPr/>
            </p:nvSpPr>
            <p:spPr>
              <a:xfrm>
                <a:off x="1535019" y="2094718"/>
                <a:ext cx="242694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32C1C6B-5AA6-44B9-AC8B-5CE53409F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19" y="2094718"/>
                <a:ext cx="242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3BDA6BE-5CDA-46F8-8376-53C9D2CF1A46}"/>
              </a:ext>
            </a:extLst>
          </p:cNvPr>
          <p:cNvSpPr txBox="1"/>
          <p:nvPr/>
        </p:nvSpPr>
        <p:spPr>
          <a:xfrm>
            <a:off x="1016928" y="2086689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50A1401-4740-4C16-BA29-265960E72091}"/>
              </a:ext>
            </a:extLst>
          </p:cNvPr>
          <p:cNvSpPr txBox="1"/>
          <p:nvPr/>
        </p:nvSpPr>
        <p:spPr>
          <a:xfrm>
            <a:off x="4211960" y="2048551"/>
            <a:ext cx="43717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zh-CN" altLang="en-US" dirty="0"/>
              <a:t>系中事件</a:t>
            </a:r>
            <a:r>
              <a:rPr lang="en-US" altLang="zh-CN" dirty="0"/>
              <a:t>2</a:t>
            </a:r>
            <a:r>
              <a:rPr lang="zh-CN" altLang="en-US" dirty="0"/>
              <a:t>在事件</a:t>
            </a:r>
            <a:r>
              <a:rPr lang="en-US" altLang="zh-CN" dirty="0"/>
              <a:t>1</a:t>
            </a:r>
            <a:r>
              <a:rPr lang="zh-CN" altLang="en-US" dirty="0"/>
              <a:t>之后发生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1487A91C-1EB8-4ADE-B265-BD8124E02565}"/>
                  </a:ext>
                </a:extLst>
              </p:cNvPr>
              <p:cNvSpPr txBox="1"/>
              <p:nvPr/>
            </p:nvSpPr>
            <p:spPr>
              <a:xfrm>
                <a:off x="2231971" y="3121317"/>
                <a:ext cx="3740768" cy="1059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487A91C-1EB8-4ADE-B265-BD8124E02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971" y="3121317"/>
                <a:ext cx="3740768" cy="1059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C9E82E4-5BF1-45EB-89C6-AA306D7CC490}"/>
              </a:ext>
            </a:extLst>
          </p:cNvPr>
          <p:cNvSpPr/>
          <p:nvPr/>
        </p:nvSpPr>
        <p:spPr>
          <a:xfrm>
            <a:off x="971600" y="4638650"/>
            <a:ext cx="46858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事件</a:t>
            </a:r>
            <a:r>
              <a:rPr lang="en-US" altLang="zh-CN" dirty="0"/>
              <a:t>2</a:t>
            </a:r>
            <a:r>
              <a:rPr lang="zh-CN" altLang="en-US" dirty="0"/>
              <a:t>仍然在在事件</a:t>
            </a:r>
            <a:r>
              <a:rPr lang="en-US" altLang="zh-CN" dirty="0"/>
              <a:t>1</a:t>
            </a:r>
            <a:r>
              <a:rPr lang="zh-CN" altLang="en-US" dirty="0"/>
              <a:t>之后发生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15E5392-91BA-4691-BF99-F2545E10613A}"/>
              </a:ext>
            </a:extLst>
          </p:cNvPr>
          <p:cNvSpPr/>
          <p:nvPr/>
        </p:nvSpPr>
        <p:spPr>
          <a:xfrm>
            <a:off x="991184" y="3308627"/>
            <a:ext cx="11480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S’</a:t>
            </a:r>
            <a:r>
              <a:rPr lang="zh-CN" altLang="en-US" dirty="0"/>
              <a:t>系中</a:t>
            </a:r>
          </a:p>
        </p:txBody>
      </p:sp>
    </p:spTree>
    <p:extLst>
      <p:ext uri="{BB962C8B-B14F-4D97-AF65-F5344CB8AC3E}">
        <p14:creationId xmlns:p14="http://schemas.microsoft.com/office/powerpoint/2010/main" val="1377558291"/>
      </p:ext>
    </p:extLst>
  </p:cSld>
  <p:clrMapOvr>
    <a:masterClrMapping/>
  </p:clrMapOvr>
  <p:transition spd="med"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17A6EA1D-F534-4552-BC48-DCE4E7F0E62E}"/>
                  </a:ext>
                </a:extLst>
              </p:cNvPr>
              <p:cNvSpPr txBox="1"/>
              <p:nvPr/>
            </p:nvSpPr>
            <p:spPr>
              <a:xfrm>
                <a:off x="611560" y="908720"/>
                <a:ext cx="633583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&lt;|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|,  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A6EA1D-F534-4552-BC48-DCE4E7F0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08720"/>
                <a:ext cx="6335837" cy="492443"/>
              </a:xfrm>
              <a:prstGeom prst="rect">
                <a:avLst/>
              </a:prstGeom>
              <a:blipFill>
                <a:blip r:embed="rId2"/>
                <a:stretch>
                  <a:fillRect l="-1731" t="-13580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EBCDD012-2020-49FD-BEAF-5B13224877E3}"/>
                  </a:ext>
                </a:extLst>
              </p:cNvPr>
              <p:cNvSpPr txBox="1"/>
              <p:nvPr/>
            </p:nvSpPr>
            <p:spPr>
              <a:xfrm>
                <a:off x="1318995" y="1734678"/>
                <a:ext cx="242694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BCDD012-2020-49FD-BEAF-5B132248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995" y="1734678"/>
                <a:ext cx="242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0FCBE56-F97E-4365-A1E0-1458D79DE735}"/>
              </a:ext>
            </a:extLst>
          </p:cNvPr>
          <p:cNvSpPr txBox="1"/>
          <p:nvPr/>
        </p:nvSpPr>
        <p:spPr>
          <a:xfrm>
            <a:off x="800904" y="1726649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BDCE426-F7C8-4ADD-B5C8-05A36C33792A}"/>
              </a:ext>
            </a:extLst>
          </p:cNvPr>
          <p:cNvSpPr txBox="1"/>
          <p:nvPr/>
        </p:nvSpPr>
        <p:spPr>
          <a:xfrm>
            <a:off x="3995936" y="1688511"/>
            <a:ext cx="43717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zh-CN" altLang="en-US" dirty="0"/>
              <a:t>系中事件</a:t>
            </a:r>
            <a:r>
              <a:rPr lang="en-US" altLang="zh-CN" dirty="0"/>
              <a:t>2</a:t>
            </a:r>
            <a:r>
              <a:rPr lang="zh-CN" altLang="en-US" dirty="0"/>
              <a:t>在事件</a:t>
            </a:r>
            <a:r>
              <a:rPr lang="en-US" altLang="zh-CN" dirty="0"/>
              <a:t>1</a:t>
            </a:r>
            <a:r>
              <a:rPr lang="zh-CN" altLang="en-US" dirty="0"/>
              <a:t>之后发生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6DD5DCCB-1057-4AE5-8221-B98BFF0A6520}"/>
                  </a:ext>
                </a:extLst>
              </p:cNvPr>
              <p:cNvSpPr txBox="1"/>
              <p:nvPr/>
            </p:nvSpPr>
            <p:spPr>
              <a:xfrm>
                <a:off x="2179683" y="2702266"/>
                <a:ext cx="1837683" cy="1055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D5DCCB-1057-4AE5-8221-B98BFF0A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683" y="2702266"/>
                <a:ext cx="1837683" cy="1055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182D46C-3021-4C33-AA6F-E6A99337FABB}"/>
              </a:ext>
            </a:extLst>
          </p:cNvPr>
          <p:cNvSpPr/>
          <p:nvPr/>
        </p:nvSpPr>
        <p:spPr>
          <a:xfrm>
            <a:off x="802277" y="5271010"/>
            <a:ext cx="55194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事件</a:t>
            </a:r>
            <a:r>
              <a:rPr lang="en-US" altLang="zh-CN" dirty="0"/>
              <a:t>1</a:t>
            </a:r>
            <a:r>
              <a:rPr lang="zh-CN" altLang="en-US" dirty="0"/>
              <a:t>和事件</a:t>
            </a:r>
            <a:r>
              <a:rPr lang="en-US" altLang="zh-CN" dirty="0"/>
              <a:t>2</a:t>
            </a:r>
            <a:r>
              <a:rPr lang="zh-CN" altLang="en-US" dirty="0"/>
              <a:t>的先后顺序可以颠倒！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342092B-F7BC-4DA8-B5A5-0028585D4456}"/>
              </a:ext>
            </a:extLst>
          </p:cNvPr>
          <p:cNvSpPr/>
          <p:nvPr/>
        </p:nvSpPr>
        <p:spPr>
          <a:xfrm>
            <a:off x="800904" y="2936557"/>
            <a:ext cx="11480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S’</a:t>
            </a:r>
            <a:r>
              <a:rPr lang="zh-CN" altLang="en-US" dirty="0"/>
              <a:t>系中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C8CEB9AE-ACE5-4C36-97CB-EC9D6842D65E}"/>
                  </a:ext>
                </a:extLst>
              </p:cNvPr>
              <p:cNvSpPr/>
              <p:nvPr/>
            </p:nvSpPr>
            <p:spPr>
              <a:xfrm>
                <a:off x="899592" y="4061102"/>
                <a:ext cx="2176686" cy="7163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CEB9AE-ACE5-4C36-97CB-EC9D6842D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061102"/>
                <a:ext cx="2176686" cy="716350"/>
              </a:xfrm>
              <a:prstGeom prst="rect">
                <a:avLst/>
              </a:prstGeom>
              <a:blipFill>
                <a:blip r:embed="rId5"/>
                <a:stretch>
                  <a:fillRect l="-5042" b="-5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54D5479C-25BC-48A6-BC3F-6A9EF76A0F43}"/>
                  </a:ext>
                </a:extLst>
              </p:cNvPr>
              <p:cNvSpPr/>
              <p:nvPr/>
            </p:nvSpPr>
            <p:spPr>
              <a:xfrm>
                <a:off x="3347864" y="4173055"/>
                <a:ext cx="143154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&lt;0!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4D5479C-25BC-48A6-BC3F-6A9EF76A0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173055"/>
                <a:ext cx="1431546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53473"/>
      </p:ext>
    </p:extLst>
  </p:cSld>
  <p:clrMapOvr>
    <a:masterClrMapping/>
  </p:clrMapOvr>
  <p:transition spd="med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758893D-DD1D-4C11-811F-2EC545D59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39" y="997990"/>
            <a:ext cx="4581525" cy="46767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99648EF-AF0B-4933-B433-2A12A7289B70}"/>
              </a:ext>
            </a:extLst>
          </p:cNvPr>
          <p:cNvSpPr txBox="1"/>
          <p:nvPr/>
        </p:nvSpPr>
        <p:spPr>
          <a:xfrm>
            <a:off x="474583" y="1535942"/>
            <a:ext cx="18517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光锥内部：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CC974832-DEA0-4619-A720-FA4A84DD891A}"/>
                  </a:ext>
                </a:extLst>
              </p:cNvPr>
              <p:cNvSpPr/>
              <p:nvPr/>
            </p:nvSpPr>
            <p:spPr>
              <a:xfrm>
                <a:off x="-36512" y="2232158"/>
                <a:ext cx="5327576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C974832-DEA0-4619-A720-FA4A84DD8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2232158"/>
                <a:ext cx="5327576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A54CC5E-BD74-4A60-80B7-095869B5629A}"/>
              </a:ext>
            </a:extLst>
          </p:cNvPr>
          <p:cNvSpPr/>
          <p:nvPr/>
        </p:nvSpPr>
        <p:spPr>
          <a:xfrm>
            <a:off x="314636" y="2867640"/>
            <a:ext cx="34158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存在因果联系，时间先后顺序不可颠倒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3B8FECD-B798-4329-A28A-5D41D86FD057}"/>
              </a:ext>
            </a:extLst>
          </p:cNvPr>
          <p:cNvSpPr txBox="1"/>
          <p:nvPr/>
        </p:nvSpPr>
        <p:spPr>
          <a:xfrm>
            <a:off x="321466" y="4065250"/>
            <a:ext cx="18517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光锥外部：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FA1A1DD-837F-4F2D-B777-8CBE2BCD474C}"/>
              </a:ext>
            </a:extLst>
          </p:cNvPr>
          <p:cNvSpPr/>
          <p:nvPr/>
        </p:nvSpPr>
        <p:spPr>
          <a:xfrm>
            <a:off x="379802" y="5223804"/>
            <a:ext cx="34158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不存在因果联系，时间先后顺序可以颠倒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637B3698-60AD-42FF-ADC0-5823BDE46C52}"/>
                  </a:ext>
                </a:extLst>
              </p:cNvPr>
              <p:cNvSpPr/>
              <p:nvPr/>
            </p:nvSpPr>
            <p:spPr>
              <a:xfrm>
                <a:off x="-512523" y="4625842"/>
                <a:ext cx="593813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37B3698-60AD-42FF-ADC0-5823BDE46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2523" y="4625842"/>
                <a:ext cx="5938138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xmlns="" id="{F50D44C2-8F99-4D62-95FB-58D3A59C071E}"/>
                  </a:ext>
                </a:extLst>
              </p:cNvPr>
              <p:cNvSpPr/>
              <p:nvPr/>
            </p:nvSpPr>
            <p:spPr>
              <a:xfrm>
                <a:off x="474583" y="803408"/>
                <a:ext cx="49314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光锥：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50D44C2-8F99-4D62-95FB-58D3A59C0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83" y="803408"/>
                <a:ext cx="4931478" cy="923330"/>
              </a:xfrm>
              <a:prstGeom prst="rect">
                <a:avLst/>
              </a:prstGeom>
              <a:blipFill>
                <a:blip r:embed="rId5"/>
                <a:stretch>
                  <a:fillRect l="-2225" t="-5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651247"/>
      </p:ext>
    </p:extLst>
  </p:cSld>
  <p:clrMapOvr>
    <a:masterClrMapping/>
  </p:clrMapOvr>
  <p:transition spd="med"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xmlns="" id="{B9E111FD-4AAA-42F5-98CA-170C8143A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79375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03 </a:t>
            </a:r>
            <a:r>
              <a:rPr lang="zh-CN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相对论速度变换</a:t>
            </a:r>
            <a:endParaRPr lang="zh-CN" altLang="en-US" sz="2800" dirty="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75107" name="Object 3">
            <a:extLst>
              <a:ext uri="{FF2B5EF4-FFF2-40B4-BE49-F238E27FC236}">
                <a16:creationId xmlns:a16="http://schemas.microsoft.com/office/drawing/2014/main" xmlns="" id="{C95F80DC-4B55-409B-9359-E044F0FD23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3" y="1895475"/>
          <a:ext cx="2433637" cy="349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7" name="Equation" r:id="rId4" imgW="1066680" imgH="1523880" progId="Equation.DSMT4">
                  <p:embed/>
                </p:oleObj>
              </mc:Choice>
              <mc:Fallback>
                <p:oleObj name="Equation" r:id="rId4" imgW="1066680" imgH="1523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895475"/>
                        <a:ext cx="2433637" cy="349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>
            <a:extLst>
              <a:ext uri="{FF2B5EF4-FFF2-40B4-BE49-F238E27FC236}">
                <a16:creationId xmlns:a16="http://schemas.microsoft.com/office/drawing/2014/main" xmlns="" id="{1A5A51D4-1536-4109-A560-D538608512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3" y="1285875"/>
          <a:ext cx="2641600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8" name="Equation" r:id="rId6" imgW="1155600" imgH="2057400" progId="Equation.DSMT4">
                  <p:embed/>
                </p:oleObj>
              </mc:Choice>
              <mc:Fallback>
                <p:oleObj name="Equation" r:id="rId6" imgW="1155600" imgH="2057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1285875"/>
                        <a:ext cx="2641600" cy="471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9" name="Rectangle 5">
            <a:extLst>
              <a:ext uri="{FF2B5EF4-FFF2-40B4-BE49-F238E27FC236}">
                <a16:creationId xmlns:a16="http://schemas.microsoft.com/office/drawing/2014/main" xmlns="" id="{59669C69-98B2-4A0E-8CEB-0466CA2C3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35300"/>
            <a:ext cx="284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b="1"/>
              <a:t>两边对时间</a:t>
            </a:r>
            <a:r>
              <a:rPr lang="en-US" altLang="zh-CN" sz="2400" b="1">
                <a:ea typeface="Arial Unicode MS" pitchFamily="34" charset="-122"/>
              </a:rPr>
              <a:t>t</a:t>
            </a:r>
            <a:r>
              <a:rPr lang="zh-CN" altLang="en-US" sz="2400" b="1"/>
              <a:t>微分</a:t>
            </a:r>
            <a:endParaRPr lang="zh-CN" altLang="en-US" sz="2400"/>
          </a:p>
        </p:txBody>
      </p:sp>
      <p:sp>
        <p:nvSpPr>
          <p:cNvPr id="175110" name="Line 6">
            <a:extLst>
              <a:ext uri="{FF2B5EF4-FFF2-40B4-BE49-F238E27FC236}">
                <a16:creationId xmlns:a16="http://schemas.microsoft.com/office/drawing/2014/main" xmlns="" id="{CFF4E49C-ABBC-4614-83B8-786057519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975" y="3644900"/>
            <a:ext cx="3048000" cy="0"/>
          </a:xfrm>
          <a:prstGeom prst="line">
            <a:avLst/>
          </a:prstGeom>
          <a:noFill/>
          <a:ln w="57150" cmpd="thinThick">
            <a:solidFill>
              <a:srgbClr val="660066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5111" name="Object 7">
            <a:extLst>
              <a:ext uri="{FF2B5EF4-FFF2-40B4-BE49-F238E27FC236}">
                <a16:creationId xmlns:a16="http://schemas.microsoft.com/office/drawing/2014/main" xmlns="" id="{87FECFB1-590A-4A02-96AF-53C5A4F16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8675" y="6608763"/>
          <a:ext cx="601663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9" name="Equation" r:id="rId8" imgW="431640" imgH="177480" progId="Equation.DSMT4">
                  <p:embed/>
                </p:oleObj>
              </mc:Choice>
              <mc:Fallback>
                <p:oleObj name="Equation" r:id="rId8" imgW="43164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8675" y="6608763"/>
                        <a:ext cx="601663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utoUpdateAnimBg="0"/>
      <p:bldP spid="17510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154" name="Object 2050">
            <a:extLst>
              <a:ext uri="{FF2B5EF4-FFF2-40B4-BE49-F238E27FC236}">
                <a16:creationId xmlns:a16="http://schemas.microsoft.com/office/drawing/2014/main" xmlns="" id="{A3C7C4F1-49D0-4385-8C58-B441287A9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9938" y="3236913"/>
          <a:ext cx="1423987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3" name="Equation" r:id="rId4" imgW="634680" imgH="1244520" progId="Equation.DSMT4">
                  <p:embed/>
                </p:oleObj>
              </mc:Choice>
              <mc:Fallback>
                <p:oleObj name="Equation" r:id="rId4" imgW="634680" imgH="1244520" progId="Equation.DSMT4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3236913"/>
                        <a:ext cx="1423987" cy="278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5" name="Rectangle 2051">
            <a:extLst>
              <a:ext uri="{FF2B5EF4-FFF2-40B4-BE49-F238E27FC236}">
                <a16:creationId xmlns:a16="http://schemas.microsoft.com/office/drawing/2014/main" xmlns="" id="{260D74C1-6CDE-4503-9423-1674977B5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5450"/>
            <a:ext cx="1981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b="1">
                <a:solidFill>
                  <a:srgbClr val="660066"/>
                </a:solidFill>
                <a:ea typeface="Arial Unicode MS" pitchFamily="34" charset="-122"/>
              </a:rPr>
              <a:t>S</a:t>
            </a:r>
            <a:r>
              <a:rPr lang="zh-CN" altLang="en-US" b="1">
                <a:solidFill>
                  <a:srgbClr val="660066"/>
                </a:solidFill>
              </a:rPr>
              <a:t>系中速度</a:t>
            </a:r>
            <a:endParaRPr lang="zh-CN" altLang="en-US" sz="2400">
              <a:solidFill>
                <a:srgbClr val="660066"/>
              </a:solidFill>
            </a:endParaRPr>
          </a:p>
        </p:txBody>
      </p:sp>
      <p:graphicFrame>
        <p:nvGraphicFramePr>
          <p:cNvPr id="177156" name="Object 2052">
            <a:extLst>
              <a:ext uri="{FF2B5EF4-FFF2-40B4-BE49-F238E27FC236}">
                <a16:creationId xmlns:a16="http://schemas.microsoft.com/office/drawing/2014/main" xmlns="" id="{92642C52-7D1A-4C11-89D2-A7966E50F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1725" y="1143000"/>
          <a:ext cx="2624138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4" name="Equation" r:id="rId6" imgW="1218960" imgH="2082600" progId="Equation.DSMT4">
                  <p:embed/>
                </p:oleObj>
              </mc:Choice>
              <mc:Fallback>
                <p:oleObj name="Equation" r:id="rId6" imgW="1218960" imgH="2082600" progId="Equation.DSMT4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1143000"/>
                        <a:ext cx="2624138" cy="447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7" name="Line 2053">
            <a:extLst>
              <a:ext uri="{FF2B5EF4-FFF2-40B4-BE49-F238E27FC236}">
                <a16:creationId xmlns:a16="http://schemas.microsoft.com/office/drawing/2014/main" xmlns="" id="{7D754A5B-BA7B-4964-8710-B3807F20C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3352800"/>
            <a:ext cx="1143000" cy="0"/>
          </a:xfrm>
          <a:prstGeom prst="line">
            <a:avLst/>
          </a:prstGeom>
          <a:noFill/>
          <a:ln w="57150" cmpd="thinThick">
            <a:solidFill>
              <a:srgbClr val="660066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7158" name="Object 2054">
            <a:extLst>
              <a:ext uri="{FF2B5EF4-FFF2-40B4-BE49-F238E27FC236}">
                <a16:creationId xmlns:a16="http://schemas.microsoft.com/office/drawing/2014/main" xmlns="" id="{B92812E6-C442-4E68-AD7A-E89AB94704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060450"/>
          <a:ext cx="2606675" cy="465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5" name="Equation" r:id="rId8" imgW="1155600" imgH="2057400" progId="Equation.DSMT4">
                  <p:embed/>
                </p:oleObj>
              </mc:Choice>
              <mc:Fallback>
                <p:oleObj name="Equation" r:id="rId8" imgW="1155600" imgH="2057400" progId="Equation.DSMT4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0450"/>
                        <a:ext cx="2606675" cy="465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1" name="Rectangle 2057">
            <a:extLst>
              <a:ext uri="{FF2B5EF4-FFF2-40B4-BE49-F238E27FC236}">
                <a16:creationId xmlns:a16="http://schemas.microsoft.com/office/drawing/2014/main" xmlns="" id="{58FDD95A-B31C-4CA8-9F93-1F575BC1B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096000"/>
            <a:ext cx="1981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b="1">
                <a:solidFill>
                  <a:srgbClr val="660066"/>
                </a:solidFill>
                <a:ea typeface="Arial Unicode MS" pitchFamily="34" charset="-122"/>
              </a:rPr>
              <a:t>S’</a:t>
            </a:r>
            <a:r>
              <a:rPr lang="zh-CN" altLang="en-US" b="1">
                <a:solidFill>
                  <a:srgbClr val="660066"/>
                </a:solidFill>
              </a:rPr>
              <a:t>系中速度</a:t>
            </a:r>
            <a:endParaRPr lang="zh-CN" altLang="en-US" sz="2400">
              <a:solidFill>
                <a:srgbClr val="660066"/>
              </a:solidFill>
            </a:endParaRPr>
          </a:p>
        </p:txBody>
      </p:sp>
      <p:graphicFrame>
        <p:nvGraphicFramePr>
          <p:cNvPr id="177162" name="Object 2058">
            <a:extLst>
              <a:ext uri="{FF2B5EF4-FFF2-40B4-BE49-F238E27FC236}">
                <a16:creationId xmlns:a16="http://schemas.microsoft.com/office/drawing/2014/main" xmlns="" id="{51D2D74A-4086-4F74-BC44-2571E8820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49263"/>
          <a:ext cx="141605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6" name="Equation" r:id="rId10" imgW="596880" imgH="1244520" progId="Equation.DSMT4">
                  <p:embed/>
                </p:oleObj>
              </mc:Choice>
              <mc:Fallback>
                <p:oleObj name="Equation" r:id="rId10" imgW="596880" imgH="1244520" progId="Equation.DSMT4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9263"/>
                        <a:ext cx="1416050" cy="278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autoUpdateAnimBg="0"/>
      <p:bldP spid="17716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4" name="Rectangle 8">
            <a:extLst>
              <a:ext uri="{FF2B5EF4-FFF2-40B4-BE49-F238E27FC236}">
                <a16:creationId xmlns:a16="http://schemas.microsoft.com/office/drawing/2014/main" xmlns="" id="{A67C006D-5A35-4397-A469-CD1E8543F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3400"/>
            <a:ext cx="3200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01 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洛伦兹坐标变换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19145" name="Rectangle 9">
            <a:extLst>
              <a:ext uri="{FF2B5EF4-FFF2-40B4-BE49-F238E27FC236}">
                <a16:creationId xmlns:a16="http://schemas.microsoft.com/office/drawing/2014/main" xmlns="" id="{FEE8EF97-D31E-48F5-9B46-DF6AB878C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33528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1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洛仑兹坐标变换式</a:t>
            </a:r>
            <a:endParaRPr lang="zh-CN" altLang="en-US" sz="12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Arial Unicode MS" pitchFamily="34" charset="-122"/>
            </a:endParaRPr>
          </a:p>
        </p:txBody>
      </p:sp>
      <p:sp>
        <p:nvSpPr>
          <p:cNvPr id="219146" name="Rectangle 10">
            <a:extLst>
              <a:ext uri="{FF2B5EF4-FFF2-40B4-BE49-F238E27FC236}">
                <a16:creationId xmlns:a16="http://schemas.microsoft.com/office/drawing/2014/main" xmlns="" id="{B8268B95-D130-4158-B3C3-8401F4F6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57400"/>
            <a:ext cx="80772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zh-CN" altLang="en-US" b="1"/>
              <a:t>惯性系</a:t>
            </a:r>
            <a:r>
              <a:rPr lang="en-US" altLang="zh-CN" b="1">
                <a:ea typeface="Arial Unicode MS" pitchFamily="34" charset="-122"/>
              </a:rPr>
              <a:t>S</a:t>
            </a:r>
            <a:r>
              <a:rPr lang="zh-CN" altLang="en-US" b="1"/>
              <a:t>和</a:t>
            </a:r>
            <a:r>
              <a:rPr lang="en-US" altLang="zh-CN" b="1">
                <a:ea typeface="Arial Unicode MS" pitchFamily="34" charset="-122"/>
              </a:rPr>
              <a:t>S’ —— S’</a:t>
            </a:r>
            <a:r>
              <a:rPr lang="zh-CN" altLang="en-US" b="1"/>
              <a:t>沿</a:t>
            </a:r>
            <a:r>
              <a:rPr lang="en-US" altLang="zh-CN" b="1"/>
              <a:t>x</a:t>
            </a:r>
            <a:r>
              <a:rPr lang="zh-CN" altLang="en-US" b="1"/>
              <a:t>轴以恒定速度</a:t>
            </a:r>
            <a:r>
              <a:rPr lang="en-US" altLang="zh-CN" b="1">
                <a:ea typeface="Arial Unicode MS" pitchFamily="34" charset="-122"/>
              </a:rPr>
              <a:t>u</a:t>
            </a:r>
            <a:r>
              <a:rPr lang="zh-CN" altLang="en-US" b="1"/>
              <a:t>相对于</a:t>
            </a:r>
            <a:r>
              <a:rPr lang="en-US" altLang="zh-CN" b="1">
                <a:ea typeface="Arial Unicode MS" pitchFamily="34" charset="-122"/>
              </a:rPr>
              <a:t>S</a:t>
            </a:r>
            <a:r>
              <a:rPr lang="zh-CN" altLang="en-US" b="1"/>
              <a:t>运动</a:t>
            </a:r>
            <a:endParaRPr lang="zh-CN" altLang="en-US" sz="2400"/>
          </a:p>
        </p:txBody>
      </p:sp>
      <p:sp>
        <p:nvSpPr>
          <p:cNvPr id="219150" name="Rectangle 14">
            <a:extLst>
              <a:ext uri="{FF2B5EF4-FFF2-40B4-BE49-F238E27FC236}">
                <a16:creationId xmlns:a16="http://schemas.microsoft.com/office/drawing/2014/main" xmlns="" id="{21F261CF-8043-4B43-A5A5-4EA2771E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3787215"/>
            <a:ext cx="3733800" cy="128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zh-CN" altLang="en-US" b="1" dirty="0"/>
              <a:t>设有一束光从原点发出，经一段时间后到达某点</a:t>
            </a:r>
            <a:r>
              <a:rPr lang="en-US" altLang="zh-CN" b="1" dirty="0"/>
              <a:t>P</a:t>
            </a:r>
            <a:endParaRPr lang="zh-CN" altLang="en-US" b="1" dirty="0"/>
          </a:p>
        </p:txBody>
      </p:sp>
      <p:pic>
        <p:nvPicPr>
          <p:cNvPr id="219151" name="Picture 15" descr="..\..\..\XCH_大学物理_20100222\大学物理_PIC\01_力学\XCH001_159.jpg">
            <a:extLst>
              <a:ext uri="{FF2B5EF4-FFF2-40B4-BE49-F238E27FC236}">
                <a16:creationId xmlns:a16="http://schemas.microsoft.com/office/drawing/2014/main" xmlns="" id="{5890A75E-8FB7-4FC2-88D7-20BB0270B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47975"/>
            <a:ext cx="37338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9152" name="Group 16">
            <a:extLst>
              <a:ext uri="{FF2B5EF4-FFF2-40B4-BE49-F238E27FC236}">
                <a16:creationId xmlns:a16="http://schemas.microsoft.com/office/drawing/2014/main" xmlns="" id="{DCF2EE0B-0625-44A2-AAB4-68D746A443A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900363"/>
            <a:ext cx="4649788" cy="528637"/>
            <a:chOff x="439" y="1728"/>
            <a:chExt cx="2929" cy="333"/>
          </a:xfrm>
        </p:grpSpPr>
        <p:graphicFrame>
          <p:nvGraphicFramePr>
            <p:cNvPr id="219153" name="Object 17">
              <a:extLst>
                <a:ext uri="{FF2B5EF4-FFF2-40B4-BE49-F238E27FC236}">
                  <a16:creationId xmlns:a16="http://schemas.microsoft.com/office/drawing/2014/main" xmlns="" id="{8844B249-E902-4AB5-A3C3-638982D059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" y="1780"/>
            <a:ext cx="81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90" name="Equation" r:id="rId4" imgW="558720" imgH="177480" progId="Equation.DSMT4">
                    <p:embed/>
                  </p:oleObj>
                </mc:Choice>
                <mc:Fallback>
                  <p:oleObj name="Equation" r:id="rId4" imgW="558720" imgH="1774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" y="1780"/>
                          <a:ext cx="811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154" name="Rectangle 18">
              <a:extLst>
                <a:ext uri="{FF2B5EF4-FFF2-40B4-BE49-F238E27FC236}">
                  <a16:creationId xmlns:a16="http://schemas.microsoft.com/office/drawing/2014/main" xmlns="" id="{DEF8007C-E422-471C-8F80-7F022EB5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28"/>
              <a:ext cx="2112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b="1" dirty="0"/>
                <a:t>S</a:t>
              </a:r>
              <a:r>
                <a:rPr lang="zh-CN" altLang="en-US" b="1" dirty="0"/>
                <a:t>系和</a:t>
              </a:r>
              <a:r>
                <a:rPr lang="en-US" altLang="zh-CN" b="1" dirty="0"/>
                <a:t>S’</a:t>
              </a:r>
              <a:r>
                <a:rPr lang="zh-CN" altLang="en-US" b="1" dirty="0"/>
                <a:t>系重合</a:t>
              </a:r>
            </a:p>
          </p:txBody>
        </p:sp>
      </p:grp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4" grpId="0" autoUpdateAnimBg="0"/>
      <p:bldP spid="219145" grpId="0" autoUpdateAnimBg="0"/>
      <p:bldP spid="219146" grpId="0" autoUpdateAnimBg="0"/>
      <p:bldP spid="21915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2" name="Object 2">
            <a:extLst>
              <a:ext uri="{FF2B5EF4-FFF2-40B4-BE49-F238E27FC236}">
                <a16:creationId xmlns:a16="http://schemas.microsoft.com/office/drawing/2014/main" xmlns="" id="{D839D5CB-01E7-408A-BD28-9F8BF1D172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25" y="627063"/>
          <a:ext cx="3863975" cy="244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27" name="Equation" r:id="rId4" imgW="1803240" imgH="1143000" progId="Equation.DSMT4">
                  <p:embed/>
                </p:oleObj>
              </mc:Choice>
              <mc:Fallback>
                <p:oleObj name="Equation" r:id="rId4" imgW="1803240" imgH="1143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627063"/>
                        <a:ext cx="3863975" cy="2443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3" name="Object 3">
            <a:extLst>
              <a:ext uri="{FF2B5EF4-FFF2-40B4-BE49-F238E27FC236}">
                <a16:creationId xmlns:a16="http://schemas.microsoft.com/office/drawing/2014/main" xmlns="" id="{35B70DEC-A25C-4640-B045-228A815025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6875" y="369888"/>
          <a:ext cx="2439988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28" name="Equation" r:id="rId6" imgW="1130040" imgH="609480" progId="Equation.DSMT4">
                  <p:embed/>
                </p:oleObj>
              </mc:Choice>
              <mc:Fallback>
                <p:oleObj name="Equation" r:id="rId6" imgW="1130040" imgH="609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69888"/>
                        <a:ext cx="2439988" cy="1312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4" name="Object 4">
            <a:extLst>
              <a:ext uri="{FF2B5EF4-FFF2-40B4-BE49-F238E27FC236}">
                <a16:creationId xmlns:a16="http://schemas.microsoft.com/office/drawing/2014/main" xmlns="" id="{20DDD078-9E55-44C5-9330-AE1D1BC03F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16863" y="971550"/>
          <a:ext cx="4651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29" name="Equation" r:id="rId8" imgW="215640" imgH="164880" progId="Equation.DSMT4">
                  <p:embed/>
                </p:oleObj>
              </mc:Choice>
              <mc:Fallback>
                <p:oleObj name="Equation" r:id="rId8" imgW="21564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6863" y="971550"/>
                        <a:ext cx="46513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>
            <a:extLst>
              <a:ext uri="{FF2B5EF4-FFF2-40B4-BE49-F238E27FC236}">
                <a16:creationId xmlns:a16="http://schemas.microsoft.com/office/drawing/2014/main" xmlns="" id="{812FCD55-F2EB-4BBC-929F-1B58F547A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830388"/>
          <a:ext cx="23463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30" name="Equation" r:id="rId10" imgW="1079280" imgH="482400" progId="Equation.DSMT4">
                  <p:embed/>
                </p:oleObj>
              </mc:Choice>
              <mc:Fallback>
                <p:oleObj name="Equation" r:id="rId10" imgW="10792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30388"/>
                        <a:ext cx="234632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7">
            <a:extLst>
              <a:ext uri="{FF2B5EF4-FFF2-40B4-BE49-F238E27FC236}">
                <a16:creationId xmlns:a16="http://schemas.microsoft.com/office/drawing/2014/main" xmlns="" id="{3FDE9C89-929A-48BC-906F-C74BB6E3F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189288"/>
          <a:ext cx="2740025" cy="313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31" name="Equation" r:id="rId12" imgW="1282680" imgH="1473120" progId="Equation.DSMT4">
                  <p:embed/>
                </p:oleObj>
              </mc:Choice>
              <mc:Fallback>
                <p:oleObj name="Equation" r:id="rId12" imgW="1282680" imgH="1473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89288"/>
                        <a:ext cx="2740025" cy="313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8" name="Object 8">
            <a:extLst>
              <a:ext uri="{FF2B5EF4-FFF2-40B4-BE49-F238E27FC236}">
                <a16:creationId xmlns:a16="http://schemas.microsoft.com/office/drawing/2014/main" xmlns="" id="{9DFAA13F-F76E-4ADC-B06D-7DB5AF1A5F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189288"/>
          <a:ext cx="2728913" cy="313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32" name="Equation" r:id="rId14" imgW="1282680" imgH="1473120" progId="Equation.DSMT4">
                  <p:embed/>
                </p:oleObj>
              </mc:Choice>
              <mc:Fallback>
                <p:oleObj name="Equation" r:id="rId14" imgW="1282680" imgH="14731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89288"/>
                        <a:ext cx="2728913" cy="313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Rectangle 9">
            <a:extLst>
              <a:ext uri="{FF2B5EF4-FFF2-40B4-BE49-F238E27FC236}">
                <a16:creationId xmlns:a16="http://schemas.microsoft.com/office/drawing/2014/main" xmlns="" id="{49942792-46CD-42DF-99B9-4C9D56783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22688"/>
            <a:ext cx="5334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b="1">
                <a:latin typeface="宋体" panose="02010600030101010101" pitchFamily="2" charset="-122"/>
              </a:rPr>
              <a:t>速度逆变换</a:t>
            </a:r>
            <a:endParaRPr lang="zh-CN" altLang="en-US" sz="2400"/>
          </a:p>
        </p:txBody>
      </p:sp>
      <p:sp>
        <p:nvSpPr>
          <p:cNvPr id="179210" name="Rectangle 10">
            <a:extLst>
              <a:ext uri="{FF2B5EF4-FFF2-40B4-BE49-F238E27FC236}">
                <a16:creationId xmlns:a16="http://schemas.microsoft.com/office/drawing/2014/main" xmlns="" id="{E1C29EB0-76B9-46AE-A16E-BE3AD0E8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03638"/>
            <a:ext cx="5334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b="1">
                <a:latin typeface="宋体" panose="02010600030101010101" pitchFamily="2" charset="-122"/>
              </a:rPr>
              <a:t>速度正变换</a:t>
            </a:r>
            <a:endParaRPr lang="zh-CN" altLang="en-US" sz="2400"/>
          </a:p>
        </p:txBody>
      </p:sp>
      <p:sp>
        <p:nvSpPr>
          <p:cNvPr id="179211" name="Line 11">
            <a:extLst>
              <a:ext uri="{FF2B5EF4-FFF2-40B4-BE49-F238E27FC236}">
                <a16:creationId xmlns:a16="http://schemas.microsoft.com/office/drawing/2014/main" xmlns="" id="{FC4200D7-D709-438D-BB67-24AEAF87C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048000"/>
            <a:ext cx="9144000" cy="0"/>
          </a:xfrm>
          <a:prstGeom prst="line">
            <a:avLst/>
          </a:prstGeom>
          <a:noFill/>
          <a:ln w="57150" cmpd="thickThin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12" name="Line 12">
            <a:extLst>
              <a:ext uri="{FF2B5EF4-FFF2-40B4-BE49-F238E27FC236}">
                <a16:creationId xmlns:a16="http://schemas.microsoft.com/office/drawing/2014/main" xmlns="" id="{CCB16279-ABF9-4636-B06A-3AC6DE7B5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6477000"/>
            <a:ext cx="3200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13" name="Line 13">
            <a:extLst>
              <a:ext uri="{FF2B5EF4-FFF2-40B4-BE49-F238E27FC236}">
                <a16:creationId xmlns:a16="http://schemas.microsoft.com/office/drawing/2014/main" xmlns="" id="{78986A51-CD9E-4DCE-A1D7-4A3D798F0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483350"/>
            <a:ext cx="354647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9216" name="Group 16">
            <a:extLst>
              <a:ext uri="{FF2B5EF4-FFF2-40B4-BE49-F238E27FC236}">
                <a16:creationId xmlns:a16="http://schemas.microsoft.com/office/drawing/2014/main" xmlns="" id="{88B55B7E-3EB4-40F5-B8F3-38D89782E054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600200"/>
            <a:ext cx="2133600" cy="762000"/>
            <a:chOff x="2016" y="1008"/>
            <a:chExt cx="1344" cy="480"/>
          </a:xfrm>
        </p:grpSpPr>
        <p:sp>
          <p:nvSpPr>
            <p:cNvPr id="179214" name="Line 14">
              <a:extLst>
                <a:ext uri="{FF2B5EF4-FFF2-40B4-BE49-F238E27FC236}">
                  <a16:creationId xmlns:a16="http://schemas.microsoft.com/office/drawing/2014/main" xmlns="" id="{7F6D81C2-BAF9-432F-94AC-37B7FDD69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488"/>
              <a:ext cx="1344" cy="0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5" name="Freeform 15">
              <a:extLst>
                <a:ext uri="{FF2B5EF4-FFF2-40B4-BE49-F238E27FC236}">
                  <a16:creationId xmlns:a16="http://schemas.microsoft.com/office/drawing/2014/main" xmlns="" id="{0006C5B7-53FA-4F72-9345-6DC556319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1008"/>
              <a:ext cx="912" cy="432"/>
            </a:xfrm>
            <a:custGeom>
              <a:avLst/>
              <a:gdLst>
                <a:gd name="T0" fmla="*/ 912 w 912"/>
                <a:gd name="T1" fmla="*/ 432 h 432"/>
                <a:gd name="T2" fmla="*/ 0 w 912"/>
                <a:gd name="T3" fmla="*/ 432 h 432"/>
                <a:gd name="T4" fmla="*/ 0 w 912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432">
                  <a:moveTo>
                    <a:pt x="912" y="432"/>
                  </a:moveTo>
                  <a:lnTo>
                    <a:pt x="0" y="432"/>
                  </a:lnTo>
                  <a:lnTo>
                    <a:pt x="0" y="0"/>
                  </a:lnTo>
                </a:path>
              </a:pathLst>
            </a:custGeom>
            <a:noFill/>
            <a:ln w="34925" cap="flat" cmpd="sng">
              <a:solidFill>
                <a:srgbClr val="333300"/>
              </a:solidFill>
              <a:prstDash val="solid"/>
              <a:miter lim="800000"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9" grpId="0" autoUpdateAnimBg="0"/>
      <p:bldP spid="1792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xmlns="" id="{03D3D5EA-1A09-411E-AC76-9884B6E3B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457200"/>
            <a:ext cx="79248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Monotype Sorts" pitchFamily="2" charset="2"/>
              <a:buChar char=","/>
            </a:pPr>
            <a:r>
              <a:rPr lang="en-US" altLang="zh-CN" b="1" dirty="0">
                <a:sym typeface="Monotype Sorts" pitchFamily="2" charset="2"/>
              </a:rPr>
              <a:t> </a:t>
            </a:r>
            <a:r>
              <a:rPr lang="zh-CN" altLang="en-US" b="1" dirty="0">
                <a:sym typeface="Monotype Sorts" pitchFamily="2" charset="2"/>
              </a:rPr>
              <a:t>两个电子沿相反的方向飞离放射性样品时，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b="1" dirty="0">
                <a:sym typeface="Monotype Sorts" pitchFamily="2" charset="2"/>
              </a:rPr>
              <a:t>   每个电子相对于样品的速度都是 </a:t>
            </a:r>
            <a:r>
              <a:rPr lang="en-US" altLang="zh-CN" b="1" dirty="0">
                <a:sym typeface="Monotype Sorts" pitchFamily="2" charset="2"/>
              </a:rPr>
              <a:t>0.67c</a:t>
            </a:r>
            <a:r>
              <a:rPr lang="zh-CN" altLang="en-US" b="1" dirty="0">
                <a:sym typeface="Monotype Sorts" pitchFamily="2" charset="2"/>
              </a:rPr>
              <a:t>，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b="1" dirty="0">
                <a:sym typeface="Monotype Sorts" pitchFamily="2" charset="2"/>
              </a:rPr>
              <a:t>   求两个电子的相对速度。</a:t>
            </a:r>
            <a:r>
              <a:rPr lang="zh-CN" altLang="en-US" sz="1100" dirty="0">
                <a:sym typeface="Monotype Sorts" pitchFamily="2" charset="2"/>
              </a:rPr>
              <a:t> 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xmlns="" id="{263A1608-82C0-42F1-84F9-A0FA05B94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5486400"/>
            <a:ext cx="7315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b="1">
                <a:ea typeface="Arial Unicode MS" pitchFamily="34" charset="-122"/>
                <a:sym typeface="Monotype Sorts" pitchFamily="2" charset="2"/>
              </a:rPr>
              <a:t></a:t>
            </a:r>
            <a:r>
              <a:rPr lang="en-US" altLang="zh-CN" b="1">
                <a:ea typeface="Arial Unicode MS" pitchFamily="34" charset="-122"/>
              </a:rPr>
              <a:t> </a:t>
            </a:r>
            <a:r>
              <a:rPr lang="zh-CN" altLang="en-US" b="1">
                <a:sym typeface="Monotype Sorts" pitchFamily="2" charset="2"/>
              </a:rPr>
              <a:t>在电子</a:t>
            </a:r>
            <a:r>
              <a:rPr lang="en-US" altLang="zh-CN" b="1">
                <a:ea typeface="Arial Unicode MS" pitchFamily="34" charset="-122"/>
                <a:sym typeface="Monotype Sorts" pitchFamily="2" charset="2"/>
              </a:rPr>
              <a:t>1</a:t>
            </a:r>
            <a:r>
              <a:rPr lang="zh-CN" altLang="en-US" b="1">
                <a:sym typeface="Monotype Sorts" pitchFamily="2" charset="2"/>
              </a:rPr>
              <a:t>上建立参考系</a:t>
            </a:r>
            <a:r>
              <a:rPr lang="en-US" altLang="zh-CN" b="1">
                <a:ea typeface="Arial Unicode MS" pitchFamily="34" charset="-122"/>
                <a:sym typeface="Monotype Sorts" pitchFamily="2" charset="2"/>
              </a:rPr>
              <a:t>S __</a:t>
            </a:r>
            <a:r>
              <a:rPr lang="zh-CN" altLang="en-US" b="1">
                <a:sym typeface="Monotype Sorts" pitchFamily="2" charset="2"/>
              </a:rPr>
              <a:t>样品上建立参考系</a:t>
            </a:r>
            <a:r>
              <a:rPr lang="en-US" altLang="zh-CN" b="1">
                <a:ea typeface="Arial Unicode MS" pitchFamily="34" charset="-122"/>
                <a:sym typeface="Monotype Sorts" pitchFamily="2" charset="2"/>
              </a:rPr>
              <a:t>S’</a:t>
            </a:r>
          </a:p>
        </p:txBody>
      </p:sp>
      <p:pic>
        <p:nvPicPr>
          <p:cNvPr id="183300" name="Picture 4" descr="..\..\..\XCH_大学物理_20100222\大学物理_PIC\01_力学\XCH001_160_01.jpg">
            <a:extLst>
              <a:ext uri="{FF2B5EF4-FFF2-40B4-BE49-F238E27FC236}">
                <a16:creationId xmlns:a16="http://schemas.microsoft.com/office/drawing/2014/main" xmlns="" id="{F01909A7-D02F-4815-91BE-FE7F79B8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2635250"/>
            <a:ext cx="4333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301" name="Picture 5" descr="..\..\..\XCH_大学物理_20100222\大学物理_PIC\01_力学\XCH001_160_02.jpg">
            <a:extLst>
              <a:ext uri="{FF2B5EF4-FFF2-40B4-BE49-F238E27FC236}">
                <a16:creationId xmlns:a16="http://schemas.microsoft.com/office/drawing/2014/main" xmlns="" id="{E7863BCB-8E6D-4C2C-9A29-6A671F266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2224088"/>
            <a:ext cx="3908425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utoUpdateAnimBg="0"/>
      <p:bldP spid="18329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xmlns="" id="{3FAB08F7-762A-4E6F-BAFB-CEF031F4C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1493838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b="1"/>
              <a:t>已知</a:t>
            </a:r>
            <a:endParaRPr lang="zh-CN" altLang="en-US" sz="2400"/>
          </a:p>
        </p:txBody>
      </p:sp>
      <p:graphicFrame>
        <p:nvGraphicFramePr>
          <p:cNvPr id="185347" name="Object 3">
            <a:extLst>
              <a:ext uri="{FF2B5EF4-FFF2-40B4-BE49-F238E27FC236}">
                <a16:creationId xmlns:a16="http://schemas.microsoft.com/office/drawing/2014/main" xmlns="" id="{8EEEE15C-EC6B-4E6E-B78F-1FBD62B5F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1227138"/>
          <a:ext cx="170973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6" name="Equation" r:id="rId4" imgW="723600" imgH="457200" progId="Equation.DSMT4">
                  <p:embed/>
                </p:oleObj>
              </mc:Choice>
              <mc:Fallback>
                <p:oleObj name="Equation" r:id="rId4" imgW="723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227138"/>
                        <a:ext cx="1709738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8" name="Rectangle 4">
            <a:extLst>
              <a:ext uri="{FF2B5EF4-FFF2-40B4-BE49-F238E27FC236}">
                <a16:creationId xmlns:a16="http://schemas.microsoft.com/office/drawing/2014/main" xmlns="" id="{75DED0FC-A511-43D8-A3FC-395F7565B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48000"/>
            <a:ext cx="3832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660066"/>
                </a:solidFill>
              </a:rPr>
              <a:t>电子</a:t>
            </a:r>
            <a:r>
              <a:rPr lang="en-US" altLang="zh-CN" b="1">
                <a:solidFill>
                  <a:srgbClr val="660066"/>
                </a:solidFill>
                <a:ea typeface="Arial Unicode MS" pitchFamily="34" charset="-122"/>
              </a:rPr>
              <a:t>2</a:t>
            </a:r>
            <a:r>
              <a:rPr lang="zh-CN" altLang="en-US" b="1">
                <a:solidFill>
                  <a:srgbClr val="660066"/>
                </a:solidFill>
              </a:rPr>
              <a:t>相对于电子</a:t>
            </a:r>
            <a:r>
              <a:rPr lang="en-US" altLang="zh-CN" b="1">
                <a:solidFill>
                  <a:srgbClr val="660066"/>
                </a:solidFill>
                <a:ea typeface="Arial Unicode MS" pitchFamily="34" charset="-122"/>
              </a:rPr>
              <a:t>1</a:t>
            </a:r>
            <a:r>
              <a:rPr lang="zh-CN" altLang="en-US" b="1">
                <a:solidFill>
                  <a:srgbClr val="660066"/>
                </a:solidFill>
              </a:rPr>
              <a:t>的速度</a:t>
            </a:r>
          </a:p>
        </p:txBody>
      </p:sp>
      <p:graphicFrame>
        <p:nvGraphicFramePr>
          <p:cNvPr id="185349" name="Object 5">
            <a:extLst>
              <a:ext uri="{FF2B5EF4-FFF2-40B4-BE49-F238E27FC236}">
                <a16:creationId xmlns:a16="http://schemas.microsoft.com/office/drawing/2014/main" xmlns="" id="{1651B703-CDA9-4D6F-8895-C65B1244F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0550" y="3962400"/>
          <a:ext cx="22288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7" name="Equation" r:id="rId6" imgW="914400" imgH="393480" progId="Equation.DSMT4">
                  <p:embed/>
                </p:oleObj>
              </mc:Choice>
              <mc:Fallback>
                <p:oleObj name="Equation" r:id="rId6" imgW="9144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3962400"/>
                        <a:ext cx="22288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>
            <a:extLst>
              <a:ext uri="{FF2B5EF4-FFF2-40B4-BE49-F238E27FC236}">
                <a16:creationId xmlns:a16="http://schemas.microsoft.com/office/drawing/2014/main" xmlns="" id="{2673359C-EC15-4738-B12D-BD7ECA76E4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0388" y="5356225"/>
          <a:ext cx="14970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8" name="Equation" r:id="rId8" imgW="609480" imgH="177480" progId="Equation.DSMT4">
                  <p:embed/>
                </p:oleObj>
              </mc:Choice>
              <mc:Fallback>
                <p:oleObj name="Equation" r:id="rId8" imgW="6094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5356225"/>
                        <a:ext cx="1497012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1" name="Rectangle 7">
            <a:extLst>
              <a:ext uri="{FF2B5EF4-FFF2-40B4-BE49-F238E27FC236}">
                <a16:creationId xmlns:a16="http://schemas.microsoft.com/office/drawing/2014/main" xmlns="" id="{BCF68DAA-8D28-456F-B758-FBA6D3044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91000"/>
            <a:ext cx="35194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660066"/>
                </a:solidFill>
              </a:rPr>
              <a:t>S</a:t>
            </a:r>
            <a:r>
              <a:rPr lang="zh-CN" altLang="en-US" b="1">
                <a:solidFill>
                  <a:srgbClr val="660066"/>
                </a:solidFill>
              </a:rPr>
              <a:t>参考系中电子</a:t>
            </a:r>
            <a:r>
              <a:rPr lang="en-US" altLang="zh-CN" b="1">
                <a:solidFill>
                  <a:srgbClr val="660066"/>
                </a:solidFill>
                <a:ea typeface="Arial Unicode MS" pitchFamily="34" charset="-122"/>
              </a:rPr>
              <a:t>2</a:t>
            </a:r>
            <a:r>
              <a:rPr lang="zh-CN" altLang="en-US" b="1">
                <a:solidFill>
                  <a:srgbClr val="660066"/>
                </a:solidFill>
              </a:rPr>
              <a:t>的速度</a:t>
            </a:r>
          </a:p>
        </p:txBody>
      </p:sp>
      <p:graphicFrame>
        <p:nvGraphicFramePr>
          <p:cNvPr id="185352" name="Object 8">
            <a:extLst>
              <a:ext uri="{FF2B5EF4-FFF2-40B4-BE49-F238E27FC236}">
                <a16:creationId xmlns:a16="http://schemas.microsoft.com/office/drawing/2014/main" xmlns="" id="{B9AA0195-1109-4C3F-BED3-7447A338F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6125" y="5346700"/>
          <a:ext cx="12144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9" name="Equation" r:id="rId10" imgW="495000" imgH="177480" progId="Equation.DSMT4">
                  <p:embed/>
                </p:oleObj>
              </mc:Choice>
              <mc:Fallback>
                <p:oleObj name="Equation" r:id="rId10" imgW="49500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5346700"/>
                        <a:ext cx="121443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5353" name="Picture 9" descr="..\..\..\XCH_大学物理_20100222\大学物理_PIC\01_力学\XCH001_160_02.jpg">
            <a:extLst>
              <a:ext uri="{FF2B5EF4-FFF2-40B4-BE49-F238E27FC236}">
                <a16:creationId xmlns:a16="http://schemas.microsoft.com/office/drawing/2014/main" xmlns="" id="{8860A3BE-2CFF-4ED8-AB1A-94461D8ED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9475"/>
            <a:ext cx="40386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55" name="Line 11">
            <a:extLst>
              <a:ext uri="{FF2B5EF4-FFF2-40B4-BE49-F238E27FC236}">
                <a16:creationId xmlns:a16="http://schemas.microsoft.com/office/drawing/2014/main" xmlns="" id="{D23F9DDF-1FE1-40E9-B6DB-221E40719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6019800"/>
            <a:ext cx="2819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utoUpdateAnimBg="0"/>
      <p:bldP spid="185348" grpId="0" autoUpdateAnimBg="0"/>
      <p:bldP spid="18535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>
            <a:extLst>
              <a:ext uri="{FF2B5EF4-FFF2-40B4-BE49-F238E27FC236}">
                <a16:creationId xmlns:a16="http://schemas.microsoft.com/office/drawing/2014/main" xmlns="" id="{3E8E95D2-F32C-4031-812B-9086B039E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6868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Font typeface="Monotype Sorts" pitchFamily="2" charset="2"/>
              <a:buChar char=","/>
            </a:pPr>
            <a:r>
              <a:rPr lang="en-US" altLang="zh-CN" b="1">
                <a:sym typeface="Monotype Sorts" pitchFamily="2" charset="2"/>
              </a:rPr>
              <a:t> </a:t>
            </a:r>
            <a:r>
              <a:rPr lang="zh-CN" altLang="en-US" b="1">
                <a:sym typeface="Monotype Sorts" pitchFamily="2" charset="2"/>
              </a:rPr>
              <a:t>两辆飞船甲乙，分别以</a:t>
            </a:r>
            <a:r>
              <a:rPr lang="en-US" altLang="zh-CN" b="1">
                <a:sym typeface="Monotype Sorts" pitchFamily="2" charset="2"/>
              </a:rPr>
              <a:t>1.6×10</a:t>
            </a:r>
            <a:r>
              <a:rPr lang="en-US" altLang="zh-CN" b="1" baseline="30000">
                <a:sym typeface="Monotype Sorts" pitchFamily="2" charset="2"/>
              </a:rPr>
              <a:t>8</a:t>
            </a:r>
            <a:r>
              <a:rPr lang="en-US" altLang="zh-CN" b="1">
                <a:sym typeface="Monotype Sorts" pitchFamily="2" charset="2"/>
              </a:rPr>
              <a:t> m/s</a:t>
            </a:r>
            <a:r>
              <a:rPr lang="zh-CN" altLang="en-US" b="1">
                <a:sym typeface="Monotype Sorts" pitchFamily="2" charset="2"/>
              </a:rPr>
              <a:t>的速度，相对地球向 </a:t>
            </a:r>
          </a:p>
          <a:p>
            <a:pPr eaLnBrk="0" hangingPunct="0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b="1">
                <a:sym typeface="Monotype Sorts" pitchFamily="2" charset="2"/>
              </a:rPr>
              <a:t>   相反方向运动。</a:t>
            </a:r>
          </a:p>
        </p:txBody>
      </p:sp>
      <p:pic>
        <p:nvPicPr>
          <p:cNvPr id="220164" name="Picture 4" descr="F:\03_MY_FILES\001_教学_HZUST\XCH_大学物理_20100222\大学物理_PIC\01_力学\XCH001_116_01.jpg">
            <a:extLst>
              <a:ext uri="{FF2B5EF4-FFF2-40B4-BE49-F238E27FC236}">
                <a16:creationId xmlns:a16="http://schemas.microsoft.com/office/drawing/2014/main" xmlns="" id="{7B3A9BF1-018A-4376-BCBE-0364E5DD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105400" cy="28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165" name="Rectangle 5">
            <a:extLst>
              <a:ext uri="{FF2B5EF4-FFF2-40B4-BE49-F238E27FC236}">
                <a16:creationId xmlns:a16="http://schemas.microsoft.com/office/drawing/2014/main" xmlns="" id="{A6649938-3065-43B2-B3F0-BACEFBB95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24450"/>
            <a:ext cx="86868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b="1">
                <a:sym typeface="Monotype Sorts" pitchFamily="2" charset="2"/>
              </a:rPr>
              <a:t>这样</a:t>
            </a:r>
            <a:r>
              <a:rPr lang="en-US" altLang="zh-CN" b="1">
                <a:sym typeface="Monotype Sorts" pitchFamily="2" charset="2"/>
              </a:rPr>
              <a:t>, </a:t>
            </a:r>
            <a:r>
              <a:rPr lang="zh-CN" altLang="en-US" b="1">
                <a:sym typeface="Monotype Sorts" pitchFamily="2" charset="2"/>
              </a:rPr>
              <a:t>两飞船的相对速度达到了</a:t>
            </a:r>
            <a:r>
              <a:rPr lang="en-US" altLang="zh-CN" b="1">
                <a:sym typeface="Monotype Sorts" pitchFamily="2" charset="2"/>
              </a:rPr>
              <a:t>3.2×10</a:t>
            </a:r>
            <a:r>
              <a:rPr lang="en-US" altLang="zh-CN" b="1" baseline="30000">
                <a:sym typeface="Monotype Sorts" pitchFamily="2" charset="2"/>
              </a:rPr>
              <a:t>8</a:t>
            </a:r>
            <a:r>
              <a:rPr lang="en-US" altLang="zh-CN" b="1">
                <a:sym typeface="Monotype Sorts" pitchFamily="2" charset="2"/>
              </a:rPr>
              <a:t> m/s —— </a:t>
            </a:r>
            <a:r>
              <a:rPr lang="zh-CN" altLang="en-US" b="1">
                <a:sym typeface="Monotype Sorts" pitchFamily="2" charset="2"/>
              </a:rPr>
              <a:t>超光速！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b="1">
                <a:sym typeface="Monotype Sorts" pitchFamily="2" charset="2"/>
              </a:rPr>
              <a:t>两飞船中的人互相再也看不见对方了            </a:t>
            </a:r>
            <a:r>
              <a:rPr lang="en-US" altLang="zh-CN" b="1">
                <a:sym typeface="Monotype Sorts" pitchFamily="2" charset="2"/>
              </a:rPr>
              <a:t>—— </a:t>
            </a:r>
            <a:r>
              <a:rPr lang="zh-CN" altLang="en-US" b="1">
                <a:sym typeface="Monotype Sorts" pitchFamily="2" charset="2"/>
              </a:rPr>
              <a:t>可能吗？</a:t>
            </a:r>
          </a:p>
        </p:txBody>
      </p:sp>
      <p:graphicFrame>
        <p:nvGraphicFramePr>
          <p:cNvPr id="220166" name="Object 6">
            <a:extLst>
              <a:ext uri="{FF2B5EF4-FFF2-40B4-BE49-F238E27FC236}">
                <a16:creationId xmlns:a16="http://schemas.microsoft.com/office/drawing/2014/main" xmlns="" id="{B767195D-607E-47BF-8E21-1353A4ED2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31213" y="6604000"/>
          <a:ext cx="636587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2" name="Equation" r:id="rId4" imgW="457200" imgH="177480" progId="Equation.DSMT4">
                  <p:embed/>
                </p:oleObj>
              </mc:Choice>
              <mc:Fallback>
                <p:oleObj name="Equation" r:id="rId4" imgW="45720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1213" y="6604000"/>
                        <a:ext cx="636587" cy="24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utoUpdateAnimBg="0"/>
      <p:bldP spid="22016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6" name="Picture 1026" descr="F:\03_MY_FILES\001_教学_HZUST\XCH_大学物理_20100222\大学物理_PIC\01_力学\XCH001_116_01.jpg">
            <a:extLst>
              <a:ext uri="{FF2B5EF4-FFF2-40B4-BE49-F238E27FC236}">
                <a16:creationId xmlns:a16="http://schemas.microsoft.com/office/drawing/2014/main" xmlns="" id="{E1E607F2-5253-4D42-BE0A-63C6F18EF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71600"/>
            <a:ext cx="4343400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187" name="Rectangle 1027">
            <a:extLst>
              <a:ext uri="{FF2B5EF4-FFF2-40B4-BE49-F238E27FC236}">
                <a16:creationId xmlns:a16="http://schemas.microsoft.com/office/drawing/2014/main" xmlns="" id="{0421BE0B-4C37-450E-8612-1ABEBC7E2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33400"/>
            <a:ext cx="88392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sym typeface="Monotype Sorts" pitchFamily="2" charset="2"/>
              </a:rPr>
              <a:t></a:t>
            </a:r>
            <a:r>
              <a:rPr lang="en-US" altLang="zh-CN" b="1"/>
              <a:t> </a:t>
            </a:r>
            <a:r>
              <a:rPr lang="zh-CN" altLang="en-US" b="1"/>
              <a:t>建立</a:t>
            </a:r>
            <a:r>
              <a:rPr lang="zh-CN" altLang="en-US" b="1">
                <a:sym typeface="Monotype Sorts" pitchFamily="2" charset="2"/>
              </a:rPr>
              <a:t>飞船</a:t>
            </a:r>
            <a:r>
              <a:rPr lang="en-US" altLang="zh-CN" b="1">
                <a:sym typeface="Monotype Sorts" pitchFamily="2" charset="2"/>
              </a:rPr>
              <a:t>A</a:t>
            </a:r>
            <a:r>
              <a:rPr lang="zh-CN" altLang="en-US" b="1">
                <a:sym typeface="Monotype Sorts" pitchFamily="2" charset="2"/>
              </a:rPr>
              <a:t>参考系</a:t>
            </a:r>
            <a:r>
              <a:rPr lang="en-US" altLang="zh-CN" b="1">
                <a:sym typeface="Monotype Sorts" pitchFamily="2" charset="2"/>
              </a:rPr>
              <a:t>S</a:t>
            </a:r>
            <a:r>
              <a:rPr lang="zh-CN" altLang="en-US" b="1">
                <a:sym typeface="Monotype Sorts" pitchFamily="2" charset="2"/>
              </a:rPr>
              <a:t>和地球参考系</a:t>
            </a:r>
            <a:r>
              <a:rPr lang="en-US" altLang="zh-CN" b="1">
                <a:sym typeface="Monotype Sorts" pitchFamily="2" charset="2"/>
              </a:rPr>
              <a:t>S’ —— </a:t>
            </a:r>
            <a:r>
              <a:rPr lang="zh-CN" altLang="en-US" b="1">
                <a:sym typeface="Monotype Sorts" pitchFamily="2" charset="2"/>
              </a:rPr>
              <a:t>对象飞船</a:t>
            </a:r>
            <a:r>
              <a:rPr lang="en-US" altLang="zh-CN" b="1">
                <a:sym typeface="Monotype Sorts" pitchFamily="2" charset="2"/>
              </a:rPr>
              <a:t>B</a:t>
            </a:r>
          </a:p>
        </p:txBody>
      </p:sp>
      <p:sp>
        <p:nvSpPr>
          <p:cNvPr id="221188" name="Rectangle 1028">
            <a:extLst>
              <a:ext uri="{FF2B5EF4-FFF2-40B4-BE49-F238E27FC236}">
                <a16:creationId xmlns:a16="http://schemas.microsoft.com/office/drawing/2014/main" xmlns="" id="{BC93CC87-4D80-4A4E-9B0C-C6339E9A6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40386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b="1"/>
              <a:t>S</a:t>
            </a:r>
            <a:r>
              <a:rPr lang="zh-CN" altLang="en-US" b="1"/>
              <a:t>系中地球的速度</a:t>
            </a:r>
            <a:endParaRPr lang="zh-CN" altLang="en-US" sz="2400"/>
          </a:p>
        </p:txBody>
      </p:sp>
      <p:graphicFrame>
        <p:nvGraphicFramePr>
          <p:cNvPr id="221189" name="Object 1029">
            <a:extLst>
              <a:ext uri="{FF2B5EF4-FFF2-40B4-BE49-F238E27FC236}">
                <a16:creationId xmlns:a16="http://schemas.microsoft.com/office/drawing/2014/main" xmlns="" id="{CD211447-BD1D-4F77-AC5B-D64F7BBDED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968500"/>
          <a:ext cx="2438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52" name="Equation" r:id="rId4" imgW="1079280" imgH="228600" progId="Equation.DSMT4">
                  <p:embed/>
                </p:oleObj>
              </mc:Choice>
              <mc:Fallback>
                <p:oleObj name="Equation" r:id="rId4" imgW="1079280" imgH="2286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68500"/>
                        <a:ext cx="24384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0" name="Object 1030">
            <a:extLst>
              <a:ext uri="{FF2B5EF4-FFF2-40B4-BE49-F238E27FC236}">
                <a16:creationId xmlns:a16="http://schemas.microsoft.com/office/drawing/2014/main" xmlns="" id="{569FEBD5-696F-4525-99A1-C298678F8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0788" y="3500438"/>
          <a:ext cx="26336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53" name="Equation" r:id="rId6" imgW="1143000" imgH="241200" progId="Equation.DSMT4">
                  <p:embed/>
                </p:oleObj>
              </mc:Choice>
              <mc:Fallback>
                <p:oleObj name="Equation" r:id="rId6" imgW="1143000" imgH="2412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3500438"/>
                        <a:ext cx="2633662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1" name="Rectangle 1031">
            <a:extLst>
              <a:ext uri="{FF2B5EF4-FFF2-40B4-BE49-F238E27FC236}">
                <a16:creationId xmlns:a16="http://schemas.microsoft.com/office/drawing/2014/main" xmlns="" id="{3A76DF00-40EF-4FAB-93E2-F8E504DC4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2754313"/>
            <a:ext cx="39338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zh-CN" altLang="en-US" b="1"/>
              <a:t>飞船</a:t>
            </a:r>
            <a:r>
              <a:rPr lang="en-US" altLang="zh-CN" b="1"/>
              <a:t>B</a:t>
            </a:r>
            <a:r>
              <a:rPr lang="zh-CN" altLang="en-US" b="1"/>
              <a:t>相对于</a:t>
            </a:r>
            <a:r>
              <a:rPr lang="en-US" altLang="zh-CN" b="1"/>
              <a:t>S’</a:t>
            </a:r>
            <a:r>
              <a:rPr lang="zh-CN" altLang="en-US" b="1"/>
              <a:t>系的速度</a:t>
            </a:r>
            <a:endParaRPr lang="zh-CN" altLang="en-US" sz="2400"/>
          </a:p>
        </p:txBody>
      </p:sp>
      <p:sp>
        <p:nvSpPr>
          <p:cNvPr id="221192" name="Rectangle 1032">
            <a:extLst>
              <a:ext uri="{FF2B5EF4-FFF2-40B4-BE49-F238E27FC236}">
                <a16:creationId xmlns:a16="http://schemas.microsoft.com/office/drawing/2014/main" xmlns="" id="{5C1C4BEE-3F6C-49EA-B15D-43E6F050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79900"/>
            <a:ext cx="56388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zh-CN" altLang="en-US" b="1"/>
              <a:t>伽利略变换 </a:t>
            </a:r>
            <a:r>
              <a:rPr lang="en-US" altLang="zh-CN" b="1"/>
              <a:t>—— </a:t>
            </a:r>
            <a:r>
              <a:rPr lang="zh-CN" altLang="en-US" b="1"/>
              <a:t>飞船</a:t>
            </a:r>
            <a:r>
              <a:rPr lang="en-US" altLang="zh-CN" b="1"/>
              <a:t>B</a:t>
            </a:r>
            <a:r>
              <a:rPr lang="zh-CN" altLang="en-US" b="1"/>
              <a:t>相对</a:t>
            </a:r>
            <a:r>
              <a:rPr lang="en-US" altLang="zh-CN" b="1"/>
              <a:t>A</a:t>
            </a:r>
            <a:r>
              <a:rPr lang="zh-CN" altLang="en-US" b="1"/>
              <a:t>的速度 </a:t>
            </a:r>
            <a:r>
              <a:rPr lang="zh-CN" altLang="en-US" sz="1100"/>
              <a:t> </a:t>
            </a:r>
            <a:endParaRPr lang="zh-CN" altLang="en-US" sz="2400"/>
          </a:p>
        </p:txBody>
      </p:sp>
      <p:graphicFrame>
        <p:nvGraphicFramePr>
          <p:cNvPr id="221193" name="Object 1033">
            <a:extLst>
              <a:ext uri="{FF2B5EF4-FFF2-40B4-BE49-F238E27FC236}">
                <a16:creationId xmlns:a16="http://schemas.microsoft.com/office/drawing/2014/main" xmlns="" id="{820318CF-B784-40EA-BF32-B2F3D5DAF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3" y="4306888"/>
          <a:ext cx="15446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54" name="Equation" r:id="rId8" imgW="685800" imgH="228600" progId="Equation.DSMT4">
                  <p:embed/>
                </p:oleObj>
              </mc:Choice>
              <mc:Fallback>
                <p:oleObj name="Equation" r:id="rId8" imgW="685800" imgH="2286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4306888"/>
                        <a:ext cx="1544637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4" name="Object 1034">
            <a:extLst>
              <a:ext uri="{FF2B5EF4-FFF2-40B4-BE49-F238E27FC236}">
                <a16:creationId xmlns:a16="http://schemas.microsoft.com/office/drawing/2014/main" xmlns="" id="{C5B7BBD5-7979-494C-BCD3-668D233CB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094288"/>
          <a:ext cx="26431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55" name="Equation" r:id="rId10" imgW="1155600" imgH="241200" progId="Equation.DSMT4">
                  <p:embed/>
                </p:oleObj>
              </mc:Choice>
              <mc:Fallback>
                <p:oleObj name="Equation" r:id="rId10" imgW="1155600" imgH="241200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94288"/>
                        <a:ext cx="2643188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5" name="Rectangle 1035">
            <a:extLst>
              <a:ext uri="{FF2B5EF4-FFF2-40B4-BE49-F238E27FC236}">
                <a16:creationId xmlns:a16="http://schemas.microsoft.com/office/drawing/2014/main" xmlns="" id="{F263BCB0-D0FE-4F20-AD13-1B4532FB4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5070475"/>
            <a:ext cx="4659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 —— </a:t>
            </a:r>
            <a:r>
              <a:rPr lang="zh-CN" altLang="en-US" b="1"/>
              <a:t>超过真空中的光速！！！</a:t>
            </a:r>
          </a:p>
        </p:txBody>
      </p:sp>
      <p:sp>
        <p:nvSpPr>
          <p:cNvPr id="221196" name="Rectangle 1036">
            <a:extLst>
              <a:ext uri="{FF2B5EF4-FFF2-40B4-BE49-F238E27FC236}">
                <a16:creationId xmlns:a16="http://schemas.microsoft.com/office/drawing/2014/main" xmlns="" id="{AA28A741-2190-41A9-8C46-E0FF968B7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791200"/>
            <a:ext cx="60198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两飞船中的人互相再也看不见对方了 ？</a:t>
            </a:r>
            <a:endParaRPr lang="zh-CN" altLang="en-US" sz="1100">
              <a:effectLst>
                <a:outerShdw blurRad="38100" dist="38100" dir="2700000" algn="tl">
                  <a:srgbClr val="000000"/>
                </a:outerShdw>
              </a:effectLst>
              <a:sym typeface="Monotype Sorts" pitchFamily="2" charset="2"/>
            </a:endParaRPr>
          </a:p>
        </p:txBody>
      </p:sp>
      <p:pic>
        <p:nvPicPr>
          <p:cNvPr id="221197" name="Picture 1037" descr="F:\03_MY_FILES\001_教学_HZUST\XCH_大学物理_20100222\大学物理_PIC\01_力学\XCH001_116.jpg">
            <a:extLst>
              <a:ext uri="{FF2B5EF4-FFF2-40B4-BE49-F238E27FC236}">
                <a16:creationId xmlns:a16="http://schemas.microsoft.com/office/drawing/2014/main" xmlns="" id="{8C65F148-AF21-425B-BE27-BDEDC1135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76363"/>
            <a:ext cx="4343400" cy="24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198" name="Line 1038">
            <a:extLst>
              <a:ext uri="{FF2B5EF4-FFF2-40B4-BE49-F238E27FC236}">
                <a16:creationId xmlns:a16="http://schemas.microsoft.com/office/drawing/2014/main" xmlns="" id="{AE1D4280-53D1-4A60-9217-E3C91F83F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7138" y="5662613"/>
            <a:ext cx="7612062" cy="0"/>
          </a:xfrm>
          <a:prstGeom prst="line">
            <a:avLst/>
          </a:prstGeom>
          <a:noFill/>
          <a:ln w="63500" cmpd="tri">
            <a:pattFill prst="pct90">
              <a:fgClr>
                <a:srgbClr val="3333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autoUpdateAnimBg="0"/>
      <p:bldP spid="221188" grpId="0" autoUpdateAnimBg="0"/>
      <p:bldP spid="221191" grpId="0" autoUpdateAnimBg="0"/>
      <p:bldP spid="221192" grpId="0" autoUpdateAnimBg="0"/>
      <p:bldP spid="221195" grpId="0" autoUpdateAnimBg="0"/>
      <p:bldP spid="22119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xmlns="" id="{C8096040-DF3D-43AD-A8C8-4B901083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51054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狭义相对论 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洛伦兹速度变换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22211" name="Object 3">
            <a:extLst>
              <a:ext uri="{FF2B5EF4-FFF2-40B4-BE49-F238E27FC236}">
                <a16:creationId xmlns:a16="http://schemas.microsoft.com/office/drawing/2014/main" xmlns="" id="{1801CD73-0965-4589-A0B8-C9850C9CA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4413" y="2112963"/>
          <a:ext cx="22637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60" name="Equation" r:id="rId3" imgW="1002960" imgH="431640" progId="Equation.DSMT4">
                  <p:embed/>
                </p:oleObj>
              </mc:Choice>
              <mc:Fallback>
                <p:oleObj name="Equation" r:id="rId3" imgW="10029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112963"/>
                        <a:ext cx="226377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2" name="Object 4">
            <a:extLst>
              <a:ext uri="{FF2B5EF4-FFF2-40B4-BE49-F238E27FC236}">
                <a16:creationId xmlns:a16="http://schemas.microsoft.com/office/drawing/2014/main" xmlns="" id="{BFFDC22E-7990-4837-9930-4B64744F4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1188" y="4714875"/>
          <a:ext cx="24304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61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4714875"/>
                        <a:ext cx="2430462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3" name="Rectangle 5">
            <a:extLst>
              <a:ext uri="{FF2B5EF4-FFF2-40B4-BE49-F238E27FC236}">
                <a16:creationId xmlns:a16="http://schemas.microsoft.com/office/drawing/2014/main" xmlns="" id="{7974F0C0-4E82-491A-9E61-EC378DA7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36576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en-US" altLang="zh-CN" b="1">
                <a:solidFill>
                  <a:srgbClr val="660066"/>
                </a:solidFill>
              </a:rPr>
              <a:t>S</a:t>
            </a:r>
            <a:r>
              <a:rPr lang="zh-CN" altLang="en-US" b="1">
                <a:solidFill>
                  <a:srgbClr val="660066"/>
                </a:solidFill>
              </a:rPr>
              <a:t>系中飞船</a:t>
            </a:r>
            <a:r>
              <a:rPr lang="en-US" altLang="zh-CN" b="1">
                <a:solidFill>
                  <a:srgbClr val="660066"/>
                </a:solidFill>
              </a:rPr>
              <a:t>B</a:t>
            </a:r>
            <a:r>
              <a:rPr lang="zh-CN" altLang="en-US" b="1">
                <a:solidFill>
                  <a:srgbClr val="660066"/>
                </a:solidFill>
              </a:rPr>
              <a:t>的速率</a:t>
            </a:r>
            <a:endParaRPr lang="zh-CN" altLang="en-US" sz="2400">
              <a:solidFill>
                <a:srgbClr val="660066"/>
              </a:solidFill>
            </a:endParaRPr>
          </a:p>
        </p:txBody>
      </p:sp>
      <p:sp>
        <p:nvSpPr>
          <p:cNvPr id="222214" name="Rectangle 6">
            <a:extLst>
              <a:ext uri="{FF2B5EF4-FFF2-40B4-BE49-F238E27FC236}">
                <a16:creationId xmlns:a16="http://schemas.microsoft.com/office/drawing/2014/main" xmlns="" id="{3F3AF7C7-ADDE-4256-9B4B-4D18281F0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32338"/>
            <a:ext cx="30480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en-US" altLang="zh-CN" b="1">
                <a:solidFill>
                  <a:srgbClr val="660066"/>
                </a:solidFill>
              </a:rPr>
              <a:t>S</a:t>
            </a:r>
            <a:r>
              <a:rPr lang="zh-CN" altLang="en-US" b="1">
                <a:solidFill>
                  <a:srgbClr val="660066"/>
                </a:solidFill>
              </a:rPr>
              <a:t>系中飞船</a:t>
            </a:r>
            <a:r>
              <a:rPr lang="en-US" altLang="zh-CN" b="1">
                <a:solidFill>
                  <a:srgbClr val="660066"/>
                </a:solidFill>
              </a:rPr>
              <a:t>B</a:t>
            </a:r>
            <a:r>
              <a:rPr lang="zh-CN" altLang="en-US" b="1">
                <a:solidFill>
                  <a:srgbClr val="660066"/>
                </a:solidFill>
              </a:rPr>
              <a:t>的速率</a:t>
            </a:r>
            <a:endParaRPr lang="zh-CN" altLang="en-US" sz="2400">
              <a:solidFill>
                <a:srgbClr val="660066"/>
              </a:solidFill>
            </a:endParaRPr>
          </a:p>
        </p:txBody>
      </p:sp>
      <p:graphicFrame>
        <p:nvGraphicFramePr>
          <p:cNvPr id="222215" name="Object 7">
            <a:extLst>
              <a:ext uri="{FF2B5EF4-FFF2-40B4-BE49-F238E27FC236}">
                <a16:creationId xmlns:a16="http://schemas.microsoft.com/office/drawing/2014/main" xmlns="" id="{A9818EFA-0E70-4854-A1F0-47FB30E1A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5538" y="3494088"/>
          <a:ext cx="31480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62" name="Equation" r:id="rId7" imgW="1371600" imgH="241200" progId="Equation.DSMT4">
                  <p:embed/>
                </p:oleObj>
              </mc:Choice>
              <mc:Fallback>
                <p:oleObj name="Equation" r:id="rId7" imgW="13716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3494088"/>
                        <a:ext cx="3148012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>
            <a:extLst>
              <a:ext uri="{FF2B5EF4-FFF2-40B4-BE49-F238E27FC236}">
                <a16:creationId xmlns:a16="http://schemas.microsoft.com/office/drawing/2014/main" xmlns="" id="{FAF1D4D2-3FA0-4ACC-8844-18E182991B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5800" y="4487863"/>
          <a:ext cx="24812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63" name="Equation" r:id="rId9" imgW="1104840" imgH="419040" progId="Equation.DSMT4">
                  <p:embed/>
                </p:oleObj>
              </mc:Choice>
              <mc:Fallback>
                <p:oleObj name="Equation" r:id="rId9" imgW="110484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487863"/>
                        <a:ext cx="2481263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7" name="Rectangle 9">
            <a:extLst>
              <a:ext uri="{FF2B5EF4-FFF2-40B4-BE49-F238E27FC236}">
                <a16:creationId xmlns:a16="http://schemas.microsoft.com/office/drawing/2014/main" xmlns="" id="{AC4EBA43-248A-4477-A8E8-E3CF779E4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867400"/>
            <a:ext cx="53340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en-US" altLang="zh-CN" b="1">
                <a:solidFill>
                  <a:srgbClr val="660066"/>
                </a:solidFill>
              </a:rPr>
              <a:t>—— </a:t>
            </a:r>
            <a:r>
              <a:rPr lang="zh-CN" altLang="en-US" b="1">
                <a:solidFill>
                  <a:srgbClr val="660066"/>
                </a:solidFill>
              </a:rPr>
              <a:t>小于光在真空中的传播速度</a:t>
            </a:r>
            <a:r>
              <a:rPr lang="zh-CN" altLang="en-US" sz="1100">
                <a:solidFill>
                  <a:srgbClr val="660066"/>
                </a:solidFill>
              </a:rPr>
              <a:t> </a:t>
            </a:r>
            <a:endParaRPr lang="zh-CN" altLang="en-US" sz="2400">
              <a:solidFill>
                <a:srgbClr val="660066"/>
              </a:solidFill>
            </a:endParaRPr>
          </a:p>
        </p:txBody>
      </p:sp>
      <p:pic>
        <p:nvPicPr>
          <p:cNvPr id="222218" name="Picture 10" descr="F:\03_MY_FILES\001_教学_HZUST\XCH_大学物理_20100222\大学物理_PIC\01_力学\XCH001_116.jpg">
            <a:extLst>
              <a:ext uri="{FF2B5EF4-FFF2-40B4-BE49-F238E27FC236}">
                <a16:creationId xmlns:a16="http://schemas.microsoft.com/office/drawing/2014/main" xmlns="" id="{A0D00600-89B7-4CFA-B337-3F5A4837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1638"/>
            <a:ext cx="4343400" cy="24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219" name="Line 11">
            <a:extLst>
              <a:ext uri="{FF2B5EF4-FFF2-40B4-BE49-F238E27FC236}">
                <a16:creationId xmlns:a16="http://schemas.microsoft.com/office/drawing/2014/main" xmlns="" id="{418D7AC0-88B4-4229-87CE-875E94A91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638800"/>
            <a:ext cx="4876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2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build="p" autoUpdateAnimBg="0" advAuto="0"/>
      <p:bldP spid="222213" grpId="0" build="p" autoUpdateAnimBg="0"/>
      <p:bldP spid="222214" grpId="0" autoUpdateAnimBg="0"/>
      <p:bldP spid="222217" grpId="0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xmlns="" id="{3BCB28E6-0DA0-4F89-BFD9-85A0B3C0B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</a:t>
            </a: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Monotype Sorts" pitchFamily="2" charset="2"/>
              </a:rPr>
              <a:t>孪生兄弟 </a:t>
            </a: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——</a:t>
            </a: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Monotype Sorts" pitchFamily="2" charset="2"/>
              </a:rPr>
              <a:t> 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Monotype Sorts" pitchFamily="2" charset="2"/>
              </a:rPr>
              <a:t>时间未来的旅行</a:t>
            </a:r>
            <a:endParaRPr lang="zh-CN" altLang="en-US" sz="2800" b="1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Monotype Sorts" pitchFamily="2" charset="2"/>
            </a:endParaRP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xmlns="" id="{F535823D-4406-43A2-B404-63A63586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40386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>
                <a:latin typeface="宋体" panose="02010600030101010101" pitchFamily="2" charset="-122"/>
              </a:rPr>
              <a:t>兄弟</a:t>
            </a:r>
            <a:r>
              <a:rPr lang="en-US" altLang="zh-CN" b="1"/>
              <a:t>A</a:t>
            </a:r>
            <a:r>
              <a:rPr lang="zh-CN" altLang="en-US" b="1">
                <a:latin typeface="宋体" panose="02010600030101010101" pitchFamily="2" charset="-122"/>
              </a:rPr>
              <a:t>留在地球上</a:t>
            </a:r>
          </a:p>
          <a:p>
            <a:pPr algn="just">
              <a:lnSpc>
                <a:spcPct val="130000"/>
              </a:lnSpc>
            </a:pPr>
            <a:r>
              <a:rPr lang="zh-CN" altLang="en-US" b="1">
                <a:latin typeface="宋体" panose="02010600030101010101" pitchFamily="2" charset="-122"/>
              </a:rPr>
              <a:t>兄弟</a:t>
            </a:r>
            <a:r>
              <a:rPr lang="en-US" altLang="zh-CN" b="1"/>
              <a:t>B</a:t>
            </a:r>
            <a:r>
              <a:rPr lang="zh-CN" altLang="en-US" b="1">
                <a:latin typeface="宋体" panose="02010600030101010101" pitchFamily="2" charset="-122"/>
              </a:rPr>
              <a:t>乘飞船去太空旅行</a:t>
            </a:r>
          </a:p>
        </p:txBody>
      </p:sp>
      <p:sp>
        <p:nvSpPr>
          <p:cNvPr id="223236" name="Rectangle 4">
            <a:extLst>
              <a:ext uri="{FF2B5EF4-FFF2-40B4-BE49-F238E27FC236}">
                <a16:creationId xmlns:a16="http://schemas.microsoft.com/office/drawing/2014/main" xmlns="" id="{09CE90ED-8608-4C6B-B4A2-52CB671D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0"/>
            <a:ext cx="4267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</a:pPr>
            <a:r>
              <a:rPr lang="zh-CN" altLang="en-US" b="1"/>
              <a:t>地球 </a:t>
            </a:r>
            <a:r>
              <a:rPr lang="en-US" altLang="zh-CN" b="1"/>
              <a:t>—— </a:t>
            </a:r>
            <a:r>
              <a:rPr lang="zh-CN" altLang="en-US" b="1"/>
              <a:t>惯性系 </a:t>
            </a:r>
            <a:r>
              <a:rPr lang="en-US" altLang="zh-CN" b="1"/>
              <a:t>S</a:t>
            </a:r>
            <a:endParaRPr lang="en-US" altLang="zh-CN" sz="1000">
              <a:ea typeface="幼圆" pitchFamily="49" charset="-122"/>
            </a:endParaRPr>
          </a:p>
        </p:txBody>
      </p:sp>
      <p:sp>
        <p:nvSpPr>
          <p:cNvPr id="223237" name="Rectangle 5">
            <a:extLst>
              <a:ext uri="{FF2B5EF4-FFF2-40B4-BE49-F238E27FC236}">
                <a16:creationId xmlns:a16="http://schemas.microsoft.com/office/drawing/2014/main" xmlns="" id="{ACE207BA-F01B-4558-B8D4-C050CCE2F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46500"/>
            <a:ext cx="79248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b="1">
                <a:solidFill>
                  <a:srgbClr val="660066"/>
                </a:solidFill>
              </a:rPr>
              <a:t>1) </a:t>
            </a:r>
            <a:r>
              <a:rPr lang="zh-CN" altLang="en-US" b="1">
                <a:solidFill>
                  <a:srgbClr val="660066"/>
                </a:solidFill>
              </a:rPr>
              <a:t>飞船离开地球和返回地球的运动 </a:t>
            </a:r>
            <a:r>
              <a:rPr lang="en-US" altLang="zh-CN" b="1">
                <a:solidFill>
                  <a:srgbClr val="660066"/>
                </a:solidFill>
              </a:rPr>
              <a:t>—— </a:t>
            </a:r>
            <a:r>
              <a:rPr lang="zh-CN" altLang="en-US" b="1">
                <a:solidFill>
                  <a:srgbClr val="660066"/>
                </a:solidFill>
              </a:rPr>
              <a:t>非惯性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b="1">
                <a:solidFill>
                  <a:srgbClr val="660066"/>
                </a:solidFill>
              </a:rPr>
              <a:t>2) </a:t>
            </a:r>
            <a:r>
              <a:rPr lang="zh-CN" altLang="en-US" b="1">
                <a:solidFill>
                  <a:srgbClr val="660066"/>
                </a:solidFill>
              </a:rPr>
              <a:t>飞船接近空间</a:t>
            </a:r>
            <a:r>
              <a:rPr lang="en-US" altLang="zh-CN" b="1">
                <a:solidFill>
                  <a:srgbClr val="660066"/>
                </a:solidFill>
              </a:rPr>
              <a:t>C</a:t>
            </a:r>
            <a:r>
              <a:rPr lang="zh-CN" altLang="en-US" b="1">
                <a:solidFill>
                  <a:srgbClr val="660066"/>
                </a:solidFill>
              </a:rPr>
              <a:t>点的运动              </a:t>
            </a:r>
            <a:r>
              <a:rPr lang="en-US" altLang="zh-CN" b="1">
                <a:solidFill>
                  <a:srgbClr val="660066"/>
                </a:solidFill>
              </a:rPr>
              <a:t>—— </a:t>
            </a:r>
            <a:r>
              <a:rPr lang="zh-CN" altLang="en-US" b="1">
                <a:solidFill>
                  <a:srgbClr val="660066"/>
                </a:solidFill>
              </a:rPr>
              <a:t>非惯性</a:t>
            </a:r>
          </a:p>
        </p:txBody>
      </p:sp>
      <p:sp>
        <p:nvSpPr>
          <p:cNvPr id="223238" name="Rectangle 6">
            <a:extLst>
              <a:ext uri="{FF2B5EF4-FFF2-40B4-BE49-F238E27FC236}">
                <a16:creationId xmlns:a16="http://schemas.microsoft.com/office/drawing/2014/main" xmlns="" id="{A69C867C-F6CC-483B-9700-54D94601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33700"/>
            <a:ext cx="3657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</a:pPr>
            <a:r>
              <a:rPr lang="zh-CN" altLang="en-US" b="1"/>
              <a:t>飞船 </a:t>
            </a:r>
            <a:r>
              <a:rPr lang="en-US" altLang="zh-CN" b="1"/>
              <a:t>—— </a:t>
            </a:r>
            <a:r>
              <a:rPr lang="zh-CN" altLang="en-US" b="1"/>
              <a:t>非惯性系 </a:t>
            </a:r>
            <a:r>
              <a:rPr lang="en-US" altLang="zh-CN" b="1"/>
              <a:t>S’</a:t>
            </a:r>
            <a:endParaRPr lang="en-US" altLang="zh-CN" sz="1000">
              <a:ea typeface="幼圆" pitchFamily="49" charset="-122"/>
            </a:endParaRPr>
          </a:p>
        </p:txBody>
      </p:sp>
      <p:pic>
        <p:nvPicPr>
          <p:cNvPr id="223239" name="Picture 7" descr="F:\03_MY_FILES\001_教学_HZUST\XCH_大学物理_20100222\大学物理_PIC\01_力学\XCH001_163_01.jpg">
            <a:extLst>
              <a:ext uri="{FF2B5EF4-FFF2-40B4-BE49-F238E27FC236}">
                <a16:creationId xmlns:a16="http://schemas.microsoft.com/office/drawing/2014/main" xmlns="" id="{38C4B1F2-0C4A-4702-97F3-1C7D76248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43000"/>
            <a:ext cx="4343400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240" name="Rectangle 8">
            <a:extLst>
              <a:ext uri="{FF2B5EF4-FFF2-40B4-BE49-F238E27FC236}">
                <a16:creationId xmlns:a16="http://schemas.microsoft.com/office/drawing/2014/main" xmlns="" id="{F51BB148-D39A-4B87-82F0-72286C942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21275"/>
            <a:ext cx="67818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</a:pPr>
            <a:r>
              <a:rPr lang="en-US" altLang="zh-CN" b="1"/>
              <a:t>S’</a:t>
            </a:r>
            <a:r>
              <a:rPr lang="zh-CN" altLang="en-US" b="1"/>
              <a:t>系中狭义相对论不在适用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1"/>
              <a:t>S </a:t>
            </a:r>
            <a:r>
              <a:rPr lang="zh-CN" altLang="en-US" b="1"/>
              <a:t>系中仍然可以用狭义相对论描述飞船的运动</a:t>
            </a:r>
            <a:endParaRPr lang="zh-CN" altLang="en-US" sz="24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autoUpdateAnimBg="0"/>
      <p:bldP spid="223235" grpId="0" autoUpdateAnimBg="0"/>
      <p:bldP spid="223236" grpId="0" autoUpdateAnimBg="0"/>
      <p:bldP spid="223237" grpId="0" autoUpdateAnimBg="0"/>
      <p:bldP spid="223238" grpId="0" autoUpdateAnimBg="0"/>
      <p:bldP spid="22324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xmlns="" id="{C2A10AA3-7CC6-4BD7-A6B8-F3F4A6289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"/>
            <a:ext cx="6629400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50000"/>
              </a:lnSpc>
            </a:pPr>
            <a:r>
              <a:rPr lang="en-US" altLang="zh-CN" sz="2600" b="1">
                <a:solidFill>
                  <a:srgbClr val="660066"/>
                </a:solidFill>
              </a:rPr>
              <a:t>1) </a:t>
            </a:r>
            <a:r>
              <a:rPr lang="zh-CN" altLang="en-US" sz="2600" b="1">
                <a:solidFill>
                  <a:srgbClr val="660066"/>
                </a:solidFill>
              </a:rPr>
              <a:t>飞船离开地球到达</a:t>
            </a:r>
            <a:r>
              <a:rPr lang="en-US" altLang="zh-CN" sz="2600" b="1">
                <a:solidFill>
                  <a:srgbClr val="660066"/>
                </a:solidFill>
              </a:rPr>
              <a:t>C</a:t>
            </a:r>
            <a:r>
              <a:rPr lang="zh-CN" altLang="en-US" sz="2600" b="1">
                <a:solidFill>
                  <a:srgbClr val="660066"/>
                </a:solidFill>
              </a:rPr>
              <a:t>地 </a:t>
            </a:r>
            <a:r>
              <a:rPr lang="en-US" altLang="zh-CN" sz="2600" b="1">
                <a:solidFill>
                  <a:srgbClr val="660066"/>
                </a:solidFill>
              </a:rPr>
              <a:t>—— </a:t>
            </a:r>
            <a:r>
              <a:rPr lang="zh-CN" altLang="en-US" sz="2600" b="1">
                <a:solidFill>
                  <a:srgbClr val="660066"/>
                </a:solidFill>
              </a:rPr>
              <a:t>客观事实</a:t>
            </a: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600" b="1">
                <a:solidFill>
                  <a:srgbClr val="660066"/>
                </a:solidFill>
              </a:rPr>
              <a:t>     事件 </a:t>
            </a:r>
            <a:r>
              <a:rPr lang="en-US" altLang="zh-CN" sz="2600" b="1">
                <a:solidFill>
                  <a:srgbClr val="660066"/>
                </a:solidFill>
              </a:rPr>
              <a:t>I  —— </a:t>
            </a:r>
            <a:r>
              <a:rPr lang="zh-CN" altLang="en-US" sz="2600" b="1">
                <a:solidFill>
                  <a:srgbClr val="660066"/>
                </a:solidFill>
              </a:rPr>
              <a:t>飞船从地球起飞</a:t>
            </a:r>
            <a:endParaRPr lang="zh-CN" altLang="en-US" sz="1000">
              <a:solidFill>
                <a:srgbClr val="660066"/>
              </a:solidFill>
              <a:ea typeface="幼圆" pitchFamily="49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600" b="1">
                <a:solidFill>
                  <a:srgbClr val="660066"/>
                </a:solidFill>
              </a:rPr>
              <a:t>     事件</a:t>
            </a:r>
            <a:r>
              <a:rPr lang="en-US" altLang="zh-CN" sz="2600" b="1">
                <a:solidFill>
                  <a:srgbClr val="660066"/>
                </a:solidFill>
              </a:rPr>
              <a:t>II —— </a:t>
            </a:r>
            <a:r>
              <a:rPr lang="zh-CN" altLang="en-US" sz="2600" b="1">
                <a:solidFill>
                  <a:srgbClr val="660066"/>
                </a:solidFill>
              </a:rPr>
              <a:t>飞船到达 </a:t>
            </a:r>
            <a:r>
              <a:rPr lang="en-US" altLang="zh-CN" sz="2600" b="1">
                <a:solidFill>
                  <a:srgbClr val="660066"/>
                </a:solidFill>
              </a:rPr>
              <a:t>C</a:t>
            </a:r>
            <a:r>
              <a:rPr lang="zh-CN" altLang="en-US" sz="2600" b="1">
                <a:solidFill>
                  <a:srgbClr val="660066"/>
                </a:solidFill>
              </a:rPr>
              <a:t>地</a:t>
            </a:r>
            <a:endParaRPr lang="zh-CN" altLang="en-US">
              <a:solidFill>
                <a:srgbClr val="660066"/>
              </a:solidFill>
            </a:endParaRPr>
          </a:p>
        </p:txBody>
      </p:sp>
      <p:sp>
        <p:nvSpPr>
          <p:cNvPr id="224260" name="Rectangle 4">
            <a:extLst>
              <a:ext uri="{FF2B5EF4-FFF2-40B4-BE49-F238E27FC236}">
                <a16:creationId xmlns:a16="http://schemas.microsoft.com/office/drawing/2014/main" xmlns="" id="{299A6434-1404-4821-84DE-EDF7B1F44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436813"/>
            <a:ext cx="2362200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S’</a:t>
            </a:r>
            <a:r>
              <a:rPr lang="zh-CN" altLang="en-US" b="1"/>
              <a:t>系中的时间</a:t>
            </a:r>
            <a:endParaRPr lang="zh-CN" altLang="en-US" sz="2400"/>
          </a:p>
        </p:txBody>
      </p:sp>
      <p:graphicFrame>
        <p:nvGraphicFramePr>
          <p:cNvPr id="224261" name="Object 5">
            <a:extLst>
              <a:ext uri="{FF2B5EF4-FFF2-40B4-BE49-F238E27FC236}">
                <a16:creationId xmlns:a16="http://schemas.microsoft.com/office/drawing/2014/main" xmlns="" id="{54ED94E0-1C28-449D-BA70-DF12A83C9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606675"/>
          <a:ext cx="5095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41" r:id="rId3" imgW="228600" imgH="228600" progId="Equation.DSMT4">
                  <p:embed/>
                </p:oleObj>
              </mc:Choice>
              <mc:Fallback>
                <p:oleObj r:id="rId3" imgW="228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06675"/>
                        <a:ext cx="509588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4262" name="Picture 6" descr="F:\03_MY_FILES\001_教学_HZUST\XCH_大学物理_20100222\大学物理_PIC\01_力学\XCH001_163_01.jpg">
            <a:extLst>
              <a:ext uri="{FF2B5EF4-FFF2-40B4-BE49-F238E27FC236}">
                <a16:creationId xmlns:a16="http://schemas.microsoft.com/office/drawing/2014/main" xmlns="" id="{508FB5E3-1BE4-40D2-8235-7CE38E791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41148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4263" name="Object 7">
            <a:extLst>
              <a:ext uri="{FF2B5EF4-FFF2-40B4-BE49-F238E27FC236}">
                <a16:creationId xmlns:a16="http://schemas.microsoft.com/office/drawing/2014/main" xmlns="" id="{ADB51B6C-B8A3-4CA9-9027-0B6A5AC0D5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1750" y="5062538"/>
          <a:ext cx="24955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42" name="Equation" r:id="rId6" imgW="1066680" imgH="431640" progId="Equation.DSMT4">
                  <p:embed/>
                </p:oleObj>
              </mc:Choice>
              <mc:Fallback>
                <p:oleObj name="Equation" r:id="rId6" imgW="10666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5062538"/>
                        <a:ext cx="249555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4" name="Rectangle 8">
            <a:extLst>
              <a:ext uri="{FF2B5EF4-FFF2-40B4-BE49-F238E27FC236}">
                <a16:creationId xmlns:a16="http://schemas.microsoft.com/office/drawing/2014/main" xmlns="" id="{AF2FF960-A5AC-4FCD-83E6-1FF21B5F7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271963"/>
            <a:ext cx="38862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en-US" altLang="zh-CN" b="1">
                <a:solidFill>
                  <a:srgbClr val="660066"/>
                </a:solidFill>
              </a:rPr>
              <a:t>S </a:t>
            </a:r>
            <a:r>
              <a:rPr lang="zh-CN" altLang="en-US" b="1">
                <a:solidFill>
                  <a:srgbClr val="660066"/>
                </a:solidFill>
              </a:rPr>
              <a:t>系两个事件的时间间隔</a:t>
            </a:r>
            <a:endParaRPr lang="zh-CN" altLang="en-US" sz="2400">
              <a:solidFill>
                <a:srgbClr val="660066"/>
              </a:solidFill>
            </a:endParaRPr>
          </a:p>
        </p:txBody>
      </p:sp>
      <p:sp>
        <p:nvSpPr>
          <p:cNvPr id="224265" name="Rectangle 9">
            <a:extLst>
              <a:ext uri="{FF2B5EF4-FFF2-40B4-BE49-F238E27FC236}">
                <a16:creationId xmlns:a16="http://schemas.microsoft.com/office/drawing/2014/main" xmlns="" id="{8F12BD6D-AB1F-48B2-98D4-73837D3DC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29000"/>
            <a:ext cx="44196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en-US" altLang="zh-CN" b="1"/>
              <a:t>S’</a:t>
            </a:r>
            <a:r>
              <a:rPr lang="zh-CN" altLang="en-US" b="1"/>
              <a:t>系两个事件</a:t>
            </a:r>
            <a:r>
              <a:rPr lang="zh-CN" altLang="en-US" b="1">
                <a:latin typeface="宋体" panose="02010600030101010101" pitchFamily="2" charset="-122"/>
              </a:rPr>
              <a:t>同地不同时</a:t>
            </a:r>
            <a:endParaRPr lang="zh-CN" altLang="en-US"/>
          </a:p>
        </p:txBody>
      </p:sp>
      <p:sp>
        <p:nvSpPr>
          <p:cNvPr id="224266" name="Rectangle 10">
            <a:extLst>
              <a:ext uri="{FF2B5EF4-FFF2-40B4-BE49-F238E27FC236}">
                <a16:creationId xmlns:a16="http://schemas.microsoft.com/office/drawing/2014/main" xmlns="" id="{6A0803EC-F5E8-4302-A327-64316A5F1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43500"/>
            <a:ext cx="4953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</a:pPr>
            <a:r>
              <a:rPr lang="en-US" altLang="zh-CN" b="1">
                <a:solidFill>
                  <a:srgbClr val="660066"/>
                </a:solidFill>
              </a:rPr>
              <a:t>—— </a:t>
            </a:r>
            <a:r>
              <a:rPr lang="zh-CN" altLang="en-US" b="1">
                <a:solidFill>
                  <a:srgbClr val="660066"/>
                </a:solidFill>
              </a:rPr>
              <a:t>两个事件在地球上时间变长</a:t>
            </a:r>
            <a:endParaRPr lang="zh-CN" altLang="en-US" sz="2400">
              <a:solidFill>
                <a:srgbClr val="660066"/>
              </a:solidFill>
            </a:endParaRPr>
          </a:p>
        </p:txBody>
      </p:sp>
      <p:grpSp>
        <p:nvGrpSpPr>
          <p:cNvPr id="224269" name="Group 13">
            <a:extLst>
              <a:ext uri="{FF2B5EF4-FFF2-40B4-BE49-F238E27FC236}">
                <a16:creationId xmlns:a16="http://schemas.microsoft.com/office/drawing/2014/main" xmlns="" id="{E7646ED1-7E51-4A8E-9B9B-F657A2A5852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149725"/>
            <a:ext cx="4097338" cy="650875"/>
            <a:chOff x="864" y="3792"/>
            <a:chExt cx="2581" cy="410"/>
          </a:xfrm>
        </p:grpSpPr>
        <p:sp>
          <p:nvSpPr>
            <p:cNvPr id="224270" name="Rectangle 14">
              <a:extLst>
                <a:ext uri="{FF2B5EF4-FFF2-40B4-BE49-F238E27FC236}">
                  <a16:creationId xmlns:a16="http://schemas.microsoft.com/office/drawing/2014/main" xmlns="" id="{9F68825F-F0E1-429C-A60B-84026C23C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792"/>
              <a:ext cx="201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40000"/>
                </a:lnSpc>
              </a:pPr>
              <a:r>
                <a:rPr lang="zh-CN" altLang="en-US" b="1"/>
                <a:t>飞船来回的平均速率</a:t>
              </a:r>
              <a:endParaRPr lang="zh-CN" altLang="en-US" sz="2400"/>
            </a:p>
          </p:txBody>
        </p:sp>
        <p:graphicFrame>
          <p:nvGraphicFramePr>
            <p:cNvPr id="224271" name="Object 15">
              <a:extLst>
                <a:ext uri="{FF2B5EF4-FFF2-40B4-BE49-F238E27FC236}">
                  <a16:creationId xmlns:a16="http://schemas.microsoft.com/office/drawing/2014/main" xmlns="" id="{C6A7C79B-2203-4921-A10A-F6CCDBC4AC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6" y="3911"/>
            <a:ext cx="59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843" name="Equation" r:id="rId8" imgW="419040" imgH="203040" progId="Equation.DSMT4">
                    <p:embed/>
                  </p:oleObj>
                </mc:Choice>
                <mc:Fallback>
                  <p:oleObj name="Equation" r:id="rId8" imgW="419040" imgH="2030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3911"/>
                          <a:ext cx="599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autoUpdateAnimBg="0"/>
      <p:bldP spid="224260" grpId="0" autoUpdateAnimBg="0"/>
      <p:bldP spid="224264" grpId="0" autoUpdateAnimBg="0"/>
      <p:bldP spid="224265" grpId="0" autoUpdateAnimBg="0"/>
      <p:bldP spid="22426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8" name="Rectangle 18">
            <a:extLst>
              <a:ext uri="{FF2B5EF4-FFF2-40B4-BE49-F238E27FC236}">
                <a16:creationId xmlns:a16="http://schemas.microsoft.com/office/drawing/2014/main" xmlns="" id="{8AA76F32-9295-4A44-80D9-FB4FB1DD8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31800"/>
            <a:ext cx="6629400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50000"/>
              </a:lnSpc>
            </a:pPr>
            <a:r>
              <a:rPr lang="en-US" altLang="zh-CN" sz="2600" b="1">
                <a:solidFill>
                  <a:srgbClr val="660066"/>
                </a:solidFill>
              </a:rPr>
              <a:t>2) </a:t>
            </a:r>
            <a:r>
              <a:rPr lang="zh-CN" altLang="en-US" sz="2600" b="1">
                <a:solidFill>
                  <a:srgbClr val="660066"/>
                </a:solidFill>
              </a:rPr>
              <a:t>飞船离开</a:t>
            </a:r>
            <a:r>
              <a:rPr lang="en-US" altLang="zh-CN" sz="2600" b="1">
                <a:solidFill>
                  <a:srgbClr val="660066"/>
                </a:solidFill>
              </a:rPr>
              <a:t>C</a:t>
            </a:r>
            <a:r>
              <a:rPr lang="zh-CN" altLang="en-US" sz="2600" b="1">
                <a:solidFill>
                  <a:srgbClr val="660066"/>
                </a:solidFill>
              </a:rPr>
              <a:t>地到达地球 </a:t>
            </a:r>
            <a:r>
              <a:rPr lang="en-US" altLang="zh-CN" sz="2600" b="1">
                <a:solidFill>
                  <a:srgbClr val="660066"/>
                </a:solidFill>
              </a:rPr>
              <a:t>—— </a:t>
            </a:r>
            <a:r>
              <a:rPr lang="zh-CN" altLang="en-US" sz="2600" b="1">
                <a:solidFill>
                  <a:srgbClr val="660066"/>
                </a:solidFill>
              </a:rPr>
              <a:t>客观事实</a:t>
            </a: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600" b="1">
                <a:solidFill>
                  <a:srgbClr val="660066"/>
                </a:solidFill>
              </a:rPr>
              <a:t>     事件 </a:t>
            </a:r>
            <a:r>
              <a:rPr lang="en-US" altLang="zh-CN" sz="2600" b="1">
                <a:solidFill>
                  <a:srgbClr val="660066"/>
                </a:solidFill>
              </a:rPr>
              <a:t>I  —— </a:t>
            </a:r>
            <a:r>
              <a:rPr lang="zh-CN" altLang="en-US" sz="2600" b="1">
                <a:solidFill>
                  <a:srgbClr val="660066"/>
                </a:solidFill>
              </a:rPr>
              <a:t>飞船从地球</a:t>
            </a:r>
            <a:r>
              <a:rPr lang="en-US" altLang="zh-CN" sz="2600" b="1">
                <a:solidFill>
                  <a:srgbClr val="660066"/>
                </a:solidFill>
              </a:rPr>
              <a:t>C</a:t>
            </a:r>
            <a:r>
              <a:rPr lang="zh-CN" altLang="en-US" sz="2600" b="1">
                <a:solidFill>
                  <a:srgbClr val="660066"/>
                </a:solidFill>
              </a:rPr>
              <a:t>地返回</a:t>
            </a:r>
            <a:endParaRPr lang="zh-CN" altLang="en-US" sz="1000">
              <a:solidFill>
                <a:srgbClr val="660066"/>
              </a:solidFill>
              <a:ea typeface="幼圆" pitchFamily="49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600" b="1">
                <a:solidFill>
                  <a:srgbClr val="660066"/>
                </a:solidFill>
              </a:rPr>
              <a:t>     事件</a:t>
            </a:r>
            <a:r>
              <a:rPr lang="en-US" altLang="zh-CN" sz="2600" b="1">
                <a:solidFill>
                  <a:srgbClr val="660066"/>
                </a:solidFill>
              </a:rPr>
              <a:t>II —— </a:t>
            </a:r>
            <a:r>
              <a:rPr lang="zh-CN" altLang="en-US" sz="2600" b="1">
                <a:solidFill>
                  <a:srgbClr val="660066"/>
                </a:solidFill>
              </a:rPr>
              <a:t>飞船到达地球</a:t>
            </a:r>
            <a:endParaRPr lang="zh-CN" altLang="en-US">
              <a:solidFill>
                <a:srgbClr val="660066"/>
              </a:solidFill>
            </a:endParaRPr>
          </a:p>
        </p:txBody>
      </p:sp>
      <p:sp>
        <p:nvSpPr>
          <p:cNvPr id="225299" name="Rectangle 19">
            <a:extLst>
              <a:ext uri="{FF2B5EF4-FFF2-40B4-BE49-F238E27FC236}">
                <a16:creationId xmlns:a16="http://schemas.microsoft.com/office/drawing/2014/main" xmlns="" id="{5EFF8F84-02F4-4384-B8A9-A0C26376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487613"/>
            <a:ext cx="2362200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S’</a:t>
            </a:r>
            <a:r>
              <a:rPr lang="zh-CN" altLang="en-US" b="1"/>
              <a:t>系中的时间</a:t>
            </a:r>
            <a:endParaRPr lang="zh-CN" altLang="en-US" sz="2400"/>
          </a:p>
        </p:txBody>
      </p:sp>
      <p:graphicFrame>
        <p:nvGraphicFramePr>
          <p:cNvPr id="225300" name="Object 20">
            <a:extLst>
              <a:ext uri="{FF2B5EF4-FFF2-40B4-BE49-F238E27FC236}">
                <a16:creationId xmlns:a16="http://schemas.microsoft.com/office/drawing/2014/main" xmlns="" id="{F9B8E2C9-3EFD-4F29-A24B-078A64543A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657475"/>
          <a:ext cx="5095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0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57475"/>
                        <a:ext cx="509588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01" name="Picture 21" descr="F:\03_MY_FILES\001_教学_HZUST\XCH_大学物理_20100222\大学物理_PIC\01_力学\XCH001_163_01.jpg">
            <a:extLst>
              <a:ext uri="{FF2B5EF4-FFF2-40B4-BE49-F238E27FC236}">
                <a16:creationId xmlns:a16="http://schemas.microsoft.com/office/drawing/2014/main" xmlns="" id="{A4A2C1F8-D486-448A-A46E-9B7A0AB7C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41148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5302" name="Object 22">
            <a:extLst>
              <a:ext uri="{FF2B5EF4-FFF2-40B4-BE49-F238E27FC236}">
                <a16:creationId xmlns:a16="http://schemas.microsoft.com/office/drawing/2014/main" xmlns="" id="{655D36FF-A63E-4527-B0F2-F3CF9BC52C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4288" y="5130800"/>
          <a:ext cx="25368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1" name="Equation" r:id="rId6" imgW="1117440" imgH="431640" progId="Equation.DSMT4">
                  <p:embed/>
                </p:oleObj>
              </mc:Choice>
              <mc:Fallback>
                <p:oleObj name="Equation" r:id="rId6" imgW="1117440" imgH="431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5130800"/>
                        <a:ext cx="2536825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3" name="Rectangle 23">
            <a:extLst>
              <a:ext uri="{FF2B5EF4-FFF2-40B4-BE49-F238E27FC236}">
                <a16:creationId xmlns:a16="http://schemas.microsoft.com/office/drawing/2014/main" xmlns="" id="{949E6627-4A37-4B3F-B131-79DE63D10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322763"/>
            <a:ext cx="38862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en-US" altLang="zh-CN" b="1">
                <a:solidFill>
                  <a:srgbClr val="660066"/>
                </a:solidFill>
              </a:rPr>
              <a:t>S </a:t>
            </a:r>
            <a:r>
              <a:rPr lang="zh-CN" altLang="en-US" b="1">
                <a:solidFill>
                  <a:srgbClr val="660066"/>
                </a:solidFill>
              </a:rPr>
              <a:t>系两个事件的时间间隔</a:t>
            </a:r>
            <a:endParaRPr lang="zh-CN" altLang="en-US" sz="2400">
              <a:solidFill>
                <a:srgbClr val="660066"/>
              </a:solidFill>
            </a:endParaRPr>
          </a:p>
        </p:txBody>
      </p:sp>
      <p:sp>
        <p:nvSpPr>
          <p:cNvPr id="225304" name="Rectangle 24">
            <a:extLst>
              <a:ext uri="{FF2B5EF4-FFF2-40B4-BE49-F238E27FC236}">
                <a16:creationId xmlns:a16="http://schemas.microsoft.com/office/drawing/2014/main" xmlns="" id="{ABEC6372-7B09-4C03-9100-336EFFF7A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29000"/>
            <a:ext cx="44196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en-US" altLang="zh-CN" b="1"/>
              <a:t>S’</a:t>
            </a:r>
            <a:r>
              <a:rPr lang="zh-CN" altLang="en-US" b="1"/>
              <a:t>系两个事件</a:t>
            </a:r>
            <a:r>
              <a:rPr lang="zh-CN" altLang="en-US" b="1">
                <a:latin typeface="宋体" panose="02010600030101010101" pitchFamily="2" charset="-122"/>
              </a:rPr>
              <a:t>同地不同时</a:t>
            </a:r>
            <a:endParaRPr lang="zh-CN" altLang="en-US"/>
          </a:p>
        </p:txBody>
      </p:sp>
      <p:sp>
        <p:nvSpPr>
          <p:cNvPr id="225305" name="Rectangle 25">
            <a:extLst>
              <a:ext uri="{FF2B5EF4-FFF2-40B4-BE49-F238E27FC236}">
                <a16:creationId xmlns:a16="http://schemas.microsoft.com/office/drawing/2014/main" xmlns="" id="{2FECD3DB-1210-4DD1-883B-C9A45855B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94300"/>
            <a:ext cx="4953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</a:pPr>
            <a:r>
              <a:rPr lang="en-US" altLang="zh-CN" b="1">
                <a:solidFill>
                  <a:srgbClr val="660066"/>
                </a:solidFill>
              </a:rPr>
              <a:t>—— </a:t>
            </a:r>
            <a:r>
              <a:rPr lang="zh-CN" altLang="en-US" b="1">
                <a:solidFill>
                  <a:srgbClr val="660066"/>
                </a:solidFill>
              </a:rPr>
              <a:t>两个事件在地球上时间变长</a:t>
            </a:r>
            <a:endParaRPr lang="zh-CN" altLang="en-US" sz="2400">
              <a:solidFill>
                <a:srgbClr val="660066"/>
              </a:solidFill>
            </a:endParaRPr>
          </a:p>
        </p:txBody>
      </p:sp>
      <p:grpSp>
        <p:nvGrpSpPr>
          <p:cNvPr id="225306" name="Group 26">
            <a:extLst>
              <a:ext uri="{FF2B5EF4-FFF2-40B4-BE49-F238E27FC236}">
                <a16:creationId xmlns:a16="http://schemas.microsoft.com/office/drawing/2014/main" xmlns="" id="{DBE0BF6B-79AB-401F-87D0-09B18AE4F7A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200525"/>
            <a:ext cx="4097338" cy="650875"/>
            <a:chOff x="864" y="3792"/>
            <a:chExt cx="2581" cy="410"/>
          </a:xfrm>
        </p:grpSpPr>
        <p:sp>
          <p:nvSpPr>
            <p:cNvPr id="225307" name="Rectangle 27">
              <a:extLst>
                <a:ext uri="{FF2B5EF4-FFF2-40B4-BE49-F238E27FC236}">
                  <a16:creationId xmlns:a16="http://schemas.microsoft.com/office/drawing/2014/main" xmlns="" id="{142C3FE9-D904-468A-AA47-B555E900F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792"/>
              <a:ext cx="201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40000"/>
                </a:lnSpc>
              </a:pPr>
              <a:r>
                <a:rPr lang="zh-CN" altLang="en-US" b="1"/>
                <a:t>飞船来回的平均速率</a:t>
              </a:r>
              <a:endParaRPr lang="zh-CN" altLang="en-US" sz="2400"/>
            </a:p>
          </p:txBody>
        </p:sp>
        <p:graphicFrame>
          <p:nvGraphicFramePr>
            <p:cNvPr id="225308" name="Object 28">
              <a:extLst>
                <a:ext uri="{FF2B5EF4-FFF2-40B4-BE49-F238E27FC236}">
                  <a16:creationId xmlns:a16="http://schemas.microsoft.com/office/drawing/2014/main" xmlns="" id="{8AF0C6B8-8036-4FBF-A65F-0483BD1A2A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6" y="3911"/>
            <a:ext cx="59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02" name="Equation" r:id="rId8" imgW="419040" imgH="203040" progId="Equation.DSMT4">
                    <p:embed/>
                  </p:oleObj>
                </mc:Choice>
                <mc:Fallback>
                  <p:oleObj name="Equation" r:id="rId8" imgW="419040" imgH="20304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3911"/>
                          <a:ext cx="599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09" name="Object 29">
            <a:extLst>
              <a:ext uri="{FF2B5EF4-FFF2-40B4-BE49-F238E27FC236}">
                <a16:creationId xmlns:a16="http://schemas.microsoft.com/office/drawing/2014/main" xmlns="" id="{B705F05A-C636-4D71-ACDE-56CA4DA2F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39150" y="6608763"/>
          <a:ext cx="6191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3" name="Equation" r:id="rId10" imgW="444240" imgH="177480" progId="Equation.DSMT4">
                  <p:embed/>
                </p:oleObj>
              </mc:Choice>
              <mc:Fallback>
                <p:oleObj name="Equation" r:id="rId10" imgW="444240" imgH="1774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9150" y="6608763"/>
                        <a:ext cx="619125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8" grpId="0" autoUpdateAnimBg="0"/>
      <p:bldP spid="225299" grpId="0" autoUpdateAnimBg="0"/>
      <p:bldP spid="225303" grpId="0" autoUpdateAnimBg="0"/>
      <p:bldP spid="225304" grpId="0" autoUpdateAnimBg="0"/>
      <p:bldP spid="2253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2" name="Rectangle 8">
            <a:extLst>
              <a:ext uri="{FF2B5EF4-FFF2-40B4-BE49-F238E27FC236}">
                <a16:creationId xmlns:a16="http://schemas.microsoft.com/office/drawing/2014/main" xmlns="" id="{EBD9E73D-7E96-4BF6-B318-FA59624CF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9436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b="1">
                <a:solidFill>
                  <a:srgbClr val="660066"/>
                </a:solidFill>
                <a:latin typeface="宋体" panose="02010600030101010101" pitchFamily="2" charset="-122"/>
              </a:rPr>
              <a:t>孪生兄弟</a:t>
            </a:r>
            <a:r>
              <a:rPr lang="en-US" altLang="zh-CN" b="1">
                <a:solidFill>
                  <a:srgbClr val="660066"/>
                </a:solidFill>
              </a:rPr>
              <a:t>B</a:t>
            </a:r>
            <a:r>
              <a:rPr lang="zh-CN" altLang="en-US" b="1">
                <a:solidFill>
                  <a:srgbClr val="660066"/>
                </a:solidFill>
                <a:latin typeface="宋体" panose="02010600030101010101" pitchFamily="2" charset="-122"/>
              </a:rPr>
              <a:t>经历的时间</a:t>
            </a:r>
            <a:endParaRPr lang="zh-CN" altLang="en-US" sz="2400">
              <a:solidFill>
                <a:srgbClr val="660066"/>
              </a:solidFill>
            </a:endParaRPr>
          </a:p>
        </p:txBody>
      </p:sp>
      <p:graphicFrame>
        <p:nvGraphicFramePr>
          <p:cNvPr id="226313" name="Object 9">
            <a:extLst>
              <a:ext uri="{FF2B5EF4-FFF2-40B4-BE49-F238E27FC236}">
                <a16:creationId xmlns:a16="http://schemas.microsoft.com/office/drawing/2014/main" xmlns="" id="{A76CA176-14FF-4977-81F7-310A97DFA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524000"/>
          <a:ext cx="20240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7" r:id="rId3" imgW="889000" imgH="228600" progId="Equation.DSMT4">
                  <p:embed/>
                </p:oleObj>
              </mc:Choice>
              <mc:Fallback>
                <p:oleObj r:id="rId3" imgW="8890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202406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4" name="Object 10">
            <a:extLst>
              <a:ext uri="{FF2B5EF4-FFF2-40B4-BE49-F238E27FC236}">
                <a16:creationId xmlns:a16="http://schemas.microsoft.com/office/drawing/2014/main" xmlns="" id="{8FD64CA6-42EE-4987-8AB9-D0DE19EC1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379788"/>
          <a:ext cx="18716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8" name="Equation" r:id="rId5" imgW="850680" imgH="228600" progId="Equation.DSMT4">
                  <p:embed/>
                </p:oleObj>
              </mc:Choice>
              <mc:Fallback>
                <p:oleObj name="Equation" r:id="rId5" imgW="8506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379788"/>
                        <a:ext cx="187166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5" name="Rectangle 11">
            <a:extLst>
              <a:ext uri="{FF2B5EF4-FFF2-40B4-BE49-F238E27FC236}">
                <a16:creationId xmlns:a16="http://schemas.microsoft.com/office/drawing/2014/main" xmlns="" id="{54D0D4D5-26C2-46A8-B515-A76E18268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42672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zh-CN" altLang="en-US" b="1">
                <a:solidFill>
                  <a:srgbClr val="660066"/>
                </a:solidFill>
                <a:latin typeface="宋体" panose="02010600030101010101" pitchFamily="2" charset="-122"/>
              </a:rPr>
              <a:t>孪生兄弟</a:t>
            </a:r>
            <a:r>
              <a:rPr lang="en-US" altLang="zh-CN" b="1">
                <a:solidFill>
                  <a:srgbClr val="660066"/>
                </a:solidFill>
              </a:rPr>
              <a:t>A</a:t>
            </a:r>
            <a:r>
              <a:rPr lang="zh-CN" altLang="en-US" b="1">
                <a:solidFill>
                  <a:srgbClr val="660066"/>
                </a:solidFill>
                <a:latin typeface="宋体" panose="02010600030101010101" pitchFamily="2" charset="-122"/>
              </a:rPr>
              <a:t>经历的时间</a:t>
            </a:r>
            <a:endParaRPr lang="zh-CN" altLang="en-US" sz="2400">
              <a:solidFill>
                <a:srgbClr val="660066"/>
              </a:solidFill>
            </a:endParaRPr>
          </a:p>
        </p:txBody>
      </p:sp>
      <p:sp>
        <p:nvSpPr>
          <p:cNvPr id="226316" name="Rectangle 12">
            <a:extLst>
              <a:ext uri="{FF2B5EF4-FFF2-40B4-BE49-F238E27FC236}">
                <a16:creationId xmlns:a16="http://schemas.microsoft.com/office/drawing/2014/main" xmlns="" id="{68F80921-CAF3-4EAB-A0E3-8D3354A2C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95963"/>
            <a:ext cx="48006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zh-CN" altLang="en-US" b="1">
                <a:solidFill>
                  <a:srgbClr val="660066"/>
                </a:solidFill>
                <a:latin typeface="宋体" panose="02010600030101010101" pitchFamily="2" charset="-122"/>
              </a:rPr>
              <a:t>孪生兄弟</a:t>
            </a:r>
            <a:r>
              <a:rPr lang="en-US" altLang="zh-CN" b="1">
                <a:solidFill>
                  <a:srgbClr val="660066"/>
                </a:solidFill>
              </a:rPr>
              <a:t>A</a:t>
            </a:r>
            <a:r>
              <a:rPr lang="zh-CN" altLang="en-US" b="1">
                <a:solidFill>
                  <a:srgbClr val="660066"/>
                </a:solidFill>
                <a:latin typeface="宋体" panose="02010600030101010101" pitchFamily="2" charset="-122"/>
              </a:rPr>
              <a:t>较孪生兄弟</a:t>
            </a:r>
            <a:r>
              <a:rPr lang="en-US" altLang="zh-CN" b="1">
                <a:solidFill>
                  <a:srgbClr val="660066"/>
                </a:solidFill>
              </a:rPr>
              <a:t>B</a:t>
            </a:r>
            <a:r>
              <a:rPr lang="zh-CN" altLang="en-US" b="1">
                <a:solidFill>
                  <a:srgbClr val="660066"/>
                </a:solidFill>
                <a:latin typeface="宋体" panose="02010600030101010101" pitchFamily="2" charset="-122"/>
              </a:rPr>
              <a:t>变老！</a:t>
            </a:r>
            <a:endParaRPr lang="zh-CN" altLang="en-US" sz="2400">
              <a:solidFill>
                <a:srgbClr val="660066"/>
              </a:solidFill>
            </a:endParaRPr>
          </a:p>
        </p:txBody>
      </p:sp>
      <p:pic>
        <p:nvPicPr>
          <p:cNvPr id="226317" name="Picture 13" descr="F:\03_MY_FILES\001_教学_HZUST\XCH_大学物理_20100222\大学物理_PIC\01_力学\XCH001_163_01.jpg">
            <a:extLst>
              <a:ext uri="{FF2B5EF4-FFF2-40B4-BE49-F238E27FC236}">
                <a16:creationId xmlns:a16="http://schemas.microsoft.com/office/drawing/2014/main" xmlns="" id="{437CA4C6-6187-4625-AC8D-327C5D20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47700"/>
            <a:ext cx="4343400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6318" name="Object 14">
            <a:extLst>
              <a:ext uri="{FF2B5EF4-FFF2-40B4-BE49-F238E27FC236}">
                <a16:creationId xmlns:a16="http://schemas.microsoft.com/office/drawing/2014/main" xmlns="" id="{889FFE87-B179-4048-AB6A-B7B3EE7B4B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6025" y="3206750"/>
          <a:ext cx="37877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9" name="Equation" r:id="rId8" imgW="1701720" imgH="431640" progId="Equation.DSMT4">
                  <p:embed/>
                </p:oleObj>
              </mc:Choice>
              <mc:Fallback>
                <p:oleObj name="Equation" r:id="rId8" imgW="170172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3206750"/>
                        <a:ext cx="3787775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9" name="Object 15">
            <a:extLst>
              <a:ext uri="{FF2B5EF4-FFF2-40B4-BE49-F238E27FC236}">
                <a16:creationId xmlns:a16="http://schemas.microsoft.com/office/drawing/2014/main" xmlns="" id="{612A8F8C-66CB-4092-AFEB-8CCA48AC4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376738"/>
          <a:ext cx="236378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0" name="Equation" r:id="rId10" imgW="647640" imgH="266400" progId="Equation.DSMT4">
                  <p:embed/>
                </p:oleObj>
              </mc:Choice>
              <mc:Fallback>
                <p:oleObj name="Equation" r:id="rId10" imgW="647640" imgH="266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76738"/>
                        <a:ext cx="2363788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0" name="Object 16">
            <a:extLst>
              <a:ext uri="{FF2B5EF4-FFF2-40B4-BE49-F238E27FC236}">
                <a16:creationId xmlns:a16="http://schemas.microsoft.com/office/drawing/2014/main" xmlns="" id="{8D0B995B-13E6-4F9B-A556-9D6FF016F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4225" y="4410075"/>
          <a:ext cx="22669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1" name="Equation" r:id="rId12" imgW="1028520" imgH="431640" progId="Equation.DSMT4">
                  <p:embed/>
                </p:oleObj>
              </mc:Choice>
              <mc:Fallback>
                <p:oleObj name="Equation" r:id="rId12" imgW="102852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4410075"/>
                        <a:ext cx="226695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1" name="Line 17">
            <a:extLst>
              <a:ext uri="{FF2B5EF4-FFF2-40B4-BE49-F238E27FC236}">
                <a16:creationId xmlns:a16="http://schemas.microsoft.com/office/drawing/2014/main" xmlns="" id="{7B30650D-508F-45AC-A306-51070EDDE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86400"/>
            <a:ext cx="2819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2" grpId="0" autoUpdateAnimBg="0"/>
      <p:bldP spid="226315" grpId="0" autoUpdateAnimBg="0"/>
      <p:bldP spid="22631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xmlns="" id="{06B7A8F1-6057-419D-BB8F-19CF246C7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88" y="4490243"/>
            <a:ext cx="7467600" cy="5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S</a:t>
            </a: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参考系中</a:t>
            </a:r>
            <a:r>
              <a:rPr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P</a:t>
            </a: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点的时空坐标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xmlns="" id="{F04BE394-0DE6-4B62-A200-800DC31C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373688"/>
            <a:ext cx="7467600" cy="5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S’</a:t>
            </a: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参考系中</a:t>
            </a:r>
            <a:r>
              <a:rPr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点的时空坐标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40292" name="Object 4">
            <a:extLst>
              <a:ext uri="{FF2B5EF4-FFF2-40B4-BE49-F238E27FC236}">
                <a16:creationId xmlns:a16="http://schemas.microsoft.com/office/drawing/2014/main" xmlns="" id="{0B0D21B5-088A-4C48-B76F-2207DD6D7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6725" y="5475288"/>
          <a:ext cx="1879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0" name="Equation" r:id="rId4" imgW="825480" imgH="203040" progId="Equation.DSMT4">
                  <p:embed/>
                </p:oleObj>
              </mc:Choice>
              <mc:Fallback>
                <p:oleObj name="Equation" r:id="rId4" imgW="8254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5475288"/>
                        <a:ext cx="18796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>
            <a:extLst>
              <a:ext uri="{FF2B5EF4-FFF2-40B4-BE49-F238E27FC236}">
                <a16:creationId xmlns:a16="http://schemas.microsoft.com/office/drawing/2014/main" xmlns="" id="{C0258388-5D67-48BB-9A23-550E0C0AE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4663" y="4540250"/>
          <a:ext cx="16176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1" name="Equation" r:id="rId6" imgW="711000" imgH="203040" progId="Equation.DSMT4">
                  <p:embed/>
                </p:oleObj>
              </mc:Choice>
              <mc:Fallback>
                <p:oleObj name="Equation" r:id="rId6" imgW="7110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3" y="4540250"/>
                        <a:ext cx="1617662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0294" name="Picture 6" descr="..\..\..\XCH_大学物理_20100222\大学物理_PIC\01_力学\XCH001_159.jpg">
            <a:extLst>
              <a:ext uri="{FF2B5EF4-FFF2-40B4-BE49-F238E27FC236}">
                <a16:creationId xmlns:a16="http://schemas.microsoft.com/office/drawing/2014/main" xmlns="" id="{07B97856-8636-4B50-818C-F449E4C4E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98513"/>
            <a:ext cx="377825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9" name="Picture 11" descr="C:\Documents and Settings\JTZHAO\桌面\XCH001_159_00.jpg">
            <a:extLst>
              <a:ext uri="{FF2B5EF4-FFF2-40B4-BE49-F238E27FC236}">
                <a16:creationId xmlns:a16="http://schemas.microsoft.com/office/drawing/2014/main" xmlns="" id="{975A2C70-6CDF-457F-A73D-64C0EF00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762000"/>
            <a:ext cx="3733800" cy="30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utoUpdateAnimBg="0"/>
      <p:bldP spid="14029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xmlns="" id="{18354A19-B1A0-4776-B4F6-81ECF4307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85344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sym typeface="Monotype Sorts" pitchFamily="2" charset="2"/>
              </a:rPr>
              <a:t> </a:t>
            </a:r>
            <a:r>
              <a:rPr lang="zh-CN" altLang="en-US" b="1"/>
              <a:t>远方的一颗星体，以</a:t>
            </a:r>
            <a:r>
              <a:rPr lang="en-US" altLang="zh-CN" b="1"/>
              <a:t>0.8 c</a:t>
            </a:r>
            <a:r>
              <a:rPr lang="zh-CN" altLang="en-US" b="1"/>
              <a:t>的速度离开地球，</a:t>
            </a:r>
          </a:p>
          <a:p>
            <a:pPr>
              <a:lnSpc>
                <a:spcPct val="140000"/>
              </a:lnSpc>
            </a:pPr>
            <a:r>
              <a:rPr lang="zh-CN" altLang="en-US" b="1"/>
              <a:t>   我们接收到星体辐射出来的闪光周期为</a:t>
            </a:r>
            <a:r>
              <a:rPr lang="en-US" altLang="zh-CN" b="1"/>
              <a:t>5</a:t>
            </a:r>
            <a:r>
              <a:rPr lang="zh-CN" altLang="en-US" b="1"/>
              <a:t>昼夜。</a:t>
            </a:r>
          </a:p>
          <a:p>
            <a:pPr>
              <a:lnSpc>
                <a:spcPct val="140000"/>
              </a:lnSpc>
            </a:pPr>
            <a:r>
              <a:rPr lang="zh-CN" altLang="en-US" b="1"/>
              <a:t>   求在星体上测得的闪光周期。</a:t>
            </a:r>
            <a:r>
              <a:rPr lang="zh-CN" altLang="en-US" sz="1100"/>
              <a:t> 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xmlns="" id="{0490C275-D9A4-42F0-A3C2-193AFCDE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354263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Monotype Sorts" pitchFamily="2" charset="2"/>
              <a:buChar char="*"/>
            </a:pPr>
            <a:r>
              <a:rPr lang="en-US" altLang="zh-CN" b="1"/>
              <a:t> S</a:t>
            </a:r>
            <a:r>
              <a:rPr lang="zh-CN" altLang="en-US" b="1"/>
              <a:t>参考系接收到信号</a:t>
            </a:r>
            <a:r>
              <a:rPr lang="en-US" altLang="zh-CN" b="1"/>
              <a:t>1</a:t>
            </a:r>
            <a:r>
              <a:rPr lang="zh-CN" altLang="en-US" b="1"/>
              <a:t>和</a:t>
            </a:r>
            <a:r>
              <a:rPr lang="en-US" altLang="zh-CN" b="1"/>
              <a:t>2</a:t>
            </a:r>
            <a:r>
              <a:rPr lang="zh-CN" altLang="en-US" b="1"/>
              <a:t>的时刻 </a:t>
            </a:r>
            <a:r>
              <a:rPr lang="en-US" altLang="zh-CN" b="1"/>
              <a:t>—— </a:t>
            </a:r>
            <a:r>
              <a:rPr lang="zh-CN" altLang="en-US" b="1"/>
              <a:t>两个事件</a:t>
            </a:r>
          </a:p>
        </p:txBody>
      </p:sp>
      <p:graphicFrame>
        <p:nvGraphicFramePr>
          <p:cNvPr id="229381" name="Object 5">
            <a:extLst>
              <a:ext uri="{FF2B5EF4-FFF2-40B4-BE49-F238E27FC236}">
                <a16:creationId xmlns:a16="http://schemas.microsoft.com/office/drawing/2014/main" xmlns="" id="{CFC397EB-9660-43AA-8B09-204203A4ED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132138"/>
          <a:ext cx="22875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4" name="Equation" r:id="rId3" imgW="1041120" imgH="393480" progId="Equation.DSMT4">
                  <p:embed/>
                </p:oleObj>
              </mc:Choice>
              <mc:Fallback>
                <p:oleObj name="Equation" r:id="rId3" imgW="104112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32138"/>
                        <a:ext cx="2287588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2" name="Object 6">
            <a:extLst>
              <a:ext uri="{FF2B5EF4-FFF2-40B4-BE49-F238E27FC236}">
                <a16:creationId xmlns:a16="http://schemas.microsoft.com/office/drawing/2014/main" xmlns="" id="{827BDE27-8377-4729-AF1C-801BB8C77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325" y="4179888"/>
          <a:ext cx="366236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5" name="Equation" r:id="rId5" imgW="1612800" imgH="406080" progId="Equation.DSMT4">
                  <p:embed/>
                </p:oleObj>
              </mc:Choice>
              <mc:Fallback>
                <p:oleObj name="Equation" r:id="rId5" imgW="161280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4179888"/>
                        <a:ext cx="3662363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4" name="Object 8">
            <a:extLst>
              <a:ext uri="{FF2B5EF4-FFF2-40B4-BE49-F238E27FC236}">
                <a16:creationId xmlns:a16="http://schemas.microsoft.com/office/drawing/2014/main" xmlns="" id="{6B58081A-90A9-4A10-9A0B-BE23AEBAA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5248275"/>
          <a:ext cx="37560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6" name="Equation" r:id="rId7" imgW="1079280" imgH="215640" progId="Equation.DSMT4">
                  <p:embed/>
                </p:oleObj>
              </mc:Choice>
              <mc:Fallback>
                <p:oleObj name="Equation" r:id="rId7" imgW="10792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248275"/>
                        <a:ext cx="375602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9385" name="Picture 9">
            <a:extLst>
              <a:ext uri="{FF2B5EF4-FFF2-40B4-BE49-F238E27FC236}">
                <a16:creationId xmlns:a16="http://schemas.microsoft.com/office/drawing/2014/main" xmlns="" id="{EEE9F9A0-3DAE-493F-8A90-9911B08A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82913"/>
            <a:ext cx="44958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9386" name="Picture 10">
            <a:extLst>
              <a:ext uri="{FF2B5EF4-FFF2-40B4-BE49-F238E27FC236}">
                <a16:creationId xmlns:a16="http://schemas.microsoft.com/office/drawing/2014/main" xmlns="" id="{4FA3630F-74A7-4A4A-AFD9-18FF35D06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40063"/>
            <a:ext cx="44958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9387" name="Object 11">
            <a:extLst>
              <a:ext uri="{FF2B5EF4-FFF2-40B4-BE49-F238E27FC236}">
                <a16:creationId xmlns:a16="http://schemas.microsoft.com/office/drawing/2014/main" xmlns="" id="{3A315124-0E23-4DEB-B9C2-2AAAA01A4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5264150"/>
          <a:ext cx="48323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7" name="Equation" r:id="rId11" imgW="2082600" imgH="393480" progId="Equation.DSMT4">
                  <p:embed/>
                </p:oleObj>
              </mc:Choice>
              <mc:Fallback>
                <p:oleObj name="Equation" r:id="rId11" imgW="208260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5264150"/>
                        <a:ext cx="48323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utoUpdateAnimBg="0"/>
      <p:bldP spid="22937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36" name="Picture 12">
            <a:extLst>
              <a:ext uri="{FF2B5EF4-FFF2-40B4-BE49-F238E27FC236}">
                <a16:creationId xmlns:a16="http://schemas.microsoft.com/office/drawing/2014/main" xmlns="" id="{332D3DA1-5E42-40B6-AC6F-F97855F13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90700"/>
            <a:ext cx="43434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1427" name="Object 3">
            <a:extLst>
              <a:ext uri="{FF2B5EF4-FFF2-40B4-BE49-F238E27FC236}">
                <a16:creationId xmlns:a16="http://schemas.microsoft.com/office/drawing/2014/main" xmlns="" id="{358C61D8-8472-4D4A-AB70-2F31D75FA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409825"/>
          <a:ext cx="27479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58" name="Equation" r:id="rId4" imgW="1231560" imgH="444240" progId="Equation.DSMT4">
                  <p:embed/>
                </p:oleObj>
              </mc:Choice>
              <mc:Fallback>
                <p:oleObj name="Equation" r:id="rId4" imgW="123156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09825"/>
                        <a:ext cx="2747963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8" name="Object 4">
            <a:extLst>
              <a:ext uri="{FF2B5EF4-FFF2-40B4-BE49-F238E27FC236}">
                <a16:creationId xmlns:a16="http://schemas.microsoft.com/office/drawing/2014/main" xmlns="" id="{9951D88C-843B-455B-9406-192960A05B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860800"/>
          <a:ext cx="31956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59" name="Equation" r:id="rId6" imgW="1422360" imgH="393480" progId="Equation.DSMT4">
                  <p:embed/>
                </p:oleObj>
              </mc:Choice>
              <mc:Fallback>
                <p:oleObj name="Equation" r:id="rId6" imgW="14223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60800"/>
                        <a:ext cx="319563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9" name="Rectangle 5">
            <a:extLst>
              <a:ext uri="{FF2B5EF4-FFF2-40B4-BE49-F238E27FC236}">
                <a16:creationId xmlns:a16="http://schemas.microsoft.com/office/drawing/2014/main" xmlns="" id="{B328A086-CDC2-45C1-B74B-0845CDF4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65275"/>
            <a:ext cx="43434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b="1">
                <a:solidFill>
                  <a:srgbClr val="660066"/>
                </a:solidFill>
                <a:ea typeface="Arial Unicode MS" pitchFamily="34" charset="-122"/>
              </a:rPr>
              <a:t>S’</a:t>
            </a:r>
            <a:r>
              <a:rPr lang="zh-CN" altLang="en-US" b="1">
                <a:solidFill>
                  <a:srgbClr val="660066"/>
                </a:solidFill>
              </a:rPr>
              <a:t>系为同地不同时的事件</a:t>
            </a:r>
          </a:p>
        </p:txBody>
      </p:sp>
      <p:graphicFrame>
        <p:nvGraphicFramePr>
          <p:cNvPr id="231430" name="Object 6">
            <a:extLst>
              <a:ext uri="{FF2B5EF4-FFF2-40B4-BE49-F238E27FC236}">
                <a16:creationId xmlns:a16="http://schemas.microsoft.com/office/drawing/2014/main" xmlns="" id="{B0BAD60D-6F41-4E98-B5A9-52849AFDD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0863" y="2449513"/>
          <a:ext cx="13287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0" name="Equation" r:id="rId8" imgW="583920" imgH="393480" progId="Equation.DSMT4">
                  <p:embed/>
                </p:oleObj>
              </mc:Choice>
              <mc:Fallback>
                <p:oleObj name="Equation" r:id="rId8" imgW="58392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2449513"/>
                        <a:ext cx="1328737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1" name="Object 7">
            <a:extLst>
              <a:ext uri="{FF2B5EF4-FFF2-40B4-BE49-F238E27FC236}">
                <a16:creationId xmlns:a16="http://schemas.microsoft.com/office/drawing/2014/main" xmlns="" id="{FDF2B594-C4B5-478F-A29F-884F027F8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457200"/>
          <a:ext cx="269081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1" name="Equation" r:id="rId10" imgW="1244520" imgH="393480" progId="Equation.DSMT4">
                  <p:embed/>
                </p:oleObj>
              </mc:Choice>
              <mc:Fallback>
                <p:oleObj name="Equation" r:id="rId10" imgW="124452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57200"/>
                        <a:ext cx="2690812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2" name="Rectangle 8">
            <a:extLst>
              <a:ext uri="{FF2B5EF4-FFF2-40B4-BE49-F238E27FC236}">
                <a16:creationId xmlns:a16="http://schemas.microsoft.com/office/drawing/2014/main" xmlns="" id="{6203F603-546D-4B3E-8093-2371F9236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" y="623888"/>
            <a:ext cx="447357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b="1">
                <a:solidFill>
                  <a:srgbClr val="660066"/>
                </a:solidFill>
                <a:ea typeface="Arial Unicode MS" pitchFamily="34" charset="-122"/>
              </a:rPr>
              <a:t>S</a:t>
            </a:r>
            <a:r>
              <a:rPr lang="zh-CN" altLang="en-US" b="1">
                <a:solidFill>
                  <a:srgbClr val="660066"/>
                </a:solidFill>
              </a:rPr>
              <a:t>系接收两个信号的时间间隔</a:t>
            </a:r>
            <a:endParaRPr lang="zh-CN" altLang="en-US" sz="2400">
              <a:solidFill>
                <a:srgbClr val="660066"/>
              </a:solidFill>
            </a:endParaRPr>
          </a:p>
        </p:txBody>
      </p:sp>
      <p:graphicFrame>
        <p:nvGraphicFramePr>
          <p:cNvPr id="231434" name="Object 10">
            <a:extLst>
              <a:ext uri="{FF2B5EF4-FFF2-40B4-BE49-F238E27FC236}">
                <a16:creationId xmlns:a16="http://schemas.microsoft.com/office/drawing/2014/main" xmlns="" id="{09745E3E-5E06-4097-8DC8-38627F030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905000"/>
          <a:ext cx="10620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2" name="Equation" r:id="rId12" imgW="558720" imgH="203040" progId="Equation.DSMT4">
                  <p:embed/>
                </p:oleObj>
              </mc:Choice>
              <mc:Fallback>
                <p:oleObj name="Equation" r:id="rId12" imgW="5587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05000"/>
                        <a:ext cx="10620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7" name="Object 13">
            <a:extLst>
              <a:ext uri="{FF2B5EF4-FFF2-40B4-BE49-F238E27FC236}">
                <a16:creationId xmlns:a16="http://schemas.microsoft.com/office/drawing/2014/main" xmlns="" id="{45F39E7C-D364-478B-8C85-917F10653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105400"/>
          <a:ext cx="21097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3" name="Equation" r:id="rId14" imgW="952200" imgH="393480" progId="Equation.DSMT4">
                  <p:embed/>
                </p:oleObj>
              </mc:Choice>
              <mc:Fallback>
                <p:oleObj name="Equation" r:id="rId14" imgW="95220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05400"/>
                        <a:ext cx="2109788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8" name="Rectangle 14">
            <a:extLst>
              <a:ext uri="{FF2B5EF4-FFF2-40B4-BE49-F238E27FC236}">
                <a16:creationId xmlns:a16="http://schemas.microsoft.com/office/drawing/2014/main" xmlns="" id="{8D2F360E-BF6C-4D9B-B8C8-2E8F090CF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64150"/>
            <a:ext cx="30480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星体上</a:t>
            </a:r>
            <a:endParaRPr lang="zh-CN" altLang="en-US" sz="11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31439" name="Object 15">
            <a:extLst>
              <a:ext uri="{FF2B5EF4-FFF2-40B4-BE49-F238E27FC236}">
                <a16:creationId xmlns:a16="http://schemas.microsoft.com/office/drawing/2014/main" xmlns="" id="{0720A246-D12F-4702-91D4-75620DF14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7888" y="5160963"/>
          <a:ext cx="206851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4" name="Equation" r:id="rId16" imgW="711000" imgH="241200" progId="Equation.DSMT4">
                  <p:embed/>
                </p:oleObj>
              </mc:Choice>
              <mc:Fallback>
                <p:oleObj name="Equation" r:id="rId16" imgW="71100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5160963"/>
                        <a:ext cx="2068512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40" name="Object 16">
            <a:extLst>
              <a:ext uri="{FF2B5EF4-FFF2-40B4-BE49-F238E27FC236}">
                <a16:creationId xmlns:a16="http://schemas.microsoft.com/office/drawing/2014/main" xmlns="" id="{E94E3397-D29A-46AD-8411-801590730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062413"/>
          <a:ext cx="12303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5" name="Equation" r:id="rId18" imgW="545760" imgH="241200" progId="Equation.DSMT4">
                  <p:embed/>
                </p:oleObj>
              </mc:Choice>
              <mc:Fallback>
                <p:oleObj name="Equation" r:id="rId18" imgW="54576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062413"/>
                        <a:ext cx="1230313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41" name="Object 17">
            <a:extLst>
              <a:ext uri="{FF2B5EF4-FFF2-40B4-BE49-F238E27FC236}">
                <a16:creationId xmlns:a16="http://schemas.microsoft.com/office/drawing/2014/main" xmlns="" id="{ACDBCBD8-F7CB-4C93-AA6D-989D6B8B9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5167313"/>
          <a:ext cx="20066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6" name="Equation" r:id="rId20" imgW="952200" imgH="393480" progId="Equation.DSMT4">
                  <p:embed/>
                </p:oleObj>
              </mc:Choice>
              <mc:Fallback>
                <p:oleObj name="Equation" r:id="rId20" imgW="952200" imgH="393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5167313"/>
                        <a:ext cx="2006600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1442" name="Picture 18" descr="D:\Program Files\Microsoft Office\Clipart\corpmm\Motion\AG00109_.gif">
            <a:hlinkClick r:id="rId22" action="ppaction://hlinkpres?slideindex=1&amp;slidetitle=PowerPoint 演示文稿"/>
            <a:extLst>
              <a:ext uri="{FF2B5EF4-FFF2-40B4-BE49-F238E27FC236}">
                <a16:creationId xmlns:a16="http://schemas.microsoft.com/office/drawing/2014/main" xmlns="" id="{452B21F2-7EA0-4336-B859-D9EF97226B6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6553200"/>
            <a:ext cx="2063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1443" name="Object 19">
            <a:extLst>
              <a:ext uri="{FF2B5EF4-FFF2-40B4-BE49-F238E27FC236}">
                <a16:creationId xmlns:a16="http://schemas.microsoft.com/office/drawing/2014/main" xmlns="" id="{5CEAD7DE-8B95-44E0-895B-2A1FD481C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6608763"/>
          <a:ext cx="636588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7" name="Equation" r:id="rId24" imgW="457200" imgH="177480" progId="Equation.DSMT4">
                  <p:embed/>
                </p:oleObj>
              </mc:Choice>
              <mc:Fallback>
                <p:oleObj name="Equation" r:id="rId24" imgW="457200" imgH="177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6608763"/>
                        <a:ext cx="636588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44" name="Line 20">
            <a:extLst>
              <a:ext uri="{FF2B5EF4-FFF2-40B4-BE49-F238E27FC236}">
                <a16:creationId xmlns:a16="http://schemas.microsoft.com/office/drawing/2014/main" xmlns="" id="{D7C3E319-0A90-44CE-99C7-9166898A4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6019800"/>
            <a:ext cx="2286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3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9" grpId="0" autoUpdateAnimBg="0"/>
      <p:bldP spid="231432" grpId="0" autoUpdateAnimBg="0"/>
      <p:bldP spid="2314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99404FEF-A246-4624-A23D-EA2820EC4D01}"/>
                  </a:ext>
                </a:extLst>
              </p:cNvPr>
              <p:cNvSpPr txBox="1"/>
              <p:nvPr/>
            </p:nvSpPr>
            <p:spPr>
              <a:xfrm>
                <a:off x="994797" y="620688"/>
                <a:ext cx="599824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光速不变原理：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9404FEF-A246-4624-A23D-EA2820EC4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97" y="620688"/>
                <a:ext cx="5998245" cy="492443"/>
              </a:xfrm>
              <a:prstGeom prst="rect">
                <a:avLst/>
              </a:prstGeom>
              <a:blipFill>
                <a:blip r:embed="rId2"/>
                <a:stretch>
                  <a:fillRect l="-1829" t="-13580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D1BB622D-787C-4138-B14E-5A22BC3E9EDD}"/>
                  </a:ext>
                </a:extLst>
              </p:cNvPr>
              <p:cNvSpPr/>
              <p:nvPr/>
            </p:nvSpPr>
            <p:spPr>
              <a:xfrm>
                <a:off x="3227045" y="1196752"/>
                <a:ext cx="402437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BB622D-787C-4138-B14E-5A22BC3E9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045" y="1196752"/>
                <a:ext cx="40243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74AC15A2-E224-4C08-BCAE-C0F71C11B32A}"/>
                  </a:ext>
                </a:extLst>
              </p:cNvPr>
              <p:cNvSpPr txBox="1"/>
              <p:nvPr/>
            </p:nvSpPr>
            <p:spPr>
              <a:xfrm>
                <a:off x="971033" y="2095075"/>
                <a:ext cx="684076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可以证明，对任意点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，均有：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AC15A2-E224-4C08-BCAE-C0F71C11B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33" y="2095075"/>
                <a:ext cx="6840760" cy="1692771"/>
              </a:xfrm>
              <a:prstGeom prst="rect">
                <a:avLst/>
              </a:prstGeom>
              <a:blipFill>
                <a:blip r:embed="rId4"/>
                <a:stretch>
                  <a:fillRect l="-1604" t="-4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CABE0360-4744-4980-A16D-FE250DBAF1B7}"/>
                  </a:ext>
                </a:extLst>
              </p:cNvPr>
              <p:cNvSpPr txBox="1"/>
              <p:nvPr/>
            </p:nvSpPr>
            <p:spPr>
              <a:xfrm>
                <a:off x="683568" y="4149080"/>
                <a:ext cx="8186857" cy="1692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时间和空间成为一个统一体：四维时空。</a:t>
                </a:r>
                <a:endParaRPr lang="en-US" altLang="zh-CN" dirty="0"/>
              </a:p>
              <a:p>
                <a:r>
                  <a:rPr lang="zh-CN" altLang="en-US" dirty="0"/>
                  <a:t>不同惯性系之间的坐标变换，保持不变的是四维距离：</a:t>
                </a:r>
                <a:endParaRPr lang="en-US" altLang="zh-CN" b="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b="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ABE0360-4744-4980-A16D-FE250DBAF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149080"/>
                <a:ext cx="8186857" cy="1692771"/>
              </a:xfrm>
              <a:prstGeom prst="rect">
                <a:avLst/>
              </a:prstGeom>
              <a:blipFill>
                <a:blip r:embed="rId5"/>
                <a:stretch>
                  <a:fillRect l="-1340" t="-4332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26647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BEB4983-C088-499D-83AC-3D6908242A2A}"/>
              </a:ext>
            </a:extLst>
          </p:cNvPr>
          <p:cNvSpPr txBox="1"/>
          <p:nvPr/>
        </p:nvSpPr>
        <p:spPr>
          <a:xfrm>
            <a:off x="827584" y="1114881"/>
            <a:ext cx="42778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坐标变换的一般形式：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A1EA47B8-01C7-428A-9147-A179EA5F44CF}"/>
                  </a:ext>
                </a:extLst>
              </p:cNvPr>
              <p:cNvSpPr txBox="1"/>
              <p:nvPr/>
            </p:nvSpPr>
            <p:spPr>
              <a:xfrm>
                <a:off x="4373111" y="459348"/>
                <a:ext cx="2168478" cy="1803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𝐵𝑡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1EA47B8-01C7-428A-9147-A179EA5F4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11" y="459348"/>
                <a:ext cx="2168478" cy="1803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C22BCF63-C9EE-48C7-9B1F-153D186C70D8}"/>
                  </a:ext>
                </a:extLst>
              </p:cNvPr>
              <p:cNvSpPr txBox="1"/>
              <p:nvPr/>
            </p:nvSpPr>
            <p:spPr>
              <a:xfrm>
                <a:off x="1259632" y="3416843"/>
                <a:ext cx="576221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𝐵𝑡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22BCF63-C9EE-48C7-9B1F-153D186C7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16843"/>
                <a:ext cx="576221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36746623-7129-4FA7-8D03-C1C1ECBA388F}"/>
                  </a:ext>
                </a:extLst>
              </p:cNvPr>
              <p:cNvSpPr/>
              <p:nvPr/>
            </p:nvSpPr>
            <p:spPr>
              <a:xfrm>
                <a:off x="1798024" y="3908695"/>
                <a:ext cx="3448059" cy="1573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6746623-7129-4FA7-8D03-C1C1ECBA3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024" y="3908695"/>
                <a:ext cx="3448059" cy="1573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983714-2F79-4DE4-B3B3-1206C2293BD0}"/>
              </a:ext>
            </a:extLst>
          </p:cNvPr>
          <p:cNvSpPr txBox="1"/>
          <p:nvPr/>
        </p:nvSpPr>
        <p:spPr>
          <a:xfrm>
            <a:off x="1043608" y="2564904"/>
            <a:ext cx="31854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四维距离的不变性：</a:t>
            </a:r>
          </a:p>
        </p:txBody>
      </p:sp>
    </p:spTree>
    <p:extLst>
      <p:ext uri="{BB962C8B-B14F-4D97-AF65-F5344CB8AC3E}">
        <p14:creationId xmlns:p14="http://schemas.microsoft.com/office/powerpoint/2010/main" val="3943532625"/>
      </p:ext>
    </p:extLst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8" name="Picture 10" descr="C:\Documents and Settings\JTZHAO\桌面\XCH001_159_00.jpg">
            <a:extLst>
              <a:ext uri="{FF2B5EF4-FFF2-40B4-BE49-F238E27FC236}">
                <a16:creationId xmlns:a16="http://schemas.microsoft.com/office/drawing/2014/main" xmlns="" id="{99991D83-3772-4D83-B689-5ADF6657C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679" y="418168"/>
            <a:ext cx="4038600" cy="328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61F74572-84FF-4B47-9785-2D1BC6320531}"/>
                  </a:ext>
                </a:extLst>
              </p:cNvPr>
              <p:cNvSpPr txBox="1"/>
              <p:nvPr/>
            </p:nvSpPr>
            <p:spPr>
              <a:xfrm>
                <a:off x="467544" y="476672"/>
                <a:ext cx="3534044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S’</a:t>
                </a:r>
                <a:r>
                  <a:rPr lang="zh-CN" altLang="en-US" dirty="0"/>
                  <a:t>参照系的原点：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1F74572-84FF-4B47-9785-2D1BC6320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76672"/>
                <a:ext cx="3534044" cy="1292662"/>
              </a:xfrm>
              <a:prstGeom prst="rect">
                <a:avLst/>
              </a:prstGeom>
              <a:blipFill>
                <a:blip r:embed="rId4"/>
                <a:stretch>
                  <a:fillRect l="-3109" t="-5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32A15236-AF62-4BDE-9B85-57ECD16AF428}"/>
                  </a:ext>
                </a:extLst>
              </p:cNvPr>
              <p:cNvSpPr/>
              <p:nvPr/>
            </p:nvSpPr>
            <p:spPr>
              <a:xfrm>
                <a:off x="512922" y="1824031"/>
                <a:ext cx="228710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A15236-AF62-4BDE-9B85-57ECD16AF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22" y="1824031"/>
                <a:ext cx="228710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25EA185-A25A-4907-9669-68EFA64FE61A}"/>
              </a:ext>
            </a:extLst>
          </p:cNvPr>
          <p:cNvSpPr txBox="1"/>
          <p:nvPr/>
        </p:nvSpPr>
        <p:spPr>
          <a:xfrm>
            <a:off x="565547" y="2894746"/>
            <a:ext cx="2852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洛伦兹变换系数：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C7C24725-6AE2-429A-9EBD-BF63E1A97579}"/>
                  </a:ext>
                </a:extLst>
              </p:cNvPr>
              <p:cNvSpPr txBox="1"/>
              <p:nvPr/>
            </p:nvSpPr>
            <p:spPr>
              <a:xfrm>
                <a:off x="677416" y="3717032"/>
                <a:ext cx="2144177" cy="2593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C24725-6AE2-429A-9EBD-BF63E1A9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6" y="3717032"/>
                <a:ext cx="2144177" cy="25933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C5C808DE-5F0D-4C02-A941-CD9CA72EF141}"/>
                  </a:ext>
                </a:extLst>
              </p:cNvPr>
              <p:cNvSpPr/>
              <p:nvPr/>
            </p:nvSpPr>
            <p:spPr>
              <a:xfrm>
                <a:off x="4139952" y="3718420"/>
                <a:ext cx="2331664" cy="3005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5C808DE-5F0D-4C02-A941-CD9CA72EF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718420"/>
                <a:ext cx="2331664" cy="3005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xmlns="" id="{E4B73381-6412-4180-8539-1788E7BD9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68500"/>
            <a:ext cx="3200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洛仑兹坐标正变换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52579" name="Object 3">
            <a:extLst>
              <a:ext uri="{FF2B5EF4-FFF2-40B4-BE49-F238E27FC236}">
                <a16:creationId xmlns:a16="http://schemas.microsoft.com/office/drawing/2014/main" xmlns="" id="{1811AF30-67D0-42B0-9C51-3B60D331D4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25" y="2749550"/>
          <a:ext cx="2425700" cy="310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5" name="Equation" r:id="rId4" imgW="1091880" imgH="1396800" progId="Equation.DSMT4">
                  <p:embed/>
                </p:oleObj>
              </mc:Choice>
              <mc:Fallback>
                <p:oleObj name="Equation" r:id="rId4" imgW="1091880" imgH="139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749550"/>
                        <a:ext cx="2425700" cy="310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Object 4">
            <a:extLst>
              <a:ext uri="{FF2B5EF4-FFF2-40B4-BE49-F238E27FC236}">
                <a16:creationId xmlns:a16="http://schemas.microsoft.com/office/drawing/2014/main" xmlns="" id="{4D55CD9D-51AA-4C10-98A2-CE2E7B783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9063" y="2747963"/>
          <a:ext cx="2366962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6" name="Equation" r:id="rId6" imgW="1066680" imgH="1396800" progId="Equation.DSMT4">
                  <p:embed/>
                </p:oleObj>
              </mc:Choice>
              <mc:Fallback>
                <p:oleObj name="Equation" r:id="rId6" imgW="1066680" imgH="139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2747963"/>
                        <a:ext cx="2366962" cy="311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1" name="Rectangle 5">
            <a:extLst>
              <a:ext uri="{FF2B5EF4-FFF2-40B4-BE49-F238E27FC236}">
                <a16:creationId xmlns:a16="http://schemas.microsoft.com/office/drawing/2014/main" xmlns="" id="{4FEEDD31-7F52-4721-A37C-AEEBCBBE9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968500"/>
            <a:ext cx="3124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洛伦兹坐标逆变换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2582" name="Rectangle 6">
            <a:extLst>
              <a:ext uri="{FF2B5EF4-FFF2-40B4-BE49-F238E27FC236}">
                <a16:creationId xmlns:a16="http://schemas.microsoft.com/office/drawing/2014/main" xmlns="" id="{F9731C10-B029-4A4C-BCD5-020BFA8D2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84582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b="1"/>
              <a:t>参考系</a:t>
            </a:r>
            <a:r>
              <a:rPr lang="en-US" altLang="zh-CN" b="1">
                <a:ea typeface="Arial Unicode MS" pitchFamily="34" charset="-122"/>
              </a:rPr>
              <a:t>S</a:t>
            </a:r>
            <a:r>
              <a:rPr lang="zh-CN" altLang="en-US" b="1"/>
              <a:t>和</a:t>
            </a:r>
            <a:r>
              <a:rPr lang="en-US" altLang="zh-CN" b="1">
                <a:ea typeface="Arial Unicode MS" pitchFamily="34" charset="-122"/>
              </a:rPr>
              <a:t>S’ —— S’</a:t>
            </a:r>
            <a:r>
              <a:rPr lang="zh-CN" altLang="en-US" b="1"/>
              <a:t>系沿</a:t>
            </a:r>
            <a:r>
              <a:rPr lang="en-US" altLang="zh-CN" b="1"/>
              <a:t>x</a:t>
            </a:r>
            <a:r>
              <a:rPr lang="zh-CN" altLang="en-US" b="1"/>
              <a:t>轴以恒定速度</a:t>
            </a:r>
            <a:r>
              <a:rPr lang="en-US" altLang="zh-CN" b="1">
                <a:ea typeface="Arial Unicode MS" pitchFamily="34" charset="-122"/>
              </a:rPr>
              <a:t>u</a:t>
            </a:r>
            <a:r>
              <a:rPr lang="zh-CN" altLang="en-US" b="1"/>
              <a:t>相对于</a:t>
            </a:r>
            <a:r>
              <a:rPr lang="en-US" altLang="zh-CN" b="1">
                <a:ea typeface="Arial Unicode MS" pitchFamily="34" charset="-122"/>
              </a:rPr>
              <a:t>S</a:t>
            </a:r>
            <a:r>
              <a:rPr lang="zh-CN" altLang="en-US" b="1"/>
              <a:t>系运动</a:t>
            </a:r>
          </a:p>
          <a:p>
            <a:pPr algn="just" eaLnBrk="0" hangingPunct="0">
              <a:lnSpc>
                <a:spcPct val="150000"/>
              </a:lnSpc>
            </a:pPr>
            <a:r>
              <a:rPr lang="zh-CN" altLang="en-US" b="1"/>
              <a:t>                       </a:t>
            </a:r>
            <a:r>
              <a:rPr lang="en-US" altLang="zh-CN" b="1"/>
              <a:t>—— </a:t>
            </a:r>
            <a:r>
              <a:rPr lang="zh-CN" altLang="en-US" b="1"/>
              <a:t>事件</a:t>
            </a:r>
            <a:r>
              <a:rPr lang="en-US" altLang="zh-CN" b="1"/>
              <a:t>P</a:t>
            </a:r>
            <a:r>
              <a:rPr lang="zh-CN" altLang="en-US" b="1"/>
              <a:t>的时空坐标变换</a:t>
            </a:r>
          </a:p>
        </p:txBody>
      </p:sp>
      <p:sp>
        <p:nvSpPr>
          <p:cNvPr id="152583" name="Line 7">
            <a:extLst>
              <a:ext uri="{FF2B5EF4-FFF2-40B4-BE49-F238E27FC236}">
                <a16:creationId xmlns:a16="http://schemas.microsoft.com/office/drawing/2014/main" xmlns="" id="{4DE37612-F5F7-41AC-89E4-F5502409A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019800"/>
            <a:ext cx="3810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2584" name="Line 8">
            <a:extLst>
              <a:ext uri="{FF2B5EF4-FFF2-40B4-BE49-F238E27FC236}">
                <a16:creationId xmlns:a16="http://schemas.microsoft.com/office/drawing/2014/main" xmlns="" id="{949120AE-F69A-4A82-B208-A4E9AA3D1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6000" y="6013450"/>
            <a:ext cx="3708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  <p:bldP spid="152581" grpId="0" autoUpdateAnimBg="0"/>
      <p:bldP spid="15258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xmlns="" id="{0F742059-E8DD-42B8-A69F-FE18CEB15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2971800"/>
            <a:ext cx="54864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b="1">
                <a:solidFill>
                  <a:srgbClr val="660066"/>
                </a:solidFill>
                <a:ea typeface="Arial Unicode MS" pitchFamily="34" charset="-122"/>
                <a:sym typeface="Monotype Sorts" pitchFamily="2" charset="2"/>
              </a:rPr>
              <a:t></a:t>
            </a:r>
            <a:r>
              <a:rPr lang="en-US" altLang="zh-CN" b="1">
                <a:solidFill>
                  <a:srgbClr val="660066"/>
                </a:solidFill>
                <a:ea typeface="Arial Unicode MS" pitchFamily="34" charset="-122"/>
              </a:rPr>
              <a:t>  </a:t>
            </a:r>
            <a:r>
              <a:rPr lang="zh-CN" altLang="en-US" b="1">
                <a:solidFill>
                  <a:srgbClr val="660066"/>
                </a:solidFill>
                <a:sym typeface="Monotype Sorts" pitchFamily="2" charset="2"/>
              </a:rPr>
              <a:t>两个事件的时空坐标为线性关系</a:t>
            </a:r>
            <a:endParaRPr lang="zh-CN" altLang="en-US" b="1">
              <a:solidFill>
                <a:srgbClr val="660066"/>
              </a:solidFill>
              <a:ea typeface="Arial Unicode MS" pitchFamily="34" charset="-122"/>
              <a:sym typeface="Monotype Sorts" pitchFamily="2" charset="2"/>
            </a:endParaRP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xmlns="" id="{93648C6C-C384-40F1-8FED-73436BBB6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1358900"/>
            <a:ext cx="3200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洛仑兹坐标变换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54629" name="Object 5">
            <a:extLst>
              <a:ext uri="{FF2B5EF4-FFF2-40B4-BE49-F238E27FC236}">
                <a16:creationId xmlns:a16="http://schemas.microsoft.com/office/drawing/2014/main" xmlns="" id="{9A930061-97D3-41DD-A37D-C28E98A47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7388" y="365125"/>
          <a:ext cx="2332037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1" name="Equation" r:id="rId4" imgW="1091880" imgH="1168200" progId="Equation.DSMT4">
                  <p:embed/>
                </p:oleObj>
              </mc:Choice>
              <mc:Fallback>
                <p:oleObj name="Equation" r:id="rId4" imgW="1091880" imgH="116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365125"/>
                        <a:ext cx="2332037" cy="250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0" name="Object 6">
            <a:extLst>
              <a:ext uri="{FF2B5EF4-FFF2-40B4-BE49-F238E27FC236}">
                <a16:creationId xmlns:a16="http://schemas.microsoft.com/office/drawing/2014/main" xmlns="" id="{071FD9A9-E4E9-4EDF-999B-A47348B1EF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4498975"/>
          <a:ext cx="10620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2" r:id="rId6" imgW="431613" imgH="139639" progId="Equation.DSMT4">
                  <p:embed/>
                </p:oleObj>
              </mc:Choice>
              <mc:Fallback>
                <p:oleObj r:id="rId6" imgW="431613" imgH="13963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498975"/>
                        <a:ext cx="1062037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Object 7">
            <a:extLst>
              <a:ext uri="{FF2B5EF4-FFF2-40B4-BE49-F238E27FC236}">
                <a16:creationId xmlns:a16="http://schemas.microsoft.com/office/drawing/2014/main" xmlns="" id="{572FCEE3-C6D8-49F6-AF98-895CD3AA2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1613" y="4197350"/>
          <a:ext cx="13604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3" name="Equation" r:id="rId8" imgW="596880" imgH="393480" progId="Equation.DSMT4">
                  <p:embed/>
                </p:oleObj>
              </mc:Choice>
              <mc:Fallback>
                <p:oleObj name="Equation" r:id="rId8" imgW="59688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4197350"/>
                        <a:ext cx="1360487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2" name="Rectangle 8">
            <a:extLst>
              <a:ext uri="{FF2B5EF4-FFF2-40B4-BE49-F238E27FC236}">
                <a16:creationId xmlns:a16="http://schemas.microsoft.com/office/drawing/2014/main" xmlns="" id="{616B1841-E5F6-47EF-914D-399AAB26C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4375150"/>
            <a:ext cx="12192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en-US" altLang="zh-CN" b="1">
                <a:ea typeface="Arial Unicode MS" pitchFamily="34" charset="-122"/>
                <a:sym typeface="Monotype Sorts" pitchFamily="2" charset="2"/>
              </a:rPr>
              <a:t></a:t>
            </a:r>
            <a:r>
              <a:rPr lang="en-US" altLang="zh-CN" b="1">
                <a:ea typeface="Arial Unicode MS" pitchFamily="34" charset="-122"/>
              </a:rPr>
              <a:t>  </a:t>
            </a:r>
            <a:r>
              <a:rPr lang="zh-CN" altLang="en-US" b="1">
                <a:sym typeface="Monotype Sorts" pitchFamily="2" charset="2"/>
              </a:rPr>
              <a:t>当</a:t>
            </a:r>
            <a:endParaRPr lang="zh-CN" altLang="en-US" b="1">
              <a:ea typeface="Arial Unicode MS" pitchFamily="34" charset="-122"/>
              <a:sym typeface="Monotype Sorts" pitchFamily="2" charset="2"/>
            </a:endParaRPr>
          </a:p>
        </p:txBody>
      </p:sp>
      <p:graphicFrame>
        <p:nvGraphicFramePr>
          <p:cNvPr id="154633" name="Object 9">
            <a:extLst>
              <a:ext uri="{FF2B5EF4-FFF2-40B4-BE49-F238E27FC236}">
                <a16:creationId xmlns:a16="http://schemas.microsoft.com/office/drawing/2014/main" xmlns="" id="{0C32E770-A4D7-4268-A8A2-E76A0E329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581400"/>
          <a:ext cx="16541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4" name="Equation" r:id="rId10" imgW="736560" imgH="914400" progId="Equation.DSMT4">
                  <p:embed/>
                </p:oleObj>
              </mc:Choice>
              <mc:Fallback>
                <p:oleObj name="Equation" r:id="rId10" imgW="736560" imgH="914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81400"/>
                        <a:ext cx="1654175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5" name="Freeform 11">
            <a:extLst>
              <a:ext uri="{FF2B5EF4-FFF2-40B4-BE49-F238E27FC236}">
                <a16:creationId xmlns:a16="http://schemas.microsoft.com/office/drawing/2014/main" xmlns="" id="{67D1B136-7AE7-4180-BE32-5AFBB1EC8279}"/>
              </a:ext>
            </a:extLst>
          </p:cNvPr>
          <p:cNvSpPr>
            <a:spLocks/>
          </p:cNvSpPr>
          <p:nvPr/>
        </p:nvSpPr>
        <p:spPr bwMode="auto">
          <a:xfrm>
            <a:off x="5583238" y="1600200"/>
            <a:ext cx="739775" cy="1844675"/>
          </a:xfrm>
          <a:custGeom>
            <a:avLst/>
            <a:gdLst>
              <a:gd name="T0" fmla="*/ 0 w 912"/>
              <a:gd name="T1" fmla="*/ 0 h 1248"/>
              <a:gd name="T2" fmla="*/ 912 w 912"/>
              <a:gd name="T3" fmla="*/ 0 h 1248"/>
              <a:gd name="T4" fmla="*/ 912 w 912"/>
              <a:gd name="T5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1248">
                <a:moveTo>
                  <a:pt x="0" y="0"/>
                </a:moveTo>
                <a:lnTo>
                  <a:pt x="912" y="0"/>
                </a:lnTo>
                <a:lnTo>
                  <a:pt x="912" y="1248"/>
                </a:lnTo>
              </a:path>
            </a:pathLst>
          </a:custGeom>
          <a:noFill/>
          <a:ln w="38100" cap="flat" cmpd="sng">
            <a:solidFill>
              <a:srgbClr val="003300"/>
            </a:solidFill>
            <a:prstDash val="solid"/>
            <a:miter lim="800000"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6" name="Rectangle 12">
            <a:extLst>
              <a:ext uri="{FF2B5EF4-FFF2-40B4-BE49-F238E27FC236}">
                <a16:creationId xmlns:a16="http://schemas.microsoft.com/office/drawing/2014/main" xmlns="" id="{854E3AC6-7B7E-4D2F-AB45-A8A9B58AC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51325"/>
            <a:ext cx="28194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</a:pPr>
            <a:r>
              <a:rPr lang="en-US" altLang="zh-CN" sz="2400" b="1">
                <a:sym typeface="Monotype Sorts" pitchFamily="2" charset="2"/>
              </a:rPr>
              <a:t>—— </a:t>
            </a:r>
            <a:r>
              <a:rPr lang="zh-CN" altLang="en-US" sz="2400" b="1">
                <a:sym typeface="Monotype Sorts" pitchFamily="2" charset="2"/>
              </a:rPr>
              <a:t>伽利略变换式</a:t>
            </a:r>
            <a:endParaRPr lang="zh-CN" altLang="en-US" sz="2400" b="1">
              <a:ea typeface="Arial Unicode MS" pitchFamily="34" charset="-122"/>
              <a:sym typeface="Monotype Sorts" pitchFamily="2" charset="2"/>
            </a:endParaRPr>
          </a:p>
        </p:txBody>
      </p:sp>
      <p:graphicFrame>
        <p:nvGraphicFramePr>
          <p:cNvPr id="154637" name="Object 13">
            <a:extLst>
              <a:ext uri="{FF2B5EF4-FFF2-40B4-BE49-F238E27FC236}">
                <a16:creationId xmlns:a16="http://schemas.microsoft.com/office/drawing/2014/main" xmlns="" id="{AE27249E-CA6F-44A5-8ADC-54AF28F0E4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6025" y="5829300"/>
          <a:ext cx="82391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5" r:id="rId12" imgW="355446" imgH="139639" progId="Equation.DSMT4">
                  <p:embed/>
                </p:oleObj>
              </mc:Choice>
              <mc:Fallback>
                <p:oleObj r:id="rId12" imgW="355446" imgH="13963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5829300"/>
                        <a:ext cx="823913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8" name="Object 14">
            <a:extLst>
              <a:ext uri="{FF2B5EF4-FFF2-40B4-BE49-F238E27FC236}">
                <a16:creationId xmlns:a16="http://schemas.microsoft.com/office/drawing/2014/main" xmlns="" id="{1A7B05E8-86F9-4AFE-A354-B67740D68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450" y="5638800"/>
          <a:ext cx="15763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6" name="Equation" r:id="rId14" imgW="723600" imgH="253800" progId="Equation.DSMT4">
                  <p:embed/>
                </p:oleObj>
              </mc:Choice>
              <mc:Fallback>
                <p:oleObj name="Equation" r:id="rId14" imgW="723600" imgH="253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5638800"/>
                        <a:ext cx="1576388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9" name="Rectangle 15">
            <a:extLst>
              <a:ext uri="{FF2B5EF4-FFF2-40B4-BE49-F238E27FC236}">
                <a16:creationId xmlns:a16="http://schemas.microsoft.com/office/drawing/2014/main" xmlns="" id="{DC27F858-778C-4CD1-A090-053219F75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654675"/>
            <a:ext cx="123825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en-US" altLang="zh-CN" b="1">
                <a:ea typeface="Arial Unicode MS" pitchFamily="34" charset="-122"/>
                <a:sym typeface="Monotype Sorts" pitchFamily="2" charset="2"/>
              </a:rPr>
              <a:t></a:t>
            </a:r>
            <a:r>
              <a:rPr lang="en-US" altLang="zh-CN" b="1">
                <a:ea typeface="Arial Unicode MS" pitchFamily="34" charset="-122"/>
              </a:rPr>
              <a:t>  </a:t>
            </a:r>
            <a:r>
              <a:rPr lang="zh-CN" altLang="en-US" b="1">
                <a:sym typeface="Monotype Sorts" pitchFamily="2" charset="2"/>
              </a:rPr>
              <a:t>当</a:t>
            </a:r>
            <a:endParaRPr lang="zh-CN" altLang="en-US" b="1">
              <a:ea typeface="Arial Unicode MS" pitchFamily="34" charset="-122"/>
              <a:sym typeface="Monotype Sorts" pitchFamily="2" charset="2"/>
            </a:endParaRPr>
          </a:p>
        </p:txBody>
      </p:sp>
      <p:sp>
        <p:nvSpPr>
          <p:cNvPr id="154640" name="Rectangle 16">
            <a:extLst>
              <a:ext uri="{FF2B5EF4-FFF2-40B4-BE49-F238E27FC236}">
                <a16:creationId xmlns:a16="http://schemas.microsoft.com/office/drawing/2014/main" xmlns="" id="{88460761-7A34-42EF-88F3-D197C2D4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5697538"/>
            <a:ext cx="49530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zh-CN" altLang="en-US" b="1">
                <a:sym typeface="Monotype Sorts" pitchFamily="2" charset="2"/>
              </a:rPr>
              <a:t>为虚数</a:t>
            </a:r>
            <a:r>
              <a:rPr lang="en-US" altLang="zh-CN" b="1">
                <a:sym typeface="Monotype Sorts" pitchFamily="2" charset="2"/>
              </a:rPr>
              <a:t>——</a:t>
            </a:r>
            <a:r>
              <a:rPr lang="en-US" altLang="zh-CN" b="1">
                <a:ea typeface="Arial Unicode MS" pitchFamily="34" charset="-122"/>
                <a:sym typeface="Monotype Sorts" pitchFamily="2" charset="2"/>
              </a:rPr>
              <a:t> </a:t>
            </a:r>
            <a:r>
              <a:rPr lang="zh-CN" altLang="en-US" b="1">
                <a:sym typeface="Monotype Sorts" pitchFamily="2" charset="2"/>
              </a:rPr>
              <a:t>物体极限速度为光速</a:t>
            </a:r>
            <a:endParaRPr lang="zh-CN" altLang="en-US" b="1">
              <a:ea typeface="Arial Unicode MS" pitchFamily="34" charset="-122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utoUpdateAnimBg="0"/>
      <p:bldP spid="154627" grpId="0" autoUpdateAnimBg="0"/>
      <p:bldP spid="154632" grpId="0" autoUpdateAnimBg="0"/>
      <p:bldP spid="154636" grpId="0" autoUpdateAnimBg="0"/>
      <p:bldP spid="154639" grpId="0" autoUpdateAnimBg="0"/>
      <p:bldP spid="15464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050">
            <a:extLst>
              <a:ext uri="{FF2B5EF4-FFF2-40B4-BE49-F238E27FC236}">
                <a16:creationId xmlns:a16="http://schemas.microsoft.com/office/drawing/2014/main" xmlns="" id="{463DA410-3876-4C98-A39B-8514CDA07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92138"/>
            <a:ext cx="79248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</a:rPr>
              <a:t>2 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两个事件在不同参考系中的空间间隔和时间间隔</a:t>
            </a:r>
            <a:endParaRPr lang="zh-CN" altLang="en-US" sz="24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60771" name="Group 2051">
            <a:extLst>
              <a:ext uri="{FF2B5EF4-FFF2-40B4-BE49-F238E27FC236}">
                <a16:creationId xmlns:a16="http://schemas.microsoft.com/office/drawing/2014/main" xmlns="" id="{277A1AAE-A29F-4444-A228-F75A0201404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196975"/>
            <a:ext cx="8670925" cy="1600200"/>
            <a:chOff x="144" y="672"/>
            <a:chExt cx="5462" cy="1008"/>
          </a:xfrm>
        </p:grpSpPr>
        <p:sp>
          <p:nvSpPr>
            <p:cNvPr id="160772" name="Rectangle 2052">
              <a:extLst>
                <a:ext uri="{FF2B5EF4-FFF2-40B4-BE49-F238E27FC236}">
                  <a16:creationId xmlns:a16="http://schemas.microsoft.com/office/drawing/2014/main" xmlns="" id="{8EFA7459-1460-44ED-BBBA-BFDED5AF8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672"/>
              <a:ext cx="5376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lnSpc>
                  <a:spcPct val="190000"/>
                </a:lnSpc>
              </a:pPr>
              <a:r>
                <a:rPr lang="en-US" altLang="zh-CN" b="1"/>
                <a:t> </a:t>
              </a:r>
              <a:r>
                <a:rPr lang="zh-CN" altLang="en-US" b="1"/>
                <a:t>惯性系</a:t>
              </a:r>
              <a:r>
                <a:rPr lang="en-US" altLang="zh-CN" b="1">
                  <a:ea typeface="Arial Unicode MS" pitchFamily="34" charset="-122"/>
                </a:rPr>
                <a:t>S —— </a:t>
              </a:r>
              <a:r>
                <a:rPr lang="zh-CN" altLang="en-US" b="1"/>
                <a:t>事件</a:t>
              </a:r>
              <a:r>
                <a:rPr lang="en-US" altLang="zh-CN" b="1">
                  <a:ea typeface="Arial Unicode MS" pitchFamily="34" charset="-122"/>
                </a:rPr>
                <a:t>I                          __ </a:t>
              </a:r>
              <a:r>
                <a:rPr lang="zh-CN" altLang="en-US" b="1"/>
                <a:t>事件</a:t>
              </a:r>
              <a:r>
                <a:rPr lang="en-US" altLang="zh-CN" b="1">
                  <a:ea typeface="Arial Unicode MS" pitchFamily="34" charset="-122"/>
                </a:rPr>
                <a:t>II</a:t>
              </a:r>
              <a:endParaRPr lang="en-US" altLang="zh-CN" sz="1200">
                <a:ea typeface="Arial Unicode MS" pitchFamily="34" charset="-122"/>
              </a:endParaRPr>
            </a:p>
            <a:p>
              <a:pPr algn="just" eaLnBrk="0" hangingPunct="0">
                <a:lnSpc>
                  <a:spcPct val="190000"/>
                </a:lnSpc>
              </a:pPr>
              <a:r>
                <a:rPr lang="zh-CN" altLang="en-US" b="1"/>
                <a:t>惯性系</a:t>
              </a:r>
              <a:r>
                <a:rPr lang="en-US" altLang="zh-CN" b="1">
                  <a:ea typeface="Arial Unicode MS" pitchFamily="34" charset="-122"/>
                </a:rPr>
                <a:t>S’ —— </a:t>
              </a:r>
              <a:r>
                <a:rPr lang="zh-CN" altLang="en-US" b="1"/>
                <a:t>事件</a:t>
              </a:r>
              <a:r>
                <a:rPr lang="en-US" altLang="zh-CN" b="1">
                  <a:ea typeface="Arial Unicode MS" pitchFamily="34" charset="-122"/>
                </a:rPr>
                <a:t>I                          __ </a:t>
              </a:r>
              <a:r>
                <a:rPr lang="zh-CN" altLang="en-US" b="1"/>
                <a:t>事件</a:t>
              </a:r>
              <a:r>
                <a:rPr lang="en-US" altLang="zh-CN" b="1">
                  <a:ea typeface="Arial Unicode MS" pitchFamily="34" charset="-122"/>
                </a:rPr>
                <a:t>II</a:t>
              </a:r>
              <a:endParaRPr lang="en-US" altLang="zh-CN" sz="2400"/>
            </a:p>
          </p:txBody>
        </p:sp>
        <p:graphicFrame>
          <p:nvGraphicFramePr>
            <p:cNvPr id="160773" name="Object 2053">
              <a:extLst>
                <a:ext uri="{FF2B5EF4-FFF2-40B4-BE49-F238E27FC236}">
                  <a16:creationId xmlns:a16="http://schemas.microsoft.com/office/drawing/2014/main" xmlns="" id="{FD7ECBF4-F127-46C6-B933-A0AB2B8DFA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1" y="807"/>
            <a:ext cx="115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995" name="Equation" r:id="rId4" imgW="749160" imgH="228600" progId="Equation.DSMT4">
                    <p:embed/>
                  </p:oleObj>
                </mc:Choice>
                <mc:Fallback>
                  <p:oleObj name="Equation" r:id="rId4" imgW="749160" imgH="228600" progId="Equation.DSMT4">
                    <p:embed/>
                    <p:pic>
                      <p:nvPicPr>
                        <p:cNvPr id="0" name="Object 2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1" y="807"/>
                          <a:ext cx="1153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774" name="Object 2054">
              <a:extLst>
                <a:ext uri="{FF2B5EF4-FFF2-40B4-BE49-F238E27FC236}">
                  <a16:creationId xmlns:a16="http://schemas.microsoft.com/office/drawing/2014/main" xmlns="" id="{BF80331A-CBC7-421C-9C7E-5F51E96E95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1" y="817"/>
            <a:ext cx="1247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996" name="Equation" r:id="rId6" imgW="812520" imgH="228600" progId="Equation.DSMT4">
                    <p:embed/>
                  </p:oleObj>
                </mc:Choice>
                <mc:Fallback>
                  <p:oleObj name="Equation" r:id="rId6" imgW="812520" imgH="228600" progId="Equation.DSMT4">
                    <p:embed/>
                    <p:pic>
                      <p:nvPicPr>
                        <p:cNvPr id="0" name="Object 2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817"/>
                          <a:ext cx="1247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775" name="Object 2055">
              <a:extLst>
                <a:ext uri="{FF2B5EF4-FFF2-40B4-BE49-F238E27FC236}">
                  <a16:creationId xmlns:a16="http://schemas.microsoft.com/office/drawing/2014/main" xmlns="" id="{D47B1C08-4C4D-4D29-8259-211FE83EE4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9" y="1296"/>
            <a:ext cx="1231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997" name="Equation" r:id="rId8" imgW="799920" imgH="228600" progId="Equation.DSMT4">
                    <p:embed/>
                  </p:oleObj>
                </mc:Choice>
                <mc:Fallback>
                  <p:oleObj name="Equation" r:id="rId8" imgW="799920" imgH="228600" progId="Equation.DSMT4">
                    <p:embed/>
                    <p:pic>
                      <p:nvPicPr>
                        <p:cNvPr id="0" name="Object 2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9" y="1296"/>
                          <a:ext cx="1231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776" name="Object 2056">
              <a:extLst>
                <a:ext uri="{FF2B5EF4-FFF2-40B4-BE49-F238E27FC236}">
                  <a16:creationId xmlns:a16="http://schemas.microsoft.com/office/drawing/2014/main" xmlns="" id="{5241ECA5-1972-46D5-B8CE-8FC13898ED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3" y="1296"/>
            <a:ext cx="133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998" name="Equation" r:id="rId10" imgW="863280" imgH="228600" progId="Equation.DSMT4">
                    <p:embed/>
                  </p:oleObj>
                </mc:Choice>
                <mc:Fallback>
                  <p:oleObj name="Equation" r:id="rId10" imgW="863280" imgH="228600" progId="Equation.DSMT4">
                    <p:embed/>
                    <p:pic>
                      <p:nvPicPr>
                        <p:cNvPr id="0" name="Object 2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3" y="1296"/>
                          <a:ext cx="1333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0777" name="Object 2057">
            <a:extLst>
              <a:ext uri="{FF2B5EF4-FFF2-40B4-BE49-F238E27FC236}">
                <a16:creationId xmlns:a16="http://schemas.microsoft.com/office/drawing/2014/main" xmlns="" id="{6D62000F-14DA-4F2A-B621-157E8BB0A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6700" y="4016375"/>
          <a:ext cx="1916113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99" name="Equation" r:id="rId12" imgW="863280" imgH="939600" progId="Equation.DSMT4">
                  <p:embed/>
                </p:oleObj>
              </mc:Choice>
              <mc:Fallback>
                <p:oleObj name="Equation" r:id="rId12" imgW="863280" imgH="939600" progId="Equation.DSMT4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016375"/>
                        <a:ext cx="1916113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8" name="Rectangle 2058">
            <a:extLst>
              <a:ext uri="{FF2B5EF4-FFF2-40B4-BE49-F238E27FC236}">
                <a16:creationId xmlns:a16="http://schemas.microsoft.com/office/drawing/2014/main" xmlns="" id="{B56D7DE1-75FE-44B2-A63B-211E5F49F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54375"/>
            <a:ext cx="3810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中事件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II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的时空间隔</a:t>
            </a:r>
          </a:p>
        </p:txBody>
      </p:sp>
      <p:sp>
        <p:nvSpPr>
          <p:cNvPr id="160779" name="Rectangle 2059">
            <a:extLst>
              <a:ext uri="{FF2B5EF4-FFF2-40B4-BE49-F238E27FC236}">
                <a16:creationId xmlns:a16="http://schemas.microsoft.com/office/drawing/2014/main" xmlns="" id="{3604B25F-61E2-4A0B-A701-5457DD0B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22625"/>
            <a:ext cx="3962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S’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中事件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II</a:t>
            </a:r>
            <a:r>
              <a:rPr lang="zh-CN" altLang="en-US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的时空间隔</a:t>
            </a:r>
          </a:p>
        </p:txBody>
      </p:sp>
      <p:graphicFrame>
        <p:nvGraphicFramePr>
          <p:cNvPr id="160780" name="Object 2060">
            <a:extLst>
              <a:ext uri="{FF2B5EF4-FFF2-40B4-BE49-F238E27FC236}">
                <a16:creationId xmlns:a16="http://schemas.microsoft.com/office/drawing/2014/main" xmlns="" id="{B55E33EF-C0B2-4B7D-803A-B6F224042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030663"/>
          <a:ext cx="2039938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00" name="Equation" r:id="rId14" imgW="901440" imgH="939600" progId="Equation.DSMT4">
                  <p:embed/>
                </p:oleObj>
              </mc:Choice>
              <mc:Fallback>
                <p:oleObj name="Equation" r:id="rId14" imgW="901440" imgH="939600" progId="Equation.DSMT4">
                  <p:embed/>
                  <p:pic>
                    <p:nvPicPr>
                      <p:cNvPr id="0" name="Object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030663"/>
                        <a:ext cx="2039938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utoUpdateAnimBg="0"/>
      <p:bldP spid="160778" grpId="0" autoUpdateAnimBg="0"/>
      <p:bldP spid="160779" grpId="0" autoUpdateAnimBg="0"/>
    </p:bldLst>
  </p:timing>
</p:sld>
</file>

<file path=ppt/theme/theme1.xml><?xml version="1.0" encoding="utf-8"?>
<a:theme xmlns:a="http://schemas.openxmlformats.org/drawingml/2006/main" name="000000">
  <a:themeElements>
    <a:clrScheme name="000000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000000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00000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000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000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000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000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F:\01_College Physics_XCH\XCH_ppt_大学物理讲义_20121008\000000.ppt</Template>
  <TotalTime>1974</TotalTime>
  <Words>1115</Words>
  <Application>Microsoft Office PowerPoint</Application>
  <PresentationFormat>全屏显示(4:3)</PresentationFormat>
  <Paragraphs>178</Paragraphs>
  <Slides>31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 Unicode MS</vt:lpstr>
      <vt:lpstr>Monotype Sorts</vt:lpstr>
      <vt:lpstr>隶书</vt:lpstr>
      <vt:lpstr>宋体</vt:lpstr>
      <vt:lpstr>幼圆</vt:lpstr>
      <vt:lpstr>Arial</vt:lpstr>
      <vt:lpstr>Cambria Math</vt:lpstr>
      <vt:lpstr>Symbol</vt:lpstr>
      <vt:lpstr>Tahoma</vt:lpstr>
      <vt:lpstr>Times New Roman</vt:lpstr>
      <vt:lpstr>Wingdings</vt:lpstr>
      <vt:lpstr>000000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HZIEE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XCH</dc:creator>
  <cp:lastModifiedBy>个人用户</cp:lastModifiedBy>
  <cp:revision>268</cp:revision>
  <dcterms:created xsi:type="dcterms:W3CDTF">2003-09-20T16:37:45Z</dcterms:created>
  <dcterms:modified xsi:type="dcterms:W3CDTF">2020-01-05T08:10:43Z</dcterms:modified>
</cp:coreProperties>
</file>