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9"/>
  </p:notesMasterIdLst>
  <p:sldIdLst>
    <p:sldId id="256" r:id="rId2"/>
    <p:sldId id="257" r:id="rId3"/>
    <p:sldId id="286" r:id="rId4"/>
    <p:sldId id="259" r:id="rId5"/>
    <p:sldId id="260" r:id="rId6"/>
    <p:sldId id="261" r:id="rId7"/>
    <p:sldId id="287" r:id="rId8"/>
    <p:sldId id="263" r:id="rId9"/>
    <p:sldId id="262" r:id="rId10"/>
    <p:sldId id="266" r:id="rId11"/>
    <p:sldId id="264" r:id="rId12"/>
    <p:sldId id="269" r:id="rId13"/>
    <p:sldId id="270" r:id="rId14"/>
    <p:sldId id="271" r:id="rId15"/>
    <p:sldId id="288" r:id="rId16"/>
    <p:sldId id="289" r:id="rId17"/>
    <p:sldId id="283" r:id="rId18"/>
    <p:sldId id="284" r:id="rId19"/>
    <p:sldId id="280" r:id="rId20"/>
    <p:sldId id="281" r:id="rId21"/>
    <p:sldId id="282" r:id="rId22"/>
    <p:sldId id="272" r:id="rId23"/>
    <p:sldId id="290" r:id="rId24"/>
    <p:sldId id="273" r:id="rId25"/>
    <p:sldId id="274" r:id="rId26"/>
    <p:sldId id="275" r:id="rId27"/>
    <p:sldId id="285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00"/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62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7D8A4AE-C106-4692-A20A-17BD4C68B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31B7A-F425-4982-BA00-EC912CA76EA5}" type="slidenum">
              <a:rPr lang="en-US" altLang="zh-CN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FA916-DE7F-46A3-A3D1-D74EF7CFBB8B}" type="slidenum">
              <a:rPr lang="en-US" altLang="zh-CN">
                <a:latin typeface="Arial" pitchFamily="34" charset="0"/>
              </a:rPr>
              <a:pPr/>
              <a:t>12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B3035-C05E-4905-96D8-84729EA1D6EE}" type="slidenum">
              <a:rPr lang="en-US" altLang="zh-CN">
                <a:latin typeface="Arial" pitchFamily="34" charset="0"/>
              </a:rPr>
              <a:pPr/>
              <a:t>13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FABA9-9E7D-4341-859F-85E8A79BD40A}" type="slidenum">
              <a:rPr lang="en-US" altLang="zh-CN">
                <a:latin typeface="Arial" pitchFamily="34" charset="0"/>
              </a:rPr>
              <a:pPr/>
              <a:t>14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D1D22-715C-4952-BD73-40E1E888C4D1}" type="slidenum">
              <a:rPr lang="en-US" altLang="zh-CN">
                <a:latin typeface="Arial" pitchFamily="34" charset="0"/>
              </a:rPr>
              <a:pPr/>
              <a:t>16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42101-ECA6-4936-9F8F-CB9F955F836E}" type="slidenum">
              <a:rPr lang="en-US" altLang="zh-CN">
                <a:latin typeface="Arial" pitchFamily="34" charset="0"/>
              </a:rPr>
              <a:pPr/>
              <a:t>17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503EC-A5B7-4F6B-BFC3-BE95327D4540}" type="slidenum">
              <a:rPr lang="en-US" altLang="zh-CN">
                <a:latin typeface="Arial" pitchFamily="34" charset="0"/>
              </a:rPr>
              <a:pPr/>
              <a:t>18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5B434-474C-4E47-8E3B-0CD7EE845AF3}" type="slidenum">
              <a:rPr lang="en-US" altLang="zh-CN">
                <a:latin typeface="Arial" pitchFamily="34" charset="0"/>
              </a:rPr>
              <a:pPr/>
              <a:t>19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6DBCA-6C27-4DC9-9CF8-63EB801B43AA}" type="slidenum">
              <a:rPr lang="en-US" altLang="zh-CN">
                <a:latin typeface="Arial" pitchFamily="34" charset="0"/>
              </a:rPr>
              <a:pPr/>
              <a:t>20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1C2AB-E288-4E71-92CD-DB7E879C9E83}" type="slidenum">
              <a:rPr lang="en-US" altLang="zh-CN">
                <a:latin typeface="Arial" pitchFamily="34" charset="0"/>
              </a:rPr>
              <a:pPr/>
              <a:t>21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673A0-6C9B-4A86-A45D-A0C8FA3F455F}" type="slidenum">
              <a:rPr lang="en-US" altLang="zh-CN">
                <a:latin typeface="Arial" pitchFamily="34" charset="0"/>
              </a:rPr>
              <a:pPr/>
              <a:t>22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15D0D-C885-4F37-9DCD-9F843485A0D0}" type="slidenum">
              <a:rPr lang="en-US" altLang="zh-CN">
                <a:latin typeface="Arial" pitchFamily="34" charset="0"/>
              </a:rPr>
              <a:pPr/>
              <a:t>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D1B87-2C55-41C4-A38A-C33B25EBB38C}" type="slidenum">
              <a:rPr lang="en-US" altLang="zh-CN">
                <a:latin typeface="Arial" pitchFamily="34" charset="0"/>
              </a:rPr>
              <a:pPr/>
              <a:t>24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3CB9E-022B-4FDF-8461-F8D9138C53C8}" type="slidenum">
              <a:rPr lang="en-US" altLang="zh-CN">
                <a:latin typeface="Arial" pitchFamily="34" charset="0"/>
              </a:rPr>
              <a:pPr/>
              <a:t>25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BB55F-54D9-4295-843C-484D02350C5D}" type="slidenum">
              <a:rPr lang="en-US" altLang="zh-CN">
                <a:latin typeface="Arial" pitchFamily="34" charset="0"/>
              </a:rPr>
              <a:pPr/>
              <a:t>26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A94DA-DF43-4CE9-99AC-3E4592304C18}" type="slidenum">
              <a:rPr lang="en-US" altLang="zh-CN">
                <a:latin typeface="Arial" pitchFamily="34" charset="0"/>
              </a:rPr>
              <a:pPr/>
              <a:t>27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8DA3E-EA46-4ED4-AC0D-9BF35F2E1499}" type="slidenum">
              <a:rPr lang="en-US" altLang="zh-CN">
                <a:latin typeface="Arial" pitchFamily="34" charset="0"/>
              </a:rPr>
              <a:pPr/>
              <a:t>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4BC00-62FA-4FCE-A9A6-7EBC8458B8AD}" type="slidenum">
              <a:rPr lang="en-US" altLang="zh-CN">
                <a:latin typeface="Arial" pitchFamily="34" charset="0"/>
              </a:rPr>
              <a:pPr/>
              <a:t>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8D277-CDB6-4540-8C3E-1C0E4530328E}" type="slidenum">
              <a:rPr lang="en-US" altLang="zh-CN">
                <a:latin typeface="Arial" pitchFamily="34" charset="0"/>
              </a:rPr>
              <a:pPr/>
              <a:t>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AA289-EBC1-4396-8EF4-C04AFCB40373}" type="slidenum">
              <a:rPr lang="en-US" altLang="zh-CN">
                <a:latin typeface="Arial" pitchFamily="34" charset="0"/>
              </a:rPr>
              <a:pPr/>
              <a:t>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69FE4-E83C-44AA-92FB-6A4C596F6972}" type="slidenum">
              <a:rPr lang="en-US" altLang="zh-CN">
                <a:latin typeface="Arial" pitchFamily="34" charset="0"/>
              </a:rPr>
              <a:pPr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453F8-182A-4324-B412-1585A56E2DCB}" type="slidenum">
              <a:rPr lang="en-US" altLang="zh-CN">
                <a:latin typeface="Arial" pitchFamily="34" charset="0"/>
              </a:rPr>
              <a:pPr/>
              <a:t>10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5D6A8-3FE0-4D80-9BEC-A075286F85CE}" type="slidenum">
              <a:rPr lang="en-US" altLang="zh-CN">
                <a:latin typeface="Arial" pitchFamily="34" charset="0"/>
              </a:rPr>
              <a:pPr/>
              <a:t>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A5F9-3F16-4B63-B132-40672CA6D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997CE-5BFB-4003-8F56-F7088B869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95AF7-35C4-405E-B15C-21C55F6C73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AB1C2-016F-4553-B7AB-C6506B20E4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52650-D6D4-4D08-AD3C-3303763623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5CD60-E110-4539-8655-B159706A20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4CDF0-5161-4300-9DC7-341DF722B5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8A51F-187D-4A18-9114-B3E15311F6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B052A-1B11-4940-83A2-2D3E87E9A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348EF-4B64-463E-A04C-59BC2ABE9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0CE70-C5B4-404B-BAE6-B29B8DA88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AB9D4-A09A-40E6-A9A4-2E2C7EAF0F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E554FCC5-9949-4CD0-98B4-24D2A3868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章    运算方法和运算器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764704"/>
            <a:ext cx="8064500" cy="720080"/>
          </a:xfrm>
        </p:spPr>
        <p:txBody>
          <a:bodyPr/>
          <a:lstStyle/>
          <a:p>
            <a:pPr lvl="2" eaLnBrk="1" hangingPunct="1"/>
            <a:r>
              <a:rPr lang="en-US" altLang="zh-CN" sz="2000" dirty="0" smtClean="0">
                <a:solidFill>
                  <a:schemeClr val="tx2"/>
                </a:solidFill>
              </a:rPr>
              <a:t>n</a:t>
            </a:r>
            <a:r>
              <a:rPr lang="zh-CN" altLang="en-US" sz="2000" dirty="0" smtClean="0">
                <a:solidFill>
                  <a:schemeClr val="tx2"/>
                </a:solidFill>
              </a:rPr>
              <a:t>位串行加法器</a:t>
            </a:r>
          </a:p>
          <a:p>
            <a:pPr lvl="3" eaLnBrk="1" hangingPunct="1">
              <a:buFontTx/>
              <a:buNone/>
            </a:pPr>
            <a:r>
              <a:rPr lang="zh-CN" altLang="en-US" sz="1800" dirty="0" smtClean="0">
                <a:solidFill>
                  <a:schemeClr val="tx2"/>
                </a:solidFill>
              </a:rPr>
              <a:t>将</a:t>
            </a:r>
            <a:r>
              <a:rPr lang="en-US" altLang="zh-CN" sz="1800" dirty="0" smtClean="0">
                <a:solidFill>
                  <a:schemeClr val="tx2"/>
                </a:solidFill>
              </a:rPr>
              <a:t>n</a:t>
            </a:r>
            <a:r>
              <a:rPr lang="zh-CN" altLang="en-US" sz="1800" dirty="0" smtClean="0">
                <a:solidFill>
                  <a:schemeClr val="tx2"/>
                </a:solidFill>
              </a:rPr>
              <a:t>个全加器连接起来可组成</a:t>
            </a:r>
            <a:r>
              <a:rPr lang="en-US" altLang="zh-CN" sz="1800" dirty="0" smtClean="0">
                <a:solidFill>
                  <a:schemeClr val="tx2"/>
                </a:solidFill>
              </a:rPr>
              <a:t>n</a:t>
            </a:r>
            <a:r>
              <a:rPr lang="zh-CN" altLang="en-US" sz="1800" dirty="0" smtClean="0">
                <a:solidFill>
                  <a:schemeClr val="tx2"/>
                </a:solidFill>
              </a:rPr>
              <a:t>位加法器 </a:t>
            </a:r>
          </a:p>
        </p:txBody>
      </p:sp>
      <p:sp>
        <p:nvSpPr>
          <p:cNvPr id="5125" name="Line 38"/>
          <p:cNvSpPr>
            <a:spLocks noChangeShapeType="1"/>
          </p:cNvSpPr>
          <p:nvPr/>
        </p:nvSpPr>
        <p:spPr bwMode="auto">
          <a:xfrm flipV="1">
            <a:off x="933450" y="2835275"/>
            <a:ext cx="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37"/>
          <p:cNvSpPr>
            <a:spLocks noChangeShapeType="1"/>
          </p:cNvSpPr>
          <p:nvPr/>
        </p:nvSpPr>
        <p:spPr bwMode="auto">
          <a:xfrm>
            <a:off x="1497013" y="3384550"/>
            <a:ext cx="227012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Text Box 27"/>
          <p:cNvSpPr txBox="1">
            <a:spLocks noChangeArrowheads="1"/>
          </p:cNvSpPr>
          <p:nvPr/>
        </p:nvSpPr>
        <p:spPr bwMode="auto">
          <a:xfrm>
            <a:off x="2857500" y="3065463"/>
            <a:ext cx="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Rectangle 39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9" name="Rectangle 51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27000"/>
            <a:endParaRPr lang="zh-CN" altLang="zh-CN"/>
          </a:p>
        </p:txBody>
      </p:sp>
      <p:graphicFrame>
        <p:nvGraphicFramePr>
          <p:cNvPr id="5122" name="Object 54"/>
          <p:cNvGraphicFramePr>
            <a:graphicFrameLocks noChangeAspect="1"/>
          </p:cNvGraphicFramePr>
          <p:nvPr>
            <p:ph sz="half" idx="2"/>
          </p:nvPr>
        </p:nvGraphicFramePr>
        <p:xfrm>
          <a:off x="683568" y="1749425"/>
          <a:ext cx="7704856" cy="4880753"/>
        </p:xfrm>
        <a:graphic>
          <a:graphicData uri="http://schemas.openxmlformats.org/presentationml/2006/ole">
            <p:oleObj spid="_x0000_s5122" name="位图图像" r:id="rId4" imgW="7066667" imgH="4476190" progId="PBrush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95536" y="260648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sz="2400" b="1" dirty="0" smtClean="0">
                <a:solidFill>
                  <a:schemeClr val="tx2"/>
                </a:solidFill>
              </a:rPr>
              <a:t>3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、补码加减运算器的实现片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(p42)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611560" y="1340768"/>
          <a:ext cx="5546915" cy="3456384"/>
        </p:xfrm>
        <a:graphic>
          <a:graphicData uri="http://schemas.openxmlformats.org/presentationml/2006/ole">
            <p:oleObj spid="_x0000_s7170" name="Visio" r:id="rId4" imgW="3589506" imgH="2300288" progId="Visio.Drawing.11">
              <p:embed/>
            </p:oleObj>
          </a:graphicData>
        </a:graphic>
      </p:graphicFrame>
      <p:sp>
        <p:nvSpPr>
          <p:cNvPr id="7179" name="Text Box 6"/>
          <p:cNvSpPr txBox="1">
            <a:spLocks noChangeArrowheads="1"/>
          </p:cNvSpPr>
          <p:nvPr/>
        </p:nvSpPr>
        <p:spPr bwMode="auto">
          <a:xfrm>
            <a:off x="2555776" y="5589240"/>
            <a:ext cx="4392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是寄存器，存放加数和减数的补码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1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1560" y="620688"/>
            <a:ext cx="5112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09800" lvl="4" indent="-381000" eaLnBrk="1" hangingPunct="1"/>
            <a:r>
              <a:rPr lang="zh-CN" altLang="en-US" sz="2400" b="1" dirty="0" smtClean="0">
                <a:solidFill>
                  <a:schemeClr val="tx2"/>
                </a:solidFill>
              </a:rPr>
              <a:t>补码加减运算器</a:t>
            </a:r>
          </a:p>
        </p:txBody>
      </p:sp>
      <p:sp>
        <p:nvSpPr>
          <p:cNvPr id="15" name="矩形 14"/>
          <p:cNvSpPr/>
          <p:nvPr/>
        </p:nvSpPr>
        <p:spPr>
          <a:xfrm>
            <a:off x="5508104" y="2636912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</a:rPr>
              <a:t>是控制信号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r>
              <a:rPr lang="zh-CN" altLang="en-US" dirty="0" smtClean="0">
                <a:solidFill>
                  <a:schemeClr val="tx2"/>
                </a:solidFill>
              </a:rPr>
              <a:t>时，该电路是补码加法器，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2"/>
                </a:solidFill>
              </a:rPr>
              <a:t>=1</a:t>
            </a:r>
            <a:r>
              <a:rPr lang="zh-CN" altLang="en-US" dirty="0" smtClean="0">
                <a:solidFill>
                  <a:schemeClr val="tx2"/>
                </a:solidFill>
              </a:rPr>
              <a:t>时，该电路是补码减法器，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55776" y="5085184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</a:rPr>
              <a:t>是累加器，存放加数和被减数的补码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652120" y="2276872"/>
            <a:ext cx="28803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476672"/>
            <a:ext cx="396935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4.1.2 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机器数的移位运算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980728"/>
            <a:ext cx="41264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en-US" sz="2400" dirty="0">
                <a:solidFill>
                  <a:schemeClr val="tx2"/>
                </a:solidFill>
              </a:rPr>
              <a:t>、逻辑移位</a:t>
            </a:r>
            <a:r>
              <a:rPr lang="en-US" altLang="zh-CN" sz="2400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无符号数据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3568" y="1628800"/>
            <a:ext cx="216024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逻辑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左移：</a:t>
            </a:r>
            <a:endParaRPr kumimoji="1" lang="zh-CN" alt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3419872" y="1700808"/>
            <a:ext cx="4953000" cy="457200"/>
            <a:chOff x="1344" y="1248"/>
            <a:chExt cx="3120" cy="288"/>
          </a:xfrm>
        </p:grpSpPr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824" y="1248"/>
              <a:ext cx="2352" cy="240"/>
              <a:chOff x="1680" y="1152"/>
              <a:chExt cx="2352" cy="288"/>
            </a:xfrm>
          </p:grpSpPr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632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 flipH="1">
                <a:off x="1824" y="1296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600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 flipH="1">
                <a:off x="3744" y="1296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2640" y="1296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344" y="1248"/>
              <a:ext cx="3120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en-US" sz="2400" b="1" dirty="0">
                  <a:latin typeface="Times New Roman" pitchFamily="18" charset="0"/>
                </a:rPr>
                <a:t>   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Times New Roman" pitchFamily="18" charset="0"/>
                </a:rPr>
                <a:t>CF                                                              0</a:t>
              </a:r>
              <a:endParaRPr kumimoji="1" lang="en-US" altLang="zh-CN" sz="2000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51920" y="2636912"/>
            <a:ext cx="25908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899920" y="2636912"/>
            <a:ext cx="457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851920" y="2636912"/>
            <a:ext cx="457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985520" y="2636912"/>
            <a:ext cx="4572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rot="10800000" flipH="1">
            <a:off x="4461520" y="2827412"/>
            <a:ext cx="137160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rot="10800000" flipH="1">
            <a:off x="6214120" y="2827412"/>
            <a:ext cx="91440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 rot="10800000" flipH="1">
            <a:off x="3623320" y="2827412"/>
            <a:ext cx="45720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Text Box 148"/>
          <p:cNvSpPr txBox="1">
            <a:spLocks noChangeArrowheads="1"/>
          </p:cNvSpPr>
          <p:nvPr/>
        </p:nvSpPr>
        <p:spPr bwMode="auto">
          <a:xfrm>
            <a:off x="827584" y="2564904"/>
            <a:ext cx="18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</a:rPr>
              <a:t>逻辑</a:t>
            </a:r>
            <a:r>
              <a:rPr kumimoji="1" lang="zh-CN" altLang="en-US" sz="2400" b="1" dirty="0" smtClean="0">
                <a:solidFill>
                  <a:schemeClr val="tx2"/>
                </a:solidFill>
              </a:rPr>
              <a:t>右移：</a:t>
            </a:r>
            <a:endParaRPr kumimoji="1"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52320" y="270892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hlink"/>
                </a:solidFill>
                <a:latin typeface="Times New Roman" pitchFamily="18" charset="0"/>
              </a:rPr>
              <a:t>CF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347864" y="26369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dirty="0" smtClean="0">
                <a:solidFill>
                  <a:schemeClr val="hlink"/>
                </a:solidFill>
                <a:latin typeface="Times New Roman" pitchFamily="18" charset="0"/>
              </a:rPr>
              <a:t>0</a:t>
            </a:r>
            <a:endParaRPr kumimoji="1" lang="en-US" altLang="zh-CN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3568" y="3356992"/>
            <a:ext cx="41264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tx2"/>
                </a:solidFill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</a:rPr>
              <a:t>、算术移位</a:t>
            </a:r>
            <a:r>
              <a:rPr lang="en-US" altLang="zh-CN" sz="2400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无符号数据</a:t>
            </a:r>
          </a:p>
        </p:txBody>
      </p:sp>
      <p:sp>
        <p:nvSpPr>
          <p:cNvPr id="32" name="矩形 31"/>
          <p:cNvSpPr/>
          <p:nvPr/>
        </p:nvSpPr>
        <p:spPr>
          <a:xfrm>
            <a:off x="755576" y="3933056"/>
            <a:ext cx="784887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3810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算术左移：符号位</a:t>
            </a:r>
            <a:r>
              <a:rPr lang="zh-CN" altLang="en-US" kern="0" dirty="0">
                <a:solidFill>
                  <a:schemeClr val="tx2"/>
                </a:solidFill>
              </a:rPr>
              <a:t>不变，高位移出，低位补“</a:t>
            </a:r>
            <a:r>
              <a:rPr lang="en-US" altLang="zh-CN" kern="0" dirty="0">
                <a:solidFill>
                  <a:schemeClr val="tx2"/>
                </a:solidFill>
              </a:rPr>
              <a:t>0”</a:t>
            </a:r>
            <a:r>
              <a:rPr lang="zh-CN" altLang="en-US" kern="0" dirty="0">
                <a:solidFill>
                  <a:schemeClr val="tx2"/>
                </a:solidFill>
              </a:rPr>
              <a:t>。</a:t>
            </a:r>
            <a:r>
              <a:rPr lang="zh-CN" altLang="en-US" b="1" kern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当左移移出的数据位为“</a:t>
            </a:r>
            <a:r>
              <a:rPr lang="en-US" altLang="zh-CN" b="1" kern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1”</a:t>
            </a:r>
            <a:r>
              <a:rPr lang="zh-CN" altLang="en-US" b="1" kern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时，发生溢出</a:t>
            </a:r>
            <a:r>
              <a:rPr lang="zh-CN" altLang="en-US" kern="0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27584" y="4725144"/>
            <a:ext cx="6192688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3810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算术右移：符号位</a:t>
            </a:r>
            <a:r>
              <a:rPr lang="zh-CN" altLang="en-US" kern="0" dirty="0">
                <a:solidFill>
                  <a:schemeClr val="tx2"/>
                </a:solidFill>
              </a:rPr>
              <a:t>不变</a:t>
            </a:r>
            <a:r>
              <a:rPr lang="zh-CN" altLang="en-US" kern="0" dirty="0" smtClean="0">
                <a:solidFill>
                  <a:schemeClr val="tx2"/>
                </a:solidFill>
              </a:rPr>
              <a:t>，低位移出，高位根据编码情况而定</a:t>
            </a:r>
            <a:endParaRPr lang="zh-CN" altLang="en-US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771800" y="1556792"/>
          <a:ext cx="3889375" cy="651322"/>
        </p:xfrm>
        <a:graphic>
          <a:graphicData uri="http://schemas.openxmlformats.org/presentationml/2006/ole">
            <p:oleObj spid="_x0000_s8194" name="Visio" r:id="rId4" imgW="2198991" imgH="446956" progId="Visio.Drawing.11">
              <p:embed/>
            </p:oleObj>
          </a:graphicData>
        </a:graphic>
      </p:graphicFrame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4283968" y="4149080"/>
          <a:ext cx="3814762" cy="1025525"/>
        </p:xfrm>
        <a:graphic>
          <a:graphicData uri="http://schemas.openxmlformats.org/presentationml/2006/ole">
            <p:oleObj spid="_x0000_s8195" name="Visio" r:id="rId5" imgW="2058244" imgH="551114" progId="Visio.Drawing.11">
              <p:embed/>
            </p:oleObj>
          </a:graphicData>
        </a:graphic>
      </p:graphicFrame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539553" y="3212976"/>
            <a:ext cx="34563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3" indent="-342900"/>
            <a:r>
              <a:rPr lang="zh-CN" altLang="en-US" dirty="0">
                <a:solidFill>
                  <a:schemeClr val="tx2"/>
                </a:solidFill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r>
              <a:rPr lang="zh-CN" altLang="en-GB" dirty="0">
                <a:solidFill>
                  <a:schemeClr val="tx2"/>
                </a:solidFill>
              </a:rPr>
              <a:t>补码机器数</a:t>
            </a:r>
            <a:r>
              <a:rPr lang="zh-CN" altLang="en-US" dirty="0">
                <a:solidFill>
                  <a:schemeClr val="tx2"/>
                </a:solidFill>
              </a:rPr>
              <a:t>算术</a:t>
            </a:r>
            <a:r>
              <a:rPr lang="zh-CN" altLang="en-US" dirty="0" smtClean="0">
                <a:solidFill>
                  <a:schemeClr val="tx2"/>
                </a:solidFill>
              </a:rPr>
              <a:t>左移</a:t>
            </a:r>
            <a:r>
              <a:rPr lang="zh-CN" altLang="en-US" kern="0" dirty="0" smtClean="0">
                <a:solidFill>
                  <a:schemeClr val="tx2"/>
                </a:solidFill>
              </a:rPr>
              <a:t>：</a:t>
            </a:r>
            <a:endParaRPr lang="en-US" altLang="zh-CN" kern="0" dirty="0" smtClean="0">
              <a:solidFill>
                <a:schemeClr val="tx2"/>
              </a:solidFill>
            </a:endParaRPr>
          </a:p>
          <a:p>
            <a:pPr marL="342900" lvl="3" indent="-342900"/>
            <a:r>
              <a:rPr lang="zh-CN" altLang="en-US" kern="0" dirty="0" smtClean="0">
                <a:solidFill>
                  <a:schemeClr val="tx2"/>
                </a:solidFill>
              </a:rPr>
              <a:t>如果移位前的</a:t>
            </a:r>
            <a:r>
              <a:rPr lang="en-US" altLang="zh-CN" kern="0" dirty="0" smtClean="0">
                <a:solidFill>
                  <a:schemeClr val="tx2"/>
                </a:solidFill>
              </a:rPr>
              <a:t>Xf</a:t>
            </a:r>
            <a:r>
              <a:rPr lang="zh-CN" altLang="en-US" kern="0" dirty="0" smtClean="0">
                <a:solidFill>
                  <a:schemeClr val="tx2"/>
                </a:solidFill>
              </a:rPr>
              <a:t>与</a:t>
            </a:r>
            <a:r>
              <a:rPr lang="en-US" altLang="zh-CN" kern="0" dirty="0" smtClean="0">
                <a:solidFill>
                  <a:schemeClr val="tx2"/>
                </a:solidFill>
              </a:rPr>
              <a:t>X1</a:t>
            </a:r>
            <a:r>
              <a:rPr lang="zh-CN" altLang="en-US" kern="0" dirty="0" smtClean="0">
                <a:solidFill>
                  <a:schemeClr val="tx2"/>
                </a:solidFill>
              </a:rPr>
              <a:t>不一致时，</a:t>
            </a:r>
            <a:endParaRPr lang="en-US" altLang="zh-CN" kern="0" dirty="0" smtClean="0">
              <a:solidFill>
                <a:schemeClr val="tx2"/>
              </a:solidFill>
            </a:endParaRPr>
          </a:p>
          <a:p>
            <a:pPr marL="342900" lvl="3" indent="-342900"/>
            <a:r>
              <a:rPr lang="zh-CN" altLang="en-US" kern="0" dirty="0" smtClean="0">
                <a:solidFill>
                  <a:schemeClr val="tx2"/>
                </a:solidFill>
              </a:rPr>
              <a:t>左移后，</a:t>
            </a:r>
            <a:r>
              <a:rPr lang="zh-CN" altLang="en-US" b="1" kern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发生溢出</a:t>
            </a:r>
            <a:r>
              <a:rPr lang="zh-CN" altLang="en-US" kern="0" dirty="0" smtClean="0">
                <a:solidFill>
                  <a:schemeClr val="tx2"/>
                </a:solidFill>
              </a:rPr>
              <a:t>。</a:t>
            </a:r>
            <a:endParaRPr lang="zh-CN" altLang="en-GB" dirty="0">
              <a:solidFill>
                <a:schemeClr val="tx2"/>
              </a:solidFill>
            </a:endParaRPr>
          </a:p>
        </p:txBody>
      </p:sp>
      <p:sp>
        <p:nvSpPr>
          <p:cNvPr id="8199" name="Rectangle 10"/>
          <p:cNvSpPr>
            <a:spLocks noRot="1" noChangeArrowheads="1"/>
          </p:cNvSpPr>
          <p:nvPr/>
        </p:nvSpPr>
        <p:spPr bwMode="auto">
          <a:xfrm>
            <a:off x="395536" y="5229200"/>
            <a:ext cx="854075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 indent="-228600">
              <a:spcBef>
                <a:spcPts val="0"/>
              </a:spcBef>
              <a:buFontTx/>
              <a:buChar char="•"/>
            </a:pPr>
            <a:r>
              <a:rPr lang="zh-CN" altLang="en-US" sz="2400" dirty="0">
                <a:solidFill>
                  <a:schemeClr val="tx2"/>
                </a:solidFill>
              </a:rPr>
              <a:t>反码的算术移位规则，基本等同于补码：算术左移时，最高有效位移入符号位，低位正数补“</a:t>
            </a:r>
            <a:r>
              <a:rPr lang="en-US" altLang="zh-CN" sz="2400" dirty="0">
                <a:solidFill>
                  <a:schemeClr val="tx2"/>
                </a:solidFill>
              </a:rPr>
              <a:t>0”</a:t>
            </a:r>
            <a:r>
              <a:rPr lang="zh-CN" altLang="en-US" sz="2400" dirty="0">
                <a:solidFill>
                  <a:schemeClr val="tx2"/>
                </a:solidFill>
              </a:rPr>
              <a:t>，负数补“</a:t>
            </a:r>
            <a:r>
              <a:rPr lang="en-US" altLang="zh-CN" sz="2400" dirty="0">
                <a:solidFill>
                  <a:schemeClr val="tx2"/>
                </a:solidFill>
              </a:rPr>
              <a:t>1”</a:t>
            </a:r>
            <a:r>
              <a:rPr lang="zh-CN" altLang="en-US" sz="2400" dirty="0">
                <a:solidFill>
                  <a:schemeClr val="tx2"/>
                </a:solidFill>
              </a:rPr>
              <a:t>；算术右移时，符号位不变，高位补符号位，低位</a:t>
            </a:r>
            <a:r>
              <a:rPr lang="zh-CN" altLang="en-US" sz="2400" dirty="0" smtClean="0">
                <a:solidFill>
                  <a:schemeClr val="tx2"/>
                </a:solidFill>
              </a:rPr>
              <a:t>移出。</a:t>
            </a:r>
          </a:p>
          <a:p>
            <a:pPr marL="1143000" lvl="2" indent="-228600">
              <a:spcBef>
                <a:spcPct val="20000"/>
              </a:spcBef>
            </a:pP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404664"/>
            <a:ext cx="39982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chemeClr val="tx2"/>
                </a:solidFill>
              </a:rPr>
              <a:t>2</a:t>
            </a:r>
            <a:r>
              <a:rPr lang="zh-CN" altLang="en-US" sz="2400" kern="0" dirty="0">
                <a:solidFill>
                  <a:schemeClr val="tx2"/>
                </a:solidFill>
              </a:rPr>
              <a:t>、算术移位</a:t>
            </a:r>
            <a:r>
              <a:rPr lang="en-US" altLang="zh-CN" sz="2400" kern="0" dirty="0">
                <a:solidFill>
                  <a:schemeClr val="tx2"/>
                </a:solidFill>
              </a:rPr>
              <a:t>——</a:t>
            </a:r>
            <a:r>
              <a:rPr lang="zh-CN" altLang="en-US" sz="1600" kern="0" dirty="0">
                <a:solidFill>
                  <a:schemeClr val="tx2"/>
                </a:solidFill>
              </a:rPr>
              <a:t>带符号数据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755576" y="16288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kern="0" dirty="0" smtClean="0">
                <a:solidFill>
                  <a:schemeClr val="tx2"/>
                </a:solidFill>
              </a:rPr>
              <a:t>原码左移：</a:t>
            </a:r>
            <a:endParaRPr lang="zh-CN" altLang="en-US" sz="2000" kern="0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4" y="908720"/>
            <a:ext cx="784887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3810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原</a:t>
            </a:r>
            <a:r>
              <a:rPr lang="zh-CN" altLang="en-US" kern="0" dirty="0">
                <a:solidFill>
                  <a:schemeClr val="tx2"/>
                </a:solidFill>
              </a:rPr>
              <a:t>码</a:t>
            </a:r>
            <a:r>
              <a:rPr lang="zh-CN" altLang="en-US" kern="0" dirty="0" smtClean="0">
                <a:solidFill>
                  <a:schemeClr val="tx2"/>
                </a:solidFill>
              </a:rPr>
              <a:t>算术左移：符号位</a:t>
            </a:r>
            <a:r>
              <a:rPr lang="zh-CN" altLang="en-US" kern="0" dirty="0">
                <a:solidFill>
                  <a:schemeClr val="tx2"/>
                </a:solidFill>
              </a:rPr>
              <a:t>不变，高位移出，低位补“</a:t>
            </a:r>
            <a:r>
              <a:rPr lang="en-US" altLang="zh-CN" kern="0" dirty="0">
                <a:solidFill>
                  <a:schemeClr val="tx2"/>
                </a:solidFill>
              </a:rPr>
              <a:t>0”</a:t>
            </a:r>
            <a:r>
              <a:rPr lang="zh-CN" altLang="en-US" kern="0" dirty="0">
                <a:solidFill>
                  <a:schemeClr val="tx2"/>
                </a:solidFill>
              </a:rPr>
              <a:t>。</a:t>
            </a:r>
            <a:r>
              <a:rPr lang="zh-CN" altLang="en-US" b="1" kern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当左移移出的数据位为“</a:t>
            </a:r>
            <a:r>
              <a:rPr lang="en-US" altLang="zh-CN" b="1" kern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1”</a:t>
            </a:r>
            <a:r>
              <a:rPr lang="zh-CN" altLang="en-US" b="1" kern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时，发生溢出</a:t>
            </a:r>
            <a:r>
              <a:rPr lang="zh-CN" altLang="en-US" kern="0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55576" y="249289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kern="0" dirty="0" smtClean="0">
                <a:solidFill>
                  <a:schemeClr val="tx2"/>
                </a:solidFill>
              </a:rPr>
              <a:t>原码右移：</a:t>
            </a:r>
            <a:endParaRPr lang="zh-CN" altLang="en-US" sz="2000" kern="0" dirty="0">
              <a:solidFill>
                <a:schemeClr val="tx2"/>
              </a:solidFill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915816" y="2204864"/>
          <a:ext cx="3814762" cy="1025525"/>
        </p:xfrm>
        <a:graphic>
          <a:graphicData uri="http://schemas.openxmlformats.org/presentationml/2006/ole">
            <p:oleObj spid="_x0000_s8200" name="Visio" r:id="rId6" imgW="2431104" imgH="672052" progId="Visio.Drawing.11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467544" y="4509120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dirty="0" smtClean="0">
                <a:solidFill>
                  <a:schemeClr val="tx2"/>
                </a:solidFill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</a:rPr>
              <a:t>）</a:t>
            </a:r>
            <a:r>
              <a:rPr lang="zh-CN" altLang="en-GB" dirty="0" smtClean="0">
                <a:solidFill>
                  <a:schemeClr val="tx2"/>
                </a:solidFill>
              </a:rPr>
              <a:t>补码机器数</a:t>
            </a:r>
            <a:r>
              <a:rPr lang="zh-CN" altLang="en-US" dirty="0" smtClean="0">
                <a:solidFill>
                  <a:schemeClr val="tx2"/>
                </a:solidFill>
              </a:rPr>
              <a:t>算术右移</a:t>
            </a:r>
            <a:endParaRPr lang="zh-CN" altLang="en-GB" dirty="0">
              <a:solidFill>
                <a:schemeClr val="tx2"/>
              </a:solidFill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4427984" y="3284984"/>
          <a:ext cx="3889375" cy="651322"/>
        </p:xfrm>
        <a:graphic>
          <a:graphicData uri="http://schemas.openxmlformats.org/presentationml/2006/ole">
            <p:oleObj spid="_x0000_s8201" name="Visio" r:id="rId7" imgW="2198991" imgH="44695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10" grpId="0"/>
      <p:bldP spid="12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7921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zh-CN" altLang="en-GB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例如：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X=+13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，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Y=</a:t>
            </a:r>
            <a:r>
              <a:rPr lang="zh-CN" altLang="en-GB" sz="2400" b="1" dirty="0">
                <a:solidFill>
                  <a:schemeClr val="tx2"/>
                </a:solidFill>
                <a:latin typeface="Arial" charset="0"/>
              </a:rPr>
              <a:t>－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13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，分别采用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6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位原码、补码、反码的移位规则，求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X/2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、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2X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、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Y/2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、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2Y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的值。</a:t>
            </a:r>
            <a:endParaRPr lang="zh-CN" altLang="en-US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0608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[X]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=[X]</a:t>
            </a:r>
            <a:r>
              <a:rPr lang="zh-CN" altLang="en-US" baseline="-25000" dirty="0" smtClean="0"/>
              <a:t>反</a:t>
            </a:r>
            <a:r>
              <a:rPr lang="en-US" altLang="zh-CN" dirty="0" smtClean="0"/>
              <a:t>=[X]</a:t>
            </a:r>
            <a:r>
              <a:rPr lang="zh-CN" altLang="en-US" baseline="-25000" dirty="0" smtClean="0"/>
              <a:t>补</a:t>
            </a:r>
            <a:r>
              <a:rPr lang="en-US" altLang="zh-CN" dirty="0" smtClean="0"/>
              <a:t>=0,01101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6288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306896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[X/2]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=[X/2]</a:t>
            </a:r>
            <a:r>
              <a:rPr lang="zh-CN" altLang="en-US" baseline="-25000" dirty="0" smtClean="0"/>
              <a:t>反</a:t>
            </a:r>
            <a:r>
              <a:rPr lang="en-US" altLang="zh-CN" dirty="0" smtClean="0"/>
              <a:t>=[X/2]</a:t>
            </a:r>
            <a:r>
              <a:rPr lang="zh-CN" altLang="en-US" baseline="-25000" dirty="0" smtClean="0"/>
              <a:t>补</a:t>
            </a:r>
            <a:endParaRPr lang="en-US" altLang="zh-CN" baseline="-25000" dirty="0" smtClean="0"/>
          </a:p>
          <a:p>
            <a:r>
              <a:rPr lang="en-US" altLang="zh-CN" baseline="-25000" dirty="0"/>
              <a:t> </a:t>
            </a:r>
            <a:r>
              <a:rPr lang="en-US" altLang="zh-CN" baseline="-25000" dirty="0" smtClean="0"/>
              <a:t>             </a:t>
            </a:r>
            <a:r>
              <a:rPr lang="en-US" altLang="zh-CN" dirty="0" smtClean="0"/>
              <a:t>=0,00110;              X/2=6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443711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[2X]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=[2X]</a:t>
            </a:r>
            <a:r>
              <a:rPr lang="zh-CN" altLang="en-US" baseline="-25000" dirty="0" smtClean="0"/>
              <a:t>反</a:t>
            </a:r>
            <a:r>
              <a:rPr lang="en-US" altLang="zh-CN" dirty="0" smtClean="0"/>
              <a:t>=[2X]</a:t>
            </a:r>
            <a:r>
              <a:rPr lang="zh-CN" altLang="en-US" baseline="-25000" dirty="0" smtClean="0"/>
              <a:t>补</a:t>
            </a:r>
            <a:endParaRPr lang="en-US" altLang="zh-CN" baseline="-25000" dirty="0" smtClean="0"/>
          </a:p>
          <a:p>
            <a:r>
              <a:rPr lang="en-US" altLang="zh-CN" baseline="-25000" dirty="0"/>
              <a:t> </a:t>
            </a:r>
            <a:r>
              <a:rPr lang="en-US" altLang="zh-CN" baseline="-25000" dirty="0" smtClean="0"/>
              <a:t>            </a:t>
            </a:r>
            <a:r>
              <a:rPr lang="en-US" altLang="zh-CN" dirty="0" smtClean="0"/>
              <a:t>=0,11010;           X/2=6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[Y]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=1,01101 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24562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[Y]</a:t>
            </a:r>
            <a:r>
              <a:rPr lang="zh-CN" altLang="en-US" baseline="-25000" dirty="0" smtClean="0"/>
              <a:t>补</a:t>
            </a:r>
            <a:r>
              <a:rPr lang="en-US" altLang="zh-CN" dirty="0" smtClean="0"/>
              <a:t>=1,10011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[Y]</a:t>
            </a:r>
            <a:r>
              <a:rPr lang="zh-CN" altLang="en-US" baseline="-25000" dirty="0" smtClean="0"/>
              <a:t>反</a:t>
            </a:r>
            <a:r>
              <a:rPr lang="en-US" altLang="zh-CN" dirty="0" smtClean="0"/>
              <a:t>=1,10010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29969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[Y/2]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=1,00110             Y/2=-6 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4008" y="38243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[Y/2]</a:t>
            </a:r>
            <a:r>
              <a:rPr lang="zh-CN" altLang="en-US" baseline="-25000" dirty="0" smtClean="0"/>
              <a:t>补</a:t>
            </a:r>
            <a:r>
              <a:rPr lang="en-US" altLang="zh-CN" dirty="0" smtClean="0"/>
              <a:t>=1,11001             Y/2=-6 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342900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[Y/2]</a:t>
            </a:r>
            <a:r>
              <a:rPr lang="zh-CN" altLang="en-US" baseline="-25000" dirty="0" smtClean="0"/>
              <a:t>反</a:t>
            </a:r>
            <a:r>
              <a:rPr lang="en-US" altLang="zh-CN" dirty="0" smtClean="0"/>
              <a:t>=1,11001             Y/2=-6 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44017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[2Y]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=1,11010              2Y=-26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522920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[2Y]</a:t>
            </a:r>
            <a:r>
              <a:rPr lang="zh-CN" altLang="en-US" baseline="-25000" dirty="0" smtClean="0"/>
              <a:t>补</a:t>
            </a:r>
            <a:r>
              <a:rPr lang="en-US" altLang="zh-CN" dirty="0" smtClean="0"/>
              <a:t>=1,00110              2Y=-26 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4008" y="48338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[2Y]</a:t>
            </a:r>
            <a:r>
              <a:rPr lang="zh-CN" altLang="en-US" baseline="-25000" dirty="0" smtClean="0"/>
              <a:t>反</a:t>
            </a:r>
            <a:r>
              <a:rPr lang="en-US" altLang="zh-CN" dirty="0" smtClean="0"/>
              <a:t>=1,00101              2Y=-26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1600" y="59492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[4Y]</a:t>
            </a:r>
            <a:r>
              <a:rPr lang="zh-CN" altLang="en-US" baseline="-25000" dirty="0" smtClean="0"/>
              <a:t>补</a:t>
            </a:r>
            <a:r>
              <a:rPr lang="en-US" altLang="zh-CN" dirty="0" smtClean="0"/>
              <a:t>=?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71800" y="59492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[4Y]</a:t>
            </a:r>
            <a:r>
              <a:rPr lang="zh-CN" altLang="en-US" baseline="-25000" dirty="0" smtClean="0">
                <a:solidFill>
                  <a:srgbClr val="FF0000"/>
                </a:solidFill>
              </a:rPr>
              <a:t>补</a:t>
            </a:r>
            <a:r>
              <a:rPr lang="en-US" altLang="zh-CN" dirty="0" smtClean="0">
                <a:solidFill>
                  <a:srgbClr val="FF0000"/>
                </a:solidFill>
              </a:rPr>
              <a:t>=0,01100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0032" y="59492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476672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4.1.3  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算逻运算单元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ALU</a:t>
            </a: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endParaRPr lang="zh-CN" altLang="en-US" sz="3200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984776" cy="422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196752"/>
            <a:ext cx="1728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简单设计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99592" y="5877272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可以利用加减法电路简化设计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052736"/>
            <a:ext cx="2160239" cy="36004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tx2"/>
                </a:solidFill>
              </a:rPr>
              <a:t>ALU74LS181</a:t>
            </a:r>
            <a:endParaRPr lang="zh-CN" altLang="en-US" sz="1800" dirty="0" smtClean="0">
              <a:solidFill>
                <a:schemeClr val="tx2"/>
              </a:solidFill>
            </a:endParaRPr>
          </a:p>
        </p:txBody>
      </p:sp>
      <p:pic>
        <p:nvPicPr>
          <p:cNvPr id="24579" name="Picture 4" descr="74LS181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43608" y="1484784"/>
            <a:ext cx="6840537" cy="4543425"/>
          </a:xfrm>
          <a:noFill/>
        </p:spPr>
      </p:pic>
      <p:sp>
        <p:nvSpPr>
          <p:cNvPr id="4" name="矩形 3"/>
          <p:cNvSpPr/>
          <p:nvPr/>
        </p:nvSpPr>
        <p:spPr>
          <a:xfrm>
            <a:off x="611560" y="332656"/>
            <a:ext cx="5820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4.1.3  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算逻运算单元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ALU</a:t>
            </a:r>
            <a:r>
              <a:rPr lang="en-US" altLang="zh-CN" sz="3200" dirty="0" smtClean="0">
                <a:solidFill>
                  <a:schemeClr val="tx2"/>
                </a:solidFill>
              </a:rPr>
              <a:t>  (p45)</a:t>
            </a:r>
          </a:p>
        </p:txBody>
      </p:sp>
      <p:sp>
        <p:nvSpPr>
          <p:cNvPr id="5" name="矩形 4"/>
          <p:cNvSpPr/>
          <p:nvPr/>
        </p:nvSpPr>
        <p:spPr>
          <a:xfrm>
            <a:off x="2987824" y="1052736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控制选择线：</a:t>
            </a:r>
            <a:r>
              <a:rPr lang="en-US" altLang="zh-CN" dirty="0" smtClean="0">
                <a:solidFill>
                  <a:schemeClr val="tx2"/>
                </a:solidFill>
              </a:rPr>
              <a:t>S0S1S2S3</a:t>
            </a:r>
            <a:r>
              <a:rPr lang="zh-CN" altLang="en-US" dirty="0" smtClean="0">
                <a:solidFill>
                  <a:schemeClr val="tx2"/>
                </a:solidFill>
              </a:rPr>
              <a:t>和</a:t>
            </a:r>
            <a:r>
              <a:rPr lang="en-US" altLang="zh-CN" dirty="0" smtClean="0">
                <a:solidFill>
                  <a:schemeClr val="tx2"/>
                </a:solidFill>
              </a:rPr>
              <a:t>M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267744" y="623731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tx2"/>
                </a:solidFill>
              </a:rPr>
              <a:t>74LS181</a:t>
            </a:r>
            <a:r>
              <a:rPr lang="zh-CN" altLang="en-US" dirty="0" smtClean="0">
                <a:solidFill>
                  <a:schemeClr val="tx2"/>
                </a:solidFill>
              </a:rPr>
              <a:t>（反逻辑）电路图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74LS181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位算术逻辑单元</a:t>
            </a:r>
            <a:r>
              <a:rPr lang="en-US" altLang="zh-CN" sz="2400" dirty="0"/>
              <a:t>/</a:t>
            </a:r>
            <a:r>
              <a:rPr lang="zh-CN" altLang="en-US" sz="2400" dirty="0"/>
              <a:t>函数产生器（</a:t>
            </a:r>
            <a:r>
              <a:rPr lang="en-US" altLang="zh-CN" sz="2400" dirty="0"/>
              <a:t>32</a:t>
            </a:r>
            <a:r>
              <a:rPr lang="zh-CN" altLang="en-US" sz="2400" dirty="0"/>
              <a:t>个功能</a:t>
            </a:r>
            <a:r>
              <a:rPr lang="zh-CN" altLang="en-US" sz="2400" dirty="0" smtClean="0"/>
              <a:t>），</a:t>
            </a:r>
            <a:endParaRPr lang="zh-CN" altLang="en-US" sz="2400" dirty="0"/>
          </a:p>
        </p:txBody>
      </p:sp>
      <p:sp>
        <p:nvSpPr>
          <p:cNvPr id="10244" name="AutoShape 6" descr="74LS181"/>
          <p:cNvSpPr>
            <a:spLocks noChangeAspect="1" noChangeArrowheads="1"/>
          </p:cNvSpPr>
          <p:nvPr/>
        </p:nvSpPr>
        <p:spPr bwMode="auto">
          <a:xfrm>
            <a:off x="2852738" y="2851150"/>
            <a:ext cx="32289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1619672" y="3212976"/>
          <a:ext cx="6120680" cy="2599407"/>
        </p:xfrm>
        <a:graphic>
          <a:graphicData uri="http://schemas.openxmlformats.org/presentationml/2006/ole">
            <p:oleObj spid="_x0000_s10242" name="位图图像" r:id="rId4" imgW="3228571" imgH="1371429" progId="PBrush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755576" y="980728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特点：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187624" y="2348880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逻辑运算：异或、比较、与、与非、或非及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个其它逻辑运算、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771800" y="6021288"/>
            <a:ext cx="3382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芯片上有</a:t>
            </a:r>
            <a:r>
              <a:rPr lang="en-US" altLang="zh-CN" sz="2400" dirty="0" smtClean="0"/>
              <a:t>75</a:t>
            </a:r>
            <a:r>
              <a:rPr lang="zh-CN" altLang="en-US" sz="2400" dirty="0" smtClean="0"/>
              <a:t>个等效门。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043608" y="1412776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在扩展字长时，可作超速前进位运算；可作加、减、左移一位、比较大小运算，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个其它算术运算；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827088" y="765175"/>
          <a:ext cx="7200900" cy="5767388"/>
        </p:xfrm>
        <a:graphic>
          <a:graphicData uri="http://schemas.openxmlformats.org/presentationml/2006/ole">
            <p:oleObj spid="_x0000_s11266" name="位图图像" r:id="rId4" imgW="4019048" imgH="321989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20689"/>
            <a:ext cx="8540750" cy="648072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solidFill>
                  <a:schemeClr val="tx2"/>
                </a:solidFill>
              </a:rPr>
              <a:t>用</a:t>
            </a:r>
            <a:r>
              <a:rPr lang="en-US" altLang="zh-CN" dirty="0" smtClean="0">
                <a:solidFill>
                  <a:schemeClr val="tx2"/>
                </a:solidFill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</a:rPr>
              <a:t>片</a:t>
            </a:r>
            <a:r>
              <a:rPr lang="en-US" altLang="zh-CN" dirty="0" smtClean="0">
                <a:solidFill>
                  <a:schemeClr val="tx2"/>
                </a:solidFill>
              </a:rPr>
              <a:t>74181</a:t>
            </a:r>
            <a:r>
              <a:rPr lang="zh-CN" altLang="en-US" dirty="0" smtClean="0">
                <a:solidFill>
                  <a:schemeClr val="tx2"/>
                </a:solidFill>
              </a:rPr>
              <a:t>电路可组成</a:t>
            </a:r>
            <a:r>
              <a:rPr lang="en-US" altLang="zh-CN" dirty="0" smtClean="0">
                <a:solidFill>
                  <a:schemeClr val="tx2"/>
                </a:solidFill>
              </a:rPr>
              <a:t>16</a:t>
            </a:r>
            <a:r>
              <a:rPr lang="zh-CN" altLang="en-US" dirty="0" smtClean="0">
                <a:solidFill>
                  <a:schemeClr val="tx2"/>
                </a:solidFill>
              </a:rPr>
              <a:t>位</a:t>
            </a:r>
            <a:r>
              <a:rPr lang="en-US" altLang="zh-CN" dirty="0" smtClean="0">
                <a:solidFill>
                  <a:schemeClr val="tx2"/>
                </a:solidFill>
              </a:rPr>
              <a:t>ALU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51520" y="1628800"/>
          <a:ext cx="8642350" cy="2989262"/>
        </p:xfrm>
        <a:graphic>
          <a:graphicData uri="http://schemas.openxmlformats.org/presentationml/2006/ole">
            <p:oleObj spid="_x0000_s12290" name="Visio" r:id="rId4" imgW="5664740" imgH="1936900" progId="Visio.Drawing.11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971600" y="5157192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sz="2400" dirty="0" smtClean="0">
                <a:solidFill>
                  <a:schemeClr val="tx2"/>
                </a:solidFill>
              </a:rPr>
              <a:t>181</a:t>
            </a:r>
            <a:r>
              <a:rPr lang="zh-CN" altLang="en-US" sz="2400" dirty="0" smtClean="0">
                <a:solidFill>
                  <a:schemeClr val="tx2"/>
                </a:solidFill>
              </a:rPr>
              <a:t>片内是并行进位，而片间是串行进位。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86688" cy="561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4.1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定点数的加减运算及实现 </a:t>
            </a:r>
          </a:p>
        </p:txBody>
      </p:sp>
      <p:sp>
        <p:nvSpPr>
          <p:cNvPr id="6" name="矩形 5"/>
          <p:cNvSpPr/>
          <p:nvPr/>
        </p:nvSpPr>
        <p:spPr>
          <a:xfrm>
            <a:off x="395288" y="981075"/>
            <a:ext cx="4791075" cy="436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4.1.1 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补码加减运算及运算器</a:t>
            </a:r>
            <a:r>
              <a:rPr lang="zh-CN" altLang="en-US" sz="2800" dirty="0">
                <a:solidFill>
                  <a:schemeClr val="tx2"/>
                </a:solidFill>
                <a:latin typeface="Arial" charset="0"/>
              </a:rPr>
              <a:t> </a:t>
            </a:r>
          </a:p>
        </p:txBody>
      </p:sp>
      <p:sp>
        <p:nvSpPr>
          <p:cNvPr id="18436" name="矩形 6"/>
          <p:cNvSpPr>
            <a:spLocks noChangeArrowheads="1"/>
          </p:cNvSpPr>
          <p:nvPr/>
        </p:nvSpPr>
        <p:spPr bwMode="auto">
          <a:xfrm>
            <a:off x="755650" y="1484313"/>
            <a:ext cx="5580063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tx2"/>
                </a:solidFill>
              </a:rPr>
              <a:t>设</a:t>
            </a:r>
            <a:r>
              <a:rPr lang="en-US" altLang="zh-CN" sz="2400">
                <a:solidFill>
                  <a:schemeClr val="tx2"/>
                </a:solidFill>
              </a:rPr>
              <a:t>N+1</a:t>
            </a:r>
            <a:r>
              <a:rPr lang="zh-CN" altLang="en-US" sz="2400">
                <a:solidFill>
                  <a:schemeClr val="tx2"/>
                </a:solidFill>
              </a:rPr>
              <a:t>位的定点机器数，</a:t>
            </a:r>
            <a:r>
              <a:rPr lang="en-US" altLang="zh-CN" sz="2400">
                <a:solidFill>
                  <a:schemeClr val="tx2"/>
                </a:solidFill>
              </a:rPr>
              <a:t>X</a:t>
            </a:r>
            <a:r>
              <a:rPr lang="zh-CN" altLang="en-US" sz="2400">
                <a:solidFill>
                  <a:schemeClr val="tx2"/>
                </a:solidFill>
              </a:rPr>
              <a:t>为真值，则有</a:t>
            </a:r>
          </a:p>
        </p:txBody>
      </p:sp>
      <p:sp>
        <p:nvSpPr>
          <p:cNvPr id="18437" name="矩形 7"/>
          <p:cNvSpPr>
            <a:spLocks noChangeArrowheads="1"/>
          </p:cNvSpPr>
          <p:nvPr/>
        </p:nvSpPr>
        <p:spPr bwMode="auto">
          <a:xfrm>
            <a:off x="827088" y="1989138"/>
            <a:ext cx="35702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tx2"/>
                </a:solidFill>
              </a:rPr>
              <a:t>定点整数的补码定义为：</a:t>
            </a:r>
          </a:p>
        </p:txBody>
      </p:sp>
      <p:sp>
        <p:nvSpPr>
          <p:cNvPr id="18438" name="矩形 8"/>
          <p:cNvSpPr>
            <a:spLocks noChangeArrowheads="1"/>
          </p:cNvSpPr>
          <p:nvPr/>
        </p:nvSpPr>
        <p:spPr bwMode="auto">
          <a:xfrm>
            <a:off x="1835150" y="2349500"/>
            <a:ext cx="58388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</a:rPr>
              <a:t>[x]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>
                <a:solidFill>
                  <a:schemeClr val="tx2"/>
                </a:solidFill>
              </a:rPr>
              <a:t>=2</a:t>
            </a:r>
            <a:r>
              <a:rPr lang="en-US" altLang="zh-CN" sz="2400" baseline="30000">
                <a:solidFill>
                  <a:schemeClr val="tx2"/>
                </a:solidFill>
              </a:rPr>
              <a:t>n+1</a:t>
            </a:r>
            <a:r>
              <a:rPr lang="en-US" altLang="zh-CN" sz="2400">
                <a:solidFill>
                  <a:schemeClr val="tx2"/>
                </a:solidFill>
              </a:rPr>
              <a:t>+X</a:t>
            </a:r>
            <a:r>
              <a:rPr lang="zh-CN" altLang="en-US" sz="2400">
                <a:solidFill>
                  <a:schemeClr val="tx2"/>
                </a:solidFill>
              </a:rPr>
              <a:t>； </a:t>
            </a:r>
            <a:r>
              <a:rPr lang="en-US" altLang="zh-CN" sz="2400">
                <a:solidFill>
                  <a:schemeClr val="tx2"/>
                </a:solidFill>
              </a:rPr>
              <a:t>-2</a:t>
            </a:r>
            <a:r>
              <a:rPr lang="en-US" altLang="zh-CN" sz="2400" baseline="30000">
                <a:solidFill>
                  <a:schemeClr val="tx2"/>
                </a:solidFill>
              </a:rPr>
              <a:t>n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en-US" altLang="zh-CN" sz="2400"/>
              <a:t>≤</a:t>
            </a:r>
            <a:r>
              <a:rPr lang="en-US" altLang="zh-CN" sz="2400">
                <a:solidFill>
                  <a:schemeClr val="tx2"/>
                </a:solidFill>
              </a:rPr>
              <a:t>X</a:t>
            </a:r>
            <a:r>
              <a:rPr lang="en-US" altLang="zh-CN" sz="2400"/>
              <a:t>≤</a:t>
            </a:r>
            <a:r>
              <a:rPr lang="en-US" altLang="zh-CN" sz="2400">
                <a:solidFill>
                  <a:schemeClr val="tx2"/>
                </a:solidFill>
              </a:rPr>
              <a:t>2</a:t>
            </a:r>
            <a:r>
              <a:rPr lang="en-US" altLang="zh-CN" sz="2400" baseline="30000">
                <a:solidFill>
                  <a:schemeClr val="tx2"/>
                </a:solidFill>
              </a:rPr>
              <a:t>n</a:t>
            </a:r>
            <a:r>
              <a:rPr lang="en-US" altLang="zh-CN" sz="2400">
                <a:solidFill>
                  <a:schemeClr val="tx2"/>
                </a:solidFill>
              </a:rPr>
              <a:t>-1  </a:t>
            </a: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mod 2</a:t>
            </a:r>
            <a:r>
              <a:rPr lang="en-US" altLang="zh-CN" sz="2400" baseline="30000">
                <a:solidFill>
                  <a:schemeClr val="tx2"/>
                </a:solidFill>
              </a:rPr>
              <a:t>n+1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r>
              <a:rPr lang="zh-CN" altLang="en-US" sz="2400" b="1">
                <a:solidFill>
                  <a:schemeClr val="tx2"/>
                </a:solidFill>
              </a:rPr>
              <a:t> </a:t>
            </a:r>
            <a:endParaRPr lang="zh-CN" altLang="en-US" sz="2400"/>
          </a:p>
        </p:txBody>
      </p:sp>
      <p:sp>
        <p:nvSpPr>
          <p:cNvPr id="18439" name="矩形 9"/>
          <p:cNvSpPr>
            <a:spLocks noChangeArrowheads="1"/>
          </p:cNvSpPr>
          <p:nvPr/>
        </p:nvSpPr>
        <p:spPr bwMode="auto">
          <a:xfrm>
            <a:off x="827088" y="2997200"/>
            <a:ext cx="35702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tx2"/>
                </a:solidFill>
              </a:rPr>
              <a:t>定点小数的补码定义为：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18440" name="矩形 10"/>
          <p:cNvSpPr>
            <a:spLocks noChangeArrowheads="1"/>
          </p:cNvSpPr>
          <p:nvPr/>
        </p:nvSpPr>
        <p:spPr bwMode="auto">
          <a:xfrm>
            <a:off x="1835150" y="3429000"/>
            <a:ext cx="54721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tx2"/>
                </a:solidFill>
              </a:rPr>
              <a:t>[x]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>
                <a:solidFill>
                  <a:schemeClr val="tx2"/>
                </a:solidFill>
              </a:rPr>
              <a:t>=2+X</a:t>
            </a:r>
            <a:r>
              <a:rPr lang="zh-CN" altLang="en-US" sz="2400">
                <a:solidFill>
                  <a:schemeClr val="tx2"/>
                </a:solidFill>
              </a:rPr>
              <a:t>；    </a:t>
            </a:r>
            <a:r>
              <a:rPr lang="en-US" altLang="zh-CN" sz="2400">
                <a:solidFill>
                  <a:schemeClr val="tx2"/>
                </a:solidFill>
              </a:rPr>
              <a:t>-1 </a:t>
            </a:r>
            <a:r>
              <a:rPr lang="en-US" altLang="zh-CN" sz="2400"/>
              <a:t>≤</a:t>
            </a:r>
            <a:r>
              <a:rPr lang="en-US" altLang="zh-CN" sz="2400">
                <a:solidFill>
                  <a:schemeClr val="tx2"/>
                </a:solidFill>
              </a:rPr>
              <a:t> X </a:t>
            </a:r>
            <a:r>
              <a:rPr lang="en-US" altLang="zh-CN" sz="2400"/>
              <a:t>≤</a:t>
            </a:r>
            <a:r>
              <a:rPr lang="en-US" altLang="zh-CN" sz="2400">
                <a:solidFill>
                  <a:schemeClr val="tx2"/>
                </a:solidFill>
              </a:rPr>
              <a:t> 1-2-</a:t>
            </a:r>
            <a:r>
              <a:rPr lang="en-US" altLang="zh-CN" sz="2400" baseline="30000">
                <a:solidFill>
                  <a:schemeClr val="tx2"/>
                </a:solidFill>
              </a:rPr>
              <a:t>n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（</a:t>
            </a:r>
            <a:r>
              <a:rPr lang="en-US" altLang="zh-CN" sz="2400">
                <a:solidFill>
                  <a:schemeClr val="tx2"/>
                </a:solidFill>
              </a:rPr>
              <a:t>mod 2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endParaRPr lang="zh-CN" altLang="en-US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04664"/>
            <a:ext cx="8540750" cy="1152550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solidFill>
                  <a:schemeClr val="tx2"/>
                </a:solidFill>
              </a:rPr>
              <a:t>若要组成</a:t>
            </a:r>
            <a:r>
              <a:rPr lang="en-US" altLang="zh-CN" dirty="0" smtClean="0">
                <a:solidFill>
                  <a:schemeClr val="tx2"/>
                </a:solidFill>
              </a:rPr>
              <a:t>16</a:t>
            </a:r>
            <a:r>
              <a:rPr lang="zh-CN" altLang="en-US" dirty="0" smtClean="0">
                <a:solidFill>
                  <a:schemeClr val="tx2"/>
                </a:solidFill>
              </a:rPr>
              <a:t>位片间并行进位的</a:t>
            </a:r>
            <a:r>
              <a:rPr lang="en-US" altLang="zh-CN" dirty="0" smtClean="0">
                <a:solidFill>
                  <a:schemeClr val="tx2"/>
                </a:solidFill>
              </a:rPr>
              <a:t>ALU</a:t>
            </a:r>
            <a:r>
              <a:rPr lang="zh-CN" altLang="en-US" dirty="0" smtClean="0">
                <a:solidFill>
                  <a:schemeClr val="tx2"/>
                </a:solidFill>
              </a:rPr>
              <a:t>，可以使用</a:t>
            </a:r>
            <a:r>
              <a:rPr lang="en-US" altLang="zh-CN" dirty="0" smtClean="0">
                <a:solidFill>
                  <a:schemeClr val="tx2"/>
                </a:solidFill>
              </a:rPr>
              <a:t>74LS182</a:t>
            </a:r>
            <a:r>
              <a:rPr lang="zh-CN" altLang="en-US" dirty="0" smtClean="0">
                <a:solidFill>
                  <a:schemeClr val="tx2"/>
                </a:solidFill>
              </a:rPr>
              <a:t>并行进位链集成电路 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79388" y="1628775"/>
          <a:ext cx="8640762" cy="4217988"/>
        </p:xfrm>
        <a:graphic>
          <a:graphicData uri="http://schemas.openxmlformats.org/presentationml/2006/ole">
            <p:oleObj spid="_x0000_s13314" name="Visio" r:id="rId4" imgW="4451604" imgH="217291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23850" y="1416050"/>
          <a:ext cx="8353425" cy="3957638"/>
        </p:xfrm>
        <a:graphic>
          <a:graphicData uri="http://schemas.openxmlformats.org/presentationml/2006/ole">
            <p:oleObj spid="_x0000_s14338" name="Visio" r:id="rId4" imgW="4539082" imgH="215371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AutoShape 6"/>
          <p:cNvSpPr>
            <a:spLocks noChangeArrowheads="1"/>
          </p:cNvSpPr>
          <p:nvPr/>
        </p:nvSpPr>
        <p:spPr bwMode="auto">
          <a:xfrm>
            <a:off x="3419872" y="4365104"/>
            <a:ext cx="287337" cy="431800"/>
          </a:xfrm>
          <a:prstGeom prst="down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04" name="AutoShape 8"/>
          <p:cNvSpPr>
            <a:spLocks noChangeArrowheads="1"/>
          </p:cNvSpPr>
          <p:nvPr/>
        </p:nvSpPr>
        <p:spPr bwMode="auto">
          <a:xfrm>
            <a:off x="3419872" y="3140968"/>
            <a:ext cx="288032" cy="432048"/>
          </a:xfrm>
          <a:prstGeom prst="down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404664"/>
            <a:ext cx="6984776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4.1.3 </a:t>
            </a:r>
            <a:r>
              <a:rPr lang="zh-CN" altLang="en-US" sz="3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移码加减运算与判溢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980728"/>
            <a:ext cx="442540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800" kern="0" dirty="0" smtClean="0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/>
              </a:rPr>
              <a:t>、移码加减运算</a:t>
            </a:r>
          </a:p>
        </p:txBody>
      </p:sp>
      <p:sp>
        <p:nvSpPr>
          <p:cNvPr id="7" name="矩形 6"/>
          <p:cNvSpPr/>
          <p:nvPr/>
        </p:nvSpPr>
        <p:spPr>
          <a:xfrm>
            <a:off x="1259632" y="1412776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[X]</a:t>
            </a:r>
            <a:r>
              <a:rPr lang="zh-CN" altLang="en-US" sz="2400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移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+ [Y]</a:t>
            </a:r>
            <a:r>
              <a:rPr lang="zh-CN" altLang="en-US" sz="2400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移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=2</a:t>
            </a:r>
            <a:r>
              <a:rPr lang="en-US" altLang="zh-CN" sz="2400" kern="0" baseline="30000" dirty="0" smtClean="0">
                <a:solidFill>
                  <a:srgbClr val="000000"/>
                </a:solidFill>
                <a:latin typeface="Arial"/>
                <a:ea typeface="宋体"/>
              </a:rPr>
              <a:t>n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+X+2</a:t>
            </a:r>
            <a:r>
              <a:rPr lang="en-US" altLang="zh-CN" sz="2400" kern="0" baseline="30000" dirty="0" smtClean="0">
                <a:solidFill>
                  <a:srgbClr val="000000"/>
                </a:solidFill>
                <a:latin typeface="Arial"/>
                <a:ea typeface="宋体"/>
              </a:rPr>
              <a:t>n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+Y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6016" y="1412776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= 2</a:t>
            </a:r>
            <a:r>
              <a:rPr lang="en-US" altLang="zh-CN" sz="2400" kern="0" baseline="30000" dirty="0" smtClean="0">
                <a:solidFill>
                  <a:srgbClr val="000000"/>
                </a:solidFill>
                <a:latin typeface="Arial"/>
                <a:ea typeface="宋体"/>
              </a:rPr>
              <a:t>n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+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en-US" altLang="zh-CN" sz="2400" kern="0" baseline="30000" dirty="0" smtClean="0">
                <a:solidFill>
                  <a:srgbClr val="000000"/>
                </a:solidFill>
                <a:latin typeface="Arial"/>
                <a:ea typeface="宋体"/>
              </a:rPr>
              <a:t>n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 +X+Y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1916832"/>
            <a:ext cx="2218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= 2</a:t>
            </a:r>
            <a:r>
              <a:rPr lang="en-US" altLang="zh-CN" sz="2400" kern="0" baseline="30000" dirty="0" smtClean="0">
                <a:solidFill>
                  <a:srgbClr val="000000"/>
                </a:solidFill>
                <a:latin typeface="Arial"/>
                <a:ea typeface="宋体"/>
              </a:rPr>
              <a:t>n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 + [ X+Y]</a:t>
            </a:r>
            <a:r>
              <a:rPr lang="zh-CN" altLang="en-US" sz="2400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移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27784" y="2492896"/>
            <a:ext cx="289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X]</a:t>
            </a:r>
            <a:r>
              <a:rPr lang="zh-CN" altLang="en-US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移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+ [-Y]</a:t>
            </a:r>
            <a:r>
              <a:rPr lang="zh-CN" altLang="en-US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移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= 2</a:t>
            </a:r>
            <a:r>
              <a:rPr lang="en-US" altLang="zh-CN" kern="0" baseline="30000" dirty="0" smtClean="0">
                <a:solidFill>
                  <a:srgbClr val="000000"/>
                </a:solidFill>
                <a:latin typeface="Arial"/>
                <a:ea typeface="宋体"/>
              </a:rPr>
              <a:t>n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 + [ X-Y]</a:t>
            </a:r>
            <a:r>
              <a:rPr lang="zh-CN" altLang="en-US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移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96136" y="2060848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（</a:t>
            </a:r>
            <a:r>
              <a:rPr lang="en-US" altLang="zh-CN" kern="0" dirty="0" smtClean="0">
                <a:solidFill>
                  <a:srgbClr val="009999"/>
                </a:solidFill>
                <a:latin typeface="Arial"/>
                <a:ea typeface="宋体"/>
              </a:rPr>
              <a:t>mod 2</a:t>
            </a:r>
            <a:r>
              <a:rPr lang="en-US" altLang="zh-CN" kern="0" baseline="30000" dirty="0" smtClean="0">
                <a:solidFill>
                  <a:srgbClr val="009999"/>
                </a:solidFill>
                <a:latin typeface="Arial"/>
                <a:ea typeface="宋体"/>
              </a:rPr>
              <a:t>n+1</a:t>
            </a:r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）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96136" y="2564904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（</a:t>
            </a:r>
            <a:r>
              <a:rPr lang="en-US" altLang="zh-CN" kern="0" dirty="0" smtClean="0">
                <a:solidFill>
                  <a:srgbClr val="009999"/>
                </a:solidFill>
                <a:latin typeface="Arial"/>
                <a:ea typeface="宋体"/>
              </a:rPr>
              <a:t>mod 2</a:t>
            </a:r>
            <a:r>
              <a:rPr lang="en-US" altLang="zh-CN" kern="0" baseline="30000" dirty="0" smtClean="0">
                <a:solidFill>
                  <a:srgbClr val="009999"/>
                </a:solidFill>
                <a:latin typeface="Arial"/>
                <a:ea typeface="宋体"/>
              </a:rPr>
              <a:t>n+1</a:t>
            </a:r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）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95736" y="4869160"/>
            <a:ext cx="4176464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9999"/>
                </a:solidFill>
                <a:latin typeface="Arial"/>
                <a:ea typeface="宋体"/>
              </a:rPr>
              <a:t>[ X-Y]</a:t>
            </a:r>
            <a:r>
              <a:rPr lang="zh-CN" altLang="en-US" kern="0" baseline="-25000" dirty="0" smtClean="0">
                <a:solidFill>
                  <a:srgbClr val="009999"/>
                </a:solidFill>
                <a:latin typeface="Arial"/>
                <a:ea typeface="宋体"/>
              </a:rPr>
              <a:t>移</a:t>
            </a:r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 </a:t>
            </a:r>
            <a:r>
              <a:rPr lang="en-US" altLang="zh-CN" kern="0" dirty="0" smtClean="0">
                <a:solidFill>
                  <a:srgbClr val="009999"/>
                </a:solidFill>
                <a:latin typeface="Arial"/>
                <a:ea typeface="宋体"/>
              </a:rPr>
              <a:t>= [X]</a:t>
            </a:r>
            <a:r>
              <a:rPr lang="zh-CN" altLang="en-US" kern="0" baseline="-25000" dirty="0" smtClean="0">
                <a:solidFill>
                  <a:srgbClr val="009999"/>
                </a:solidFill>
                <a:latin typeface="Arial"/>
                <a:ea typeface="宋体"/>
              </a:rPr>
              <a:t>移</a:t>
            </a:r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 </a:t>
            </a:r>
            <a:r>
              <a:rPr lang="en-US" altLang="zh-CN" kern="0" dirty="0" smtClean="0">
                <a:solidFill>
                  <a:srgbClr val="009999"/>
                </a:solidFill>
                <a:latin typeface="Arial"/>
                <a:ea typeface="宋体"/>
              </a:rPr>
              <a:t>+ [-Y]</a:t>
            </a:r>
            <a:r>
              <a:rPr lang="zh-CN" altLang="en-US" kern="0" baseline="-25000" dirty="0" smtClean="0">
                <a:solidFill>
                  <a:srgbClr val="009999"/>
                </a:solidFill>
                <a:latin typeface="Arial"/>
                <a:ea typeface="宋体"/>
              </a:rPr>
              <a:t>补</a:t>
            </a:r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（</a:t>
            </a:r>
            <a:r>
              <a:rPr lang="en-US" altLang="zh-CN" kern="0" dirty="0" smtClean="0">
                <a:solidFill>
                  <a:srgbClr val="009999"/>
                </a:solidFill>
                <a:latin typeface="Arial"/>
                <a:ea typeface="宋体"/>
              </a:rPr>
              <a:t>mod 2</a:t>
            </a:r>
            <a:r>
              <a:rPr lang="en-US" altLang="zh-CN" kern="0" baseline="30000" dirty="0" smtClean="0">
                <a:solidFill>
                  <a:srgbClr val="009999"/>
                </a:solidFill>
                <a:latin typeface="Arial"/>
                <a:ea typeface="宋体"/>
              </a:rPr>
              <a:t>n+1</a:t>
            </a:r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）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</a:p>
        </p:txBody>
      </p:sp>
      <p:sp>
        <p:nvSpPr>
          <p:cNvPr id="14" name="矩形 13"/>
          <p:cNvSpPr/>
          <p:nvPr/>
        </p:nvSpPr>
        <p:spPr>
          <a:xfrm>
            <a:off x="2411760" y="3861048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rgbClr val="009999"/>
                </a:solidFill>
                <a:latin typeface="Arial"/>
                <a:ea typeface="宋体"/>
              </a:rPr>
              <a:t>[ X+Y]</a:t>
            </a:r>
            <a:r>
              <a:rPr lang="zh-CN" altLang="en-US" kern="0" baseline="-25000" dirty="0" smtClean="0">
                <a:solidFill>
                  <a:srgbClr val="009999"/>
                </a:solidFill>
                <a:latin typeface="Arial"/>
                <a:ea typeface="宋体"/>
              </a:rPr>
              <a:t>移</a:t>
            </a:r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 </a:t>
            </a:r>
            <a:r>
              <a:rPr lang="en-US" altLang="zh-CN" kern="0" dirty="0" smtClean="0">
                <a:solidFill>
                  <a:srgbClr val="009999"/>
                </a:solidFill>
                <a:latin typeface="Arial"/>
                <a:ea typeface="宋体"/>
              </a:rPr>
              <a:t>= [X]</a:t>
            </a:r>
            <a:r>
              <a:rPr lang="zh-CN" altLang="en-US" kern="0" baseline="-25000" dirty="0" smtClean="0">
                <a:solidFill>
                  <a:srgbClr val="009999"/>
                </a:solidFill>
                <a:latin typeface="Arial"/>
                <a:ea typeface="宋体"/>
              </a:rPr>
              <a:t>移</a:t>
            </a:r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 </a:t>
            </a:r>
            <a:r>
              <a:rPr lang="en-US" altLang="zh-CN" kern="0" dirty="0" smtClean="0">
                <a:solidFill>
                  <a:srgbClr val="009999"/>
                </a:solidFill>
                <a:latin typeface="Arial"/>
                <a:ea typeface="宋体"/>
              </a:rPr>
              <a:t>+ [Y]</a:t>
            </a:r>
            <a:r>
              <a:rPr lang="zh-CN" altLang="en-US" kern="0" baseline="-25000" dirty="0" smtClean="0">
                <a:solidFill>
                  <a:srgbClr val="009999"/>
                </a:solidFill>
                <a:latin typeface="Arial"/>
                <a:ea typeface="宋体"/>
              </a:rPr>
              <a:t>补</a:t>
            </a:r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（</a:t>
            </a:r>
            <a:r>
              <a:rPr lang="en-US" altLang="zh-CN" kern="0" dirty="0" smtClean="0">
                <a:solidFill>
                  <a:srgbClr val="009999"/>
                </a:solidFill>
                <a:latin typeface="Arial"/>
                <a:ea typeface="宋体"/>
              </a:rPr>
              <a:t>mod 2</a:t>
            </a:r>
            <a:r>
              <a:rPr lang="en-US" altLang="zh-CN" kern="0" baseline="30000" dirty="0" smtClean="0">
                <a:solidFill>
                  <a:srgbClr val="009999"/>
                </a:solidFill>
                <a:latin typeface="Arial"/>
                <a:ea typeface="宋体"/>
              </a:rPr>
              <a:t>n+1</a:t>
            </a:r>
            <a:r>
              <a:rPr lang="zh-CN" altLang="en-US" kern="0" dirty="0" smtClean="0">
                <a:solidFill>
                  <a:srgbClr val="009999"/>
                </a:solidFill>
                <a:latin typeface="Arial"/>
                <a:ea typeface="宋体"/>
              </a:rPr>
              <a:t>）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476672"/>
            <a:ext cx="417646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800" kern="0" dirty="0" smtClean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/>
              </a:rPr>
              <a:t>、移码运算判溢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7624" y="5733256"/>
            <a:ext cx="46805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Arial"/>
                <a:ea typeface="宋体"/>
              </a:rPr>
              <a:t>移码运算用于浮点数的阶码中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052736"/>
            <a:ext cx="4539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加数或减数的补码使用双符号位；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91680" y="1556792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移码也使用双符号位，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2040" y="1556792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 smtClean="0">
                <a:solidFill>
                  <a:srgbClr val="FF0000"/>
                </a:solidFill>
                <a:latin typeface="Arial"/>
                <a:ea typeface="宋体"/>
              </a:rPr>
              <a:t>但规定其最高符号位恒为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"/>
                <a:ea typeface="宋体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632" y="2204864"/>
            <a:ext cx="440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运算结果溢出的判断条件是：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91680" y="2780928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结果的最高</a:t>
            </a:r>
            <a:r>
              <a:rPr lang="zh-CN" altLang="en-US" sz="2400" kern="0" dirty="0" smtClean="0">
                <a:solidFill>
                  <a:srgbClr val="FF0000"/>
                </a:solidFill>
                <a:latin typeface="Arial"/>
                <a:ea typeface="宋体"/>
              </a:rPr>
              <a:t>符号位为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"/>
                <a:ea typeface="宋体"/>
              </a:rPr>
              <a:t>1</a:t>
            </a:r>
            <a:r>
              <a:rPr lang="zh-CN" altLang="en-US" sz="2400" kern="0" dirty="0" smtClean="0">
                <a:solidFill>
                  <a:srgbClr val="FF0000"/>
                </a:solidFill>
                <a:latin typeface="Arial"/>
                <a:ea typeface="宋体"/>
              </a:rPr>
              <a:t>时溢出，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3861048"/>
            <a:ext cx="3312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当运算结果正溢出时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3608" y="4365104"/>
            <a:ext cx="7453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（低符号位为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0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），</a:t>
            </a:r>
            <a:r>
              <a:rPr lang="zh-CN" altLang="en-US" sz="24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浮点数上溢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；当运算结果负溢出时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3608" y="5013176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 smtClean="0">
                <a:solidFill>
                  <a:schemeClr val="tx2"/>
                </a:solidFill>
              </a:rPr>
              <a:t>（低符号位为</a:t>
            </a:r>
            <a:r>
              <a:rPr lang="en-US" altLang="zh-CN" sz="2400" kern="0" dirty="0" smtClean="0">
                <a:solidFill>
                  <a:schemeClr val="tx2"/>
                </a:solidFill>
              </a:rPr>
              <a:t>1</a:t>
            </a:r>
            <a:r>
              <a:rPr lang="zh-CN" altLang="en-US" sz="2400" kern="0" dirty="0" smtClean="0">
                <a:solidFill>
                  <a:schemeClr val="tx2"/>
                </a:solidFill>
              </a:rPr>
              <a:t>），</a:t>
            </a:r>
            <a:r>
              <a:rPr lang="zh-CN" altLang="en-US" sz="2400" b="1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浮点数下溢</a:t>
            </a:r>
            <a:r>
              <a:rPr lang="zh-CN" altLang="en-US" sz="2400" kern="0" dirty="0" smtClean="0">
                <a:solidFill>
                  <a:schemeClr val="tx2"/>
                </a:solidFill>
              </a:rPr>
              <a:t>，当作机器零处理。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779912" y="3284984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kern="0" dirty="0" smtClean="0">
                <a:solidFill>
                  <a:srgbClr val="FF0000"/>
                </a:solidFill>
                <a:latin typeface="Arial"/>
                <a:ea typeface="宋体"/>
              </a:rPr>
              <a:t>为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"/>
                <a:ea typeface="宋体"/>
              </a:rPr>
              <a:t>0</a:t>
            </a:r>
            <a:r>
              <a:rPr lang="zh-CN" altLang="en-US" sz="2400" kern="0" dirty="0" smtClean="0">
                <a:solidFill>
                  <a:srgbClr val="FF0000"/>
                </a:solidFill>
                <a:latin typeface="Arial"/>
                <a:ea typeface="宋体"/>
              </a:rPr>
              <a:t>时结果正确。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95536" y="548680"/>
            <a:ext cx="7776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GB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例如：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X=+1000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，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Y=+1001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，用移码</a:t>
            </a:r>
            <a:r>
              <a:rPr lang="zh-CN" altLang="en-GB" sz="2400" dirty="0" smtClean="0">
                <a:solidFill>
                  <a:schemeClr val="tx2"/>
                </a:solidFill>
                <a:latin typeface="Arial" charset="0"/>
              </a:rPr>
              <a:t>计算</a:t>
            </a:r>
            <a:r>
              <a:rPr lang="en-GB" altLang="zh-CN" sz="2400" dirty="0" smtClean="0">
                <a:solidFill>
                  <a:schemeClr val="tx2"/>
                </a:solidFill>
                <a:latin typeface="Arial" charset="0"/>
              </a:rPr>
              <a:t>X+Y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和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zh-CN" altLang="en-GB" sz="2400" b="1" dirty="0">
                <a:solidFill>
                  <a:schemeClr val="tx2"/>
                </a:solidFill>
                <a:latin typeface="Arial" charset="0"/>
              </a:rPr>
              <a:t>－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Y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。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</a:rPr>
              <a:t> 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945969" y="4767535"/>
            <a:ext cx="3312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altLang="zh-CN" sz="2400" dirty="0" smtClean="0">
                <a:solidFill>
                  <a:schemeClr val="tx2"/>
                </a:solidFill>
                <a:latin typeface="Arial" charset="0"/>
              </a:rPr>
              <a:t>[X</a:t>
            </a:r>
            <a:r>
              <a:rPr lang="en-US" altLang="zh-CN" sz="2400" b="1" dirty="0" smtClean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en-GB" altLang="zh-CN" sz="2400" dirty="0" smtClean="0">
                <a:solidFill>
                  <a:schemeClr val="tx2"/>
                </a:solidFill>
                <a:latin typeface="Arial" charset="0"/>
              </a:rPr>
              <a:t>Y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]</a:t>
            </a:r>
            <a:r>
              <a:rPr lang="zh-CN" altLang="en-GB" sz="2400" baseline="-25000" dirty="0">
                <a:solidFill>
                  <a:schemeClr val="tx2"/>
                </a:solidFill>
                <a:latin typeface="Arial" charset="0"/>
              </a:rPr>
              <a:t>移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=[X]</a:t>
            </a:r>
            <a:r>
              <a:rPr lang="zh-CN" altLang="en-GB" sz="2400" baseline="-25000" dirty="0">
                <a:solidFill>
                  <a:schemeClr val="tx2"/>
                </a:solidFill>
                <a:latin typeface="Arial" charset="0"/>
              </a:rPr>
              <a:t>移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+ </a:t>
            </a:r>
            <a:r>
              <a:rPr lang="en-GB" altLang="zh-CN" sz="2400" dirty="0" smtClean="0">
                <a:solidFill>
                  <a:schemeClr val="tx2"/>
                </a:solidFill>
                <a:latin typeface="Arial" charset="0"/>
              </a:rPr>
              <a:t>[</a:t>
            </a:r>
            <a:r>
              <a:rPr lang="en-US" altLang="zh-CN" sz="2400" b="1" dirty="0" smtClean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en-GB" altLang="zh-CN" sz="2400" dirty="0" smtClean="0">
                <a:solidFill>
                  <a:schemeClr val="tx2"/>
                </a:solidFill>
                <a:latin typeface="Arial" charset="0"/>
              </a:rPr>
              <a:t>Y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]</a:t>
            </a:r>
            <a:r>
              <a:rPr lang="zh-CN" altLang="en-GB" sz="240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zh-CN" altLang="en-GB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GB" altLang="zh-CN" sz="2400" dirty="0">
                <a:solidFill>
                  <a:schemeClr val="tx2"/>
                </a:solidFill>
                <a:latin typeface="Arial" charset="0"/>
              </a:rPr>
              <a:t>=</a:t>
            </a:r>
            <a:endParaRPr lang="en-US" altLang="zh-CN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211960" y="2492896"/>
            <a:ext cx="35283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GB" sz="2400" dirty="0" smtClean="0">
                <a:solidFill>
                  <a:schemeClr val="tx2"/>
                </a:solidFill>
              </a:rPr>
              <a:t>最高</a:t>
            </a:r>
            <a:r>
              <a:rPr lang="zh-CN" altLang="en-GB" sz="2400" dirty="0">
                <a:solidFill>
                  <a:schemeClr val="tx2"/>
                </a:solidFill>
              </a:rPr>
              <a:t>符号位为</a:t>
            </a:r>
            <a:r>
              <a:rPr lang="en-GB" altLang="zh-CN" sz="2400" dirty="0">
                <a:solidFill>
                  <a:schemeClr val="tx2"/>
                </a:solidFill>
              </a:rPr>
              <a:t>1</a:t>
            </a:r>
            <a:r>
              <a:rPr lang="zh-CN" altLang="en-GB" sz="2400" dirty="0">
                <a:solidFill>
                  <a:schemeClr val="tx2"/>
                </a:solidFill>
              </a:rPr>
              <a:t>，溢出</a:t>
            </a:r>
            <a:r>
              <a:rPr lang="zh-CN" altLang="en-GB" sz="2400" dirty="0" smtClean="0">
                <a:solidFill>
                  <a:schemeClr val="tx2"/>
                </a:solidFill>
              </a:rPr>
              <a:t>，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zh-CN" altLang="en-GB" sz="2400" dirty="0" smtClean="0">
                <a:solidFill>
                  <a:schemeClr val="tx2"/>
                </a:solidFill>
              </a:rPr>
              <a:t>最低</a:t>
            </a:r>
            <a:r>
              <a:rPr lang="zh-CN" altLang="en-GB" sz="2400" dirty="0">
                <a:solidFill>
                  <a:schemeClr val="tx2"/>
                </a:solidFill>
              </a:rPr>
              <a:t>符号位为</a:t>
            </a:r>
            <a:r>
              <a:rPr lang="en-GB" altLang="zh-CN" sz="2400" dirty="0">
                <a:solidFill>
                  <a:schemeClr val="tx2"/>
                </a:solidFill>
              </a:rPr>
              <a:t>0</a:t>
            </a:r>
            <a:r>
              <a:rPr lang="zh-CN" altLang="en-GB" sz="2400" dirty="0">
                <a:solidFill>
                  <a:schemeClr val="tx2"/>
                </a:solidFill>
              </a:rPr>
              <a:t>，正溢出。</a:t>
            </a:r>
            <a:endParaRPr lang="zh-CN" altLang="en-US" sz="2400" dirty="0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114320" y="5343599"/>
            <a:ext cx="3565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GB" sz="2400" dirty="0" smtClean="0">
                <a:solidFill>
                  <a:schemeClr val="tx2"/>
                </a:solidFill>
              </a:rPr>
              <a:t>最高</a:t>
            </a:r>
            <a:r>
              <a:rPr lang="zh-CN" altLang="en-GB" sz="2400" dirty="0">
                <a:solidFill>
                  <a:schemeClr val="tx2"/>
                </a:solidFill>
              </a:rPr>
              <a:t>符号位为</a:t>
            </a:r>
            <a:r>
              <a:rPr lang="en-GB" altLang="zh-CN" sz="2400" dirty="0">
                <a:solidFill>
                  <a:schemeClr val="tx2"/>
                </a:solidFill>
              </a:rPr>
              <a:t>0</a:t>
            </a:r>
            <a:r>
              <a:rPr lang="zh-CN" altLang="en-GB" sz="2400" dirty="0">
                <a:solidFill>
                  <a:schemeClr val="tx2"/>
                </a:solidFill>
              </a:rPr>
              <a:t>，无</a:t>
            </a:r>
            <a:r>
              <a:rPr lang="zh-CN" altLang="en-GB" sz="2400" dirty="0" smtClean="0">
                <a:solidFill>
                  <a:schemeClr val="tx2"/>
                </a:solidFill>
              </a:rPr>
              <a:t>溢出。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124744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GB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解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</a:t>
            </a:r>
            <a:r>
              <a:rPr lang="zh-CN" altLang="en-GB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endParaRPr lang="zh-CN" altLang="en-GB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6016" y="1772816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Y]</a:t>
            </a:r>
            <a:r>
              <a:rPr lang="zh-CN" altLang="en-GB" sz="2400" baseline="-25000" dirty="0" smtClean="0">
                <a:solidFill>
                  <a:srgbClr val="000000"/>
                </a:solidFill>
                <a:latin typeface="Arial" charset="0"/>
              </a:rPr>
              <a:t>补</a:t>
            </a:r>
            <a:r>
              <a:rPr lang="zh-CN" altLang="en-GB" sz="2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=11</a:t>
            </a:r>
            <a:r>
              <a:rPr lang="zh-CN" altLang="en-GB" sz="2400" dirty="0" smtClean="0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0111</a:t>
            </a:r>
            <a:endParaRPr lang="en-GB" altLang="zh-CN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1268760"/>
            <a:ext cx="284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[X]</a:t>
            </a:r>
            <a:r>
              <a:rPr lang="zh-CN" altLang="en-GB" sz="2400" baseline="-25000" dirty="0" smtClean="0">
                <a:solidFill>
                  <a:srgbClr val="000000"/>
                </a:solidFill>
                <a:latin typeface="Arial" charset="0"/>
              </a:rPr>
              <a:t>移</a:t>
            </a:r>
            <a:r>
              <a:rPr lang="zh-CN" altLang="en-GB" sz="2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= 01</a:t>
            </a:r>
            <a:r>
              <a:rPr lang="zh-CN" altLang="en-GB" sz="2400" dirty="0" smtClean="0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1000 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，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716016" y="1268760"/>
            <a:ext cx="284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[Y]</a:t>
            </a:r>
            <a:r>
              <a:rPr lang="zh-CN" altLang="en-GB" sz="2400" baseline="-25000" dirty="0" smtClean="0">
                <a:solidFill>
                  <a:srgbClr val="000000"/>
                </a:solidFill>
                <a:latin typeface="Arial" charset="0"/>
              </a:rPr>
              <a:t>补</a:t>
            </a:r>
            <a:r>
              <a:rPr lang="zh-CN" altLang="en-GB" sz="2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= 00</a:t>
            </a:r>
            <a:r>
              <a:rPr lang="zh-CN" altLang="en-GB" sz="2400" dirty="0" smtClean="0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1001 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，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619672" y="2060848"/>
            <a:ext cx="1606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dirty="0" smtClean="0">
                <a:solidFill>
                  <a:srgbClr val="000000"/>
                </a:solidFill>
              </a:rPr>
              <a:t>01</a:t>
            </a:r>
            <a:r>
              <a:rPr lang="zh-CN" altLang="en-GB" sz="2400" dirty="0" smtClean="0">
                <a:solidFill>
                  <a:srgbClr val="000000"/>
                </a:solidFill>
              </a:rPr>
              <a:t>，</a:t>
            </a:r>
            <a:r>
              <a:rPr lang="en-GB" altLang="zh-CN" sz="2400" dirty="0" smtClean="0">
                <a:solidFill>
                  <a:srgbClr val="000000"/>
                </a:solidFill>
              </a:rPr>
              <a:t>1000 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331640" y="2455014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dirty="0" smtClean="0">
                <a:solidFill>
                  <a:srgbClr val="000000"/>
                </a:solidFill>
              </a:rPr>
              <a:t>+ 00</a:t>
            </a:r>
            <a:r>
              <a:rPr lang="zh-CN" altLang="en-GB" sz="2400" dirty="0" smtClean="0">
                <a:solidFill>
                  <a:srgbClr val="000000"/>
                </a:solidFill>
              </a:rPr>
              <a:t>，</a:t>
            </a:r>
            <a:r>
              <a:rPr lang="en-GB" altLang="zh-CN" sz="2400" dirty="0" smtClean="0">
                <a:solidFill>
                  <a:srgbClr val="000000"/>
                </a:solidFill>
              </a:rPr>
              <a:t>1001</a:t>
            </a:r>
            <a:endParaRPr lang="zh-CN" altLang="en-US" sz="24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231898" y="292494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19672" y="2895327"/>
            <a:ext cx="1606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dirty="0" smtClean="0">
                <a:solidFill>
                  <a:srgbClr val="000000"/>
                </a:solidFill>
              </a:rPr>
              <a:t>10</a:t>
            </a:r>
            <a:r>
              <a:rPr lang="zh-CN" altLang="en-GB" sz="2400" dirty="0" smtClean="0">
                <a:solidFill>
                  <a:srgbClr val="000000"/>
                </a:solidFill>
              </a:rPr>
              <a:t>，</a:t>
            </a:r>
            <a:r>
              <a:rPr lang="en-GB" altLang="zh-CN" sz="2400" dirty="0" smtClean="0">
                <a:solidFill>
                  <a:srgbClr val="000000"/>
                </a:solidFill>
              </a:rPr>
              <a:t>0001 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899592" y="3429000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smtClean="0">
                <a:solidFill>
                  <a:srgbClr val="000000"/>
                </a:solidFill>
              </a:rPr>
              <a:t>[X+Y]</a:t>
            </a:r>
            <a:r>
              <a:rPr lang="zh-CN" altLang="en-GB" sz="2400" baseline="-25000" dirty="0" smtClean="0">
                <a:solidFill>
                  <a:srgbClr val="000000"/>
                </a:solidFill>
                <a:latin typeface="Arial" charset="0"/>
              </a:rPr>
              <a:t>移</a:t>
            </a:r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=[X]</a:t>
            </a:r>
            <a:r>
              <a:rPr lang="zh-CN" altLang="en-GB" sz="2400" baseline="-25000" dirty="0" smtClean="0">
                <a:solidFill>
                  <a:srgbClr val="000000"/>
                </a:solidFill>
                <a:latin typeface="Arial" charset="0"/>
              </a:rPr>
              <a:t>移</a:t>
            </a:r>
            <a:r>
              <a:rPr lang="en-GB" altLang="zh-CN" sz="2400" dirty="0" smtClean="0">
                <a:solidFill>
                  <a:srgbClr val="000000"/>
                </a:solidFill>
              </a:rPr>
              <a:t>+</a:t>
            </a:r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[Y]</a:t>
            </a:r>
            <a:r>
              <a:rPr lang="zh-CN" altLang="en-GB" sz="2400" baseline="-25000" dirty="0" smtClean="0">
                <a:solidFill>
                  <a:srgbClr val="000000"/>
                </a:solidFill>
                <a:latin typeface="Arial" charset="0"/>
              </a:rPr>
              <a:t>补</a:t>
            </a:r>
            <a:r>
              <a:rPr lang="en-GB" altLang="zh-CN" sz="2400" dirty="0" smtClean="0">
                <a:solidFill>
                  <a:srgbClr val="000000"/>
                </a:solidFill>
              </a:rPr>
              <a:t>=10</a:t>
            </a:r>
            <a:r>
              <a:rPr lang="zh-CN" altLang="en-GB" sz="2400" dirty="0" smtClean="0">
                <a:solidFill>
                  <a:srgbClr val="000000"/>
                </a:solidFill>
              </a:rPr>
              <a:t>，</a:t>
            </a:r>
            <a:r>
              <a:rPr lang="en-GB" altLang="zh-CN" sz="2400" dirty="0" smtClean="0">
                <a:solidFill>
                  <a:srgbClr val="000000"/>
                </a:solidFill>
              </a:rPr>
              <a:t>0001  </a:t>
            </a:r>
            <a:endParaRPr lang="en-GB" altLang="zh-CN" sz="2400" dirty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80" y="342900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dirty="0" smtClean="0">
                <a:solidFill>
                  <a:srgbClr val="000000"/>
                </a:solidFill>
              </a:rPr>
              <a:t>溢出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211960" y="4767535"/>
            <a:ext cx="320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 smtClean="0">
                <a:solidFill>
                  <a:schemeClr val="tx2"/>
                </a:solidFill>
              </a:rPr>
              <a:t> </a:t>
            </a:r>
            <a:r>
              <a:rPr lang="en-GB" altLang="zh-CN" sz="2400" dirty="0" smtClean="0">
                <a:solidFill>
                  <a:schemeClr val="tx2"/>
                </a:solidFill>
              </a:rPr>
              <a:t>01</a:t>
            </a:r>
            <a:r>
              <a:rPr lang="zh-CN" altLang="en-GB" sz="2400" dirty="0" smtClean="0">
                <a:solidFill>
                  <a:schemeClr val="tx2"/>
                </a:solidFill>
              </a:rPr>
              <a:t>，</a:t>
            </a:r>
            <a:r>
              <a:rPr lang="en-GB" altLang="zh-CN" sz="2400" dirty="0" smtClean="0">
                <a:solidFill>
                  <a:schemeClr val="tx2"/>
                </a:solidFill>
              </a:rPr>
              <a:t>1000 + 11</a:t>
            </a:r>
            <a:r>
              <a:rPr lang="zh-CN" altLang="en-GB" sz="2400" dirty="0" smtClean="0">
                <a:solidFill>
                  <a:schemeClr val="tx2"/>
                </a:solidFill>
              </a:rPr>
              <a:t>，</a:t>
            </a:r>
            <a:r>
              <a:rPr lang="en-GB" altLang="zh-CN" sz="2400" dirty="0" smtClean="0">
                <a:solidFill>
                  <a:schemeClr val="tx2"/>
                </a:solidFill>
              </a:rPr>
              <a:t>0111</a:t>
            </a:r>
            <a:endParaRPr lang="en-GB" altLang="zh-CN" sz="2400" dirty="0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55419" y="5343599"/>
            <a:ext cx="1717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dirty="0" smtClean="0">
                <a:solidFill>
                  <a:schemeClr val="tx2"/>
                </a:solidFill>
              </a:rPr>
              <a:t>= 00</a:t>
            </a:r>
            <a:r>
              <a:rPr lang="zh-CN" altLang="en-GB" sz="2400" dirty="0" smtClean="0">
                <a:solidFill>
                  <a:schemeClr val="tx2"/>
                </a:solidFill>
              </a:rPr>
              <a:t>，</a:t>
            </a:r>
            <a:r>
              <a:rPr lang="en-GB" altLang="zh-CN" sz="2400" dirty="0" smtClean="0">
                <a:solidFill>
                  <a:schemeClr val="tx2"/>
                </a:solidFill>
              </a:rPr>
              <a:t>1111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1017976" y="5991671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altLang="zh-CN" sz="2400" dirty="0" smtClean="0">
                <a:solidFill>
                  <a:srgbClr val="000000"/>
                </a:solidFill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-</a:t>
            </a:r>
            <a:r>
              <a:rPr lang="en-GB" altLang="zh-CN" sz="2400" dirty="0" smtClean="0">
                <a:solidFill>
                  <a:srgbClr val="000000"/>
                </a:solidFill>
              </a:rPr>
              <a:t>Y=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-</a:t>
            </a:r>
            <a:r>
              <a:rPr lang="en-GB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GB" sz="2400" dirty="0" smtClean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1600" y="4077072"/>
            <a:ext cx="1082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dirty="0" smtClean="0">
                <a:solidFill>
                  <a:srgbClr val="000000"/>
                </a:solidFill>
                <a:latin typeface="Arial" charset="0"/>
              </a:rPr>
              <a:t>X+Y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：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51720" y="40770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400" dirty="0" smtClean="0">
                <a:solidFill>
                  <a:srgbClr val="000000"/>
                </a:solidFill>
              </a:rPr>
              <a:t>溢出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  <p:bldP spid="37895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5085184"/>
            <a:ext cx="8540750" cy="149492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sz="2400" dirty="0" smtClean="0">
                <a:solidFill>
                  <a:schemeClr val="tx2"/>
                </a:solidFill>
              </a:rPr>
              <a:t>在计算机的指令系统中，一般具有</a:t>
            </a:r>
            <a:r>
              <a:rPr lang="en-GB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GB" sz="2400" dirty="0" smtClean="0">
                <a:solidFill>
                  <a:schemeClr val="tx2"/>
                </a:solidFill>
              </a:rPr>
              <a:t>码校正指令，用户使用二进制的加减乘除运算指令进行运算之后，再用</a:t>
            </a:r>
            <a:r>
              <a:rPr lang="en-GB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GB" sz="2400" dirty="0" smtClean="0">
                <a:solidFill>
                  <a:schemeClr val="tx2"/>
                </a:solidFill>
              </a:rPr>
              <a:t>码校正指令对运算结果进行修正。</a:t>
            </a:r>
            <a:r>
              <a:rPr lang="zh-CN" altLang="en-GB" sz="2400" dirty="0" smtClean="0">
                <a:solidFill>
                  <a:srgbClr val="000000"/>
                </a:solidFill>
              </a:rPr>
              <a:t>或者进位</a:t>
            </a:r>
            <a:r>
              <a:rPr lang="en-GB" altLang="zh-CN" sz="2400" dirty="0" smtClean="0">
                <a:solidFill>
                  <a:srgbClr val="000000"/>
                </a:solidFill>
              </a:rPr>
              <a:t>C=1</a:t>
            </a:r>
            <a:r>
              <a:rPr lang="zh-CN" altLang="en-GB" sz="2400" dirty="0" smtClean="0">
                <a:solidFill>
                  <a:srgbClr val="000000"/>
                </a:solidFill>
              </a:rPr>
              <a:t>（</a:t>
            </a:r>
            <a:r>
              <a:rPr lang="en-GB" altLang="zh-CN" sz="2400" dirty="0" smtClean="0">
                <a:solidFill>
                  <a:srgbClr val="000000"/>
                </a:solidFill>
              </a:rPr>
              <a:t>S&gt;15</a:t>
            </a:r>
            <a:r>
              <a:rPr lang="zh-CN" altLang="en-GB" sz="2400" dirty="0" smtClean="0">
                <a:solidFill>
                  <a:srgbClr val="000000"/>
                </a:solidFill>
              </a:rPr>
              <a:t>）</a:t>
            </a:r>
            <a:endParaRPr lang="zh-CN" altLang="en-US" sz="2400" dirty="0" smtClean="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260648"/>
            <a:ext cx="427682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4.1.4 </a:t>
            </a:r>
            <a:r>
              <a:rPr lang="zh-CN" altLang="en-US" sz="28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十进制加法运算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764704"/>
            <a:ext cx="279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BCD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码的加法器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9632" y="11967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两个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8421BCD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码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X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和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Y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的和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S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，有：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1700808"/>
            <a:ext cx="64807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GB" sz="24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当</a:t>
            </a:r>
            <a:r>
              <a:rPr lang="en-GB" altLang="zh-CN" sz="24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S&gt;9</a:t>
            </a:r>
            <a:r>
              <a:rPr lang="zh-CN" altLang="en-GB" sz="24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时，加</a:t>
            </a:r>
            <a:r>
              <a:rPr lang="en-GB" altLang="zh-CN" sz="24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6</a:t>
            </a:r>
            <a:r>
              <a:rPr lang="zh-CN" altLang="en-GB" sz="24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校正；当</a:t>
            </a:r>
            <a:r>
              <a:rPr lang="en-GB" altLang="zh-CN" sz="24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S≤9</a:t>
            </a:r>
            <a:r>
              <a:rPr lang="zh-CN" altLang="en-GB" sz="24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/>
              </a:rPr>
              <a:t>时，正确。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2204864"/>
            <a:ext cx="368399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必须校正的情况有：</a:t>
            </a:r>
          </a:p>
        </p:txBody>
      </p:sp>
      <p:sp>
        <p:nvSpPr>
          <p:cNvPr id="8" name="矩形 7"/>
          <p:cNvSpPr/>
          <p:nvPr/>
        </p:nvSpPr>
        <p:spPr>
          <a:xfrm>
            <a:off x="755576" y="2636912"/>
            <a:ext cx="81724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S=S</a:t>
            </a:r>
            <a:r>
              <a:rPr lang="en-GB" altLang="zh-CN" sz="2400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8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S</a:t>
            </a:r>
            <a:r>
              <a:rPr lang="en-GB" altLang="zh-CN" sz="2400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4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S</a:t>
            </a:r>
            <a:r>
              <a:rPr lang="en-GB" altLang="zh-CN" sz="2400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S</a:t>
            </a:r>
            <a:r>
              <a:rPr lang="en-GB" altLang="zh-CN" sz="2400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=1010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、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1011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、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1100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、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1101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、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1110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、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1111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  </a:t>
            </a:r>
          </a:p>
        </p:txBody>
      </p:sp>
      <p:sp>
        <p:nvSpPr>
          <p:cNvPr id="9" name="矩形 8"/>
          <p:cNvSpPr/>
          <p:nvPr/>
        </p:nvSpPr>
        <p:spPr>
          <a:xfrm>
            <a:off x="1259632" y="3068960"/>
            <a:ext cx="413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或者进位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C=1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S&gt;15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3568" y="3573016"/>
            <a:ext cx="547260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用卡若图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化简之后，校正的条件为：</a:t>
            </a:r>
          </a:p>
        </p:txBody>
      </p:sp>
      <p:sp>
        <p:nvSpPr>
          <p:cNvPr id="11" name="矩形 10"/>
          <p:cNvSpPr/>
          <p:nvPr/>
        </p:nvSpPr>
        <p:spPr>
          <a:xfrm>
            <a:off x="971600" y="4077072"/>
            <a:ext cx="443711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P= S</a:t>
            </a:r>
            <a:r>
              <a:rPr lang="en-GB" altLang="zh-CN" sz="2400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8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S</a:t>
            </a:r>
            <a:r>
              <a:rPr lang="en-GB" altLang="zh-CN" sz="2400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4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 + S</a:t>
            </a:r>
            <a:r>
              <a:rPr lang="en-GB" altLang="zh-CN" sz="2400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8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S</a:t>
            </a:r>
            <a:r>
              <a:rPr lang="en-GB" altLang="zh-CN" sz="2400" kern="0" baseline="-25000" dirty="0" smtClean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  + C</a:t>
            </a:r>
          </a:p>
        </p:txBody>
      </p:sp>
      <p:sp>
        <p:nvSpPr>
          <p:cNvPr id="12" name="矩形 11"/>
          <p:cNvSpPr/>
          <p:nvPr/>
        </p:nvSpPr>
        <p:spPr>
          <a:xfrm>
            <a:off x="971600" y="4581128"/>
            <a:ext cx="52565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P=1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，加</a:t>
            </a:r>
            <a:r>
              <a:rPr lang="en-GB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6</a:t>
            </a:r>
            <a:r>
              <a:rPr lang="zh-CN" altLang="en-GB" sz="2400" kern="0" dirty="0" smtClean="0">
                <a:solidFill>
                  <a:srgbClr val="000000"/>
                </a:solidFill>
                <a:latin typeface="Arial"/>
                <a:ea typeface="宋体"/>
              </a:rPr>
              <a:t>校正，否则无需校正。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540750" cy="79149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GB" sz="2400" dirty="0" smtClean="0">
                <a:solidFill>
                  <a:schemeClr val="tx2"/>
                </a:solidFill>
              </a:rPr>
              <a:t>根据以上分析，设计出一位</a:t>
            </a:r>
            <a:r>
              <a:rPr lang="en-GB" altLang="zh-CN" sz="2400" dirty="0" smtClean="0">
                <a:solidFill>
                  <a:schemeClr val="tx2"/>
                </a:solidFill>
              </a:rPr>
              <a:t>8421BCD</a:t>
            </a:r>
            <a:r>
              <a:rPr lang="zh-CN" altLang="en-GB" sz="2400" dirty="0" smtClean="0">
                <a:solidFill>
                  <a:schemeClr val="tx2"/>
                </a:solidFill>
              </a:rPr>
              <a:t>码的十进制加法器如图所示。</a:t>
            </a:r>
            <a:endParaRPr lang="zh-CN" altLang="en-US" sz="2400" dirty="0" smtClean="0">
              <a:solidFill>
                <a:schemeClr val="tx2"/>
              </a:solidFill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2347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339975" y="1557338"/>
          <a:ext cx="4495800" cy="4535487"/>
        </p:xfrm>
        <a:graphic>
          <a:graphicData uri="http://schemas.openxmlformats.org/presentationml/2006/ole">
            <p:oleObj spid="_x0000_s15362" name="Visio" r:id="rId4" imgW="2162375" imgH="213892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692696"/>
            <a:ext cx="8540750" cy="1152128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余三码加法器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={  1    +0011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                                0    -0011    +1101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0" y="4800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3276600" y="4800600"/>
            <a:ext cx="990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4876800" y="4724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6324600" y="4724400"/>
            <a:ext cx="990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1524000" y="28956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3276600" y="2895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28681" name="Rectangle 11"/>
          <p:cNvSpPr>
            <a:spLocks noChangeArrowheads="1"/>
          </p:cNvSpPr>
          <p:nvPr/>
        </p:nvSpPr>
        <p:spPr bwMode="auto">
          <a:xfrm>
            <a:off x="4800600" y="28956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28682" name="Rectangle 12"/>
          <p:cNvSpPr>
            <a:spLocks noChangeArrowheads="1"/>
          </p:cNvSpPr>
          <p:nvPr/>
        </p:nvSpPr>
        <p:spPr bwMode="auto">
          <a:xfrm>
            <a:off x="6248400" y="2819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 flipV="1">
            <a:off x="16764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4"/>
          <p:cNvSpPr>
            <a:spLocks noChangeShapeType="1"/>
          </p:cNvSpPr>
          <p:nvPr/>
        </p:nvSpPr>
        <p:spPr bwMode="auto">
          <a:xfrm flipV="1">
            <a:off x="22098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 flipV="1">
            <a:off x="3429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4038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7"/>
          <p:cNvSpPr>
            <a:spLocks noChangeShapeType="1"/>
          </p:cNvSpPr>
          <p:nvPr/>
        </p:nvSpPr>
        <p:spPr bwMode="auto">
          <a:xfrm flipV="1">
            <a:off x="51054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18"/>
          <p:cNvSpPr>
            <a:spLocks noChangeShapeType="1"/>
          </p:cNvSpPr>
          <p:nvPr/>
        </p:nvSpPr>
        <p:spPr bwMode="auto">
          <a:xfrm flipV="1">
            <a:off x="54864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19"/>
          <p:cNvSpPr>
            <a:spLocks noChangeShapeType="1"/>
          </p:cNvSpPr>
          <p:nvPr/>
        </p:nvSpPr>
        <p:spPr bwMode="auto">
          <a:xfrm flipV="1">
            <a:off x="65532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20"/>
          <p:cNvSpPr>
            <a:spLocks noChangeShapeType="1"/>
          </p:cNvSpPr>
          <p:nvPr/>
        </p:nvSpPr>
        <p:spPr bwMode="auto">
          <a:xfrm flipV="1">
            <a:off x="70866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21"/>
          <p:cNvSpPr>
            <a:spLocks noChangeShapeType="1"/>
          </p:cNvSpPr>
          <p:nvPr/>
        </p:nvSpPr>
        <p:spPr bwMode="auto">
          <a:xfrm flipV="1">
            <a:off x="18288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2"/>
          <p:cNvSpPr>
            <a:spLocks noChangeShapeType="1"/>
          </p:cNvSpPr>
          <p:nvPr/>
        </p:nvSpPr>
        <p:spPr bwMode="auto">
          <a:xfrm flipV="1">
            <a:off x="35814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3"/>
          <p:cNvSpPr>
            <a:spLocks noChangeShapeType="1"/>
          </p:cNvSpPr>
          <p:nvPr/>
        </p:nvSpPr>
        <p:spPr bwMode="auto">
          <a:xfrm flipH="1">
            <a:off x="5334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24"/>
          <p:cNvSpPr>
            <a:spLocks noChangeShapeType="1"/>
          </p:cNvSpPr>
          <p:nvPr/>
        </p:nvSpPr>
        <p:spPr bwMode="auto">
          <a:xfrm flipV="1">
            <a:off x="5105400" y="3657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25"/>
          <p:cNvSpPr>
            <a:spLocks noChangeShapeType="1"/>
          </p:cNvSpPr>
          <p:nvPr/>
        </p:nvSpPr>
        <p:spPr bwMode="auto">
          <a:xfrm flipV="1">
            <a:off x="66294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6" name="AutoShape 26"/>
          <p:cNvSpPr>
            <a:spLocks noChangeArrowheads="1"/>
          </p:cNvSpPr>
          <p:nvPr/>
        </p:nvSpPr>
        <p:spPr bwMode="auto">
          <a:xfrm>
            <a:off x="304800" y="4343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7" name="Oval 27"/>
          <p:cNvSpPr>
            <a:spLocks noChangeArrowheads="1"/>
          </p:cNvSpPr>
          <p:nvPr/>
        </p:nvSpPr>
        <p:spPr bwMode="auto">
          <a:xfrm>
            <a:off x="4572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28"/>
          <p:cNvSpPr>
            <a:spLocks noChangeShapeType="1"/>
          </p:cNvSpPr>
          <p:nvPr/>
        </p:nvSpPr>
        <p:spPr bwMode="auto">
          <a:xfrm flipV="1">
            <a:off x="533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9" name="Line 29"/>
          <p:cNvSpPr>
            <a:spLocks noChangeShapeType="1"/>
          </p:cNvSpPr>
          <p:nvPr/>
        </p:nvSpPr>
        <p:spPr bwMode="auto">
          <a:xfrm flipV="1">
            <a:off x="5334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0" name="Line 30"/>
          <p:cNvSpPr>
            <a:spLocks noChangeShapeType="1"/>
          </p:cNvSpPr>
          <p:nvPr/>
        </p:nvSpPr>
        <p:spPr bwMode="auto">
          <a:xfrm flipH="1" flipV="1">
            <a:off x="70104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1" name="Text Box 31"/>
          <p:cNvSpPr txBox="1">
            <a:spLocks noChangeArrowheads="1"/>
          </p:cNvSpPr>
          <p:nvPr/>
        </p:nvSpPr>
        <p:spPr bwMode="auto">
          <a:xfrm>
            <a:off x="7086600" y="4114800"/>
            <a:ext cx="381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8702" name="Line 32"/>
          <p:cNvSpPr>
            <a:spLocks noChangeShapeType="1"/>
          </p:cNvSpPr>
          <p:nvPr/>
        </p:nvSpPr>
        <p:spPr bwMode="auto">
          <a:xfrm flipH="1">
            <a:off x="71628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3" name="Text Box 33"/>
          <p:cNvSpPr txBox="1">
            <a:spLocks noChangeArrowheads="1"/>
          </p:cNvSpPr>
          <p:nvPr/>
        </p:nvSpPr>
        <p:spPr bwMode="auto">
          <a:xfrm>
            <a:off x="7391400" y="2895600"/>
            <a:ext cx="533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8704" name="Line 34"/>
          <p:cNvSpPr>
            <a:spLocks noChangeShapeType="1"/>
          </p:cNvSpPr>
          <p:nvPr/>
        </p:nvSpPr>
        <p:spPr bwMode="auto">
          <a:xfrm flipV="1">
            <a:off x="11430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5" name="Line 35"/>
          <p:cNvSpPr>
            <a:spLocks noChangeShapeType="1"/>
          </p:cNvSpPr>
          <p:nvPr/>
        </p:nvSpPr>
        <p:spPr bwMode="auto">
          <a:xfrm>
            <a:off x="1143000" y="4343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6" name="Line 36"/>
          <p:cNvSpPr>
            <a:spLocks noChangeShapeType="1"/>
          </p:cNvSpPr>
          <p:nvPr/>
        </p:nvSpPr>
        <p:spPr bwMode="auto">
          <a:xfrm flipV="1">
            <a:off x="55626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7" name="Line 37"/>
          <p:cNvSpPr>
            <a:spLocks noChangeShapeType="1"/>
          </p:cNvSpPr>
          <p:nvPr/>
        </p:nvSpPr>
        <p:spPr bwMode="auto">
          <a:xfrm>
            <a:off x="533400" y="4038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8" name="Line 38"/>
          <p:cNvSpPr>
            <a:spLocks noChangeShapeType="1"/>
          </p:cNvSpPr>
          <p:nvPr/>
        </p:nvSpPr>
        <p:spPr bwMode="auto">
          <a:xfrm flipV="1">
            <a:off x="3962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9" name="Line 39"/>
          <p:cNvSpPr>
            <a:spLocks noChangeShapeType="1"/>
          </p:cNvSpPr>
          <p:nvPr/>
        </p:nvSpPr>
        <p:spPr bwMode="auto">
          <a:xfrm flipV="1">
            <a:off x="2133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10" name="Line 40"/>
          <p:cNvSpPr>
            <a:spLocks noChangeShapeType="1"/>
          </p:cNvSpPr>
          <p:nvPr/>
        </p:nvSpPr>
        <p:spPr bwMode="auto">
          <a:xfrm flipV="1">
            <a:off x="19812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11" name="Line 41"/>
          <p:cNvSpPr>
            <a:spLocks noChangeShapeType="1"/>
          </p:cNvSpPr>
          <p:nvPr/>
        </p:nvSpPr>
        <p:spPr bwMode="auto">
          <a:xfrm flipV="1">
            <a:off x="3733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12" name="Line 42"/>
          <p:cNvSpPr>
            <a:spLocks noChangeShapeType="1"/>
          </p:cNvSpPr>
          <p:nvPr/>
        </p:nvSpPr>
        <p:spPr bwMode="auto">
          <a:xfrm flipV="1">
            <a:off x="5334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13" name="Line 43"/>
          <p:cNvSpPr>
            <a:spLocks noChangeShapeType="1"/>
          </p:cNvSpPr>
          <p:nvPr/>
        </p:nvSpPr>
        <p:spPr bwMode="auto">
          <a:xfrm flipV="1">
            <a:off x="67056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14" name="Text Box 44"/>
          <p:cNvSpPr txBox="1">
            <a:spLocks noChangeArrowheads="1"/>
          </p:cNvSpPr>
          <p:nvPr/>
        </p:nvSpPr>
        <p:spPr bwMode="auto">
          <a:xfrm>
            <a:off x="1295400" y="6172200"/>
            <a:ext cx="678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X3   Y3                  X2    Y2              X1   Y1          X0      Y0</a:t>
            </a:r>
          </a:p>
        </p:txBody>
      </p:sp>
      <p:sp>
        <p:nvSpPr>
          <p:cNvPr id="28715" name="Text Box 45"/>
          <p:cNvSpPr txBox="1">
            <a:spLocks noChangeArrowheads="1"/>
          </p:cNvSpPr>
          <p:nvPr/>
        </p:nvSpPr>
        <p:spPr bwMode="auto">
          <a:xfrm>
            <a:off x="1600200" y="19812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F3                        F2                     F1                  F0</a:t>
            </a:r>
          </a:p>
        </p:txBody>
      </p:sp>
      <p:sp>
        <p:nvSpPr>
          <p:cNvPr id="28716" name="Line 46"/>
          <p:cNvSpPr>
            <a:spLocks noChangeShapeType="1"/>
          </p:cNvSpPr>
          <p:nvPr/>
        </p:nvSpPr>
        <p:spPr bwMode="auto">
          <a:xfrm flipH="1">
            <a:off x="57912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17" name="Line 47"/>
          <p:cNvSpPr>
            <a:spLocks noChangeShapeType="1"/>
          </p:cNvSpPr>
          <p:nvPr/>
        </p:nvSpPr>
        <p:spPr bwMode="auto">
          <a:xfrm flipH="1">
            <a:off x="42672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18" name="Line 48"/>
          <p:cNvSpPr>
            <a:spLocks noChangeShapeType="1"/>
          </p:cNvSpPr>
          <p:nvPr/>
        </p:nvSpPr>
        <p:spPr bwMode="auto">
          <a:xfrm flipH="1">
            <a:off x="2590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19" name="Line 49"/>
          <p:cNvSpPr>
            <a:spLocks noChangeShapeType="1"/>
          </p:cNvSpPr>
          <p:nvPr/>
        </p:nvSpPr>
        <p:spPr bwMode="auto">
          <a:xfrm flipH="1">
            <a:off x="5791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20" name="Line 50"/>
          <p:cNvSpPr>
            <a:spLocks noChangeShapeType="1"/>
          </p:cNvSpPr>
          <p:nvPr/>
        </p:nvSpPr>
        <p:spPr bwMode="auto">
          <a:xfrm flipH="1">
            <a:off x="4191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21" name="Line 51"/>
          <p:cNvSpPr>
            <a:spLocks noChangeShapeType="1"/>
          </p:cNvSpPr>
          <p:nvPr/>
        </p:nvSpPr>
        <p:spPr bwMode="auto">
          <a:xfrm flipH="1">
            <a:off x="25146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22" name="Line 52"/>
          <p:cNvSpPr>
            <a:spLocks noChangeShapeType="1"/>
          </p:cNvSpPr>
          <p:nvPr/>
        </p:nvSpPr>
        <p:spPr bwMode="auto">
          <a:xfrm flipH="1">
            <a:off x="1066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23" name="Line 53"/>
          <p:cNvSpPr>
            <a:spLocks noChangeShapeType="1"/>
          </p:cNvSpPr>
          <p:nvPr/>
        </p:nvSpPr>
        <p:spPr bwMode="auto">
          <a:xfrm flipH="1">
            <a:off x="73914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24" name="Line 54"/>
          <p:cNvSpPr>
            <a:spLocks noChangeShapeType="1"/>
          </p:cNvSpPr>
          <p:nvPr/>
        </p:nvSpPr>
        <p:spPr bwMode="auto">
          <a:xfrm flipV="1">
            <a:off x="7696200" y="3276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313" y="549275"/>
            <a:ext cx="2894012" cy="436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1" kern="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zh-CN" altLang="en-US" sz="2800" b="1" kern="0" dirty="0">
                <a:solidFill>
                  <a:schemeClr val="tx2"/>
                </a:solidFill>
                <a:latin typeface="Arial" charset="0"/>
              </a:rPr>
              <a:t>、补码加减法</a:t>
            </a:r>
          </a:p>
        </p:txBody>
      </p:sp>
      <p:sp>
        <p:nvSpPr>
          <p:cNvPr id="6" name="矩形 5"/>
          <p:cNvSpPr/>
          <p:nvPr/>
        </p:nvSpPr>
        <p:spPr>
          <a:xfrm>
            <a:off x="684213" y="1196975"/>
            <a:ext cx="78486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chemeClr val="tx2"/>
                </a:solidFill>
                <a:latin typeface="Arial" charset="0"/>
              </a:rPr>
              <a:t> 补码小数加法的公式 ：    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[x]</a:t>
            </a:r>
            <a:r>
              <a:rPr lang="zh-CN" altLang="en-US" sz="2400" kern="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+[y]</a:t>
            </a:r>
            <a:r>
              <a:rPr lang="zh-CN" altLang="en-US" sz="2400" kern="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=[</a:t>
            </a:r>
            <a:r>
              <a:rPr lang="en-US" altLang="zh-CN" sz="2400" kern="0" dirty="0" err="1">
                <a:solidFill>
                  <a:schemeClr val="tx2"/>
                </a:solidFill>
                <a:latin typeface="Arial" charset="0"/>
              </a:rPr>
              <a:t>x+y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]</a:t>
            </a:r>
            <a:r>
              <a:rPr lang="zh-CN" altLang="en-US" sz="2400" kern="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zh-CN" altLang="en-US" sz="2400" kern="0" dirty="0">
                <a:solidFill>
                  <a:schemeClr val="tx2"/>
                </a:solidFill>
                <a:latin typeface="Arial" charset="0"/>
              </a:rPr>
              <a:t>  （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mod 2</a:t>
            </a:r>
            <a:r>
              <a:rPr lang="zh-CN" altLang="en-US" sz="2400" kern="0" dirty="0">
                <a:solidFill>
                  <a:schemeClr val="tx2"/>
                </a:solidFill>
                <a:latin typeface="Arial" charset="0"/>
              </a:rPr>
              <a:t>）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650" y="2276475"/>
            <a:ext cx="770413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chemeClr val="tx2"/>
                </a:solidFill>
                <a:latin typeface="Arial" charset="0"/>
              </a:rPr>
              <a:t>补码小数加法的公式：     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[x]</a:t>
            </a:r>
            <a:r>
              <a:rPr lang="zh-CN" altLang="en-US" sz="2400" kern="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+[y]</a:t>
            </a:r>
            <a:r>
              <a:rPr lang="zh-CN" altLang="en-US" sz="2400" kern="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 [</a:t>
            </a:r>
            <a:r>
              <a:rPr lang="en-US" altLang="zh-CN" sz="2400" kern="0" dirty="0" err="1">
                <a:solidFill>
                  <a:schemeClr val="tx2"/>
                </a:solidFill>
                <a:latin typeface="Arial" charset="0"/>
              </a:rPr>
              <a:t>x+y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]</a:t>
            </a:r>
            <a:r>
              <a:rPr lang="zh-CN" altLang="en-US" sz="2400" kern="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zh-CN" altLang="en-US" sz="2400" kern="0" dirty="0">
                <a:solidFill>
                  <a:schemeClr val="tx2"/>
                </a:solidFill>
                <a:latin typeface="Arial" charset="0"/>
              </a:rPr>
              <a:t>  （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mod  2</a:t>
            </a:r>
            <a:r>
              <a:rPr lang="en-US" altLang="zh-CN" sz="2400" kern="0" baseline="30000" dirty="0">
                <a:solidFill>
                  <a:schemeClr val="tx2"/>
                </a:solidFill>
                <a:latin typeface="Arial" charset="0"/>
              </a:rPr>
              <a:t>n+1</a:t>
            </a:r>
            <a:r>
              <a:rPr lang="zh-CN" altLang="en-US" sz="2400" kern="0" dirty="0">
                <a:solidFill>
                  <a:schemeClr val="tx2"/>
                </a:solidFill>
                <a:latin typeface="Arial" charset="0"/>
              </a:rPr>
              <a:t>） 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4213" y="3873500"/>
            <a:ext cx="45291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</a:t>
            </a:r>
            <a:r>
              <a:rPr lang="zh-CN" altLang="en-US" sz="2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lang="zh-CN" altLang="en-US" sz="2400" kern="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[x]</a:t>
            </a:r>
            <a:r>
              <a:rPr lang="zh-CN" altLang="en-US" sz="2400" kern="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= 0.1001,  [y]</a:t>
            </a:r>
            <a:r>
              <a:rPr lang="zh-CN" altLang="en-US" sz="2400" kern="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=0.0101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4163" y="3873500"/>
            <a:ext cx="201136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求：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/>
              </a:rPr>
              <a:t> [</a:t>
            </a:r>
            <a:r>
              <a:rPr lang="en-US" altLang="zh-CN" sz="2400" kern="0" dirty="0" err="1">
                <a:solidFill>
                  <a:srgbClr val="000000"/>
                </a:solidFill>
                <a:latin typeface="Arial"/>
                <a:ea typeface="宋体"/>
              </a:rPr>
              <a:t>x+y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/>
              </a:rPr>
              <a:t>]</a:t>
            </a:r>
            <a:r>
              <a:rPr lang="zh-CN" altLang="en-US" sz="2400" kern="0" baseline="-25000" dirty="0">
                <a:solidFill>
                  <a:srgbClr val="000000"/>
                </a:solidFill>
                <a:latin typeface="Arial"/>
                <a:ea typeface="宋体"/>
              </a:rPr>
              <a:t>补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 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613" y="4406900"/>
            <a:ext cx="199548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 [x]</a:t>
            </a:r>
            <a:r>
              <a:rPr lang="zh-CN" altLang="en-US" sz="2400" kern="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zh-CN" altLang="en-US" sz="2400" kern="0" dirty="0">
                <a:solidFill>
                  <a:schemeClr val="tx2"/>
                </a:solidFill>
                <a:latin typeface="Arial" charset="0"/>
              </a:rPr>
              <a:t>   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0.1001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2275" y="4840288"/>
            <a:ext cx="2303463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+ [y]</a:t>
            </a:r>
            <a:r>
              <a:rPr lang="zh-CN" altLang="en-US" sz="2400" kern="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zh-CN" altLang="en-US" sz="2400" kern="0" dirty="0">
                <a:solidFill>
                  <a:schemeClr val="tx2"/>
                </a:solidFill>
                <a:latin typeface="Arial" charset="0"/>
              </a:rPr>
              <a:t>   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0.0101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6375" y="5414963"/>
            <a:ext cx="25304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[</a:t>
            </a:r>
            <a:r>
              <a:rPr lang="en-US" altLang="zh-CN" sz="2400" kern="0" dirty="0" err="1">
                <a:solidFill>
                  <a:schemeClr val="tx2"/>
                </a:solidFill>
                <a:latin typeface="Arial" charset="0"/>
              </a:rPr>
              <a:t>x+y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]</a:t>
            </a:r>
            <a:r>
              <a:rPr lang="zh-CN" altLang="en-US" sz="2400" kern="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zh-CN" altLang="en-US" sz="2400" kern="0" dirty="0">
                <a:solidFill>
                  <a:schemeClr val="tx2"/>
                </a:solidFill>
                <a:latin typeface="Arial" charset="0"/>
              </a:rPr>
              <a:t> ： 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0.1110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5650" y="5991225"/>
            <a:ext cx="33162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所以</a:t>
            </a:r>
            <a:r>
              <a:rPr lang="zh-CN" altLang="en-US" sz="2400" kern="0" dirty="0">
                <a:solidFill>
                  <a:schemeClr val="tx2"/>
                </a:solidFill>
                <a:latin typeface="Arial" charset="0"/>
              </a:rPr>
              <a:t>       </a:t>
            </a:r>
            <a:r>
              <a:rPr lang="en-US" altLang="zh-CN" sz="2400" kern="0" dirty="0" err="1">
                <a:solidFill>
                  <a:schemeClr val="tx2"/>
                </a:solidFill>
                <a:latin typeface="Arial" charset="0"/>
              </a:rPr>
              <a:t>x+y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zh-CN" altLang="en-US" sz="2400" b="1" kern="0" dirty="0">
                <a:solidFill>
                  <a:schemeClr val="tx2"/>
                </a:solidFill>
                <a:latin typeface="Arial" charset="0"/>
              </a:rPr>
              <a:t>＋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0.1110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8175" y="5199063"/>
            <a:ext cx="223202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--————————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5650" y="1743075"/>
            <a:ext cx="17716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 charset="0"/>
              </a:rPr>
              <a:t>  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[x]</a:t>
            </a:r>
            <a:r>
              <a:rPr lang="zh-CN" altLang="en-US" sz="2400" kern="0" baseline="-25000" dirty="0">
                <a:solidFill>
                  <a:srgbClr val="000000"/>
                </a:solidFill>
                <a:latin typeface="Arial" charset="0"/>
              </a:rPr>
              <a:t>补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+[y]</a:t>
            </a:r>
            <a:r>
              <a:rPr lang="zh-CN" altLang="en-US" sz="2400" kern="0" baseline="-25000" dirty="0">
                <a:solidFill>
                  <a:srgbClr val="000000"/>
                </a:solidFill>
                <a:latin typeface="Arial" charset="0"/>
              </a:rPr>
              <a:t>补</a:t>
            </a: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=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4438" y="1743075"/>
            <a:ext cx="14763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2+X+2+Y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24300" y="1743075"/>
            <a:ext cx="18605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=2+(2+X+Y)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95963" y="1743075"/>
            <a:ext cx="15113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=(2+X+Y)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35825" y="1712913"/>
            <a:ext cx="122713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=[</a:t>
            </a:r>
            <a:r>
              <a:rPr lang="en-US" altLang="zh-CN" sz="2400" kern="0" dirty="0" err="1">
                <a:solidFill>
                  <a:srgbClr val="000000"/>
                </a:solidFill>
                <a:latin typeface="Arial" charset="0"/>
              </a:rPr>
              <a:t>x+y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]</a:t>
            </a:r>
            <a:r>
              <a:rPr lang="zh-CN" altLang="en-US" sz="2400" kern="0" baseline="-25000" dirty="0">
                <a:solidFill>
                  <a:srgbClr val="000000"/>
                </a:solidFill>
                <a:latin typeface="Arial" charset="0"/>
              </a:rPr>
              <a:t>补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650" y="2822575"/>
            <a:ext cx="17716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 charset="0"/>
              </a:rPr>
              <a:t>  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[x]</a:t>
            </a:r>
            <a:r>
              <a:rPr lang="zh-CN" altLang="en-US" sz="2400" kern="0" baseline="-25000" dirty="0">
                <a:solidFill>
                  <a:srgbClr val="000000"/>
                </a:solidFill>
                <a:latin typeface="Arial" charset="0"/>
              </a:rPr>
              <a:t>补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+[y]</a:t>
            </a:r>
            <a:r>
              <a:rPr lang="zh-CN" altLang="en-US" sz="2400" kern="0" baseline="-25000" dirty="0">
                <a:solidFill>
                  <a:srgbClr val="000000"/>
                </a:solidFill>
                <a:latin typeface="Arial" charset="0"/>
              </a:rPr>
              <a:t>补</a:t>
            </a:r>
            <a:r>
              <a:rPr lang="en-US" altLang="zh-CN" kern="0" dirty="0">
                <a:solidFill>
                  <a:schemeClr val="tx2"/>
                </a:solidFill>
                <a:latin typeface="Arial" charset="0"/>
              </a:rPr>
              <a:t>=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84438" y="2895600"/>
            <a:ext cx="23717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400" kern="0" baseline="30000" dirty="0">
                <a:solidFill>
                  <a:schemeClr val="tx2"/>
                </a:solidFill>
                <a:latin typeface="Arial" charset="0"/>
              </a:rPr>
              <a:t>n+1 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+X+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 2</a:t>
            </a:r>
            <a:r>
              <a:rPr lang="en-US" altLang="zh-CN" sz="2400" kern="0" baseline="30000" dirty="0">
                <a:solidFill>
                  <a:schemeClr val="tx2"/>
                </a:solidFill>
                <a:latin typeface="Arial" charset="0"/>
              </a:rPr>
              <a:t>n+1 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+Y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32363" y="2895600"/>
            <a:ext cx="255746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400" kern="0" baseline="30000" dirty="0">
                <a:solidFill>
                  <a:schemeClr val="tx2"/>
                </a:solidFill>
                <a:latin typeface="Arial" charset="0"/>
              </a:rPr>
              <a:t>n+1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+(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400" kern="0" baseline="30000" dirty="0">
                <a:solidFill>
                  <a:schemeClr val="tx2"/>
                </a:solidFill>
                <a:latin typeface="Arial" charset="0"/>
              </a:rPr>
              <a:t>n+1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+X+Y)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95513" y="3357563"/>
            <a:ext cx="1858962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=(</a:t>
            </a:r>
            <a:r>
              <a:rPr lang="en-US" altLang="zh-CN" sz="2400" kern="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zh-CN" sz="2400" kern="0" baseline="30000" dirty="0">
                <a:solidFill>
                  <a:schemeClr val="tx2"/>
                </a:solidFill>
                <a:latin typeface="Arial" charset="0"/>
              </a:rPr>
              <a:t>n+1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+X+Y)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95738" y="3357563"/>
            <a:ext cx="122713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=[</a:t>
            </a:r>
            <a:r>
              <a:rPr lang="en-US" altLang="zh-CN" sz="2400" kern="0" dirty="0" err="1">
                <a:solidFill>
                  <a:srgbClr val="000000"/>
                </a:solidFill>
                <a:latin typeface="Arial" charset="0"/>
              </a:rPr>
              <a:t>x+y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</a:rPr>
              <a:t>]</a:t>
            </a:r>
            <a:r>
              <a:rPr lang="zh-CN" altLang="en-US" sz="2400" kern="0" baseline="-25000" dirty="0">
                <a:solidFill>
                  <a:srgbClr val="000000"/>
                </a:solidFill>
                <a:latin typeface="Arial" charset="0"/>
              </a:rPr>
              <a:t>补</a:t>
            </a: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4"/>
          <p:cNvSpPr>
            <a:spLocks noChangeArrowheads="1"/>
          </p:cNvSpPr>
          <p:nvPr/>
        </p:nvSpPr>
        <p:spPr bwMode="auto">
          <a:xfrm>
            <a:off x="468313" y="404813"/>
            <a:ext cx="2635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2.</a:t>
            </a:r>
            <a:r>
              <a:rPr lang="zh-CN" altLang="en-US" sz="3200" b="1">
                <a:solidFill>
                  <a:schemeClr val="tx2"/>
                </a:solidFill>
              </a:rPr>
              <a:t>补码减法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84213" y="981075"/>
            <a:ext cx="3654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</a:rPr>
              <a:t>补码小数减法运算的公式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zh-CN" altLang="en-US" sz="24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411413" y="1412875"/>
            <a:ext cx="5621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 sz="2400">
                <a:solidFill>
                  <a:schemeClr val="tx2"/>
                </a:solidFill>
              </a:rPr>
              <a:t>[x</a:t>
            </a:r>
            <a:r>
              <a:rPr lang="en-US" altLang="zh-CN" sz="2400" b="1">
                <a:solidFill>
                  <a:schemeClr val="tx2"/>
                </a:solidFill>
              </a:rPr>
              <a:t>-</a:t>
            </a:r>
            <a:r>
              <a:rPr lang="en-US" altLang="zh-CN" sz="2400">
                <a:solidFill>
                  <a:schemeClr val="tx2"/>
                </a:solidFill>
              </a:rPr>
              <a:t>y]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>
                <a:solidFill>
                  <a:schemeClr val="tx2"/>
                </a:solidFill>
              </a:rPr>
              <a:t>=[x]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 b="1">
                <a:solidFill>
                  <a:schemeClr val="tx2"/>
                </a:solidFill>
              </a:rPr>
              <a:t>-</a:t>
            </a:r>
            <a:r>
              <a:rPr lang="en-US" altLang="zh-CN" sz="2400">
                <a:solidFill>
                  <a:schemeClr val="tx2"/>
                </a:solidFill>
              </a:rPr>
              <a:t>[y]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>
                <a:solidFill>
                  <a:schemeClr val="tx2"/>
                </a:solidFill>
              </a:rPr>
              <a:t>=[x]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>
                <a:solidFill>
                  <a:schemeClr val="tx2"/>
                </a:solidFill>
              </a:rPr>
              <a:t>+[</a:t>
            </a:r>
            <a:r>
              <a:rPr lang="en-US" altLang="zh-CN" sz="2400" b="1">
                <a:solidFill>
                  <a:schemeClr val="tx2"/>
                </a:solidFill>
              </a:rPr>
              <a:t>-</a:t>
            </a:r>
            <a:r>
              <a:rPr lang="en-US" altLang="zh-CN" sz="2400">
                <a:solidFill>
                  <a:schemeClr val="tx2"/>
                </a:solidFill>
              </a:rPr>
              <a:t>y]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zh-CN" altLang="en-US" sz="2400">
                <a:solidFill>
                  <a:schemeClr val="tx2"/>
                </a:solidFill>
              </a:rPr>
              <a:t>   （</a:t>
            </a:r>
            <a:r>
              <a:rPr lang="en-US" altLang="zh-CN" sz="2400">
                <a:solidFill>
                  <a:schemeClr val="tx2"/>
                </a:solidFill>
              </a:rPr>
              <a:t>mod 2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endParaRPr lang="zh-CN" altLang="en-US" sz="24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4213" y="2060575"/>
            <a:ext cx="3654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</a:rPr>
              <a:t>补码整数减法运算的公式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zh-CN" altLang="en-US" sz="24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484438" y="2565400"/>
            <a:ext cx="6073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en-US" altLang="zh-CN" sz="2400">
                <a:solidFill>
                  <a:schemeClr val="tx2"/>
                </a:solidFill>
              </a:rPr>
              <a:t>[x</a:t>
            </a:r>
            <a:r>
              <a:rPr lang="en-US" altLang="zh-CN" sz="2400" b="1">
                <a:solidFill>
                  <a:schemeClr val="tx2"/>
                </a:solidFill>
              </a:rPr>
              <a:t>-</a:t>
            </a:r>
            <a:r>
              <a:rPr lang="en-US" altLang="zh-CN" sz="2400">
                <a:solidFill>
                  <a:schemeClr val="tx2"/>
                </a:solidFill>
              </a:rPr>
              <a:t>y]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>
                <a:solidFill>
                  <a:schemeClr val="tx2"/>
                </a:solidFill>
              </a:rPr>
              <a:t>=[x]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 b="1">
                <a:solidFill>
                  <a:schemeClr val="tx2"/>
                </a:solidFill>
              </a:rPr>
              <a:t>-</a:t>
            </a:r>
            <a:r>
              <a:rPr lang="en-US" altLang="zh-CN" sz="2400">
                <a:solidFill>
                  <a:schemeClr val="tx2"/>
                </a:solidFill>
              </a:rPr>
              <a:t>[y]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>
                <a:solidFill>
                  <a:schemeClr val="tx2"/>
                </a:solidFill>
              </a:rPr>
              <a:t>=[x]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>
                <a:solidFill>
                  <a:schemeClr val="tx2"/>
                </a:solidFill>
              </a:rPr>
              <a:t>+[</a:t>
            </a:r>
            <a:r>
              <a:rPr lang="en-US" altLang="zh-CN" sz="2400" b="1">
                <a:solidFill>
                  <a:schemeClr val="tx2"/>
                </a:solidFill>
              </a:rPr>
              <a:t>-</a:t>
            </a:r>
            <a:r>
              <a:rPr lang="en-US" altLang="zh-CN" sz="2400">
                <a:solidFill>
                  <a:schemeClr val="tx2"/>
                </a:solidFill>
              </a:rPr>
              <a:t>y]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zh-CN" altLang="en-US" sz="2400">
                <a:solidFill>
                  <a:schemeClr val="tx2"/>
                </a:solidFill>
              </a:rPr>
              <a:t>   （</a:t>
            </a:r>
            <a:r>
              <a:rPr lang="en-US" altLang="zh-CN" sz="2400">
                <a:solidFill>
                  <a:schemeClr val="tx2"/>
                </a:solidFill>
              </a:rPr>
              <a:t>mod  2</a:t>
            </a:r>
            <a:r>
              <a:rPr lang="en-US" altLang="zh-CN" sz="2400" baseline="30000">
                <a:solidFill>
                  <a:schemeClr val="tx2"/>
                </a:solidFill>
              </a:rPr>
              <a:t>n+1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5650" y="3213100"/>
            <a:ext cx="52038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例：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</a:rPr>
              <a:t>  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x=</a:t>
            </a:r>
            <a:r>
              <a:rPr lang="en-US" altLang="zh-CN" sz="2400" b="1" dirty="0">
                <a:solidFill>
                  <a:schemeClr val="tx2"/>
                </a:solidFill>
                <a:latin typeface="Arial" charset="0"/>
              </a:rPr>
              <a:t>+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0.1101,y=</a:t>
            </a:r>
            <a:r>
              <a:rPr lang="en-US" altLang="zh-CN" sz="2400" b="1" dirty="0">
                <a:solidFill>
                  <a:schemeClr val="tx2"/>
                </a:solidFill>
                <a:latin typeface="Arial" charset="0"/>
              </a:rPr>
              <a:t>+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0.0110,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</a:rPr>
              <a:t>求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y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</a:rPr>
              <a:t>。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088" y="3789363"/>
            <a:ext cx="3673475" cy="387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解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</a:rPr>
              <a:t>：    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[x]</a:t>
            </a:r>
            <a:r>
              <a:rPr lang="zh-CN" altLang="en-US" sz="2400" baseline="-25000" dirty="0">
                <a:solidFill>
                  <a:schemeClr val="tx2"/>
                </a:solidFill>
                <a:latin typeface="Arial" charset="0"/>
              </a:rPr>
              <a:t>补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=0.1101    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835150" y="4365625"/>
            <a:ext cx="19732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</a:rPr>
              <a:t> [x]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zh-CN" altLang="en-US" sz="2400">
                <a:solidFill>
                  <a:schemeClr val="tx2"/>
                </a:solidFill>
              </a:rPr>
              <a:t>   </a:t>
            </a:r>
            <a:r>
              <a:rPr lang="en-US" altLang="zh-CN" sz="2400">
                <a:solidFill>
                  <a:schemeClr val="tx2"/>
                </a:solidFill>
              </a:rPr>
              <a:t>0.1101</a:t>
            </a:r>
            <a:endParaRPr lang="zh-CN" altLang="en-US" sz="240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76375" y="4797425"/>
            <a:ext cx="2278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</a:rPr>
              <a:t>+  [</a:t>
            </a:r>
            <a:r>
              <a:rPr lang="en-US" altLang="zh-CN" sz="2400" b="1">
                <a:solidFill>
                  <a:schemeClr val="tx2"/>
                </a:solidFill>
              </a:rPr>
              <a:t>-</a:t>
            </a:r>
            <a:r>
              <a:rPr lang="en-US" altLang="zh-CN" sz="2400">
                <a:solidFill>
                  <a:schemeClr val="tx2"/>
                </a:solidFill>
              </a:rPr>
              <a:t>y]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zh-CN" altLang="en-US" sz="2400">
                <a:solidFill>
                  <a:schemeClr val="tx2"/>
                </a:solidFill>
              </a:rPr>
              <a:t>  </a:t>
            </a:r>
            <a:r>
              <a:rPr lang="en-US" altLang="zh-CN" sz="2400">
                <a:solidFill>
                  <a:schemeClr val="tx2"/>
                </a:solidFill>
              </a:rPr>
              <a:t>1.1010</a:t>
            </a:r>
            <a:endParaRPr lang="zh-CN" altLang="en-US" sz="240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6013" y="5084763"/>
            <a:ext cx="2808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    ——————————</a:t>
            </a: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03350" y="5373688"/>
            <a:ext cx="2378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</a:rPr>
              <a:t> [ x</a:t>
            </a:r>
            <a:r>
              <a:rPr lang="en-US" altLang="zh-CN" sz="2400" b="1">
                <a:solidFill>
                  <a:schemeClr val="tx2"/>
                </a:solidFill>
              </a:rPr>
              <a:t>-</a:t>
            </a:r>
            <a:r>
              <a:rPr lang="en-US" altLang="zh-CN" sz="2400">
                <a:solidFill>
                  <a:schemeClr val="tx2"/>
                </a:solidFill>
              </a:rPr>
              <a:t>y]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en-US" altLang="zh-CN" sz="2400">
                <a:solidFill>
                  <a:schemeClr val="tx2"/>
                </a:solidFill>
              </a:rPr>
              <a:t>1 0.0111</a:t>
            </a:r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611188" y="6021388"/>
            <a:ext cx="3065462" cy="387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所以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</a:rPr>
              <a:t>      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x-y=</a:t>
            </a:r>
            <a:r>
              <a:rPr lang="en-US" altLang="zh-CN" sz="2400" b="1" dirty="0">
                <a:solidFill>
                  <a:schemeClr val="tx2"/>
                </a:solidFill>
                <a:latin typeface="Arial" charset="0"/>
              </a:rPr>
              <a:t>+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0.0111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59338" y="5373688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10=0  mod 2</a:t>
            </a:r>
            <a:endParaRPr lang="zh-CN" alt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851275" y="3789363"/>
            <a:ext cx="23479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</a:rPr>
              <a:t>    </a:t>
            </a:r>
            <a:r>
              <a:rPr lang="en-US" altLang="zh-CN" sz="2400">
                <a:solidFill>
                  <a:schemeClr val="tx2"/>
                </a:solidFill>
              </a:rPr>
              <a:t> [y]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>
                <a:solidFill>
                  <a:schemeClr val="tx2"/>
                </a:solidFill>
              </a:rPr>
              <a:t>=0.0101  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084888" y="3789363"/>
            <a:ext cx="21510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</a:rPr>
              <a:t>  </a:t>
            </a:r>
            <a:r>
              <a:rPr lang="en-US" altLang="zh-CN" sz="2400">
                <a:solidFill>
                  <a:schemeClr val="tx2"/>
                </a:solidFill>
              </a:rPr>
              <a:t> [-y]</a:t>
            </a:r>
            <a:r>
              <a:rPr lang="zh-CN" altLang="en-US" sz="2400" baseline="-25000">
                <a:solidFill>
                  <a:schemeClr val="tx2"/>
                </a:solidFill>
              </a:rPr>
              <a:t>补</a:t>
            </a:r>
            <a:r>
              <a:rPr lang="en-US" altLang="zh-CN" sz="2400">
                <a:solidFill>
                  <a:schemeClr val="tx2"/>
                </a:solidFill>
              </a:rPr>
              <a:t>=1.1010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39750" y="2422525"/>
          <a:ext cx="3024188" cy="1222375"/>
        </p:xfrm>
        <a:graphic>
          <a:graphicData uri="http://schemas.openxmlformats.org/presentationml/2006/ole">
            <p:oleObj spid="_x0000_s1026" name="Visio" r:id="rId4" imgW="1441247" imgH="578521" progId="Visio.Drawing.11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716463" y="2492375"/>
          <a:ext cx="2736850" cy="1104900"/>
        </p:xfrm>
        <a:graphic>
          <a:graphicData uri="http://schemas.openxmlformats.org/presentationml/2006/ole">
            <p:oleObj spid="_x0000_s1027" name="Visio" r:id="rId5" imgW="1441247" imgH="578521" progId="Visio.Drawing.11">
              <p:embed/>
            </p:oleObj>
          </a:graphicData>
        </a:graphic>
      </p:graphicFrame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611188" y="4581525"/>
          <a:ext cx="3168650" cy="1279525"/>
        </p:xfrm>
        <a:graphic>
          <a:graphicData uri="http://schemas.openxmlformats.org/presentationml/2006/ole">
            <p:oleObj spid="_x0000_s1028" name="Visio" r:id="rId6" imgW="1441247" imgH="578521" progId="Visio.Drawing.11">
              <p:embed/>
            </p:oleObj>
          </a:graphicData>
        </a:graphic>
      </p:graphicFrame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4716463" y="4508500"/>
          <a:ext cx="3097212" cy="1250950"/>
        </p:xfrm>
        <a:graphic>
          <a:graphicData uri="http://schemas.openxmlformats.org/presentationml/2006/ole">
            <p:oleObj spid="_x0000_s1029" name="Visio" r:id="rId7" imgW="1441247" imgH="578521" progId="Visio.Drawing.11">
              <p:embed/>
            </p:oleObj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11188" y="5949950"/>
            <a:ext cx="698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lvl="3">
              <a:defRPr/>
            </a:pPr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两个正数相加，结果大于机器所能表示的最大正数，称为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正溢出</a:t>
            </a:r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。</a:t>
            </a:r>
          </a:p>
          <a:p>
            <a:pPr marL="0" lvl="3">
              <a:defRPr/>
            </a:pPr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两个负数相加，结果小于机器所能表示的最小负数，称为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负溢出</a:t>
            </a:r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。</a:t>
            </a:r>
            <a:endParaRPr lang="en-US" altLang="zh-CN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35" name="矩形 13"/>
          <p:cNvSpPr>
            <a:spLocks noChangeArrowheads="1"/>
          </p:cNvSpPr>
          <p:nvPr/>
        </p:nvSpPr>
        <p:spPr bwMode="auto">
          <a:xfrm>
            <a:off x="539750" y="333375"/>
            <a:ext cx="26495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90600" lvl="1" indent="-533400"/>
            <a:r>
              <a:rPr lang="en-US" altLang="zh-CN" sz="2800" b="1">
                <a:solidFill>
                  <a:schemeClr val="tx2"/>
                </a:solidFill>
              </a:rPr>
              <a:t>2</a:t>
            </a:r>
            <a:r>
              <a:rPr lang="zh-CN" altLang="en-US" sz="2800" b="1">
                <a:solidFill>
                  <a:schemeClr val="tx2"/>
                </a:solidFill>
              </a:rPr>
              <a:t>、溢出检测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23850" y="908050"/>
            <a:ext cx="8496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indent="-457200"/>
            <a:r>
              <a:rPr lang="zh-CN" altLang="en-US" sz="2000">
                <a:solidFill>
                  <a:schemeClr val="tx2"/>
                </a:solidFill>
              </a:rPr>
              <a:t>溢出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r>
              <a:rPr lang="zh-CN" altLang="en-US" sz="2000">
                <a:solidFill>
                  <a:schemeClr val="tx2"/>
                </a:solidFill>
              </a:rPr>
              <a:t>运算结果超出数据的表示范围，表现形式就是产生的进位或借位占据了符号的位置。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11188" y="1700213"/>
            <a:ext cx="36004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3" indent="-381000"/>
            <a:r>
              <a:rPr lang="zh-CN" altLang="en-GB" sz="2000">
                <a:solidFill>
                  <a:schemeClr val="tx2"/>
                </a:solidFill>
              </a:rPr>
              <a:t>（</a:t>
            </a:r>
            <a:r>
              <a:rPr lang="en-GB" altLang="zh-CN" sz="2000">
                <a:solidFill>
                  <a:schemeClr val="tx2"/>
                </a:solidFill>
              </a:rPr>
              <a:t>1</a:t>
            </a:r>
            <a:r>
              <a:rPr lang="zh-CN" altLang="en-GB" sz="2000">
                <a:solidFill>
                  <a:schemeClr val="tx2"/>
                </a:solidFill>
              </a:rPr>
              <a:t>）</a:t>
            </a:r>
            <a:r>
              <a:rPr lang="en-GB" altLang="zh-CN" sz="2000">
                <a:solidFill>
                  <a:schemeClr val="tx2"/>
                </a:solidFill>
              </a:rPr>
              <a:t>X=</a:t>
            </a:r>
            <a:r>
              <a:rPr lang="zh-CN" altLang="en-GB" sz="2000">
                <a:solidFill>
                  <a:schemeClr val="tx2"/>
                </a:solidFill>
              </a:rPr>
              <a:t>＋</a:t>
            </a:r>
            <a:r>
              <a:rPr lang="en-GB" altLang="zh-CN" sz="2000">
                <a:solidFill>
                  <a:schemeClr val="tx2"/>
                </a:solidFill>
              </a:rPr>
              <a:t>1000</a:t>
            </a:r>
            <a:r>
              <a:rPr lang="zh-CN" altLang="en-GB" sz="2000">
                <a:solidFill>
                  <a:schemeClr val="tx2"/>
                </a:solidFill>
              </a:rPr>
              <a:t>，</a:t>
            </a:r>
            <a:r>
              <a:rPr lang="en-GB" altLang="zh-CN" sz="2000">
                <a:solidFill>
                  <a:schemeClr val="tx2"/>
                </a:solidFill>
              </a:rPr>
              <a:t>Y=</a:t>
            </a:r>
            <a:r>
              <a:rPr lang="zh-CN" altLang="en-GB" sz="2000">
                <a:solidFill>
                  <a:schemeClr val="tx2"/>
                </a:solidFill>
              </a:rPr>
              <a:t>＋</a:t>
            </a:r>
            <a:r>
              <a:rPr lang="en-GB" altLang="zh-CN" sz="2000">
                <a:solidFill>
                  <a:schemeClr val="tx2"/>
                </a:solidFill>
              </a:rPr>
              <a:t>1001</a:t>
            </a:r>
            <a:r>
              <a:rPr lang="zh-CN" altLang="en-GB" sz="2000">
                <a:solidFill>
                  <a:schemeClr val="tx2"/>
                </a:solidFill>
              </a:rPr>
              <a:t>，</a:t>
            </a:r>
            <a:endParaRPr lang="en-US" altLang="zh-CN" sz="2000">
              <a:solidFill>
                <a:schemeClr val="tx2"/>
              </a:solidFill>
            </a:endParaRPr>
          </a:p>
          <a:p>
            <a:pPr marL="0" lvl="3" indent="-381000"/>
            <a:r>
              <a:rPr lang="zh-CN" altLang="en-GB" sz="2000">
                <a:solidFill>
                  <a:schemeClr val="tx2"/>
                </a:solidFill>
              </a:rPr>
              <a:t>用补码计算</a:t>
            </a:r>
            <a:r>
              <a:rPr lang="en-GB" altLang="zh-CN" sz="2000">
                <a:solidFill>
                  <a:schemeClr val="tx2"/>
                </a:solidFill>
              </a:rPr>
              <a:t>X+Y</a:t>
            </a:r>
            <a:r>
              <a:rPr lang="zh-CN" altLang="en-GB" sz="200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427538" y="1700213"/>
            <a:ext cx="37449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3" indent="-381000"/>
            <a:r>
              <a:rPr lang="zh-CN" altLang="en-GB" sz="2000">
                <a:solidFill>
                  <a:schemeClr val="tx2"/>
                </a:solidFill>
              </a:rPr>
              <a:t>（</a:t>
            </a:r>
            <a:r>
              <a:rPr lang="en-GB" altLang="zh-CN" sz="2000">
                <a:solidFill>
                  <a:schemeClr val="tx2"/>
                </a:solidFill>
              </a:rPr>
              <a:t>2</a:t>
            </a:r>
            <a:r>
              <a:rPr lang="zh-CN" altLang="en-GB" sz="2000">
                <a:solidFill>
                  <a:schemeClr val="tx2"/>
                </a:solidFill>
              </a:rPr>
              <a:t>）</a:t>
            </a:r>
            <a:r>
              <a:rPr lang="en-GB" altLang="zh-CN" sz="2000">
                <a:solidFill>
                  <a:schemeClr val="tx2"/>
                </a:solidFill>
              </a:rPr>
              <a:t>X=</a:t>
            </a:r>
            <a:r>
              <a:rPr lang="zh-CN" altLang="en-GB" sz="2000">
                <a:solidFill>
                  <a:schemeClr val="tx2"/>
                </a:solidFill>
              </a:rPr>
              <a:t>－</a:t>
            </a:r>
            <a:r>
              <a:rPr lang="en-GB" altLang="zh-CN" sz="2000">
                <a:solidFill>
                  <a:schemeClr val="tx2"/>
                </a:solidFill>
              </a:rPr>
              <a:t>1000</a:t>
            </a:r>
            <a:r>
              <a:rPr lang="zh-CN" altLang="en-GB" sz="2000">
                <a:solidFill>
                  <a:schemeClr val="tx2"/>
                </a:solidFill>
              </a:rPr>
              <a:t>，</a:t>
            </a:r>
            <a:r>
              <a:rPr lang="en-GB" altLang="zh-CN" sz="2000">
                <a:solidFill>
                  <a:schemeClr val="tx2"/>
                </a:solidFill>
              </a:rPr>
              <a:t>Y=</a:t>
            </a:r>
            <a:r>
              <a:rPr lang="zh-CN" altLang="en-GB" sz="2000">
                <a:solidFill>
                  <a:schemeClr val="tx2"/>
                </a:solidFill>
              </a:rPr>
              <a:t>－</a:t>
            </a:r>
            <a:r>
              <a:rPr lang="en-GB" altLang="zh-CN" sz="2000">
                <a:solidFill>
                  <a:schemeClr val="tx2"/>
                </a:solidFill>
              </a:rPr>
              <a:t>1001</a:t>
            </a:r>
            <a:r>
              <a:rPr lang="zh-CN" altLang="en-GB" sz="2000">
                <a:solidFill>
                  <a:schemeClr val="tx2"/>
                </a:solidFill>
              </a:rPr>
              <a:t>，</a:t>
            </a:r>
            <a:endParaRPr lang="en-US" altLang="zh-CN" sz="2000">
              <a:solidFill>
                <a:schemeClr val="tx2"/>
              </a:solidFill>
            </a:endParaRPr>
          </a:p>
          <a:p>
            <a:pPr marL="0" lvl="3" indent="-381000"/>
            <a:r>
              <a:rPr lang="zh-CN" altLang="en-GB" sz="2000">
                <a:solidFill>
                  <a:schemeClr val="tx2"/>
                </a:solidFill>
              </a:rPr>
              <a:t>用补码计算</a:t>
            </a:r>
            <a:r>
              <a:rPr lang="en-GB" altLang="zh-CN" sz="2000">
                <a:solidFill>
                  <a:schemeClr val="tx2"/>
                </a:solidFill>
              </a:rPr>
              <a:t>X+Y</a:t>
            </a:r>
            <a:r>
              <a:rPr lang="zh-CN" altLang="en-GB" sz="200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572000" y="3860800"/>
            <a:ext cx="35290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3" indent="-381000"/>
            <a:r>
              <a:rPr lang="zh-CN" altLang="en-GB" sz="2000">
                <a:solidFill>
                  <a:schemeClr val="tx2"/>
                </a:solidFill>
              </a:rPr>
              <a:t>（</a:t>
            </a:r>
            <a:r>
              <a:rPr lang="en-GB" altLang="zh-CN" sz="2000">
                <a:solidFill>
                  <a:schemeClr val="tx2"/>
                </a:solidFill>
              </a:rPr>
              <a:t>4</a:t>
            </a:r>
            <a:r>
              <a:rPr lang="zh-CN" altLang="en-GB" sz="2000">
                <a:solidFill>
                  <a:schemeClr val="tx2"/>
                </a:solidFill>
              </a:rPr>
              <a:t>）</a:t>
            </a:r>
            <a:r>
              <a:rPr lang="en-GB" altLang="zh-CN" sz="2000">
                <a:solidFill>
                  <a:schemeClr val="tx2"/>
                </a:solidFill>
              </a:rPr>
              <a:t>X=1000</a:t>
            </a:r>
            <a:r>
              <a:rPr lang="zh-CN" altLang="en-GB" sz="2000">
                <a:solidFill>
                  <a:schemeClr val="tx2"/>
                </a:solidFill>
              </a:rPr>
              <a:t>，</a:t>
            </a:r>
            <a:r>
              <a:rPr lang="en-GB" altLang="zh-CN" sz="2000">
                <a:solidFill>
                  <a:schemeClr val="tx2"/>
                </a:solidFill>
              </a:rPr>
              <a:t>Y=</a:t>
            </a:r>
            <a:r>
              <a:rPr lang="zh-CN" altLang="en-GB" sz="2000">
                <a:solidFill>
                  <a:schemeClr val="tx2"/>
                </a:solidFill>
              </a:rPr>
              <a:t>－</a:t>
            </a:r>
            <a:r>
              <a:rPr lang="en-GB" altLang="zh-CN" sz="2000">
                <a:solidFill>
                  <a:schemeClr val="tx2"/>
                </a:solidFill>
              </a:rPr>
              <a:t>1001</a:t>
            </a:r>
            <a:r>
              <a:rPr lang="zh-CN" altLang="en-GB" sz="2000">
                <a:solidFill>
                  <a:schemeClr val="tx2"/>
                </a:solidFill>
              </a:rPr>
              <a:t>，</a:t>
            </a:r>
            <a:endParaRPr lang="en-US" altLang="zh-CN" sz="2000">
              <a:solidFill>
                <a:schemeClr val="tx2"/>
              </a:solidFill>
            </a:endParaRPr>
          </a:p>
          <a:p>
            <a:pPr marL="0" lvl="3" indent="-381000"/>
            <a:r>
              <a:rPr lang="zh-CN" altLang="en-GB" sz="2000">
                <a:solidFill>
                  <a:schemeClr val="tx2"/>
                </a:solidFill>
              </a:rPr>
              <a:t>用补码计算</a:t>
            </a:r>
            <a:r>
              <a:rPr lang="en-GB" altLang="zh-CN" sz="2000">
                <a:solidFill>
                  <a:schemeClr val="tx2"/>
                </a:solidFill>
              </a:rPr>
              <a:t>X</a:t>
            </a:r>
            <a:r>
              <a:rPr lang="zh-CN" altLang="en-GB" sz="2000">
                <a:solidFill>
                  <a:schemeClr val="tx2"/>
                </a:solidFill>
              </a:rPr>
              <a:t>－</a:t>
            </a:r>
            <a:r>
              <a:rPr lang="en-GB" altLang="zh-CN" sz="2000">
                <a:solidFill>
                  <a:schemeClr val="tx2"/>
                </a:solidFill>
              </a:rPr>
              <a:t>Y</a:t>
            </a:r>
            <a:r>
              <a:rPr lang="zh-CN" altLang="en-GB" sz="200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79388" y="3860800"/>
            <a:ext cx="4032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3" indent="-381000"/>
            <a:r>
              <a:rPr lang="zh-CN" altLang="en-GB" sz="2000">
                <a:solidFill>
                  <a:schemeClr val="tx2"/>
                </a:solidFill>
              </a:rPr>
              <a:t>（</a:t>
            </a:r>
            <a:r>
              <a:rPr lang="en-GB" altLang="zh-CN" sz="2000">
                <a:solidFill>
                  <a:schemeClr val="tx2"/>
                </a:solidFill>
              </a:rPr>
              <a:t>3</a:t>
            </a:r>
            <a:r>
              <a:rPr lang="zh-CN" altLang="en-GB" sz="2000">
                <a:solidFill>
                  <a:schemeClr val="tx2"/>
                </a:solidFill>
              </a:rPr>
              <a:t>）</a:t>
            </a:r>
            <a:r>
              <a:rPr lang="en-GB" altLang="zh-CN" sz="2000">
                <a:solidFill>
                  <a:schemeClr val="tx2"/>
                </a:solidFill>
              </a:rPr>
              <a:t>X=</a:t>
            </a:r>
            <a:r>
              <a:rPr lang="zh-CN" altLang="en-GB" sz="2000">
                <a:solidFill>
                  <a:schemeClr val="tx2"/>
                </a:solidFill>
              </a:rPr>
              <a:t>－</a:t>
            </a:r>
            <a:r>
              <a:rPr lang="en-GB" altLang="zh-CN" sz="2000">
                <a:solidFill>
                  <a:schemeClr val="tx2"/>
                </a:solidFill>
              </a:rPr>
              <a:t>1000</a:t>
            </a:r>
            <a:r>
              <a:rPr lang="zh-CN" altLang="en-GB" sz="2000">
                <a:solidFill>
                  <a:schemeClr val="tx2"/>
                </a:solidFill>
              </a:rPr>
              <a:t>，</a:t>
            </a:r>
            <a:r>
              <a:rPr lang="en-GB" altLang="zh-CN" sz="2000">
                <a:solidFill>
                  <a:schemeClr val="tx2"/>
                </a:solidFill>
              </a:rPr>
              <a:t>Y=1001</a:t>
            </a:r>
            <a:r>
              <a:rPr lang="zh-CN" altLang="en-GB" sz="2000">
                <a:solidFill>
                  <a:schemeClr val="tx2"/>
                </a:solidFill>
              </a:rPr>
              <a:t>，</a:t>
            </a:r>
            <a:endParaRPr lang="en-US" altLang="zh-CN" sz="2000">
              <a:solidFill>
                <a:schemeClr val="tx2"/>
              </a:solidFill>
            </a:endParaRPr>
          </a:p>
          <a:p>
            <a:pPr marL="0" lvl="3" indent="-381000"/>
            <a:r>
              <a:rPr lang="zh-CN" altLang="en-GB" sz="2000">
                <a:solidFill>
                  <a:schemeClr val="tx2"/>
                </a:solidFill>
              </a:rPr>
              <a:t>用补码计算</a:t>
            </a:r>
            <a:r>
              <a:rPr lang="en-GB" altLang="zh-CN" sz="2000">
                <a:solidFill>
                  <a:schemeClr val="tx2"/>
                </a:solidFill>
              </a:rPr>
              <a:t>X</a:t>
            </a:r>
            <a:r>
              <a:rPr lang="zh-CN" altLang="en-GB" sz="2000">
                <a:solidFill>
                  <a:schemeClr val="tx2"/>
                </a:solidFill>
              </a:rPr>
              <a:t>－</a:t>
            </a:r>
            <a:r>
              <a:rPr lang="en-GB" altLang="zh-CN" sz="2000">
                <a:solidFill>
                  <a:schemeClr val="tx2"/>
                </a:solidFill>
              </a:rPr>
              <a:t>Y</a:t>
            </a:r>
            <a:r>
              <a:rPr lang="zh-CN" altLang="en-GB" sz="2000">
                <a:solidFill>
                  <a:schemeClr val="tx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11560" y="2625675"/>
          <a:ext cx="1079500" cy="317500"/>
        </p:xfrm>
        <a:graphic>
          <a:graphicData uri="http://schemas.openxmlformats.org/presentationml/2006/ole">
            <p:oleObj spid="_x0000_s2050" name="公式" r:id="rId4" imgW="647700" imgH="190500" progId="Equation.3">
              <p:embed/>
            </p:oleObj>
          </a:graphicData>
        </a:graphic>
      </p:graphicFrame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754956" y="3273102"/>
          <a:ext cx="7632700" cy="515938"/>
        </p:xfrm>
        <a:graphic>
          <a:graphicData uri="http://schemas.openxmlformats.org/presentationml/2006/ole">
            <p:oleObj spid="_x0000_s2051" name="公式" r:id="rId5" imgW="4076700" imgH="279400" progId="Equation.3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51520" y="332656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eaLnBrk="1" hangingPunct="1"/>
            <a:r>
              <a:rPr lang="zh-CN" altLang="en-US" sz="2800" b="1" dirty="0">
                <a:solidFill>
                  <a:schemeClr val="tx2"/>
                </a:solidFill>
              </a:rPr>
              <a:t>溢出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检测方法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980728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单符号法 </a:t>
            </a:r>
          </a:p>
        </p:txBody>
      </p:sp>
      <p:sp>
        <p:nvSpPr>
          <p:cNvPr id="12" name="矩形 11"/>
          <p:cNvSpPr/>
          <p:nvPr/>
        </p:nvSpPr>
        <p:spPr>
          <a:xfrm>
            <a:off x="516513" y="1455167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单符号位判溢方法</a:t>
            </a:r>
            <a:r>
              <a:rPr lang="en-US" altLang="zh-CN" sz="2400" dirty="0" smtClean="0">
                <a:solidFill>
                  <a:schemeClr val="tx2"/>
                </a:solidFill>
              </a:rPr>
              <a:t>1 </a:t>
            </a:r>
          </a:p>
        </p:txBody>
      </p:sp>
      <p:sp>
        <p:nvSpPr>
          <p:cNvPr id="13" name="矩形 12"/>
          <p:cNvSpPr/>
          <p:nvPr/>
        </p:nvSpPr>
        <p:spPr>
          <a:xfrm>
            <a:off x="539552" y="198884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eaLnBrk="1" hangingPunct="1">
              <a:buFontTx/>
              <a:buNone/>
            </a:pPr>
            <a:r>
              <a:rPr lang="zh-CN" altLang="en-US" sz="1800" dirty="0" smtClean="0">
                <a:solidFill>
                  <a:schemeClr val="tx2"/>
                </a:solidFill>
              </a:rPr>
              <a:t>假设：</a:t>
            </a:r>
            <a:r>
              <a:rPr lang="en-US" altLang="zh-CN" sz="1800" dirty="0" smtClean="0">
                <a:solidFill>
                  <a:schemeClr val="tx2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f</a:t>
            </a:r>
            <a:r>
              <a:rPr lang="zh-CN" altLang="en-US" sz="1800" dirty="0" smtClean="0">
                <a:solidFill>
                  <a:schemeClr val="tx2"/>
                </a:solidFill>
              </a:rPr>
              <a:t>是数</a:t>
            </a:r>
            <a:r>
              <a:rPr lang="en-US" altLang="zh-CN" sz="1800" dirty="0" smtClean="0">
                <a:solidFill>
                  <a:schemeClr val="tx2"/>
                </a:solidFill>
              </a:rPr>
              <a:t>X</a:t>
            </a:r>
            <a:r>
              <a:rPr lang="zh-CN" altLang="en-US" sz="1800" dirty="0" smtClean="0">
                <a:solidFill>
                  <a:schemeClr val="tx2"/>
                </a:solidFill>
              </a:rPr>
              <a:t>的补码符号，</a:t>
            </a:r>
            <a:r>
              <a:rPr lang="en-US" altLang="zh-CN" sz="1800" dirty="0" smtClean="0">
                <a:solidFill>
                  <a:schemeClr val="tx2"/>
                </a:solidFill>
              </a:rPr>
              <a:t>Y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f</a:t>
            </a:r>
            <a:r>
              <a:rPr lang="zh-CN" altLang="en-US" sz="1800" dirty="0" smtClean="0">
                <a:solidFill>
                  <a:schemeClr val="tx2"/>
                </a:solidFill>
              </a:rPr>
              <a:t>是数</a:t>
            </a:r>
            <a:r>
              <a:rPr lang="en-US" altLang="zh-CN" sz="1800" dirty="0" smtClean="0">
                <a:solidFill>
                  <a:schemeClr val="tx2"/>
                </a:solidFill>
              </a:rPr>
              <a:t>Y</a:t>
            </a:r>
            <a:r>
              <a:rPr lang="zh-CN" altLang="en-US" sz="1800" dirty="0" smtClean="0">
                <a:solidFill>
                  <a:schemeClr val="tx2"/>
                </a:solidFill>
              </a:rPr>
              <a:t>的补码符号，</a:t>
            </a:r>
            <a:r>
              <a:rPr lang="en-US" altLang="zh-CN" sz="1800" dirty="0" smtClean="0">
                <a:solidFill>
                  <a:schemeClr val="tx2"/>
                </a:solidFill>
              </a:rPr>
              <a:t>S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f</a:t>
            </a:r>
            <a:r>
              <a:rPr lang="zh-CN" altLang="en-US" sz="1800" dirty="0" smtClean="0">
                <a:solidFill>
                  <a:schemeClr val="tx2"/>
                </a:solidFill>
              </a:rPr>
              <a:t>是加减运算结果</a:t>
            </a:r>
            <a:r>
              <a:rPr lang="en-US" altLang="zh-CN" sz="1800" dirty="0" smtClean="0">
                <a:solidFill>
                  <a:schemeClr val="tx2"/>
                </a:solidFill>
              </a:rPr>
              <a:t>S</a:t>
            </a:r>
            <a:r>
              <a:rPr lang="zh-CN" altLang="en-US" sz="1800" dirty="0" smtClean="0">
                <a:solidFill>
                  <a:schemeClr val="tx2"/>
                </a:solidFill>
              </a:rPr>
              <a:t>的补码符号</a:t>
            </a:r>
          </a:p>
        </p:txBody>
      </p:sp>
      <p:sp>
        <p:nvSpPr>
          <p:cNvPr id="14" name="矩形 13"/>
          <p:cNvSpPr/>
          <p:nvPr/>
        </p:nvSpPr>
        <p:spPr>
          <a:xfrm>
            <a:off x="1835696" y="2625675"/>
            <a:ext cx="6804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chemeClr val="tx2"/>
                </a:solidFill>
              </a:rPr>
              <a:t>是控制加减运算的控制信号，</a:t>
            </a:r>
            <a:r>
              <a:rPr lang="en-US" altLang="zh-CN" sz="1800" dirty="0" smtClean="0">
                <a:solidFill>
                  <a:schemeClr val="tx2"/>
                </a:solidFill>
              </a:rPr>
              <a:t>=0</a:t>
            </a:r>
            <a:r>
              <a:rPr lang="zh-CN" altLang="en-US" sz="1800" dirty="0" smtClean="0">
                <a:solidFill>
                  <a:schemeClr val="tx2"/>
                </a:solidFill>
              </a:rPr>
              <a:t>做加法，</a:t>
            </a:r>
            <a:r>
              <a:rPr lang="en-US" altLang="zh-CN" sz="1800" dirty="0" smtClean="0">
                <a:solidFill>
                  <a:schemeClr val="tx2"/>
                </a:solidFill>
              </a:rPr>
              <a:t>=1</a:t>
            </a:r>
            <a:r>
              <a:rPr lang="zh-CN" altLang="en-US" sz="1800" dirty="0" smtClean="0">
                <a:solidFill>
                  <a:schemeClr val="tx2"/>
                </a:solidFill>
              </a:rPr>
              <a:t>做减法，则溢出信号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zh-CN" altLang="en-US" sz="1800" dirty="0" smtClean="0">
                <a:solidFill>
                  <a:schemeClr val="tx2"/>
                </a:solidFill>
              </a:rPr>
              <a:t>（为</a:t>
            </a:r>
            <a:r>
              <a:rPr lang="en-US" altLang="zh-CN" sz="1800" dirty="0" smtClean="0">
                <a:solidFill>
                  <a:schemeClr val="tx2"/>
                </a:solidFill>
              </a:rPr>
              <a:t>1</a:t>
            </a:r>
            <a:r>
              <a:rPr lang="zh-CN" altLang="en-US" sz="1800" dirty="0" smtClean="0">
                <a:solidFill>
                  <a:schemeClr val="tx2"/>
                </a:solidFill>
              </a:rPr>
              <a:t>有效）的表达式为：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Rot="1" noChangeArrowheads="1"/>
          </p:cNvSpPr>
          <p:nvPr/>
        </p:nvSpPr>
        <p:spPr bwMode="auto">
          <a:xfrm>
            <a:off x="1115616" y="2420888"/>
            <a:ext cx="43211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indent="-228600">
              <a:spcBef>
                <a:spcPct val="20000"/>
              </a:spcBef>
            </a:pP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8" name="Picture 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5656" y="2780928"/>
            <a:ext cx="6337300" cy="3095625"/>
          </a:xfrm>
          <a:noFill/>
        </p:spPr>
      </p:pic>
      <p:sp>
        <p:nvSpPr>
          <p:cNvPr id="9" name="矩形 8"/>
          <p:cNvSpPr/>
          <p:nvPr/>
        </p:nvSpPr>
        <p:spPr>
          <a:xfrm>
            <a:off x="611560" y="332656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-228600">
              <a:spcBef>
                <a:spcPct val="20000"/>
              </a:spcBef>
              <a:buFontTx/>
              <a:buChar char="»"/>
            </a:pPr>
            <a:r>
              <a:rPr lang="zh-CN" altLang="en-US" sz="2400" dirty="0" smtClean="0">
                <a:solidFill>
                  <a:schemeClr val="tx2"/>
                </a:solidFill>
              </a:rPr>
              <a:t>单符号位判溢方法</a:t>
            </a:r>
            <a:r>
              <a:rPr lang="en-US" altLang="zh-CN" sz="2400" dirty="0" smtClean="0">
                <a:solidFill>
                  <a:schemeClr val="tx2"/>
                </a:solidFill>
              </a:rPr>
              <a:t>2 </a:t>
            </a:r>
          </a:p>
        </p:txBody>
      </p:sp>
      <p:sp>
        <p:nvSpPr>
          <p:cNvPr id="10" name="矩形 9"/>
          <p:cNvSpPr/>
          <p:nvPr/>
        </p:nvSpPr>
        <p:spPr>
          <a:xfrm>
            <a:off x="899592" y="764704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indent="-228600"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tx2"/>
                </a:solidFill>
              </a:rPr>
              <a:t>最高有效位和符号位的进位在</a:t>
            </a:r>
            <a:r>
              <a:rPr lang="en-US" altLang="zh-CN" sz="2400" dirty="0" smtClean="0">
                <a:solidFill>
                  <a:schemeClr val="tx2"/>
                </a:solidFill>
              </a:rPr>
              <a:t>+/-</a:t>
            </a:r>
            <a:r>
              <a:rPr lang="zh-CN" altLang="en-US" sz="2400" dirty="0" smtClean="0">
                <a:solidFill>
                  <a:schemeClr val="tx2"/>
                </a:solidFill>
              </a:rPr>
              <a:t>运算各种情况下的真值表：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1772816"/>
            <a:ext cx="391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tx2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1</a:t>
            </a:r>
            <a:r>
              <a:rPr lang="zh-CN" altLang="en-US" sz="1800" dirty="0" smtClean="0">
                <a:solidFill>
                  <a:schemeClr val="tx2"/>
                </a:solidFill>
              </a:rPr>
              <a:t>是最高有效位（</a:t>
            </a:r>
            <a:r>
              <a:rPr lang="en-US" altLang="zh-CN" sz="1800" dirty="0" smtClean="0">
                <a:solidFill>
                  <a:schemeClr val="tx2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1</a:t>
            </a:r>
            <a:r>
              <a:rPr lang="en-GB" altLang="zh-CN" sz="1800" dirty="0" smtClean="0">
                <a:solidFill>
                  <a:schemeClr val="tx2"/>
                </a:solidFill>
              </a:rPr>
              <a:t>±</a:t>
            </a:r>
            <a:r>
              <a:rPr lang="en-US" altLang="zh-CN" sz="1800" dirty="0" smtClean="0">
                <a:solidFill>
                  <a:schemeClr val="tx2"/>
                </a:solidFill>
              </a:rPr>
              <a:t>Y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1</a:t>
            </a:r>
            <a:r>
              <a:rPr lang="zh-CN" altLang="en-US" sz="1800" dirty="0" smtClean="0">
                <a:solidFill>
                  <a:schemeClr val="tx2"/>
                </a:solidFill>
              </a:rPr>
              <a:t>）的进位，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3608" y="2132856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tx2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f</a:t>
            </a:r>
            <a:r>
              <a:rPr lang="zh-CN" altLang="en-US" sz="1800" dirty="0" smtClean="0">
                <a:solidFill>
                  <a:schemeClr val="tx2"/>
                </a:solidFill>
              </a:rPr>
              <a:t>是符号位的进位。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43608" y="5805264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chemeClr val="tx2"/>
                </a:solidFill>
              </a:rPr>
              <a:t>结论：</a:t>
            </a:r>
            <a:r>
              <a:rPr lang="en-US" altLang="zh-CN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V=C</a:t>
            </a:r>
            <a:r>
              <a:rPr lang="en-US" altLang="zh-CN" sz="1800" b="1" i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GB" altLang="zh-CN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⊕</a:t>
            </a:r>
            <a:r>
              <a:rPr lang="en-US" altLang="zh-CN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sz="1800" b="1" i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43608" y="630932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eaLnBrk="1" hangingPunct="1">
              <a:buFontTx/>
              <a:buNone/>
              <a:defRPr/>
            </a:pPr>
            <a:r>
              <a:rPr lang="zh-CN" altLang="en-US" dirty="0">
                <a:solidFill>
                  <a:schemeClr val="tx2"/>
                </a:solidFill>
              </a:rPr>
              <a:t>即当最高有效位和符号位的进位不同时，加减运算发生了溢出。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004048" y="2276872"/>
          <a:ext cx="34563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4465372" y="226758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tx2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f</a:t>
            </a:r>
            <a:endParaRPr lang="zh-CN" altLang="en-US" dirty="0"/>
          </a:p>
        </p:txBody>
      </p:sp>
      <p:cxnSp>
        <p:nvCxnSpPr>
          <p:cNvPr id="21" name="肘形连接符 20"/>
          <p:cNvCxnSpPr/>
          <p:nvPr/>
        </p:nvCxnSpPr>
        <p:spPr>
          <a:xfrm rot="10800000">
            <a:off x="5292080" y="2060848"/>
            <a:ext cx="432048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932040" y="184482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33265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7" indent="-381000"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Arial" charset="0"/>
              </a:rPr>
              <a:t>补码运算双</a:t>
            </a:r>
            <a:r>
              <a:rPr lang="zh-CN" altLang="en-US" sz="2800" dirty="0">
                <a:solidFill>
                  <a:schemeClr val="tx2"/>
                </a:solidFill>
                <a:latin typeface="Arial" charset="0"/>
              </a:rPr>
              <a:t>符号位判溢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908720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双符号表示：正数的双符号位为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00</a:t>
            </a:r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，负数的双符号位为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11</a:t>
            </a:r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204864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-381000"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Arial" charset="0"/>
              </a:rPr>
              <a:t>判溢表达式为：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V=S</a:t>
            </a:r>
            <a:r>
              <a:rPr lang="en-US" altLang="zh-CN" sz="20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f1</a:t>
            </a:r>
            <a:r>
              <a:rPr lang="en-GB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⊕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</a:t>
            </a:r>
            <a:r>
              <a:rPr lang="en-US" altLang="zh-CN" sz="20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f2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</a:rPr>
              <a:t>  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2708920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其中</a:t>
            </a:r>
            <a:r>
              <a:rPr lang="zh-CN" altLang="en-GB" dirty="0" smtClean="0">
                <a:solidFill>
                  <a:schemeClr val="tx2"/>
                </a:solidFill>
                <a:latin typeface="Arial" charset="0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  <a:latin typeface="Arial" charset="0"/>
              </a:rPr>
              <a:t>f1</a:t>
            </a:r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是运算结果应该正确符号位（即使发生溢出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07704" y="3789040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当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  <a:latin typeface="Arial" charset="0"/>
              </a:rPr>
              <a:t>f1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 S</a:t>
            </a:r>
            <a:r>
              <a:rPr lang="en-US" altLang="zh-CN" baseline="-25000" dirty="0" smtClean="0">
                <a:solidFill>
                  <a:schemeClr val="tx2"/>
                </a:solidFill>
                <a:latin typeface="Arial" charset="0"/>
              </a:rPr>
              <a:t>f2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=01</a:t>
            </a:r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时，发生了正溢出，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7584" y="5157192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indent="-381000"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  <a:latin typeface="Arial" charset="0"/>
              </a:rPr>
              <a:t>一般在储存时，补码只保留一位符号位，在运算时，才使用双符号位。</a:t>
            </a:r>
            <a:r>
              <a:rPr lang="zh-CN" altLang="en-US" sz="3200" dirty="0">
                <a:solidFill>
                  <a:srgbClr val="FF0000"/>
                </a:solidFill>
                <a:latin typeface="Arial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1907704" y="4293096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当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  <a:latin typeface="Arial" charset="0"/>
              </a:rPr>
              <a:t>f1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 S</a:t>
            </a:r>
            <a:r>
              <a:rPr lang="en-US" altLang="zh-CN" baseline="-25000" dirty="0" smtClean="0">
                <a:solidFill>
                  <a:schemeClr val="tx2"/>
                </a:solidFill>
                <a:latin typeface="Arial" charset="0"/>
              </a:rPr>
              <a:t>f2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=10</a:t>
            </a:r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时，发生了负溢出。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63688" y="32129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baseline="-25000" dirty="0" smtClean="0">
                <a:solidFill>
                  <a:srgbClr val="FF0000"/>
                </a:solidFill>
                <a:latin typeface="Arial" charset="0"/>
              </a:rPr>
              <a:t>f1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</a:rPr>
              <a:t>在发生溢出时储存运算结果的溢出位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616" y="170080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当运算结果的两位符号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  <a:latin typeface="Arial" charset="0"/>
              </a:rPr>
              <a:t>f1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 S</a:t>
            </a:r>
            <a:r>
              <a:rPr lang="en-US" altLang="zh-CN" baseline="-25000" dirty="0" smtClean="0">
                <a:solidFill>
                  <a:schemeClr val="tx2"/>
                </a:solidFill>
                <a:latin typeface="Arial" charset="0"/>
              </a:rPr>
              <a:t>f2</a:t>
            </a:r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不同时（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01</a:t>
            </a:r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或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10</a:t>
            </a:r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），发生溢出。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3407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Arial" charset="0"/>
              </a:rPr>
              <a:t>判溢方法：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67544" y="1052736"/>
          <a:ext cx="2881312" cy="1163638"/>
        </p:xfrm>
        <a:graphic>
          <a:graphicData uri="http://schemas.openxmlformats.org/presentationml/2006/ole">
            <p:oleObj spid="_x0000_s3074" name="Visio" r:id="rId4" imgW="1441247" imgH="578521" progId="Visio.Drawing.11">
              <p:embed/>
            </p:oleObj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932040" y="1124744"/>
          <a:ext cx="2663825" cy="1076325"/>
        </p:xfrm>
        <a:graphic>
          <a:graphicData uri="http://schemas.openxmlformats.org/presentationml/2006/ole">
            <p:oleObj spid="_x0000_s3075" name="Visio" r:id="rId5" imgW="1441247" imgH="578521" progId="Visio.Drawing.11">
              <p:embed/>
            </p:oleObj>
          </a:graphicData>
        </a:graphic>
      </p:graphicFrame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043608" y="4221088"/>
          <a:ext cx="2951162" cy="1192212"/>
        </p:xfrm>
        <a:graphic>
          <a:graphicData uri="http://schemas.openxmlformats.org/presentationml/2006/ole">
            <p:oleObj spid="_x0000_s3076" name="Visio" r:id="rId6" imgW="1441247" imgH="578521" progId="Visio.Drawing.11">
              <p:embed/>
            </p:oleObj>
          </a:graphicData>
        </a:graphic>
      </p:graphicFrame>
      <p:sp>
        <p:nvSpPr>
          <p:cNvPr id="3082" name="Rectangle 12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5436096" y="4221088"/>
          <a:ext cx="2735262" cy="1104900"/>
        </p:xfrm>
        <a:graphic>
          <a:graphicData uri="http://schemas.openxmlformats.org/presentationml/2006/ole">
            <p:oleObj spid="_x0000_s3077" name="Visio" r:id="rId7" imgW="1441247" imgH="578521" progId="Visio.Drawing.11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395536" y="33265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defRPr/>
            </a:pPr>
            <a:r>
              <a:rPr lang="zh-CN" altLang="en-GB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GB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zh-CN" altLang="en-GB" sz="2400" dirty="0">
                <a:solidFill>
                  <a:schemeClr val="tx2"/>
                </a:solidFill>
              </a:rPr>
              <a:t>（</a:t>
            </a:r>
            <a:r>
              <a:rPr lang="en-GB" altLang="zh-CN" sz="2400" dirty="0">
                <a:solidFill>
                  <a:schemeClr val="tx2"/>
                </a:solidFill>
              </a:rPr>
              <a:t>1</a:t>
            </a:r>
            <a:r>
              <a:rPr lang="zh-CN" altLang="en-GB" sz="2400" dirty="0">
                <a:solidFill>
                  <a:schemeClr val="tx2"/>
                </a:solidFill>
              </a:rPr>
              <a:t>）</a:t>
            </a:r>
            <a:r>
              <a:rPr lang="en-GB" altLang="zh-CN" sz="2400" dirty="0">
                <a:solidFill>
                  <a:schemeClr val="tx2"/>
                </a:solidFill>
              </a:rPr>
              <a:t>X=</a:t>
            </a:r>
            <a:r>
              <a:rPr lang="zh-CN" altLang="en-GB" sz="2400" b="1" dirty="0">
                <a:solidFill>
                  <a:schemeClr val="tx2"/>
                </a:solidFill>
              </a:rPr>
              <a:t>＋</a:t>
            </a:r>
            <a:r>
              <a:rPr lang="en-GB" altLang="zh-CN" sz="2400" dirty="0">
                <a:solidFill>
                  <a:schemeClr val="tx2"/>
                </a:solidFill>
              </a:rPr>
              <a:t>1000</a:t>
            </a:r>
            <a:r>
              <a:rPr lang="zh-CN" altLang="en-GB" sz="2400" dirty="0">
                <a:solidFill>
                  <a:schemeClr val="tx2"/>
                </a:solidFill>
              </a:rPr>
              <a:t>，</a:t>
            </a:r>
            <a:r>
              <a:rPr lang="en-GB" altLang="zh-CN" sz="2400" dirty="0">
                <a:solidFill>
                  <a:schemeClr val="tx2"/>
                </a:solidFill>
              </a:rPr>
              <a:t>Y=</a:t>
            </a:r>
            <a:r>
              <a:rPr lang="zh-CN" altLang="en-GB" sz="2400" b="1" dirty="0">
                <a:solidFill>
                  <a:schemeClr val="tx2"/>
                </a:solidFill>
              </a:rPr>
              <a:t>＋</a:t>
            </a:r>
            <a:r>
              <a:rPr lang="en-GB" altLang="zh-CN" sz="2400" dirty="0">
                <a:solidFill>
                  <a:schemeClr val="tx2"/>
                </a:solidFill>
              </a:rPr>
              <a:t>1001</a:t>
            </a:r>
            <a:r>
              <a:rPr lang="zh-CN" altLang="en-GB" sz="2400" dirty="0">
                <a:solidFill>
                  <a:schemeClr val="tx2"/>
                </a:solidFill>
              </a:rPr>
              <a:t>，用补码计算</a:t>
            </a:r>
            <a:r>
              <a:rPr lang="en-GB" altLang="zh-CN" sz="2400" dirty="0">
                <a:solidFill>
                  <a:schemeClr val="tx2"/>
                </a:solidFill>
              </a:rPr>
              <a:t>X</a:t>
            </a:r>
            <a:r>
              <a:rPr lang="zh-CN" altLang="en-GB" sz="2400" b="1" dirty="0">
                <a:solidFill>
                  <a:schemeClr val="tx2"/>
                </a:solidFill>
              </a:rPr>
              <a:t>＋</a:t>
            </a:r>
            <a:r>
              <a:rPr lang="en-GB" altLang="zh-CN" sz="2400" dirty="0">
                <a:solidFill>
                  <a:schemeClr val="tx2"/>
                </a:solidFill>
              </a:rPr>
              <a:t>Y</a:t>
            </a:r>
            <a:r>
              <a:rPr lang="zh-CN" altLang="en-GB" sz="2400" dirty="0">
                <a:solidFill>
                  <a:schemeClr val="tx2"/>
                </a:solidFill>
              </a:rPr>
              <a:t>和</a:t>
            </a:r>
            <a:r>
              <a:rPr lang="en-GB" altLang="zh-CN" sz="2400" dirty="0">
                <a:solidFill>
                  <a:schemeClr val="tx2"/>
                </a:solidFill>
              </a:rPr>
              <a:t>X</a:t>
            </a:r>
            <a:r>
              <a:rPr lang="zh-CN" altLang="en-GB" sz="2400" b="1" dirty="0">
                <a:solidFill>
                  <a:schemeClr val="tx2"/>
                </a:solidFill>
              </a:rPr>
              <a:t>－</a:t>
            </a:r>
            <a:r>
              <a:rPr lang="en-GB" altLang="zh-CN" sz="2400" dirty="0">
                <a:solidFill>
                  <a:schemeClr val="tx2"/>
                </a:solidFill>
              </a:rPr>
              <a:t>Y</a:t>
            </a:r>
            <a:r>
              <a:rPr lang="zh-CN" altLang="en-GB" sz="2400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3573016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defRPr/>
            </a:pPr>
            <a:r>
              <a:rPr lang="zh-CN" altLang="en-GB" sz="2400" dirty="0">
                <a:solidFill>
                  <a:schemeClr val="tx2"/>
                </a:solidFill>
              </a:rPr>
              <a:t>（</a:t>
            </a:r>
            <a:r>
              <a:rPr lang="en-GB" altLang="zh-CN" sz="2400" dirty="0">
                <a:solidFill>
                  <a:schemeClr val="tx2"/>
                </a:solidFill>
              </a:rPr>
              <a:t>2</a:t>
            </a:r>
            <a:r>
              <a:rPr lang="zh-CN" altLang="en-GB" sz="2400" dirty="0">
                <a:solidFill>
                  <a:schemeClr val="tx2"/>
                </a:solidFill>
              </a:rPr>
              <a:t>）</a:t>
            </a:r>
            <a:r>
              <a:rPr lang="en-GB" altLang="zh-CN" sz="2400" dirty="0">
                <a:solidFill>
                  <a:schemeClr val="tx2"/>
                </a:solidFill>
              </a:rPr>
              <a:t>X=</a:t>
            </a:r>
            <a:r>
              <a:rPr lang="zh-CN" altLang="en-GB" sz="2400" b="1" dirty="0">
                <a:solidFill>
                  <a:schemeClr val="tx2"/>
                </a:solidFill>
              </a:rPr>
              <a:t>－</a:t>
            </a:r>
            <a:r>
              <a:rPr lang="en-GB" altLang="zh-CN" sz="2400" dirty="0">
                <a:solidFill>
                  <a:schemeClr val="tx2"/>
                </a:solidFill>
              </a:rPr>
              <a:t>1000</a:t>
            </a:r>
            <a:r>
              <a:rPr lang="zh-CN" altLang="en-GB" sz="2400" dirty="0">
                <a:solidFill>
                  <a:schemeClr val="tx2"/>
                </a:solidFill>
              </a:rPr>
              <a:t>，</a:t>
            </a:r>
            <a:r>
              <a:rPr lang="en-GB" altLang="zh-CN" sz="2400" dirty="0">
                <a:solidFill>
                  <a:schemeClr val="tx2"/>
                </a:solidFill>
              </a:rPr>
              <a:t>Y=1001</a:t>
            </a:r>
            <a:r>
              <a:rPr lang="zh-CN" altLang="en-GB" sz="2400" dirty="0">
                <a:solidFill>
                  <a:schemeClr val="tx2"/>
                </a:solidFill>
              </a:rPr>
              <a:t>，用补码计算</a:t>
            </a:r>
            <a:r>
              <a:rPr lang="en-GB" altLang="zh-CN" sz="2400" dirty="0">
                <a:solidFill>
                  <a:schemeClr val="tx2"/>
                </a:solidFill>
              </a:rPr>
              <a:t>X</a:t>
            </a:r>
            <a:r>
              <a:rPr lang="zh-CN" altLang="en-GB" sz="2400" b="1" dirty="0">
                <a:solidFill>
                  <a:schemeClr val="tx2"/>
                </a:solidFill>
              </a:rPr>
              <a:t>＋</a:t>
            </a:r>
            <a:r>
              <a:rPr lang="en-GB" altLang="zh-CN" sz="2400" dirty="0">
                <a:solidFill>
                  <a:schemeClr val="tx2"/>
                </a:solidFill>
              </a:rPr>
              <a:t>Y</a:t>
            </a:r>
            <a:r>
              <a:rPr lang="zh-CN" altLang="en-GB" sz="2400" dirty="0">
                <a:solidFill>
                  <a:schemeClr val="tx2"/>
                </a:solidFill>
              </a:rPr>
              <a:t>和</a:t>
            </a:r>
            <a:r>
              <a:rPr lang="en-GB" altLang="zh-CN" sz="2400" dirty="0">
                <a:solidFill>
                  <a:schemeClr val="tx2"/>
                </a:solidFill>
              </a:rPr>
              <a:t>X</a:t>
            </a:r>
            <a:r>
              <a:rPr lang="zh-CN" altLang="en-GB" sz="2400" b="1" dirty="0">
                <a:solidFill>
                  <a:schemeClr val="tx2"/>
                </a:solidFill>
              </a:rPr>
              <a:t>－</a:t>
            </a:r>
            <a:r>
              <a:rPr lang="en-GB" altLang="zh-CN" sz="2400" dirty="0">
                <a:solidFill>
                  <a:schemeClr val="tx2"/>
                </a:solidFill>
              </a:rPr>
              <a:t>Y</a:t>
            </a:r>
            <a:r>
              <a:rPr lang="zh-CN" altLang="en-GB" sz="2400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11560" y="2350621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f1</a:t>
            </a:r>
            <a:r>
              <a:rPr lang="en-US" altLang="zh-CN" dirty="0" smtClean="0">
                <a:solidFill>
                  <a:schemeClr val="tx2"/>
                </a:solidFill>
              </a:rPr>
              <a:t> S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f2</a:t>
            </a:r>
            <a:r>
              <a:rPr lang="en-US" altLang="zh-CN" dirty="0" smtClean="0">
                <a:solidFill>
                  <a:schemeClr val="tx2"/>
                </a:solidFill>
              </a:rPr>
              <a:t>=01</a:t>
            </a:r>
            <a:r>
              <a:rPr lang="zh-CN" altLang="en-GB" dirty="0" smtClean="0">
                <a:solidFill>
                  <a:schemeClr val="tx2"/>
                </a:solidFill>
              </a:rPr>
              <a:t>，</a:t>
            </a:r>
            <a:r>
              <a:rPr lang="zh-CN" altLang="en-US" dirty="0" smtClean="0">
                <a:solidFill>
                  <a:schemeClr val="tx2"/>
                </a:solidFill>
              </a:rPr>
              <a:t>正溢出</a:t>
            </a:r>
            <a:r>
              <a:rPr lang="zh-CN" altLang="en-GB" dirty="0" smtClean="0">
                <a:solidFill>
                  <a:schemeClr val="tx2"/>
                </a:solidFill>
              </a:rPr>
              <a:t>，</a:t>
            </a:r>
            <a:r>
              <a:rPr lang="zh-CN" altLang="en-US" dirty="0" smtClean="0">
                <a:solidFill>
                  <a:schemeClr val="tx2"/>
                </a:solidFill>
              </a:rPr>
              <a:t>或者</a:t>
            </a:r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</a:t>
            </a:r>
            <a:r>
              <a:rPr lang="en-US" altLang="zh-CN" dirty="0" smtClean="0">
                <a:solidFill>
                  <a:schemeClr val="tx2"/>
                </a:solidFill>
              </a:rPr>
              <a:t> =0</a:t>
            </a:r>
            <a:r>
              <a:rPr lang="zh-CN" altLang="en-GB" dirty="0" smtClean="0">
                <a:solidFill>
                  <a:schemeClr val="tx2"/>
                </a:solidFill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 =1</a:t>
            </a:r>
            <a:r>
              <a:rPr lang="zh-CN" altLang="en-GB" dirty="0" smtClean="0">
                <a:solidFill>
                  <a:schemeClr val="tx2"/>
                </a:solidFill>
              </a:rPr>
              <a:t>，</a:t>
            </a:r>
            <a:r>
              <a:rPr lang="zh-CN" altLang="en-US" dirty="0" smtClean="0">
                <a:solidFill>
                  <a:schemeClr val="tx2"/>
                </a:solidFill>
              </a:rPr>
              <a:t>不同</a:t>
            </a:r>
            <a:r>
              <a:rPr lang="zh-CN" altLang="en-GB" dirty="0" smtClean="0">
                <a:solidFill>
                  <a:schemeClr val="tx2"/>
                </a:solidFill>
              </a:rPr>
              <a:t>，</a:t>
            </a:r>
            <a:r>
              <a:rPr lang="zh-CN" altLang="en-US" dirty="0" smtClean="0">
                <a:solidFill>
                  <a:schemeClr val="tx2"/>
                </a:solidFill>
              </a:rPr>
              <a:t>溢出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148064" y="2348880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f1</a:t>
            </a:r>
            <a:r>
              <a:rPr lang="en-US" altLang="zh-CN" dirty="0" smtClean="0">
                <a:solidFill>
                  <a:schemeClr val="tx2"/>
                </a:solidFill>
              </a:rPr>
              <a:t> S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f2</a:t>
            </a:r>
            <a:r>
              <a:rPr lang="en-US" altLang="zh-CN" dirty="0" smtClean="0">
                <a:solidFill>
                  <a:schemeClr val="tx2"/>
                </a:solidFill>
              </a:rPr>
              <a:t>=11</a:t>
            </a:r>
            <a:r>
              <a:rPr lang="zh-CN" altLang="en-GB" dirty="0" smtClean="0">
                <a:solidFill>
                  <a:schemeClr val="tx2"/>
                </a:solidFill>
              </a:rPr>
              <a:t>，</a:t>
            </a:r>
            <a:r>
              <a:rPr lang="zh-CN" altLang="en-US" dirty="0" smtClean="0">
                <a:solidFill>
                  <a:schemeClr val="tx2"/>
                </a:solidFill>
              </a:rPr>
              <a:t>无溢出</a:t>
            </a:r>
            <a:r>
              <a:rPr lang="zh-CN" altLang="en-GB" dirty="0" smtClean="0">
                <a:solidFill>
                  <a:schemeClr val="tx2"/>
                </a:solidFill>
              </a:rPr>
              <a:t>，</a:t>
            </a:r>
            <a:r>
              <a:rPr lang="zh-CN" altLang="en-US" dirty="0" smtClean="0">
                <a:solidFill>
                  <a:schemeClr val="tx2"/>
                </a:solidFill>
              </a:rPr>
              <a:t>或者</a:t>
            </a:r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r>
              <a:rPr lang="zh-CN" altLang="en-GB" dirty="0" smtClean="0">
                <a:solidFill>
                  <a:schemeClr val="tx2"/>
                </a:solidFill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 =0</a:t>
            </a:r>
            <a:r>
              <a:rPr lang="zh-CN" altLang="en-GB" dirty="0" smtClean="0">
                <a:solidFill>
                  <a:schemeClr val="tx2"/>
                </a:solidFill>
              </a:rPr>
              <a:t>，</a:t>
            </a:r>
            <a:r>
              <a:rPr lang="zh-CN" altLang="en-US" dirty="0" smtClean="0">
                <a:solidFill>
                  <a:schemeClr val="tx2"/>
                </a:solidFill>
              </a:rPr>
              <a:t>相同</a:t>
            </a:r>
            <a:r>
              <a:rPr lang="zh-CN" altLang="en-GB" dirty="0" smtClean="0">
                <a:solidFill>
                  <a:schemeClr val="tx2"/>
                </a:solidFill>
              </a:rPr>
              <a:t>，</a:t>
            </a:r>
            <a:r>
              <a:rPr lang="zh-CN" altLang="en-US" dirty="0" smtClean="0">
                <a:solidFill>
                  <a:schemeClr val="tx2"/>
                </a:solidFill>
              </a:rPr>
              <a:t>无溢出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5576" y="270892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15616" y="5517232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 S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f1</a:t>
            </a:r>
            <a:r>
              <a:rPr lang="en-US" altLang="zh-CN" dirty="0" smtClean="0">
                <a:solidFill>
                  <a:schemeClr val="tx2"/>
                </a:solidFill>
              </a:rPr>
              <a:t> S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f2</a:t>
            </a:r>
            <a:r>
              <a:rPr lang="en-US" altLang="zh-CN" dirty="0" smtClean="0">
                <a:solidFill>
                  <a:schemeClr val="tx2"/>
                </a:solidFill>
              </a:rPr>
              <a:t>=00</a:t>
            </a:r>
            <a:r>
              <a:rPr lang="zh-CN" altLang="en-US" dirty="0" smtClean="0">
                <a:solidFill>
                  <a:schemeClr val="tx2"/>
                </a:solidFill>
              </a:rPr>
              <a:t>，无溢出，或者</a:t>
            </a:r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</a:t>
            </a:r>
            <a:r>
              <a:rPr lang="en-US" altLang="zh-CN" dirty="0" smtClean="0">
                <a:solidFill>
                  <a:schemeClr val="tx2"/>
                </a:solidFill>
              </a:rPr>
              <a:t> =1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 =1</a:t>
            </a:r>
            <a:r>
              <a:rPr lang="zh-CN" altLang="en-US" dirty="0" smtClean="0">
                <a:solidFill>
                  <a:schemeClr val="tx2"/>
                </a:solidFill>
              </a:rPr>
              <a:t>，相同，无溢出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92080" y="5517232"/>
            <a:ext cx="2895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f1</a:t>
            </a:r>
            <a:r>
              <a:rPr lang="en-US" altLang="zh-CN" dirty="0" smtClean="0">
                <a:solidFill>
                  <a:schemeClr val="tx2"/>
                </a:solidFill>
              </a:rPr>
              <a:t> S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f2</a:t>
            </a:r>
            <a:r>
              <a:rPr lang="en-US" altLang="zh-CN" dirty="0" smtClean="0">
                <a:solidFill>
                  <a:schemeClr val="tx2"/>
                </a:solidFill>
              </a:rPr>
              <a:t>=10</a:t>
            </a:r>
            <a:r>
              <a:rPr lang="zh-CN" altLang="en-US" dirty="0" smtClean="0">
                <a:solidFill>
                  <a:schemeClr val="tx2"/>
                </a:solidFill>
              </a:rPr>
              <a:t>，负溢出，或者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f </a:t>
            </a:r>
            <a:r>
              <a:rPr lang="en-US" altLang="zh-CN" dirty="0" smtClean="0">
                <a:solidFill>
                  <a:schemeClr val="tx2"/>
                </a:solidFill>
              </a:rPr>
              <a:t>=1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 =0</a:t>
            </a:r>
            <a:r>
              <a:rPr lang="zh-CN" altLang="en-US" dirty="0" smtClean="0">
                <a:solidFill>
                  <a:schemeClr val="tx2"/>
                </a:solidFill>
              </a:rPr>
              <a:t>，不同，溢出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1885</Words>
  <Application>Microsoft Office PowerPoint</Application>
  <PresentationFormat>全屏显示(4:3)</PresentationFormat>
  <Paragraphs>238</Paragraphs>
  <Slides>27</Slides>
  <Notes>23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默认设计模板</vt:lpstr>
      <vt:lpstr>Visio</vt:lpstr>
      <vt:lpstr>公式</vt:lpstr>
      <vt:lpstr>位图图像</vt:lpstr>
      <vt:lpstr>第4章    运算方法和运算器</vt:lpstr>
      <vt:lpstr>4.1定点数的加减运算及实现 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zpepc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  运算方法和运算器</dc:title>
  <dc:creator>zfj</dc:creator>
  <cp:lastModifiedBy>Daijun</cp:lastModifiedBy>
  <cp:revision>105</cp:revision>
  <dcterms:created xsi:type="dcterms:W3CDTF">2004-11-19T03:22:52Z</dcterms:created>
  <dcterms:modified xsi:type="dcterms:W3CDTF">2018-02-21T12:21:08Z</dcterms:modified>
</cp:coreProperties>
</file>