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0" r:id="rId7"/>
    <p:sldId id="261" r:id="rId8"/>
    <p:sldId id="263" r:id="rId9"/>
    <p:sldId id="262"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2"/>
    <p:restoredTop sz="93120"/>
  </p:normalViewPr>
  <p:slideViewPr>
    <p:cSldViewPr snapToGrid="0" snapToObjects="1">
      <p:cViewPr varScale="1">
        <p:scale>
          <a:sx n="79" d="100"/>
          <a:sy n="79" d="100"/>
        </p:scale>
        <p:origin x="-9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203819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63309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186571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146418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5056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10754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160582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163981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173329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93519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F285139-3993-EA4F-AA91-965599AAC544}" type="datetimeFigureOut">
              <a:rPr kumimoji="1" lang="zh-CN" altLang="en-US" smtClean="0"/>
              <a:t>2018/6/19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35230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85139-3993-EA4F-AA91-965599AAC544}" type="datetimeFigureOut">
              <a:rPr kumimoji="1" lang="zh-CN" altLang="en-US" smtClean="0"/>
              <a:t>2018/6/19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891FB-D759-DD43-8920-D0B53864C7BE}" type="slidenum">
              <a:rPr kumimoji="1" lang="zh-CN" altLang="en-US" smtClean="0"/>
              <a:t>‹#›</a:t>
            </a:fld>
            <a:endParaRPr kumimoji="1" lang="zh-CN" altLang="en-US"/>
          </a:p>
        </p:txBody>
      </p:sp>
    </p:spTree>
    <p:extLst>
      <p:ext uri="{BB962C8B-B14F-4D97-AF65-F5344CB8AC3E}">
        <p14:creationId xmlns:p14="http://schemas.microsoft.com/office/powerpoint/2010/main" val="115812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aidu.com/s?wd=%E5%81%9C%E7%AD%89%E5%8D%8F%E8%AE%AE&amp;tn=SE_PcZhidaonwhc_ngpagmjz&amp;rsv_dl=gh_pc_zhida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dirty="0" smtClean="0"/>
              <a:t>习题课</a:t>
            </a:r>
            <a:endParaRPr kumimoji="1" lang="zh-CN" altLang="en-US" b="1"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622333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XM\AppData\Roaming\Tencent\Users\154213576\QQ\WinTemp\RichOle\R~2%TI25IDF`4]BHMT17`VC.png"/>
          <p:cNvPicPr/>
          <p:nvPr/>
        </p:nvPicPr>
        <p:blipFill>
          <a:blip r:embed="rId2" cstate="print"/>
          <a:srcRect/>
          <a:stretch>
            <a:fillRect/>
          </a:stretch>
        </p:blipFill>
        <p:spPr bwMode="auto">
          <a:xfrm>
            <a:off x="6184363" y="1824904"/>
            <a:ext cx="6007637" cy="4698988"/>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b="1" dirty="0" smtClean="0">
                <a:solidFill>
                  <a:srgbClr val="FF0000"/>
                </a:solidFill>
              </a:rPr>
              <a:t>8. </a:t>
            </a:r>
            <a:r>
              <a:rPr lang="zh-CN" altLang="zh-CN" b="1" dirty="0" smtClean="0">
                <a:solidFill>
                  <a:srgbClr val="FF0000"/>
                </a:solidFill>
              </a:rPr>
              <a:t>设</a:t>
            </a:r>
            <a:r>
              <a:rPr lang="zh-CN" altLang="zh-CN" b="1" dirty="0">
                <a:solidFill>
                  <a:srgbClr val="FF0000"/>
                </a:solidFill>
              </a:rPr>
              <a:t>网络中路由器</a:t>
            </a:r>
            <a:r>
              <a:rPr lang="en-US" altLang="zh-CN" b="1" dirty="0">
                <a:solidFill>
                  <a:srgbClr val="FF0000"/>
                </a:solidFill>
              </a:rPr>
              <a:t>B</a:t>
            </a:r>
            <a:r>
              <a:rPr lang="zh-CN" altLang="zh-CN" b="1" dirty="0">
                <a:solidFill>
                  <a:srgbClr val="FF0000"/>
                </a:solidFill>
              </a:rPr>
              <a:t>的当前路由下表</a:t>
            </a:r>
            <a:r>
              <a:rPr lang="en-US" altLang="zh-CN" b="1" dirty="0">
                <a:solidFill>
                  <a:srgbClr val="FF0000"/>
                </a:solidFill>
              </a:rPr>
              <a:t>1</a:t>
            </a:r>
            <a:r>
              <a:rPr lang="zh-CN" altLang="zh-CN" b="1" dirty="0">
                <a:solidFill>
                  <a:srgbClr val="FF0000"/>
                </a:solidFill>
              </a:rPr>
              <a:t>所示，</a:t>
            </a:r>
            <a:r>
              <a:rPr lang="en-US" altLang="zh-CN" b="1" dirty="0">
                <a:solidFill>
                  <a:srgbClr val="FF0000"/>
                </a:solidFill>
              </a:rPr>
              <a:t>B</a:t>
            </a:r>
            <a:r>
              <a:rPr lang="zh-CN" altLang="zh-CN" b="1" dirty="0">
                <a:solidFill>
                  <a:srgbClr val="FF0000"/>
                </a:solidFill>
              </a:rPr>
              <a:t>收到从路由器</a:t>
            </a:r>
            <a:r>
              <a:rPr lang="en-US" altLang="zh-CN" b="1" dirty="0">
                <a:solidFill>
                  <a:srgbClr val="FF0000"/>
                </a:solidFill>
              </a:rPr>
              <a:t>C</a:t>
            </a:r>
            <a:r>
              <a:rPr lang="zh-CN" altLang="zh-CN" b="1" dirty="0">
                <a:solidFill>
                  <a:srgbClr val="FF0000"/>
                </a:solidFill>
              </a:rPr>
              <a:t>发来的路由 信息如表</a:t>
            </a:r>
            <a:r>
              <a:rPr lang="en-US" altLang="zh-CN" b="1" dirty="0">
                <a:solidFill>
                  <a:srgbClr val="FF0000"/>
                </a:solidFill>
              </a:rPr>
              <a:t>2</a:t>
            </a:r>
            <a:r>
              <a:rPr lang="zh-CN" altLang="zh-CN" b="1" dirty="0">
                <a:solidFill>
                  <a:srgbClr val="FF0000"/>
                </a:solidFill>
              </a:rPr>
              <a:t>所示。试给出路由器</a:t>
            </a:r>
            <a:r>
              <a:rPr lang="en-US" altLang="zh-CN" b="1" dirty="0">
                <a:solidFill>
                  <a:srgbClr val="FF0000"/>
                </a:solidFill>
              </a:rPr>
              <a:t>B</a:t>
            </a:r>
            <a:r>
              <a:rPr lang="zh-CN" altLang="zh-CN" b="1" dirty="0">
                <a:solidFill>
                  <a:srgbClr val="FF0000"/>
                </a:solidFill>
              </a:rPr>
              <a:t>更新后的路由表。</a:t>
            </a:r>
            <a:endParaRPr kumimoji="1" lang="zh-CN" altLang="en-US" b="1" dirty="0">
              <a:solidFill>
                <a:srgbClr val="FF0000"/>
              </a:solidFil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21228914"/>
              </p:ext>
            </p:extLst>
          </p:nvPr>
        </p:nvGraphicFramePr>
        <p:xfrm>
          <a:off x="275492" y="2035920"/>
          <a:ext cx="4173414" cy="3901440"/>
        </p:xfrm>
        <a:graphic>
          <a:graphicData uri="http://schemas.openxmlformats.org/drawingml/2006/table">
            <a:tbl>
              <a:tblPr>
                <a:tableStyleId>{5C22544A-7EE6-4342-B048-85BDC9FD1C3A}</a:tableStyleId>
              </a:tblPr>
              <a:tblGrid>
                <a:gridCol w="1391138"/>
                <a:gridCol w="1391138"/>
                <a:gridCol w="1391138"/>
              </a:tblGrid>
              <a:tr h="233680">
                <a:tc>
                  <a:txBody>
                    <a:bodyPr/>
                    <a:lstStyle/>
                    <a:p>
                      <a:pPr algn="ctr">
                        <a:spcAft>
                          <a:spcPts val="0"/>
                        </a:spcAft>
                      </a:pPr>
                      <a:r>
                        <a:rPr lang="zh-CN" sz="3200" kern="0" dirty="0">
                          <a:effectLst/>
                        </a:rPr>
                        <a:t>目的网络</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zh-CN" sz="3200" kern="0">
                          <a:effectLst/>
                        </a:rPr>
                        <a:t>距离</a:t>
                      </a:r>
                      <a:endParaRPr lang="zh-CN" sz="3200" kern="100">
                        <a:effectLst/>
                        <a:latin typeface="Times New Roman" charset="0"/>
                        <a:ea typeface="宋体" charset="-122"/>
                      </a:endParaRPr>
                    </a:p>
                  </a:txBody>
                  <a:tcPr marL="68580" marR="68580" marT="0" marB="0"/>
                </a:tc>
                <a:tc>
                  <a:txBody>
                    <a:bodyPr/>
                    <a:lstStyle/>
                    <a:p>
                      <a:pPr algn="ctr">
                        <a:spcAft>
                          <a:spcPts val="0"/>
                        </a:spcAft>
                      </a:pPr>
                      <a:r>
                        <a:rPr lang="zh-CN" sz="3200" kern="0">
                          <a:effectLst/>
                        </a:rPr>
                        <a:t>下一跳路由器</a:t>
                      </a:r>
                      <a:endParaRPr lang="zh-CN" sz="3200" kern="100">
                        <a:effectLst/>
                        <a:latin typeface="Times New Roman" charset="0"/>
                        <a:ea typeface="宋体" charset="-122"/>
                      </a:endParaRPr>
                    </a:p>
                  </a:txBody>
                  <a:tcPr marL="68580" marR="68580" marT="0" marB="0"/>
                </a:tc>
              </a:tr>
              <a:tr h="207010">
                <a:tc>
                  <a:txBody>
                    <a:bodyPr/>
                    <a:lstStyle/>
                    <a:p>
                      <a:pPr algn="ctr">
                        <a:spcAft>
                          <a:spcPts val="0"/>
                        </a:spcAft>
                      </a:pPr>
                      <a:r>
                        <a:rPr lang="en-US" sz="3200" kern="0" dirty="0" err="1">
                          <a:effectLst/>
                        </a:rPr>
                        <a:t>Nl</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a:effectLst/>
                        </a:rPr>
                        <a:t>7</a:t>
                      </a:r>
                      <a:endParaRPr lang="zh-CN" sz="3200" kern="100">
                        <a:effectLst/>
                        <a:latin typeface="Times New Roman" charset="0"/>
                        <a:ea typeface="宋体" charset="-122"/>
                      </a:endParaRPr>
                    </a:p>
                  </a:txBody>
                  <a:tcPr marL="68580" marR="68580" marT="0" marB="0"/>
                </a:tc>
                <a:tc>
                  <a:txBody>
                    <a:bodyPr/>
                    <a:lstStyle/>
                    <a:p>
                      <a:pPr algn="ctr">
                        <a:spcAft>
                          <a:spcPts val="0"/>
                        </a:spcAft>
                      </a:pPr>
                      <a:r>
                        <a:rPr lang="en-US" sz="3200" kern="0">
                          <a:effectLst/>
                        </a:rPr>
                        <a:t>A</a:t>
                      </a:r>
                      <a:endParaRPr lang="zh-CN" sz="3200" kern="100">
                        <a:effectLst/>
                        <a:latin typeface="Times New Roman" charset="0"/>
                        <a:ea typeface="宋体" charset="-122"/>
                      </a:endParaRPr>
                    </a:p>
                  </a:txBody>
                  <a:tcPr marL="68580" marR="68580" marT="0" marB="0"/>
                </a:tc>
              </a:tr>
              <a:tr h="219075">
                <a:tc>
                  <a:txBody>
                    <a:bodyPr/>
                    <a:lstStyle/>
                    <a:p>
                      <a:pPr algn="ctr">
                        <a:spcAft>
                          <a:spcPts val="0"/>
                        </a:spcAft>
                      </a:pPr>
                      <a:r>
                        <a:rPr lang="en-US" sz="3200" kern="0" dirty="0">
                          <a:effectLst/>
                        </a:rPr>
                        <a:t>N2</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2</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a:effectLst/>
                        </a:rPr>
                        <a:t>C</a:t>
                      </a:r>
                      <a:endParaRPr lang="zh-CN" sz="3200" kern="100">
                        <a:effectLst/>
                        <a:latin typeface="Times New Roman" charset="0"/>
                        <a:ea typeface="宋体" charset="-122"/>
                      </a:endParaRPr>
                    </a:p>
                  </a:txBody>
                  <a:tcPr marL="68580" marR="68580" marT="0" marB="0"/>
                </a:tc>
              </a:tr>
              <a:tr h="203835">
                <a:tc>
                  <a:txBody>
                    <a:bodyPr/>
                    <a:lstStyle/>
                    <a:p>
                      <a:pPr algn="ctr">
                        <a:spcAft>
                          <a:spcPts val="0"/>
                        </a:spcAft>
                      </a:pPr>
                      <a:r>
                        <a:rPr lang="en-US" sz="3200" kern="0" dirty="0">
                          <a:effectLst/>
                        </a:rPr>
                        <a:t>N6</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8</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a:effectLst/>
                        </a:rPr>
                        <a:t>F</a:t>
                      </a:r>
                      <a:endParaRPr lang="zh-CN" sz="3200" kern="100">
                        <a:effectLst/>
                        <a:latin typeface="Times New Roman" charset="0"/>
                        <a:ea typeface="宋体" charset="-122"/>
                      </a:endParaRPr>
                    </a:p>
                  </a:txBody>
                  <a:tcPr marL="68580" marR="68580" marT="0" marB="0"/>
                </a:tc>
              </a:tr>
              <a:tr h="207010">
                <a:tc>
                  <a:txBody>
                    <a:bodyPr/>
                    <a:lstStyle/>
                    <a:p>
                      <a:pPr algn="ctr">
                        <a:spcAft>
                          <a:spcPts val="0"/>
                        </a:spcAft>
                      </a:pPr>
                      <a:r>
                        <a:rPr lang="en-US" sz="3200" kern="0">
                          <a:effectLst/>
                        </a:rPr>
                        <a:t>N7</a:t>
                      </a:r>
                      <a:endParaRPr lang="zh-CN" sz="3200" kern="10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5</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C</a:t>
                      </a:r>
                      <a:endParaRPr lang="zh-CN" sz="3200" kern="100" dirty="0">
                        <a:effectLst/>
                        <a:latin typeface="Times New Roman" charset="0"/>
                        <a:ea typeface="宋体" charset="-122"/>
                      </a:endParaRPr>
                    </a:p>
                  </a:txBody>
                  <a:tcPr marL="68580" marR="68580" marT="0" marB="0"/>
                </a:tc>
              </a:tr>
              <a:tr h="203835">
                <a:tc>
                  <a:txBody>
                    <a:bodyPr/>
                    <a:lstStyle/>
                    <a:p>
                      <a:pPr algn="ctr">
                        <a:spcAft>
                          <a:spcPts val="0"/>
                        </a:spcAft>
                      </a:pPr>
                      <a:r>
                        <a:rPr lang="en-US" sz="3200" kern="0">
                          <a:effectLst/>
                        </a:rPr>
                        <a:t>N8</a:t>
                      </a:r>
                      <a:endParaRPr lang="zh-CN" sz="3200" kern="10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4</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E</a:t>
                      </a:r>
                      <a:endParaRPr lang="zh-CN" sz="3200" kern="100" dirty="0">
                        <a:effectLst/>
                        <a:latin typeface="Times New Roman" charset="0"/>
                        <a:ea typeface="宋体" charset="-122"/>
                      </a:endParaRPr>
                    </a:p>
                  </a:txBody>
                  <a:tcPr marL="68580" marR="68580" marT="0" marB="0"/>
                </a:tc>
              </a:tr>
              <a:tr h="203835">
                <a:tc>
                  <a:txBody>
                    <a:bodyPr/>
                    <a:lstStyle/>
                    <a:p>
                      <a:pPr algn="ctr">
                        <a:spcAft>
                          <a:spcPts val="0"/>
                        </a:spcAft>
                      </a:pPr>
                      <a:r>
                        <a:rPr lang="en-US" sz="3200" kern="0">
                          <a:effectLst/>
                        </a:rPr>
                        <a:t>N9</a:t>
                      </a:r>
                      <a:endParaRPr lang="zh-CN" sz="3200" kern="10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4</a:t>
                      </a:r>
                      <a:endParaRPr lang="zh-CN" sz="3200" kern="100" dirty="0">
                        <a:effectLst/>
                        <a:latin typeface="Times New Roman" charset="0"/>
                        <a:ea typeface="宋体" charset="-122"/>
                      </a:endParaRPr>
                    </a:p>
                  </a:txBody>
                  <a:tcPr marL="68580" marR="68580" marT="0" marB="0"/>
                </a:tc>
                <a:tc>
                  <a:txBody>
                    <a:bodyPr/>
                    <a:lstStyle/>
                    <a:p>
                      <a:pPr algn="ctr">
                        <a:spcAft>
                          <a:spcPts val="0"/>
                        </a:spcAft>
                      </a:pPr>
                      <a:r>
                        <a:rPr lang="en-US" sz="3200" kern="0" dirty="0">
                          <a:effectLst/>
                        </a:rPr>
                        <a:t>F</a:t>
                      </a:r>
                      <a:endParaRPr lang="zh-CN" sz="3200" kern="100" dirty="0">
                        <a:effectLst/>
                        <a:latin typeface="Times New Roman" charset="0"/>
                        <a:ea typeface="宋体" charset="-122"/>
                      </a:endParaRPr>
                    </a:p>
                  </a:txBody>
                  <a:tcPr marL="68580" marR="6858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3752017"/>
              </p:ext>
            </p:extLst>
          </p:nvPr>
        </p:nvGraphicFramePr>
        <p:xfrm>
          <a:off x="4659922" y="2035920"/>
          <a:ext cx="3317632" cy="2926080"/>
        </p:xfrm>
        <a:graphic>
          <a:graphicData uri="http://schemas.openxmlformats.org/drawingml/2006/table">
            <a:tbl>
              <a:tblPr>
                <a:tableStyleId>{5C22544A-7EE6-4342-B048-85BDC9FD1C3A}</a:tableStyleId>
              </a:tblPr>
              <a:tblGrid>
                <a:gridCol w="1658816"/>
                <a:gridCol w="1658816"/>
              </a:tblGrid>
              <a:tr h="173355">
                <a:tc>
                  <a:txBody>
                    <a:bodyPr/>
                    <a:lstStyle/>
                    <a:p>
                      <a:pPr algn="ctr">
                        <a:spcAft>
                          <a:spcPts val="0"/>
                        </a:spcAft>
                      </a:pPr>
                      <a:r>
                        <a:rPr lang="zh-CN" sz="3200" kern="0" dirty="0">
                          <a:effectLst/>
                        </a:rPr>
                        <a:t>目的网络</a:t>
                      </a:r>
                      <a:endParaRPr lang="zh-CN" sz="3200" kern="100" dirty="0">
                        <a:effectLst/>
                        <a:latin typeface="Times New Roman" charset="0"/>
                        <a:ea typeface="宋体" charset="-122"/>
                      </a:endParaRPr>
                    </a:p>
                  </a:txBody>
                  <a:tcPr marL="0" marR="0" marT="0" marB="0"/>
                </a:tc>
                <a:tc>
                  <a:txBody>
                    <a:bodyPr/>
                    <a:lstStyle/>
                    <a:p>
                      <a:pPr algn="ctr">
                        <a:spcAft>
                          <a:spcPts val="0"/>
                        </a:spcAft>
                      </a:pPr>
                      <a:r>
                        <a:rPr lang="zh-CN" sz="3200" kern="0">
                          <a:effectLst/>
                        </a:rPr>
                        <a:t>距离</a:t>
                      </a:r>
                      <a:endParaRPr lang="zh-CN" sz="3200" kern="100">
                        <a:effectLst/>
                        <a:latin typeface="Times New Roman" charset="0"/>
                        <a:ea typeface="宋体" charset="-122"/>
                      </a:endParaRPr>
                    </a:p>
                  </a:txBody>
                  <a:tcPr marL="0" marR="0" marT="0" marB="0"/>
                </a:tc>
              </a:tr>
              <a:tr h="203835">
                <a:tc>
                  <a:txBody>
                    <a:bodyPr/>
                    <a:lstStyle/>
                    <a:p>
                      <a:pPr algn="ctr">
                        <a:spcAft>
                          <a:spcPts val="0"/>
                        </a:spcAft>
                      </a:pPr>
                      <a:r>
                        <a:rPr lang="en-US" sz="3200" kern="0" dirty="0">
                          <a:effectLst/>
                        </a:rPr>
                        <a:t>N2</a:t>
                      </a:r>
                      <a:endParaRPr lang="zh-CN" sz="3200" kern="100" dirty="0">
                        <a:effectLst/>
                        <a:latin typeface="Times New Roman" charset="0"/>
                        <a:ea typeface="宋体" charset="-122"/>
                      </a:endParaRPr>
                    </a:p>
                  </a:txBody>
                  <a:tcPr marL="0" marR="0" marT="0" marB="0"/>
                </a:tc>
                <a:tc>
                  <a:txBody>
                    <a:bodyPr/>
                    <a:lstStyle/>
                    <a:p>
                      <a:pPr algn="ctr">
                        <a:spcAft>
                          <a:spcPts val="0"/>
                        </a:spcAft>
                      </a:pPr>
                      <a:r>
                        <a:rPr lang="en-US" sz="3200" kern="0">
                          <a:effectLst/>
                        </a:rPr>
                        <a:t>4</a:t>
                      </a:r>
                      <a:endParaRPr lang="zh-CN" sz="3200" kern="100">
                        <a:effectLst/>
                        <a:latin typeface="Times New Roman" charset="0"/>
                        <a:ea typeface="宋体" charset="-122"/>
                      </a:endParaRPr>
                    </a:p>
                  </a:txBody>
                  <a:tcPr marL="0" marR="0" marT="0" marB="0"/>
                </a:tc>
              </a:tr>
              <a:tr h="207010">
                <a:tc>
                  <a:txBody>
                    <a:bodyPr/>
                    <a:lstStyle/>
                    <a:p>
                      <a:pPr algn="ctr">
                        <a:spcAft>
                          <a:spcPts val="0"/>
                        </a:spcAft>
                      </a:pPr>
                      <a:r>
                        <a:rPr lang="en-US" sz="3200" kern="0" dirty="0">
                          <a:effectLst/>
                        </a:rPr>
                        <a:t>N3</a:t>
                      </a:r>
                      <a:endParaRPr lang="zh-CN" sz="3200" kern="100" dirty="0">
                        <a:effectLst/>
                        <a:latin typeface="Times New Roman" charset="0"/>
                        <a:ea typeface="宋体" charset="-122"/>
                      </a:endParaRPr>
                    </a:p>
                  </a:txBody>
                  <a:tcPr marL="0" marR="0" marT="0" marB="0"/>
                </a:tc>
                <a:tc>
                  <a:txBody>
                    <a:bodyPr/>
                    <a:lstStyle/>
                    <a:p>
                      <a:pPr algn="ctr">
                        <a:spcAft>
                          <a:spcPts val="0"/>
                        </a:spcAft>
                      </a:pPr>
                      <a:r>
                        <a:rPr lang="en-US" sz="3200" kern="0">
                          <a:effectLst/>
                        </a:rPr>
                        <a:t>8</a:t>
                      </a:r>
                      <a:endParaRPr lang="zh-CN" sz="3200" kern="100">
                        <a:effectLst/>
                        <a:latin typeface="Times New Roman" charset="0"/>
                        <a:ea typeface="宋体" charset="-122"/>
                      </a:endParaRPr>
                    </a:p>
                  </a:txBody>
                  <a:tcPr marL="0" marR="0" marT="0" marB="0"/>
                </a:tc>
              </a:tr>
              <a:tr h="203835">
                <a:tc>
                  <a:txBody>
                    <a:bodyPr/>
                    <a:lstStyle/>
                    <a:p>
                      <a:pPr algn="ctr">
                        <a:spcAft>
                          <a:spcPts val="0"/>
                        </a:spcAft>
                      </a:pPr>
                      <a:r>
                        <a:rPr lang="en-US" sz="3200" kern="0" dirty="0">
                          <a:effectLst/>
                        </a:rPr>
                        <a:t>N6</a:t>
                      </a:r>
                      <a:endParaRPr lang="zh-CN" sz="3200" kern="100" dirty="0">
                        <a:effectLst/>
                        <a:latin typeface="Times New Roman" charset="0"/>
                        <a:ea typeface="宋体" charset="-122"/>
                      </a:endParaRPr>
                    </a:p>
                  </a:txBody>
                  <a:tcPr marL="0" marR="0" marT="0" marB="0"/>
                </a:tc>
                <a:tc>
                  <a:txBody>
                    <a:bodyPr/>
                    <a:lstStyle/>
                    <a:p>
                      <a:pPr algn="ctr">
                        <a:spcAft>
                          <a:spcPts val="0"/>
                        </a:spcAft>
                      </a:pPr>
                      <a:r>
                        <a:rPr lang="en-US" sz="3200" kern="0">
                          <a:effectLst/>
                        </a:rPr>
                        <a:t>4</a:t>
                      </a:r>
                      <a:endParaRPr lang="zh-CN" sz="3200" kern="100">
                        <a:effectLst/>
                        <a:latin typeface="Times New Roman" charset="0"/>
                        <a:ea typeface="宋体" charset="-122"/>
                      </a:endParaRPr>
                    </a:p>
                  </a:txBody>
                  <a:tcPr marL="0" marR="0" marT="0" marB="0"/>
                </a:tc>
              </a:tr>
              <a:tr h="200660">
                <a:tc>
                  <a:txBody>
                    <a:bodyPr/>
                    <a:lstStyle/>
                    <a:p>
                      <a:pPr algn="ctr">
                        <a:spcAft>
                          <a:spcPts val="0"/>
                        </a:spcAft>
                      </a:pPr>
                      <a:r>
                        <a:rPr lang="en-US" sz="3200" kern="0">
                          <a:effectLst/>
                        </a:rPr>
                        <a:t>N8</a:t>
                      </a:r>
                      <a:endParaRPr lang="zh-CN" sz="3200" kern="100">
                        <a:effectLst/>
                        <a:latin typeface="Times New Roman" charset="0"/>
                        <a:ea typeface="宋体" charset="-122"/>
                      </a:endParaRPr>
                    </a:p>
                  </a:txBody>
                  <a:tcPr marL="0" marR="0" marT="0" marB="0"/>
                </a:tc>
                <a:tc>
                  <a:txBody>
                    <a:bodyPr/>
                    <a:lstStyle/>
                    <a:p>
                      <a:pPr algn="ctr">
                        <a:spcAft>
                          <a:spcPts val="0"/>
                        </a:spcAft>
                      </a:pPr>
                      <a:r>
                        <a:rPr lang="en-US" sz="3200" kern="0" dirty="0">
                          <a:effectLst/>
                        </a:rPr>
                        <a:t>3</a:t>
                      </a:r>
                      <a:endParaRPr lang="zh-CN" sz="3200" kern="100" dirty="0">
                        <a:effectLst/>
                        <a:latin typeface="Times New Roman" charset="0"/>
                        <a:ea typeface="宋体" charset="-122"/>
                      </a:endParaRPr>
                    </a:p>
                  </a:txBody>
                  <a:tcPr marL="0" marR="0" marT="0" marB="0"/>
                </a:tc>
              </a:tr>
              <a:tr h="207010">
                <a:tc>
                  <a:txBody>
                    <a:bodyPr/>
                    <a:lstStyle/>
                    <a:p>
                      <a:pPr algn="ctr">
                        <a:spcAft>
                          <a:spcPts val="0"/>
                        </a:spcAft>
                      </a:pPr>
                      <a:r>
                        <a:rPr lang="en-US" sz="3200" kern="0">
                          <a:effectLst/>
                        </a:rPr>
                        <a:t>N9</a:t>
                      </a:r>
                      <a:endParaRPr lang="zh-CN" sz="3200" kern="100">
                        <a:effectLst/>
                        <a:latin typeface="Times New Roman" charset="0"/>
                        <a:ea typeface="宋体" charset="-122"/>
                      </a:endParaRPr>
                    </a:p>
                  </a:txBody>
                  <a:tcPr marL="0" marR="0" marT="0" marB="0"/>
                </a:tc>
                <a:tc>
                  <a:txBody>
                    <a:bodyPr/>
                    <a:lstStyle/>
                    <a:p>
                      <a:pPr algn="ctr">
                        <a:spcAft>
                          <a:spcPts val="0"/>
                        </a:spcAft>
                      </a:pPr>
                      <a:r>
                        <a:rPr lang="en-US" sz="3200" kern="0" dirty="0">
                          <a:effectLst/>
                        </a:rPr>
                        <a:t>5</a:t>
                      </a:r>
                      <a:endParaRPr lang="zh-CN" sz="3200" kern="100" dirty="0">
                        <a:effectLst/>
                        <a:latin typeface="Times New Roman" charset="0"/>
                        <a:ea typeface="宋体" charset="-122"/>
                      </a:endParaRPr>
                    </a:p>
                  </a:txBody>
                  <a:tcPr marL="0" marR="0" marT="0" marB="0"/>
                </a:tc>
              </a:tr>
            </a:tbl>
          </a:graphicData>
        </a:graphic>
      </p:graphicFrame>
    </p:spTree>
    <p:extLst>
      <p:ext uri="{BB962C8B-B14F-4D97-AF65-F5344CB8AC3E}">
        <p14:creationId xmlns:p14="http://schemas.microsoft.com/office/powerpoint/2010/main" val="73932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6246690"/>
          </a:xfrm>
        </p:spPr>
        <p:txBody>
          <a:bodyPr>
            <a:normAutofit fontScale="90000"/>
          </a:bodyPr>
          <a:lstStyle/>
          <a:p>
            <a:pPr lvl="0">
              <a:lnSpc>
                <a:spcPct val="150000"/>
              </a:lnSpc>
            </a:pPr>
            <a:r>
              <a:rPr lang="en-US" altLang="zh-CN" sz="3200" dirty="0" smtClean="0"/>
              <a:t>9.</a:t>
            </a:r>
            <a:r>
              <a:rPr lang="zh-CN" altLang="zh-CN" sz="3200" b="1" dirty="0" smtClean="0">
                <a:solidFill>
                  <a:srgbClr val="FF0000"/>
                </a:solidFill>
              </a:rPr>
              <a:t>考</a:t>
            </a:r>
            <a:r>
              <a:rPr lang="zh-CN" altLang="zh-CN" sz="3200" b="1" dirty="0">
                <a:solidFill>
                  <a:srgbClr val="FF0000"/>
                </a:solidFill>
              </a:rPr>
              <a:t>虑</a:t>
            </a:r>
            <a:r>
              <a:rPr lang="en-US" altLang="zh-CN" sz="3200" b="1" dirty="0">
                <a:solidFill>
                  <a:srgbClr val="FF0000"/>
                </a:solidFill>
              </a:rPr>
              <a:t>TCP</a:t>
            </a:r>
            <a:r>
              <a:rPr lang="zh-CN" altLang="zh-CN" sz="3200" b="1" dirty="0">
                <a:solidFill>
                  <a:srgbClr val="FF0000"/>
                </a:solidFill>
              </a:rPr>
              <a:t>拥塞窗口长度作为时间的函数。假设</a:t>
            </a:r>
            <a:r>
              <a:rPr lang="en-US" altLang="zh-CN" sz="3200" b="1" dirty="0">
                <a:solidFill>
                  <a:srgbClr val="FF0000"/>
                </a:solidFill>
              </a:rPr>
              <a:t>TCP Reno</a:t>
            </a:r>
            <a:r>
              <a:rPr lang="zh-CN" altLang="zh-CN" sz="3200" b="1" dirty="0">
                <a:solidFill>
                  <a:srgbClr val="FF0000"/>
                </a:solidFill>
              </a:rPr>
              <a:t>经历下图所示的行为，请回答下列问题</a:t>
            </a:r>
            <a:r>
              <a:rPr lang="zh-CN" altLang="zh-CN" sz="3200" b="1" dirty="0" smtClean="0">
                <a:solidFill>
                  <a:srgbClr val="FF0000"/>
                </a:solidFill>
              </a:rPr>
              <a:t>。</a:t>
            </a:r>
            <a:r>
              <a:rPr lang="en-US" altLang="zh-CN" sz="3200" b="1" dirty="0" smtClean="0">
                <a:solidFill>
                  <a:srgbClr val="FF0000"/>
                </a:solidFill>
              </a:rPr>
              <a:t/>
            </a:r>
            <a:br>
              <a:rPr lang="en-US" altLang="zh-CN" sz="3200" b="1" dirty="0" smtClean="0">
                <a:solidFill>
                  <a:srgbClr val="FF0000"/>
                </a:solidFill>
              </a:rPr>
            </a:br>
            <a:r>
              <a:rPr lang="zh-CN" altLang="en-US" sz="3200" b="1" dirty="0" smtClean="0">
                <a:solidFill>
                  <a:srgbClr val="FF0000"/>
                </a:solidFill>
              </a:rPr>
              <a:t>（</a:t>
            </a:r>
            <a:r>
              <a:rPr lang="en-US" altLang="zh-CN" sz="3200" b="1" dirty="0" smtClean="0">
                <a:solidFill>
                  <a:srgbClr val="FF0000"/>
                </a:solidFill>
              </a:rPr>
              <a:t>1</a:t>
            </a:r>
            <a:r>
              <a:rPr lang="zh-CN" altLang="en-US" sz="3200" b="1" dirty="0" smtClean="0">
                <a:solidFill>
                  <a:srgbClr val="FF0000"/>
                </a:solidFill>
              </a:rPr>
              <a:t>）</a:t>
            </a:r>
            <a:r>
              <a:rPr lang="zh-CN" altLang="zh-CN" sz="3200" dirty="0" smtClean="0"/>
              <a:t>指出</a:t>
            </a:r>
            <a:r>
              <a:rPr lang="zh-CN" altLang="zh-CN" sz="3200" dirty="0"/>
              <a:t>运行</a:t>
            </a:r>
            <a:r>
              <a:rPr lang="en-US" altLang="zh-CN" sz="3200" dirty="0"/>
              <a:t>TCP</a:t>
            </a:r>
            <a:r>
              <a:rPr lang="zh-CN" altLang="zh-CN" sz="3200" dirty="0"/>
              <a:t>慢启动的时间间隔；</a:t>
            </a:r>
            <a:br>
              <a:rPr lang="zh-CN" altLang="zh-CN" sz="3200" dirty="0"/>
            </a:br>
            <a:r>
              <a:rPr lang="zh-CN" altLang="en-US" sz="3200" dirty="0" smtClean="0"/>
              <a:t>（</a:t>
            </a:r>
            <a:r>
              <a:rPr lang="en-US" altLang="zh-CN" sz="3200" dirty="0" smtClean="0"/>
              <a:t>2</a:t>
            </a:r>
            <a:r>
              <a:rPr lang="zh-CN" altLang="en-US" sz="3200" dirty="0" smtClean="0"/>
              <a:t>）</a:t>
            </a:r>
            <a:r>
              <a:rPr lang="zh-CN" altLang="zh-CN" sz="3200" dirty="0" smtClean="0"/>
              <a:t>指出</a:t>
            </a:r>
            <a:r>
              <a:rPr lang="zh-CN" altLang="zh-CN" sz="3200" dirty="0"/>
              <a:t>运行</a:t>
            </a:r>
            <a:r>
              <a:rPr lang="en-US" altLang="zh-CN" sz="3200" dirty="0"/>
              <a:t>TCP</a:t>
            </a:r>
            <a:r>
              <a:rPr lang="zh-CN" altLang="zh-CN" sz="3200" dirty="0"/>
              <a:t>避免拥塞的时间间隔；</a:t>
            </a:r>
            <a:br>
              <a:rPr lang="zh-CN" altLang="zh-CN" sz="3200" dirty="0"/>
            </a:br>
            <a:r>
              <a:rPr lang="zh-CN" altLang="en-US" sz="3200" dirty="0" smtClean="0"/>
              <a:t>（</a:t>
            </a:r>
            <a:r>
              <a:rPr lang="en-US" altLang="zh-CN" sz="3200" dirty="0" smtClean="0"/>
              <a:t>3</a:t>
            </a:r>
            <a:r>
              <a:rPr lang="zh-CN" altLang="en-US" sz="3200" dirty="0" smtClean="0"/>
              <a:t>）</a:t>
            </a:r>
            <a:r>
              <a:rPr lang="zh-CN" altLang="zh-CN" sz="3200" dirty="0" smtClean="0"/>
              <a:t>在</a:t>
            </a:r>
            <a:r>
              <a:rPr lang="zh-CN" altLang="zh-CN" sz="3200" dirty="0"/>
              <a:t>第</a:t>
            </a:r>
            <a:r>
              <a:rPr lang="en-US" altLang="zh-CN" sz="3200" dirty="0"/>
              <a:t>11</a:t>
            </a:r>
            <a:r>
              <a:rPr lang="zh-CN" altLang="zh-CN" sz="3200" dirty="0"/>
              <a:t>个传输周期之后，</a:t>
            </a:r>
            <a:r>
              <a:rPr lang="en-US" altLang="zh-CN" sz="3200" dirty="0"/>
              <a:t>TCP</a:t>
            </a:r>
            <a:r>
              <a:rPr lang="zh-CN" altLang="zh-CN" sz="3200" dirty="0"/>
              <a:t>检测到什么事件？</a:t>
            </a:r>
            <a:br>
              <a:rPr lang="zh-CN" altLang="zh-CN" sz="3200" dirty="0"/>
            </a:br>
            <a:r>
              <a:rPr lang="zh-CN" altLang="en-US" sz="3200" dirty="0" smtClean="0"/>
              <a:t>（</a:t>
            </a:r>
            <a:r>
              <a:rPr lang="en-US" altLang="zh-CN" sz="3200" dirty="0" smtClean="0"/>
              <a:t>4</a:t>
            </a:r>
            <a:r>
              <a:rPr lang="zh-CN" altLang="en-US" sz="3200" dirty="0" smtClean="0"/>
              <a:t>）</a:t>
            </a:r>
            <a:r>
              <a:rPr lang="zh-CN" altLang="zh-CN" sz="3200" dirty="0" smtClean="0"/>
              <a:t>在</a:t>
            </a:r>
            <a:r>
              <a:rPr lang="zh-CN" altLang="zh-CN" sz="3200" dirty="0"/>
              <a:t>第</a:t>
            </a:r>
            <a:r>
              <a:rPr lang="en-US" altLang="zh-CN" sz="3200" dirty="0"/>
              <a:t>19</a:t>
            </a:r>
            <a:r>
              <a:rPr lang="zh-CN" altLang="zh-CN" sz="3200" dirty="0"/>
              <a:t>个传输周期之后，</a:t>
            </a:r>
            <a:r>
              <a:rPr lang="en-US" altLang="zh-CN" sz="3200" dirty="0"/>
              <a:t>TCP</a:t>
            </a:r>
            <a:r>
              <a:rPr lang="zh-CN" altLang="zh-CN" sz="3200" dirty="0"/>
              <a:t>检测到什么事件？</a:t>
            </a:r>
            <a:br>
              <a:rPr lang="zh-CN" altLang="zh-CN" sz="3200" dirty="0"/>
            </a:br>
            <a:r>
              <a:rPr lang="zh-CN" altLang="en-US" sz="3200" dirty="0" smtClean="0"/>
              <a:t>（</a:t>
            </a:r>
            <a:r>
              <a:rPr lang="en-US" altLang="zh-CN" sz="3200" dirty="0" smtClean="0"/>
              <a:t>5</a:t>
            </a:r>
            <a:r>
              <a:rPr lang="zh-CN" altLang="en-US" sz="3200" dirty="0" smtClean="0"/>
              <a:t>）</a:t>
            </a:r>
            <a:r>
              <a:rPr lang="zh-CN" altLang="zh-CN" sz="3200" dirty="0" smtClean="0"/>
              <a:t>在</a:t>
            </a:r>
            <a:r>
              <a:rPr lang="zh-CN" altLang="zh-CN" sz="3200" dirty="0"/>
              <a:t>第</a:t>
            </a:r>
            <a:r>
              <a:rPr lang="en-US" altLang="zh-CN" sz="3200" dirty="0"/>
              <a:t>1</a:t>
            </a:r>
            <a:r>
              <a:rPr lang="zh-CN" altLang="zh-CN" sz="3200" dirty="0"/>
              <a:t>个传输周期里，</a:t>
            </a:r>
            <a:r>
              <a:rPr lang="en-US" altLang="zh-CN" sz="3200" dirty="0"/>
              <a:t>Threshold</a:t>
            </a:r>
            <a:r>
              <a:rPr lang="zh-CN" altLang="zh-CN" sz="3200" dirty="0"/>
              <a:t>的初始值为多少？</a:t>
            </a:r>
            <a:br>
              <a:rPr lang="zh-CN" altLang="zh-CN" sz="3200" dirty="0"/>
            </a:br>
            <a:r>
              <a:rPr lang="zh-CN" altLang="en-US" sz="3200" dirty="0" smtClean="0"/>
              <a:t>（</a:t>
            </a:r>
            <a:r>
              <a:rPr lang="en-US" altLang="zh-CN" sz="3200" dirty="0" smtClean="0"/>
              <a:t>6</a:t>
            </a:r>
            <a:r>
              <a:rPr lang="zh-CN" altLang="en-US" sz="3200" dirty="0" smtClean="0"/>
              <a:t>）</a:t>
            </a:r>
            <a:r>
              <a:rPr lang="zh-CN" altLang="zh-CN" sz="3200" dirty="0" smtClean="0"/>
              <a:t>在</a:t>
            </a:r>
            <a:r>
              <a:rPr lang="zh-CN" altLang="zh-CN" sz="3200" dirty="0"/>
              <a:t>第</a:t>
            </a:r>
            <a:r>
              <a:rPr lang="en-US" altLang="zh-CN" sz="3200" dirty="0"/>
              <a:t>13</a:t>
            </a:r>
            <a:r>
              <a:rPr lang="zh-CN" altLang="zh-CN" sz="3200" dirty="0"/>
              <a:t>个传输周期里，</a:t>
            </a:r>
            <a:r>
              <a:rPr lang="en-US" altLang="zh-CN" sz="3200" dirty="0"/>
              <a:t>Threshold</a:t>
            </a:r>
            <a:r>
              <a:rPr lang="zh-CN" altLang="zh-CN" sz="3200" dirty="0"/>
              <a:t>的值为多少？</a:t>
            </a:r>
            <a:br>
              <a:rPr lang="zh-CN" altLang="zh-CN" sz="3200" dirty="0"/>
            </a:br>
            <a:r>
              <a:rPr lang="zh-CN" altLang="en-US" sz="3200" dirty="0" smtClean="0"/>
              <a:t>（</a:t>
            </a:r>
            <a:r>
              <a:rPr lang="en-US" altLang="zh-CN" sz="3200" dirty="0" smtClean="0"/>
              <a:t>7</a:t>
            </a:r>
            <a:r>
              <a:rPr lang="zh-CN" altLang="en-US" sz="3200" dirty="0" smtClean="0"/>
              <a:t>）</a:t>
            </a:r>
            <a:r>
              <a:rPr lang="zh-CN" altLang="zh-CN" sz="3200" dirty="0" smtClean="0"/>
              <a:t>在</a:t>
            </a:r>
            <a:r>
              <a:rPr lang="zh-CN" altLang="zh-CN" sz="3200" dirty="0"/>
              <a:t>第</a:t>
            </a:r>
            <a:r>
              <a:rPr lang="en-US" altLang="zh-CN" sz="3200" dirty="0"/>
              <a:t>21</a:t>
            </a:r>
            <a:r>
              <a:rPr lang="zh-CN" altLang="zh-CN" sz="3200" dirty="0"/>
              <a:t>个传输周期里，</a:t>
            </a:r>
            <a:r>
              <a:rPr lang="en-US" altLang="zh-CN" sz="3200" dirty="0"/>
              <a:t>Threshold</a:t>
            </a:r>
            <a:r>
              <a:rPr lang="zh-CN" altLang="zh-CN" sz="3200" dirty="0"/>
              <a:t>的值为多少？</a:t>
            </a:r>
            <a:br>
              <a:rPr lang="zh-CN" altLang="zh-CN" sz="3200" dirty="0"/>
            </a:br>
            <a:r>
              <a:rPr lang="zh-CN" altLang="en-US" sz="3200" dirty="0" smtClean="0"/>
              <a:t>（</a:t>
            </a:r>
            <a:r>
              <a:rPr lang="en-US" altLang="zh-CN" sz="3200" dirty="0" smtClean="0"/>
              <a:t>8</a:t>
            </a:r>
            <a:r>
              <a:rPr lang="zh-CN" altLang="en-US" sz="3200" dirty="0" smtClean="0"/>
              <a:t>）</a:t>
            </a:r>
            <a:r>
              <a:rPr lang="zh-CN" altLang="zh-CN" sz="3200" dirty="0" smtClean="0"/>
              <a:t>第</a:t>
            </a:r>
            <a:r>
              <a:rPr lang="en-US" altLang="zh-CN" sz="3200" dirty="0" smtClean="0"/>
              <a:t>64</a:t>
            </a:r>
            <a:r>
              <a:rPr lang="zh-CN" altLang="zh-CN" sz="3200" dirty="0"/>
              <a:t>、</a:t>
            </a:r>
            <a:r>
              <a:rPr lang="en-US" altLang="zh-CN" sz="3200" dirty="0"/>
              <a:t>128</a:t>
            </a:r>
            <a:r>
              <a:rPr lang="zh-CN" altLang="zh-CN" sz="3200" dirty="0"/>
              <a:t>个报文段分别在那个传输周期内发送？</a:t>
            </a:r>
            <a:br>
              <a:rPr lang="zh-CN" altLang="zh-CN" sz="3200" dirty="0"/>
            </a:br>
            <a:endParaRPr kumimoji="1" lang="zh-CN" altLang="en-US" sz="3200" dirty="0"/>
          </a:p>
        </p:txBody>
      </p:sp>
    </p:spTree>
    <p:extLst>
      <p:ext uri="{BB962C8B-B14F-4D97-AF65-F5344CB8AC3E}">
        <p14:creationId xmlns:p14="http://schemas.microsoft.com/office/powerpoint/2010/main" val="170225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88790"/>
            <a:ext cx="21274036" cy="5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 y="214004"/>
            <a:ext cx="12027875" cy="645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73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195754"/>
            <a:ext cx="11189677" cy="4981209"/>
          </a:xfrm>
        </p:spPr>
        <p:txBody>
          <a:bodyPr>
            <a:normAutofit lnSpcReduction="10000"/>
          </a:bodyPr>
          <a:lstStyle/>
          <a:p>
            <a:r>
              <a:rPr lang="zh-CN" altLang="zh-CN" b="1" dirty="0"/>
              <a:t>答</a:t>
            </a:r>
            <a:r>
              <a:rPr lang="en-US" altLang="zh-CN" b="1" dirty="0"/>
              <a:t>   (1) 1-5; 20-22</a:t>
            </a:r>
            <a:endParaRPr lang="zh-CN" altLang="zh-CN" dirty="0"/>
          </a:p>
          <a:p>
            <a:r>
              <a:rPr lang="en-US" altLang="zh-CN" b="1" dirty="0"/>
              <a:t>        (2) 5-11; 12-19</a:t>
            </a:r>
            <a:endParaRPr lang="zh-CN" altLang="zh-CN" dirty="0"/>
          </a:p>
          <a:p>
            <a:r>
              <a:rPr lang="en-US" altLang="zh-CN" b="1" dirty="0"/>
              <a:t>        (3) </a:t>
            </a:r>
            <a:r>
              <a:rPr lang="zh-CN" altLang="zh-CN" b="1" dirty="0"/>
              <a:t>收到</a:t>
            </a:r>
            <a:r>
              <a:rPr lang="en-US" altLang="zh-CN" b="1" dirty="0"/>
              <a:t>3</a:t>
            </a:r>
            <a:r>
              <a:rPr lang="zh-CN" altLang="zh-CN" b="1" dirty="0"/>
              <a:t>个冗余</a:t>
            </a:r>
            <a:r>
              <a:rPr lang="en-US" altLang="zh-CN" b="1" dirty="0"/>
              <a:t>ACK</a:t>
            </a:r>
            <a:r>
              <a:rPr lang="zh-CN" altLang="zh-CN" b="1" dirty="0"/>
              <a:t>的丢包事件</a:t>
            </a:r>
            <a:endParaRPr lang="zh-CN" altLang="zh-CN" dirty="0"/>
          </a:p>
          <a:p>
            <a:r>
              <a:rPr lang="en-US" altLang="zh-CN" b="1" dirty="0"/>
              <a:t>        (4) </a:t>
            </a:r>
            <a:r>
              <a:rPr lang="zh-CN" altLang="zh-CN" b="1" dirty="0"/>
              <a:t>超时导致的丢包事件</a:t>
            </a:r>
            <a:endParaRPr lang="zh-CN" altLang="zh-CN" dirty="0"/>
          </a:p>
          <a:p>
            <a:r>
              <a:rPr lang="en-US" altLang="zh-CN" b="1" dirty="0"/>
              <a:t>        (5) Threshold=16</a:t>
            </a:r>
            <a:endParaRPr lang="zh-CN" altLang="zh-CN" dirty="0"/>
          </a:p>
          <a:p>
            <a:r>
              <a:rPr lang="en-US" altLang="zh-CN" b="1" dirty="0"/>
              <a:t>        (6) Threshold=11</a:t>
            </a:r>
            <a:endParaRPr lang="zh-CN" altLang="zh-CN" dirty="0"/>
          </a:p>
          <a:p>
            <a:r>
              <a:rPr lang="en-US" altLang="zh-CN" b="1" dirty="0"/>
              <a:t>        (7) Threshold=9</a:t>
            </a:r>
            <a:endParaRPr lang="zh-CN" altLang="zh-CN" dirty="0"/>
          </a:p>
          <a:p>
            <a:r>
              <a:rPr lang="en-US" altLang="zh-CN" b="1" dirty="0"/>
              <a:t>        (8) 1+2+4+8+16+17+18=66; </a:t>
            </a:r>
            <a:r>
              <a:rPr lang="zh-CN" altLang="zh-CN" b="1" dirty="0"/>
              <a:t>第</a:t>
            </a:r>
            <a:r>
              <a:rPr lang="en-US" altLang="zh-CN" b="1" dirty="0"/>
              <a:t>64</a:t>
            </a:r>
            <a:r>
              <a:rPr lang="zh-CN" altLang="zh-CN" b="1" dirty="0"/>
              <a:t>个报文段在第</a:t>
            </a:r>
            <a:r>
              <a:rPr lang="en-US" altLang="zh-CN" b="1" dirty="0"/>
              <a:t>7</a:t>
            </a:r>
            <a:r>
              <a:rPr lang="zh-CN" altLang="zh-CN" b="1" dirty="0"/>
              <a:t>个传输周期内发送</a:t>
            </a:r>
            <a:endParaRPr lang="zh-CN" altLang="zh-CN" dirty="0"/>
          </a:p>
          <a:p>
            <a:r>
              <a:rPr lang="en-US" altLang="zh-CN" b="1" dirty="0"/>
              <a:t>           1+2+4+8+16+17+18</a:t>
            </a:r>
            <a:r>
              <a:rPr lang="zh-CN" altLang="zh-CN" b="1" dirty="0"/>
              <a:t>＋</a:t>
            </a:r>
            <a:r>
              <a:rPr lang="en-US" altLang="zh-CN" b="1" dirty="0"/>
              <a:t>19</a:t>
            </a:r>
            <a:r>
              <a:rPr lang="zh-CN" altLang="zh-CN" b="1" dirty="0"/>
              <a:t>＋</a:t>
            </a:r>
            <a:r>
              <a:rPr lang="en-US" altLang="zh-CN" b="1" dirty="0"/>
              <a:t>20</a:t>
            </a:r>
            <a:r>
              <a:rPr lang="zh-CN" altLang="zh-CN" b="1" dirty="0"/>
              <a:t>＋</a:t>
            </a:r>
            <a:r>
              <a:rPr lang="en-US" altLang="zh-CN" b="1" dirty="0"/>
              <a:t>21</a:t>
            </a:r>
            <a:r>
              <a:rPr lang="zh-CN" altLang="zh-CN" b="1" dirty="0"/>
              <a:t>＋</a:t>
            </a:r>
            <a:r>
              <a:rPr lang="en-US" altLang="zh-CN" b="1" dirty="0"/>
              <a:t>22</a:t>
            </a:r>
            <a:r>
              <a:rPr lang="zh-CN" altLang="zh-CN" b="1" dirty="0"/>
              <a:t>＝</a:t>
            </a:r>
            <a:r>
              <a:rPr lang="en-US" altLang="zh-CN" b="1" dirty="0"/>
              <a:t>148</a:t>
            </a:r>
            <a:r>
              <a:rPr lang="zh-CN" altLang="zh-CN" b="1" dirty="0"/>
              <a:t>；第</a:t>
            </a:r>
            <a:r>
              <a:rPr lang="en-US" altLang="zh-CN" b="1" dirty="0"/>
              <a:t>128</a:t>
            </a:r>
            <a:r>
              <a:rPr lang="zh-CN" altLang="zh-CN" b="1" dirty="0"/>
              <a:t>个报文段在第</a:t>
            </a:r>
            <a:r>
              <a:rPr lang="en-US" altLang="zh-CN" b="1" dirty="0"/>
              <a:t>11</a:t>
            </a:r>
            <a:r>
              <a:rPr lang="zh-CN" altLang="zh-CN" b="1" dirty="0"/>
              <a:t>个传输周期内发送</a:t>
            </a:r>
            <a:endParaRPr lang="zh-CN" altLang="zh-CN" dirty="0"/>
          </a:p>
        </p:txBody>
      </p:sp>
    </p:spTree>
    <p:extLst>
      <p:ext uri="{BB962C8B-B14F-4D97-AF65-F5344CB8AC3E}">
        <p14:creationId xmlns:p14="http://schemas.microsoft.com/office/powerpoint/2010/main" val="916785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10.</a:t>
            </a:r>
            <a:endParaRPr kumimoji="1"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18988840"/>
              </p:ext>
            </p:extLst>
          </p:nvPr>
        </p:nvGraphicFramePr>
        <p:xfrm>
          <a:off x="1987067" y="1048212"/>
          <a:ext cx="9706705" cy="1755742"/>
        </p:xfrm>
        <a:graphic>
          <a:graphicData uri="http://schemas.openxmlformats.org/drawingml/2006/table">
            <a:tbl>
              <a:tblPr firstRow="1" firstCol="1" lastRow="1" lastCol="1" bandRow="1" bandCol="1">
                <a:tableStyleId>{5C22544A-7EE6-4342-B048-85BDC9FD1C3A}</a:tableStyleId>
              </a:tblPr>
              <a:tblGrid>
                <a:gridCol w="885789"/>
                <a:gridCol w="678532"/>
                <a:gridCol w="678532"/>
                <a:gridCol w="678532"/>
                <a:gridCol w="678532"/>
                <a:gridCol w="678532"/>
                <a:gridCol w="678532"/>
                <a:gridCol w="678532"/>
                <a:gridCol w="678532"/>
                <a:gridCol w="678532"/>
                <a:gridCol w="678532"/>
                <a:gridCol w="678532"/>
                <a:gridCol w="678532"/>
                <a:gridCol w="678532"/>
              </a:tblGrid>
              <a:tr h="877871">
                <a:tc>
                  <a:txBody>
                    <a:bodyPr/>
                    <a:lstStyle/>
                    <a:p>
                      <a:pPr marL="466725" indent="-466725" algn="ctr">
                        <a:spcAft>
                          <a:spcPts val="0"/>
                        </a:spcAft>
                        <a:tabLst>
                          <a:tab pos="2637155" algn="ctr"/>
                          <a:tab pos="5274310" algn="r"/>
                        </a:tabLst>
                      </a:pPr>
                      <a:r>
                        <a:rPr lang="en-US" sz="2400" kern="100" dirty="0" err="1">
                          <a:effectLst/>
                        </a:rPr>
                        <a:t>cwnd</a:t>
                      </a:r>
                      <a:endParaRPr lang="zh-CN" sz="2400" kern="100" dirty="0">
                        <a:effectLst/>
                      </a:endParaRPr>
                    </a:p>
                    <a:p>
                      <a:pPr marL="466725" indent="-466725" algn="ctr">
                        <a:spcAft>
                          <a:spcPts val="0"/>
                        </a:spcAft>
                        <a:tabLst>
                          <a:tab pos="2637155" algn="ctr"/>
                          <a:tab pos="5274310" algn="r"/>
                        </a:tabLst>
                      </a:pPr>
                      <a:r>
                        <a:rPr lang="en-US" sz="2400" kern="100" dirty="0">
                          <a:effectLst/>
                        </a:rPr>
                        <a:t> n</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1</a:t>
                      </a:r>
                      <a:endParaRPr lang="zh-CN" sz="2400" kern="100" dirty="0">
                        <a:effectLst/>
                      </a:endParaRPr>
                    </a:p>
                    <a:p>
                      <a:pPr marL="466725" indent="-466725" algn="ctr">
                        <a:spcAft>
                          <a:spcPts val="0"/>
                        </a:spcAft>
                        <a:tabLst>
                          <a:tab pos="2637155" algn="ctr"/>
                          <a:tab pos="5274310" algn="r"/>
                        </a:tabLst>
                      </a:pPr>
                      <a:r>
                        <a:rPr lang="en-US" sz="2400" kern="100" dirty="0">
                          <a:effectLst/>
                        </a:rPr>
                        <a:t>1</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2</a:t>
                      </a:r>
                      <a:endParaRPr lang="zh-CN" sz="2400" kern="100" dirty="0">
                        <a:effectLst/>
                      </a:endParaRPr>
                    </a:p>
                    <a:p>
                      <a:pPr marL="466725" indent="-466725" algn="ctr">
                        <a:spcAft>
                          <a:spcPts val="0"/>
                        </a:spcAft>
                        <a:tabLst>
                          <a:tab pos="2637155" algn="ctr"/>
                          <a:tab pos="5274310" algn="r"/>
                        </a:tabLst>
                      </a:pPr>
                      <a:r>
                        <a:rPr lang="en-US" sz="2400" kern="100" dirty="0">
                          <a:effectLst/>
                        </a:rPr>
                        <a:t>2</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4</a:t>
                      </a:r>
                      <a:endParaRPr lang="zh-CN" sz="2400" kern="100" dirty="0">
                        <a:effectLst/>
                      </a:endParaRPr>
                    </a:p>
                    <a:p>
                      <a:pPr marL="466725" indent="-466725" algn="ctr">
                        <a:spcAft>
                          <a:spcPts val="0"/>
                        </a:spcAft>
                        <a:tabLst>
                          <a:tab pos="2637155" algn="ctr"/>
                          <a:tab pos="5274310" algn="r"/>
                        </a:tabLst>
                      </a:pPr>
                      <a:r>
                        <a:rPr lang="en-US" sz="2400" kern="100" dirty="0">
                          <a:effectLst/>
                        </a:rPr>
                        <a:t>3</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8</a:t>
                      </a:r>
                      <a:endParaRPr lang="zh-CN" sz="2400" kern="100" dirty="0">
                        <a:effectLst/>
                      </a:endParaRPr>
                    </a:p>
                    <a:p>
                      <a:pPr marL="466725" indent="-466725" algn="ctr">
                        <a:spcAft>
                          <a:spcPts val="0"/>
                        </a:spcAft>
                        <a:tabLst>
                          <a:tab pos="2637155" algn="ctr"/>
                          <a:tab pos="5274310" algn="r"/>
                        </a:tabLst>
                      </a:pPr>
                      <a:r>
                        <a:rPr lang="en-US" sz="2400" kern="100" dirty="0">
                          <a:effectLst/>
                        </a:rPr>
                        <a:t>4</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16</a:t>
                      </a:r>
                      <a:endParaRPr lang="zh-CN" sz="2400" kern="100" dirty="0">
                        <a:effectLst/>
                      </a:endParaRPr>
                    </a:p>
                    <a:p>
                      <a:pPr marL="466725" indent="-466725" algn="ctr">
                        <a:spcAft>
                          <a:spcPts val="0"/>
                        </a:spcAft>
                        <a:tabLst>
                          <a:tab pos="2637155" algn="ctr"/>
                          <a:tab pos="5274310" algn="r"/>
                        </a:tabLst>
                      </a:pPr>
                      <a:r>
                        <a:rPr lang="en-US" sz="2400" kern="100" dirty="0">
                          <a:effectLst/>
                        </a:rPr>
                        <a:t>5</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32</a:t>
                      </a:r>
                      <a:endParaRPr lang="zh-CN" sz="2400" kern="100" dirty="0">
                        <a:effectLst/>
                      </a:endParaRPr>
                    </a:p>
                    <a:p>
                      <a:pPr marL="466725" indent="-466725" algn="ctr">
                        <a:spcAft>
                          <a:spcPts val="0"/>
                        </a:spcAft>
                        <a:tabLst>
                          <a:tab pos="2637155" algn="ctr"/>
                          <a:tab pos="5274310" algn="r"/>
                        </a:tabLst>
                      </a:pPr>
                      <a:r>
                        <a:rPr lang="en-US" sz="2400" kern="100" dirty="0">
                          <a:effectLst/>
                        </a:rPr>
                        <a:t>6</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33</a:t>
                      </a:r>
                      <a:endParaRPr lang="zh-CN" sz="2400" kern="100" dirty="0">
                        <a:effectLst/>
                      </a:endParaRPr>
                    </a:p>
                    <a:p>
                      <a:pPr marL="466725" indent="-466725" algn="ctr">
                        <a:spcAft>
                          <a:spcPts val="0"/>
                        </a:spcAft>
                        <a:tabLst>
                          <a:tab pos="2637155" algn="ctr"/>
                          <a:tab pos="5274310" algn="r"/>
                        </a:tabLst>
                      </a:pPr>
                      <a:r>
                        <a:rPr lang="en-US" sz="2400" kern="100" dirty="0">
                          <a:effectLst/>
                        </a:rPr>
                        <a:t>7</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34</a:t>
                      </a:r>
                      <a:endParaRPr lang="zh-CN" sz="2400" kern="100">
                        <a:effectLst/>
                      </a:endParaRPr>
                    </a:p>
                    <a:p>
                      <a:pPr marL="466725" indent="-466725" algn="ctr">
                        <a:spcAft>
                          <a:spcPts val="0"/>
                        </a:spcAft>
                        <a:tabLst>
                          <a:tab pos="2637155" algn="ctr"/>
                          <a:tab pos="5274310" algn="r"/>
                        </a:tabLst>
                      </a:pPr>
                      <a:r>
                        <a:rPr lang="en-US" sz="2400" kern="100">
                          <a:effectLst/>
                        </a:rPr>
                        <a:t>8</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35</a:t>
                      </a:r>
                      <a:endParaRPr lang="zh-CN" sz="2400" kern="100">
                        <a:effectLst/>
                      </a:endParaRPr>
                    </a:p>
                    <a:p>
                      <a:pPr marL="466725" indent="-466725" algn="ctr">
                        <a:spcAft>
                          <a:spcPts val="0"/>
                        </a:spcAft>
                        <a:tabLst>
                          <a:tab pos="2637155" algn="ctr"/>
                          <a:tab pos="5274310" algn="r"/>
                        </a:tabLst>
                      </a:pPr>
                      <a:r>
                        <a:rPr lang="en-US" sz="2400" kern="100">
                          <a:effectLst/>
                        </a:rPr>
                        <a:t>9</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36</a:t>
                      </a:r>
                      <a:endParaRPr lang="zh-CN" sz="2400" kern="100">
                        <a:effectLst/>
                      </a:endParaRPr>
                    </a:p>
                    <a:p>
                      <a:pPr marL="466725" indent="-466725" algn="ctr">
                        <a:spcAft>
                          <a:spcPts val="0"/>
                        </a:spcAft>
                        <a:tabLst>
                          <a:tab pos="2637155" algn="ctr"/>
                          <a:tab pos="5274310" algn="r"/>
                        </a:tabLst>
                      </a:pPr>
                      <a:r>
                        <a:rPr lang="en-US" sz="2400" kern="100">
                          <a:effectLst/>
                        </a:rPr>
                        <a:t>10</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37</a:t>
                      </a:r>
                      <a:endParaRPr lang="zh-CN" sz="2400" kern="100">
                        <a:effectLst/>
                      </a:endParaRPr>
                    </a:p>
                    <a:p>
                      <a:pPr marL="466725" indent="-466725" algn="ctr">
                        <a:spcAft>
                          <a:spcPts val="0"/>
                        </a:spcAft>
                        <a:tabLst>
                          <a:tab pos="2637155" algn="ctr"/>
                          <a:tab pos="5274310" algn="r"/>
                        </a:tabLst>
                      </a:pPr>
                      <a:r>
                        <a:rPr lang="en-US" sz="2400" kern="100">
                          <a:effectLst/>
                        </a:rPr>
                        <a:t>11</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38</a:t>
                      </a:r>
                      <a:endParaRPr lang="zh-CN" sz="2400" kern="100">
                        <a:effectLst/>
                      </a:endParaRPr>
                    </a:p>
                    <a:p>
                      <a:pPr marL="466725" indent="-466725" algn="ctr">
                        <a:spcAft>
                          <a:spcPts val="0"/>
                        </a:spcAft>
                        <a:tabLst>
                          <a:tab pos="2637155" algn="ctr"/>
                          <a:tab pos="5274310" algn="r"/>
                        </a:tabLst>
                      </a:pPr>
                      <a:r>
                        <a:rPr lang="en-US" sz="2400" kern="100">
                          <a:effectLst/>
                        </a:rPr>
                        <a:t>12</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39</a:t>
                      </a:r>
                      <a:endParaRPr lang="zh-CN" sz="2400" kern="100">
                        <a:effectLst/>
                      </a:endParaRPr>
                    </a:p>
                    <a:p>
                      <a:pPr marL="466725" indent="-466725" algn="ctr">
                        <a:spcAft>
                          <a:spcPts val="0"/>
                        </a:spcAft>
                        <a:tabLst>
                          <a:tab pos="2637155" algn="ctr"/>
                          <a:tab pos="5274310" algn="r"/>
                        </a:tabLst>
                      </a:pPr>
                      <a:r>
                        <a:rPr lang="en-US" sz="2400" kern="100">
                          <a:effectLst/>
                        </a:rPr>
                        <a:t>13</a:t>
                      </a:r>
                      <a:endParaRPr lang="zh-CN" sz="2400" kern="100">
                        <a:effectLst/>
                        <a:latin typeface="Times New Roman" charset="0"/>
                        <a:ea typeface="宋体" charset="-122"/>
                      </a:endParaRPr>
                    </a:p>
                  </a:txBody>
                  <a:tcPr marL="68580" marR="68580" marT="0" marB="0"/>
                </a:tc>
              </a:tr>
              <a:tr h="877871">
                <a:tc>
                  <a:txBody>
                    <a:bodyPr/>
                    <a:lstStyle/>
                    <a:p>
                      <a:pPr marL="466725" indent="-466725" algn="ctr">
                        <a:spcAft>
                          <a:spcPts val="0"/>
                        </a:spcAft>
                        <a:tabLst>
                          <a:tab pos="2637155" algn="ctr"/>
                          <a:tab pos="5274310" algn="r"/>
                        </a:tabLst>
                      </a:pPr>
                      <a:r>
                        <a:rPr lang="en-US" sz="2400" kern="100">
                          <a:effectLst/>
                        </a:rPr>
                        <a:t>cwnd</a:t>
                      </a:r>
                      <a:endParaRPr lang="zh-CN" sz="2400" kern="100">
                        <a:effectLst/>
                      </a:endParaRPr>
                    </a:p>
                    <a:p>
                      <a:pPr marL="466725" indent="-466725" algn="ctr">
                        <a:spcAft>
                          <a:spcPts val="0"/>
                        </a:spcAft>
                        <a:tabLst>
                          <a:tab pos="2637155" algn="ctr"/>
                          <a:tab pos="5274310" algn="r"/>
                        </a:tabLst>
                      </a:pPr>
                      <a:r>
                        <a:rPr lang="en-US" sz="2400" kern="100">
                          <a:effectLst/>
                        </a:rPr>
                        <a:t> n</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40</a:t>
                      </a:r>
                      <a:endParaRPr lang="zh-CN" sz="2400" kern="100">
                        <a:effectLst/>
                      </a:endParaRPr>
                    </a:p>
                    <a:p>
                      <a:pPr marL="466725" indent="-466725" algn="ctr">
                        <a:spcAft>
                          <a:spcPts val="0"/>
                        </a:spcAft>
                        <a:tabLst>
                          <a:tab pos="2637155" algn="ctr"/>
                          <a:tab pos="5274310" algn="r"/>
                        </a:tabLst>
                      </a:pPr>
                      <a:r>
                        <a:rPr lang="en-US" sz="2400" kern="100">
                          <a:effectLst/>
                        </a:rPr>
                        <a:t>14</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41</a:t>
                      </a:r>
                      <a:endParaRPr lang="zh-CN" sz="2400" kern="100">
                        <a:effectLst/>
                      </a:endParaRPr>
                    </a:p>
                    <a:p>
                      <a:pPr marL="466725" indent="-466725" algn="ctr">
                        <a:spcAft>
                          <a:spcPts val="0"/>
                        </a:spcAft>
                        <a:tabLst>
                          <a:tab pos="2637155" algn="ctr"/>
                          <a:tab pos="5274310" algn="r"/>
                        </a:tabLst>
                      </a:pPr>
                      <a:r>
                        <a:rPr lang="en-US" sz="2400" kern="100">
                          <a:effectLst/>
                        </a:rPr>
                        <a:t>15</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42</a:t>
                      </a:r>
                      <a:endParaRPr lang="zh-CN" sz="2400" kern="100">
                        <a:effectLst/>
                      </a:endParaRPr>
                    </a:p>
                    <a:p>
                      <a:pPr marL="466725" indent="-466725" algn="ctr">
                        <a:spcAft>
                          <a:spcPts val="0"/>
                        </a:spcAft>
                        <a:tabLst>
                          <a:tab pos="2637155" algn="ctr"/>
                          <a:tab pos="5274310" algn="r"/>
                        </a:tabLst>
                      </a:pPr>
                      <a:r>
                        <a:rPr lang="en-US" sz="2400" kern="100">
                          <a:effectLst/>
                        </a:rPr>
                        <a:t>16</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21</a:t>
                      </a:r>
                      <a:endParaRPr lang="zh-CN" sz="2400" kern="100">
                        <a:effectLst/>
                      </a:endParaRPr>
                    </a:p>
                    <a:p>
                      <a:pPr marL="466725" indent="-466725" algn="ctr">
                        <a:spcAft>
                          <a:spcPts val="0"/>
                        </a:spcAft>
                        <a:tabLst>
                          <a:tab pos="2637155" algn="ctr"/>
                          <a:tab pos="5274310" algn="r"/>
                        </a:tabLst>
                      </a:pPr>
                      <a:r>
                        <a:rPr lang="en-US" sz="2400" kern="100">
                          <a:effectLst/>
                        </a:rPr>
                        <a:t>17</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22</a:t>
                      </a:r>
                      <a:endParaRPr lang="zh-CN" sz="2400" kern="100">
                        <a:effectLst/>
                      </a:endParaRPr>
                    </a:p>
                    <a:p>
                      <a:pPr marL="466725" indent="-466725" algn="ctr">
                        <a:spcAft>
                          <a:spcPts val="0"/>
                        </a:spcAft>
                        <a:tabLst>
                          <a:tab pos="2637155" algn="ctr"/>
                          <a:tab pos="5274310" algn="r"/>
                        </a:tabLst>
                      </a:pPr>
                      <a:r>
                        <a:rPr lang="en-US" sz="2400" kern="100">
                          <a:effectLst/>
                        </a:rPr>
                        <a:t>18</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a:effectLst/>
                        </a:rPr>
                        <a:t>23</a:t>
                      </a:r>
                      <a:endParaRPr lang="zh-CN" sz="2400" kern="100">
                        <a:effectLst/>
                      </a:endParaRPr>
                    </a:p>
                    <a:p>
                      <a:pPr marL="466725" indent="-466725" algn="ctr">
                        <a:spcAft>
                          <a:spcPts val="0"/>
                        </a:spcAft>
                        <a:tabLst>
                          <a:tab pos="2637155" algn="ctr"/>
                          <a:tab pos="5274310" algn="r"/>
                        </a:tabLst>
                      </a:pPr>
                      <a:r>
                        <a:rPr lang="en-US" sz="2400" kern="100">
                          <a:effectLst/>
                        </a:rPr>
                        <a:t>19</a:t>
                      </a:r>
                      <a:endParaRPr lang="zh-CN" sz="2400" kern="10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24</a:t>
                      </a:r>
                      <a:endParaRPr lang="zh-CN" sz="2400" kern="100" dirty="0">
                        <a:effectLst/>
                      </a:endParaRPr>
                    </a:p>
                    <a:p>
                      <a:pPr marL="466725" indent="-466725" algn="ctr">
                        <a:spcAft>
                          <a:spcPts val="0"/>
                        </a:spcAft>
                        <a:tabLst>
                          <a:tab pos="2637155" algn="ctr"/>
                          <a:tab pos="5274310" algn="r"/>
                        </a:tabLst>
                      </a:pPr>
                      <a:r>
                        <a:rPr lang="en-US" sz="2400" kern="100" dirty="0">
                          <a:effectLst/>
                        </a:rPr>
                        <a:t>20</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25</a:t>
                      </a:r>
                      <a:endParaRPr lang="zh-CN" sz="2400" kern="100" dirty="0">
                        <a:effectLst/>
                      </a:endParaRPr>
                    </a:p>
                    <a:p>
                      <a:pPr marL="466725" indent="-466725" algn="ctr">
                        <a:spcAft>
                          <a:spcPts val="0"/>
                        </a:spcAft>
                        <a:tabLst>
                          <a:tab pos="2637155" algn="ctr"/>
                          <a:tab pos="5274310" algn="r"/>
                        </a:tabLst>
                      </a:pPr>
                      <a:r>
                        <a:rPr lang="en-US" sz="2400" kern="100" dirty="0">
                          <a:effectLst/>
                        </a:rPr>
                        <a:t>21</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26</a:t>
                      </a:r>
                      <a:endParaRPr lang="zh-CN" sz="2400" kern="100" dirty="0">
                        <a:effectLst/>
                      </a:endParaRPr>
                    </a:p>
                    <a:p>
                      <a:pPr marL="466725" indent="-466725" algn="ctr">
                        <a:spcAft>
                          <a:spcPts val="0"/>
                        </a:spcAft>
                        <a:tabLst>
                          <a:tab pos="2637155" algn="ctr"/>
                          <a:tab pos="5274310" algn="r"/>
                        </a:tabLst>
                      </a:pPr>
                      <a:r>
                        <a:rPr lang="en-US" sz="2400" kern="100" dirty="0">
                          <a:effectLst/>
                        </a:rPr>
                        <a:t>22</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1</a:t>
                      </a:r>
                      <a:endParaRPr lang="zh-CN" sz="2400" kern="100" dirty="0">
                        <a:effectLst/>
                      </a:endParaRPr>
                    </a:p>
                    <a:p>
                      <a:pPr marL="466725" indent="-466725" algn="ctr">
                        <a:spcAft>
                          <a:spcPts val="0"/>
                        </a:spcAft>
                        <a:tabLst>
                          <a:tab pos="2637155" algn="ctr"/>
                          <a:tab pos="5274310" algn="r"/>
                        </a:tabLst>
                      </a:pPr>
                      <a:r>
                        <a:rPr lang="en-US" sz="2400" kern="100" dirty="0">
                          <a:effectLst/>
                        </a:rPr>
                        <a:t>23</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2</a:t>
                      </a:r>
                      <a:endParaRPr lang="zh-CN" sz="2400" kern="100" dirty="0">
                        <a:effectLst/>
                      </a:endParaRPr>
                    </a:p>
                    <a:p>
                      <a:pPr marL="466725" indent="-466725" algn="ctr">
                        <a:spcAft>
                          <a:spcPts val="0"/>
                        </a:spcAft>
                        <a:tabLst>
                          <a:tab pos="2637155" algn="ctr"/>
                          <a:tab pos="5274310" algn="r"/>
                        </a:tabLst>
                      </a:pPr>
                      <a:r>
                        <a:rPr lang="en-US" sz="2400" kern="100" dirty="0">
                          <a:effectLst/>
                        </a:rPr>
                        <a:t>24</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4</a:t>
                      </a:r>
                      <a:endParaRPr lang="zh-CN" sz="2400" kern="100" dirty="0">
                        <a:effectLst/>
                      </a:endParaRPr>
                    </a:p>
                    <a:p>
                      <a:pPr marL="466725" indent="-466725" algn="ctr">
                        <a:spcAft>
                          <a:spcPts val="0"/>
                        </a:spcAft>
                        <a:tabLst>
                          <a:tab pos="2637155" algn="ctr"/>
                          <a:tab pos="5274310" algn="r"/>
                        </a:tabLst>
                      </a:pPr>
                      <a:r>
                        <a:rPr lang="en-US" sz="2400" kern="100" dirty="0">
                          <a:effectLst/>
                        </a:rPr>
                        <a:t>25</a:t>
                      </a:r>
                      <a:endParaRPr lang="zh-CN" sz="2400" kern="100" dirty="0">
                        <a:effectLst/>
                        <a:latin typeface="Times New Roman" charset="0"/>
                        <a:ea typeface="宋体" charset="-122"/>
                      </a:endParaRPr>
                    </a:p>
                  </a:txBody>
                  <a:tcPr marL="68580" marR="68580" marT="0" marB="0"/>
                </a:tc>
                <a:tc>
                  <a:txBody>
                    <a:bodyPr/>
                    <a:lstStyle/>
                    <a:p>
                      <a:pPr marL="466725" indent="-466725" algn="ctr">
                        <a:spcAft>
                          <a:spcPts val="0"/>
                        </a:spcAft>
                        <a:tabLst>
                          <a:tab pos="2637155" algn="ctr"/>
                          <a:tab pos="5274310" algn="r"/>
                        </a:tabLst>
                      </a:pPr>
                      <a:r>
                        <a:rPr lang="en-US" sz="2400" kern="100" dirty="0">
                          <a:effectLst/>
                        </a:rPr>
                        <a:t>8</a:t>
                      </a:r>
                      <a:endParaRPr lang="zh-CN" sz="2400" kern="100" dirty="0">
                        <a:effectLst/>
                      </a:endParaRPr>
                    </a:p>
                    <a:p>
                      <a:pPr marL="466725" indent="-466725" algn="ctr">
                        <a:spcAft>
                          <a:spcPts val="0"/>
                        </a:spcAft>
                        <a:tabLst>
                          <a:tab pos="2637155" algn="ctr"/>
                          <a:tab pos="5274310" algn="r"/>
                        </a:tabLst>
                      </a:pPr>
                      <a:r>
                        <a:rPr lang="en-US" sz="2400" kern="100" dirty="0">
                          <a:effectLst/>
                        </a:rPr>
                        <a:t>26</a:t>
                      </a:r>
                      <a:endParaRPr lang="zh-CN" sz="2400" kern="100" dirty="0">
                        <a:effectLst/>
                        <a:latin typeface="Times New Roman" charset="0"/>
                        <a:ea typeface="宋体" charset="-122"/>
                      </a:endParaRPr>
                    </a:p>
                  </a:txBody>
                  <a:tcPr marL="68580" marR="68580" marT="0" marB="0"/>
                </a:tc>
              </a:tr>
            </a:tbl>
          </a:graphicData>
        </a:graphic>
      </p:graphicFrame>
      <p:sp>
        <p:nvSpPr>
          <p:cNvPr id="7" name="Rectangle 2"/>
          <p:cNvSpPr>
            <a:spLocks noChangeArrowheads="1"/>
          </p:cNvSpPr>
          <p:nvPr/>
        </p:nvSpPr>
        <p:spPr bwMode="auto">
          <a:xfrm>
            <a:off x="2205740" y="436631"/>
            <a:ext cx="137982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800" b="1" i="0" u="none" strike="noStrike" cap="none" normalizeH="0" baseline="0" dirty="0">
                <a:ln>
                  <a:noFill/>
                </a:ln>
                <a:solidFill>
                  <a:srgbClr val="FF0000"/>
                </a:solidFill>
                <a:effectLst/>
                <a:latin typeface="Arial" charset="0"/>
              </a:rPr>
              <a:t>TCP的拥塞窗口cwnd大小与传输轮次n的关系如下所示</a:t>
            </a:r>
            <a:r>
              <a:rPr kumimoji="0" lang="x-none" altLang="x-none" sz="2800" b="0" i="0" u="none" strike="noStrike" cap="none" normalizeH="0" baseline="0" dirty="0">
                <a:ln>
                  <a:noFill/>
                </a:ln>
                <a:solidFill>
                  <a:schemeClr val="tx1"/>
                </a:solidFill>
                <a:effectLst/>
                <a:latin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2800" b="0" i="0" u="none" strike="noStrike" cap="none" normalizeH="0" baseline="0" dirty="0">
              <a:ln>
                <a:noFill/>
              </a:ln>
              <a:solidFill>
                <a:schemeClr val="tx1"/>
              </a:solidFill>
              <a:effectLst/>
              <a:latin typeface="Arial" charset="0"/>
            </a:endParaRPr>
          </a:p>
        </p:txBody>
      </p:sp>
      <p:sp>
        <p:nvSpPr>
          <p:cNvPr id="8" name="矩形 7"/>
          <p:cNvSpPr/>
          <p:nvPr/>
        </p:nvSpPr>
        <p:spPr>
          <a:xfrm>
            <a:off x="1482968" y="3035330"/>
            <a:ext cx="10709031" cy="3416320"/>
          </a:xfrm>
          <a:prstGeom prst="rect">
            <a:avLst/>
          </a:prstGeom>
        </p:spPr>
        <p:txBody>
          <a:bodyPr wrap="square">
            <a:spAutoFit/>
          </a:bodyPr>
          <a:lstStyle/>
          <a:p>
            <a:pPr marL="504825" indent="-304800" algn="just">
              <a:spcAft>
                <a:spcPts val="0"/>
              </a:spcAft>
            </a:pPr>
            <a:r>
              <a:rPr lang="zh-CN" altLang="zh-CN" sz="2400" kern="100" dirty="0" smtClean="0">
                <a:effectLst/>
                <a:latin typeface="Times New Roman" charset="0"/>
                <a:ea typeface="微软雅黑" charset="-122"/>
              </a:rPr>
              <a:t>（</a:t>
            </a:r>
            <a:r>
              <a:rPr lang="en-US" altLang="zh-CN" sz="2400" kern="100" dirty="0" smtClean="0">
                <a:effectLst/>
                <a:latin typeface="Times New Roman" charset="0"/>
                <a:ea typeface="微软雅黑" charset="-122"/>
              </a:rPr>
              <a:t>1</a:t>
            </a:r>
            <a:r>
              <a:rPr lang="zh-CN" altLang="zh-CN" sz="2400" kern="100" dirty="0" smtClean="0">
                <a:effectLst/>
                <a:latin typeface="Times New Roman" charset="0"/>
                <a:ea typeface="微软雅黑" charset="-122"/>
              </a:rPr>
              <a:t>）指明</a:t>
            </a:r>
            <a:r>
              <a:rPr lang="en-US" altLang="zh-CN" sz="2400" kern="100" dirty="0" smtClean="0">
                <a:effectLst/>
                <a:latin typeface="Times New Roman" charset="0"/>
                <a:ea typeface="微软雅黑" charset="-122"/>
              </a:rPr>
              <a:t>TCP</a:t>
            </a:r>
            <a:r>
              <a:rPr lang="zh-CN" altLang="zh-CN" sz="2400" kern="100" dirty="0" smtClean="0">
                <a:effectLst/>
                <a:latin typeface="Times New Roman" charset="0"/>
                <a:ea typeface="微软雅黑" charset="-122"/>
              </a:rPr>
              <a:t>工作在慢开始阶段的时间间隔。</a:t>
            </a:r>
            <a:endParaRPr lang="zh-CN" altLang="zh-CN" sz="2400" kern="100" dirty="0" smtClean="0">
              <a:effectLst/>
              <a:latin typeface="Times New Roman" charset="0"/>
              <a:ea typeface="宋体" charset="-122"/>
            </a:endParaRPr>
          </a:p>
          <a:p>
            <a:pPr marL="504825" indent="-304800" algn="just">
              <a:spcAft>
                <a:spcPts val="0"/>
              </a:spcAft>
            </a:pPr>
            <a:r>
              <a:rPr lang="zh-CN" altLang="zh-CN" sz="2400" kern="100" dirty="0" smtClean="0">
                <a:effectLst/>
                <a:latin typeface="Times New Roman" charset="0"/>
                <a:ea typeface="微软雅黑" charset="-122"/>
              </a:rPr>
              <a:t>（</a:t>
            </a:r>
            <a:r>
              <a:rPr lang="en-US" altLang="zh-CN" sz="2400" kern="100" dirty="0" smtClean="0">
                <a:effectLst/>
                <a:latin typeface="Times New Roman" charset="0"/>
                <a:ea typeface="微软雅黑" charset="-122"/>
              </a:rPr>
              <a:t>2</a:t>
            </a:r>
            <a:r>
              <a:rPr lang="zh-CN" altLang="zh-CN" sz="2400" kern="100" dirty="0" smtClean="0">
                <a:effectLst/>
                <a:latin typeface="Times New Roman" charset="0"/>
                <a:ea typeface="微软雅黑" charset="-122"/>
              </a:rPr>
              <a:t>）指明</a:t>
            </a:r>
            <a:r>
              <a:rPr lang="en-US" altLang="zh-CN" sz="2400" kern="100" dirty="0" smtClean="0">
                <a:effectLst/>
                <a:latin typeface="Times New Roman" charset="0"/>
                <a:ea typeface="微软雅黑" charset="-122"/>
              </a:rPr>
              <a:t>TCP</a:t>
            </a:r>
            <a:r>
              <a:rPr lang="zh-CN" altLang="zh-CN" sz="2400" kern="100" dirty="0" smtClean="0">
                <a:effectLst/>
                <a:latin typeface="Times New Roman" charset="0"/>
                <a:ea typeface="微软雅黑" charset="-122"/>
              </a:rPr>
              <a:t>工作在拥塞避免阶段的时间间隔。</a:t>
            </a:r>
            <a:endParaRPr lang="zh-CN" altLang="zh-CN" sz="2400" kern="100" dirty="0" smtClean="0">
              <a:effectLst/>
              <a:latin typeface="Times New Roman" charset="0"/>
              <a:ea typeface="宋体" charset="-122"/>
            </a:endParaRPr>
          </a:p>
          <a:p>
            <a:pPr marL="504825" indent="-304800" algn="just">
              <a:spcAft>
                <a:spcPts val="0"/>
              </a:spcAft>
            </a:pPr>
            <a:r>
              <a:rPr lang="zh-CN" altLang="zh-CN" sz="2400" kern="100" dirty="0" smtClean="0">
                <a:effectLst/>
                <a:latin typeface="Times New Roman" charset="0"/>
                <a:ea typeface="微软雅黑" charset="-122"/>
              </a:rPr>
              <a:t>（</a:t>
            </a:r>
            <a:r>
              <a:rPr lang="en-US" altLang="zh-CN" sz="2400" kern="100" dirty="0" smtClean="0">
                <a:effectLst/>
                <a:latin typeface="Times New Roman" charset="0"/>
                <a:ea typeface="微软雅黑" charset="-122"/>
              </a:rPr>
              <a:t>3</a:t>
            </a:r>
            <a:r>
              <a:rPr lang="zh-CN" altLang="zh-CN" sz="2400" kern="100" dirty="0" smtClean="0">
                <a:effectLst/>
                <a:latin typeface="Times New Roman" charset="0"/>
                <a:ea typeface="微软雅黑" charset="-122"/>
              </a:rPr>
              <a:t>）在第</a:t>
            </a:r>
            <a:r>
              <a:rPr lang="en-US" altLang="zh-CN" sz="2400" kern="100" dirty="0" smtClean="0">
                <a:effectLst/>
                <a:latin typeface="Times New Roman" charset="0"/>
                <a:ea typeface="微软雅黑" charset="-122"/>
              </a:rPr>
              <a:t>16</a:t>
            </a:r>
            <a:r>
              <a:rPr lang="zh-CN" altLang="zh-CN" sz="2400" kern="100" dirty="0" smtClean="0">
                <a:effectLst/>
                <a:latin typeface="Times New Roman" charset="0"/>
                <a:ea typeface="微软雅黑" charset="-122"/>
              </a:rPr>
              <a:t>轮次和第</a:t>
            </a:r>
            <a:r>
              <a:rPr lang="en-US" altLang="zh-CN" sz="2400" kern="100" dirty="0" smtClean="0">
                <a:effectLst/>
                <a:latin typeface="Times New Roman" charset="0"/>
                <a:ea typeface="微软雅黑" charset="-122"/>
              </a:rPr>
              <a:t>22</a:t>
            </a:r>
            <a:r>
              <a:rPr lang="zh-CN" altLang="zh-CN" sz="2400" kern="100" dirty="0" smtClean="0">
                <a:effectLst/>
                <a:latin typeface="Times New Roman" charset="0"/>
                <a:ea typeface="微软雅黑" charset="-122"/>
              </a:rPr>
              <a:t>轮次之后发送方是通过收到三个重复的确认还是通过超市检测到丢失了报文段？</a:t>
            </a:r>
            <a:endParaRPr lang="zh-CN" altLang="zh-CN" sz="2400" kern="100" dirty="0" smtClean="0">
              <a:effectLst/>
              <a:latin typeface="Times New Roman" charset="0"/>
              <a:ea typeface="宋体" charset="-122"/>
            </a:endParaRPr>
          </a:p>
          <a:p>
            <a:pPr marL="504825" indent="-304800" algn="just">
              <a:spcAft>
                <a:spcPts val="0"/>
              </a:spcAft>
            </a:pPr>
            <a:r>
              <a:rPr lang="zh-CN" altLang="zh-CN" sz="2400" kern="100" dirty="0" smtClean="0">
                <a:effectLst/>
                <a:latin typeface="Times New Roman" charset="0"/>
                <a:ea typeface="微软雅黑" charset="-122"/>
              </a:rPr>
              <a:t>（</a:t>
            </a:r>
            <a:r>
              <a:rPr lang="en-US" altLang="zh-CN" sz="2400" kern="100" dirty="0" smtClean="0">
                <a:effectLst/>
                <a:latin typeface="Times New Roman" charset="0"/>
                <a:ea typeface="微软雅黑" charset="-122"/>
              </a:rPr>
              <a:t>4</a:t>
            </a:r>
            <a:r>
              <a:rPr lang="zh-CN" altLang="zh-CN" sz="2400" kern="100" dirty="0" smtClean="0">
                <a:effectLst/>
                <a:latin typeface="Times New Roman" charset="0"/>
                <a:ea typeface="微软雅黑" charset="-122"/>
              </a:rPr>
              <a:t>）在第</a:t>
            </a:r>
            <a:r>
              <a:rPr lang="en-US" altLang="zh-CN" sz="2400" kern="100" dirty="0" smtClean="0">
                <a:effectLst/>
                <a:latin typeface="Times New Roman" charset="0"/>
                <a:ea typeface="微软雅黑" charset="-122"/>
              </a:rPr>
              <a:t>1</a:t>
            </a:r>
            <a:r>
              <a:rPr lang="zh-CN" altLang="zh-CN" sz="2400" kern="100" dirty="0" smtClean="0">
                <a:effectLst/>
                <a:latin typeface="Times New Roman" charset="0"/>
                <a:ea typeface="微软雅黑" charset="-122"/>
              </a:rPr>
              <a:t>轮次，第</a:t>
            </a:r>
            <a:r>
              <a:rPr lang="en-US" altLang="zh-CN" sz="2400" kern="100" dirty="0" smtClean="0">
                <a:effectLst/>
                <a:latin typeface="Times New Roman" charset="0"/>
                <a:ea typeface="微软雅黑" charset="-122"/>
              </a:rPr>
              <a:t>18</a:t>
            </a:r>
            <a:r>
              <a:rPr lang="zh-CN" altLang="zh-CN" sz="2400" kern="100" dirty="0" smtClean="0">
                <a:effectLst/>
                <a:latin typeface="Times New Roman" charset="0"/>
                <a:ea typeface="微软雅黑" charset="-122"/>
              </a:rPr>
              <a:t>轮次和第</a:t>
            </a:r>
            <a:r>
              <a:rPr lang="en-US" altLang="zh-CN" sz="2400" kern="100" dirty="0" smtClean="0">
                <a:effectLst/>
                <a:latin typeface="Times New Roman" charset="0"/>
                <a:ea typeface="微软雅黑" charset="-122"/>
              </a:rPr>
              <a:t>24</a:t>
            </a:r>
            <a:r>
              <a:rPr lang="zh-CN" altLang="zh-CN" sz="2400" kern="100" dirty="0" smtClean="0">
                <a:effectLst/>
                <a:latin typeface="Times New Roman" charset="0"/>
                <a:ea typeface="微软雅黑" charset="-122"/>
              </a:rPr>
              <a:t>轮次发送时，门限</a:t>
            </a:r>
            <a:r>
              <a:rPr lang="en-US" altLang="zh-CN" sz="2400" kern="100" dirty="0" err="1" smtClean="0">
                <a:effectLst/>
                <a:latin typeface="Times New Roman" charset="0"/>
                <a:ea typeface="微软雅黑" charset="-122"/>
              </a:rPr>
              <a:t>ssthresh</a:t>
            </a:r>
            <a:r>
              <a:rPr lang="zh-CN" altLang="zh-CN" sz="2400" kern="100" dirty="0" smtClean="0">
                <a:effectLst/>
                <a:latin typeface="Times New Roman" charset="0"/>
                <a:ea typeface="微软雅黑" charset="-122"/>
              </a:rPr>
              <a:t>分别被设置为多大？</a:t>
            </a:r>
            <a:endParaRPr lang="zh-CN" altLang="zh-CN" sz="2400" kern="100" dirty="0" smtClean="0">
              <a:effectLst/>
              <a:latin typeface="Times New Roman" charset="0"/>
              <a:ea typeface="宋体" charset="-122"/>
            </a:endParaRPr>
          </a:p>
          <a:p>
            <a:pPr marL="504825" indent="-304800" algn="just">
              <a:spcAft>
                <a:spcPts val="0"/>
              </a:spcAft>
            </a:pPr>
            <a:r>
              <a:rPr lang="zh-CN" altLang="zh-CN" sz="2400" kern="100" dirty="0" smtClean="0">
                <a:effectLst/>
                <a:latin typeface="Times New Roman" charset="0"/>
                <a:ea typeface="微软雅黑" charset="-122"/>
              </a:rPr>
              <a:t>（</a:t>
            </a:r>
            <a:r>
              <a:rPr lang="en-US" altLang="zh-CN" sz="2400" kern="100" dirty="0" smtClean="0">
                <a:effectLst/>
                <a:latin typeface="Times New Roman" charset="0"/>
                <a:ea typeface="微软雅黑" charset="-122"/>
              </a:rPr>
              <a:t>5</a:t>
            </a:r>
            <a:r>
              <a:rPr lang="zh-CN" altLang="zh-CN" sz="2400" kern="100" dirty="0" smtClean="0">
                <a:effectLst/>
                <a:latin typeface="Times New Roman" charset="0"/>
                <a:ea typeface="微软雅黑" charset="-122"/>
              </a:rPr>
              <a:t>）在第几轮次发送出第</a:t>
            </a:r>
            <a:r>
              <a:rPr lang="en-US" altLang="zh-CN" sz="2400" kern="100" dirty="0" smtClean="0">
                <a:effectLst/>
                <a:latin typeface="Times New Roman" charset="0"/>
                <a:ea typeface="微软雅黑" charset="-122"/>
              </a:rPr>
              <a:t>70</a:t>
            </a:r>
            <a:r>
              <a:rPr lang="zh-CN" altLang="zh-CN" sz="2400" kern="100" dirty="0" smtClean="0">
                <a:effectLst/>
                <a:latin typeface="Times New Roman" charset="0"/>
                <a:ea typeface="微软雅黑" charset="-122"/>
              </a:rPr>
              <a:t>个报文段？</a:t>
            </a:r>
            <a:endParaRPr lang="zh-CN" altLang="zh-CN" sz="2400" kern="100" dirty="0" smtClean="0">
              <a:effectLst/>
              <a:latin typeface="Times New Roman" charset="0"/>
              <a:ea typeface="宋体" charset="-122"/>
            </a:endParaRPr>
          </a:p>
          <a:p>
            <a:pPr marL="504825" indent="-304800" algn="just">
              <a:spcAft>
                <a:spcPts val="0"/>
              </a:spcAft>
            </a:pPr>
            <a:r>
              <a:rPr lang="zh-CN" altLang="zh-CN" sz="2400" kern="100" dirty="0" smtClean="0">
                <a:effectLst/>
                <a:latin typeface="Times New Roman" charset="0"/>
                <a:ea typeface="微软雅黑" charset="-122"/>
              </a:rPr>
              <a:t>（</a:t>
            </a:r>
            <a:r>
              <a:rPr lang="en-US" altLang="zh-CN" sz="2400" kern="100" dirty="0" smtClean="0">
                <a:effectLst/>
                <a:latin typeface="Times New Roman" charset="0"/>
                <a:ea typeface="微软雅黑" charset="-122"/>
              </a:rPr>
              <a:t>6</a:t>
            </a:r>
            <a:r>
              <a:rPr lang="zh-CN" altLang="zh-CN" sz="2400" kern="100" dirty="0" smtClean="0">
                <a:effectLst/>
                <a:latin typeface="Times New Roman" charset="0"/>
                <a:ea typeface="微软雅黑" charset="-122"/>
              </a:rPr>
              <a:t>）假定在第</a:t>
            </a:r>
            <a:r>
              <a:rPr lang="en-US" altLang="zh-CN" sz="2400" kern="100" dirty="0" smtClean="0">
                <a:effectLst/>
                <a:latin typeface="Times New Roman" charset="0"/>
                <a:ea typeface="微软雅黑" charset="-122"/>
              </a:rPr>
              <a:t>26</a:t>
            </a:r>
            <a:r>
              <a:rPr lang="zh-CN" altLang="zh-CN" sz="2400" kern="100" dirty="0" smtClean="0">
                <a:effectLst/>
                <a:latin typeface="Times New Roman" charset="0"/>
                <a:ea typeface="微软雅黑" charset="-122"/>
              </a:rPr>
              <a:t>轮次之后收到了三个重复的确认，因而检测出了报文段的丢失，那么拥塞窗口</a:t>
            </a:r>
            <a:r>
              <a:rPr lang="en-US" altLang="zh-CN" sz="2400" kern="100" dirty="0" err="1" smtClean="0">
                <a:effectLst/>
                <a:latin typeface="Times New Roman" charset="0"/>
                <a:ea typeface="微软雅黑" charset="-122"/>
              </a:rPr>
              <a:t>cwnd</a:t>
            </a:r>
            <a:r>
              <a:rPr lang="zh-CN" altLang="zh-CN" sz="2400" kern="100" dirty="0" smtClean="0">
                <a:effectLst/>
                <a:latin typeface="Times New Roman" charset="0"/>
                <a:ea typeface="微软雅黑" charset="-122"/>
              </a:rPr>
              <a:t>和门限</a:t>
            </a:r>
            <a:r>
              <a:rPr lang="en-US" altLang="zh-CN" sz="2400" kern="100" dirty="0" err="1" smtClean="0">
                <a:effectLst/>
                <a:latin typeface="Times New Roman" charset="0"/>
                <a:ea typeface="微软雅黑" charset="-122"/>
              </a:rPr>
              <a:t>ssthresh</a:t>
            </a:r>
            <a:r>
              <a:rPr lang="zh-CN" altLang="zh-CN" sz="2400" kern="100" dirty="0" smtClean="0">
                <a:effectLst/>
                <a:latin typeface="Times New Roman" charset="0"/>
                <a:ea typeface="微软雅黑" charset="-122"/>
              </a:rPr>
              <a:t>应设置为多大？</a:t>
            </a:r>
            <a:endParaRPr lang="zh-CN" altLang="zh-CN" sz="2400" kern="100" dirty="0">
              <a:effectLst/>
              <a:latin typeface="Times New Roman" charset="0"/>
              <a:ea typeface="宋体" charset="-122"/>
            </a:endParaRPr>
          </a:p>
        </p:txBody>
      </p:sp>
    </p:spTree>
    <p:extLst>
      <p:ext uri="{BB962C8B-B14F-4D97-AF65-F5344CB8AC3E}">
        <p14:creationId xmlns:p14="http://schemas.microsoft.com/office/powerpoint/2010/main" val="566652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334108"/>
            <a:ext cx="12432322" cy="6523892"/>
          </a:xfrm>
        </p:spPr>
        <p:txBody>
          <a:bodyPr>
            <a:normAutofit/>
          </a:bodyPr>
          <a:lstStyle/>
          <a:p>
            <a:pPr marL="0" indent="0">
              <a:buNone/>
            </a:pPr>
            <a:r>
              <a:rPr lang="zh-CN" altLang="zh-CN" dirty="0"/>
              <a:t>答：</a:t>
            </a:r>
          </a:p>
          <a:p>
            <a:pPr marL="0" indent="0">
              <a:buNone/>
            </a:pPr>
            <a:r>
              <a:rPr lang="zh-CN" altLang="zh-CN" dirty="0"/>
              <a:t>（</a:t>
            </a:r>
            <a:r>
              <a:rPr lang="en-US" altLang="zh-CN" dirty="0"/>
              <a:t>1</a:t>
            </a:r>
            <a:r>
              <a:rPr lang="zh-CN" altLang="zh-CN" dirty="0"/>
              <a:t>） 慢开始时间间隔：【</a:t>
            </a:r>
            <a:r>
              <a:rPr lang="en-US" altLang="zh-CN" dirty="0"/>
              <a:t>1</a:t>
            </a:r>
            <a:r>
              <a:rPr lang="zh-CN" altLang="zh-CN" dirty="0"/>
              <a:t>，</a:t>
            </a:r>
            <a:r>
              <a:rPr lang="en-US" altLang="zh-CN" dirty="0"/>
              <a:t>6</a:t>
            </a:r>
            <a:r>
              <a:rPr lang="zh-CN" altLang="zh-CN" dirty="0"/>
              <a:t>】和【</a:t>
            </a:r>
            <a:r>
              <a:rPr lang="en-US" altLang="zh-CN" dirty="0"/>
              <a:t>23</a:t>
            </a:r>
            <a:r>
              <a:rPr lang="zh-CN" altLang="zh-CN" dirty="0"/>
              <a:t>，</a:t>
            </a:r>
            <a:r>
              <a:rPr lang="en-US" altLang="zh-CN" dirty="0"/>
              <a:t>26</a:t>
            </a:r>
            <a:r>
              <a:rPr lang="zh-CN" altLang="zh-CN" dirty="0"/>
              <a:t>】</a:t>
            </a:r>
          </a:p>
          <a:p>
            <a:pPr marL="0" indent="0">
              <a:buNone/>
            </a:pPr>
            <a:r>
              <a:rPr lang="zh-CN" altLang="zh-CN" dirty="0"/>
              <a:t>（</a:t>
            </a:r>
            <a:r>
              <a:rPr lang="en-US" altLang="zh-CN" dirty="0"/>
              <a:t>2</a:t>
            </a:r>
            <a:r>
              <a:rPr lang="zh-CN" altLang="zh-CN" dirty="0"/>
              <a:t>） 拥塞避免时间间隔：【</a:t>
            </a:r>
            <a:r>
              <a:rPr lang="en-US" altLang="zh-CN" dirty="0"/>
              <a:t>6</a:t>
            </a:r>
            <a:r>
              <a:rPr lang="zh-CN" altLang="zh-CN" dirty="0"/>
              <a:t>，</a:t>
            </a:r>
            <a:r>
              <a:rPr lang="en-US" altLang="zh-CN" dirty="0"/>
              <a:t>16</a:t>
            </a:r>
            <a:r>
              <a:rPr lang="zh-CN" altLang="zh-CN" dirty="0"/>
              <a:t>】和【</a:t>
            </a:r>
            <a:r>
              <a:rPr lang="en-US" altLang="zh-CN" dirty="0"/>
              <a:t>17</a:t>
            </a:r>
            <a:r>
              <a:rPr lang="zh-CN" altLang="zh-CN" dirty="0"/>
              <a:t>，</a:t>
            </a:r>
            <a:r>
              <a:rPr lang="en-US" altLang="zh-CN" dirty="0"/>
              <a:t>22</a:t>
            </a:r>
            <a:r>
              <a:rPr lang="zh-CN" altLang="zh-CN" dirty="0"/>
              <a:t>】</a:t>
            </a:r>
          </a:p>
          <a:p>
            <a:pPr marL="0" indent="0">
              <a:buNone/>
            </a:pPr>
            <a:r>
              <a:rPr lang="zh-CN" altLang="zh-CN" dirty="0"/>
              <a:t>（</a:t>
            </a:r>
            <a:r>
              <a:rPr lang="en-US" altLang="zh-CN" dirty="0"/>
              <a:t>3</a:t>
            </a:r>
            <a:r>
              <a:rPr lang="zh-CN" altLang="zh-CN" dirty="0"/>
              <a:t>） 在第</a:t>
            </a:r>
            <a:r>
              <a:rPr lang="en-US" altLang="zh-CN" dirty="0"/>
              <a:t>16</a:t>
            </a:r>
            <a:r>
              <a:rPr lang="zh-CN" altLang="zh-CN" dirty="0"/>
              <a:t>轮次之后发送方通过收到三个重复的确认检测到丢失的报文段。在第</a:t>
            </a:r>
            <a:r>
              <a:rPr lang="en-US" altLang="zh-CN" dirty="0"/>
              <a:t>22</a:t>
            </a:r>
            <a:r>
              <a:rPr lang="zh-CN" altLang="zh-CN" dirty="0"/>
              <a:t>轮次之后发送方是通过超时检测到丢失的报文段。</a:t>
            </a:r>
          </a:p>
          <a:p>
            <a:pPr marL="0" indent="0">
              <a:buNone/>
            </a:pPr>
            <a:r>
              <a:rPr lang="zh-CN" altLang="zh-CN" dirty="0"/>
              <a:t>（</a:t>
            </a:r>
            <a:r>
              <a:rPr lang="en-US" altLang="zh-CN" dirty="0"/>
              <a:t>4</a:t>
            </a:r>
            <a:r>
              <a:rPr lang="zh-CN" altLang="zh-CN" dirty="0"/>
              <a:t>） 在第</a:t>
            </a:r>
            <a:r>
              <a:rPr lang="en-US" altLang="zh-CN" dirty="0"/>
              <a:t>1</a:t>
            </a:r>
            <a:r>
              <a:rPr lang="zh-CN" altLang="zh-CN" dirty="0"/>
              <a:t>轮次发送时，门限</a:t>
            </a:r>
            <a:r>
              <a:rPr lang="en-US" altLang="zh-CN" dirty="0" err="1"/>
              <a:t>ssthresh</a:t>
            </a:r>
            <a:r>
              <a:rPr lang="zh-CN" altLang="zh-CN" dirty="0"/>
              <a:t>被设置为</a:t>
            </a:r>
            <a:r>
              <a:rPr lang="en-US" altLang="zh-CN" dirty="0"/>
              <a:t>32</a:t>
            </a:r>
            <a:endParaRPr lang="zh-CN" altLang="zh-CN" dirty="0"/>
          </a:p>
          <a:p>
            <a:pPr marL="0" indent="0">
              <a:buNone/>
            </a:pPr>
            <a:r>
              <a:rPr lang="en-US" altLang="zh-CN" dirty="0"/>
              <a:t>            </a:t>
            </a:r>
            <a:r>
              <a:rPr lang="zh-CN" altLang="zh-CN" dirty="0"/>
              <a:t>在第</a:t>
            </a:r>
            <a:r>
              <a:rPr lang="en-US" altLang="zh-CN" dirty="0"/>
              <a:t>18</a:t>
            </a:r>
            <a:r>
              <a:rPr lang="zh-CN" altLang="zh-CN" dirty="0"/>
              <a:t>轮次发送时，门限</a:t>
            </a:r>
            <a:r>
              <a:rPr lang="en-US" altLang="zh-CN" dirty="0" err="1"/>
              <a:t>ssthresh</a:t>
            </a:r>
            <a:r>
              <a:rPr lang="zh-CN" altLang="zh-CN" dirty="0"/>
              <a:t>被设置为发生拥塞时的一半，即</a:t>
            </a:r>
            <a:r>
              <a:rPr lang="en-US" altLang="zh-CN" dirty="0"/>
              <a:t>21.</a:t>
            </a:r>
            <a:endParaRPr lang="zh-CN" altLang="zh-CN" dirty="0"/>
          </a:p>
          <a:p>
            <a:pPr marL="0" indent="0">
              <a:buNone/>
            </a:pPr>
            <a:r>
              <a:rPr lang="en-US" altLang="zh-CN" dirty="0"/>
              <a:t>            </a:t>
            </a:r>
            <a:r>
              <a:rPr lang="zh-CN" altLang="zh-CN" dirty="0"/>
              <a:t>在第</a:t>
            </a:r>
            <a:r>
              <a:rPr lang="en-US" altLang="zh-CN" dirty="0"/>
              <a:t>24</a:t>
            </a:r>
            <a:r>
              <a:rPr lang="zh-CN" altLang="zh-CN" dirty="0"/>
              <a:t>轮次发送时，门限</a:t>
            </a:r>
            <a:r>
              <a:rPr lang="en-US" altLang="zh-CN" dirty="0" err="1"/>
              <a:t>ssthresh</a:t>
            </a:r>
            <a:r>
              <a:rPr lang="zh-CN" altLang="zh-CN" dirty="0"/>
              <a:t>是第</a:t>
            </a:r>
            <a:r>
              <a:rPr lang="en-US" altLang="zh-CN" dirty="0"/>
              <a:t>18</a:t>
            </a:r>
            <a:r>
              <a:rPr lang="zh-CN" altLang="zh-CN" dirty="0"/>
              <a:t>轮次发送时设置的</a:t>
            </a:r>
            <a:r>
              <a:rPr lang="en-US" altLang="zh-CN" dirty="0"/>
              <a:t>21</a:t>
            </a:r>
            <a:endParaRPr lang="zh-CN" altLang="zh-CN" dirty="0"/>
          </a:p>
          <a:p>
            <a:pPr marL="0" indent="0">
              <a:buNone/>
            </a:pPr>
            <a:r>
              <a:rPr lang="zh-CN" altLang="zh-CN" dirty="0" smtClean="0"/>
              <a:t>（</a:t>
            </a:r>
            <a:r>
              <a:rPr lang="en-US" altLang="zh-CN" dirty="0" smtClean="0"/>
              <a:t>5</a:t>
            </a:r>
            <a:r>
              <a:rPr lang="zh-CN" altLang="zh-CN" dirty="0"/>
              <a:t>） 第</a:t>
            </a:r>
            <a:r>
              <a:rPr lang="en-US" altLang="zh-CN" dirty="0"/>
              <a:t>70</a:t>
            </a:r>
            <a:r>
              <a:rPr lang="zh-CN" altLang="zh-CN" dirty="0"/>
              <a:t>报文段在第</a:t>
            </a:r>
            <a:r>
              <a:rPr lang="en-US" altLang="zh-CN" dirty="0"/>
              <a:t>7</a:t>
            </a:r>
            <a:r>
              <a:rPr lang="zh-CN" altLang="zh-CN" dirty="0"/>
              <a:t>轮次发送出。</a:t>
            </a:r>
          </a:p>
          <a:p>
            <a:pPr marL="0" indent="0">
              <a:buNone/>
            </a:pPr>
            <a:r>
              <a:rPr lang="zh-CN" altLang="zh-CN" dirty="0" smtClean="0"/>
              <a:t>（</a:t>
            </a:r>
            <a:r>
              <a:rPr lang="en-US" altLang="zh-CN" dirty="0"/>
              <a:t>6</a:t>
            </a:r>
            <a:r>
              <a:rPr lang="zh-CN" altLang="zh-CN" dirty="0"/>
              <a:t>） 拥塞窗口</a:t>
            </a:r>
            <a:r>
              <a:rPr lang="en-US" altLang="zh-CN" dirty="0" err="1"/>
              <a:t>cwnd</a:t>
            </a:r>
            <a:r>
              <a:rPr lang="zh-CN" altLang="zh-CN" dirty="0"/>
              <a:t>和门限</a:t>
            </a:r>
            <a:r>
              <a:rPr lang="en-US" altLang="zh-CN" dirty="0" err="1"/>
              <a:t>ssthresh</a:t>
            </a:r>
            <a:r>
              <a:rPr lang="zh-CN" altLang="zh-CN" dirty="0"/>
              <a:t>应设置为</a:t>
            </a:r>
            <a:r>
              <a:rPr lang="en-US" altLang="zh-CN" dirty="0"/>
              <a:t>8</a:t>
            </a:r>
            <a:r>
              <a:rPr lang="zh-CN" altLang="zh-CN" dirty="0"/>
              <a:t>的一半，即</a:t>
            </a:r>
            <a:r>
              <a:rPr lang="en-US" altLang="zh-CN" dirty="0"/>
              <a:t>4.</a:t>
            </a:r>
            <a:endParaRPr lang="zh-CN" altLang="zh-CN" dirty="0"/>
          </a:p>
        </p:txBody>
      </p:sp>
    </p:spTree>
    <p:extLst>
      <p:ext uri="{BB962C8B-B14F-4D97-AF65-F5344CB8AC3E}">
        <p14:creationId xmlns:p14="http://schemas.microsoft.com/office/powerpoint/2010/main" val="346555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zh-CN" b="1" dirty="0" smtClean="0">
                <a:solidFill>
                  <a:srgbClr val="FF0000"/>
                </a:solidFill>
              </a:rPr>
              <a:t>有</a:t>
            </a:r>
            <a:r>
              <a:rPr lang="zh-CN" altLang="zh-CN" b="1" dirty="0">
                <a:solidFill>
                  <a:srgbClr val="FF0000"/>
                </a:solidFill>
              </a:rPr>
              <a:t>如下的四个</a:t>
            </a:r>
            <a:r>
              <a:rPr lang="en-US" altLang="zh-CN" b="1" dirty="0">
                <a:solidFill>
                  <a:srgbClr val="FF0000"/>
                </a:solidFill>
              </a:rPr>
              <a:t>/24</a:t>
            </a:r>
            <a:r>
              <a:rPr lang="zh-CN" altLang="zh-CN" b="1" dirty="0">
                <a:solidFill>
                  <a:srgbClr val="FF0000"/>
                </a:solidFill>
              </a:rPr>
              <a:t>地址块，试进行最大可能的聚合。</a:t>
            </a:r>
            <a:endParaRPr kumimoji="1" lang="zh-CN" altLang="en-US" b="1" dirty="0">
              <a:solidFill>
                <a:srgbClr val="FF0000"/>
              </a:solidFill>
            </a:endParaRPr>
          </a:p>
        </p:txBody>
      </p:sp>
      <p:sp>
        <p:nvSpPr>
          <p:cNvPr id="3" name="内容占位符 2"/>
          <p:cNvSpPr>
            <a:spLocks noGrp="1"/>
          </p:cNvSpPr>
          <p:nvPr>
            <p:ph idx="1"/>
          </p:nvPr>
        </p:nvSpPr>
        <p:spPr>
          <a:xfrm>
            <a:off x="838200" y="1825624"/>
            <a:ext cx="11353800" cy="5032375"/>
          </a:xfrm>
        </p:spPr>
        <p:txBody>
          <a:bodyPr>
            <a:normAutofit fontScale="92500" lnSpcReduction="20000"/>
          </a:bodyPr>
          <a:lstStyle/>
          <a:p>
            <a:r>
              <a:rPr lang="en-US" altLang="zh-CN" dirty="0"/>
              <a:t>210.32.132.0/24</a:t>
            </a:r>
            <a:endParaRPr lang="zh-CN" altLang="zh-CN" dirty="0"/>
          </a:p>
          <a:p>
            <a:r>
              <a:rPr lang="en-US" altLang="zh-CN" dirty="0"/>
              <a:t>210.32.133.0/24</a:t>
            </a:r>
            <a:endParaRPr lang="zh-CN" altLang="zh-CN" dirty="0"/>
          </a:p>
          <a:p>
            <a:r>
              <a:rPr lang="en-US" altLang="zh-CN" dirty="0"/>
              <a:t>210.32.134.0/24</a:t>
            </a:r>
            <a:endParaRPr lang="zh-CN" altLang="zh-CN" dirty="0"/>
          </a:p>
          <a:p>
            <a:r>
              <a:rPr lang="en-US" altLang="zh-CN" dirty="0" smtClean="0"/>
              <a:t>210.32.135.0/24</a:t>
            </a:r>
          </a:p>
          <a:p>
            <a:endParaRPr kumimoji="1" lang="en-US" altLang="zh-CN" dirty="0"/>
          </a:p>
          <a:p>
            <a:r>
              <a:rPr lang="zh-CN" altLang="zh-CN" dirty="0"/>
              <a:t>答：</a:t>
            </a:r>
          </a:p>
          <a:p>
            <a:r>
              <a:rPr lang="en-US" altLang="zh-CN" dirty="0"/>
              <a:t>132=</a:t>
            </a:r>
            <a:r>
              <a:rPr lang="zh-CN" altLang="zh-CN" dirty="0"/>
              <a:t>（</a:t>
            </a:r>
            <a:r>
              <a:rPr lang="en-US" altLang="zh-CN" dirty="0"/>
              <a:t>10000100</a:t>
            </a:r>
            <a:r>
              <a:rPr lang="zh-CN" altLang="zh-CN" dirty="0"/>
              <a:t>）</a:t>
            </a:r>
            <a:r>
              <a:rPr lang="en-US" altLang="zh-CN" dirty="0"/>
              <a:t>2</a:t>
            </a:r>
            <a:r>
              <a:rPr lang="zh-CN" altLang="zh-CN" dirty="0"/>
              <a:t>，</a:t>
            </a:r>
          </a:p>
          <a:p>
            <a:r>
              <a:rPr lang="en-US" altLang="zh-CN" dirty="0"/>
              <a:t>133=</a:t>
            </a:r>
            <a:r>
              <a:rPr lang="zh-CN" altLang="zh-CN" dirty="0"/>
              <a:t>（</a:t>
            </a:r>
            <a:r>
              <a:rPr lang="en-US" altLang="zh-CN" dirty="0"/>
              <a:t>10000101</a:t>
            </a:r>
            <a:r>
              <a:rPr lang="zh-CN" altLang="zh-CN" dirty="0"/>
              <a:t>）</a:t>
            </a:r>
            <a:r>
              <a:rPr lang="en-US" altLang="zh-CN" dirty="0"/>
              <a:t>2</a:t>
            </a:r>
            <a:endParaRPr lang="zh-CN" altLang="zh-CN" dirty="0"/>
          </a:p>
          <a:p>
            <a:r>
              <a:rPr lang="en-US" altLang="zh-CN" dirty="0"/>
              <a:t>134=</a:t>
            </a:r>
            <a:r>
              <a:rPr lang="zh-CN" altLang="zh-CN" dirty="0"/>
              <a:t>（</a:t>
            </a:r>
            <a:r>
              <a:rPr lang="en-US" altLang="zh-CN" dirty="0"/>
              <a:t>10000110</a:t>
            </a:r>
            <a:r>
              <a:rPr lang="zh-CN" altLang="zh-CN" dirty="0"/>
              <a:t>）</a:t>
            </a:r>
            <a:r>
              <a:rPr lang="en-US" altLang="zh-CN" dirty="0"/>
              <a:t>2</a:t>
            </a:r>
            <a:r>
              <a:rPr lang="zh-CN" altLang="zh-CN" dirty="0"/>
              <a:t>，</a:t>
            </a:r>
          </a:p>
          <a:p>
            <a:r>
              <a:rPr lang="en-US" altLang="zh-CN" dirty="0"/>
              <a:t>135=</a:t>
            </a:r>
            <a:r>
              <a:rPr lang="zh-CN" altLang="zh-CN" dirty="0"/>
              <a:t>（</a:t>
            </a:r>
            <a:r>
              <a:rPr lang="en-US" altLang="zh-CN" dirty="0"/>
              <a:t>10000111</a:t>
            </a:r>
            <a:r>
              <a:rPr lang="zh-CN" altLang="zh-CN" dirty="0"/>
              <a:t>）</a:t>
            </a:r>
            <a:r>
              <a:rPr lang="en-US" altLang="zh-CN" dirty="0"/>
              <a:t>2</a:t>
            </a:r>
            <a:endParaRPr lang="zh-CN" altLang="zh-CN" dirty="0"/>
          </a:p>
          <a:p>
            <a:r>
              <a:rPr lang="zh-CN" altLang="zh-CN" dirty="0"/>
              <a:t>所以共同的前缀有</a:t>
            </a:r>
            <a:r>
              <a:rPr lang="en-US" altLang="zh-CN" dirty="0"/>
              <a:t>22</a:t>
            </a:r>
            <a:r>
              <a:rPr lang="zh-CN" altLang="zh-CN" dirty="0"/>
              <a:t>位，即</a:t>
            </a:r>
            <a:r>
              <a:rPr lang="en-US" altLang="zh-CN" dirty="0"/>
              <a:t>11010100 00111000 100001</a:t>
            </a:r>
            <a:r>
              <a:rPr lang="zh-CN" altLang="zh-CN" dirty="0"/>
              <a:t>，聚合的</a:t>
            </a:r>
            <a:r>
              <a:rPr lang="en-US" altLang="zh-CN" dirty="0"/>
              <a:t>CIDR</a:t>
            </a:r>
            <a:r>
              <a:rPr lang="zh-CN" altLang="zh-CN" dirty="0"/>
              <a:t>地址块是：</a:t>
            </a:r>
            <a:r>
              <a:rPr lang="en-US" altLang="zh-CN" dirty="0"/>
              <a:t>210.32.132.0/22</a:t>
            </a:r>
            <a:endParaRPr kumimoji="1" lang="zh-CN" altLang="en-US" dirty="0"/>
          </a:p>
        </p:txBody>
      </p:sp>
    </p:spTree>
    <p:extLst>
      <p:ext uri="{BB962C8B-B14F-4D97-AF65-F5344CB8AC3E}">
        <p14:creationId xmlns:p14="http://schemas.microsoft.com/office/powerpoint/2010/main" val="168632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558954" cy="5525721"/>
          </a:xfrm>
        </p:spPr>
        <p:txBody>
          <a:bodyPr>
            <a:normAutofit fontScale="90000"/>
          </a:bodyPr>
          <a:lstStyle/>
          <a:p>
            <a:pPr lvl="0"/>
            <a:r>
              <a:rPr lang="en-US" altLang="zh-CN" dirty="0" smtClean="0"/>
              <a:t>12.</a:t>
            </a:r>
            <a:r>
              <a:rPr lang="zh-CN" altLang="en-US" dirty="0" smtClean="0"/>
              <a:t> </a:t>
            </a:r>
            <a:r>
              <a:rPr lang="zh-CN" altLang="zh-CN" dirty="0" smtClean="0"/>
              <a:t>假</a:t>
            </a:r>
            <a:r>
              <a:rPr lang="zh-CN" altLang="zh-CN" dirty="0"/>
              <a:t>定在使用连续</a:t>
            </a:r>
            <a:r>
              <a:rPr lang="en-US" altLang="zh-CN" dirty="0"/>
              <a:t>ARQ</a:t>
            </a:r>
            <a:r>
              <a:rPr lang="zh-CN" altLang="zh-CN" dirty="0"/>
              <a:t>协议，发送窗口大小是</a:t>
            </a:r>
            <a:r>
              <a:rPr lang="en-US" altLang="zh-CN" dirty="0"/>
              <a:t>3</a:t>
            </a:r>
            <a:r>
              <a:rPr lang="zh-CN" altLang="zh-CN" dirty="0"/>
              <a:t>，而序号范围是</a:t>
            </a:r>
            <a:r>
              <a:rPr lang="en-US" altLang="zh-CN" dirty="0"/>
              <a:t>[0,15]</a:t>
            </a:r>
            <a:r>
              <a:rPr lang="zh-CN" altLang="zh-CN" dirty="0"/>
              <a:t>，而传输媒体保证在接收方能够按序收到分组。在某一时刻，在接收方，下一个期望收到的序号是</a:t>
            </a:r>
            <a:r>
              <a:rPr lang="en-US" altLang="zh-CN" dirty="0"/>
              <a:t>5</a:t>
            </a:r>
            <a:r>
              <a:rPr lang="zh-CN" altLang="zh-CN" dirty="0"/>
              <a:t>。试问：</a:t>
            </a:r>
            <a:br>
              <a:rPr lang="zh-CN" altLang="zh-CN" dirty="0"/>
            </a:br>
            <a:r>
              <a:rPr lang="zh-CN" altLang="zh-CN" dirty="0"/>
              <a:t>（</a:t>
            </a:r>
            <a:r>
              <a:rPr lang="en-US" altLang="zh-CN" dirty="0"/>
              <a:t>1</a:t>
            </a:r>
            <a:r>
              <a:rPr lang="zh-CN" altLang="zh-CN" dirty="0"/>
              <a:t>）在发送方的发送窗口中可能有出现的序号组合有哪几种？</a:t>
            </a:r>
            <a:br>
              <a:rPr lang="zh-CN" altLang="zh-CN" dirty="0"/>
            </a:br>
            <a:r>
              <a:rPr lang="zh-CN" altLang="zh-CN" dirty="0"/>
              <a:t>（</a:t>
            </a:r>
            <a:r>
              <a:rPr lang="en-US" altLang="zh-CN" dirty="0"/>
              <a:t>2</a:t>
            </a:r>
            <a:r>
              <a:rPr lang="zh-CN" altLang="zh-CN" dirty="0"/>
              <a:t>）接收方已经发送出的、但仍滞留在网络中的确认分组，可能有哪些？说明这些确认分组是用来确认哪些序号的分组。。</a:t>
            </a:r>
            <a:br>
              <a:rPr lang="zh-CN" altLang="zh-CN" dirty="0"/>
            </a:br>
            <a:endParaRPr kumimoji="1" lang="zh-CN" altLang="en-US" dirty="0"/>
          </a:p>
        </p:txBody>
      </p:sp>
    </p:spTree>
    <p:extLst>
      <p:ext uri="{BB962C8B-B14F-4D97-AF65-F5344CB8AC3E}">
        <p14:creationId xmlns:p14="http://schemas.microsoft.com/office/powerpoint/2010/main" val="1205904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4108"/>
            <a:ext cx="11353800" cy="5842855"/>
          </a:xfrm>
        </p:spPr>
        <p:txBody>
          <a:bodyPr>
            <a:normAutofit/>
          </a:bodyPr>
          <a:lstStyle/>
          <a:p>
            <a:pPr marL="0" indent="0">
              <a:buNone/>
            </a:pPr>
            <a:r>
              <a:rPr lang="zh-CN" altLang="zh-CN" dirty="0"/>
              <a:t>（答案：</a:t>
            </a:r>
          </a:p>
          <a:p>
            <a:pPr marL="0" indent="0">
              <a:buNone/>
            </a:pPr>
            <a:r>
              <a:rPr lang="zh-CN" altLang="zh-CN" dirty="0"/>
              <a:t>下一个期望收到的序号为</a:t>
            </a:r>
            <a:r>
              <a:rPr lang="en-US" altLang="zh-CN" dirty="0"/>
              <a:t>5</a:t>
            </a:r>
            <a:r>
              <a:rPr lang="zh-CN" altLang="zh-CN" dirty="0"/>
              <a:t>，说明</a:t>
            </a:r>
            <a:r>
              <a:rPr lang="en-US" altLang="zh-CN" dirty="0"/>
              <a:t>4</a:t>
            </a:r>
            <a:r>
              <a:rPr lang="zh-CN" altLang="zh-CN" dirty="0"/>
              <a:t>及以前的报文已经正确收到。</a:t>
            </a:r>
          </a:p>
          <a:p>
            <a:pPr marL="0" indent="0">
              <a:buNone/>
            </a:pPr>
            <a:r>
              <a:rPr lang="en-US" altLang="zh-CN" dirty="0"/>
              <a:t> </a:t>
            </a:r>
            <a:r>
              <a:rPr lang="zh-CN" altLang="zh-CN" dirty="0"/>
              <a:t>因为到</a:t>
            </a:r>
            <a:r>
              <a:rPr lang="en-US" altLang="zh-CN" dirty="0"/>
              <a:t>4</a:t>
            </a:r>
            <a:r>
              <a:rPr lang="zh-CN" altLang="zh-CN" dirty="0"/>
              <a:t>为止的报文都已经收到，若这些确认全部到达接收方，则</a:t>
            </a:r>
            <a:r>
              <a:rPr lang="en-US" altLang="zh-CN" dirty="0"/>
              <a:t>WT=[5</a:t>
            </a:r>
            <a:r>
              <a:rPr lang="zh-CN" altLang="zh-CN" dirty="0"/>
              <a:t>，</a:t>
            </a:r>
            <a:r>
              <a:rPr lang="en-US" altLang="zh-CN" dirty="0"/>
              <a:t>7]</a:t>
            </a:r>
            <a:endParaRPr lang="zh-CN" altLang="zh-CN" dirty="0"/>
          </a:p>
          <a:p>
            <a:pPr marL="0" indent="0">
              <a:buNone/>
            </a:pPr>
            <a:r>
              <a:rPr lang="en-US" altLang="zh-CN" dirty="0"/>
              <a:t> </a:t>
            </a:r>
            <a:r>
              <a:rPr lang="zh-CN" altLang="zh-CN" dirty="0"/>
              <a:t>若所有的确认都丢失，则</a:t>
            </a:r>
            <a:r>
              <a:rPr lang="en-US" altLang="zh-CN" dirty="0"/>
              <a:t>WT=[2</a:t>
            </a:r>
            <a:r>
              <a:rPr lang="zh-CN" altLang="zh-CN" dirty="0"/>
              <a:t>，</a:t>
            </a:r>
            <a:r>
              <a:rPr lang="en-US" altLang="zh-CN" dirty="0"/>
              <a:t>4]</a:t>
            </a:r>
            <a:endParaRPr lang="zh-CN" altLang="zh-CN" dirty="0"/>
          </a:p>
          <a:p>
            <a:pPr marL="0" indent="0">
              <a:buNone/>
            </a:pPr>
            <a:r>
              <a:rPr lang="en-US" altLang="zh-CN" dirty="0"/>
              <a:t> </a:t>
            </a:r>
            <a:r>
              <a:rPr lang="zh-CN" altLang="zh-CN" dirty="0"/>
              <a:t>若</a:t>
            </a:r>
            <a:r>
              <a:rPr lang="en-US" altLang="zh-CN" dirty="0"/>
              <a:t>3</a:t>
            </a:r>
            <a:r>
              <a:rPr lang="zh-CN" altLang="zh-CN" dirty="0"/>
              <a:t>号确认丢失，则</a:t>
            </a:r>
            <a:r>
              <a:rPr lang="en-US" altLang="zh-CN" dirty="0"/>
              <a:t>WT=[3</a:t>
            </a:r>
            <a:r>
              <a:rPr lang="zh-CN" altLang="zh-CN" dirty="0"/>
              <a:t>，</a:t>
            </a:r>
            <a:r>
              <a:rPr lang="en-US" altLang="zh-CN" dirty="0"/>
              <a:t>5]</a:t>
            </a:r>
            <a:endParaRPr lang="zh-CN" altLang="zh-CN" dirty="0"/>
          </a:p>
          <a:p>
            <a:pPr marL="0" indent="0">
              <a:buNone/>
            </a:pPr>
            <a:r>
              <a:rPr lang="en-US" altLang="zh-CN" dirty="0"/>
              <a:t> </a:t>
            </a:r>
            <a:r>
              <a:rPr lang="zh-CN" altLang="zh-CN" dirty="0"/>
              <a:t>若</a:t>
            </a:r>
            <a:r>
              <a:rPr lang="en-US" altLang="zh-CN" dirty="0"/>
              <a:t>4</a:t>
            </a:r>
            <a:r>
              <a:rPr lang="zh-CN" altLang="zh-CN" dirty="0"/>
              <a:t>号确认丢失，则</a:t>
            </a:r>
            <a:r>
              <a:rPr lang="en-US" altLang="zh-CN" dirty="0"/>
              <a:t>WT=[4</a:t>
            </a:r>
            <a:r>
              <a:rPr lang="zh-CN" altLang="zh-CN" dirty="0"/>
              <a:t>，</a:t>
            </a:r>
            <a:r>
              <a:rPr lang="en-US" altLang="zh-CN" dirty="0"/>
              <a:t>6]</a:t>
            </a:r>
            <a:endParaRPr lang="zh-CN" altLang="zh-CN" dirty="0"/>
          </a:p>
          <a:p>
            <a:pPr marL="0" indent="0">
              <a:buNone/>
            </a:pPr>
            <a:r>
              <a:rPr lang="en-US" altLang="zh-CN" dirty="0"/>
              <a:t> </a:t>
            </a:r>
            <a:r>
              <a:rPr lang="zh-CN" altLang="zh-CN" dirty="0"/>
              <a:t>所以，</a:t>
            </a:r>
            <a:r>
              <a:rPr lang="en-US" altLang="zh-CN" dirty="0"/>
              <a:t>WT</a:t>
            </a:r>
            <a:r>
              <a:rPr lang="zh-CN" altLang="zh-CN" dirty="0"/>
              <a:t>可能是</a:t>
            </a:r>
            <a:r>
              <a:rPr lang="en-US" altLang="zh-CN" dirty="0"/>
              <a:t>[2</a:t>
            </a:r>
            <a:r>
              <a:rPr lang="zh-CN" altLang="zh-CN" dirty="0"/>
              <a:t>，</a:t>
            </a:r>
            <a:r>
              <a:rPr lang="en-US" altLang="zh-CN" dirty="0"/>
              <a:t>4]</a:t>
            </a:r>
            <a:r>
              <a:rPr lang="zh-CN" altLang="zh-CN" dirty="0"/>
              <a:t>，</a:t>
            </a:r>
            <a:r>
              <a:rPr lang="en-US" altLang="zh-CN" dirty="0"/>
              <a:t>[3</a:t>
            </a:r>
            <a:r>
              <a:rPr lang="zh-CN" altLang="zh-CN" dirty="0"/>
              <a:t>，</a:t>
            </a:r>
            <a:r>
              <a:rPr lang="en-US" altLang="zh-CN" dirty="0"/>
              <a:t>5]</a:t>
            </a:r>
            <a:r>
              <a:rPr lang="zh-CN" altLang="zh-CN" dirty="0"/>
              <a:t>，</a:t>
            </a:r>
            <a:r>
              <a:rPr lang="en-US" altLang="zh-CN" dirty="0"/>
              <a:t>[4</a:t>
            </a:r>
            <a:r>
              <a:rPr lang="zh-CN" altLang="zh-CN" dirty="0"/>
              <a:t>，</a:t>
            </a:r>
            <a:r>
              <a:rPr lang="en-US" altLang="zh-CN" dirty="0"/>
              <a:t>6]</a:t>
            </a:r>
            <a:r>
              <a:rPr lang="zh-CN" altLang="zh-CN" dirty="0"/>
              <a:t>，</a:t>
            </a:r>
            <a:r>
              <a:rPr lang="en-US" altLang="zh-CN" dirty="0"/>
              <a:t>[5</a:t>
            </a:r>
            <a:r>
              <a:rPr lang="zh-CN" altLang="zh-CN" dirty="0"/>
              <a:t>，</a:t>
            </a:r>
            <a:r>
              <a:rPr lang="en-US" altLang="zh-CN" dirty="0"/>
              <a:t>7]</a:t>
            </a:r>
            <a:r>
              <a:rPr lang="zh-CN" altLang="zh-CN" dirty="0"/>
              <a:t>中的任何一个。</a:t>
            </a:r>
          </a:p>
          <a:p>
            <a:pPr marL="0" indent="0">
              <a:buNone/>
            </a:pPr>
            <a:r>
              <a:rPr lang="en-US" altLang="zh-CN" dirty="0"/>
              <a:t> 2</a:t>
            </a:r>
            <a:r>
              <a:rPr lang="zh-CN" altLang="zh-CN" dirty="0"/>
              <a:t>） 因为</a:t>
            </a:r>
            <a:r>
              <a:rPr lang="en-US" altLang="zh-CN" dirty="0"/>
              <a:t>WT=3</a:t>
            </a:r>
            <a:r>
              <a:rPr lang="zh-CN" altLang="zh-CN" dirty="0"/>
              <a:t>，</a:t>
            </a:r>
            <a:r>
              <a:rPr lang="en-US" altLang="zh-CN" dirty="0"/>
              <a:t>ACK=5</a:t>
            </a:r>
            <a:r>
              <a:rPr lang="zh-CN" altLang="zh-CN" dirty="0"/>
              <a:t>，所以</a:t>
            </a:r>
            <a:r>
              <a:rPr lang="en-US" altLang="zh-CN" dirty="0"/>
              <a:t>1</a:t>
            </a:r>
            <a:r>
              <a:rPr lang="zh-CN" altLang="zh-CN" dirty="0"/>
              <a:t>号报文的确认肯定已经到达发送方，否则不会发送</a:t>
            </a:r>
            <a:r>
              <a:rPr lang="en-US" altLang="zh-CN" dirty="0"/>
              <a:t>4</a:t>
            </a:r>
            <a:r>
              <a:rPr lang="zh-CN" altLang="zh-CN" dirty="0"/>
              <a:t>号报文。所以，可能滞留在网络中的确认是</a:t>
            </a:r>
            <a:r>
              <a:rPr lang="en-US" altLang="zh-CN" dirty="0"/>
              <a:t>3</a:t>
            </a:r>
            <a:r>
              <a:rPr lang="zh-CN" altLang="zh-CN" dirty="0"/>
              <a:t>，</a:t>
            </a:r>
            <a:r>
              <a:rPr lang="en-US" altLang="zh-CN" dirty="0"/>
              <a:t>4</a:t>
            </a:r>
            <a:r>
              <a:rPr lang="zh-CN" altLang="zh-CN" dirty="0"/>
              <a:t>，</a:t>
            </a:r>
            <a:r>
              <a:rPr lang="en-US" altLang="zh-CN" dirty="0"/>
              <a:t>5</a:t>
            </a:r>
            <a:r>
              <a:rPr lang="zh-CN" altLang="zh-CN" dirty="0"/>
              <a:t>，是对</a:t>
            </a:r>
            <a:r>
              <a:rPr lang="en-US" altLang="zh-CN" dirty="0"/>
              <a:t>2</a:t>
            </a:r>
            <a:r>
              <a:rPr lang="zh-CN" altLang="zh-CN" dirty="0"/>
              <a:t>，</a:t>
            </a:r>
            <a:r>
              <a:rPr lang="en-US" altLang="zh-CN" dirty="0"/>
              <a:t>3</a:t>
            </a:r>
            <a:r>
              <a:rPr lang="zh-CN" altLang="zh-CN" dirty="0"/>
              <a:t>，</a:t>
            </a:r>
            <a:r>
              <a:rPr lang="en-US" altLang="zh-CN" dirty="0"/>
              <a:t>4</a:t>
            </a:r>
            <a:r>
              <a:rPr lang="zh-CN" altLang="zh-CN" dirty="0"/>
              <a:t>号报文的确认。）</a:t>
            </a:r>
          </a:p>
          <a:p>
            <a:endParaRPr kumimoji="1" lang="zh-CN" altLang="en-US" dirty="0"/>
          </a:p>
        </p:txBody>
      </p:sp>
    </p:spTree>
    <p:extLst>
      <p:ext uri="{BB962C8B-B14F-4D97-AF65-F5344CB8AC3E}">
        <p14:creationId xmlns:p14="http://schemas.microsoft.com/office/powerpoint/2010/main" val="1806015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rgbClr val="FF0000"/>
                </a:solidFill>
              </a:rPr>
              <a:t>13.</a:t>
            </a:r>
            <a:r>
              <a:rPr lang="zh-CN" altLang="zh-CN" b="1" dirty="0">
                <a:solidFill>
                  <a:srgbClr val="FF0000"/>
                </a:solidFill>
              </a:rPr>
              <a:t>一台路由器的路由表中有以下的（</a:t>
            </a:r>
            <a:r>
              <a:rPr lang="en-US" altLang="zh-CN" b="1" dirty="0">
                <a:solidFill>
                  <a:srgbClr val="FF0000"/>
                </a:solidFill>
              </a:rPr>
              <a:t>CIDR</a:t>
            </a:r>
            <a:r>
              <a:rPr lang="zh-CN" altLang="zh-CN" b="1" dirty="0">
                <a:solidFill>
                  <a:srgbClr val="FF0000"/>
                </a:solidFill>
              </a:rPr>
              <a:t>）表项：</a:t>
            </a:r>
            <a:r>
              <a:rPr lang="zh-CN" altLang="zh-CN" b="1" dirty="0" smtClean="0">
                <a:solidFill>
                  <a:srgbClr val="FF0000"/>
                </a:solidFill>
                <a:effectLst/>
              </a:rPr>
              <a:t> </a:t>
            </a:r>
            <a:endParaRPr kumimoji="1" lang="zh-CN" altLang="en-US" b="1" dirty="0">
              <a:solidFill>
                <a:srgbClr val="FF0000"/>
              </a:solidFill>
            </a:endParaRPr>
          </a:p>
        </p:txBody>
      </p:sp>
      <p:sp>
        <p:nvSpPr>
          <p:cNvPr id="3" name="内容占位符 2"/>
          <p:cNvSpPr>
            <a:spLocks noGrp="1"/>
          </p:cNvSpPr>
          <p:nvPr>
            <p:ph idx="1"/>
          </p:nvPr>
        </p:nvSpPr>
        <p:spPr>
          <a:xfrm>
            <a:off x="838200" y="4396153"/>
            <a:ext cx="10515600" cy="2338755"/>
          </a:xfrm>
        </p:spPr>
        <p:txBody>
          <a:bodyPr>
            <a:normAutofit fontScale="92500" lnSpcReduction="20000"/>
          </a:bodyPr>
          <a:lstStyle/>
          <a:p>
            <a:r>
              <a:rPr lang="zh-CN" altLang="zh-CN" dirty="0"/>
              <a:t>对于下面的每一个</a:t>
            </a:r>
            <a:r>
              <a:rPr lang="en-US" altLang="zh-CN" dirty="0"/>
              <a:t>IP</a:t>
            </a:r>
            <a:r>
              <a:rPr lang="zh-CN" altLang="zh-CN" dirty="0"/>
              <a:t>地址，请问，如果一个到达分组的目标地址为该</a:t>
            </a:r>
            <a:r>
              <a:rPr lang="en-US" altLang="zh-CN" dirty="0"/>
              <a:t>IP</a:t>
            </a:r>
            <a:r>
              <a:rPr lang="zh-CN" altLang="zh-CN" dirty="0"/>
              <a:t>地址，那么路由器该怎么办？</a:t>
            </a:r>
            <a:r>
              <a:rPr lang="en-US" altLang="zh-CN" dirty="0"/>
              <a:t>  </a:t>
            </a:r>
            <a:endParaRPr lang="zh-CN" altLang="zh-CN" dirty="0"/>
          </a:p>
          <a:p>
            <a:r>
              <a:rPr lang="en-US" altLang="zh-CN" dirty="0"/>
              <a:t>(1)135</a:t>
            </a:r>
            <a:r>
              <a:rPr lang="zh-CN" altLang="zh-CN" dirty="0"/>
              <a:t>．</a:t>
            </a:r>
            <a:r>
              <a:rPr lang="en-US" altLang="zh-CN" dirty="0"/>
              <a:t>46</a:t>
            </a:r>
            <a:r>
              <a:rPr lang="zh-CN" altLang="zh-CN" dirty="0"/>
              <a:t>．</a:t>
            </a:r>
            <a:r>
              <a:rPr lang="en-US" altLang="zh-CN" dirty="0"/>
              <a:t>63</a:t>
            </a:r>
            <a:r>
              <a:rPr lang="zh-CN" altLang="zh-CN" dirty="0"/>
              <a:t>．</a:t>
            </a:r>
            <a:r>
              <a:rPr lang="en-US" altLang="zh-CN" dirty="0"/>
              <a:t>10 </a:t>
            </a:r>
            <a:endParaRPr lang="zh-CN" altLang="zh-CN" dirty="0"/>
          </a:p>
          <a:p>
            <a:r>
              <a:rPr lang="en-US" altLang="zh-CN" dirty="0"/>
              <a:t>(2)135</a:t>
            </a:r>
            <a:r>
              <a:rPr lang="zh-CN" altLang="zh-CN" dirty="0"/>
              <a:t>．</a:t>
            </a:r>
            <a:r>
              <a:rPr lang="en-US" altLang="zh-CN" dirty="0"/>
              <a:t>46</a:t>
            </a:r>
            <a:r>
              <a:rPr lang="zh-CN" altLang="zh-CN" dirty="0"/>
              <a:t>．</a:t>
            </a:r>
            <a:r>
              <a:rPr lang="en-US" altLang="zh-CN" dirty="0"/>
              <a:t>57</a:t>
            </a:r>
            <a:r>
              <a:rPr lang="zh-CN" altLang="zh-CN" dirty="0"/>
              <a:t>．</a:t>
            </a:r>
            <a:r>
              <a:rPr lang="en-US" altLang="zh-CN" dirty="0"/>
              <a:t>14 </a:t>
            </a:r>
            <a:endParaRPr lang="zh-CN" altLang="zh-CN" dirty="0"/>
          </a:p>
          <a:p>
            <a:r>
              <a:rPr lang="en-US" altLang="zh-CN" dirty="0"/>
              <a:t>(3)135</a:t>
            </a:r>
            <a:r>
              <a:rPr lang="zh-CN" altLang="zh-CN" dirty="0"/>
              <a:t>．</a:t>
            </a:r>
            <a:r>
              <a:rPr lang="en-US" altLang="zh-CN" dirty="0"/>
              <a:t>46</a:t>
            </a:r>
            <a:r>
              <a:rPr lang="zh-CN" altLang="zh-CN" dirty="0"/>
              <a:t>．</a:t>
            </a:r>
            <a:r>
              <a:rPr lang="en-US" altLang="zh-CN" dirty="0"/>
              <a:t>52</a:t>
            </a:r>
            <a:r>
              <a:rPr lang="zh-CN" altLang="zh-CN" dirty="0"/>
              <a:t>．</a:t>
            </a:r>
            <a:r>
              <a:rPr lang="en-US" altLang="zh-CN" dirty="0"/>
              <a:t>2 </a:t>
            </a:r>
            <a:endParaRPr lang="zh-CN" altLang="zh-CN" dirty="0"/>
          </a:p>
          <a:p>
            <a:r>
              <a:rPr lang="en-US" altLang="zh-CN" dirty="0"/>
              <a:t>(4)192</a:t>
            </a:r>
            <a:r>
              <a:rPr lang="zh-CN" altLang="zh-CN" dirty="0"/>
              <a:t>．</a:t>
            </a:r>
            <a:r>
              <a:rPr lang="en-US" altLang="zh-CN" dirty="0"/>
              <a:t>53</a:t>
            </a:r>
            <a:r>
              <a:rPr lang="zh-CN" altLang="zh-CN" dirty="0"/>
              <a:t>．</a:t>
            </a:r>
            <a:r>
              <a:rPr lang="en-US" altLang="zh-CN" dirty="0"/>
              <a:t>40</a:t>
            </a:r>
            <a:r>
              <a:rPr lang="zh-CN" altLang="zh-CN" dirty="0"/>
              <a:t>．</a:t>
            </a:r>
            <a:r>
              <a:rPr lang="en-US" altLang="zh-CN" dirty="0"/>
              <a:t>7 </a:t>
            </a:r>
            <a:endParaRPr lang="zh-CN" altLang="zh-CN" dirty="0"/>
          </a:p>
        </p:txBody>
      </p:sp>
      <p:sp>
        <p:nvSpPr>
          <p:cNvPr id="4" name="Rectangle 2"/>
          <p:cNvSpPr>
            <a:spLocks noChangeArrowheads="1"/>
          </p:cNvSpPr>
          <p:nvPr/>
        </p:nvSpPr>
        <p:spPr bwMode="auto">
          <a:xfrm>
            <a:off x="838200" y="1690687"/>
            <a:ext cx="282772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10515600" cy="270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966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961077" cy="1325563"/>
          </a:xfrm>
        </p:spPr>
        <p:txBody>
          <a:bodyPr>
            <a:normAutofit/>
          </a:bodyPr>
          <a:lstStyle/>
          <a:p>
            <a:r>
              <a:rPr lang="en-US" altLang="zh-CN" b="1" dirty="0" smtClean="0">
                <a:solidFill>
                  <a:srgbClr val="FF0000"/>
                </a:solidFill>
              </a:rPr>
              <a:t>1.</a:t>
            </a:r>
            <a:r>
              <a:rPr lang="zh-CN" altLang="en-US" b="1" dirty="0" smtClean="0">
                <a:solidFill>
                  <a:srgbClr val="FF0000"/>
                </a:solidFill>
              </a:rPr>
              <a:t> </a:t>
            </a:r>
            <a:r>
              <a:rPr lang="zh-CN" altLang="zh-CN" sz="4000" b="1" dirty="0" smtClean="0">
                <a:solidFill>
                  <a:srgbClr val="FF0000"/>
                </a:solidFill>
              </a:rPr>
              <a:t>根</a:t>
            </a:r>
            <a:r>
              <a:rPr lang="zh-CN" altLang="zh-CN" sz="4000" b="1" dirty="0">
                <a:solidFill>
                  <a:srgbClr val="FF0000"/>
                </a:solidFill>
              </a:rPr>
              <a:t>据下面的网络拓扑结构图，采用距离矢量路由算法填写节点</a:t>
            </a:r>
            <a:r>
              <a:rPr lang="en-US" altLang="zh-CN" sz="4000" b="1" dirty="0">
                <a:solidFill>
                  <a:srgbClr val="FF0000"/>
                </a:solidFill>
              </a:rPr>
              <a:t>B</a:t>
            </a:r>
            <a:r>
              <a:rPr lang="zh-CN" altLang="zh-CN" sz="4000" b="1" dirty="0">
                <a:solidFill>
                  <a:srgbClr val="FF0000"/>
                </a:solidFill>
              </a:rPr>
              <a:t>的距离表和路由表</a:t>
            </a:r>
            <a:r>
              <a:rPr lang="zh-CN" altLang="zh-CN" sz="4000" b="1" dirty="0" smtClean="0">
                <a:solidFill>
                  <a:srgbClr val="FF0000"/>
                </a:solidFill>
              </a:rPr>
              <a:t>。</a:t>
            </a:r>
            <a:endParaRPr kumimoji="1" lang="zh-CN" altLang="en-US" sz="4000" dirty="0"/>
          </a:p>
        </p:txBody>
      </p:sp>
      <p:pic>
        <p:nvPicPr>
          <p:cNvPr id="4" name="内容占位符 3"/>
          <p:cNvPicPr>
            <a:picLocks noGrp="1"/>
          </p:cNvPicPr>
          <p:nvPr>
            <p:ph idx="1"/>
          </p:nvPr>
        </p:nvPicPr>
        <p:blipFill>
          <a:blip r:embed="rId2" cstate="print"/>
          <a:srcRect/>
          <a:stretch>
            <a:fillRect/>
          </a:stretch>
        </p:blipFill>
        <p:spPr bwMode="auto">
          <a:xfrm>
            <a:off x="219786" y="1925359"/>
            <a:ext cx="2657856" cy="1828800"/>
          </a:xfrm>
          <a:prstGeom prst="rect">
            <a:avLst/>
          </a:prstGeom>
          <a:noFill/>
        </p:spPr>
      </p:pic>
      <p:pic>
        <p:nvPicPr>
          <p:cNvPr id="5" name="图片 4"/>
          <p:cNvPicPr/>
          <p:nvPr/>
        </p:nvPicPr>
        <p:blipFill>
          <a:blip r:embed="rId3" cstate="print"/>
          <a:srcRect/>
          <a:stretch>
            <a:fillRect/>
          </a:stretch>
        </p:blipFill>
        <p:spPr bwMode="auto">
          <a:xfrm>
            <a:off x="3594932" y="1925359"/>
            <a:ext cx="3831479" cy="4030235"/>
          </a:xfrm>
          <a:prstGeom prst="rect">
            <a:avLst/>
          </a:prstGeom>
          <a:noFill/>
        </p:spPr>
      </p:pic>
      <p:pic>
        <p:nvPicPr>
          <p:cNvPr id="6" name="图片 5"/>
          <p:cNvPicPr/>
          <p:nvPr/>
        </p:nvPicPr>
        <p:blipFill>
          <a:blip r:embed="rId4" cstate="print"/>
          <a:srcRect/>
          <a:stretch>
            <a:fillRect/>
          </a:stretch>
        </p:blipFill>
        <p:spPr bwMode="auto">
          <a:xfrm>
            <a:off x="7667820" y="1750432"/>
            <a:ext cx="4131456" cy="4007453"/>
          </a:xfrm>
          <a:prstGeom prst="rect">
            <a:avLst/>
          </a:prstGeom>
          <a:noFill/>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15" y="4965757"/>
            <a:ext cx="3871071" cy="107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23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98938"/>
            <a:ext cx="12573000" cy="5878025"/>
          </a:xfrm>
        </p:spPr>
        <p:txBody>
          <a:bodyPr>
            <a:normAutofit/>
          </a:bodyPr>
          <a:lstStyle/>
          <a:p>
            <a:pPr>
              <a:lnSpc>
                <a:spcPct val="150000"/>
              </a:lnSpc>
            </a:pPr>
            <a:r>
              <a:rPr lang="zh-CN" altLang="zh-CN" dirty="0"/>
              <a:t>答案：</a:t>
            </a:r>
            <a:r>
              <a:rPr lang="zh-CN" altLang="zh-CN" dirty="0" smtClean="0">
                <a:effectLst/>
              </a:rPr>
              <a:t> </a:t>
            </a:r>
            <a:endParaRPr lang="en-US" altLang="zh-CN" dirty="0"/>
          </a:p>
          <a:p>
            <a:pPr>
              <a:lnSpc>
                <a:spcPct val="150000"/>
              </a:lnSpc>
            </a:pPr>
            <a:r>
              <a:rPr lang="en-US" altLang="zh-CN" dirty="0" smtClean="0"/>
              <a:t>(</a:t>
            </a:r>
            <a:r>
              <a:rPr lang="en-US" altLang="zh-CN" dirty="0"/>
              <a:t>1)135.46.63.10</a:t>
            </a:r>
            <a:r>
              <a:rPr lang="zh-CN" altLang="zh-CN" dirty="0"/>
              <a:t>和</a:t>
            </a:r>
            <a:r>
              <a:rPr lang="en-US" altLang="zh-CN" dirty="0"/>
              <a:t>255.255.252.0</a:t>
            </a:r>
            <a:r>
              <a:rPr lang="zh-CN" altLang="zh-CN" dirty="0"/>
              <a:t>做与运算得到</a:t>
            </a:r>
            <a:r>
              <a:rPr lang="en-US" altLang="zh-CN" dirty="0"/>
              <a:t>135.46.60.0</a:t>
            </a:r>
            <a:r>
              <a:rPr lang="zh-CN" altLang="zh-CN" dirty="0"/>
              <a:t>，故发送给接口</a:t>
            </a:r>
            <a:r>
              <a:rPr lang="en-US" altLang="zh-CN" dirty="0"/>
              <a:t>1</a:t>
            </a:r>
            <a:r>
              <a:rPr lang="zh-CN" altLang="zh-CN" dirty="0"/>
              <a:t>；</a:t>
            </a:r>
            <a:r>
              <a:rPr lang="en-US" altLang="zh-CN" dirty="0"/>
              <a:t> </a:t>
            </a:r>
            <a:endParaRPr lang="en-US" altLang="zh-CN" dirty="0" smtClean="0"/>
          </a:p>
          <a:p>
            <a:pPr>
              <a:lnSpc>
                <a:spcPct val="150000"/>
              </a:lnSpc>
            </a:pPr>
            <a:r>
              <a:rPr lang="en-US" altLang="zh-CN" dirty="0" smtClean="0"/>
              <a:t>(</a:t>
            </a:r>
            <a:r>
              <a:rPr lang="en-US" altLang="zh-CN" dirty="0"/>
              <a:t>2)135.46.57.14</a:t>
            </a:r>
            <a:r>
              <a:rPr lang="zh-CN" altLang="zh-CN" dirty="0"/>
              <a:t>和</a:t>
            </a:r>
            <a:r>
              <a:rPr lang="en-US" altLang="zh-CN" dirty="0"/>
              <a:t>255.255.252.0</a:t>
            </a:r>
            <a:r>
              <a:rPr lang="zh-CN" altLang="zh-CN" dirty="0"/>
              <a:t>做与运算得到</a:t>
            </a:r>
            <a:r>
              <a:rPr lang="en-US" altLang="zh-CN" dirty="0"/>
              <a:t>135.46.56.0</a:t>
            </a:r>
            <a:r>
              <a:rPr lang="zh-CN" altLang="zh-CN" dirty="0"/>
              <a:t>，故发送给接口</a:t>
            </a:r>
            <a:r>
              <a:rPr lang="en-US" altLang="zh-CN" dirty="0"/>
              <a:t>0</a:t>
            </a:r>
            <a:r>
              <a:rPr lang="zh-CN" altLang="zh-CN" dirty="0" smtClean="0"/>
              <a:t>；</a:t>
            </a:r>
            <a:endParaRPr lang="en-US" altLang="zh-CN" dirty="0" smtClean="0"/>
          </a:p>
          <a:p>
            <a:pPr>
              <a:lnSpc>
                <a:spcPct val="150000"/>
              </a:lnSpc>
            </a:pPr>
            <a:r>
              <a:rPr lang="en-US" altLang="zh-CN" dirty="0" smtClean="0"/>
              <a:t> </a:t>
            </a:r>
            <a:r>
              <a:rPr lang="en-US" altLang="zh-CN" dirty="0"/>
              <a:t>(3)135.46.52.2</a:t>
            </a:r>
            <a:r>
              <a:rPr lang="zh-CN" altLang="zh-CN" dirty="0"/>
              <a:t>和</a:t>
            </a:r>
            <a:r>
              <a:rPr lang="en-US" altLang="zh-CN" dirty="0"/>
              <a:t>255.255.252.0</a:t>
            </a:r>
            <a:r>
              <a:rPr lang="zh-CN" altLang="zh-CN" dirty="0"/>
              <a:t>做与运算得到</a:t>
            </a:r>
            <a:r>
              <a:rPr lang="en-US" altLang="zh-CN" dirty="0"/>
              <a:t>135.46.52.0</a:t>
            </a:r>
            <a:r>
              <a:rPr lang="zh-CN" altLang="zh-CN" dirty="0"/>
              <a:t>，故发送给路由器</a:t>
            </a:r>
            <a:r>
              <a:rPr lang="en-US" altLang="zh-CN" dirty="0"/>
              <a:t>2</a:t>
            </a:r>
            <a:r>
              <a:rPr lang="zh-CN" altLang="zh-CN" dirty="0"/>
              <a:t>；</a:t>
            </a:r>
            <a:r>
              <a:rPr lang="en-US" altLang="zh-CN" dirty="0"/>
              <a:t> </a:t>
            </a:r>
            <a:endParaRPr lang="en-US" altLang="zh-CN" dirty="0" smtClean="0"/>
          </a:p>
          <a:p>
            <a:pPr>
              <a:lnSpc>
                <a:spcPct val="150000"/>
              </a:lnSpc>
            </a:pPr>
            <a:r>
              <a:rPr lang="en-US" altLang="zh-CN" dirty="0" smtClean="0"/>
              <a:t>(</a:t>
            </a:r>
            <a:r>
              <a:rPr lang="en-US" altLang="zh-CN" dirty="0"/>
              <a:t>4)135.53.40.7</a:t>
            </a:r>
            <a:r>
              <a:rPr lang="zh-CN" altLang="zh-CN" dirty="0"/>
              <a:t>和</a:t>
            </a:r>
            <a:r>
              <a:rPr lang="en-US" altLang="zh-CN" dirty="0"/>
              <a:t>255.255.254.0</a:t>
            </a:r>
            <a:r>
              <a:rPr lang="zh-CN" altLang="zh-CN" dirty="0"/>
              <a:t>做与运算得到</a:t>
            </a:r>
            <a:r>
              <a:rPr lang="en-US" altLang="zh-CN" dirty="0"/>
              <a:t>135.53.40.0</a:t>
            </a:r>
            <a:r>
              <a:rPr lang="zh-CN" altLang="zh-CN" dirty="0"/>
              <a:t>，故发送给路由器</a:t>
            </a:r>
            <a:r>
              <a:rPr lang="en-US" altLang="zh-CN" dirty="0"/>
              <a:t>1</a:t>
            </a:r>
            <a:r>
              <a:rPr lang="zh-CN" altLang="zh-CN" dirty="0"/>
              <a:t>；</a:t>
            </a:r>
            <a:r>
              <a:rPr lang="en-US" altLang="zh-CN" dirty="0"/>
              <a:t>)</a:t>
            </a:r>
            <a:endParaRPr lang="zh-CN" altLang="zh-CN" dirty="0"/>
          </a:p>
          <a:p>
            <a:endParaRPr kumimoji="1" lang="zh-CN" altLang="en-US" dirty="0"/>
          </a:p>
        </p:txBody>
      </p:sp>
    </p:spTree>
    <p:extLst>
      <p:ext uri="{BB962C8B-B14F-4D97-AF65-F5344CB8AC3E}">
        <p14:creationId xmlns:p14="http://schemas.microsoft.com/office/powerpoint/2010/main" val="2001790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08891"/>
            <a:ext cx="10515600" cy="5398477"/>
          </a:xfrm>
        </p:spPr>
        <p:txBody>
          <a:bodyPr>
            <a:normAutofit fontScale="90000"/>
          </a:bodyPr>
          <a:lstStyle/>
          <a:p>
            <a:pPr lvl="0"/>
            <a:r>
              <a:rPr lang="en-US" altLang="zh-CN" b="1" dirty="0" smtClean="0">
                <a:solidFill>
                  <a:srgbClr val="FF0000"/>
                </a:solidFill>
              </a:rPr>
              <a:t>14.</a:t>
            </a:r>
            <a:r>
              <a:rPr lang="zh-CN" altLang="zh-CN" b="1" dirty="0" smtClean="0">
                <a:solidFill>
                  <a:srgbClr val="FF0000"/>
                </a:solidFill>
              </a:rPr>
              <a:t>某</a:t>
            </a:r>
            <a:r>
              <a:rPr lang="zh-CN" altLang="zh-CN" b="1" dirty="0">
                <a:solidFill>
                  <a:srgbClr val="FF0000"/>
                </a:solidFill>
              </a:rPr>
              <a:t>单位分配到一个地址块</a:t>
            </a:r>
            <a:r>
              <a:rPr lang="en-US" altLang="zh-CN" b="1" dirty="0">
                <a:solidFill>
                  <a:srgbClr val="FF0000"/>
                </a:solidFill>
              </a:rPr>
              <a:t>136.23.12.64/26</a:t>
            </a:r>
            <a:r>
              <a:rPr lang="zh-CN" altLang="zh-CN" b="1" dirty="0">
                <a:solidFill>
                  <a:srgbClr val="FF0000"/>
                </a:solidFill>
              </a:rPr>
              <a:t>。现在需要进一步划分为</a:t>
            </a:r>
            <a:r>
              <a:rPr lang="en-US" altLang="zh-CN" b="1" dirty="0">
                <a:solidFill>
                  <a:srgbClr val="FF0000"/>
                </a:solidFill>
              </a:rPr>
              <a:t>4</a:t>
            </a:r>
            <a:r>
              <a:rPr lang="zh-CN" altLang="zh-CN" b="1" dirty="0">
                <a:solidFill>
                  <a:srgbClr val="FF0000"/>
                </a:solidFill>
              </a:rPr>
              <a:t>个一样大的子网。试问：</a:t>
            </a:r>
            <a:r>
              <a:rPr lang="zh-CN" altLang="zh-CN" dirty="0"/>
              <a:t/>
            </a:r>
            <a:br>
              <a:rPr lang="zh-CN" altLang="zh-CN" dirty="0"/>
            </a:br>
            <a:r>
              <a:rPr lang="zh-CN" altLang="zh-CN" dirty="0"/>
              <a:t>（</a:t>
            </a:r>
            <a:r>
              <a:rPr lang="en-US" altLang="zh-CN" dirty="0"/>
              <a:t>1</a:t>
            </a:r>
            <a:r>
              <a:rPr lang="zh-CN" altLang="zh-CN" dirty="0"/>
              <a:t>）每个子网的网络前缀有多长？</a:t>
            </a:r>
            <a:br>
              <a:rPr lang="zh-CN" altLang="zh-CN" dirty="0"/>
            </a:br>
            <a:r>
              <a:rPr lang="zh-CN" altLang="zh-CN" dirty="0"/>
              <a:t>（</a:t>
            </a:r>
            <a:r>
              <a:rPr lang="en-US" altLang="zh-CN" dirty="0"/>
              <a:t>2</a:t>
            </a:r>
            <a:r>
              <a:rPr lang="zh-CN" altLang="zh-CN" dirty="0"/>
              <a:t>）每个子网中有多少个地址？</a:t>
            </a:r>
            <a:br>
              <a:rPr lang="zh-CN" altLang="zh-CN" dirty="0"/>
            </a:br>
            <a:r>
              <a:rPr lang="zh-CN" altLang="zh-CN" dirty="0"/>
              <a:t>（</a:t>
            </a:r>
            <a:r>
              <a:rPr lang="en-US" altLang="zh-CN" dirty="0"/>
              <a:t>3</a:t>
            </a:r>
            <a:r>
              <a:rPr lang="zh-CN" altLang="zh-CN" dirty="0"/>
              <a:t>）每个子网的地址块是什么？</a:t>
            </a:r>
            <a:br>
              <a:rPr lang="zh-CN" altLang="zh-CN" dirty="0"/>
            </a:br>
            <a:r>
              <a:rPr lang="zh-CN" altLang="zh-CN" dirty="0"/>
              <a:t>（</a:t>
            </a:r>
            <a:r>
              <a:rPr lang="en-US" altLang="zh-CN" dirty="0"/>
              <a:t>4</a:t>
            </a:r>
            <a:r>
              <a:rPr lang="zh-CN" altLang="zh-CN" dirty="0"/>
              <a:t>）每个子网可分配给主机使用的最小地址和最大地址是什么？</a:t>
            </a:r>
            <a:br>
              <a:rPr lang="zh-CN" altLang="zh-CN" dirty="0"/>
            </a:br>
            <a:endParaRPr kumimoji="1" lang="zh-CN" altLang="en-US" dirty="0"/>
          </a:p>
        </p:txBody>
      </p:sp>
    </p:spTree>
    <p:extLst>
      <p:ext uri="{BB962C8B-B14F-4D97-AF65-F5344CB8AC3E}">
        <p14:creationId xmlns:p14="http://schemas.microsoft.com/office/powerpoint/2010/main" val="101858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0277" y="0"/>
            <a:ext cx="10515600" cy="7139355"/>
          </a:xfrm>
        </p:spPr>
        <p:txBody>
          <a:bodyPr>
            <a:normAutofit/>
          </a:bodyPr>
          <a:lstStyle/>
          <a:p>
            <a:r>
              <a:rPr lang="zh-CN" altLang="zh-CN" dirty="0"/>
              <a:t>答案：</a:t>
            </a:r>
          </a:p>
          <a:p>
            <a:pPr marL="0" indent="0">
              <a:lnSpc>
                <a:spcPct val="100000"/>
              </a:lnSpc>
              <a:buNone/>
            </a:pPr>
            <a:r>
              <a:rPr lang="zh-CN" altLang="zh-CN" dirty="0"/>
              <a:t>（</a:t>
            </a:r>
            <a:r>
              <a:rPr lang="en-US" altLang="zh-CN" dirty="0"/>
              <a:t>1</a:t>
            </a:r>
            <a:r>
              <a:rPr lang="zh-CN" altLang="zh-CN" dirty="0"/>
              <a:t>）原来的网络前缀是</a:t>
            </a:r>
            <a:r>
              <a:rPr lang="en-US" altLang="zh-CN" dirty="0"/>
              <a:t>26</a:t>
            </a:r>
            <a:r>
              <a:rPr lang="zh-CN" altLang="zh-CN" dirty="0"/>
              <a:t>位，再增加</a:t>
            </a:r>
            <a:r>
              <a:rPr lang="en-US" altLang="zh-CN" dirty="0"/>
              <a:t>2</a:t>
            </a:r>
            <a:r>
              <a:rPr lang="zh-CN" altLang="zh-CN" dirty="0"/>
              <a:t>位才能划分</a:t>
            </a:r>
            <a:r>
              <a:rPr lang="en-US" altLang="zh-CN" dirty="0"/>
              <a:t>4</a:t>
            </a:r>
            <a:r>
              <a:rPr lang="zh-CN" altLang="zh-CN" dirty="0"/>
              <a:t>个一样大的子网，因此每个子网的网络前缀是</a:t>
            </a:r>
            <a:r>
              <a:rPr lang="en-US" altLang="zh-CN" dirty="0"/>
              <a:t>28</a:t>
            </a:r>
            <a:r>
              <a:rPr lang="zh-CN" altLang="zh-CN" dirty="0"/>
              <a:t>位。</a:t>
            </a:r>
          </a:p>
          <a:p>
            <a:pPr marL="0" indent="0">
              <a:lnSpc>
                <a:spcPct val="100000"/>
              </a:lnSpc>
              <a:buNone/>
            </a:pPr>
            <a:r>
              <a:rPr lang="zh-CN" altLang="zh-CN" dirty="0"/>
              <a:t>（</a:t>
            </a:r>
            <a:r>
              <a:rPr lang="en-US" altLang="zh-CN" dirty="0"/>
              <a:t>2</a:t>
            </a:r>
            <a:r>
              <a:rPr lang="zh-CN" altLang="zh-CN" dirty="0"/>
              <a:t>）</a:t>
            </a:r>
            <a:r>
              <a:rPr lang="en-US" altLang="zh-CN" dirty="0"/>
              <a:t>16</a:t>
            </a:r>
            <a:r>
              <a:rPr lang="zh-CN" altLang="zh-CN" dirty="0"/>
              <a:t>个地址。</a:t>
            </a:r>
          </a:p>
          <a:p>
            <a:pPr marL="0" indent="0">
              <a:lnSpc>
                <a:spcPct val="100000"/>
              </a:lnSpc>
              <a:buNone/>
            </a:pPr>
            <a:r>
              <a:rPr lang="zh-CN" altLang="zh-CN" dirty="0"/>
              <a:t>（</a:t>
            </a:r>
            <a:r>
              <a:rPr lang="en-US" altLang="zh-CN" dirty="0"/>
              <a:t>3</a:t>
            </a:r>
            <a:r>
              <a:rPr lang="zh-CN" altLang="zh-CN" dirty="0"/>
              <a:t>）</a:t>
            </a:r>
            <a:r>
              <a:rPr lang="en-US" altLang="zh-CN" dirty="0"/>
              <a:t>136.23.12.64/28;136.23.12.80/28; 136.23.12.96/28; 136.23.12.112/28</a:t>
            </a:r>
            <a:endParaRPr lang="zh-CN" altLang="zh-CN" dirty="0"/>
          </a:p>
          <a:p>
            <a:pPr marL="0" indent="0">
              <a:lnSpc>
                <a:spcPct val="100000"/>
              </a:lnSpc>
              <a:buNone/>
            </a:pPr>
            <a:r>
              <a:rPr lang="en-US" altLang="zh-CN" dirty="0"/>
              <a:t>(4) </a:t>
            </a:r>
            <a:r>
              <a:rPr lang="zh-CN" altLang="zh-CN" dirty="0"/>
              <a:t>第一个地址块：</a:t>
            </a:r>
            <a:r>
              <a:rPr lang="en-US" altLang="zh-CN" dirty="0"/>
              <a:t> 136.23.12.65/28 --136.23.12.78/28</a:t>
            </a:r>
            <a:endParaRPr lang="zh-CN" altLang="zh-CN" dirty="0"/>
          </a:p>
          <a:p>
            <a:pPr marL="0" indent="0">
              <a:lnSpc>
                <a:spcPct val="100000"/>
              </a:lnSpc>
              <a:buNone/>
            </a:pPr>
            <a:r>
              <a:rPr lang="zh-CN" altLang="zh-CN" dirty="0"/>
              <a:t>第二个地址块：</a:t>
            </a:r>
            <a:r>
              <a:rPr lang="en-US" altLang="zh-CN" dirty="0"/>
              <a:t>136.23.12.81/28 --136.23.12.94/28</a:t>
            </a:r>
            <a:endParaRPr lang="zh-CN" altLang="zh-CN" dirty="0"/>
          </a:p>
          <a:p>
            <a:pPr marL="0" indent="0">
              <a:lnSpc>
                <a:spcPct val="100000"/>
              </a:lnSpc>
              <a:buNone/>
            </a:pPr>
            <a:r>
              <a:rPr lang="zh-CN" altLang="zh-CN" dirty="0"/>
              <a:t>第三个地址块：</a:t>
            </a:r>
            <a:r>
              <a:rPr lang="en-US" altLang="zh-CN" dirty="0"/>
              <a:t>136.23.12.97/28 --136.23.12.110/28</a:t>
            </a:r>
            <a:endParaRPr lang="zh-CN" altLang="zh-CN" dirty="0"/>
          </a:p>
          <a:p>
            <a:pPr marL="0" indent="0">
              <a:lnSpc>
                <a:spcPct val="100000"/>
              </a:lnSpc>
              <a:buNone/>
            </a:pPr>
            <a:r>
              <a:rPr lang="zh-CN" altLang="zh-CN" dirty="0"/>
              <a:t>第四个地址块：</a:t>
            </a:r>
            <a:r>
              <a:rPr lang="en-US" altLang="zh-CN" dirty="0"/>
              <a:t>136.23.12.113/28 --</a:t>
            </a:r>
            <a:r>
              <a:rPr lang="en-US" altLang="zh-CN" dirty="0" smtClean="0"/>
              <a:t>136.23.12.126/28</a:t>
            </a:r>
          </a:p>
        </p:txBody>
      </p:sp>
    </p:spTree>
    <p:extLst>
      <p:ext uri="{BB962C8B-B14F-4D97-AF65-F5344CB8AC3E}">
        <p14:creationId xmlns:p14="http://schemas.microsoft.com/office/powerpoint/2010/main" val="681955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0295"/>
            <a:ext cx="11121189" cy="1832952"/>
          </a:xfrm>
        </p:spPr>
        <p:txBody>
          <a:bodyPr>
            <a:normAutofit fontScale="90000"/>
          </a:bodyPr>
          <a:lstStyle/>
          <a:p>
            <a:pPr lvl="0"/>
            <a:r>
              <a:rPr kumimoji="1" lang="en-US" altLang="zh-CN" sz="3600" b="1" dirty="0" smtClean="0">
                <a:solidFill>
                  <a:srgbClr val="FF0000"/>
                </a:solidFill>
              </a:rPr>
              <a:t>2.</a:t>
            </a:r>
            <a:r>
              <a:rPr lang="zh-CN" altLang="zh-CN" sz="3600" b="1" dirty="0">
                <a:solidFill>
                  <a:srgbClr val="FF0000"/>
                </a:solidFill>
              </a:rPr>
              <a:t>某</a:t>
            </a:r>
            <a:r>
              <a:rPr lang="en-US" altLang="zh-CN" sz="3600" b="1" dirty="0">
                <a:solidFill>
                  <a:srgbClr val="FF0000"/>
                </a:solidFill>
              </a:rPr>
              <a:t>A</a:t>
            </a:r>
            <a:r>
              <a:rPr lang="zh-CN" altLang="zh-CN" sz="3600" b="1" dirty="0">
                <a:solidFill>
                  <a:srgbClr val="FF0000"/>
                </a:solidFill>
              </a:rPr>
              <a:t>类网络</a:t>
            </a:r>
            <a:r>
              <a:rPr lang="en-US" altLang="zh-CN" sz="3600" b="1" dirty="0">
                <a:solidFill>
                  <a:srgbClr val="FF0000"/>
                </a:solidFill>
              </a:rPr>
              <a:t>10.0.0.0</a:t>
            </a:r>
            <a:r>
              <a:rPr lang="zh-CN" altLang="zh-CN" sz="3600" b="1" dirty="0">
                <a:solidFill>
                  <a:srgbClr val="FF0000"/>
                </a:solidFill>
              </a:rPr>
              <a:t>的子网掩码</a:t>
            </a:r>
            <a:r>
              <a:rPr lang="en-US" altLang="zh-CN" sz="3600" b="1" dirty="0">
                <a:solidFill>
                  <a:srgbClr val="FF0000"/>
                </a:solidFill>
              </a:rPr>
              <a:t>255.224.0.0</a:t>
            </a:r>
            <a:r>
              <a:rPr lang="zh-CN" altLang="zh-CN" sz="3600" b="1" dirty="0">
                <a:solidFill>
                  <a:srgbClr val="FF0000"/>
                </a:solidFill>
              </a:rPr>
              <a:t>，请确定可以划分的子网个数，写出每个子网的子网号及每个子网的主机范围</a:t>
            </a:r>
            <a:r>
              <a:rPr lang="zh-CN" altLang="zh-CN" sz="3600" b="1" dirty="0" smtClean="0">
                <a:solidFill>
                  <a:srgbClr val="FF0000"/>
                </a:solidFill>
              </a:rPr>
              <a:t>。</a:t>
            </a:r>
            <a:r>
              <a:rPr lang="zh-CN" altLang="zh-CN" dirty="0"/>
              <a:t/>
            </a:r>
            <a:br>
              <a:rPr lang="zh-CN" altLang="zh-CN" dirty="0"/>
            </a:br>
            <a:endParaRPr kumimoji="1" lang="zh-CN" altLang="en-US" dirty="0"/>
          </a:p>
        </p:txBody>
      </p:sp>
      <p:sp>
        <p:nvSpPr>
          <p:cNvPr id="3" name="内容占位符 2"/>
          <p:cNvSpPr>
            <a:spLocks noGrp="1"/>
          </p:cNvSpPr>
          <p:nvPr>
            <p:ph idx="1"/>
          </p:nvPr>
        </p:nvSpPr>
        <p:spPr>
          <a:xfrm>
            <a:off x="838200" y="1825624"/>
            <a:ext cx="10855568" cy="531373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Network</a:t>
            </a:r>
            <a:r>
              <a:rPr kumimoji="1" lang="zh-CN" altLang="en-US" dirty="0" smtClean="0"/>
              <a:t> </a:t>
            </a:r>
            <a:r>
              <a:rPr kumimoji="1" lang="en-US" altLang="zh-CN" dirty="0" smtClean="0"/>
              <a:t>mask</a:t>
            </a:r>
            <a:r>
              <a:rPr kumimoji="1" lang="zh-CN" altLang="en-US" dirty="0" smtClean="0"/>
              <a:t>：</a:t>
            </a:r>
            <a:r>
              <a:rPr kumimoji="1" lang="en-US" altLang="zh-CN" dirty="0" smtClean="0"/>
              <a:t>11111111.11100000.00000000.00000000</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So</a:t>
            </a:r>
            <a:r>
              <a:rPr kumimoji="1" lang="zh-CN" altLang="en-US" dirty="0" smtClean="0"/>
              <a:t> </a:t>
            </a:r>
            <a:r>
              <a:rPr kumimoji="1" lang="en-US" altLang="zh-CN" dirty="0" smtClean="0"/>
              <a:t>the</a:t>
            </a:r>
            <a:r>
              <a:rPr kumimoji="1" lang="zh-CN" altLang="en-US" dirty="0" smtClean="0"/>
              <a:t> </a:t>
            </a:r>
            <a:r>
              <a:rPr kumimoji="1" lang="en-US" altLang="zh-CN" dirty="0" smtClean="0"/>
              <a:t>number</a:t>
            </a:r>
            <a:r>
              <a:rPr kumimoji="1" lang="zh-CN" altLang="en-US" dirty="0" smtClean="0"/>
              <a:t> </a:t>
            </a:r>
            <a:r>
              <a:rPr kumimoji="1" lang="en-US" altLang="zh-CN" dirty="0" smtClean="0"/>
              <a:t>of</a:t>
            </a:r>
            <a:r>
              <a:rPr kumimoji="1" lang="zh-CN" altLang="en-US" dirty="0" smtClean="0"/>
              <a:t> </a:t>
            </a:r>
            <a:r>
              <a:rPr kumimoji="1" lang="en-US" altLang="zh-CN" dirty="0" smtClean="0"/>
              <a:t>subnetwork</a:t>
            </a:r>
            <a:r>
              <a:rPr kumimoji="1" lang="zh-CN" altLang="en-US" dirty="0" smtClean="0"/>
              <a:t> </a:t>
            </a:r>
            <a:r>
              <a:rPr kumimoji="1" lang="en-US" altLang="zh-CN" dirty="0" smtClean="0"/>
              <a:t>is</a:t>
            </a:r>
            <a:r>
              <a:rPr kumimoji="1" lang="zh-CN" altLang="en-US" dirty="0" smtClean="0"/>
              <a:t> </a:t>
            </a:r>
            <a:r>
              <a:rPr kumimoji="1" lang="en-US" altLang="zh-CN" dirty="0" smtClean="0"/>
              <a:t>8</a:t>
            </a:r>
          </a:p>
          <a:p>
            <a:pPr latinLnBrk="1"/>
            <a:r>
              <a:rPr kumimoji="1" lang="en-US" altLang="zh-CN" dirty="0" smtClean="0"/>
              <a:t>subnetwork 0</a:t>
            </a:r>
            <a:r>
              <a:rPr lang="zh-CN" altLang="en-US" dirty="0" smtClean="0"/>
              <a:t>：</a:t>
            </a:r>
            <a:r>
              <a:rPr lang="en-US" altLang="zh-CN" dirty="0" smtClean="0"/>
              <a:t>10.0.0.0</a:t>
            </a:r>
            <a:r>
              <a:rPr lang="zh-CN" altLang="en-US" dirty="0" smtClean="0"/>
              <a:t>主机范围：</a:t>
            </a:r>
            <a:r>
              <a:rPr lang="en-US" altLang="zh-CN" dirty="0" smtClean="0"/>
              <a:t>10.0.0.1-10.31.255.254</a:t>
            </a:r>
          </a:p>
          <a:p>
            <a:pPr latinLnBrk="1"/>
            <a:r>
              <a:rPr kumimoji="1" lang="en-US" altLang="zh-CN" dirty="0" smtClean="0"/>
              <a:t>subnetwork </a:t>
            </a:r>
            <a:r>
              <a:rPr lang="en-US" altLang="zh-CN" dirty="0" smtClean="0"/>
              <a:t>1</a:t>
            </a:r>
            <a:r>
              <a:rPr lang="zh-CN" altLang="en-US" dirty="0" smtClean="0"/>
              <a:t>：</a:t>
            </a:r>
            <a:r>
              <a:rPr lang="en-US" altLang="zh-CN" dirty="0"/>
              <a:t>10.32.0.0</a:t>
            </a:r>
            <a:r>
              <a:rPr lang="zh-CN" altLang="en-US" dirty="0"/>
              <a:t>主机范围：</a:t>
            </a:r>
            <a:r>
              <a:rPr lang="en-US" altLang="zh-CN" dirty="0"/>
              <a:t>10.32.0.1-10.63.255.254</a:t>
            </a:r>
          </a:p>
          <a:p>
            <a:pPr latinLnBrk="1"/>
            <a:r>
              <a:rPr kumimoji="1" lang="en-US" altLang="zh-CN" dirty="0" smtClean="0"/>
              <a:t>subnetwork 2</a:t>
            </a:r>
            <a:r>
              <a:rPr lang="zh-CN" altLang="en-US" dirty="0" smtClean="0"/>
              <a:t>：</a:t>
            </a:r>
            <a:r>
              <a:rPr lang="en-US" altLang="zh-CN" dirty="0"/>
              <a:t>10.64.0.0</a:t>
            </a:r>
            <a:r>
              <a:rPr lang="zh-CN" altLang="en-US" dirty="0"/>
              <a:t>主机范围：</a:t>
            </a:r>
            <a:r>
              <a:rPr lang="en-US" altLang="zh-CN" dirty="0"/>
              <a:t>10.64.0.1-10.95.255.254</a:t>
            </a:r>
          </a:p>
          <a:p>
            <a:pPr latinLnBrk="1"/>
            <a:r>
              <a:rPr kumimoji="1" lang="en-US" altLang="zh-CN" dirty="0" smtClean="0"/>
              <a:t>subnetwork 3</a:t>
            </a:r>
            <a:r>
              <a:rPr lang="zh-CN" altLang="en-US" dirty="0" smtClean="0"/>
              <a:t>：</a:t>
            </a:r>
            <a:r>
              <a:rPr lang="en-US" altLang="zh-CN" dirty="0"/>
              <a:t>10.96.0.0</a:t>
            </a:r>
            <a:r>
              <a:rPr lang="zh-CN" altLang="en-US" dirty="0"/>
              <a:t>主机范围：</a:t>
            </a:r>
            <a:r>
              <a:rPr lang="en-US" altLang="zh-CN" dirty="0"/>
              <a:t>10.96.0.1-10.127.255.254</a:t>
            </a:r>
          </a:p>
          <a:p>
            <a:pPr latinLnBrk="1"/>
            <a:r>
              <a:rPr kumimoji="1" lang="en-US" altLang="zh-CN" dirty="0" smtClean="0"/>
              <a:t>subnetwork 4</a:t>
            </a:r>
            <a:r>
              <a:rPr lang="zh-CN" altLang="en-US" dirty="0" smtClean="0"/>
              <a:t>：</a:t>
            </a:r>
            <a:r>
              <a:rPr lang="en-US" altLang="zh-CN" dirty="0"/>
              <a:t>10.128.0.0</a:t>
            </a:r>
            <a:r>
              <a:rPr lang="zh-CN" altLang="en-US" dirty="0"/>
              <a:t>主机范围：</a:t>
            </a:r>
            <a:r>
              <a:rPr lang="en-US" altLang="zh-CN" dirty="0"/>
              <a:t>10.128.0.1-10.159.255.254</a:t>
            </a:r>
          </a:p>
          <a:p>
            <a:pPr latinLnBrk="1"/>
            <a:r>
              <a:rPr kumimoji="1" lang="en-US" altLang="zh-CN" dirty="0" smtClean="0"/>
              <a:t>subnetwork 5</a:t>
            </a:r>
            <a:r>
              <a:rPr lang="zh-CN" altLang="en-US" dirty="0" smtClean="0"/>
              <a:t>：</a:t>
            </a:r>
            <a:r>
              <a:rPr lang="en-US" altLang="zh-CN" dirty="0"/>
              <a:t>10.160.0.0</a:t>
            </a:r>
            <a:r>
              <a:rPr lang="zh-CN" altLang="en-US" dirty="0"/>
              <a:t>主机范围：</a:t>
            </a:r>
            <a:r>
              <a:rPr lang="en-US" altLang="zh-CN" dirty="0"/>
              <a:t>10.160.0.1-10.191.255.254</a:t>
            </a:r>
          </a:p>
          <a:p>
            <a:pPr latinLnBrk="1"/>
            <a:r>
              <a:rPr kumimoji="1" lang="en-US" altLang="zh-CN" dirty="0" smtClean="0"/>
              <a:t>subnetwork 6</a:t>
            </a:r>
            <a:r>
              <a:rPr lang="zh-CN" altLang="en-US" dirty="0" smtClean="0"/>
              <a:t>：</a:t>
            </a:r>
            <a:r>
              <a:rPr lang="en-US" altLang="zh-CN" dirty="0"/>
              <a:t>10.192.0.0</a:t>
            </a:r>
            <a:r>
              <a:rPr lang="zh-CN" altLang="en-US" dirty="0"/>
              <a:t>主机范围：</a:t>
            </a:r>
            <a:r>
              <a:rPr lang="en-US" altLang="zh-CN" dirty="0" smtClean="0"/>
              <a:t>10.192.0.1-10.223.255.254</a:t>
            </a:r>
          </a:p>
          <a:p>
            <a:pPr latinLnBrk="1"/>
            <a:r>
              <a:rPr kumimoji="1" lang="en-US" altLang="zh-CN" dirty="0" smtClean="0"/>
              <a:t>subnetwork 7</a:t>
            </a:r>
            <a:r>
              <a:rPr lang="zh-CN" altLang="en-US" dirty="0" smtClean="0"/>
              <a:t>：</a:t>
            </a:r>
            <a:r>
              <a:rPr lang="en-US" altLang="zh-CN" dirty="0" smtClean="0"/>
              <a:t>10.224.0.0</a:t>
            </a:r>
            <a:r>
              <a:rPr lang="zh-CN" altLang="en-US" dirty="0" smtClean="0"/>
              <a:t>主机范围：</a:t>
            </a:r>
            <a:r>
              <a:rPr lang="en-US" altLang="zh-CN" dirty="0" smtClean="0"/>
              <a:t>10.224.0.1-10.255.255.254</a:t>
            </a:r>
            <a:endParaRPr kumimoji="1" lang="zh-CN" altLang="en-US" dirty="0"/>
          </a:p>
        </p:txBody>
      </p:sp>
    </p:spTree>
    <p:extLst>
      <p:ext uri="{BB962C8B-B14F-4D97-AF65-F5344CB8AC3E}">
        <p14:creationId xmlns:p14="http://schemas.microsoft.com/office/powerpoint/2010/main" val="157657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1084169" cy="1325563"/>
          </a:xfrm>
        </p:spPr>
        <p:txBody>
          <a:bodyPr>
            <a:normAutofit fontScale="90000"/>
          </a:bodyPr>
          <a:lstStyle/>
          <a:p>
            <a:r>
              <a:rPr kumimoji="1" lang="en-US" altLang="zh-CN" dirty="0" smtClean="0">
                <a:solidFill>
                  <a:srgbClr val="FF0000"/>
                </a:solidFill>
              </a:rPr>
              <a:t>3.</a:t>
            </a:r>
            <a:r>
              <a:rPr lang="zh-CN" altLang="zh-CN" b="1" dirty="0">
                <a:solidFill>
                  <a:srgbClr val="FF0000"/>
                </a:solidFill>
              </a:rPr>
              <a:t>假定网络中的路由器</a:t>
            </a:r>
            <a:r>
              <a:rPr lang="en-US" altLang="zh-CN" b="1" dirty="0">
                <a:solidFill>
                  <a:srgbClr val="FF0000"/>
                </a:solidFill>
              </a:rPr>
              <a:t>B</a:t>
            </a:r>
            <a:r>
              <a:rPr lang="zh-CN" altLang="zh-CN" b="1" dirty="0">
                <a:solidFill>
                  <a:srgbClr val="FF0000"/>
                </a:solidFill>
              </a:rPr>
              <a:t>的路由表有如下的项目（这三列分别表示</a:t>
            </a:r>
            <a:r>
              <a:rPr lang="en-US" altLang="zh-CN" b="1" dirty="0">
                <a:solidFill>
                  <a:srgbClr val="FF0000"/>
                </a:solidFill>
              </a:rPr>
              <a:t>“</a:t>
            </a:r>
            <a:r>
              <a:rPr lang="zh-CN" altLang="zh-CN" b="1" dirty="0">
                <a:solidFill>
                  <a:srgbClr val="FF0000"/>
                </a:solidFill>
              </a:rPr>
              <a:t>目的网络</a:t>
            </a:r>
            <a:r>
              <a:rPr lang="en-US" altLang="zh-CN" b="1" dirty="0">
                <a:solidFill>
                  <a:srgbClr val="FF0000"/>
                </a:solidFill>
              </a:rPr>
              <a:t>”</a:t>
            </a:r>
            <a:r>
              <a:rPr lang="zh-CN" altLang="zh-CN" b="1" dirty="0">
                <a:solidFill>
                  <a:srgbClr val="FF0000"/>
                </a:solidFill>
              </a:rPr>
              <a:t>、</a:t>
            </a:r>
            <a:r>
              <a:rPr lang="en-US" altLang="zh-CN" b="1" dirty="0">
                <a:solidFill>
                  <a:srgbClr val="FF0000"/>
                </a:solidFill>
              </a:rPr>
              <a:t>“</a:t>
            </a:r>
            <a:r>
              <a:rPr lang="zh-CN" altLang="zh-CN" b="1" dirty="0">
                <a:solidFill>
                  <a:srgbClr val="FF0000"/>
                </a:solidFill>
              </a:rPr>
              <a:t>距离</a:t>
            </a:r>
            <a:r>
              <a:rPr lang="en-US" altLang="zh-CN" b="1" dirty="0">
                <a:solidFill>
                  <a:srgbClr val="FF0000"/>
                </a:solidFill>
              </a:rPr>
              <a:t>”</a:t>
            </a:r>
            <a:r>
              <a:rPr lang="zh-CN" altLang="zh-CN" b="1" dirty="0">
                <a:solidFill>
                  <a:srgbClr val="FF0000"/>
                </a:solidFill>
              </a:rPr>
              <a:t>和</a:t>
            </a:r>
            <a:r>
              <a:rPr lang="en-US" altLang="zh-CN" b="1" dirty="0">
                <a:solidFill>
                  <a:srgbClr val="FF0000"/>
                </a:solidFill>
              </a:rPr>
              <a:t>“</a:t>
            </a:r>
            <a:r>
              <a:rPr lang="zh-CN" altLang="zh-CN" b="1" dirty="0">
                <a:solidFill>
                  <a:srgbClr val="FF0000"/>
                </a:solidFill>
              </a:rPr>
              <a:t>下一跳</a:t>
            </a:r>
            <a:r>
              <a:rPr lang="en-US" altLang="zh-CN" b="1" dirty="0">
                <a:solidFill>
                  <a:srgbClr val="FF0000"/>
                </a:solidFill>
              </a:rPr>
              <a:t>”</a:t>
            </a:r>
            <a:r>
              <a:rPr lang="zh-CN" altLang="zh-CN" b="1" dirty="0">
                <a:solidFill>
                  <a:srgbClr val="FF0000"/>
                </a:solidFill>
              </a:rPr>
              <a:t>路由器）：</a:t>
            </a:r>
            <a:r>
              <a:rPr lang="zh-CN" altLang="zh-CN" dirty="0" smtClean="0">
                <a:solidFill>
                  <a:srgbClr val="FF0000"/>
                </a:solidFill>
                <a:effectLst/>
              </a:rPr>
              <a:t> </a:t>
            </a:r>
            <a:endParaRPr kumimoji="1" lang="zh-CN" altLang="en-US" dirty="0">
              <a:solidFill>
                <a:srgbClr val="FF0000"/>
              </a:solidFill>
            </a:endParaRPr>
          </a:p>
        </p:txBody>
      </p:sp>
      <p:sp>
        <p:nvSpPr>
          <p:cNvPr id="3" name="内容占位符 2"/>
          <p:cNvSpPr>
            <a:spLocks noGrp="1"/>
          </p:cNvSpPr>
          <p:nvPr>
            <p:ph idx="1"/>
          </p:nvPr>
        </p:nvSpPr>
        <p:spPr>
          <a:xfrm>
            <a:off x="838200" y="1825625"/>
            <a:ext cx="11734800" cy="4351338"/>
          </a:xfrm>
        </p:spPr>
        <p:txBody>
          <a:bodyPr>
            <a:normAutofit fontScale="92500" lnSpcReduction="10000"/>
          </a:bodyPr>
          <a:lstStyle/>
          <a:p>
            <a:pPr algn="ctr"/>
            <a:r>
              <a:rPr lang="en-US" altLang="zh-CN" b="1" dirty="0"/>
              <a:t>N1 7 A</a:t>
            </a:r>
            <a:br>
              <a:rPr lang="en-US" altLang="zh-CN" b="1" dirty="0"/>
            </a:br>
            <a:r>
              <a:rPr lang="en-US" altLang="zh-CN" b="1" dirty="0"/>
              <a:t>N2 2 C</a:t>
            </a:r>
            <a:br>
              <a:rPr lang="en-US" altLang="zh-CN" b="1" dirty="0"/>
            </a:br>
            <a:r>
              <a:rPr lang="en-US" altLang="zh-CN" b="1" dirty="0"/>
              <a:t>N6 8 F</a:t>
            </a:r>
            <a:br>
              <a:rPr lang="en-US" altLang="zh-CN" b="1" dirty="0"/>
            </a:br>
            <a:r>
              <a:rPr lang="en-US" altLang="zh-CN" b="1" dirty="0"/>
              <a:t>N8 4 E</a:t>
            </a:r>
            <a:br>
              <a:rPr lang="en-US" altLang="zh-CN" b="1" dirty="0"/>
            </a:br>
            <a:r>
              <a:rPr lang="en-US" altLang="zh-CN" b="1" dirty="0"/>
              <a:t>N9 4 F</a:t>
            </a:r>
            <a:br>
              <a:rPr lang="en-US" altLang="zh-CN" b="1" dirty="0"/>
            </a:br>
            <a:r>
              <a:rPr lang="zh-CN" altLang="zh-CN" b="1" dirty="0"/>
              <a:t>现在</a:t>
            </a:r>
            <a:r>
              <a:rPr lang="en-US" altLang="zh-CN" b="1" dirty="0"/>
              <a:t>B</a:t>
            </a:r>
            <a:r>
              <a:rPr lang="zh-CN" altLang="zh-CN" b="1" dirty="0"/>
              <a:t>收到从</a:t>
            </a:r>
            <a:r>
              <a:rPr lang="en-US" altLang="zh-CN" b="1" dirty="0"/>
              <a:t>C</a:t>
            </a:r>
            <a:r>
              <a:rPr lang="zh-CN" altLang="zh-CN" b="1" dirty="0"/>
              <a:t>发来的路由信息（这两列分别表示</a:t>
            </a:r>
            <a:r>
              <a:rPr lang="en-US" altLang="zh-CN" b="1" dirty="0"/>
              <a:t>“</a:t>
            </a:r>
            <a:r>
              <a:rPr lang="zh-CN" altLang="zh-CN" b="1" dirty="0"/>
              <a:t>目的网络</a:t>
            </a:r>
            <a:r>
              <a:rPr lang="en-US" altLang="zh-CN" b="1" dirty="0"/>
              <a:t>”</a:t>
            </a:r>
            <a:r>
              <a:rPr lang="zh-CN" altLang="zh-CN" b="1" dirty="0"/>
              <a:t>和</a:t>
            </a:r>
            <a:r>
              <a:rPr lang="en-US" altLang="zh-CN" b="1" dirty="0"/>
              <a:t>“</a:t>
            </a:r>
            <a:r>
              <a:rPr lang="zh-CN" altLang="zh-CN" b="1" dirty="0"/>
              <a:t>距离</a:t>
            </a:r>
            <a:r>
              <a:rPr lang="en-US" altLang="zh-CN" b="1" dirty="0"/>
              <a:t>”</a:t>
            </a:r>
            <a:r>
              <a:rPr lang="zh-CN" altLang="zh-CN" b="1" dirty="0"/>
              <a:t>）：</a:t>
            </a:r>
            <a:r>
              <a:rPr lang="en-US" altLang="zh-CN" b="1" dirty="0"/>
              <a:t/>
            </a:r>
            <a:br>
              <a:rPr lang="en-US" altLang="zh-CN" b="1" dirty="0"/>
            </a:br>
            <a:r>
              <a:rPr lang="en-US" altLang="zh-CN" b="1" dirty="0"/>
              <a:t>N2 4</a:t>
            </a:r>
            <a:br>
              <a:rPr lang="en-US" altLang="zh-CN" b="1" dirty="0"/>
            </a:br>
            <a:r>
              <a:rPr lang="en-US" altLang="zh-CN" b="1" dirty="0"/>
              <a:t>N3 8</a:t>
            </a:r>
            <a:br>
              <a:rPr lang="en-US" altLang="zh-CN" b="1" dirty="0"/>
            </a:br>
            <a:r>
              <a:rPr lang="en-US" altLang="zh-CN" b="1" dirty="0"/>
              <a:t>N6 4</a:t>
            </a:r>
            <a:br>
              <a:rPr lang="en-US" altLang="zh-CN" b="1" dirty="0"/>
            </a:br>
            <a:r>
              <a:rPr lang="en-US" altLang="zh-CN" b="1" dirty="0"/>
              <a:t>N8 3</a:t>
            </a:r>
            <a:br>
              <a:rPr lang="en-US" altLang="zh-CN" b="1" dirty="0"/>
            </a:br>
            <a:r>
              <a:rPr lang="en-US" altLang="zh-CN" b="1" dirty="0"/>
              <a:t>N9 5</a:t>
            </a:r>
            <a:br>
              <a:rPr lang="en-US" altLang="zh-CN" b="1" dirty="0"/>
            </a:br>
            <a:r>
              <a:rPr lang="zh-CN" altLang="zh-CN" b="1" dirty="0"/>
              <a:t>试求出路由器</a:t>
            </a:r>
            <a:r>
              <a:rPr lang="en-US" altLang="zh-CN" b="1" dirty="0"/>
              <a:t>B</a:t>
            </a:r>
            <a:r>
              <a:rPr lang="zh-CN" altLang="zh-CN" b="1" dirty="0"/>
              <a:t>更新后的路由表（详细说明每一个步骤）。</a:t>
            </a:r>
            <a:r>
              <a:rPr lang="en-US" altLang="zh-CN" b="1" dirty="0"/>
              <a:t/>
            </a:r>
            <a:br>
              <a:rPr lang="en-US" altLang="zh-CN" b="1" dirty="0"/>
            </a:br>
            <a:endParaRPr kumimoji="1" lang="zh-CN" altLang="en-US" dirty="0"/>
          </a:p>
        </p:txBody>
      </p:sp>
    </p:spTree>
    <p:extLst>
      <p:ext uri="{BB962C8B-B14F-4D97-AF65-F5344CB8AC3E}">
        <p14:creationId xmlns:p14="http://schemas.microsoft.com/office/powerpoint/2010/main" val="1265777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答案：</a:t>
            </a:r>
          </a:p>
          <a:p>
            <a:r>
              <a:rPr lang="zh-CN" altLang="zh-CN" dirty="0"/>
              <a:t>路由器</a:t>
            </a:r>
            <a:r>
              <a:rPr lang="en-US" altLang="zh-CN" dirty="0"/>
              <a:t>B </a:t>
            </a:r>
            <a:r>
              <a:rPr lang="zh-CN" altLang="zh-CN" dirty="0"/>
              <a:t>更新后的路由表如下：</a:t>
            </a:r>
          </a:p>
          <a:p>
            <a:r>
              <a:rPr lang="en-US" altLang="zh-CN" dirty="0"/>
              <a:t>N1 7 A </a:t>
            </a:r>
            <a:r>
              <a:rPr lang="zh-CN" altLang="zh-CN" dirty="0"/>
              <a:t>没有新信息，不改变</a:t>
            </a:r>
          </a:p>
          <a:p>
            <a:r>
              <a:rPr lang="en-US" altLang="zh-CN" dirty="0"/>
              <a:t>N2 5 C </a:t>
            </a:r>
            <a:r>
              <a:rPr lang="zh-CN" altLang="zh-CN" dirty="0"/>
              <a:t>相同的下一跳，更新</a:t>
            </a:r>
          </a:p>
          <a:p>
            <a:r>
              <a:rPr lang="en-US" altLang="zh-CN" dirty="0"/>
              <a:t>N3 9 C </a:t>
            </a:r>
            <a:r>
              <a:rPr lang="zh-CN" altLang="zh-CN" dirty="0"/>
              <a:t>新项目加入路由表</a:t>
            </a:r>
          </a:p>
          <a:p>
            <a:r>
              <a:rPr lang="en-US" altLang="zh-CN" dirty="0"/>
              <a:t>N6 5 C </a:t>
            </a:r>
            <a:r>
              <a:rPr lang="zh-CN" altLang="zh-CN" dirty="0"/>
              <a:t>下一跳不同，选择距离更短的，更新</a:t>
            </a:r>
          </a:p>
          <a:p>
            <a:r>
              <a:rPr lang="en-US" altLang="zh-CN" dirty="0"/>
              <a:t>N8 4 E </a:t>
            </a:r>
            <a:r>
              <a:rPr lang="zh-CN" altLang="zh-CN" dirty="0"/>
              <a:t>下一跳不同，距离一样，不改变</a:t>
            </a:r>
            <a:r>
              <a:rPr lang="zh-CN" altLang="zh-CN" dirty="0" smtClean="0">
                <a:effectLst/>
              </a:rPr>
              <a:t> </a:t>
            </a:r>
            <a:endParaRPr kumimoji="1" lang="zh-CN" altLang="en-US" dirty="0"/>
          </a:p>
        </p:txBody>
      </p:sp>
    </p:spTree>
    <p:extLst>
      <p:ext uri="{BB962C8B-B14F-4D97-AF65-F5344CB8AC3E}">
        <p14:creationId xmlns:p14="http://schemas.microsoft.com/office/powerpoint/2010/main" val="111523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lang="en-US" altLang="zh-CN" sz="3600" b="1" dirty="0" smtClean="0">
                <a:solidFill>
                  <a:srgbClr val="FF0000"/>
                </a:solidFill>
              </a:rPr>
              <a:t>4.</a:t>
            </a:r>
            <a:r>
              <a:rPr lang="zh-CN" altLang="zh-CN" sz="3600" b="1" dirty="0" smtClean="0">
                <a:solidFill>
                  <a:srgbClr val="FF0000"/>
                </a:solidFill>
              </a:rPr>
              <a:t>一</a:t>
            </a:r>
            <a:r>
              <a:rPr lang="zh-CN" altLang="zh-CN" sz="3600" b="1" dirty="0">
                <a:solidFill>
                  <a:srgbClr val="FF0000"/>
                </a:solidFill>
              </a:rPr>
              <a:t>个信道的位率是</a:t>
            </a:r>
            <a:r>
              <a:rPr lang="en-US" altLang="zh-CN" sz="3600" b="1" dirty="0" smtClean="0">
                <a:solidFill>
                  <a:srgbClr val="FF0000"/>
                </a:solidFill>
              </a:rPr>
              <a:t>4kbit/s</a:t>
            </a:r>
            <a:r>
              <a:rPr lang="zh-CN" altLang="zh-CN" sz="3600" b="1" dirty="0">
                <a:solidFill>
                  <a:srgbClr val="FF0000"/>
                </a:solidFill>
              </a:rPr>
              <a:t>，传播时延为</a:t>
            </a:r>
            <a:r>
              <a:rPr lang="en-US" altLang="zh-CN" sz="3600" b="1" dirty="0">
                <a:solidFill>
                  <a:srgbClr val="FF0000"/>
                </a:solidFill>
              </a:rPr>
              <a:t>20ms,</a:t>
            </a:r>
            <a:r>
              <a:rPr lang="zh-CN" altLang="zh-CN" sz="3600" b="1" dirty="0">
                <a:solidFill>
                  <a:srgbClr val="FF0000"/>
                </a:solidFill>
              </a:rPr>
              <a:t>那么帧的大小在什么范围内，停</a:t>
            </a:r>
            <a:r>
              <a:rPr lang="en-US" altLang="zh-CN" sz="3600" b="1" dirty="0">
                <a:solidFill>
                  <a:srgbClr val="FF0000"/>
                </a:solidFill>
              </a:rPr>
              <a:t>-</a:t>
            </a:r>
            <a:r>
              <a:rPr lang="zh-CN" altLang="zh-CN" sz="3600" b="1" dirty="0">
                <a:solidFill>
                  <a:srgbClr val="FF0000"/>
                </a:solidFill>
              </a:rPr>
              <a:t>等协议才有至少</a:t>
            </a:r>
            <a:r>
              <a:rPr lang="en-US" altLang="zh-CN" sz="3600" b="1" dirty="0">
                <a:solidFill>
                  <a:srgbClr val="FF0000"/>
                </a:solidFill>
              </a:rPr>
              <a:t>25%</a:t>
            </a:r>
            <a:r>
              <a:rPr lang="zh-CN" altLang="zh-CN" sz="3600" b="1" dirty="0">
                <a:solidFill>
                  <a:srgbClr val="FF0000"/>
                </a:solidFill>
              </a:rPr>
              <a:t>的效率？</a:t>
            </a:r>
            <a:endParaRPr lang="zh-CN" altLang="zh-CN" sz="3600" dirty="0">
              <a:solidFill>
                <a:srgbClr val="FF0000"/>
              </a:solidFill>
            </a:endParaRPr>
          </a:p>
        </p:txBody>
      </p:sp>
      <p:sp>
        <p:nvSpPr>
          <p:cNvPr id="3" name="内容占位符 2"/>
          <p:cNvSpPr>
            <a:spLocks noGrp="1"/>
          </p:cNvSpPr>
          <p:nvPr>
            <p:ph idx="1"/>
          </p:nvPr>
        </p:nvSpPr>
        <p:spPr>
          <a:xfrm>
            <a:off x="996462" y="2506662"/>
            <a:ext cx="10515600" cy="4351338"/>
          </a:xfrm>
        </p:spPr>
        <p:txBody>
          <a:bodyPr/>
          <a:lstStyle/>
          <a:p>
            <a:pPr>
              <a:lnSpc>
                <a:spcPct val="150000"/>
              </a:lnSpc>
            </a:pPr>
            <a:r>
              <a:rPr lang="zh-CN" altLang="en-US" dirty="0" smtClean="0"/>
              <a:t>当发送一帧的时间等于信道的传播延迟的</a:t>
            </a:r>
            <a:r>
              <a:rPr lang="en-US" altLang="zh-CN" dirty="0" smtClean="0"/>
              <a:t>2</a:t>
            </a:r>
            <a:r>
              <a:rPr lang="zh-CN" altLang="en-US" dirty="0" smtClean="0"/>
              <a:t>倍时，信道的利用率为</a:t>
            </a:r>
            <a:r>
              <a:rPr lang="en-US" altLang="zh-CN" dirty="0" smtClean="0"/>
              <a:t>50%</a:t>
            </a:r>
            <a:r>
              <a:rPr lang="zh-CN" altLang="en-US" dirty="0" smtClean="0"/>
              <a:t>。或者说，当发送一帧的时间等于来回路程的传播延迟时，效率将是</a:t>
            </a:r>
            <a:r>
              <a:rPr lang="en-US" altLang="zh-CN" dirty="0" smtClean="0"/>
              <a:t>50%</a:t>
            </a:r>
            <a:r>
              <a:rPr lang="zh-CN" altLang="en-US" dirty="0" smtClean="0"/>
              <a:t>。而在帧长满足发送时间大于延迟的两倍时，效率将会高于</a:t>
            </a:r>
            <a:r>
              <a:rPr lang="en-US" altLang="zh-CN" dirty="0" smtClean="0"/>
              <a:t>50%</a:t>
            </a:r>
            <a:r>
              <a:rPr lang="zh-CN" altLang="en-US" dirty="0" smtClean="0"/>
              <a:t>。现在发送速率为</a:t>
            </a:r>
            <a:r>
              <a:rPr lang="en-US" altLang="zh-CN" dirty="0" smtClean="0"/>
              <a:t>4kb/s</a:t>
            </a:r>
            <a:r>
              <a:rPr lang="zh-CN" altLang="en-US" dirty="0" smtClean="0"/>
              <a:t>，发送一位需要</a:t>
            </a:r>
            <a:r>
              <a:rPr lang="en-US" altLang="zh-CN" dirty="0" smtClean="0"/>
              <a:t>0.25</a:t>
            </a:r>
            <a:r>
              <a:rPr lang="zh-CN" altLang="en-US" dirty="0" smtClean="0"/>
              <a:t>。只有在帧长不小于</a:t>
            </a:r>
            <a:r>
              <a:rPr lang="en-US" altLang="zh-CN" dirty="0" smtClean="0"/>
              <a:t>160b</a:t>
            </a:r>
            <a:r>
              <a:rPr lang="zh-CN" altLang="en-US" dirty="0" smtClean="0"/>
              <a:t>时，</a:t>
            </a:r>
            <a:r>
              <a:rPr lang="zh-CN" altLang="en-US" dirty="0">
                <a:hlinkClick r:id="rId2"/>
              </a:rPr>
              <a:t>停等协议</a:t>
            </a:r>
            <a:r>
              <a:rPr lang="zh-CN" altLang="en-US" dirty="0" smtClean="0"/>
              <a:t>的效率才会至少达到</a:t>
            </a:r>
            <a:r>
              <a:rPr lang="en-US" altLang="zh-CN" dirty="0" smtClean="0"/>
              <a:t>50%</a:t>
            </a:r>
            <a:r>
              <a:rPr lang="zh-CN" altLang="en-US" dirty="0" smtClean="0"/>
              <a:t>。</a:t>
            </a:r>
            <a:endParaRPr lang="en-US" altLang="zh-CN" dirty="0" smtClean="0"/>
          </a:p>
          <a:p>
            <a:pPr>
              <a:lnSpc>
                <a:spcPct val="150000"/>
              </a:lnSpc>
            </a:pPr>
            <a:r>
              <a:rPr lang="en-US" altLang="zh-CN" dirty="0" smtClean="0"/>
              <a:t>L&gt;4kbit/s*40ms=160bit</a:t>
            </a:r>
          </a:p>
          <a:p>
            <a:pPr>
              <a:lnSpc>
                <a:spcPct val="150000"/>
              </a:lnSpc>
            </a:pPr>
            <a:endParaRPr kumimoji="1" lang="zh-CN" altLang="en-US" dirty="0"/>
          </a:p>
        </p:txBody>
      </p:sp>
    </p:spTree>
    <p:extLst>
      <p:ext uri="{BB962C8B-B14F-4D97-AF65-F5344CB8AC3E}">
        <p14:creationId xmlns:p14="http://schemas.microsoft.com/office/powerpoint/2010/main" val="76135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119338" cy="6492875"/>
          </a:xfrm>
        </p:spPr>
        <p:txBody>
          <a:bodyPr>
            <a:normAutofit/>
          </a:bodyPr>
          <a:lstStyle/>
          <a:p>
            <a:pPr>
              <a:lnSpc>
                <a:spcPct val="150000"/>
              </a:lnSpc>
            </a:pPr>
            <a:r>
              <a:rPr lang="en-US" altLang="zh-CN" sz="3200" b="1" dirty="0" smtClean="0">
                <a:solidFill>
                  <a:srgbClr val="FF0000"/>
                </a:solidFill>
              </a:rPr>
              <a:t>5.</a:t>
            </a:r>
            <a:r>
              <a:rPr lang="zh-CN" altLang="zh-CN" sz="3200" b="1" dirty="0" smtClean="0">
                <a:solidFill>
                  <a:srgbClr val="FF0000"/>
                </a:solidFill>
              </a:rPr>
              <a:t>一</a:t>
            </a:r>
            <a:r>
              <a:rPr lang="zh-CN" altLang="zh-CN" sz="3200" b="1" dirty="0">
                <a:solidFill>
                  <a:srgbClr val="FF0000"/>
                </a:solidFill>
              </a:rPr>
              <a:t>个卫星信道数据传输速率为</a:t>
            </a:r>
            <a:r>
              <a:rPr lang="en-US" altLang="zh-CN" sz="3200" b="1" dirty="0">
                <a:solidFill>
                  <a:srgbClr val="FF0000"/>
                </a:solidFill>
              </a:rPr>
              <a:t>500kbit/s</a:t>
            </a:r>
            <a:r>
              <a:rPr lang="zh-CN" altLang="zh-CN" sz="3200" b="1" dirty="0">
                <a:solidFill>
                  <a:srgbClr val="FF0000"/>
                </a:solidFill>
              </a:rPr>
              <a:t>。往返时延为</a:t>
            </a:r>
            <a:r>
              <a:rPr lang="en-US" altLang="zh-CN" sz="3200" b="1" dirty="0">
                <a:solidFill>
                  <a:srgbClr val="FF0000"/>
                </a:solidFill>
              </a:rPr>
              <a:t>496ms</a:t>
            </a:r>
            <a:r>
              <a:rPr lang="zh-CN" altLang="zh-CN" sz="3200" b="1" dirty="0">
                <a:solidFill>
                  <a:srgbClr val="FF0000"/>
                </a:solidFill>
              </a:rPr>
              <a:t>，帧的长度为</a:t>
            </a:r>
            <a:r>
              <a:rPr lang="en-US" altLang="zh-CN" sz="3200" b="1" dirty="0">
                <a:solidFill>
                  <a:srgbClr val="FF0000"/>
                </a:solidFill>
              </a:rPr>
              <a:t>2000bit</a:t>
            </a:r>
            <a:r>
              <a:rPr lang="zh-CN" altLang="zh-CN" sz="3200" b="1" dirty="0">
                <a:solidFill>
                  <a:srgbClr val="FF0000"/>
                </a:solidFill>
              </a:rPr>
              <a:t>，问：</a:t>
            </a:r>
            <a:r>
              <a:rPr lang="zh-CN" altLang="zh-CN" sz="3200" dirty="0"/>
              <a:t/>
            </a:r>
            <a:br>
              <a:rPr lang="zh-CN" altLang="zh-CN" sz="3200" dirty="0"/>
            </a:br>
            <a:r>
              <a:rPr lang="en-US" altLang="zh-CN" sz="3200" dirty="0" smtClean="0"/>
              <a:t>1.</a:t>
            </a:r>
            <a:r>
              <a:rPr lang="zh-CN" altLang="zh-CN" sz="3200" b="1" dirty="0" smtClean="0"/>
              <a:t>若</a:t>
            </a:r>
            <a:r>
              <a:rPr lang="zh-CN" altLang="zh-CN" sz="3200" b="1" dirty="0"/>
              <a:t>采用停等协议，用</a:t>
            </a:r>
            <a:r>
              <a:rPr lang="en-US" altLang="zh-CN" sz="3200" b="1" dirty="0"/>
              <a:t>t</a:t>
            </a:r>
            <a:r>
              <a:rPr lang="zh-CN" altLang="zh-CN" sz="3200" b="1" dirty="0"/>
              <a:t>表示从发送一帧数据到发送下一帧数据的时间间隔，试求出</a:t>
            </a:r>
            <a:r>
              <a:rPr lang="en-US" altLang="zh-CN" sz="3200" b="1" dirty="0"/>
              <a:t>t</a:t>
            </a:r>
            <a:r>
              <a:rPr lang="zh-CN" altLang="zh-CN" sz="3200" b="1" dirty="0"/>
              <a:t>的值是多少？</a:t>
            </a:r>
            <a:r>
              <a:rPr lang="zh-CN" altLang="zh-CN" sz="3200" dirty="0"/>
              <a:t/>
            </a:r>
            <a:br>
              <a:rPr lang="zh-CN" altLang="zh-CN" sz="3200" dirty="0"/>
            </a:br>
            <a:r>
              <a:rPr lang="en-US" altLang="zh-CN" sz="3200" dirty="0" smtClean="0"/>
              <a:t>2.</a:t>
            </a:r>
            <a:r>
              <a:rPr lang="zh-CN" altLang="zh-CN" sz="3200" b="1" dirty="0" smtClean="0"/>
              <a:t>采</a:t>
            </a:r>
            <a:r>
              <a:rPr lang="zh-CN" altLang="zh-CN" sz="3200" b="1" dirty="0"/>
              <a:t>用停等协议时，线路利用率是多少？</a:t>
            </a:r>
            <a:r>
              <a:rPr lang="zh-CN" altLang="zh-CN" sz="3200" dirty="0"/>
              <a:t/>
            </a:r>
            <a:br>
              <a:rPr lang="zh-CN" altLang="zh-CN" sz="3200" dirty="0"/>
            </a:br>
            <a:r>
              <a:rPr lang="en-US" altLang="zh-CN" sz="3200" dirty="0" smtClean="0"/>
              <a:t>3.</a:t>
            </a:r>
            <a:r>
              <a:rPr lang="zh-CN" altLang="zh-CN" sz="3200" b="1" dirty="0" smtClean="0"/>
              <a:t>若</a:t>
            </a:r>
            <a:r>
              <a:rPr lang="zh-CN" altLang="zh-CN" sz="3200" b="1" dirty="0"/>
              <a:t>采用连续</a:t>
            </a:r>
            <a:r>
              <a:rPr lang="en-US" altLang="zh-CN" sz="3200" b="1" dirty="0"/>
              <a:t>ARQ</a:t>
            </a:r>
            <a:r>
              <a:rPr lang="zh-CN" altLang="zh-CN" sz="3200" b="1" dirty="0"/>
              <a:t>协</a:t>
            </a:r>
            <a:r>
              <a:rPr lang="zh-CN" altLang="zh-CN" sz="3200" b="1" dirty="0" smtClean="0"/>
              <a:t>议，</a:t>
            </a:r>
            <a:r>
              <a:rPr lang="zh-CN" altLang="zh-CN" sz="3200" b="1" dirty="0"/>
              <a:t>则发送方在收到一个帧的应答之前，最多能发送多少帧？</a:t>
            </a:r>
            <a:endParaRPr lang="zh-CN" altLang="zh-CN" sz="3200" dirty="0"/>
          </a:p>
        </p:txBody>
      </p:sp>
    </p:spTree>
    <p:extLst>
      <p:ext uri="{BB962C8B-B14F-4D97-AF65-F5344CB8AC3E}">
        <p14:creationId xmlns:p14="http://schemas.microsoft.com/office/powerpoint/2010/main" val="2009056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593737"/>
          </a:xfrm>
        </p:spPr>
        <p:txBody>
          <a:bodyPr>
            <a:normAutofit/>
          </a:bodyPr>
          <a:lstStyle/>
          <a:p>
            <a:pPr lvl="0"/>
            <a:r>
              <a:rPr lang="en-US" altLang="zh-CN" sz="3600" b="1" dirty="0" smtClean="0">
                <a:solidFill>
                  <a:srgbClr val="FF0000"/>
                </a:solidFill>
              </a:rPr>
              <a:t>7.CIDR</a:t>
            </a:r>
            <a:r>
              <a:rPr lang="zh-CN" altLang="zh-CN" sz="3600" b="1" dirty="0">
                <a:solidFill>
                  <a:srgbClr val="FF0000"/>
                </a:solidFill>
              </a:rPr>
              <a:t>技术解决了路由缩放问题，例如</a:t>
            </a:r>
            <a:r>
              <a:rPr lang="en-US" altLang="zh-CN" sz="3600" b="1" dirty="0">
                <a:solidFill>
                  <a:srgbClr val="FF0000"/>
                </a:solidFill>
              </a:rPr>
              <a:t>2048</a:t>
            </a:r>
            <a:r>
              <a:rPr lang="zh-CN" altLang="zh-CN" sz="3600" b="1" dirty="0">
                <a:solidFill>
                  <a:srgbClr val="FF0000"/>
                </a:solidFill>
              </a:rPr>
              <a:t>个</a:t>
            </a:r>
            <a:r>
              <a:rPr lang="en-US" altLang="zh-CN" sz="3600" b="1" dirty="0">
                <a:solidFill>
                  <a:srgbClr val="FF0000"/>
                </a:solidFill>
              </a:rPr>
              <a:t>C</a:t>
            </a:r>
            <a:r>
              <a:rPr lang="zh-CN" altLang="zh-CN" sz="3600" b="1" dirty="0">
                <a:solidFill>
                  <a:srgbClr val="FF0000"/>
                </a:solidFill>
              </a:rPr>
              <a:t>类网络组成一个地址块</a:t>
            </a:r>
            <a:r>
              <a:rPr lang="en-US" altLang="zh-CN" sz="3600" b="1" dirty="0">
                <a:solidFill>
                  <a:srgbClr val="FF0000"/>
                </a:solidFill>
              </a:rPr>
              <a:t>192.24.0.0- 192.31.255.0</a:t>
            </a:r>
            <a:r>
              <a:rPr lang="zh-CN" altLang="zh-CN" sz="3600" b="1" dirty="0">
                <a:solidFill>
                  <a:srgbClr val="FF0000"/>
                </a:solidFill>
              </a:rPr>
              <a:t>，路由地址聚合后网络地址和网络掩码各为多少</a:t>
            </a:r>
            <a:r>
              <a:rPr lang="zh-CN" altLang="zh-CN" sz="3600" b="1" dirty="0" smtClean="0">
                <a:solidFill>
                  <a:srgbClr val="FF0000"/>
                </a:solidFill>
              </a:rPr>
              <a:t>？</a:t>
            </a:r>
            <a:r>
              <a:rPr lang="en-US" altLang="zh-CN" sz="3600" dirty="0" smtClean="0">
                <a:solidFill>
                  <a:srgbClr val="FF0000"/>
                </a:solidFill>
              </a:rPr>
              <a:t/>
            </a:r>
            <a:br>
              <a:rPr lang="en-US" altLang="zh-CN" sz="3600" dirty="0" smtClean="0">
                <a:solidFill>
                  <a:srgbClr val="FF0000"/>
                </a:solidFill>
              </a:rPr>
            </a:br>
            <a:r>
              <a:rPr lang="en-US" altLang="zh-CN" sz="3600" dirty="0">
                <a:solidFill>
                  <a:srgbClr val="FF0000"/>
                </a:solidFill>
              </a:rPr>
              <a:t/>
            </a:r>
            <a:br>
              <a:rPr lang="en-US" altLang="zh-CN" sz="3600" dirty="0">
                <a:solidFill>
                  <a:srgbClr val="FF0000"/>
                </a:solidFill>
              </a:rPr>
            </a:br>
            <a:r>
              <a:rPr lang="zh-CN" altLang="zh-CN" dirty="0"/>
              <a:t/>
            </a:r>
            <a:br>
              <a:rPr lang="zh-CN" altLang="zh-CN" dirty="0"/>
            </a:br>
            <a:r>
              <a:rPr lang="zh-CN" altLang="zh-CN" dirty="0"/>
              <a:t/>
            </a:r>
            <a:br>
              <a:rPr lang="zh-CN" altLang="zh-CN" dirty="0"/>
            </a:br>
            <a:endParaRPr kumimoji="1" lang="zh-CN" altLang="en-US" dirty="0"/>
          </a:p>
        </p:txBody>
      </p:sp>
      <p:sp>
        <p:nvSpPr>
          <p:cNvPr id="4" name="矩形 3"/>
          <p:cNvSpPr/>
          <p:nvPr/>
        </p:nvSpPr>
        <p:spPr>
          <a:xfrm>
            <a:off x="2219106" y="4422503"/>
            <a:ext cx="7252306" cy="584775"/>
          </a:xfrm>
          <a:prstGeom prst="rect">
            <a:avLst/>
          </a:prstGeom>
        </p:spPr>
        <p:txBody>
          <a:bodyPr wrap="none">
            <a:spAutoFit/>
          </a:bodyPr>
          <a:lstStyle/>
          <a:p>
            <a:r>
              <a:rPr lang="zh-CN" altLang="zh-CN" sz="3200" dirty="0" smtClean="0"/>
              <a:t>网络号</a:t>
            </a:r>
            <a:r>
              <a:rPr lang="en-US" altLang="zh-CN" sz="3200" dirty="0" smtClean="0"/>
              <a:t>192.24.0.0</a:t>
            </a:r>
            <a:r>
              <a:rPr lang="zh-CN" altLang="zh-CN" sz="3200" dirty="0" smtClean="0"/>
              <a:t>和地址掩码</a:t>
            </a:r>
            <a:r>
              <a:rPr lang="en-US" altLang="zh-CN" sz="3200" dirty="0" smtClean="0"/>
              <a:t>255.248.0.0</a:t>
            </a:r>
            <a:endParaRPr lang="zh-CN" altLang="en-US" sz="3200" dirty="0"/>
          </a:p>
        </p:txBody>
      </p:sp>
    </p:spTree>
    <p:extLst>
      <p:ext uri="{BB962C8B-B14F-4D97-AF65-F5344CB8AC3E}">
        <p14:creationId xmlns:p14="http://schemas.microsoft.com/office/powerpoint/2010/main" val="210049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927844"/>
          </a:xfrm>
        </p:spPr>
        <p:txBody>
          <a:bodyPr>
            <a:normAutofit/>
          </a:bodyPr>
          <a:lstStyle/>
          <a:p>
            <a:r>
              <a:rPr lang="en-US" altLang="zh-CN" sz="3600" b="1" dirty="0" smtClean="0">
                <a:solidFill>
                  <a:srgbClr val="FF0000"/>
                </a:solidFill>
              </a:rPr>
              <a:t>6. </a:t>
            </a:r>
            <a:r>
              <a:rPr lang="zh-CN" altLang="zh-CN" sz="3600" b="1" dirty="0" smtClean="0">
                <a:solidFill>
                  <a:srgbClr val="FF0000"/>
                </a:solidFill>
              </a:rPr>
              <a:t>考</a:t>
            </a:r>
            <a:r>
              <a:rPr lang="zh-CN" altLang="zh-CN" sz="3600" b="1" dirty="0">
                <a:solidFill>
                  <a:srgbClr val="FF0000"/>
                </a:solidFill>
              </a:rPr>
              <a:t>虑互联</a:t>
            </a:r>
            <a:r>
              <a:rPr lang="en-US" altLang="zh-CN" sz="3600" b="1" dirty="0">
                <a:solidFill>
                  <a:srgbClr val="FF0000"/>
                </a:solidFill>
              </a:rPr>
              <a:t>3</a:t>
            </a:r>
            <a:r>
              <a:rPr lang="zh-CN" altLang="zh-CN" sz="3600" b="1" dirty="0">
                <a:solidFill>
                  <a:srgbClr val="FF0000"/>
                </a:solidFill>
              </a:rPr>
              <a:t>个子网（子网</a:t>
            </a:r>
            <a:r>
              <a:rPr lang="en-US" altLang="zh-CN" sz="3600" b="1" dirty="0">
                <a:solidFill>
                  <a:srgbClr val="FF0000"/>
                </a:solidFill>
              </a:rPr>
              <a:t>1</a:t>
            </a:r>
            <a:r>
              <a:rPr lang="zh-CN" altLang="zh-CN" sz="3600" b="1" dirty="0">
                <a:solidFill>
                  <a:srgbClr val="FF0000"/>
                </a:solidFill>
              </a:rPr>
              <a:t>、子网</a:t>
            </a:r>
            <a:r>
              <a:rPr lang="en-US" altLang="zh-CN" sz="3600" b="1" dirty="0">
                <a:solidFill>
                  <a:srgbClr val="FF0000"/>
                </a:solidFill>
              </a:rPr>
              <a:t>2</a:t>
            </a:r>
            <a:r>
              <a:rPr lang="zh-CN" altLang="zh-CN" sz="3600" b="1" dirty="0">
                <a:solidFill>
                  <a:srgbClr val="FF0000"/>
                </a:solidFill>
              </a:rPr>
              <a:t>和子网</a:t>
            </a:r>
            <a:r>
              <a:rPr lang="en-US" altLang="zh-CN" sz="3600" b="1" dirty="0">
                <a:solidFill>
                  <a:srgbClr val="FF0000"/>
                </a:solidFill>
              </a:rPr>
              <a:t>3</a:t>
            </a:r>
            <a:r>
              <a:rPr lang="zh-CN" altLang="zh-CN" sz="3600" b="1" dirty="0">
                <a:solidFill>
                  <a:srgbClr val="FF0000"/>
                </a:solidFill>
              </a:rPr>
              <a:t>）的路由器。假定在这</a:t>
            </a:r>
            <a:r>
              <a:rPr lang="en-US" altLang="zh-CN" sz="3600" b="1" dirty="0">
                <a:solidFill>
                  <a:srgbClr val="FF0000"/>
                </a:solidFill>
              </a:rPr>
              <a:t>3</a:t>
            </a:r>
            <a:r>
              <a:rPr lang="zh-CN" altLang="zh-CN" sz="3600" b="1" dirty="0">
                <a:solidFill>
                  <a:srgbClr val="FF0000"/>
                </a:solidFill>
              </a:rPr>
              <a:t>个子网中的所有接口</a:t>
            </a:r>
            <a:r>
              <a:rPr lang="en-US" altLang="zh-CN" sz="3600" b="1" dirty="0">
                <a:solidFill>
                  <a:srgbClr val="FF0000"/>
                </a:solidFill>
              </a:rPr>
              <a:t>IP</a:t>
            </a:r>
            <a:r>
              <a:rPr lang="zh-CN" altLang="zh-CN" sz="3600" b="1" dirty="0">
                <a:solidFill>
                  <a:srgbClr val="FF0000"/>
                </a:solidFill>
              </a:rPr>
              <a:t>地址要求具有前缀</a:t>
            </a:r>
            <a:r>
              <a:rPr lang="en-US" altLang="zh-CN" sz="3600" b="1" dirty="0">
                <a:solidFill>
                  <a:srgbClr val="FF0000"/>
                </a:solidFill>
              </a:rPr>
              <a:t>223.23.17.0/24</a:t>
            </a:r>
            <a:r>
              <a:rPr lang="zh-CN" altLang="zh-CN" sz="3600" b="1" dirty="0">
                <a:solidFill>
                  <a:srgbClr val="FF0000"/>
                </a:solidFill>
              </a:rPr>
              <a:t>。还假定子网</a:t>
            </a:r>
            <a:r>
              <a:rPr lang="en-US" altLang="zh-CN" sz="3600" b="1" dirty="0">
                <a:solidFill>
                  <a:srgbClr val="FF0000"/>
                </a:solidFill>
              </a:rPr>
              <a:t>1</a:t>
            </a:r>
            <a:r>
              <a:rPr lang="zh-CN" altLang="zh-CN" sz="3600" b="1" dirty="0">
                <a:solidFill>
                  <a:srgbClr val="FF0000"/>
                </a:solidFill>
              </a:rPr>
              <a:t>要求支持多达</a:t>
            </a:r>
            <a:r>
              <a:rPr lang="en-US" altLang="zh-CN" sz="3600" b="1" dirty="0">
                <a:solidFill>
                  <a:srgbClr val="FF0000"/>
                </a:solidFill>
              </a:rPr>
              <a:t>125</a:t>
            </a:r>
            <a:r>
              <a:rPr lang="zh-CN" altLang="zh-CN" sz="3600" b="1" dirty="0">
                <a:solidFill>
                  <a:srgbClr val="FF0000"/>
                </a:solidFill>
              </a:rPr>
              <a:t>个接口，子网</a:t>
            </a:r>
            <a:r>
              <a:rPr lang="en-US" altLang="zh-CN" sz="3600" b="1" dirty="0">
                <a:solidFill>
                  <a:srgbClr val="FF0000"/>
                </a:solidFill>
              </a:rPr>
              <a:t>2</a:t>
            </a:r>
            <a:r>
              <a:rPr lang="zh-CN" altLang="zh-CN" sz="3600" b="1" dirty="0">
                <a:solidFill>
                  <a:srgbClr val="FF0000"/>
                </a:solidFill>
              </a:rPr>
              <a:t>和子网</a:t>
            </a:r>
            <a:r>
              <a:rPr lang="en-US" altLang="zh-CN" sz="3600" b="1" dirty="0">
                <a:solidFill>
                  <a:srgbClr val="FF0000"/>
                </a:solidFill>
              </a:rPr>
              <a:t>3</a:t>
            </a:r>
            <a:r>
              <a:rPr lang="zh-CN" altLang="zh-CN" sz="3600" b="1" dirty="0">
                <a:solidFill>
                  <a:srgbClr val="FF0000"/>
                </a:solidFill>
              </a:rPr>
              <a:t>每个都要求支持多达</a:t>
            </a:r>
            <a:r>
              <a:rPr lang="en-US" altLang="zh-CN" sz="3600" b="1" dirty="0">
                <a:solidFill>
                  <a:srgbClr val="FF0000"/>
                </a:solidFill>
              </a:rPr>
              <a:t>60</a:t>
            </a:r>
            <a:r>
              <a:rPr lang="zh-CN" altLang="zh-CN" sz="3600" b="1" dirty="0">
                <a:solidFill>
                  <a:srgbClr val="FF0000"/>
                </a:solidFill>
              </a:rPr>
              <a:t>个接口。问：</a:t>
            </a:r>
            <a:r>
              <a:rPr lang="zh-CN" altLang="zh-CN" sz="3600" dirty="0"/>
              <a:t/>
            </a:r>
            <a:br>
              <a:rPr lang="zh-CN" altLang="zh-CN" sz="3600" dirty="0"/>
            </a:br>
            <a:r>
              <a:rPr lang="zh-CN" altLang="zh-CN" sz="3600" b="1" dirty="0"/>
              <a:t>具体写出每一个子网的地址块（形式为</a:t>
            </a:r>
            <a:r>
              <a:rPr lang="en-US" altLang="zh-CN" sz="3600" b="1" dirty="0" err="1"/>
              <a:t>a.b.c.d</a:t>
            </a:r>
            <a:r>
              <a:rPr lang="en-US" altLang="zh-CN" sz="3600" b="1" dirty="0"/>
              <a:t>/x</a:t>
            </a:r>
            <a:r>
              <a:rPr lang="zh-CN" altLang="zh-CN" sz="3600" b="1" dirty="0"/>
              <a:t>）。</a:t>
            </a:r>
            <a:r>
              <a:rPr lang="zh-CN" altLang="zh-CN" sz="3600" dirty="0"/>
              <a:t/>
            </a:r>
            <a:br>
              <a:rPr lang="zh-CN" altLang="zh-CN" sz="3600" dirty="0"/>
            </a:br>
            <a:r>
              <a:rPr lang="zh-CN" altLang="zh-CN" sz="3600" b="1" dirty="0"/>
              <a:t>具体写出每一个子网的网络掩码和其广播地址。</a:t>
            </a:r>
            <a:r>
              <a:rPr lang="zh-CN" altLang="zh-CN" dirty="0"/>
              <a:t/>
            </a:r>
            <a:br>
              <a:rPr lang="zh-CN" altLang="zh-CN" dirty="0"/>
            </a:br>
            <a:endParaRPr kumimoji="1" lang="zh-CN" altLang="en-US" dirty="0"/>
          </a:p>
        </p:txBody>
      </p:sp>
    </p:spTree>
    <p:extLst>
      <p:ext uri="{BB962C8B-B14F-4D97-AF65-F5344CB8AC3E}">
        <p14:creationId xmlns:p14="http://schemas.microsoft.com/office/powerpoint/2010/main" val="527178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1634</Words>
  <Application>Microsoft Office PowerPoint</Application>
  <PresentationFormat>自定义</PresentationFormat>
  <Paragraphs>187</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习题课</vt:lpstr>
      <vt:lpstr>1. 根据下面的网络拓扑结构图，采用距离矢量路由算法填写节点B的距离表和路由表。</vt:lpstr>
      <vt:lpstr>2.某A类网络10.0.0.0的子网掩码255.224.0.0，请确定可以划分的子网个数，写出每个子网的子网号及每个子网的主机范围。 </vt:lpstr>
      <vt:lpstr>3.假定网络中的路由器B的路由表有如下的项目（这三列分别表示“目的网络”、“距离”和“下一跳”路由器）： </vt:lpstr>
      <vt:lpstr>PowerPoint 演示文稿</vt:lpstr>
      <vt:lpstr>4.一个信道的位率是4kbit/s，传播时延为20ms,那么帧的大小在什么范围内，停-等协议才有至少25%的效率？</vt:lpstr>
      <vt:lpstr>5.一个卫星信道数据传输速率为500kbit/s。往返时延为496ms，帧的长度为2000bit，问： 1.若采用停等协议，用t表示从发送一帧数据到发送下一帧数据的时间间隔，试求出t的值是多少？ 2.采用停等协议时，线路利用率是多少？ 3.若采用连续ARQ协议，则发送方在收到一个帧的应答之前，最多能发送多少帧？</vt:lpstr>
      <vt:lpstr>7.CIDR技术解决了路由缩放问题，例如2048个C类网络组成一个地址块192.24.0.0- 192.31.255.0，路由地址聚合后网络地址和网络掩码各为多少？    </vt:lpstr>
      <vt:lpstr>6. 考虑互联3个子网（子网1、子网2和子网3）的路由器。假定在这3个子网中的所有接口IP地址要求具有前缀223.23.17.0/24。还假定子网1要求支持多达125个接口，子网2和子网3每个都要求支持多达60个接口。问： 具体写出每一个子网的地址块（形式为a.b.c.d/x）。 具体写出每一个子网的网络掩码和其广播地址。 </vt:lpstr>
      <vt:lpstr>8. 设网络中路由器B的当前路由下表1所示，B收到从路由器C发来的路由 信息如表2所示。试给出路由器B更新后的路由表。</vt:lpstr>
      <vt:lpstr>9.考虑TCP拥塞窗口长度作为时间的函数。假设TCP Reno经历下图所示的行为，请回答下列问题。 （1）指出运行TCP慢启动的时间间隔； （2）指出运行TCP避免拥塞的时间间隔； （3）在第11个传输周期之后，TCP检测到什么事件？ （4）在第19个传输周期之后，TCP检测到什么事件？ （5）在第1个传输周期里，Threshold的初始值为多少？ （6）在第13个传输周期里，Threshold的值为多少？ （7）在第21个传输周期里，Threshold的值为多少？ （8）第64、128个报文段分别在那个传输周期内发送？ </vt:lpstr>
      <vt:lpstr>PowerPoint 演示文稿</vt:lpstr>
      <vt:lpstr>PowerPoint 演示文稿</vt:lpstr>
      <vt:lpstr>10.</vt:lpstr>
      <vt:lpstr>PowerPoint 演示文稿</vt:lpstr>
      <vt:lpstr>11.有如下的四个/24地址块，试进行最大可能的聚合。</vt:lpstr>
      <vt:lpstr>12. 假定在使用连续ARQ协议，发送窗口大小是3，而序号范围是[0,15]，而传输媒体保证在接收方能够按序收到分组。在某一时刻，在接收方，下一个期望收到的序号是5。试问： （1）在发送方的发送窗口中可能有出现的序号组合有哪几种？ （2）接收方已经发送出的、但仍滞留在网络中的确认分组，可能有哪些？说明这些确认分组是用来确认哪些序号的分组。。 </vt:lpstr>
      <vt:lpstr>PowerPoint 演示文稿</vt:lpstr>
      <vt:lpstr>13.一台路由器的路由表中有以下的（CIDR）表项： </vt:lpstr>
      <vt:lpstr>PowerPoint 演示文稿</vt:lpstr>
      <vt:lpstr>14.某单位分配到一个地址块136.23.12.64/26。现在需要进一步划分为4个一样大的子网。试问： （1）每个子网的网络前缀有多长？ （2）每个子网中有多少个地址？ （3）每个子网的地址块是什么？ （4）每个子网可分配给主机使用的最小地址和最大地址是什么？ </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dc:title>
  <dc:creator>__</dc:creator>
  <cp:lastModifiedBy>微软用户</cp:lastModifiedBy>
  <cp:revision>16</cp:revision>
  <dcterms:created xsi:type="dcterms:W3CDTF">2018-06-18T11:24:59Z</dcterms:created>
  <dcterms:modified xsi:type="dcterms:W3CDTF">2018-06-19T02:39:20Z</dcterms:modified>
</cp:coreProperties>
</file>