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21"/>
  </p:notesMasterIdLst>
  <p:sldIdLst>
    <p:sldId id="256" r:id="rId2"/>
    <p:sldId id="272" r:id="rId3"/>
    <p:sldId id="258" r:id="rId4"/>
    <p:sldId id="273" r:id="rId5"/>
    <p:sldId id="257" r:id="rId6"/>
    <p:sldId id="263" r:id="rId7"/>
    <p:sldId id="266" r:id="rId8"/>
    <p:sldId id="268" r:id="rId9"/>
    <p:sldId id="264" r:id="rId10"/>
    <p:sldId id="267" r:id="rId11"/>
    <p:sldId id="265" r:id="rId12"/>
    <p:sldId id="270" r:id="rId13"/>
    <p:sldId id="271" r:id="rId14"/>
    <p:sldId id="274" r:id="rId15"/>
    <p:sldId id="259" r:id="rId16"/>
    <p:sldId id="275" r:id="rId17"/>
    <p:sldId id="262" r:id="rId18"/>
    <p:sldId id="260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69142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34CB5-B04F-4FA7-9E4A-39BE258BCA7E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10515-E54C-4CD9-B898-F2A4B83C9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91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UTXO size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Block size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Dependencies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Bandwidth/Latency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Topology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000" dirty="0"/>
              <a:t>RAM/CPU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10515-E54C-4CD9-B898-F2A4B83C90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26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9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135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33204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770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4420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903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8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8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7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8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1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64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8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91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3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3CE0D9F-4FEC-4FB4-B7A9-030D4247D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880" y="3558504"/>
            <a:ext cx="5908675" cy="151646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dirty="0"/>
              <a:t>Final presentation</a:t>
            </a:r>
          </a:p>
          <a:p>
            <a:pPr algn="l">
              <a:lnSpc>
                <a:spcPct val="90000"/>
              </a:lnSpc>
            </a:pPr>
            <a:r>
              <a:rPr lang="en-US" sz="2800" dirty="0"/>
              <a:t>By :  Tal </a:t>
            </a:r>
            <a:r>
              <a:rPr lang="en-US" sz="2800" dirty="0" err="1"/>
              <a:t>Tzafrir</a:t>
            </a:r>
            <a:r>
              <a:rPr lang="en-US" sz="2800" dirty="0"/>
              <a:t> &amp; Itzik Solomon</a:t>
            </a:r>
          </a:p>
          <a:p>
            <a:pPr algn="l">
              <a:lnSpc>
                <a:spcPct val="90000"/>
              </a:lnSpc>
            </a:pPr>
            <a:r>
              <a:rPr lang="en-US" sz="2800" dirty="0"/>
              <a:t>Supervisor :	Alexander </a:t>
            </a:r>
            <a:r>
              <a:rPr lang="en-US" sz="2800" dirty="0" err="1"/>
              <a:t>Manuskin</a:t>
            </a: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F14FF-7E31-498B-9B9E-A6E6500F2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821" y="1668585"/>
            <a:ext cx="9806353" cy="1191846"/>
          </a:xfrm>
        </p:spPr>
        <p:txBody>
          <a:bodyPr>
            <a:normAutofit/>
          </a:bodyPr>
          <a:lstStyle/>
          <a:p>
            <a:r>
              <a:rPr lang="en-US" sz="6000" dirty="0"/>
              <a:t>Bitcoin Throughput Analysis</a:t>
            </a:r>
            <a:endParaRPr lang="en-IL" sz="6000" dirty="0"/>
          </a:p>
        </p:txBody>
      </p:sp>
      <p:pic>
        <p:nvPicPr>
          <p:cNvPr id="1026" name="Picture 2" descr="BC Logo .png">
            <a:extLst>
              <a:ext uri="{FF2B5EF4-FFF2-40B4-BE49-F238E27FC236}">
                <a16:creationId xmlns:a16="http://schemas.microsoft.com/office/drawing/2014/main" id="{36BDF7E4-BFE5-4E84-9E01-4882FDC92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136" y="3319584"/>
            <a:ext cx="1881554" cy="188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655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F93A-64A1-43E4-B5DA-FDAF0CD3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UTXO set example</a:t>
            </a:r>
          </a:p>
        </p:txBody>
      </p:sp>
      <p:pic>
        <p:nvPicPr>
          <p:cNvPr id="1026" name="Picture 2" descr="The diagram illustrates the anatomy of bitcoin transactions. We have transactions A, B, and C owned by Alice, Bob, and Charlie, respectively. We can see that previous transactions to Alice and Bob are referenced in their respective transactions to Charlie, forming a chain of transactions.">
            <a:extLst>
              <a:ext uri="{FF2B5EF4-FFF2-40B4-BE49-F238E27FC236}">
                <a16:creationId xmlns:a16="http://schemas.microsoft.com/office/drawing/2014/main" id="{497FFA60-B848-4A62-9370-FFAD93D91B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29" y="1910751"/>
            <a:ext cx="9014674" cy="433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277C87-0378-4751-B95F-418520C1DF71}"/>
              </a:ext>
            </a:extLst>
          </p:cNvPr>
          <p:cNvSpPr/>
          <p:nvPr/>
        </p:nvSpPr>
        <p:spPr>
          <a:xfrm>
            <a:off x="7094220" y="2354580"/>
            <a:ext cx="784860" cy="731520"/>
          </a:xfrm>
          <a:prstGeom prst="rect">
            <a:avLst/>
          </a:prstGeom>
          <a:noFill/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99AB33-D786-461C-B1A2-CDCFF5CEA699}"/>
              </a:ext>
            </a:extLst>
          </p:cNvPr>
          <p:cNvSpPr/>
          <p:nvPr/>
        </p:nvSpPr>
        <p:spPr>
          <a:xfrm>
            <a:off x="3108960" y="3131820"/>
            <a:ext cx="784860" cy="731520"/>
          </a:xfrm>
          <a:prstGeom prst="rect">
            <a:avLst/>
          </a:prstGeom>
          <a:noFill/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3215AF-2486-450A-8596-72CE7FFB3095}"/>
              </a:ext>
            </a:extLst>
          </p:cNvPr>
          <p:cNvSpPr/>
          <p:nvPr/>
        </p:nvSpPr>
        <p:spPr>
          <a:xfrm>
            <a:off x="7124700" y="4556760"/>
            <a:ext cx="784860" cy="731520"/>
          </a:xfrm>
          <a:prstGeom prst="rect">
            <a:avLst/>
          </a:prstGeom>
          <a:noFill/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022F6A-7306-42A7-B58F-6146D9929B64}"/>
              </a:ext>
            </a:extLst>
          </p:cNvPr>
          <p:cNvCxnSpPr/>
          <p:nvPr/>
        </p:nvCxnSpPr>
        <p:spPr>
          <a:xfrm flipV="1">
            <a:off x="3162300" y="2491740"/>
            <a:ext cx="662940" cy="50292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F41326-CE7C-4348-B420-A211088AAE6E}"/>
              </a:ext>
            </a:extLst>
          </p:cNvPr>
          <p:cNvCxnSpPr/>
          <p:nvPr/>
        </p:nvCxnSpPr>
        <p:spPr>
          <a:xfrm flipV="1">
            <a:off x="3177540" y="4678680"/>
            <a:ext cx="662940" cy="50292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216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BTC Fee.PNG">
            <a:extLst>
              <a:ext uri="{FF2B5EF4-FFF2-40B4-BE49-F238E27FC236}">
                <a16:creationId xmlns:a16="http://schemas.microsoft.com/office/drawing/2014/main" id="{695619A9-C2EF-4D33-954F-96262FAEF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8" t="22166" r="25302" b="-2"/>
          <a:stretch/>
        </p:blipFill>
        <p:spPr bwMode="auto">
          <a:xfrm>
            <a:off x="403014" y="2887981"/>
            <a:ext cx="8596668" cy="347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4B8A75-C22A-4D68-87DD-5FE5B96D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Bitcoin scalability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8FCE6-62AA-4628-B813-458BA8E2F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714" y="194722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Average block creation time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Block size limit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Efficiency</a:t>
            </a:r>
          </a:p>
          <a:p>
            <a:pPr>
              <a:lnSpc>
                <a:spcPct val="200000"/>
              </a:lnSpc>
            </a:pPr>
            <a:endParaRPr lang="en-US" sz="2400" dirty="0"/>
          </a:p>
        </p:txBody>
      </p:sp>
      <p:pic>
        <p:nvPicPr>
          <p:cNvPr id="7172" name="Picture 4" descr="BTC Fee.PNG">
            <a:extLst>
              <a:ext uri="{FF2B5EF4-FFF2-40B4-BE49-F238E27FC236}">
                <a16:creationId xmlns:a16="http://schemas.microsoft.com/office/drawing/2014/main" id="{8CED7B7C-AFE6-481E-A217-763A4C6070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87" t="21566" r="14186" b="58370"/>
          <a:stretch/>
        </p:blipFill>
        <p:spPr bwMode="auto">
          <a:xfrm>
            <a:off x="6568725" y="3226739"/>
            <a:ext cx="1112697" cy="89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BTC Fee.PNG">
            <a:extLst>
              <a:ext uri="{FF2B5EF4-FFF2-40B4-BE49-F238E27FC236}">
                <a16:creationId xmlns:a16="http://schemas.microsoft.com/office/drawing/2014/main" id="{7A5ADE74-B0B1-4277-909B-A902350DA5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2" t="634" r="27188" b="92193"/>
          <a:stretch/>
        </p:blipFill>
        <p:spPr bwMode="auto">
          <a:xfrm>
            <a:off x="510348" y="6360161"/>
            <a:ext cx="8382000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736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4" name="Picture 8" descr="Related image">
            <a:extLst>
              <a:ext uri="{FF2B5EF4-FFF2-40B4-BE49-F238E27FC236}">
                <a16:creationId xmlns:a16="http://schemas.microsoft.com/office/drawing/2014/main" id="{4CEF0C91-C1DE-4D7B-9117-CF35DF907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276801" y="2077255"/>
            <a:ext cx="2997201" cy="299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9C754D-B4E1-4F19-86B8-D077CADD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Parameters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6D249-1B6D-450C-A541-0660A5BD0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11516"/>
            <a:ext cx="8596668" cy="474648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Block size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UTXO set size out of cache size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Topology of nodes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2292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4715A9-BF00-4301-B9AD-BE40F1475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81" y="3760407"/>
            <a:ext cx="8785421" cy="24879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04AD0A-D99D-41C3-90B1-4AE69194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Block Size</a:t>
            </a:r>
            <a:endParaRPr lang="en-IL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B7C2F-7FA9-4D7C-BCE9-C3AF7E203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81" y="1733230"/>
            <a:ext cx="8596668" cy="3880773"/>
          </a:xfrm>
        </p:spPr>
        <p:txBody>
          <a:bodyPr/>
          <a:lstStyle/>
          <a:p>
            <a:r>
              <a:rPr lang="en-US" sz="2800" dirty="0"/>
              <a:t>Legacy size limitation – 1MB</a:t>
            </a:r>
          </a:p>
          <a:p>
            <a:r>
              <a:rPr lang="en-US" sz="2800" dirty="0" err="1"/>
              <a:t>SegWit</a:t>
            </a:r>
            <a:r>
              <a:rPr lang="en-US" sz="2800" dirty="0"/>
              <a:t> and block weight</a:t>
            </a:r>
            <a:endParaRPr lang="en-US" dirty="0"/>
          </a:p>
          <a:p>
            <a:pPr lvl="1"/>
            <a:r>
              <a:rPr lang="en-US" sz="2000" dirty="0"/>
              <a:t>New theoretical limitation is 4MB</a:t>
            </a:r>
          </a:p>
          <a:p>
            <a:pPr lvl="1"/>
            <a:r>
              <a:rPr lang="en-US" sz="2000" dirty="0"/>
              <a:t>Witness and striped size</a:t>
            </a:r>
            <a:endParaRPr lang="en-US" dirty="0"/>
          </a:p>
          <a:p>
            <a:pPr lvl="1"/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0FE485-5B49-4EC5-9CB6-2D97E6C68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387" y="2143635"/>
            <a:ext cx="3976687" cy="140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53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5900-0C6F-44EF-A790-94062500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UTXO set Size</a:t>
            </a:r>
            <a:endParaRPr lang="en-IL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51541-E3E4-4E12-985A-6765458DE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58232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CAD73-7536-43BE-B0AC-F426EA96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52" y="409572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Our Setup</a:t>
            </a:r>
            <a:endParaRPr lang="en-US" sz="48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8" name="Content Placeholder 25">
            <a:extLst>
              <a:ext uri="{FF2B5EF4-FFF2-40B4-BE49-F238E27FC236}">
                <a16:creationId xmlns:a16="http://schemas.microsoft.com/office/drawing/2014/main" id="{22160401-8E11-4687-819C-8CB29CC61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13" y="2077375"/>
            <a:ext cx="5551246" cy="4548606"/>
          </a:xfrm>
        </p:spPr>
        <p:txBody>
          <a:bodyPr anchor="t"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>
                <a:solidFill>
                  <a:schemeClr val="tx2"/>
                </a:solidFill>
              </a:rPr>
              <a:t>Local server</a:t>
            </a:r>
          </a:p>
          <a:p>
            <a:pPr lvl="1">
              <a:lnSpc>
                <a:spcPct val="170000"/>
              </a:lnSpc>
            </a:pPr>
            <a:r>
              <a:rPr lang="en-US" dirty="0">
                <a:solidFill>
                  <a:schemeClr val="tx2"/>
                </a:solidFill>
              </a:rPr>
              <a:t>Scripts</a:t>
            </a:r>
          </a:p>
          <a:p>
            <a:pPr lvl="1">
              <a:lnSpc>
                <a:spcPct val="170000"/>
              </a:lnSpc>
            </a:pPr>
            <a:r>
              <a:rPr lang="en-US" dirty="0">
                <a:solidFill>
                  <a:schemeClr val="tx2"/>
                </a:solidFill>
              </a:rPr>
              <a:t>Library of data directories</a:t>
            </a:r>
          </a:p>
          <a:p>
            <a:pPr lvl="1">
              <a:lnSpc>
                <a:spcPct val="170000"/>
              </a:lnSpc>
            </a:pPr>
            <a:r>
              <a:rPr lang="en-US" dirty="0">
                <a:solidFill>
                  <a:schemeClr val="tx2"/>
                </a:solidFill>
              </a:rPr>
              <a:t>results</a:t>
            </a:r>
          </a:p>
          <a:p>
            <a:pPr>
              <a:lnSpc>
                <a:spcPct val="170000"/>
              </a:lnSpc>
            </a:pPr>
            <a:r>
              <a:rPr lang="en-US" dirty="0">
                <a:solidFill>
                  <a:schemeClr val="tx2"/>
                </a:solidFill>
              </a:rPr>
              <a:t>AWS instances</a:t>
            </a:r>
            <a:endParaRPr lang="en-US" sz="1600" dirty="0">
              <a:solidFill>
                <a:schemeClr val="tx2"/>
              </a:solidFill>
            </a:endParaRPr>
          </a:p>
          <a:p>
            <a:pPr lvl="1">
              <a:lnSpc>
                <a:spcPct val="170000"/>
              </a:lnSpc>
            </a:pPr>
            <a:r>
              <a:rPr lang="en-US" dirty="0">
                <a:solidFill>
                  <a:schemeClr val="tx2"/>
                </a:solidFill>
              </a:rPr>
              <a:t>Bitcoin core client</a:t>
            </a:r>
          </a:p>
          <a:p>
            <a:pPr lvl="1">
              <a:lnSpc>
                <a:spcPct val="170000"/>
              </a:lnSpc>
            </a:pPr>
            <a:r>
              <a:rPr lang="en-US" dirty="0">
                <a:solidFill>
                  <a:schemeClr val="tx2"/>
                </a:solidFill>
              </a:rPr>
              <a:t>Server script (only miner)</a:t>
            </a:r>
          </a:p>
          <a:p>
            <a:pPr lvl="1">
              <a:lnSpc>
                <a:spcPct val="170000"/>
              </a:lnSpc>
            </a:pPr>
            <a:r>
              <a:rPr lang="en-US" dirty="0">
                <a:solidFill>
                  <a:schemeClr val="tx2"/>
                </a:solidFill>
              </a:rPr>
              <a:t>Block notify script</a:t>
            </a:r>
          </a:p>
        </p:txBody>
      </p:sp>
      <p:pic>
        <p:nvPicPr>
          <p:cNvPr id="1194" name="Picture 1193">
            <a:extLst>
              <a:ext uri="{FF2B5EF4-FFF2-40B4-BE49-F238E27FC236}">
                <a16:creationId xmlns:a16="http://schemas.microsoft.com/office/drawing/2014/main" id="{0D2599CE-30AA-4E80-8778-E98325152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996" y="1272816"/>
            <a:ext cx="4785901" cy="43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2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C2E7-0D29-42CA-83AD-518331ED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Topology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6C9CB-6889-463B-B5FF-9BBE6BC56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Mesh (clique)</a:t>
            </a:r>
          </a:p>
          <a:p>
            <a:r>
              <a:rPr lang="en-US" dirty="0"/>
              <a:t>Static (deterministic random)</a:t>
            </a:r>
          </a:p>
          <a:p>
            <a:r>
              <a:rPr lang="en-US" dirty="0"/>
              <a:t>Dynamic (non deterministic random)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37370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F05A-3AEF-4057-A147-DE70ADB5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Scripts</a:t>
            </a:r>
            <a:endParaRPr lang="en-IL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683A4-01A9-4477-BD6E-3EE97BAC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make_setup_test.py – main script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Create_starting_blockchain.py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Run measurements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Collect and display results</a:t>
            </a:r>
            <a:endParaRPr lang="en-IL" sz="2400" dirty="0"/>
          </a:p>
        </p:txBody>
      </p:sp>
      <p:pic>
        <p:nvPicPr>
          <p:cNvPr id="2050" name="Picture 2" descr="Image result for framework yellow png">
            <a:extLst>
              <a:ext uri="{FF2B5EF4-FFF2-40B4-BE49-F238E27FC236}">
                <a16:creationId xmlns:a16="http://schemas.microsoft.com/office/drawing/2014/main" id="{8AE297F9-3D18-4457-AA04-96C90620D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2088746"/>
            <a:ext cx="2635077" cy="395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386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B620-4CD1-4292-8553-F80D33E2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Current status</a:t>
            </a:r>
            <a:endParaRPr lang="en-IL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F09B5-ED06-4DC1-B7FF-FD43D2D9B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34277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Research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Experimenting with Bitcoin core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Characterization of framework</a:t>
            </a:r>
            <a:endParaRPr lang="en-IL" sz="2400" dirty="0"/>
          </a:p>
        </p:txBody>
      </p:sp>
      <p:pic>
        <p:nvPicPr>
          <p:cNvPr id="4098" name="Picture 2" descr="Image result for status yellow png">
            <a:extLst>
              <a:ext uri="{FF2B5EF4-FFF2-40B4-BE49-F238E27FC236}">
                <a16:creationId xmlns:a16="http://schemas.microsoft.com/office/drawing/2014/main" id="{2A96780D-8665-4FD4-99C6-5F72143B7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202" y="2209801"/>
            <a:ext cx="2717800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029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0FDF-11F2-4873-B0D5-1B036F15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Next steps</a:t>
            </a:r>
            <a:endParaRPr lang="en-IL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63DFA-1F84-4205-9E2A-1F1DB5D61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Build framework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Build network on AWS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Measurements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Analysis and conclusions</a:t>
            </a:r>
          </a:p>
        </p:txBody>
      </p:sp>
      <p:pic>
        <p:nvPicPr>
          <p:cNvPr id="5124" name="Picture 4" descr="Image result for next yellow png">
            <a:extLst>
              <a:ext uri="{FF2B5EF4-FFF2-40B4-BE49-F238E27FC236}">
                <a16:creationId xmlns:a16="http://schemas.microsoft.com/office/drawing/2014/main" id="{A41FDDCD-F0FF-4CAF-B0DF-0099631930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8" r="22481" b="36247"/>
          <a:stretch/>
        </p:blipFill>
        <p:spPr bwMode="auto">
          <a:xfrm>
            <a:off x="4975668" y="1816100"/>
            <a:ext cx="4251960" cy="356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58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EDE4-6B1E-4B99-9E22-C915DA01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Outline</a:t>
            </a:r>
            <a:endParaRPr lang="en-IL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93F15-02B3-49CD-BF29-5DE402399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4556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8E45-F156-4BC5-A0D6-180F432C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Project goals</a:t>
            </a:r>
            <a:endParaRPr lang="en-IL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3203F-0862-4A9B-A342-C60DB42E6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Learn about Bitcoin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Create framework for Bitcoin network analysis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Research how propagation time in network is affected </a:t>
            </a:r>
            <a:br>
              <a:rPr lang="en-US" sz="2400" dirty="0"/>
            </a:br>
            <a:r>
              <a:rPr lang="en-US" sz="2400" dirty="0"/>
              <a:t>by different aspects</a:t>
            </a:r>
          </a:p>
        </p:txBody>
      </p:sp>
      <p:pic>
        <p:nvPicPr>
          <p:cNvPr id="6146" name="Picture 2" descr="Image result for goal yellow png">
            <a:extLst>
              <a:ext uri="{FF2B5EF4-FFF2-40B4-BE49-F238E27FC236}">
                <a16:creationId xmlns:a16="http://schemas.microsoft.com/office/drawing/2014/main" id="{89286FF5-40D9-4287-9EB4-E02D7664D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147" y="3365129"/>
            <a:ext cx="3880773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87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A56D-FFDD-4B9C-A74C-AED3EA8FD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Tools</a:t>
            </a:r>
            <a:endParaRPr lang="en-IL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4FD4B-E4A2-40DC-9171-897B5E5BA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6201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cdn.cloudbet.com/images/Blog/Bitcoin-101/Cloudbet-blog-what-is-blockchain-bitcoin-image.png">
            <a:extLst>
              <a:ext uri="{FF2B5EF4-FFF2-40B4-BE49-F238E27FC236}">
                <a16:creationId xmlns:a16="http://schemas.microsoft.com/office/drawing/2014/main" id="{561BEE1C-E760-49E5-AA34-8D67A7ABC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33000"/>
                    </a14:imgEffect>
                    <a14:imgEffect>
                      <a14:brightnessContrast contrast="-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8350"/>
            <a:ext cx="12192000" cy="3886200"/>
          </a:xfrm>
          <a:prstGeom prst="rect">
            <a:avLst/>
          </a:prstGeom>
          <a:noFill/>
          <a:ex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DAB452-3532-4D51-964A-BF731F27A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649" y="816638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/>
              <a:t>What is Bitcoin?</a:t>
            </a:r>
            <a:endParaRPr lang="en-IL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4306E-BEE3-4B65-95D8-B0FD74C79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729" y="186340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Most common cryptocurrency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Based on blockchain technology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Solves key cryptocurrency problems</a:t>
            </a:r>
          </a:p>
        </p:txBody>
      </p:sp>
    </p:spTree>
    <p:extLst>
      <p:ext uri="{BB962C8B-B14F-4D97-AF65-F5344CB8AC3E}">
        <p14:creationId xmlns:p14="http://schemas.microsoft.com/office/powerpoint/2010/main" val="881717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9EB8-4CB0-4F92-95F4-1E854179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Bitcoin Blockchain</a:t>
            </a:r>
            <a:endParaRPr lang="en-IL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543B8-7303-4518-A747-E7933ECAA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834" y="2367627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Blocks</a:t>
            </a:r>
            <a:endParaRPr lang="en-US" sz="2200" dirty="0"/>
          </a:p>
          <a:p>
            <a:pPr>
              <a:lnSpc>
                <a:spcPct val="200000"/>
              </a:lnSpc>
            </a:pPr>
            <a:r>
              <a:rPr lang="en-US" sz="2400" dirty="0"/>
              <a:t>Transactions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UTXO set </a:t>
            </a:r>
            <a:endParaRPr lang="en-IL" sz="2400" dirty="0"/>
          </a:p>
        </p:txBody>
      </p:sp>
      <p:pic>
        <p:nvPicPr>
          <p:cNvPr id="7170" name="Picture 2" descr="Image result for chains yellow png">
            <a:extLst>
              <a:ext uri="{FF2B5EF4-FFF2-40B4-BE49-F238E27FC236}">
                <a16:creationId xmlns:a16="http://schemas.microsoft.com/office/drawing/2014/main" id="{96ADA6A4-A6C9-4C23-B500-918427A52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855" y="709742"/>
            <a:ext cx="5861153" cy="586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57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D734-0284-4FB1-B21E-60D2DBD6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Blocks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7C1F-0EB8-4996-BEB0-6FB4333B5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fontScale="92500"/>
          </a:bodyPr>
          <a:lstStyle/>
          <a:p>
            <a:pPr fontAlgn="base">
              <a:lnSpc>
                <a:spcPct val="200000"/>
              </a:lnSpc>
            </a:pPr>
            <a:r>
              <a:rPr lang="en-US" sz="2400" dirty="0"/>
              <a:t>Block Version Number</a:t>
            </a:r>
          </a:p>
          <a:p>
            <a:pPr fontAlgn="base">
              <a:lnSpc>
                <a:spcPct val="200000"/>
              </a:lnSpc>
            </a:pPr>
            <a:r>
              <a:rPr lang="en-US" sz="2400" dirty="0"/>
              <a:t>Previous Block Hash</a:t>
            </a:r>
          </a:p>
          <a:p>
            <a:pPr fontAlgn="base">
              <a:lnSpc>
                <a:spcPct val="200000"/>
              </a:lnSpc>
            </a:pPr>
            <a:r>
              <a:rPr lang="en-US" sz="2400" dirty="0"/>
              <a:t>Mining Difficulty Target</a:t>
            </a:r>
          </a:p>
          <a:p>
            <a:pPr fontAlgn="base">
              <a:lnSpc>
                <a:spcPct val="200000"/>
              </a:lnSpc>
            </a:pPr>
            <a:r>
              <a:rPr lang="en-US" sz="2400" dirty="0"/>
              <a:t>Nonce</a:t>
            </a:r>
          </a:p>
          <a:p>
            <a:pPr fontAlgn="base">
              <a:lnSpc>
                <a:spcPct val="200000"/>
              </a:lnSpc>
            </a:pPr>
            <a:r>
              <a:rPr lang="en-US" sz="2400" dirty="0"/>
              <a:t>Transactions</a:t>
            </a:r>
          </a:p>
        </p:txBody>
      </p:sp>
      <p:pic>
        <p:nvPicPr>
          <p:cNvPr id="2050" name="Picture 2" descr="Merkle Tree">
            <a:extLst>
              <a:ext uri="{FF2B5EF4-FFF2-40B4-BE49-F238E27FC236}">
                <a16:creationId xmlns:a16="http://schemas.microsoft.com/office/drawing/2014/main" id="{5FB83380-C3F0-4629-94DC-8A5889CB18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80"/>
          <a:stretch/>
        </p:blipFill>
        <p:spPr bwMode="auto">
          <a:xfrm>
            <a:off x="4617528" y="1277374"/>
            <a:ext cx="4358832" cy="549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012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1677-623D-4EEF-A828-C2A0A813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dirty="0"/>
              <a:t>Transaction</a:t>
            </a:r>
          </a:p>
        </p:txBody>
      </p:sp>
      <p:sp>
        <p:nvSpPr>
          <p:cNvPr id="4" name="AutoShape 2" descr="Related image">
            <a:extLst>
              <a:ext uri="{FF2B5EF4-FFF2-40B4-BE49-F238E27FC236}">
                <a16:creationId xmlns:a16="http://schemas.microsoft.com/office/drawing/2014/main" id="{19F5DE34-9A58-4D57-AD53-E1153762A2C6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77334" y="1867607"/>
            <a:ext cx="8596668" cy="522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Inputs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/>
              <a:t>Prev</a:t>
            </a:r>
            <a:r>
              <a:rPr lang="en-US" sz="2400" dirty="0"/>
              <a:t> </a:t>
            </a:r>
            <a:r>
              <a:rPr lang="en-US" sz="2400" dirty="0" err="1"/>
              <a:t>tx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Index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Private key</a:t>
            </a:r>
          </a:p>
          <a:p>
            <a:r>
              <a:rPr lang="en-US" sz="2400" dirty="0"/>
              <a:t>Outputs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Value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Public key</a:t>
            </a:r>
          </a:p>
        </p:txBody>
      </p:sp>
      <p:pic>
        <p:nvPicPr>
          <p:cNvPr id="4108" name="Picture 12" descr="Image result for bitcoin transaction png">
            <a:extLst>
              <a:ext uri="{FF2B5EF4-FFF2-40B4-BE49-F238E27FC236}">
                <a16:creationId xmlns:a16="http://schemas.microsoft.com/office/drawing/2014/main" id="{88DCEB1B-4922-4E44-9F88-7A1C57063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548" y="1270000"/>
            <a:ext cx="762000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98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F93A-64A1-43E4-B5DA-FDAF0CD3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UTXO set example</a:t>
            </a:r>
          </a:p>
        </p:txBody>
      </p:sp>
      <p:pic>
        <p:nvPicPr>
          <p:cNvPr id="1026" name="Picture 2" descr="The diagram illustrates the anatomy of bitcoin transactions. We have transactions A, B, and C owned by Alice, Bob, and Charlie, respectively. We can see that previous transactions to Alice and Bob are referenced in their respective transactions to Charlie, forming a chain of transactions.">
            <a:extLst>
              <a:ext uri="{FF2B5EF4-FFF2-40B4-BE49-F238E27FC236}">
                <a16:creationId xmlns:a16="http://schemas.microsoft.com/office/drawing/2014/main" id="{497FFA60-B848-4A62-9370-FFAD93D91B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29" y="1910751"/>
            <a:ext cx="9014674" cy="433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F087E4B-54C8-4EB1-9F9E-668E4F5E6D5E}"/>
              </a:ext>
            </a:extLst>
          </p:cNvPr>
          <p:cNvSpPr/>
          <p:nvPr/>
        </p:nvSpPr>
        <p:spPr>
          <a:xfrm>
            <a:off x="5234940" y="1615440"/>
            <a:ext cx="3870960" cy="488442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277C87-0378-4751-B95F-418520C1DF71}"/>
              </a:ext>
            </a:extLst>
          </p:cNvPr>
          <p:cNvSpPr/>
          <p:nvPr/>
        </p:nvSpPr>
        <p:spPr>
          <a:xfrm>
            <a:off x="3109206" y="2385060"/>
            <a:ext cx="784860" cy="731520"/>
          </a:xfrm>
          <a:prstGeom prst="rect">
            <a:avLst/>
          </a:prstGeom>
          <a:noFill/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99AB33-D786-461C-B1A2-CDCFF5CEA699}"/>
              </a:ext>
            </a:extLst>
          </p:cNvPr>
          <p:cNvSpPr/>
          <p:nvPr/>
        </p:nvSpPr>
        <p:spPr>
          <a:xfrm>
            <a:off x="3108960" y="3131820"/>
            <a:ext cx="784860" cy="731520"/>
          </a:xfrm>
          <a:prstGeom prst="rect">
            <a:avLst/>
          </a:prstGeom>
          <a:noFill/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3215AF-2486-450A-8596-72CE7FFB3095}"/>
              </a:ext>
            </a:extLst>
          </p:cNvPr>
          <p:cNvSpPr/>
          <p:nvPr/>
        </p:nvSpPr>
        <p:spPr>
          <a:xfrm>
            <a:off x="3116580" y="4526280"/>
            <a:ext cx="784860" cy="731520"/>
          </a:xfrm>
          <a:prstGeom prst="rect">
            <a:avLst/>
          </a:prstGeom>
          <a:noFill/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863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233</Words>
  <Application>Microsoft Office PowerPoint</Application>
  <PresentationFormat>Widescreen</PresentationFormat>
  <Paragraphs>82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Trebuchet MS</vt:lpstr>
      <vt:lpstr>Wingdings</vt:lpstr>
      <vt:lpstr>Wingdings 3</vt:lpstr>
      <vt:lpstr>Facet</vt:lpstr>
      <vt:lpstr>Bitcoin Throughput Analysis</vt:lpstr>
      <vt:lpstr>Outline</vt:lpstr>
      <vt:lpstr>Project goals</vt:lpstr>
      <vt:lpstr>Tools</vt:lpstr>
      <vt:lpstr>What is Bitcoin?</vt:lpstr>
      <vt:lpstr>Bitcoin Blockchain</vt:lpstr>
      <vt:lpstr>Blocks</vt:lpstr>
      <vt:lpstr>Transaction</vt:lpstr>
      <vt:lpstr>UTXO set example</vt:lpstr>
      <vt:lpstr>UTXO set example</vt:lpstr>
      <vt:lpstr>Bitcoin scalability problem</vt:lpstr>
      <vt:lpstr>Parameters of interest</vt:lpstr>
      <vt:lpstr>Block Size</vt:lpstr>
      <vt:lpstr>UTXO set Size</vt:lpstr>
      <vt:lpstr>Our Setup</vt:lpstr>
      <vt:lpstr>Topology</vt:lpstr>
      <vt:lpstr>Scripts</vt:lpstr>
      <vt:lpstr>Current status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Throughput Analysis</dc:title>
  <dc:creator>topitzik</dc:creator>
  <cp:lastModifiedBy>topitzik</cp:lastModifiedBy>
  <cp:revision>46</cp:revision>
  <dcterms:created xsi:type="dcterms:W3CDTF">2018-12-31T14:17:21Z</dcterms:created>
  <dcterms:modified xsi:type="dcterms:W3CDTF">2019-04-06T15:21:14Z</dcterms:modified>
</cp:coreProperties>
</file>