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96" r:id="rId3"/>
    <p:sldId id="594" r:id="rId4"/>
    <p:sldId id="663" r:id="rId5"/>
    <p:sldId id="664" r:id="rId6"/>
    <p:sldId id="588" r:id="rId7"/>
    <p:sldId id="590" r:id="rId8"/>
    <p:sldId id="619" r:id="rId9"/>
    <p:sldId id="593" r:id="rId10"/>
    <p:sldId id="592" r:id="rId11"/>
    <p:sldId id="591" r:id="rId12"/>
    <p:sldId id="620" r:id="rId13"/>
    <p:sldId id="595" r:id="rId14"/>
    <p:sldId id="596" r:id="rId15"/>
    <p:sldId id="606" r:id="rId16"/>
    <p:sldId id="607" r:id="rId17"/>
    <p:sldId id="605" r:id="rId18"/>
    <p:sldId id="597" r:id="rId19"/>
    <p:sldId id="598" r:id="rId20"/>
    <p:sldId id="608" r:id="rId21"/>
    <p:sldId id="609" r:id="rId22"/>
    <p:sldId id="610" r:id="rId23"/>
    <p:sldId id="616" r:id="rId24"/>
    <p:sldId id="621" r:id="rId25"/>
    <p:sldId id="622" r:id="rId26"/>
    <p:sldId id="612" r:id="rId27"/>
    <p:sldId id="599" r:id="rId28"/>
    <p:sldId id="600" r:id="rId29"/>
    <p:sldId id="601" r:id="rId30"/>
    <p:sldId id="3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88" d="100"/>
          <a:sy n="88" d="100"/>
        </p:scale>
        <p:origin x="10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A2047-0975-4AA3-8959-E94642375F12}" type="datetimeFigureOut">
              <a:rPr lang="en-US" smtClean="0"/>
              <a:t>24/04/2020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BB04-000D-47B6-89F5-80B26B8D8D52}" type="slidenum">
              <a:rPr lang="en-US" smtClean="0"/>
              <a:t>‹#›</a:t>
            </a:fld>
            <a:endParaRPr lang="en-US"/>
          </a:p>
        </p:txBody>
      </p:sp>
    </p:spTree>
    <p:extLst>
      <p:ext uri="{BB962C8B-B14F-4D97-AF65-F5344CB8AC3E}">
        <p14:creationId xmlns:p14="http://schemas.microsoft.com/office/powerpoint/2010/main" val="371728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430483"/>
            <a:ext cx="9141620" cy="3979719"/>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105891"/>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779243"/>
            <a:ext cx="7200900" cy="914400"/>
          </a:xfrm>
        </p:spPr>
        <p:txBody>
          <a:bodyPr>
            <a:normAutofit/>
          </a:bodyPr>
          <a:lstStyle>
            <a:lvl1pPr marL="0" indent="0" algn="ctr">
              <a:spcBef>
                <a:spcPts val="0"/>
              </a:spcBef>
              <a:buNone/>
              <a:defRPr sz="1500"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dirty="0"/>
              <a:t>Click to edit Master subtitle style</a:t>
            </a:r>
            <a:endParaRPr dirty="0"/>
          </a:p>
        </p:txBody>
      </p:sp>
    </p:spTree>
    <p:extLst>
      <p:ext uri="{BB962C8B-B14F-4D97-AF65-F5344CB8AC3E}">
        <p14:creationId xmlns:p14="http://schemas.microsoft.com/office/powerpoint/2010/main" val="175082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AAFAB40E-F58E-471C-AA32-11D8AC973E12}" type="slidenum">
              <a:rPr lang="en-US" smtClean="0"/>
              <a:pPr>
                <a:defRPr/>
              </a:pPr>
              <a:t>‹#›</a:t>
            </a:fld>
            <a:endParaRPr lang="en-US"/>
          </a:p>
        </p:txBody>
      </p:sp>
    </p:spTree>
    <p:extLst>
      <p:ext uri="{BB962C8B-B14F-4D97-AF65-F5344CB8AC3E}">
        <p14:creationId xmlns:p14="http://schemas.microsoft.com/office/powerpoint/2010/main" val="24588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93E0369D-5325-4A1B-BF0E-5B3AE7E400B0}" type="slidenum">
              <a:rPr lang="en-US" smtClean="0"/>
              <a:pPr>
                <a:defRPr/>
              </a:pPr>
              <a:t>‹#›</a:t>
            </a:fld>
            <a:endParaRPr lang="en-US"/>
          </a:p>
        </p:txBody>
      </p:sp>
    </p:spTree>
    <p:extLst>
      <p:ext uri="{BB962C8B-B14F-4D97-AF65-F5344CB8AC3E}">
        <p14:creationId xmlns:p14="http://schemas.microsoft.com/office/powerpoint/2010/main" val="275850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610592"/>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286000"/>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125"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endParaRPr dirty="0"/>
          </a:p>
        </p:txBody>
      </p:sp>
    </p:spTree>
    <p:extLst>
      <p:ext uri="{BB962C8B-B14F-4D97-AF65-F5344CB8AC3E}">
        <p14:creationId xmlns:p14="http://schemas.microsoft.com/office/powerpoint/2010/main" val="37344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421585"/>
            <a:ext cx="9141620" cy="4364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normAutofit/>
          </a:bodyPr>
          <a:lstStyle>
            <a:lvl1pPr>
              <a:defRPr sz="3000" b="1">
                <a:solidFill>
                  <a:schemeClr val="bg1"/>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a:t>Click to edit Master title style</a:t>
            </a:r>
            <a:endParaRPr dirty="0"/>
          </a:p>
        </p:txBody>
      </p:sp>
      <p:sp>
        <p:nvSpPr>
          <p:cNvPr id="3" name="Content Placeholder 2"/>
          <p:cNvSpPr>
            <a:spLocks noGrp="1"/>
          </p:cNvSpPr>
          <p:nvPr>
            <p:ph idx="1" hasCustomPrompt="1"/>
          </p:nvPr>
        </p:nvSpPr>
        <p:spPr>
          <a:xfrm>
            <a:off x="197427" y="893619"/>
            <a:ext cx="8749146" cy="5527964"/>
          </a:xfrm>
        </p:spPr>
        <p:txBody>
          <a:bodyPr>
            <a:normAutofit/>
          </a:bodyPr>
          <a:lstStyle>
            <a:lvl1pPr>
              <a:lnSpc>
                <a:spcPct val="150000"/>
              </a:lnSpc>
              <a:spcBef>
                <a:spcPts val="600"/>
              </a:spcBef>
              <a:spcAft>
                <a:spcPts val="600"/>
              </a:spcAft>
              <a:defRPr sz="2800">
                <a:latin typeface="Gill Sans MT" panose="020B0502020104020203" pitchFamily="34" charset="0"/>
                <a:ea typeface="Tahoma" panose="020B0604030504040204" pitchFamily="34" charset="0"/>
                <a:cs typeface="Times New Roman" panose="02020603050405020304" pitchFamily="18" charset="0"/>
              </a:defRPr>
            </a:lvl1pPr>
            <a:lvl2pPr marL="334328" indent="-128588">
              <a:lnSpc>
                <a:spcPct val="100000"/>
              </a:lnSpc>
              <a:spcBef>
                <a:spcPts val="0"/>
              </a:spcBef>
              <a:buFont typeface="Courier New" panose="02070309020205020404" pitchFamily="49" charset="0"/>
              <a:buChar char="o"/>
              <a:defRPr sz="2500">
                <a:latin typeface="Gill Sans MT" panose="020B0502020104020203" pitchFamily="34" charset="0"/>
                <a:ea typeface="Tahoma" panose="020B0604030504040204" pitchFamily="34" charset="0"/>
                <a:cs typeface="Times New Roman" panose="02020603050405020304" pitchFamily="18" charset="0"/>
              </a:defRPr>
            </a:lvl2pPr>
            <a:lvl3pPr>
              <a:defRPr sz="2200">
                <a:latin typeface="Gill Sans MT" panose="020B0502020104020203" pitchFamily="34" charset="0"/>
                <a:ea typeface="Tahoma" panose="020B0604030504040204" pitchFamily="34" charset="0"/>
                <a:cs typeface="Times New Roman" panose="02020603050405020304" pitchFamily="18" charset="0"/>
              </a:defRPr>
            </a:lvl3pPr>
            <a:lvl4pPr marL="694373" indent="-128588">
              <a:buFont typeface="Courier New" panose="02070309020205020404" pitchFamily="49" charset="0"/>
              <a:buChar char="o"/>
              <a:defRPr sz="2400">
                <a:latin typeface="Gill Sans MT" panose="020B0502020104020203" pitchFamily="34" charset="0"/>
                <a:ea typeface="Tahoma" panose="020B0604030504040204" pitchFamily="34" charset="0"/>
                <a:cs typeface="Times New Roman" panose="02020603050405020304" pitchFamily="18" charset="0"/>
              </a:defRPr>
            </a:lvl4pPr>
            <a:lvl5pPr marL="1088707" indent="-342900">
              <a:buFont typeface="Wingdings" panose="05000000000000000000" pitchFamily="2" charset="2"/>
              <a:buChar char="§"/>
              <a:defRPr sz="2200">
                <a:latin typeface="Gill Sans MT" panose="020B0502020104020203" pitchFamily="34" charset="0"/>
                <a:ea typeface="Fira Code" panose="020B0809050000020004" pitchFamily="49" charset="0"/>
                <a:cs typeface="Times New Roman" panose="02020603050405020304" pitchFamily="18" charset="0"/>
              </a:defRPr>
            </a:lvl5pPr>
            <a:lvl6pPr marL="1431925" indent="-342900">
              <a:buFont typeface="Wingdings" panose="05000000000000000000" pitchFamily="2" charset="2"/>
              <a:buChar char="§"/>
              <a:defRPr sz="2200">
                <a:latin typeface="Gill Sans MT" panose="020B0502020104020203" pitchFamily="34" charset="0"/>
              </a:defRPr>
            </a:lvl6pPr>
          </a:lstStyle>
          <a:p>
            <a:pPr lvl="0"/>
            <a:r>
              <a:rPr lang="en-US" dirty="0"/>
              <a:t>Edit Master text styles</a:t>
            </a:r>
          </a:p>
          <a:p>
            <a:pPr lvl="3"/>
            <a:r>
              <a:rPr lang="en-US" dirty="0"/>
              <a:t> Second level</a:t>
            </a:r>
          </a:p>
          <a:p>
            <a:pPr lvl="5"/>
            <a:r>
              <a:rPr lang="en-US" dirty="0"/>
              <a:t>Third level</a:t>
            </a:r>
          </a:p>
        </p:txBody>
      </p:sp>
      <p:sp>
        <p:nvSpPr>
          <p:cNvPr id="4" name="Date Placeholder 3"/>
          <p:cNvSpPr>
            <a:spLocks noGrp="1"/>
          </p:cNvSpPr>
          <p:nvPr>
            <p:ph type="dt" sz="half" idx="10"/>
          </p:nvPr>
        </p:nvSpPr>
        <p:spPr>
          <a:xfrm>
            <a:off x="6553201" y="6544056"/>
            <a:ext cx="1193223"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8" y="6544056"/>
            <a:ext cx="6355773" cy="237744"/>
          </a:xfrm>
        </p:spPr>
        <p:txBody>
          <a:bodyPr/>
          <a:lstStyle>
            <a:lvl1pPr>
              <a:defRPr sz="1000" b="0">
                <a:solidFill>
                  <a:schemeClr val="bg1"/>
                </a:solidFill>
              </a:defRPr>
            </a:lvl1pPr>
          </a:lstStyle>
          <a:p>
            <a:pPr>
              <a:defRPr/>
            </a:pPr>
            <a:r>
              <a:rPr lang="en-US" dirty="0"/>
              <a:t>DSA- </a:t>
            </a:r>
            <a:r>
              <a:rPr lang="en-US" dirty="0" err="1"/>
              <a:t>tHs</a:t>
            </a:r>
            <a:r>
              <a:rPr lang="en-US" dirty="0"/>
              <a:t>. </a:t>
            </a:r>
            <a:r>
              <a:rPr lang="en-US" dirty="0" err="1"/>
              <a:t>NguyễN</a:t>
            </a:r>
            <a:r>
              <a:rPr lang="en-US" dirty="0"/>
              <a:t> </a:t>
            </a:r>
            <a:r>
              <a:rPr lang="en-US" dirty="0" err="1"/>
              <a:t>thị</a:t>
            </a:r>
            <a:r>
              <a:rPr lang="en-US" dirty="0"/>
              <a:t> </a:t>
            </a:r>
            <a:r>
              <a:rPr lang="en-US" dirty="0" err="1"/>
              <a:t>ngọc</a:t>
            </a:r>
            <a:r>
              <a:rPr lang="en-US" dirty="0"/>
              <a:t> </a:t>
            </a:r>
            <a:r>
              <a:rPr lang="en-US" dirty="0" err="1"/>
              <a:t>diễm</a:t>
            </a:r>
            <a:endParaRPr lang="en-US" dirty="0"/>
          </a:p>
        </p:txBody>
      </p:sp>
      <p:sp>
        <p:nvSpPr>
          <p:cNvPr id="6" name="Slide Number Placeholder 5"/>
          <p:cNvSpPr>
            <a:spLocks noGrp="1"/>
          </p:cNvSpPr>
          <p:nvPr>
            <p:ph type="sldNum" sz="quarter" idx="12"/>
          </p:nvPr>
        </p:nvSpPr>
        <p:spPr>
          <a:xfrm>
            <a:off x="7746422" y="6544056"/>
            <a:ext cx="711777" cy="237744"/>
          </a:xfrm>
        </p:spPr>
        <p:txBody>
          <a:bodyPr/>
          <a:lstStyle>
            <a:lvl1pPr>
              <a:defRPr sz="1200" b="0">
                <a:solidFill>
                  <a:schemeClr val="bg1"/>
                </a:solidFill>
              </a:defRPr>
            </a:lvl1pPr>
          </a:lstStyle>
          <a:p>
            <a:pPr>
              <a:defRPr/>
            </a:pPr>
            <a:fld id="{9341A368-4C28-4393-9F29-3C50F2E74AB6}" type="slidenum">
              <a:rPr lang="en-US" smtClean="0"/>
              <a:pPr>
                <a:defRPr/>
              </a:pPr>
              <a:t>‹#›</a:t>
            </a:fld>
            <a:endParaRPr lang="en-US" dirty="0"/>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spTree>
    <p:extLst>
      <p:ext uri="{BB962C8B-B14F-4D97-AF65-F5344CB8AC3E}">
        <p14:creationId xmlns:p14="http://schemas.microsoft.com/office/powerpoint/2010/main" val="17927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0F109780-4FCB-4D3D-A38A-CDFA21996D1A}" type="slidenum">
              <a:rPr lang="en-US" smtClean="0"/>
              <a:pPr>
                <a:defRPr/>
              </a:pPr>
              <a:t>‹#›</a:t>
            </a:fld>
            <a:endParaRPr lang="en-US"/>
          </a:p>
        </p:txBody>
      </p:sp>
    </p:spTree>
    <p:extLst>
      <p:ext uri="{BB962C8B-B14F-4D97-AF65-F5344CB8AC3E}">
        <p14:creationId xmlns:p14="http://schemas.microsoft.com/office/powerpoint/2010/main" val="249236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CE49F1E4-4EFC-4DD1-A4F9-AF158D68D7DA}" type="slidenum">
              <a:rPr lang="en-US" smtClean="0"/>
              <a:pPr>
                <a:defRPr/>
              </a:pPr>
              <a:t>‹#›</a:t>
            </a:fld>
            <a:endParaRPr lang="en-US"/>
          </a:p>
        </p:txBody>
      </p:sp>
    </p:spTree>
    <p:extLst>
      <p:ext uri="{BB962C8B-B14F-4D97-AF65-F5344CB8AC3E}">
        <p14:creationId xmlns:p14="http://schemas.microsoft.com/office/powerpoint/2010/main" val="95490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039A1D45-4E9D-4F12-8269-E7808DEC6A97}" type="slidenum">
              <a:rPr lang="en-US" smtClean="0"/>
              <a:pPr>
                <a:defRPr/>
              </a:pPr>
              <a:t>‹#›</a:t>
            </a:fld>
            <a:endParaRPr lang="en-US"/>
          </a:p>
        </p:txBody>
      </p:sp>
    </p:spTree>
    <p:extLst>
      <p:ext uri="{BB962C8B-B14F-4D97-AF65-F5344CB8AC3E}">
        <p14:creationId xmlns:p14="http://schemas.microsoft.com/office/powerpoint/2010/main" val="254571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49EE0E13-7C7D-45F3-8DC6-8905351191FB}" type="slidenum">
              <a:rPr lang="en-US" smtClean="0"/>
              <a:pPr>
                <a:defRPr/>
              </a:pPr>
              <a:t>‹#›</a:t>
            </a:fld>
            <a:endParaRPr lang="en-US"/>
          </a:p>
        </p:txBody>
      </p:sp>
    </p:spTree>
    <p:extLst>
      <p:ext uri="{BB962C8B-B14F-4D97-AF65-F5344CB8AC3E}">
        <p14:creationId xmlns:p14="http://schemas.microsoft.com/office/powerpoint/2010/main" val="39361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B58606D7-6FE3-4602-B1D8-C024D79633A1}" type="slidenum">
              <a:rPr lang="en-US" smtClean="0"/>
              <a:pPr>
                <a:defRPr/>
              </a:pPr>
              <a:t>‹#›</a:t>
            </a:fld>
            <a:endParaRPr lang="en-US"/>
          </a:p>
        </p:txBody>
      </p:sp>
    </p:spTree>
    <p:extLst>
      <p:ext uri="{BB962C8B-B14F-4D97-AF65-F5344CB8AC3E}">
        <p14:creationId xmlns:p14="http://schemas.microsoft.com/office/powerpoint/2010/main" val="109086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EC7E62CD-9E06-4035-A685-3587B7E58D68}" type="slidenum">
              <a:rPr lang="en-US" smtClean="0"/>
              <a:pPr>
                <a:defRPr/>
              </a:pPr>
              <a:t>‹#›</a:t>
            </a:fld>
            <a:endParaRPr lang="en-US"/>
          </a:p>
        </p:txBody>
      </p:sp>
    </p:spTree>
    <p:extLst>
      <p:ext uri="{BB962C8B-B14F-4D97-AF65-F5344CB8AC3E}">
        <p14:creationId xmlns:p14="http://schemas.microsoft.com/office/powerpoint/2010/main" val="409833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1800"/>
            </a:lvl1pPr>
            <a:lvl2pPr>
              <a:defRPr sz="1500"/>
            </a:lvl2pPr>
            <a:lvl3pPr>
              <a:defRPr sz="15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7" y="6601968"/>
            <a:ext cx="7548996" cy="237744"/>
          </a:xfrm>
        </p:spPr>
        <p:txBody>
          <a:bodyPr/>
          <a:lstStyle>
            <a:lvl1pPr>
              <a:defRPr sz="750"/>
            </a:lvl1pPr>
          </a:lstStyle>
          <a:p>
            <a:pPr>
              <a:defRPr/>
            </a:pPr>
            <a:r>
              <a:rPr lang="vi-VN"/>
              <a:t>DSA</a:t>
            </a:r>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750"/>
            </a:lvl1pPr>
          </a:lstStyle>
          <a:p>
            <a:pPr>
              <a:defRPr/>
            </a:pPr>
            <a:fld id="{911E73EA-86F5-468B-9B45-B5D7D819D999}" type="slidenum">
              <a:rPr lang="en-US" smtClean="0"/>
              <a:pPr>
                <a:defRPr/>
              </a:pPr>
              <a:t>‹#›</a:t>
            </a:fld>
            <a:endParaRPr lang="en-US"/>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cxnSp>
        <p:nvCxnSpPr>
          <p:cNvPr id="11" name="Straight Connector 10"/>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65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564580E9-0F43-4939-871B-F914C180D1E9}" type="slidenum">
              <a:rPr lang="en-US" smtClean="0"/>
              <a:pPr>
                <a:defRPr/>
              </a:pPr>
              <a:t>‹#›</a:t>
            </a:fld>
            <a:endParaRPr lang="en-US"/>
          </a:p>
        </p:txBody>
      </p:sp>
    </p:spTree>
    <p:extLst>
      <p:ext uri="{BB962C8B-B14F-4D97-AF65-F5344CB8AC3E}">
        <p14:creationId xmlns:p14="http://schemas.microsoft.com/office/powerpoint/2010/main" val="37363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5B65188A-4A89-4062-894C-EA07075880DB}" type="slidenum">
              <a:rPr lang="en-US" smtClean="0"/>
              <a:pPr>
                <a:defRPr/>
              </a:pPr>
              <a:t>‹#›</a:t>
            </a:fld>
            <a:endParaRPr lang="en-US"/>
          </a:p>
        </p:txBody>
      </p:sp>
    </p:spTree>
    <p:extLst>
      <p:ext uri="{BB962C8B-B14F-4D97-AF65-F5344CB8AC3E}">
        <p14:creationId xmlns:p14="http://schemas.microsoft.com/office/powerpoint/2010/main" val="314708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19D08615-8ACB-4419-A0D2-8B4511AB7519}" type="slidenum">
              <a:rPr lang="en-US" smtClean="0"/>
              <a:pPr>
                <a:defRPr/>
              </a:pPr>
              <a:t>‹#›</a:t>
            </a:fld>
            <a:endParaRPr lang="en-US"/>
          </a:p>
        </p:txBody>
      </p:sp>
    </p:spTree>
    <p:extLst>
      <p:ext uri="{BB962C8B-B14F-4D97-AF65-F5344CB8AC3E}">
        <p14:creationId xmlns:p14="http://schemas.microsoft.com/office/powerpoint/2010/main" val="157849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12304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17169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5895975" y="6378575"/>
            <a:ext cx="2895600" cy="476250"/>
          </a:xfrm>
        </p:spPr>
        <p:txBody>
          <a:bodyPr/>
          <a:lstStyle>
            <a:lvl1pPr>
              <a:defRPr sz="975">
                <a:latin typeface="Tahoma (Body)"/>
              </a:defRPr>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3097212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vi-VN" dirty="0"/>
          </a:p>
        </p:txBody>
      </p:sp>
    </p:spTree>
    <p:extLst>
      <p:ext uri="{BB962C8B-B14F-4D97-AF65-F5344CB8AC3E}">
        <p14:creationId xmlns:p14="http://schemas.microsoft.com/office/powerpoint/2010/main" val="155385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9924" y="79375"/>
            <a:ext cx="8109438" cy="609600"/>
          </a:xfrm>
        </p:spPr>
        <p:txBody>
          <a:bodyPr/>
          <a:lstStyle/>
          <a:p>
            <a:r>
              <a:rPr lang="en-US"/>
              <a:t>Click to edit Master title style</a:t>
            </a:r>
          </a:p>
        </p:txBody>
      </p:sp>
      <p:sp>
        <p:nvSpPr>
          <p:cNvPr id="3" name="Text Placeholder 2"/>
          <p:cNvSpPr>
            <a:spLocks noGrp="1"/>
          </p:cNvSpPr>
          <p:nvPr>
            <p:ph type="body" sz="half" idx="1"/>
          </p:nvPr>
        </p:nvSpPr>
        <p:spPr>
          <a:xfrm>
            <a:off x="915867" y="981075"/>
            <a:ext cx="3884734"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8" y="981075"/>
            <a:ext cx="3884735"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21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6" name="Date Placeholder 16"/>
          <p:cNvSpPr>
            <a:spLocks noGrp="1"/>
          </p:cNvSpPr>
          <p:nvPr>
            <p:ph type="dt" sz="half" idx="10"/>
          </p:nvPr>
        </p:nvSpPr>
        <p:spPr/>
        <p:txBody>
          <a:bodyPr/>
          <a:lstStyle>
            <a:lvl1pPr>
              <a:defRPr/>
            </a:lvl1pPr>
          </a:lstStyle>
          <a:p>
            <a:pPr>
              <a:defRPr/>
            </a:pPr>
            <a:endParaRPr lang="en-US"/>
          </a:p>
        </p:txBody>
      </p:sp>
      <p:sp>
        <p:nvSpPr>
          <p:cNvPr id="7" name="Footer Placeholder 17"/>
          <p:cNvSpPr>
            <a:spLocks noGrp="1"/>
          </p:cNvSpPr>
          <p:nvPr>
            <p:ph type="ftr" sz="quarter" idx="11"/>
          </p:nvPr>
        </p:nvSpPr>
        <p:spPr>
          <a:xfrm>
            <a:off x="5895975" y="6378575"/>
            <a:ext cx="2895600" cy="476250"/>
          </a:xfrm>
        </p:spPr>
        <p:txBody>
          <a:bodyPr/>
          <a:lstStyle>
            <a:lvl1pPr>
              <a:defRPr sz="975"/>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1617724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35549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BBF75A46-EE27-4FDE-A304-930C34878C85}" type="slidenum">
              <a:rPr lang="en-US" smtClean="0"/>
              <a:pPr>
                <a:defRPr/>
              </a:pPr>
              <a:t>‹#›</a:t>
            </a:fld>
            <a:endParaRPr lang="en-US"/>
          </a:p>
        </p:txBody>
      </p:sp>
    </p:spTree>
    <p:extLst>
      <p:ext uri="{BB962C8B-B14F-4D97-AF65-F5344CB8AC3E}">
        <p14:creationId xmlns:p14="http://schemas.microsoft.com/office/powerpoint/2010/main" val="382929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96364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362692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7431A098-8AA2-4584-BA6A-7259965A79E9}" type="slidenum">
              <a:rPr lang="en-US" smtClean="0"/>
              <a:pPr>
                <a:defRPr/>
              </a:pPr>
              <a:t>‹#›</a:t>
            </a:fld>
            <a:endParaRPr lang="en-US"/>
          </a:p>
        </p:txBody>
      </p:sp>
    </p:spTree>
    <p:extLst>
      <p:ext uri="{BB962C8B-B14F-4D97-AF65-F5344CB8AC3E}">
        <p14:creationId xmlns:p14="http://schemas.microsoft.com/office/powerpoint/2010/main" val="228526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D5AD17C1-2DE8-4D0A-8476-67403193D12E}" type="slidenum">
              <a:rPr lang="en-US" smtClean="0"/>
              <a:pPr>
                <a:defRPr/>
              </a:pPr>
              <a:t>‹#›</a:t>
            </a:fld>
            <a:endParaRPr lang="en-US"/>
          </a:p>
        </p:txBody>
      </p:sp>
    </p:spTree>
    <p:extLst>
      <p:ext uri="{BB962C8B-B14F-4D97-AF65-F5344CB8AC3E}">
        <p14:creationId xmlns:p14="http://schemas.microsoft.com/office/powerpoint/2010/main" val="421616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8EB20E39-E028-4E74-B393-C12B37CC39C6}" type="slidenum">
              <a:rPr lang="en-US" smtClean="0"/>
              <a:pPr>
                <a:defRPr/>
              </a:pPr>
              <a:t>‹#›</a:t>
            </a:fld>
            <a:endParaRPr lang="en-US"/>
          </a:p>
        </p:txBody>
      </p: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1776" y="523875"/>
            <a:ext cx="10826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3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2CEC5611-1CB1-4EF6-BCF1-B0C60DDFD4DB}" type="slidenum">
              <a:rPr lang="en-US" smtClean="0"/>
              <a:pPr>
                <a:defRPr/>
              </a:pPr>
              <a:t>‹#›</a:t>
            </a:fld>
            <a:endParaRPr lang="en-US"/>
          </a:p>
        </p:txBody>
      </p:sp>
    </p:spTree>
    <p:extLst>
      <p:ext uri="{BB962C8B-B14F-4D97-AF65-F5344CB8AC3E}">
        <p14:creationId xmlns:p14="http://schemas.microsoft.com/office/powerpoint/2010/main" val="106990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A38969F2-9502-4DA7-A8A8-D6AB5BB5F8DA}" type="slidenum">
              <a:rPr lang="en-US" smtClean="0"/>
              <a:pPr>
                <a:defRPr/>
              </a:pPr>
              <a:t>‹#›</a:t>
            </a:fld>
            <a:endParaRPr lang="en-US"/>
          </a:p>
        </p:txBody>
      </p:sp>
    </p:spTree>
    <p:extLst>
      <p:ext uri="{BB962C8B-B14F-4D97-AF65-F5344CB8AC3E}">
        <p14:creationId xmlns:p14="http://schemas.microsoft.com/office/powerpoint/2010/main" val="55566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FE027345-41A6-41D3-8A04-0D37F1E3853A}" type="slidenum">
              <a:rPr lang="en-US" smtClean="0"/>
              <a:pPr>
                <a:defRPr/>
              </a:pPr>
              <a:t>‹#›</a:t>
            </a:fld>
            <a:endParaRPr lang="en-US"/>
          </a:p>
        </p:txBody>
      </p:sp>
    </p:spTree>
    <p:extLst>
      <p:ext uri="{BB962C8B-B14F-4D97-AF65-F5344CB8AC3E}">
        <p14:creationId xmlns:p14="http://schemas.microsoft.com/office/powerpoint/2010/main" val="206616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a:t>
            </a:r>
            <a:endParaRPr lang="en-US"/>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423FE268-376F-4D5E-A516-E0767C324C50}" type="slidenum">
              <a:rPr lang="en-US" smtClean="0"/>
              <a:pPr>
                <a:defRPr/>
              </a:pPr>
              <a:t>‹#›</a:t>
            </a:fld>
            <a:endParaRPr lang="en-US"/>
          </a:p>
        </p:txBody>
      </p:sp>
    </p:spTree>
    <p:extLst>
      <p:ext uri="{BB962C8B-B14F-4D97-AF65-F5344CB8AC3E}">
        <p14:creationId xmlns:p14="http://schemas.microsoft.com/office/powerpoint/2010/main" val="202241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a:t>
            </a:r>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A18F3FF9-41A8-4863-B38E-6F2B950716E2}" type="slidenum">
              <a:rPr lang="en-US" smtClean="0"/>
              <a:pPr>
                <a:defRPr/>
              </a:pPr>
              <a:t>‹#›</a:t>
            </a:fld>
            <a:endParaRPr lang="en-US"/>
          </a:p>
        </p:txBody>
      </p:sp>
    </p:spTree>
    <p:extLst>
      <p:ext uri="{BB962C8B-B14F-4D97-AF65-F5344CB8AC3E}">
        <p14:creationId xmlns:p14="http://schemas.microsoft.com/office/powerpoint/2010/main" val="2660278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3.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5.emf"/><Relationship Id="rId7" Type="http://schemas.openxmlformats.org/officeDocument/2006/relationships/image" Target="../media/image26.emf"/><Relationship Id="rId2" Type="http://schemas.openxmlformats.org/officeDocument/2006/relationships/image" Target="../media/image24.emf"/><Relationship Id="rId1" Type="http://schemas.openxmlformats.org/officeDocument/2006/relationships/slideLayout" Target="../slideLayouts/slideLayout1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13.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3.xml"/><Relationship Id="rId5" Type="http://schemas.openxmlformats.org/officeDocument/2006/relationships/image" Target="../media/image37.emf"/><Relationship Id="rId4" Type="http://schemas.openxmlformats.org/officeDocument/2006/relationships/image" Target="../media/image3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1543050" y="2571750"/>
            <a:ext cx="6000750" cy="1138428"/>
          </a:xfrm>
        </p:spPr>
        <p:txBody>
          <a:bodyPr vert="horz" wrap="square" lIns="68580" tIns="34290" rIns="68580" bIns="34290" numCol="1" rtlCol="0" anchor="b" anchorCtr="0" compatLnSpc="1">
            <a:prstTxWarp prst="textNoShape">
              <a:avLst/>
            </a:prstTxWarp>
            <a:normAutofit fontScale="90000"/>
          </a:bodyPr>
          <a:lstStyle/>
          <a:p>
            <a:r>
              <a:rPr lang="en-US" sz="3200" dirty="0"/>
              <a:t>INTRODUCTION TO DATA STRUCTURES AND ALGORITHM COURSE</a:t>
            </a:r>
            <a:endParaRPr lang="en-US" sz="2700" dirty="0"/>
          </a:p>
        </p:txBody>
      </p:sp>
      <p:sp>
        <p:nvSpPr>
          <p:cNvPr id="2" name="Subtitle 1"/>
          <p:cNvSpPr>
            <a:spLocks noGrp="1"/>
          </p:cNvSpPr>
          <p:nvPr>
            <p:ph type="subTitle" idx="1"/>
          </p:nvPr>
        </p:nvSpPr>
        <p:spPr>
          <a:xfrm>
            <a:off x="4114800" y="4457700"/>
            <a:ext cx="5400675" cy="516636"/>
          </a:xfrm>
        </p:spPr>
        <p:txBody>
          <a:bodyPr/>
          <a:lstStyle/>
          <a:p>
            <a:r>
              <a:rPr lang="en-US" cap="none" dirty="0" err="1">
                <a:solidFill>
                  <a:schemeClr val="bg1">
                    <a:lumMod val="95000"/>
                  </a:schemeClr>
                </a:solidFill>
              </a:rPr>
              <a:t>ThS</a:t>
            </a:r>
            <a:r>
              <a:rPr lang="en-US" cap="none" dirty="0">
                <a:solidFill>
                  <a:schemeClr val="bg1">
                    <a:lumMod val="95000"/>
                  </a:schemeClr>
                </a:solidFill>
              </a:rPr>
              <a:t> Nguyễn </a:t>
            </a:r>
            <a:r>
              <a:rPr lang="en-US" cap="none" dirty="0" err="1">
                <a:solidFill>
                  <a:schemeClr val="bg1">
                    <a:lumMod val="95000"/>
                  </a:schemeClr>
                </a:solidFill>
              </a:rPr>
              <a:t>Thị</a:t>
            </a:r>
            <a:r>
              <a:rPr lang="en-US" cap="none" dirty="0">
                <a:solidFill>
                  <a:schemeClr val="bg1">
                    <a:lumMod val="95000"/>
                  </a:schemeClr>
                </a:solidFill>
              </a:rPr>
              <a:t> Ngọc </a:t>
            </a:r>
            <a:r>
              <a:rPr lang="en-US" cap="none" dirty="0" err="1">
                <a:solidFill>
                  <a:schemeClr val="bg1">
                    <a:lumMod val="95000"/>
                  </a:schemeClr>
                </a:solidFill>
              </a:rPr>
              <a:t>Diễm</a:t>
            </a:r>
            <a:endParaRPr lang="en-US" cap="none" dirty="0">
              <a:solidFill>
                <a:schemeClr val="bg1">
                  <a:lumMod val="95000"/>
                </a:schemeClr>
              </a:solidFill>
            </a:endParaRPr>
          </a:p>
          <a:p>
            <a:r>
              <a:rPr lang="en-US" cap="none" dirty="0">
                <a:solidFill>
                  <a:schemeClr val="bg1">
                    <a:lumMod val="95000"/>
                  </a:schemeClr>
                </a:solidFill>
              </a:rPr>
              <a:t>diemntn@uit.edu.vn</a:t>
            </a:r>
          </a:p>
          <a:p>
            <a:endParaRPr lang="en-US" dirty="0"/>
          </a:p>
        </p:txBody>
      </p:sp>
      <p:cxnSp>
        <p:nvCxnSpPr>
          <p:cNvPr id="5" name="Straight Connector 4"/>
          <p:cNvCxnSpPr/>
          <p:nvPr/>
        </p:nvCxnSpPr>
        <p:spPr>
          <a:xfrm>
            <a:off x="2114550" y="3771900"/>
            <a:ext cx="5257800" cy="0"/>
          </a:xfrm>
          <a:prstGeom prst="line">
            <a:avLst/>
          </a:prstGeom>
          <a:ln>
            <a:solidFill>
              <a:srgbClr val="0070C0"/>
            </a:solidFill>
          </a:ln>
        </p:spPr>
        <p:style>
          <a:lnRef idx="2">
            <a:schemeClr val="accent2"/>
          </a:lnRef>
          <a:fillRef idx="0">
            <a:schemeClr val="accent2"/>
          </a:fillRef>
          <a:effectRef idx="1">
            <a:schemeClr val="accent2"/>
          </a:effectRef>
          <a:fontRef idx="minor">
            <a:schemeClr val="tx1"/>
          </a:fontRef>
        </p:style>
      </p:cxnSp>
      <p:sp>
        <p:nvSpPr>
          <p:cNvPr id="6" name="Subtitle 1"/>
          <p:cNvSpPr txBox="1">
            <a:spLocks/>
          </p:cNvSpPr>
          <p:nvPr/>
        </p:nvSpPr>
        <p:spPr>
          <a:xfrm>
            <a:off x="1843088" y="3805270"/>
            <a:ext cx="5400675" cy="516636"/>
          </a:xfrm>
          <a:prstGeom prst="rect">
            <a:avLst/>
          </a:prstGeom>
        </p:spPr>
        <p:txBody>
          <a:bodyPr vert="horz" lIns="68580" tIns="34290" rIns="68580" bIns="34290" rtlCol="0">
            <a:normAutofit/>
          </a:bodyPr>
          <a:lstStyle>
            <a:lvl1pPr marL="0" indent="0" algn="ctr" defTabSz="685800" rtl="0" eaLnBrk="1" latinLnBrk="0" hangingPunct="1">
              <a:lnSpc>
                <a:spcPct val="90000"/>
              </a:lnSpc>
              <a:spcBef>
                <a:spcPts val="0"/>
              </a:spcBef>
              <a:buSzPct val="80000"/>
              <a:buFont typeface="Arial" pitchFamily="34" charset="0"/>
              <a:buNone/>
              <a:defRPr sz="2000" kern="1200" cap="all" baseline="0">
                <a:solidFill>
                  <a:schemeClr val="bg1"/>
                </a:solidFill>
                <a:latin typeface="+mn-lt"/>
                <a:ea typeface="+mn-ea"/>
                <a:cs typeface="+mn-cs"/>
              </a:defRPr>
            </a:lvl1pPr>
            <a:lvl2pPr marL="342900" indent="0" algn="ctr" defTabSz="685800" rtl="0" eaLnBrk="1" latinLnBrk="0" hangingPunct="1">
              <a:lnSpc>
                <a:spcPct val="90000"/>
              </a:lnSpc>
              <a:spcBef>
                <a:spcPts val="750"/>
              </a:spcBef>
              <a:buSzPct val="80000"/>
              <a:buFont typeface="Arial" pitchFamily="34" charset="0"/>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600"/>
              </a:spcBef>
              <a:buSzPct val="80000"/>
              <a:buFont typeface="Arial" pitchFamily="34" charset="0"/>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600"/>
              </a:spcBef>
              <a:buFont typeface="Arial" pitchFamily="34" charset="0"/>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7pPr>
            <a:lvl8pPr marL="24003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8pPr>
            <a:lvl9pPr marL="27432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9pPr>
          </a:lstStyle>
          <a:p>
            <a:r>
              <a:rPr lang="en-US" sz="1500" dirty="0">
                <a:solidFill>
                  <a:prstClr val="white"/>
                </a:solidFill>
                <a:latin typeface="Calibri" panose="020F0502020204030204"/>
              </a:rPr>
              <a:t>Data Structures </a:t>
            </a:r>
            <a:r>
              <a:rPr lang="en-US" sz="1500">
                <a:solidFill>
                  <a:prstClr val="white"/>
                </a:solidFill>
                <a:latin typeface="Calibri" panose="020F0502020204030204"/>
              </a:rPr>
              <a:t>and AlgorithmS</a:t>
            </a:r>
            <a:endParaRPr lang="en-US" sz="1500" dirty="0">
              <a:solidFill>
                <a:prstClr val="white"/>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Array-based binary heap</a:t>
            </a:r>
            <a:endParaRPr lang="en-US" dirty="0"/>
          </a:p>
        </p:txBody>
      </p:sp>
      <p:sp>
        <p:nvSpPr>
          <p:cNvPr id="3" name="Content Placeholder 2"/>
          <p:cNvSpPr>
            <a:spLocks noGrp="1"/>
          </p:cNvSpPr>
          <p:nvPr>
            <p:ph idx="1"/>
          </p:nvPr>
        </p:nvSpPr>
        <p:spPr/>
        <p:txBody>
          <a:bodyPr>
            <a:noAutofit/>
          </a:bodyPr>
          <a:lstStyle/>
          <a:p>
            <a:r>
              <a:rPr lang="en-US" sz="2400" dirty="0"/>
              <a:t>Array-based binary heap </a:t>
            </a:r>
            <a:r>
              <a:rPr lang="en-US" sz="2400" dirty="0" err="1"/>
              <a:t>phải</a:t>
            </a:r>
            <a:r>
              <a:rPr lang="en-US" sz="2400" dirty="0"/>
              <a:t> </a:t>
            </a:r>
            <a:r>
              <a:rPr lang="en-US" sz="2400" dirty="0" err="1"/>
              <a:t>thỏa</a:t>
            </a:r>
            <a:r>
              <a:rPr lang="en-US" sz="2400" dirty="0"/>
              <a:t> </a:t>
            </a:r>
            <a:r>
              <a:rPr lang="en-US" sz="2400" dirty="0" err="1"/>
              <a:t>mãn</a:t>
            </a:r>
            <a:r>
              <a:rPr lang="en-US" sz="2400" dirty="0"/>
              <a:t> </a:t>
            </a:r>
            <a:r>
              <a:rPr lang="en-US" sz="2400" dirty="0" err="1"/>
              <a:t>tính</a:t>
            </a:r>
            <a:r>
              <a:rPr lang="en-US" sz="2400" dirty="0"/>
              <a:t> </a:t>
            </a:r>
            <a:r>
              <a:rPr lang="en-US" sz="2400" dirty="0" err="1"/>
              <a:t>chất</a:t>
            </a:r>
            <a:r>
              <a:rPr lang="en-US" sz="2400" dirty="0"/>
              <a:t> heap (</a:t>
            </a:r>
            <a:r>
              <a:rPr lang="en-US" sz="2400" i="1" dirty="0"/>
              <a:t>heap property):</a:t>
            </a:r>
            <a:endParaRPr lang="en-US" sz="2400" dirty="0"/>
          </a:p>
          <a:p>
            <a:pPr lvl="1"/>
            <a:r>
              <a:rPr lang="en-US" sz="2000" dirty="0" err="1"/>
              <a:t>Với</a:t>
            </a:r>
            <a:r>
              <a:rPr lang="en-US" sz="2000" dirty="0"/>
              <a:t> Binary Max-Heap: </a:t>
            </a:r>
            <a:r>
              <a:rPr lang="en-US" sz="2000" dirty="0" err="1"/>
              <a:t>Tất</a:t>
            </a:r>
            <a:r>
              <a:rPr lang="en-US" sz="2000" dirty="0"/>
              <a:t> </a:t>
            </a:r>
            <a:r>
              <a:rPr lang="en-US" sz="2000" dirty="0" err="1"/>
              <a:t>cả</a:t>
            </a:r>
            <a:r>
              <a:rPr lang="en-US" sz="2000" dirty="0"/>
              <a:t> </a:t>
            </a:r>
            <a:r>
              <a:rPr lang="en-US" sz="2000" dirty="0" err="1"/>
              <a:t>các</a:t>
            </a:r>
            <a:r>
              <a:rPr lang="en-US" sz="2000" dirty="0"/>
              <a:t> node </a:t>
            </a:r>
            <a:r>
              <a:rPr lang="en-US" sz="2000" dirty="0" err="1"/>
              <a:t>i</a:t>
            </a:r>
            <a:r>
              <a:rPr lang="en-US" sz="2000" dirty="0"/>
              <a:t> (</a:t>
            </a:r>
            <a:r>
              <a:rPr lang="en-US" sz="2000" dirty="0" err="1"/>
              <a:t>không</a:t>
            </a:r>
            <a:r>
              <a:rPr lang="en-US" sz="2000" dirty="0"/>
              <a:t> </a:t>
            </a:r>
            <a:r>
              <a:rPr lang="en-US" sz="2000" dirty="0" err="1"/>
              <a:t>kể</a:t>
            </a:r>
            <a:r>
              <a:rPr lang="en-US" sz="2000" dirty="0"/>
              <a:t> node </a:t>
            </a:r>
            <a:r>
              <a:rPr lang="en-US" sz="2000" dirty="0" err="1"/>
              <a:t>gốc</a:t>
            </a:r>
            <a:r>
              <a:rPr lang="en-US" sz="2000" dirty="0"/>
              <a:t>) </a:t>
            </a:r>
            <a:r>
              <a:rPr lang="en-US" sz="2000" dirty="0" err="1"/>
              <a:t>thỏa</a:t>
            </a:r>
            <a:r>
              <a:rPr lang="en-US" sz="2000" dirty="0"/>
              <a:t> A[</a:t>
            </a:r>
            <a:r>
              <a:rPr lang="en-US" sz="2000" dirty="0" err="1"/>
              <a:t>i</a:t>
            </a:r>
            <a:r>
              <a:rPr lang="en-US" sz="2000" dirty="0"/>
              <a:t>] ≤ A[PARENT(</a:t>
            </a:r>
            <a:r>
              <a:rPr lang="en-US" sz="2000" dirty="0" err="1"/>
              <a:t>i</a:t>
            </a:r>
            <a:r>
              <a:rPr lang="en-US" sz="2000" dirty="0"/>
              <a:t>)].</a:t>
            </a:r>
          </a:p>
          <a:p>
            <a:pPr lvl="1"/>
            <a:r>
              <a:rPr lang="en-US" sz="2000" dirty="0" err="1"/>
              <a:t>Với</a:t>
            </a:r>
            <a:r>
              <a:rPr lang="en-US" sz="2000" dirty="0"/>
              <a:t> Binary Min-Heap: </a:t>
            </a:r>
            <a:r>
              <a:rPr lang="en-US" sz="2000" dirty="0" err="1"/>
              <a:t>Tất</a:t>
            </a:r>
            <a:r>
              <a:rPr lang="en-US" sz="2000" dirty="0"/>
              <a:t> </a:t>
            </a:r>
            <a:r>
              <a:rPr lang="en-US" sz="2000" dirty="0" err="1"/>
              <a:t>cả</a:t>
            </a:r>
            <a:r>
              <a:rPr lang="en-US" sz="2000" dirty="0"/>
              <a:t> </a:t>
            </a:r>
            <a:r>
              <a:rPr lang="en-US" sz="2000" dirty="0" err="1"/>
              <a:t>các</a:t>
            </a:r>
            <a:r>
              <a:rPr lang="en-US" sz="2000" dirty="0"/>
              <a:t> node </a:t>
            </a:r>
            <a:r>
              <a:rPr lang="en-US" sz="2000" dirty="0" err="1"/>
              <a:t>i</a:t>
            </a:r>
            <a:r>
              <a:rPr lang="en-US" sz="2000" dirty="0"/>
              <a:t> (</a:t>
            </a:r>
            <a:r>
              <a:rPr lang="en-US" sz="2000" dirty="0" err="1"/>
              <a:t>không</a:t>
            </a:r>
            <a:r>
              <a:rPr lang="en-US" sz="2000" dirty="0"/>
              <a:t> </a:t>
            </a:r>
            <a:r>
              <a:rPr lang="en-US" sz="2000" dirty="0" err="1"/>
              <a:t>kể</a:t>
            </a:r>
            <a:r>
              <a:rPr lang="en-US" sz="2000" dirty="0"/>
              <a:t> node </a:t>
            </a:r>
            <a:r>
              <a:rPr lang="en-US" sz="2000" dirty="0" err="1"/>
              <a:t>gốc</a:t>
            </a:r>
            <a:r>
              <a:rPr lang="en-US" sz="2000" dirty="0"/>
              <a:t>) </a:t>
            </a:r>
            <a:r>
              <a:rPr lang="en-US" sz="2000" dirty="0" err="1"/>
              <a:t>thỏa</a:t>
            </a:r>
            <a:r>
              <a:rPr lang="en-US" sz="2000" dirty="0"/>
              <a:t> A[</a:t>
            </a:r>
            <a:r>
              <a:rPr lang="en-US" sz="2000" dirty="0" err="1"/>
              <a:t>i</a:t>
            </a:r>
            <a:r>
              <a:rPr lang="en-US" sz="2000" dirty="0"/>
              <a:t>] </a:t>
            </a:r>
            <a:r>
              <a:rPr lang="en-US" sz="2000" dirty="0">
                <a:latin typeface="Arial Narrow" panose="020B0606020202030204" pitchFamily="34" charset="0"/>
              </a:rPr>
              <a:t>≥</a:t>
            </a:r>
            <a:r>
              <a:rPr lang="en-US" sz="2000" dirty="0"/>
              <a:t> A[PARENT(</a:t>
            </a:r>
            <a:r>
              <a:rPr lang="en-US" sz="2000" dirty="0" err="1"/>
              <a:t>i</a:t>
            </a:r>
            <a:r>
              <a:rPr lang="en-US" sz="2000" dirty="0"/>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10</a:t>
            </a:fld>
            <a:endParaRPr lang="en-US" dirty="0"/>
          </a:p>
        </p:txBody>
      </p:sp>
      <p:pic>
        <p:nvPicPr>
          <p:cNvPr id="9" name="Content Placeholder 5"/>
          <p:cNvPicPr>
            <a:picLocks noChangeAspect="1"/>
          </p:cNvPicPr>
          <p:nvPr/>
        </p:nvPicPr>
        <p:blipFill>
          <a:blip r:embed="rId2"/>
          <a:stretch>
            <a:fillRect/>
          </a:stretch>
        </p:blipFill>
        <p:spPr>
          <a:xfrm>
            <a:off x="2209800" y="3011308"/>
            <a:ext cx="4000499" cy="2537463"/>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054483278"/>
              </p:ext>
            </p:extLst>
          </p:nvPr>
        </p:nvGraphicFramePr>
        <p:xfrm>
          <a:off x="1981199" y="5441415"/>
          <a:ext cx="4572000" cy="941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093906238"/>
                    </a:ext>
                  </a:extLst>
                </a:gridCol>
                <a:gridCol w="457200">
                  <a:extLst>
                    <a:ext uri="{9D8B030D-6E8A-4147-A177-3AD203B41FA5}">
                      <a16:colId xmlns:a16="http://schemas.microsoft.com/office/drawing/2014/main" val="2879868323"/>
                    </a:ext>
                  </a:extLst>
                </a:gridCol>
                <a:gridCol w="457200">
                  <a:extLst>
                    <a:ext uri="{9D8B030D-6E8A-4147-A177-3AD203B41FA5}">
                      <a16:colId xmlns:a16="http://schemas.microsoft.com/office/drawing/2014/main" val="1654922543"/>
                    </a:ext>
                  </a:extLst>
                </a:gridCol>
                <a:gridCol w="457200">
                  <a:extLst>
                    <a:ext uri="{9D8B030D-6E8A-4147-A177-3AD203B41FA5}">
                      <a16:colId xmlns:a16="http://schemas.microsoft.com/office/drawing/2014/main" val="1005559804"/>
                    </a:ext>
                  </a:extLst>
                </a:gridCol>
                <a:gridCol w="457200">
                  <a:extLst>
                    <a:ext uri="{9D8B030D-6E8A-4147-A177-3AD203B41FA5}">
                      <a16:colId xmlns:a16="http://schemas.microsoft.com/office/drawing/2014/main" val="735355960"/>
                    </a:ext>
                  </a:extLst>
                </a:gridCol>
                <a:gridCol w="457200">
                  <a:extLst>
                    <a:ext uri="{9D8B030D-6E8A-4147-A177-3AD203B41FA5}">
                      <a16:colId xmlns:a16="http://schemas.microsoft.com/office/drawing/2014/main" val="1772605011"/>
                    </a:ext>
                  </a:extLst>
                </a:gridCol>
                <a:gridCol w="457200">
                  <a:extLst>
                    <a:ext uri="{9D8B030D-6E8A-4147-A177-3AD203B41FA5}">
                      <a16:colId xmlns:a16="http://schemas.microsoft.com/office/drawing/2014/main" val="1222742865"/>
                    </a:ext>
                  </a:extLst>
                </a:gridCol>
                <a:gridCol w="457200">
                  <a:extLst>
                    <a:ext uri="{9D8B030D-6E8A-4147-A177-3AD203B41FA5}">
                      <a16:colId xmlns:a16="http://schemas.microsoft.com/office/drawing/2014/main" val="1625513432"/>
                    </a:ext>
                  </a:extLst>
                </a:gridCol>
                <a:gridCol w="457200">
                  <a:extLst>
                    <a:ext uri="{9D8B030D-6E8A-4147-A177-3AD203B41FA5}">
                      <a16:colId xmlns:a16="http://schemas.microsoft.com/office/drawing/2014/main" val="1588835807"/>
                    </a:ext>
                  </a:extLst>
                </a:gridCol>
                <a:gridCol w="457200">
                  <a:extLst>
                    <a:ext uri="{9D8B030D-6E8A-4147-A177-3AD203B41FA5}">
                      <a16:colId xmlns:a16="http://schemas.microsoft.com/office/drawing/2014/main" val="3174182570"/>
                    </a:ext>
                  </a:extLst>
                </a:gridCol>
              </a:tblGrid>
              <a:tr h="470980">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47098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Tree>
    <p:extLst>
      <p:ext uri="{BB962C8B-B14F-4D97-AF65-F5344CB8AC3E}">
        <p14:creationId xmlns:p14="http://schemas.microsoft.com/office/powerpoint/2010/main" val="93655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34290" indent="0">
              <a:buNone/>
            </a:pPr>
            <a:r>
              <a:rPr lang="en-US" sz="2800" dirty="0">
                <a:solidFill>
                  <a:srgbClr val="FF0000"/>
                </a:solidFill>
              </a:rPr>
              <a:t>Cho </a:t>
            </a:r>
            <a:r>
              <a:rPr lang="en-US" sz="2800" dirty="0" err="1">
                <a:solidFill>
                  <a:srgbClr val="FF0000"/>
                </a:solidFill>
              </a:rPr>
              <a:t>biết</a:t>
            </a:r>
            <a:r>
              <a:rPr lang="en-US" sz="2800" dirty="0">
                <a:solidFill>
                  <a:srgbClr val="FF0000"/>
                </a:solidFill>
              </a:rPr>
              <a:t> </a:t>
            </a:r>
            <a:r>
              <a:rPr lang="en-US" sz="2800" dirty="0" err="1">
                <a:solidFill>
                  <a:srgbClr val="FF0000"/>
                </a:solidFill>
              </a:rPr>
              <a:t>dãy</a:t>
            </a:r>
            <a:r>
              <a:rPr lang="en-US" sz="2800" dirty="0">
                <a:solidFill>
                  <a:srgbClr val="FF0000"/>
                </a:solidFill>
              </a:rPr>
              <a:t> </a:t>
            </a:r>
            <a:r>
              <a:rPr lang="en-US" sz="2800" dirty="0" err="1">
                <a:solidFill>
                  <a:srgbClr val="FF0000"/>
                </a:solidFill>
              </a:rPr>
              <a:t>nào</a:t>
            </a:r>
            <a:r>
              <a:rPr lang="en-US" sz="2800" dirty="0">
                <a:solidFill>
                  <a:srgbClr val="FF0000"/>
                </a:solidFill>
              </a:rPr>
              <a:t> </a:t>
            </a:r>
            <a:r>
              <a:rPr lang="en-US" sz="2800" dirty="0" err="1">
                <a:solidFill>
                  <a:srgbClr val="FF0000"/>
                </a:solidFill>
              </a:rPr>
              <a:t>sau</a:t>
            </a:r>
            <a:r>
              <a:rPr lang="en-US" sz="2800" dirty="0">
                <a:solidFill>
                  <a:srgbClr val="FF0000"/>
                </a:solidFill>
              </a:rPr>
              <a:t> </a:t>
            </a:r>
            <a:r>
              <a:rPr lang="en-US" sz="2800" dirty="0" err="1">
                <a:solidFill>
                  <a:srgbClr val="FF0000"/>
                </a:solidFill>
              </a:rPr>
              <a:t>đây</a:t>
            </a:r>
            <a:r>
              <a:rPr lang="en-US" sz="2800" dirty="0">
                <a:solidFill>
                  <a:srgbClr val="FF0000"/>
                </a:solidFill>
              </a:rPr>
              <a:t> </a:t>
            </a:r>
            <a:r>
              <a:rPr lang="en-US" sz="2800" dirty="0" err="1">
                <a:solidFill>
                  <a:srgbClr val="FF0000"/>
                </a:solidFill>
              </a:rPr>
              <a:t>thỏa</a:t>
            </a:r>
            <a:r>
              <a:rPr lang="en-US" sz="2800" dirty="0">
                <a:solidFill>
                  <a:srgbClr val="FF0000"/>
                </a:solidFill>
              </a:rPr>
              <a:t> </a:t>
            </a:r>
            <a:r>
              <a:rPr lang="en-US" sz="2800" dirty="0" err="1">
                <a:solidFill>
                  <a:srgbClr val="FF0000"/>
                </a:solidFill>
              </a:rPr>
              <a:t>tính</a:t>
            </a:r>
            <a:r>
              <a:rPr lang="en-US" sz="2800" dirty="0">
                <a:solidFill>
                  <a:srgbClr val="FF0000"/>
                </a:solidFill>
              </a:rPr>
              <a:t> </a:t>
            </a:r>
            <a:r>
              <a:rPr lang="en-US" sz="2800" dirty="0" err="1">
                <a:solidFill>
                  <a:srgbClr val="FF0000"/>
                </a:solidFill>
              </a:rPr>
              <a:t>chất</a:t>
            </a:r>
            <a:r>
              <a:rPr lang="en-US" sz="2800" dirty="0">
                <a:solidFill>
                  <a:srgbClr val="FF0000"/>
                </a:solidFill>
              </a:rPr>
              <a:t> Heap.</a:t>
            </a:r>
          </a:p>
          <a:p>
            <a:pPr marL="548640" indent="-514350">
              <a:buFont typeface="+mj-lt"/>
              <a:buAutoNum type="alphaLcParenR"/>
            </a:pPr>
            <a:r>
              <a:rPr lang="en-US" dirty="0"/>
              <a:t>20, 18, 15, 17, 5, 10</a:t>
            </a:r>
          </a:p>
          <a:p>
            <a:pPr marL="548640" indent="-514350">
              <a:buFont typeface="+mj-lt"/>
              <a:buAutoNum type="alphaLcParenR"/>
            </a:pPr>
            <a:r>
              <a:rPr lang="en-US" dirty="0"/>
              <a:t>20, 18, 15, 17, 15, 17, 14, 5</a:t>
            </a:r>
          </a:p>
          <a:p>
            <a:pPr marL="548640" indent="-514350">
              <a:buFont typeface="+mj-lt"/>
              <a:buAutoNum type="alphaLcParenR"/>
            </a:pPr>
            <a:r>
              <a:rPr lang="en-US" dirty="0"/>
              <a:t>20, 18, 15, 17, 15, 10, 14, 5</a:t>
            </a:r>
          </a:p>
          <a:p>
            <a:pPr marL="548640" indent="-514350">
              <a:buFont typeface="+mj-lt"/>
              <a:buAutoNum type="alphaLcParenR"/>
            </a:pPr>
            <a:r>
              <a:rPr lang="en-US" dirty="0"/>
              <a:t>20, 40, 30, 38, 45, 35</a:t>
            </a:r>
          </a:p>
          <a:p>
            <a:pPr marL="548640" indent="-514350">
              <a:buFont typeface="+mj-lt"/>
              <a:buAutoNum type="alphaLcParenR"/>
            </a:pPr>
            <a:r>
              <a:rPr lang="en-US" dirty="0"/>
              <a:t>20, 40, 30, 48, 45, 35</a:t>
            </a:r>
          </a:p>
          <a:p>
            <a:pPr marL="34290" indent="0">
              <a:buNone/>
            </a:pPr>
            <a:endParaRPr lang="en-US" dirty="0"/>
          </a:p>
          <a:p>
            <a:pPr marL="34290" indent="0">
              <a:buNone/>
            </a:pPr>
            <a:endParaRPr lang="en-US" dirty="0"/>
          </a:p>
          <a:p>
            <a:pPr marL="34290" indent="0">
              <a:buNone/>
            </a:pPr>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11</a:t>
            </a:fld>
            <a:endParaRPr lang="en-US" dirty="0"/>
          </a:p>
        </p:txBody>
      </p:sp>
    </p:spTree>
    <p:extLst>
      <p:ext uri="{BB962C8B-B14F-4D97-AF65-F5344CB8AC3E}">
        <p14:creationId xmlns:p14="http://schemas.microsoft.com/office/powerpoint/2010/main" val="30213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Duy </a:t>
            </a:r>
            <a:r>
              <a:rPr lang="en-US" sz="2400" dirty="0" err="1"/>
              <a:t>trì</a:t>
            </a:r>
            <a:r>
              <a:rPr lang="en-US" sz="2400" dirty="0"/>
              <a:t> </a:t>
            </a:r>
            <a:r>
              <a:rPr lang="en-US" sz="2400" dirty="0" err="1"/>
              <a:t>tính</a:t>
            </a:r>
            <a:r>
              <a:rPr lang="en-US" sz="2400" dirty="0"/>
              <a:t> </a:t>
            </a:r>
            <a:r>
              <a:rPr lang="en-US" sz="2400" dirty="0" err="1"/>
              <a:t>chất</a:t>
            </a:r>
            <a:r>
              <a:rPr lang="en-US" sz="2400" dirty="0"/>
              <a:t> Heap: HEAPIFY hay Re-Heap</a:t>
            </a:r>
          </a:p>
        </p:txBody>
      </p:sp>
      <p:sp>
        <p:nvSpPr>
          <p:cNvPr id="3" name="Content Placeholder 2"/>
          <p:cNvSpPr>
            <a:spLocks noGrp="1"/>
          </p:cNvSpPr>
          <p:nvPr>
            <p:ph idx="1"/>
          </p:nvPr>
        </p:nvSpPr>
        <p:spPr>
          <a:xfrm>
            <a:off x="197427" y="893619"/>
            <a:ext cx="8260772" cy="1051005"/>
          </a:xfrm>
        </p:spPr>
        <p:txBody>
          <a:bodyPr>
            <a:noAutofit/>
          </a:bodyPr>
          <a:lstStyle/>
          <a:p>
            <a:pPr>
              <a:lnSpc>
                <a:spcPct val="100000"/>
              </a:lnSpc>
              <a:spcBef>
                <a:spcPts val="0"/>
              </a:spcBef>
            </a:pPr>
            <a:r>
              <a:rPr lang="en-US" sz="2000" dirty="0"/>
              <a:t>HEAPIFY is to let the value at A[</a:t>
            </a:r>
            <a:r>
              <a:rPr lang="en-US" sz="2000" dirty="0" err="1"/>
              <a:t>i</a:t>
            </a:r>
            <a:r>
              <a:rPr lang="en-US" sz="2000" dirty="0"/>
              <a:t>] "float down" in the heap so that the subtree rooted at </a:t>
            </a:r>
            <a:r>
              <a:rPr lang="en-US" sz="2000" dirty="0" err="1"/>
              <a:t>i</a:t>
            </a:r>
            <a:r>
              <a:rPr lang="en-US" sz="2000" dirty="0"/>
              <a:t> becomes a heap: </a:t>
            </a:r>
          </a:p>
          <a:p>
            <a:pPr>
              <a:lnSpc>
                <a:spcPct val="100000"/>
              </a:lnSpc>
              <a:spcBef>
                <a:spcPts val="0"/>
              </a:spcBef>
            </a:pPr>
            <a:r>
              <a:rPr lang="en-US" sz="2000" dirty="0" err="1"/>
              <a:t>Thuật</a:t>
            </a:r>
            <a:r>
              <a:rPr lang="en-US" sz="2000" dirty="0"/>
              <a:t> </a:t>
            </a:r>
            <a:r>
              <a:rPr lang="en-US" sz="2000" dirty="0" err="1"/>
              <a:t>toán</a:t>
            </a:r>
            <a:r>
              <a:rPr lang="en-US" sz="2000" dirty="0"/>
              <a:t>:</a:t>
            </a:r>
          </a:p>
          <a:p>
            <a:pPr marL="34290" indent="0">
              <a:lnSpc>
                <a:spcPct val="150000"/>
              </a:lnSpc>
              <a:spcBef>
                <a:spcPts val="0"/>
              </a:spcBef>
              <a:buNone/>
            </a:pPr>
            <a:endParaRPr lang="en-US" sz="2000" dirty="0"/>
          </a:p>
          <a:p>
            <a:pPr marL="34290" indent="0">
              <a:lnSpc>
                <a:spcPct val="150000"/>
              </a:lnSpc>
              <a:spcBef>
                <a:spcPts val="0"/>
              </a:spcBef>
              <a:buNone/>
            </a:pPr>
            <a:endParaRPr lang="en-US" sz="2000" dirty="0">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12</a:t>
            </a:fld>
            <a:endParaRPr lang="en-US" dirty="0"/>
          </a:p>
        </p:txBody>
      </p:sp>
      <p:graphicFrame>
        <p:nvGraphicFramePr>
          <p:cNvPr id="7" name="Table 6"/>
          <p:cNvGraphicFramePr>
            <a:graphicFrameLocks noGrp="1"/>
          </p:cNvGraphicFramePr>
          <p:nvPr/>
        </p:nvGraphicFramePr>
        <p:xfrm>
          <a:off x="533401" y="2090097"/>
          <a:ext cx="8077198" cy="4221480"/>
        </p:xfrm>
        <a:graphic>
          <a:graphicData uri="http://schemas.openxmlformats.org/drawingml/2006/table">
            <a:tbl>
              <a:tblPr firstRow="1" bandRow="1">
                <a:tableStyleId>{5C22544A-7EE6-4342-B048-85BDC9FD1C3A}</a:tableStyleId>
              </a:tblPr>
              <a:tblGrid>
                <a:gridCol w="609599">
                  <a:extLst>
                    <a:ext uri="{9D8B030D-6E8A-4147-A177-3AD203B41FA5}">
                      <a16:colId xmlns:a16="http://schemas.microsoft.com/office/drawing/2014/main" val="1538297989"/>
                    </a:ext>
                  </a:extLst>
                </a:gridCol>
                <a:gridCol w="7467599">
                  <a:extLst>
                    <a:ext uri="{9D8B030D-6E8A-4147-A177-3AD203B41FA5}">
                      <a16:colId xmlns:a16="http://schemas.microsoft.com/office/drawing/2014/main" val="2860621575"/>
                    </a:ext>
                  </a:extLst>
                </a:gridCol>
              </a:tblGrid>
              <a:tr h="370840">
                <a:tc gridSpan="2">
                  <a:txBody>
                    <a:bodyPr/>
                    <a:lstStyle/>
                    <a:p>
                      <a:pPr marL="0" marR="0" lvl="0" indent="0" algn="l" defTabSz="685800" rtl="0" eaLnBrk="1" fontAlgn="auto" latinLnBrk="0" hangingPunct="1">
                        <a:lnSpc>
                          <a:spcPct val="100000"/>
                        </a:lnSpc>
                        <a:spcBef>
                          <a:spcPts val="0"/>
                        </a:spcBef>
                        <a:spcAft>
                          <a:spcPts val="600"/>
                        </a:spcAft>
                        <a:buClrTx/>
                        <a:buSzTx/>
                        <a:buFontTx/>
                        <a:buNone/>
                        <a:tabLst/>
                        <a:defRPr/>
                      </a:pPr>
                      <a:r>
                        <a:rPr lang="en-US" sz="2000" dirty="0">
                          <a:solidFill>
                            <a:schemeClr val="tx1"/>
                          </a:solidFill>
                          <a:latin typeface="Consolas" panose="020B0609020204030204" pitchFamily="49" charset="0"/>
                        </a:rPr>
                        <a:t>HEAPIFY(A, heap-size,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lang="en-US" sz="20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906787"/>
                  </a:ext>
                </a:extLst>
              </a:tr>
              <a:tr h="370840">
                <a:tc>
                  <a:txBody>
                    <a:bodyPr/>
                    <a:lstStyle/>
                    <a:p>
                      <a:pPr>
                        <a:lnSpc>
                          <a:spcPct val="100000"/>
                        </a:lnSpc>
                        <a:spcBef>
                          <a:spcPts val="0"/>
                        </a:spcBef>
                        <a:spcAft>
                          <a:spcPts val="600"/>
                        </a:spcAft>
                      </a:pPr>
                      <a:r>
                        <a:rPr lang="en-US" sz="2000" b="0" dirty="0">
                          <a:solidFill>
                            <a:schemeClr val="tx1"/>
                          </a:solidFill>
                          <a:latin typeface="Consolas" panose="020B0609020204030204" pitchFamily="49" charset="0"/>
                        </a:rPr>
                        <a:t>1.</a:t>
                      </a:r>
                    </a:p>
                    <a:p>
                      <a:pPr>
                        <a:lnSpc>
                          <a:spcPct val="100000"/>
                        </a:lnSpc>
                        <a:spcBef>
                          <a:spcPts val="0"/>
                        </a:spcBef>
                        <a:spcAft>
                          <a:spcPts val="600"/>
                        </a:spcAft>
                      </a:pPr>
                      <a:r>
                        <a:rPr lang="en-US" sz="2000" b="0" dirty="0">
                          <a:solidFill>
                            <a:schemeClr val="tx1"/>
                          </a:solidFill>
                          <a:latin typeface="Consolas" panose="020B0609020204030204" pitchFamily="49" charset="0"/>
                        </a:rPr>
                        <a:t>2.</a:t>
                      </a:r>
                    </a:p>
                    <a:p>
                      <a:pPr>
                        <a:lnSpc>
                          <a:spcPct val="100000"/>
                        </a:lnSpc>
                        <a:spcBef>
                          <a:spcPts val="0"/>
                        </a:spcBef>
                        <a:spcAft>
                          <a:spcPts val="600"/>
                        </a:spcAft>
                      </a:pPr>
                      <a:r>
                        <a:rPr lang="en-US" sz="2000" b="0" dirty="0">
                          <a:solidFill>
                            <a:schemeClr val="tx1"/>
                          </a:solidFill>
                          <a:latin typeface="Consolas" panose="020B0609020204030204" pitchFamily="49" charset="0"/>
                        </a:rPr>
                        <a:t>3.</a:t>
                      </a:r>
                    </a:p>
                    <a:p>
                      <a:pPr>
                        <a:lnSpc>
                          <a:spcPct val="100000"/>
                        </a:lnSpc>
                        <a:spcBef>
                          <a:spcPts val="0"/>
                        </a:spcBef>
                        <a:spcAft>
                          <a:spcPts val="600"/>
                        </a:spcAft>
                      </a:pPr>
                      <a:r>
                        <a:rPr lang="en-US" sz="2000" b="0" dirty="0">
                          <a:solidFill>
                            <a:schemeClr val="tx1"/>
                          </a:solidFill>
                          <a:latin typeface="Consolas" panose="020B0609020204030204" pitchFamily="49" charset="0"/>
                        </a:rPr>
                        <a:t>4.</a:t>
                      </a:r>
                    </a:p>
                    <a:p>
                      <a:pPr>
                        <a:lnSpc>
                          <a:spcPct val="100000"/>
                        </a:lnSpc>
                        <a:spcBef>
                          <a:spcPts val="0"/>
                        </a:spcBef>
                        <a:spcAft>
                          <a:spcPts val="600"/>
                        </a:spcAft>
                      </a:pPr>
                      <a:r>
                        <a:rPr lang="en-US" sz="2000" b="0" dirty="0">
                          <a:solidFill>
                            <a:schemeClr val="tx1"/>
                          </a:solidFill>
                          <a:latin typeface="Consolas" panose="020B0609020204030204" pitchFamily="49" charset="0"/>
                        </a:rPr>
                        <a:t>5.</a:t>
                      </a:r>
                    </a:p>
                    <a:p>
                      <a:pPr>
                        <a:lnSpc>
                          <a:spcPct val="100000"/>
                        </a:lnSpc>
                        <a:spcBef>
                          <a:spcPts val="0"/>
                        </a:spcBef>
                        <a:spcAft>
                          <a:spcPts val="600"/>
                        </a:spcAft>
                      </a:pPr>
                      <a:r>
                        <a:rPr lang="en-US" sz="2000" b="0" dirty="0">
                          <a:solidFill>
                            <a:schemeClr val="tx1"/>
                          </a:solidFill>
                          <a:latin typeface="Consolas" panose="020B0609020204030204" pitchFamily="49" charset="0"/>
                        </a:rPr>
                        <a:t>6.</a:t>
                      </a:r>
                    </a:p>
                    <a:p>
                      <a:pPr>
                        <a:lnSpc>
                          <a:spcPct val="100000"/>
                        </a:lnSpc>
                        <a:spcBef>
                          <a:spcPts val="0"/>
                        </a:spcBef>
                        <a:spcAft>
                          <a:spcPts val="600"/>
                        </a:spcAft>
                      </a:pPr>
                      <a:r>
                        <a:rPr lang="en-US" sz="2000" b="0" dirty="0">
                          <a:solidFill>
                            <a:schemeClr val="tx1"/>
                          </a:solidFill>
                          <a:latin typeface="Consolas" panose="020B0609020204030204" pitchFamily="49" charset="0"/>
                        </a:rPr>
                        <a:t>7.</a:t>
                      </a:r>
                    </a:p>
                    <a:p>
                      <a:pPr>
                        <a:lnSpc>
                          <a:spcPct val="100000"/>
                        </a:lnSpc>
                        <a:spcBef>
                          <a:spcPts val="0"/>
                        </a:spcBef>
                        <a:spcAft>
                          <a:spcPts val="600"/>
                        </a:spcAft>
                      </a:pPr>
                      <a:r>
                        <a:rPr lang="en-US" sz="2000" b="0" dirty="0">
                          <a:solidFill>
                            <a:schemeClr val="tx1"/>
                          </a:solidFill>
                          <a:latin typeface="Consolas" panose="020B0609020204030204" pitchFamily="49" charset="0"/>
                        </a:rPr>
                        <a:t>8.</a:t>
                      </a:r>
                    </a:p>
                    <a:p>
                      <a:pPr>
                        <a:lnSpc>
                          <a:spcPct val="100000"/>
                        </a:lnSpc>
                        <a:spcBef>
                          <a:spcPts val="0"/>
                        </a:spcBef>
                        <a:spcAft>
                          <a:spcPts val="600"/>
                        </a:spcAft>
                      </a:pPr>
                      <a:r>
                        <a:rPr lang="en-US" sz="2000" b="0" dirty="0">
                          <a:solidFill>
                            <a:schemeClr val="tx1"/>
                          </a:solidFill>
                          <a:latin typeface="Consolas" panose="020B0609020204030204" pitchFamily="49" charset="0"/>
                        </a:rPr>
                        <a:t>9.</a:t>
                      </a:r>
                    </a:p>
                    <a:p>
                      <a:pPr>
                        <a:lnSpc>
                          <a:spcPct val="100000"/>
                        </a:lnSpc>
                        <a:spcBef>
                          <a:spcPts val="0"/>
                        </a:spcBef>
                        <a:spcAft>
                          <a:spcPts val="600"/>
                        </a:spcAft>
                      </a:pPr>
                      <a:r>
                        <a:rPr lang="en-US" sz="2000" b="0" dirty="0">
                          <a:solidFill>
                            <a:schemeClr val="tx1"/>
                          </a:solidFill>
                          <a:latin typeface="Consolas" panose="020B0609020204030204" pitchFamily="49"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0"/>
                        </a:spcBef>
                        <a:spcAft>
                          <a:spcPts val="600"/>
                        </a:spcAft>
                      </a:pPr>
                      <a:r>
                        <a:rPr lang="en-US" sz="2000" b="0" dirty="0">
                          <a:solidFill>
                            <a:schemeClr val="tx1"/>
                          </a:solidFill>
                          <a:latin typeface="Consolas" panose="020B0609020204030204" pitchFamily="49" charset="0"/>
                        </a:rPr>
                        <a:t>l &lt;- LEFT(</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a:t>
                      </a:r>
                    </a:p>
                    <a:p>
                      <a:pPr marL="0" marR="0" lvl="0" indent="0" algn="l" defTabSz="685800" rtl="0" eaLnBrk="1" fontAlgn="auto" latinLnBrk="0" hangingPunct="1">
                        <a:lnSpc>
                          <a:spcPct val="100000"/>
                        </a:lnSpc>
                        <a:spcBef>
                          <a:spcPts val="0"/>
                        </a:spcBef>
                        <a:spcAft>
                          <a:spcPts val="600"/>
                        </a:spcAft>
                        <a:buClrTx/>
                        <a:buSzTx/>
                        <a:buFontTx/>
                        <a:buNone/>
                        <a:tabLst/>
                        <a:defRPr/>
                      </a:pPr>
                      <a:r>
                        <a:rPr lang="en-US" sz="2000" b="0" dirty="0">
                          <a:solidFill>
                            <a:schemeClr val="tx1"/>
                          </a:solidFill>
                          <a:latin typeface="Consolas" panose="020B0609020204030204" pitchFamily="49" charset="0"/>
                        </a:rPr>
                        <a:t>r &lt;- RIGHT(</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a:t>
                      </a:r>
                    </a:p>
                    <a:p>
                      <a:pPr marL="0" marR="0" lvl="0" indent="0" algn="l" defTabSz="685800" rtl="0" eaLnBrk="1" fontAlgn="auto" latinLnBrk="0" hangingPunct="1">
                        <a:lnSpc>
                          <a:spcPct val="100000"/>
                        </a:lnSpc>
                        <a:spcBef>
                          <a:spcPts val="0"/>
                        </a:spcBef>
                        <a:spcAft>
                          <a:spcPts val="600"/>
                        </a:spcAft>
                        <a:buClrTx/>
                        <a:buSzTx/>
                        <a:buFontTx/>
                        <a:buNone/>
                        <a:tabLst/>
                        <a:defRPr/>
                      </a:pPr>
                      <a:r>
                        <a:rPr lang="en-US" sz="2000" b="0" dirty="0">
                          <a:solidFill>
                            <a:schemeClr val="tx1"/>
                          </a:solidFill>
                          <a:latin typeface="Consolas" panose="020B0609020204030204" pitchFamily="49" charset="0"/>
                        </a:rPr>
                        <a:t>largest &lt;- </a:t>
                      </a:r>
                      <a:r>
                        <a:rPr lang="en-US" sz="2000" b="0" dirty="0" err="1">
                          <a:solidFill>
                            <a:schemeClr val="tx1"/>
                          </a:solidFill>
                          <a:latin typeface="Consolas" panose="020B0609020204030204" pitchFamily="49" charset="0"/>
                        </a:rPr>
                        <a:t>i</a:t>
                      </a:r>
                      <a:endParaRPr lang="en-US" sz="2000" b="0" dirty="0">
                        <a:solidFill>
                          <a:schemeClr val="tx1"/>
                        </a:solidFill>
                        <a:latin typeface="Consolas" panose="020B0609020204030204" pitchFamily="49" charset="0"/>
                      </a:endParaRPr>
                    </a:p>
                    <a:p>
                      <a:pPr>
                        <a:lnSpc>
                          <a:spcPct val="100000"/>
                        </a:lnSpc>
                        <a:spcBef>
                          <a:spcPts val="0"/>
                        </a:spcBef>
                        <a:spcAft>
                          <a:spcPts val="600"/>
                        </a:spcAft>
                      </a:pPr>
                      <a:r>
                        <a:rPr lang="en-US" sz="2000" b="0" dirty="0">
                          <a:solidFill>
                            <a:schemeClr val="tx1"/>
                          </a:solidFill>
                          <a:latin typeface="Consolas" panose="020B0609020204030204" pitchFamily="49" charset="0"/>
                        </a:rPr>
                        <a:t>if l &lt; heap-size[A] and A[l] &gt; A[</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a:t>
                      </a:r>
                    </a:p>
                    <a:p>
                      <a:pPr>
                        <a:lnSpc>
                          <a:spcPct val="100000"/>
                        </a:lnSpc>
                        <a:spcBef>
                          <a:spcPts val="0"/>
                        </a:spcBef>
                        <a:spcAft>
                          <a:spcPts val="600"/>
                        </a:spcAft>
                      </a:pPr>
                      <a:r>
                        <a:rPr lang="en-US" sz="2000" b="0" dirty="0">
                          <a:solidFill>
                            <a:schemeClr val="tx1"/>
                          </a:solidFill>
                          <a:latin typeface="Consolas" panose="020B0609020204030204" pitchFamily="49" charset="0"/>
                        </a:rPr>
                        <a:t>	then largest &lt;- l</a:t>
                      </a:r>
                    </a:p>
                    <a:p>
                      <a:pPr>
                        <a:lnSpc>
                          <a:spcPct val="100000"/>
                        </a:lnSpc>
                        <a:spcBef>
                          <a:spcPts val="0"/>
                        </a:spcBef>
                        <a:spcAft>
                          <a:spcPts val="600"/>
                        </a:spcAft>
                      </a:pPr>
                      <a:r>
                        <a:rPr lang="en-US" sz="2000" b="0" dirty="0">
                          <a:solidFill>
                            <a:schemeClr val="tx1"/>
                          </a:solidFill>
                          <a:latin typeface="Consolas" panose="020B0609020204030204" pitchFamily="49" charset="0"/>
                        </a:rPr>
                        <a:t>if r &lt; heap-size[A] and A[r] &gt; A[largest]</a:t>
                      </a:r>
                    </a:p>
                    <a:p>
                      <a:pPr>
                        <a:lnSpc>
                          <a:spcPct val="100000"/>
                        </a:lnSpc>
                        <a:spcBef>
                          <a:spcPts val="0"/>
                        </a:spcBef>
                        <a:spcAft>
                          <a:spcPts val="600"/>
                        </a:spcAft>
                      </a:pPr>
                      <a:r>
                        <a:rPr lang="en-US" sz="2000" b="0" dirty="0">
                          <a:solidFill>
                            <a:schemeClr val="tx1"/>
                          </a:solidFill>
                          <a:latin typeface="Consolas" panose="020B0609020204030204" pitchFamily="49" charset="0"/>
                        </a:rPr>
                        <a:t>	then largest &lt;- r</a:t>
                      </a:r>
                    </a:p>
                    <a:p>
                      <a:pPr>
                        <a:lnSpc>
                          <a:spcPct val="100000"/>
                        </a:lnSpc>
                        <a:spcBef>
                          <a:spcPts val="0"/>
                        </a:spcBef>
                        <a:spcAft>
                          <a:spcPts val="600"/>
                        </a:spcAft>
                      </a:pPr>
                      <a:r>
                        <a:rPr lang="en-US" sz="2000" b="0" dirty="0">
                          <a:solidFill>
                            <a:schemeClr val="tx1"/>
                          </a:solidFill>
                          <a:latin typeface="Consolas" panose="020B0609020204030204" pitchFamily="49" charset="0"/>
                        </a:rPr>
                        <a:t>if largest ≠ </a:t>
                      </a:r>
                      <a:r>
                        <a:rPr lang="en-US" sz="2000" b="0" dirty="0" err="1">
                          <a:solidFill>
                            <a:schemeClr val="tx1"/>
                          </a:solidFill>
                          <a:latin typeface="Consolas" panose="020B0609020204030204" pitchFamily="49" charset="0"/>
                        </a:rPr>
                        <a:t>i</a:t>
                      </a:r>
                      <a:endParaRPr lang="en-US" sz="2000" b="0" dirty="0">
                        <a:solidFill>
                          <a:schemeClr val="tx1"/>
                        </a:solidFill>
                        <a:latin typeface="Consolas" panose="020B0609020204030204" pitchFamily="49" charset="0"/>
                      </a:endParaRPr>
                    </a:p>
                    <a:p>
                      <a:pPr>
                        <a:lnSpc>
                          <a:spcPct val="100000"/>
                        </a:lnSpc>
                        <a:spcBef>
                          <a:spcPts val="0"/>
                        </a:spcBef>
                        <a:spcAft>
                          <a:spcPts val="600"/>
                        </a:spcAft>
                      </a:pPr>
                      <a:r>
                        <a:rPr lang="en-US" sz="2000" b="0" dirty="0">
                          <a:solidFill>
                            <a:schemeClr val="tx1"/>
                          </a:solidFill>
                          <a:latin typeface="Consolas" panose="020B0609020204030204" pitchFamily="49" charset="0"/>
                        </a:rPr>
                        <a:t>	then exchange A[</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 &lt;-&gt; A[largest]</a:t>
                      </a:r>
                    </a:p>
                    <a:p>
                      <a:pPr>
                        <a:lnSpc>
                          <a:spcPct val="100000"/>
                        </a:lnSpc>
                        <a:spcBef>
                          <a:spcPts val="0"/>
                        </a:spcBef>
                        <a:spcAft>
                          <a:spcPts val="600"/>
                        </a:spcAft>
                      </a:pPr>
                      <a:r>
                        <a:rPr lang="en-US" sz="2000" b="0" dirty="0">
                          <a:solidFill>
                            <a:schemeClr val="tx1"/>
                          </a:solidFill>
                          <a:latin typeface="Consolas" panose="020B0609020204030204" pitchFamily="49" charset="0"/>
                        </a:rPr>
                        <a:t>	HEAPIFY(A, </a:t>
                      </a:r>
                      <a:r>
                        <a:rPr lang="en-US" sz="2000" b="0" dirty="0">
                          <a:latin typeface="Consolas" panose="020B0609020204030204" pitchFamily="49" charset="0"/>
                        </a:rPr>
                        <a:t>heap-size, </a:t>
                      </a:r>
                      <a:r>
                        <a:rPr lang="en-US" sz="2000" b="0" dirty="0">
                          <a:solidFill>
                            <a:schemeClr val="tx1"/>
                          </a:solidFill>
                          <a:latin typeface="Consolas" panose="020B0609020204030204" pitchFamily="49" charset="0"/>
                        </a:rPr>
                        <a:t>largest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2201640"/>
                  </a:ext>
                </a:extLst>
              </a:tr>
            </a:tbl>
          </a:graphicData>
        </a:graphic>
      </p:graphicFrame>
    </p:spTree>
    <p:extLst>
      <p:ext uri="{BB962C8B-B14F-4D97-AF65-F5344CB8AC3E}">
        <p14:creationId xmlns:p14="http://schemas.microsoft.com/office/powerpoint/2010/main" val="404317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Duy </a:t>
            </a:r>
            <a:r>
              <a:rPr lang="en-US" sz="2400" dirty="0" err="1"/>
              <a:t>trì</a:t>
            </a:r>
            <a:r>
              <a:rPr lang="en-US" sz="2400" dirty="0"/>
              <a:t> </a:t>
            </a:r>
            <a:r>
              <a:rPr lang="en-US" sz="2400" dirty="0" err="1"/>
              <a:t>tính</a:t>
            </a:r>
            <a:r>
              <a:rPr lang="en-US" sz="2400" dirty="0"/>
              <a:t> </a:t>
            </a:r>
            <a:r>
              <a:rPr lang="en-US" sz="2400" dirty="0" err="1"/>
              <a:t>chất</a:t>
            </a:r>
            <a:r>
              <a:rPr lang="en-US" sz="2400" dirty="0"/>
              <a:t> Heap: </a:t>
            </a:r>
            <a:r>
              <a:rPr lang="en-US" sz="2400" dirty="0" err="1"/>
              <a:t>Ví</a:t>
            </a:r>
            <a:r>
              <a:rPr lang="en-US" sz="2400" dirty="0"/>
              <a:t> </a:t>
            </a:r>
            <a:r>
              <a:rPr lang="en-US" sz="2400" dirty="0" err="1"/>
              <a:t>dụ</a:t>
            </a:r>
            <a:r>
              <a:rPr lang="en-US" sz="2400" dirty="0"/>
              <a:t> </a:t>
            </a:r>
            <a:r>
              <a:rPr lang="en-US" sz="2400" dirty="0" err="1"/>
              <a:t>trên</a:t>
            </a:r>
            <a:r>
              <a:rPr lang="en-US" sz="2400" dirty="0"/>
              <a:t> </a:t>
            </a:r>
            <a:r>
              <a:rPr lang="en-US" sz="2400" dirty="0" err="1"/>
              <a:t>cây</a:t>
            </a:r>
            <a:r>
              <a:rPr lang="en-US" sz="2400" dirty="0"/>
              <a:t> Max-Heap</a:t>
            </a:r>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13</a:t>
            </a:fld>
            <a:endParaRPr lang="en-US" dirty="0"/>
          </a:p>
        </p:txBody>
      </p:sp>
      <p:pic>
        <p:nvPicPr>
          <p:cNvPr id="8" name="Picture 7"/>
          <p:cNvPicPr>
            <a:picLocks noChangeAspect="1"/>
          </p:cNvPicPr>
          <p:nvPr/>
        </p:nvPicPr>
        <p:blipFill>
          <a:blip r:embed="rId2"/>
          <a:stretch>
            <a:fillRect/>
          </a:stretch>
        </p:blipFill>
        <p:spPr>
          <a:xfrm>
            <a:off x="228600" y="685800"/>
            <a:ext cx="3499414" cy="2219632"/>
          </a:xfrm>
          <a:prstGeom prst="rect">
            <a:avLst/>
          </a:prstGeom>
        </p:spPr>
      </p:pic>
      <p:pic>
        <p:nvPicPr>
          <p:cNvPr id="9" name="Picture 8"/>
          <p:cNvPicPr>
            <a:picLocks noChangeAspect="1"/>
          </p:cNvPicPr>
          <p:nvPr/>
        </p:nvPicPr>
        <p:blipFill>
          <a:blip r:embed="rId3"/>
          <a:stretch>
            <a:fillRect/>
          </a:stretch>
        </p:blipFill>
        <p:spPr>
          <a:xfrm>
            <a:off x="5486400" y="692728"/>
            <a:ext cx="3522645" cy="2234367"/>
          </a:xfrm>
          <a:prstGeom prst="rect">
            <a:avLst/>
          </a:prstGeom>
        </p:spPr>
      </p:pic>
      <p:pic>
        <p:nvPicPr>
          <p:cNvPr id="10" name="Picture 9"/>
          <p:cNvPicPr>
            <a:picLocks noChangeAspect="1"/>
          </p:cNvPicPr>
          <p:nvPr/>
        </p:nvPicPr>
        <p:blipFill>
          <a:blip r:embed="rId4"/>
          <a:stretch>
            <a:fillRect/>
          </a:stretch>
        </p:blipFill>
        <p:spPr>
          <a:xfrm>
            <a:off x="1828800" y="3007001"/>
            <a:ext cx="3529139" cy="2388671"/>
          </a:xfrm>
          <a:prstGeom prst="rect">
            <a:avLst/>
          </a:prstGeom>
        </p:spPr>
      </p:pic>
      <p:cxnSp>
        <p:nvCxnSpPr>
          <p:cNvPr id="11" name="Straight Arrow Connector 10"/>
          <p:cNvCxnSpPr/>
          <p:nvPr/>
        </p:nvCxnSpPr>
        <p:spPr>
          <a:xfrm>
            <a:off x="3810000" y="2057400"/>
            <a:ext cx="18288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52400" y="4173923"/>
            <a:ext cx="18599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5527784" y="3540444"/>
            <a:ext cx="3481261" cy="1774178"/>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71450" algn="l" defTabSz="685800" rtl="0" eaLnBrk="1" latinLnBrk="0" hangingPunct="1">
              <a:lnSpc>
                <a:spcPct val="90000"/>
              </a:lnSpc>
              <a:spcBef>
                <a:spcPts val="60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92583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16586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marL="34290" indent="0" fontAlgn="auto">
              <a:spcAft>
                <a:spcPts val="0"/>
              </a:spcAft>
              <a:buFont typeface="Arial" pitchFamily="34" charset="0"/>
              <a:buNone/>
            </a:pPr>
            <a:r>
              <a:rPr lang="en-US" sz="2000" dirty="0"/>
              <a:t>The action of</a:t>
            </a:r>
            <a:br>
              <a:rPr lang="en-US" sz="2000" dirty="0"/>
            </a:br>
            <a:r>
              <a:rPr lang="en-US" sz="2000" b="1" dirty="0">
                <a:latin typeface="Consolas" panose="020B0609020204030204" pitchFamily="49" charset="0"/>
              </a:rPr>
              <a:t>	HEAPIFY(A, 10, 1)</a:t>
            </a:r>
            <a:br>
              <a:rPr lang="en-US" sz="2000" b="1" dirty="0">
                <a:latin typeface="Consolas" panose="020B0609020204030204" pitchFamily="49" charset="0"/>
              </a:rPr>
            </a:br>
            <a:r>
              <a:rPr lang="en-US" sz="2000" b="1" dirty="0">
                <a:latin typeface="Consolas" panose="020B0609020204030204" pitchFamily="49" charset="0"/>
              </a:rPr>
              <a:t>	HEAPIFY(A, 10, 3)</a:t>
            </a:r>
            <a:br>
              <a:rPr lang="en-US" sz="2000" b="1" dirty="0">
                <a:latin typeface="Consolas" panose="020B0609020204030204" pitchFamily="49" charset="0"/>
              </a:rPr>
            </a:br>
            <a:r>
              <a:rPr lang="en-US" sz="2000" b="1" dirty="0">
                <a:latin typeface="Consolas" panose="020B0609020204030204" pitchFamily="49" charset="0"/>
              </a:rPr>
              <a:t>	HEAPIFY(A, 10, 8)</a:t>
            </a:r>
            <a:br>
              <a:rPr lang="en-US" sz="2000" dirty="0"/>
            </a:br>
            <a:r>
              <a:rPr lang="en-US" sz="2000" dirty="0"/>
              <a:t>where </a:t>
            </a:r>
            <a:r>
              <a:rPr lang="en-US" sz="2000" b="1" dirty="0">
                <a:latin typeface="Consolas" panose="020B0609020204030204" pitchFamily="49" charset="0"/>
              </a:rPr>
              <a:t>heap-size[A]=10 </a:t>
            </a:r>
            <a:br>
              <a:rPr lang="en-US" sz="2000" dirty="0"/>
            </a:br>
            <a:endParaRPr lang="en-US" sz="2000" dirty="0"/>
          </a:p>
        </p:txBody>
      </p:sp>
      <p:sp>
        <p:nvSpPr>
          <p:cNvPr id="15" name="Rectangle 14"/>
          <p:cNvSpPr/>
          <p:nvPr/>
        </p:nvSpPr>
        <p:spPr>
          <a:xfrm>
            <a:off x="3724472" y="1600120"/>
            <a:ext cx="2142928" cy="338554"/>
          </a:xfrm>
          <a:prstGeom prst="rect">
            <a:avLst/>
          </a:prstGeom>
        </p:spPr>
        <p:txBody>
          <a:bodyPr wrap="square">
            <a:spAutoFit/>
          </a:bodyPr>
          <a:lstStyle/>
          <a:p>
            <a:r>
              <a:rPr lang="en-US" sz="1600" b="1" dirty="0">
                <a:latin typeface="Consolas" panose="020B0609020204030204" pitchFamily="49" charset="0"/>
              </a:rPr>
              <a:t>HEAPIFY(A, 10, 1)</a:t>
            </a:r>
            <a:endParaRPr lang="en-US" sz="1600" dirty="0"/>
          </a:p>
        </p:txBody>
      </p:sp>
      <p:sp>
        <p:nvSpPr>
          <p:cNvPr id="21" name="Rectangle 20"/>
          <p:cNvSpPr/>
          <p:nvPr/>
        </p:nvSpPr>
        <p:spPr>
          <a:xfrm>
            <a:off x="103909" y="3733800"/>
            <a:ext cx="2092239" cy="338554"/>
          </a:xfrm>
          <a:prstGeom prst="rect">
            <a:avLst/>
          </a:prstGeom>
        </p:spPr>
        <p:txBody>
          <a:bodyPr wrap="none">
            <a:spAutoFit/>
          </a:bodyPr>
          <a:lstStyle/>
          <a:p>
            <a:r>
              <a:rPr lang="en-US" sz="1600" b="1" dirty="0">
                <a:latin typeface="Consolas" panose="020B0609020204030204" pitchFamily="49" charset="0"/>
              </a:rPr>
              <a:t>HEAPIFY(A, 10, 3)</a:t>
            </a:r>
            <a:endParaRPr lang="en-US" sz="1600" dirty="0"/>
          </a:p>
        </p:txBody>
      </p:sp>
    </p:spTree>
    <p:extLst>
      <p:ext uri="{BB962C8B-B14F-4D97-AF65-F5344CB8AC3E}">
        <p14:creationId xmlns:p14="http://schemas.microsoft.com/office/powerpoint/2010/main" val="126328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cây</a:t>
            </a:r>
            <a:r>
              <a:rPr lang="en-US" dirty="0"/>
              <a:t> Heap: BUILD-HEAP</a:t>
            </a:r>
          </a:p>
        </p:txBody>
      </p:sp>
      <p:sp>
        <p:nvSpPr>
          <p:cNvPr id="3" name="Content Placeholder 2"/>
          <p:cNvSpPr>
            <a:spLocks noGrp="1"/>
          </p:cNvSpPr>
          <p:nvPr>
            <p:ph idx="1"/>
          </p:nvPr>
        </p:nvSpPr>
        <p:spPr/>
        <p:txBody>
          <a:bodyPr>
            <a:noAutofit/>
          </a:bodyPr>
          <a:lstStyle/>
          <a:p>
            <a:pPr>
              <a:lnSpc>
                <a:spcPct val="150000"/>
              </a:lnSpc>
            </a:pPr>
            <a:r>
              <a:rPr lang="en-US" sz="1800" b="1" dirty="0"/>
              <a:t>BUILD-HEAP</a:t>
            </a:r>
            <a:r>
              <a:rPr lang="en-US" sz="1800" dirty="0"/>
              <a:t> </a:t>
            </a:r>
            <a:r>
              <a:rPr lang="en-US" sz="1800" dirty="0" err="1"/>
              <a:t>thực</a:t>
            </a:r>
            <a:r>
              <a:rPr lang="en-US" sz="1800" dirty="0"/>
              <a:t> </a:t>
            </a:r>
            <a:r>
              <a:rPr lang="en-US" sz="1800" dirty="0" err="1"/>
              <a:t>hiện</a:t>
            </a:r>
            <a:r>
              <a:rPr lang="en-US" sz="1800" dirty="0"/>
              <a:t> </a:t>
            </a:r>
            <a:r>
              <a:rPr lang="en-US" sz="1800" dirty="0" err="1"/>
              <a:t>chuyển</a:t>
            </a:r>
            <a:r>
              <a:rPr lang="en-US" sz="1800" dirty="0"/>
              <a:t> </a:t>
            </a:r>
            <a:r>
              <a:rPr lang="en-US" sz="1800" dirty="0" err="1"/>
              <a:t>đổi</a:t>
            </a:r>
            <a:r>
              <a:rPr lang="en-US" sz="1800" dirty="0"/>
              <a:t> </a:t>
            </a:r>
            <a:r>
              <a:rPr lang="en-US" sz="1800" dirty="0" err="1"/>
              <a:t>dãy</a:t>
            </a:r>
            <a:r>
              <a:rPr lang="en-US" sz="1800" dirty="0"/>
              <a:t> A[0 .. n-1] </a:t>
            </a:r>
            <a:r>
              <a:rPr lang="en-US" sz="1800" dirty="0" err="1"/>
              <a:t>thành</a:t>
            </a:r>
            <a:r>
              <a:rPr lang="en-US" sz="1800" dirty="0"/>
              <a:t> </a:t>
            </a:r>
            <a:r>
              <a:rPr lang="en-US" sz="1800" dirty="0" err="1"/>
              <a:t>dãy</a:t>
            </a:r>
            <a:r>
              <a:rPr lang="en-US" sz="1800" dirty="0"/>
              <a:t> </a:t>
            </a:r>
            <a:r>
              <a:rPr lang="en-US" sz="1800" dirty="0" err="1"/>
              <a:t>có</a:t>
            </a:r>
            <a:r>
              <a:rPr lang="en-US" sz="1800" dirty="0"/>
              <a:t> </a:t>
            </a:r>
            <a:r>
              <a:rPr lang="en-US" sz="1800" dirty="0" err="1"/>
              <a:t>tính</a:t>
            </a:r>
            <a:r>
              <a:rPr lang="en-US" sz="1800" dirty="0"/>
              <a:t> </a:t>
            </a:r>
            <a:r>
              <a:rPr lang="en-US" sz="1800" dirty="0" err="1"/>
              <a:t>chất</a:t>
            </a:r>
            <a:r>
              <a:rPr lang="en-US" sz="1800" dirty="0"/>
              <a:t> heap (array-based binary heap). </a:t>
            </a:r>
            <a:r>
              <a:rPr lang="en-US" sz="1800" dirty="0" err="1"/>
              <a:t>Với</a:t>
            </a:r>
            <a:r>
              <a:rPr lang="en-US" sz="1800" dirty="0"/>
              <a:t> N </a:t>
            </a:r>
            <a:r>
              <a:rPr lang="en-US" sz="1800" dirty="0" err="1"/>
              <a:t>là</a:t>
            </a:r>
            <a:r>
              <a:rPr lang="en-US" sz="1800" dirty="0"/>
              <a:t> </a:t>
            </a:r>
            <a:r>
              <a:rPr lang="en-US" sz="1800" dirty="0" err="1"/>
              <a:t>số</a:t>
            </a:r>
            <a:r>
              <a:rPr lang="en-US" sz="1800" dirty="0"/>
              <a:t> </a:t>
            </a:r>
            <a:r>
              <a:rPr lang="en-US" sz="1800" dirty="0" err="1"/>
              <a:t>lượng</a:t>
            </a:r>
            <a:r>
              <a:rPr lang="en-US" sz="1800" dirty="0"/>
              <a:t> </a:t>
            </a:r>
            <a:r>
              <a:rPr lang="en-US" sz="1800" dirty="0" err="1"/>
              <a:t>phần</a:t>
            </a:r>
            <a:r>
              <a:rPr lang="en-US" sz="1800" dirty="0"/>
              <a:t> </a:t>
            </a:r>
            <a:r>
              <a:rPr lang="en-US" sz="1800" dirty="0" err="1"/>
              <a:t>tử</a:t>
            </a:r>
            <a:r>
              <a:rPr lang="en-US" sz="1800" dirty="0"/>
              <a:t> </a:t>
            </a:r>
            <a:r>
              <a:rPr lang="en-US" sz="1800" dirty="0" err="1"/>
              <a:t>của</a:t>
            </a:r>
            <a:r>
              <a:rPr lang="en-US" sz="1800" dirty="0"/>
              <a:t> A, </a:t>
            </a:r>
            <a:r>
              <a:rPr lang="en-US" sz="1800" dirty="0" err="1"/>
              <a:t>ký</a:t>
            </a:r>
            <a:r>
              <a:rPr lang="en-US" sz="1800" dirty="0"/>
              <a:t> </a:t>
            </a:r>
            <a:r>
              <a:rPr lang="en-US" sz="1800" dirty="0" err="1"/>
              <a:t>hiệu</a:t>
            </a:r>
            <a:r>
              <a:rPr lang="en-US" sz="1800" dirty="0"/>
              <a:t> length[A]=n. </a:t>
            </a:r>
            <a:r>
              <a:rPr lang="en-US" sz="1800" dirty="0" err="1"/>
              <a:t>Quá</a:t>
            </a:r>
            <a:r>
              <a:rPr lang="en-US" sz="1800" dirty="0"/>
              <a:t> </a:t>
            </a:r>
            <a:r>
              <a:rPr lang="en-US" sz="1800" dirty="0" err="1"/>
              <a:t>trình</a:t>
            </a:r>
            <a:r>
              <a:rPr lang="en-US" sz="1800" dirty="0"/>
              <a:t> </a:t>
            </a:r>
            <a:r>
              <a:rPr lang="en-US" sz="1800" dirty="0" err="1"/>
              <a:t>đó</a:t>
            </a:r>
            <a:r>
              <a:rPr lang="en-US" sz="1800" dirty="0"/>
              <a:t> </a:t>
            </a:r>
            <a:r>
              <a:rPr lang="en-US" sz="1800" dirty="0" err="1"/>
              <a:t>sẽ</a:t>
            </a:r>
            <a:r>
              <a:rPr lang="en-US" sz="1800" dirty="0"/>
              <a:t> </a:t>
            </a:r>
            <a:r>
              <a:rPr lang="en-US" sz="1800" dirty="0" err="1"/>
              <a:t>sử</a:t>
            </a:r>
            <a:r>
              <a:rPr lang="en-US" sz="1800" dirty="0"/>
              <a:t> </a:t>
            </a:r>
            <a:r>
              <a:rPr lang="en-US" sz="1800" dirty="0" err="1"/>
              <a:t>dụng</a:t>
            </a:r>
            <a:r>
              <a:rPr lang="en-US" sz="1800" dirty="0"/>
              <a:t> </a:t>
            </a:r>
            <a:r>
              <a:rPr lang="en-US" sz="1800" b="1" dirty="0"/>
              <a:t>HEAPIFY</a:t>
            </a:r>
            <a:r>
              <a:rPr lang="en-US" sz="1800" dirty="0"/>
              <a:t> </a:t>
            </a:r>
            <a:r>
              <a:rPr lang="en-US" sz="1800" dirty="0" err="1"/>
              <a:t>trên</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của</a:t>
            </a:r>
            <a:r>
              <a:rPr lang="en-US" sz="1800" dirty="0"/>
              <a:t> </a:t>
            </a:r>
            <a:r>
              <a:rPr lang="en-US" sz="1800" dirty="0" err="1"/>
              <a:t>mảng</a:t>
            </a:r>
            <a:r>
              <a:rPr lang="en-US" sz="1800" dirty="0"/>
              <a:t>. </a:t>
            </a:r>
            <a:r>
              <a:rPr lang="en-US" sz="1800" dirty="0" err="1"/>
              <a:t>Trong</a:t>
            </a:r>
            <a:r>
              <a:rPr lang="en-US" sz="1800" dirty="0"/>
              <a:t> </a:t>
            </a:r>
            <a:r>
              <a:rPr lang="en-US" sz="1800" dirty="0" err="1"/>
              <a:t>đó</a:t>
            </a:r>
            <a:r>
              <a:rPr lang="en-US" sz="1800" dirty="0"/>
              <a:t>:</a:t>
            </a:r>
          </a:p>
          <a:p>
            <a:pPr lvl="1">
              <a:lnSpc>
                <a:spcPct val="150000"/>
              </a:lnSpc>
            </a:pP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từ</a:t>
            </a:r>
            <a:r>
              <a:rPr lang="en-US" sz="1800" dirty="0"/>
              <a:t> </a:t>
            </a:r>
            <a:r>
              <a:rPr lang="en-US" sz="1800" b="1" dirty="0"/>
              <a:t>A[n/2] </a:t>
            </a:r>
            <a:r>
              <a:rPr lang="en-US" sz="1800" b="1" dirty="0">
                <a:latin typeface="Arial Narrow" panose="020B0606020202030204" pitchFamily="34" charset="0"/>
              </a:rPr>
              <a:t>→</a:t>
            </a:r>
            <a:r>
              <a:rPr lang="en-US" sz="1800" b="1" dirty="0"/>
              <a:t> A[n-1]</a:t>
            </a:r>
            <a:r>
              <a:rPr lang="en-US" sz="1800" dirty="0"/>
              <a:t> </a:t>
            </a:r>
            <a:r>
              <a:rPr lang="en-US" sz="1800" dirty="0" err="1"/>
              <a:t>là</a:t>
            </a:r>
            <a:r>
              <a:rPr lang="en-US" sz="1800" dirty="0"/>
              <a:t> </a:t>
            </a:r>
            <a:r>
              <a:rPr lang="en-US" sz="1800" dirty="0" err="1"/>
              <a:t>các</a:t>
            </a:r>
            <a:r>
              <a:rPr lang="en-US" sz="1800" dirty="0"/>
              <a:t> node </a:t>
            </a:r>
            <a:r>
              <a:rPr lang="en-US" sz="1800" dirty="0" err="1"/>
              <a:t>lá</a:t>
            </a:r>
            <a:r>
              <a:rPr lang="en-US" sz="1800" dirty="0"/>
              <a:t> </a:t>
            </a:r>
            <a:r>
              <a:rPr lang="en-US" sz="1800" dirty="0" err="1"/>
              <a:t>của</a:t>
            </a:r>
            <a:r>
              <a:rPr lang="en-US" sz="1800" dirty="0"/>
              <a:t> </a:t>
            </a:r>
            <a:r>
              <a:rPr lang="en-US" sz="1800" dirty="0" err="1"/>
              <a:t>cây</a:t>
            </a:r>
            <a:r>
              <a:rPr lang="en-US" sz="1800" dirty="0"/>
              <a:t> </a:t>
            </a:r>
            <a:r>
              <a:rPr lang="en-US" sz="1800" dirty="0" err="1"/>
              <a:t>nên</a:t>
            </a:r>
            <a:r>
              <a:rPr lang="en-US" sz="1800" dirty="0"/>
              <a:t> </a:t>
            </a:r>
            <a:r>
              <a:rPr lang="en-US" sz="1800" dirty="0" err="1"/>
              <a:t>không</a:t>
            </a:r>
            <a:r>
              <a:rPr lang="en-US" sz="1800" dirty="0"/>
              <a:t> </a:t>
            </a:r>
            <a:r>
              <a:rPr lang="en-US" sz="1800" dirty="0" err="1"/>
              <a:t>cần</a:t>
            </a:r>
            <a:r>
              <a:rPr lang="en-US" sz="1800" dirty="0"/>
              <a:t> </a:t>
            </a:r>
            <a:r>
              <a:rPr lang="en-US" sz="1800" dirty="0" err="1"/>
              <a:t>xét</a:t>
            </a:r>
            <a:r>
              <a:rPr lang="en-US" sz="1800" dirty="0"/>
              <a:t>.</a:t>
            </a:r>
          </a:p>
          <a:p>
            <a:pPr lvl="1">
              <a:lnSpc>
                <a:spcPct val="150000"/>
              </a:lnSpc>
            </a:pPr>
            <a:r>
              <a:rPr lang="en-US" sz="1800" b="1" dirty="0"/>
              <a:t>BUILD-HEAP </a:t>
            </a:r>
            <a:r>
              <a:rPr lang="en-US" sz="1800" dirty="0" err="1"/>
              <a:t>sẽ</a:t>
            </a:r>
            <a:r>
              <a:rPr lang="en-US" sz="1800" dirty="0"/>
              <a:t> </a:t>
            </a:r>
            <a:r>
              <a:rPr lang="en-US" sz="1800" dirty="0" err="1"/>
              <a:t>thực</a:t>
            </a:r>
            <a:r>
              <a:rPr lang="en-US" sz="1800" dirty="0"/>
              <a:t> </a:t>
            </a:r>
            <a:r>
              <a:rPr lang="en-US" sz="1800" dirty="0" err="1"/>
              <a:t>hiện</a:t>
            </a:r>
            <a:r>
              <a:rPr lang="en-US" sz="1800" dirty="0"/>
              <a:t> </a:t>
            </a:r>
            <a:r>
              <a:rPr lang="en-US" sz="1800" b="1" dirty="0"/>
              <a:t>HEAPIFY</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còn</a:t>
            </a:r>
            <a:r>
              <a:rPr lang="en-US" sz="1800" dirty="0"/>
              <a:t> </a:t>
            </a:r>
            <a:r>
              <a:rPr lang="en-US" sz="1800" dirty="0" err="1"/>
              <a:t>lại</a:t>
            </a:r>
            <a:r>
              <a:rPr lang="en-US" sz="1800" dirty="0"/>
              <a:t> </a:t>
            </a:r>
            <a:r>
              <a:rPr lang="en-US" sz="1800" dirty="0" err="1"/>
              <a:t>bắt</a:t>
            </a:r>
            <a:r>
              <a:rPr lang="en-US" sz="1800" dirty="0"/>
              <a:t> </a:t>
            </a:r>
            <a:r>
              <a:rPr lang="en-US" sz="1800" dirty="0" err="1"/>
              <a:t>đầu</a:t>
            </a:r>
            <a:r>
              <a:rPr lang="en-US" sz="1800" dirty="0"/>
              <a:t> </a:t>
            </a:r>
            <a:r>
              <a:rPr lang="en-US" sz="1800" dirty="0" err="1"/>
              <a:t>từ</a:t>
            </a:r>
            <a:r>
              <a:rPr lang="en-US" sz="1800" dirty="0"/>
              <a:t> </a:t>
            </a:r>
            <a:r>
              <a:rPr lang="en-US" sz="1800" dirty="0" err="1"/>
              <a:t>dưới</a:t>
            </a:r>
            <a:r>
              <a:rPr lang="en-US" sz="1800" dirty="0"/>
              <a:t> </a:t>
            </a:r>
            <a:r>
              <a:rPr lang="en-US" sz="1800" dirty="0" err="1"/>
              <a:t>lên</a:t>
            </a:r>
            <a:r>
              <a:rPr lang="en-US" sz="1800" dirty="0"/>
              <a:t> </a:t>
            </a:r>
            <a:r>
              <a:rPr lang="en-US" sz="1800" dirty="0" err="1"/>
              <a:t>trên</a:t>
            </a:r>
            <a:r>
              <a:rPr lang="en-US" sz="1800" dirty="0"/>
              <a:t> (bottom-up manner). </a:t>
            </a:r>
            <a:r>
              <a:rPr lang="en-US" sz="1800" dirty="0" err="1"/>
              <a:t>Nghĩa</a:t>
            </a:r>
            <a:r>
              <a:rPr lang="en-US" sz="1800" dirty="0"/>
              <a:t> </a:t>
            </a:r>
            <a:r>
              <a:rPr lang="en-US" sz="1800" dirty="0" err="1"/>
              <a:t>là</a:t>
            </a:r>
            <a:r>
              <a:rPr lang="en-US" sz="1800" dirty="0"/>
              <a:t> </a:t>
            </a:r>
            <a:r>
              <a:rPr lang="en-US" sz="1800" dirty="0" err="1"/>
              <a:t>từ</a:t>
            </a:r>
            <a:r>
              <a:rPr lang="en-US" sz="1800" dirty="0"/>
              <a:t> </a:t>
            </a:r>
            <a:r>
              <a:rPr lang="en-US" sz="1800" b="1" dirty="0"/>
              <a:t>A[n/2-1] </a:t>
            </a:r>
            <a:r>
              <a:rPr lang="en-US" sz="1800" b="1" dirty="0" err="1"/>
              <a:t>ngược</a:t>
            </a:r>
            <a:r>
              <a:rPr lang="en-US" sz="1800" b="1" dirty="0"/>
              <a:t> </a:t>
            </a:r>
            <a:r>
              <a:rPr lang="en-US" sz="1800" b="1" dirty="0" err="1"/>
              <a:t>lên</a:t>
            </a:r>
            <a:r>
              <a:rPr lang="en-US" sz="1800" b="1" dirty="0"/>
              <a:t> A[0]</a:t>
            </a:r>
            <a:r>
              <a:rPr lang="en-US" sz="1800" dirty="0"/>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14</a:t>
            </a:fld>
            <a:endParaRPr lang="en-US" dirty="0"/>
          </a:p>
        </p:txBody>
      </p:sp>
      <p:graphicFrame>
        <p:nvGraphicFramePr>
          <p:cNvPr id="6" name="Table 5"/>
          <p:cNvGraphicFramePr>
            <a:graphicFrameLocks noGrp="1"/>
          </p:cNvGraphicFramePr>
          <p:nvPr/>
        </p:nvGraphicFramePr>
        <p:xfrm>
          <a:off x="457200" y="3962400"/>
          <a:ext cx="8077198" cy="1554480"/>
        </p:xfrm>
        <a:graphic>
          <a:graphicData uri="http://schemas.openxmlformats.org/drawingml/2006/table">
            <a:tbl>
              <a:tblPr firstRow="1" bandRow="1">
                <a:tableStyleId>{5C22544A-7EE6-4342-B048-85BDC9FD1C3A}</a:tableStyleId>
              </a:tblPr>
              <a:tblGrid>
                <a:gridCol w="609599">
                  <a:extLst>
                    <a:ext uri="{9D8B030D-6E8A-4147-A177-3AD203B41FA5}">
                      <a16:colId xmlns:a16="http://schemas.microsoft.com/office/drawing/2014/main" val="658117840"/>
                    </a:ext>
                  </a:extLst>
                </a:gridCol>
                <a:gridCol w="7467599">
                  <a:extLst>
                    <a:ext uri="{9D8B030D-6E8A-4147-A177-3AD203B41FA5}">
                      <a16:colId xmlns:a16="http://schemas.microsoft.com/office/drawing/2014/main" val="1725128290"/>
                    </a:ext>
                  </a:extLst>
                </a:gridCol>
              </a:tblGrid>
              <a:tr h="384175">
                <a:tc gridSpan="2">
                  <a:txBody>
                    <a:bodyPr/>
                    <a:lstStyle/>
                    <a:p>
                      <a:pPr marL="0" marR="0" lvl="0" indent="0" algn="l" defTabSz="685800" rtl="0" eaLnBrk="1" fontAlgn="auto" latinLnBrk="0" hangingPunct="1">
                        <a:lnSpc>
                          <a:spcPct val="100000"/>
                        </a:lnSpc>
                        <a:spcBef>
                          <a:spcPts val="0"/>
                        </a:spcBef>
                        <a:spcAft>
                          <a:spcPts val="600"/>
                        </a:spcAft>
                        <a:buClrTx/>
                        <a:buSzTx/>
                        <a:buFontTx/>
                        <a:buNone/>
                        <a:tabLst/>
                        <a:defRPr/>
                      </a:pPr>
                      <a:r>
                        <a:rPr lang="en-US" sz="2000" b="0" dirty="0">
                          <a:solidFill>
                            <a:schemeClr val="tx1"/>
                          </a:solidFill>
                          <a:latin typeface="Consolas" panose="020B0609020204030204" pitchFamily="49" charset="0"/>
                        </a:rPr>
                        <a:t>BUILD-HEAP(A)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lang="en-US" sz="20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7180496"/>
                  </a:ext>
                </a:extLst>
              </a:tr>
              <a:tr h="370840">
                <a:tc>
                  <a:txBody>
                    <a:bodyPr/>
                    <a:lstStyle/>
                    <a:p>
                      <a:pPr>
                        <a:lnSpc>
                          <a:spcPct val="100000"/>
                        </a:lnSpc>
                        <a:spcBef>
                          <a:spcPts val="0"/>
                        </a:spcBef>
                        <a:spcAft>
                          <a:spcPts val="600"/>
                        </a:spcAft>
                      </a:pPr>
                      <a:r>
                        <a:rPr lang="en-US" sz="2000" b="0" dirty="0">
                          <a:solidFill>
                            <a:schemeClr val="tx1"/>
                          </a:solidFill>
                          <a:latin typeface="Consolas" panose="020B0609020204030204" pitchFamily="49" charset="0"/>
                        </a:rPr>
                        <a:t>1.</a:t>
                      </a:r>
                    </a:p>
                    <a:p>
                      <a:pPr>
                        <a:lnSpc>
                          <a:spcPct val="100000"/>
                        </a:lnSpc>
                        <a:spcBef>
                          <a:spcPts val="0"/>
                        </a:spcBef>
                        <a:spcAft>
                          <a:spcPts val="600"/>
                        </a:spcAft>
                      </a:pPr>
                      <a:r>
                        <a:rPr lang="en-US" sz="2000" b="0" dirty="0">
                          <a:solidFill>
                            <a:schemeClr val="tx1"/>
                          </a:solidFill>
                          <a:latin typeface="Consolas" panose="020B0609020204030204" pitchFamily="49" charset="0"/>
                        </a:rPr>
                        <a:t>2.</a:t>
                      </a:r>
                    </a:p>
                    <a:p>
                      <a:pPr>
                        <a:lnSpc>
                          <a:spcPct val="100000"/>
                        </a:lnSpc>
                        <a:spcBef>
                          <a:spcPts val="0"/>
                        </a:spcBef>
                        <a:spcAft>
                          <a:spcPts val="600"/>
                        </a:spcAft>
                      </a:pPr>
                      <a:r>
                        <a:rPr lang="en-US" sz="2000" b="0" dirty="0">
                          <a:solidFill>
                            <a:schemeClr val="tx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0"/>
                        </a:spcBef>
                        <a:spcAft>
                          <a:spcPts val="600"/>
                        </a:spcAft>
                      </a:pPr>
                      <a:r>
                        <a:rPr lang="en-US" sz="2000" b="0" dirty="0">
                          <a:solidFill>
                            <a:schemeClr val="tx1"/>
                          </a:solidFill>
                          <a:latin typeface="Consolas" panose="020B0609020204030204" pitchFamily="49" charset="0"/>
                        </a:rPr>
                        <a:t>heap-size[A] &lt;- length[A]</a:t>
                      </a:r>
                    </a:p>
                    <a:p>
                      <a:pPr>
                        <a:lnSpc>
                          <a:spcPct val="100000"/>
                        </a:lnSpc>
                        <a:spcBef>
                          <a:spcPts val="0"/>
                        </a:spcBef>
                        <a:spcAft>
                          <a:spcPts val="600"/>
                        </a:spcAft>
                      </a:pPr>
                      <a:r>
                        <a:rPr lang="en-US" sz="2000" b="0" dirty="0">
                          <a:solidFill>
                            <a:schemeClr val="tx1"/>
                          </a:solidFill>
                          <a:latin typeface="Consolas" panose="020B0609020204030204" pitchFamily="49" charset="0"/>
                        </a:rPr>
                        <a:t>for </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 &lt;- length[A]/2-1</a:t>
                      </a:r>
                      <a:r>
                        <a:rPr lang="en-US" sz="2000" b="0" baseline="0" dirty="0">
                          <a:solidFill>
                            <a:schemeClr val="tx1"/>
                          </a:solidFill>
                          <a:latin typeface="Consolas" panose="020B0609020204030204" pitchFamily="49" charset="0"/>
                        </a:rPr>
                        <a:t> </a:t>
                      </a:r>
                      <a:r>
                        <a:rPr lang="en-US" sz="2000" b="0" dirty="0" err="1">
                          <a:solidFill>
                            <a:schemeClr val="tx1"/>
                          </a:solidFill>
                          <a:latin typeface="Consolas" panose="020B0609020204030204" pitchFamily="49" charset="0"/>
                        </a:rPr>
                        <a:t>downto</a:t>
                      </a:r>
                      <a:r>
                        <a:rPr lang="en-US" sz="2000" b="0" dirty="0">
                          <a:solidFill>
                            <a:schemeClr val="tx1"/>
                          </a:solidFill>
                          <a:latin typeface="Consolas" panose="020B0609020204030204" pitchFamily="49" charset="0"/>
                        </a:rPr>
                        <a:t> 0</a:t>
                      </a:r>
                      <a:r>
                        <a:rPr lang="en-US" sz="2000" b="0" baseline="0" dirty="0">
                          <a:solidFill>
                            <a:schemeClr val="tx1"/>
                          </a:solidFill>
                          <a:latin typeface="Consolas" panose="020B0609020204030204" pitchFamily="49" charset="0"/>
                        </a:rPr>
                        <a:t> </a:t>
                      </a:r>
                      <a:r>
                        <a:rPr lang="en-US" sz="2000" b="0" dirty="0">
                          <a:solidFill>
                            <a:schemeClr val="tx1"/>
                          </a:solidFill>
                          <a:latin typeface="Consolas" panose="020B0609020204030204" pitchFamily="49" charset="0"/>
                        </a:rPr>
                        <a:t>do </a:t>
                      </a:r>
                    </a:p>
                    <a:p>
                      <a:pPr>
                        <a:lnSpc>
                          <a:spcPct val="100000"/>
                        </a:lnSpc>
                        <a:spcBef>
                          <a:spcPts val="0"/>
                        </a:spcBef>
                        <a:spcAft>
                          <a:spcPts val="600"/>
                        </a:spcAft>
                      </a:pPr>
                      <a:r>
                        <a:rPr lang="en-US" sz="2000" b="0" dirty="0">
                          <a:solidFill>
                            <a:schemeClr val="tx1"/>
                          </a:solidFill>
                          <a:latin typeface="Consolas" panose="020B0609020204030204" pitchFamily="49" charset="0"/>
                        </a:rPr>
                        <a:t>	HEAPIFY(A, </a:t>
                      </a:r>
                      <a:r>
                        <a:rPr lang="en-US" sz="2000" b="0" dirty="0">
                          <a:latin typeface="Consolas" panose="020B0609020204030204" pitchFamily="49" charset="0"/>
                        </a:rPr>
                        <a:t>heap-size, </a:t>
                      </a:r>
                      <a:r>
                        <a:rPr lang="en-US" sz="2000" b="0" dirty="0" err="1">
                          <a:solidFill>
                            <a:schemeClr val="tx1"/>
                          </a:solidFill>
                          <a:latin typeface="Consolas" panose="020B0609020204030204" pitchFamily="49" charset="0"/>
                        </a:rPr>
                        <a:t>i</a:t>
                      </a:r>
                      <a:r>
                        <a:rPr lang="en-US" sz="2000" b="0" dirty="0">
                          <a:solidFill>
                            <a:schemeClr val="tx1"/>
                          </a:solidFill>
                          <a:latin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8185214"/>
                  </a:ext>
                </a:extLst>
              </a:tr>
            </a:tbl>
          </a:graphicData>
        </a:graphic>
      </p:graphicFrame>
    </p:spTree>
    <p:extLst>
      <p:ext uri="{BB962C8B-B14F-4D97-AF65-F5344CB8AC3E}">
        <p14:creationId xmlns:p14="http://schemas.microsoft.com/office/powerpoint/2010/main" val="36052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BUILD-HEAP: </a:t>
            </a:r>
            <a:r>
              <a:rPr lang="en-US" dirty="0" err="1"/>
              <a:t>Ví</a:t>
            </a:r>
            <a:r>
              <a:rPr lang="en-US" dirty="0"/>
              <a:t> </a:t>
            </a:r>
            <a:r>
              <a:rPr lang="en-US" dirty="0" err="1"/>
              <a:t>dụ</a:t>
            </a:r>
            <a:endParaRPr lang="en-US" dirty="0"/>
          </a:p>
        </p:txBody>
      </p:sp>
      <p:pic>
        <p:nvPicPr>
          <p:cNvPr id="6" name="Content Placeholder 5"/>
          <p:cNvPicPr>
            <a:picLocks noGrp="1" noChangeAspect="1"/>
          </p:cNvPicPr>
          <p:nvPr>
            <p:ph idx="1"/>
          </p:nvPr>
        </p:nvPicPr>
        <p:blipFill>
          <a:blip r:embed="rId2"/>
          <a:stretch>
            <a:fillRect/>
          </a:stretch>
        </p:blipFill>
        <p:spPr>
          <a:xfrm>
            <a:off x="2057400" y="3375234"/>
            <a:ext cx="4800600" cy="2967130"/>
          </a:xfrm>
          <a:prstGeom prst="rect">
            <a:avLst/>
          </a:prstGeom>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15</a:t>
            </a:fld>
            <a:endParaRPr lang="en-US" dirty="0"/>
          </a:p>
        </p:txBody>
      </p:sp>
      <p:graphicFrame>
        <p:nvGraphicFramePr>
          <p:cNvPr id="7" name="Table 6"/>
          <p:cNvGraphicFramePr>
            <a:graphicFrameLocks noGrp="1"/>
          </p:cNvGraphicFramePr>
          <p:nvPr/>
        </p:nvGraphicFramePr>
        <p:xfrm>
          <a:off x="2549182" y="1447800"/>
          <a:ext cx="4461219" cy="1206998"/>
        </p:xfrm>
        <a:graphic>
          <a:graphicData uri="http://schemas.openxmlformats.org/drawingml/2006/table">
            <a:tbl>
              <a:tblPr firstRow="1" bandRow="1">
                <a:tableStyleId>{5C22544A-7EE6-4342-B048-85BDC9FD1C3A}</a:tableStyleId>
              </a:tblPr>
              <a:tblGrid>
                <a:gridCol w="446122">
                  <a:extLst>
                    <a:ext uri="{9D8B030D-6E8A-4147-A177-3AD203B41FA5}">
                      <a16:colId xmlns:a16="http://schemas.microsoft.com/office/drawing/2014/main" val="4093906238"/>
                    </a:ext>
                  </a:extLst>
                </a:gridCol>
                <a:gridCol w="446122">
                  <a:extLst>
                    <a:ext uri="{9D8B030D-6E8A-4147-A177-3AD203B41FA5}">
                      <a16:colId xmlns:a16="http://schemas.microsoft.com/office/drawing/2014/main" val="2879868323"/>
                    </a:ext>
                  </a:extLst>
                </a:gridCol>
                <a:gridCol w="516985">
                  <a:extLst>
                    <a:ext uri="{9D8B030D-6E8A-4147-A177-3AD203B41FA5}">
                      <a16:colId xmlns:a16="http://schemas.microsoft.com/office/drawing/2014/main" val="1654922543"/>
                    </a:ext>
                  </a:extLst>
                </a:gridCol>
                <a:gridCol w="375258">
                  <a:extLst>
                    <a:ext uri="{9D8B030D-6E8A-4147-A177-3AD203B41FA5}">
                      <a16:colId xmlns:a16="http://schemas.microsoft.com/office/drawing/2014/main" val="1005559804"/>
                    </a:ext>
                  </a:extLst>
                </a:gridCol>
                <a:gridCol w="446122">
                  <a:extLst>
                    <a:ext uri="{9D8B030D-6E8A-4147-A177-3AD203B41FA5}">
                      <a16:colId xmlns:a16="http://schemas.microsoft.com/office/drawing/2014/main" val="735355960"/>
                    </a:ext>
                  </a:extLst>
                </a:gridCol>
                <a:gridCol w="446122">
                  <a:extLst>
                    <a:ext uri="{9D8B030D-6E8A-4147-A177-3AD203B41FA5}">
                      <a16:colId xmlns:a16="http://schemas.microsoft.com/office/drawing/2014/main" val="1772605011"/>
                    </a:ext>
                  </a:extLst>
                </a:gridCol>
                <a:gridCol w="446122">
                  <a:extLst>
                    <a:ext uri="{9D8B030D-6E8A-4147-A177-3AD203B41FA5}">
                      <a16:colId xmlns:a16="http://schemas.microsoft.com/office/drawing/2014/main" val="1222742865"/>
                    </a:ext>
                  </a:extLst>
                </a:gridCol>
                <a:gridCol w="446122">
                  <a:extLst>
                    <a:ext uri="{9D8B030D-6E8A-4147-A177-3AD203B41FA5}">
                      <a16:colId xmlns:a16="http://schemas.microsoft.com/office/drawing/2014/main" val="1625513432"/>
                    </a:ext>
                  </a:extLst>
                </a:gridCol>
                <a:gridCol w="446122">
                  <a:extLst>
                    <a:ext uri="{9D8B030D-6E8A-4147-A177-3AD203B41FA5}">
                      <a16:colId xmlns:a16="http://schemas.microsoft.com/office/drawing/2014/main" val="1588835807"/>
                    </a:ext>
                  </a:extLst>
                </a:gridCol>
                <a:gridCol w="446122">
                  <a:extLst>
                    <a:ext uri="{9D8B030D-6E8A-4147-A177-3AD203B41FA5}">
                      <a16:colId xmlns:a16="http://schemas.microsoft.com/office/drawing/2014/main" val="3174182570"/>
                    </a:ext>
                  </a:extLst>
                </a:gridCol>
              </a:tblGrid>
              <a:tr h="643005">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563993">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
        <p:nvSpPr>
          <p:cNvPr id="8" name="Content Placeholder 2"/>
          <p:cNvSpPr txBox="1">
            <a:spLocks/>
          </p:cNvSpPr>
          <p:nvPr/>
        </p:nvSpPr>
        <p:spPr>
          <a:xfrm>
            <a:off x="235032" y="4605528"/>
            <a:ext cx="4267200" cy="2057400"/>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71450" algn="l" defTabSz="685800" rtl="0" eaLnBrk="1" latinLnBrk="0" hangingPunct="1">
              <a:lnSpc>
                <a:spcPct val="90000"/>
              </a:lnSpc>
              <a:spcBef>
                <a:spcPts val="60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92583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16586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marL="34290" indent="0" fontAlgn="auto">
              <a:spcAft>
                <a:spcPts val="0"/>
              </a:spcAft>
              <a:buNone/>
            </a:pPr>
            <a:endParaRPr lang="en-US" dirty="0"/>
          </a:p>
        </p:txBody>
      </p:sp>
      <p:sp>
        <p:nvSpPr>
          <p:cNvPr id="9" name="TextBox 8"/>
          <p:cNvSpPr txBox="1"/>
          <p:nvPr/>
        </p:nvSpPr>
        <p:spPr>
          <a:xfrm>
            <a:off x="235032" y="986135"/>
            <a:ext cx="5234125" cy="461665"/>
          </a:xfrm>
          <a:prstGeom prst="rect">
            <a:avLst/>
          </a:prstGeom>
          <a:noFill/>
        </p:spPr>
        <p:txBody>
          <a:bodyPr wrap="none" rtlCol="0">
            <a:spAutoFit/>
          </a:bodyPr>
          <a:lstStyle/>
          <a:p>
            <a:r>
              <a:rPr lang="en-US" sz="2400" dirty="0" err="1"/>
              <a:t>Xây</a:t>
            </a:r>
            <a:r>
              <a:rPr lang="en-US" sz="2400" dirty="0"/>
              <a:t> </a:t>
            </a:r>
            <a:r>
              <a:rPr lang="en-US" sz="2400" dirty="0" err="1"/>
              <a:t>dựng</a:t>
            </a:r>
            <a:r>
              <a:rPr lang="en-US" sz="2400" dirty="0"/>
              <a:t> </a:t>
            </a:r>
            <a:r>
              <a:rPr lang="en-US" sz="2400" dirty="0" err="1"/>
              <a:t>cây</a:t>
            </a:r>
            <a:r>
              <a:rPr lang="en-US" sz="2400" dirty="0"/>
              <a:t> Heap </a:t>
            </a:r>
            <a:r>
              <a:rPr lang="en-US" sz="2400" dirty="0" err="1"/>
              <a:t>cho</a:t>
            </a:r>
            <a:r>
              <a:rPr lang="en-US" sz="2400" dirty="0"/>
              <a:t> </a:t>
            </a:r>
            <a:r>
              <a:rPr lang="en-US" sz="2400" dirty="0" err="1"/>
              <a:t>dãy</a:t>
            </a:r>
            <a:r>
              <a:rPr lang="en-US" sz="2400" dirty="0"/>
              <a:t> </a:t>
            </a:r>
            <a:r>
              <a:rPr lang="en-US" sz="2400" dirty="0" err="1"/>
              <a:t>số</a:t>
            </a:r>
            <a:r>
              <a:rPr lang="en-US" sz="2400" dirty="0"/>
              <a:t> </a:t>
            </a:r>
            <a:r>
              <a:rPr lang="en-US" sz="2400" dirty="0" err="1"/>
              <a:t>sau</a:t>
            </a:r>
            <a:r>
              <a:rPr lang="en-US" sz="2400" dirty="0"/>
              <a:t>: </a:t>
            </a:r>
          </a:p>
        </p:txBody>
      </p:sp>
      <p:sp>
        <p:nvSpPr>
          <p:cNvPr id="10" name="TextBox 9"/>
          <p:cNvSpPr txBox="1"/>
          <p:nvPr/>
        </p:nvSpPr>
        <p:spPr>
          <a:xfrm>
            <a:off x="235032" y="3005499"/>
            <a:ext cx="4204997" cy="461665"/>
          </a:xfrm>
          <a:prstGeom prst="rect">
            <a:avLst/>
          </a:prstGeom>
          <a:noFill/>
        </p:spPr>
        <p:txBody>
          <a:bodyPr wrap="none" rtlCol="0">
            <a:spAutoFit/>
          </a:bodyPr>
          <a:lstStyle/>
          <a:p>
            <a:r>
              <a:rPr lang="en-US" sz="2400" dirty="0" err="1"/>
              <a:t>Ghi</a:t>
            </a:r>
            <a:r>
              <a:rPr lang="en-US" sz="2400" dirty="0"/>
              <a:t> </a:t>
            </a:r>
            <a:r>
              <a:rPr lang="en-US" sz="2400" dirty="0" err="1"/>
              <a:t>lại</a:t>
            </a:r>
            <a:r>
              <a:rPr lang="en-US" sz="2400" dirty="0"/>
              <a:t> </a:t>
            </a:r>
            <a:r>
              <a:rPr lang="en-US" sz="2400" dirty="0" err="1"/>
              <a:t>dãy</a:t>
            </a:r>
            <a:r>
              <a:rPr lang="en-US" sz="2400" dirty="0"/>
              <a:t> </a:t>
            </a:r>
            <a:r>
              <a:rPr lang="en-US" sz="2400" dirty="0" err="1"/>
              <a:t>số</a:t>
            </a:r>
            <a:r>
              <a:rPr lang="en-US" sz="2400" dirty="0"/>
              <a:t> </a:t>
            </a:r>
            <a:r>
              <a:rPr lang="en-US" sz="2400" dirty="0" err="1"/>
              <a:t>dưới</a:t>
            </a:r>
            <a:r>
              <a:rPr lang="en-US" sz="2400" dirty="0"/>
              <a:t> </a:t>
            </a:r>
            <a:r>
              <a:rPr lang="en-US" sz="2400" dirty="0" err="1"/>
              <a:t>dạng</a:t>
            </a:r>
            <a:r>
              <a:rPr lang="en-US" sz="2400" dirty="0"/>
              <a:t> </a:t>
            </a:r>
            <a:r>
              <a:rPr lang="en-US" sz="2400" dirty="0" err="1"/>
              <a:t>cây</a:t>
            </a:r>
            <a:r>
              <a:rPr lang="en-US" sz="2400" dirty="0"/>
              <a:t>:</a:t>
            </a:r>
          </a:p>
        </p:txBody>
      </p:sp>
    </p:spTree>
    <p:extLst>
      <p:ext uri="{BB962C8B-B14F-4D97-AF65-F5344CB8AC3E}">
        <p14:creationId xmlns:p14="http://schemas.microsoft.com/office/powerpoint/2010/main" val="1884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BUILD-HEAP: </a:t>
            </a:r>
            <a:r>
              <a:rPr lang="en-US" dirty="0" err="1"/>
              <a:t>Ví</a:t>
            </a:r>
            <a:r>
              <a:rPr lang="en-US" dirty="0"/>
              <a:t> </a:t>
            </a:r>
            <a:r>
              <a:rPr lang="en-US" dirty="0" err="1"/>
              <a:t>dụ</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Các</a:t>
            </a:r>
            <a:r>
              <a:rPr lang="en-US" dirty="0"/>
              <a:t> </a:t>
            </a:r>
            <a:r>
              <a:rPr lang="en-US" dirty="0" err="1"/>
              <a:t>giá</a:t>
            </a:r>
            <a:r>
              <a:rPr lang="en-US" dirty="0"/>
              <a:t> </a:t>
            </a:r>
            <a:r>
              <a:rPr lang="en-US" dirty="0" err="1"/>
              <a:t>trị</a:t>
            </a:r>
            <a:r>
              <a:rPr lang="en-US" dirty="0"/>
              <a:t> </a:t>
            </a:r>
            <a:r>
              <a:rPr lang="en-US" dirty="0" err="1"/>
              <a:t>trên</a:t>
            </a:r>
            <a:r>
              <a:rPr lang="en-US" dirty="0"/>
              <a:t> </a:t>
            </a:r>
            <a:r>
              <a:rPr lang="en-US" dirty="0" err="1"/>
              <a:t>dãy</a:t>
            </a:r>
            <a:r>
              <a:rPr lang="en-US" dirty="0"/>
              <a:t> </a:t>
            </a:r>
            <a:r>
              <a:rPr lang="en-US" dirty="0" err="1"/>
              <a:t>cần</a:t>
            </a:r>
            <a:r>
              <a:rPr lang="en-US" dirty="0"/>
              <a:t> </a:t>
            </a:r>
            <a:r>
              <a:rPr lang="en-US" dirty="0" err="1"/>
              <a:t>xem</a:t>
            </a:r>
            <a:r>
              <a:rPr lang="en-US" dirty="0"/>
              <a:t> </a:t>
            </a:r>
            <a:r>
              <a:rPr lang="en-US" dirty="0" err="1"/>
              <a:t>xét</a:t>
            </a:r>
            <a:r>
              <a:rPr lang="en-US" dirty="0"/>
              <a:t> </a:t>
            </a:r>
            <a:r>
              <a:rPr lang="en-US" dirty="0" err="1"/>
              <a:t>trong</a:t>
            </a:r>
            <a:r>
              <a:rPr lang="en-US" dirty="0"/>
              <a:t> </a:t>
            </a:r>
            <a:r>
              <a:rPr lang="en-US" dirty="0" err="1"/>
              <a:t>quá</a:t>
            </a:r>
            <a:r>
              <a:rPr lang="en-US" dirty="0"/>
              <a:t> </a:t>
            </a:r>
            <a:r>
              <a:rPr lang="en-US" dirty="0" err="1"/>
              <a:t>trình</a:t>
            </a:r>
            <a:r>
              <a:rPr lang="en-US" dirty="0"/>
              <a:t> BUILD-HEAP </a:t>
            </a:r>
            <a:r>
              <a:rPr lang="en-US" dirty="0" err="1"/>
              <a:t>lần</a:t>
            </a:r>
            <a:r>
              <a:rPr lang="en-US" dirty="0"/>
              <a:t> </a:t>
            </a:r>
            <a:r>
              <a:rPr lang="en-US" dirty="0" err="1"/>
              <a:t>lượt</a:t>
            </a:r>
            <a:r>
              <a:rPr lang="en-US" dirty="0"/>
              <a:t> </a:t>
            </a:r>
            <a:r>
              <a:rPr lang="en-US" dirty="0" err="1"/>
              <a:t>là</a:t>
            </a:r>
            <a:r>
              <a:rPr lang="en-US" dirty="0"/>
              <a:t> 16, 2, 3, 1, 4:</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16</a:t>
            </a:fld>
            <a:endParaRPr lang="en-US" dirty="0"/>
          </a:p>
        </p:txBody>
      </p:sp>
      <p:pic>
        <p:nvPicPr>
          <p:cNvPr id="7" name="Picture 6"/>
          <p:cNvPicPr>
            <a:picLocks noChangeAspect="1"/>
          </p:cNvPicPr>
          <p:nvPr/>
        </p:nvPicPr>
        <p:blipFill>
          <a:blip r:embed="rId2"/>
          <a:stretch>
            <a:fillRect/>
          </a:stretch>
        </p:blipFill>
        <p:spPr>
          <a:xfrm>
            <a:off x="2057400" y="2103390"/>
            <a:ext cx="5029200" cy="3108422"/>
          </a:xfrm>
          <a:prstGeom prst="rect">
            <a:avLst/>
          </a:prstGeom>
        </p:spPr>
      </p:pic>
    </p:spTree>
    <p:extLst>
      <p:ext uri="{BB962C8B-B14F-4D97-AF65-F5344CB8AC3E}">
        <p14:creationId xmlns:p14="http://schemas.microsoft.com/office/powerpoint/2010/main" val="354194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BUILD-HEAP: </a:t>
            </a:r>
            <a:r>
              <a:rPr lang="en-US" dirty="0" err="1"/>
              <a:t>Ví</a:t>
            </a:r>
            <a:r>
              <a:rPr lang="en-US" dirty="0"/>
              <a:t> </a:t>
            </a:r>
            <a:r>
              <a:rPr lang="en-US" dirty="0" err="1"/>
              <a:t>dụ</a:t>
            </a:r>
            <a:r>
              <a:rPr lang="en-US" dirty="0"/>
              <a:t> (</a:t>
            </a:r>
            <a:r>
              <a:rPr lang="en-US" dirty="0" err="1"/>
              <a:t>tt</a:t>
            </a:r>
            <a:r>
              <a:rPr lang="en-US" dirty="0"/>
              <a:t>)</a:t>
            </a:r>
          </a:p>
        </p:txBody>
      </p:sp>
      <p:sp>
        <p:nvSpPr>
          <p:cNvPr id="4" name="Footer Placeholder 3"/>
          <p:cNvSpPr>
            <a:spLocks noGrp="1"/>
          </p:cNvSpPr>
          <p:nvPr>
            <p:ph type="ftr" sz="quarter" idx="11"/>
          </p:nvPr>
        </p:nvSpPr>
        <p:spPr>
          <a:xfrm>
            <a:off x="-228600" y="6544056"/>
            <a:ext cx="6355773" cy="237744"/>
          </a:xfrm>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17</a:t>
            </a:fld>
            <a:endParaRPr lang="en-US" dirty="0"/>
          </a:p>
        </p:txBody>
      </p:sp>
      <p:pic>
        <p:nvPicPr>
          <p:cNvPr id="11" name="Picture 10"/>
          <p:cNvPicPr>
            <a:picLocks noChangeAspect="1"/>
          </p:cNvPicPr>
          <p:nvPr/>
        </p:nvPicPr>
        <p:blipFill>
          <a:blip r:embed="rId2"/>
          <a:stretch>
            <a:fillRect/>
          </a:stretch>
        </p:blipFill>
        <p:spPr>
          <a:xfrm>
            <a:off x="4175294" y="4343400"/>
            <a:ext cx="3292306" cy="2010923"/>
          </a:xfrm>
          <a:prstGeom prst="rect">
            <a:avLst/>
          </a:prstGeom>
        </p:spPr>
      </p:pic>
      <p:pic>
        <p:nvPicPr>
          <p:cNvPr id="9" name="Picture 8"/>
          <p:cNvPicPr>
            <a:picLocks noChangeAspect="1"/>
          </p:cNvPicPr>
          <p:nvPr/>
        </p:nvPicPr>
        <p:blipFill>
          <a:blip r:embed="rId3"/>
          <a:stretch>
            <a:fillRect/>
          </a:stretch>
        </p:blipFill>
        <p:spPr>
          <a:xfrm>
            <a:off x="4126474" y="2362200"/>
            <a:ext cx="3347002" cy="2125097"/>
          </a:xfrm>
          <a:prstGeom prst="rect">
            <a:avLst/>
          </a:prstGeom>
        </p:spPr>
      </p:pic>
      <p:cxnSp>
        <p:nvCxnSpPr>
          <p:cNvPr id="14" name="Straight Arrow Connector 13"/>
          <p:cNvCxnSpPr/>
          <p:nvPr/>
        </p:nvCxnSpPr>
        <p:spPr>
          <a:xfrm>
            <a:off x="3610292" y="3722914"/>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29791" y="5583967"/>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0400" y="779598"/>
            <a:ext cx="5838591" cy="1661993"/>
          </a:xfrm>
          <a:prstGeom prst="rect">
            <a:avLst/>
          </a:prstGeom>
        </p:spPr>
        <p:txBody>
          <a:bodyPr wrap="square">
            <a:spAutoFit/>
          </a:bodyPr>
          <a:lstStyle/>
          <a:p>
            <a:pPr algn="just"/>
            <a:r>
              <a:rPr lang="en-US" sz="1700" dirty="0">
                <a:solidFill>
                  <a:srgbClr val="000000"/>
                </a:solidFill>
              </a:rPr>
              <a:t>The operation of </a:t>
            </a:r>
            <a:r>
              <a:rPr lang="en-US" sz="1700" b="1" dirty="0">
                <a:solidFill>
                  <a:srgbClr val="000000"/>
                </a:solidFill>
                <a:latin typeface="CourierNewPS-BoldMT"/>
              </a:rPr>
              <a:t>BUILD-HEAP</a:t>
            </a:r>
            <a:r>
              <a:rPr lang="en-US" sz="1700" dirty="0">
                <a:solidFill>
                  <a:srgbClr val="000000"/>
                </a:solidFill>
              </a:rPr>
              <a:t>, before the call </a:t>
            </a:r>
            <a:r>
              <a:rPr lang="en-US" sz="1700" b="1" dirty="0">
                <a:solidFill>
                  <a:srgbClr val="000000"/>
                </a:solidFill>
                <a:latin typeface="CourierNewPS-BoldMT"/>
              </a:rPr>
              <a:t>HEAPIFY</a:t>
            </a:r>
            <a:r>
              <a:rPr lang="en-US" sz="1700" dirty="0">
                <a:solidFill>
                  <a:srgbClr val="000000"/>
                </a:solidFill>
              </a:rPr>
              <a:t>:</a:t>
            </a:r>
          </a:p>
          <a:p>
            <a:pPr algn="just"/>
            <a:r>
              <a:rPr lang="en-US" sz="1700" dirty="0">
                <a:solidFill>
                  <a:srgbClr val="000000"/>
                </a:solidFill>
              </a:rPr>
              <a:t>(1): A 10-element input array </a:t>
            </a:r>
            <a:r>
              <a:rPr lang="en-US" sz="1700" b="1" dirty="0">
                <a:solidFill>
                  <a:srgbClr val="000000"/>
                </a:solidFill>
                <a:latin typeface="CourierNewPS-BoldMT"/>
              </a:rPr>
              <a:t>A </a:t>
            </a:r>
            <a:r>
              <a:rPr lang="en-US" sz="1700" dirty="0">
                <a:solidFill>
                  <a:srgbClr val="000000"/>
                </a:solidFill>
              </a:rPr>
              <a:t>and the binary tree it represents. The figure shows that the loop index </a:t>
            </a:r>
            <a:r>
              <a:rPr lang="en-US" sz="1700" b="1" dirty="0" err="1">
                <a:solidFill>
                  <a:srgbClr val="000000"/>
                </a:solidFill>
                <a:latin typeface="CourierNewPS-BoldMT"/>
              </a:rPr>
              <a:t>i</a:t>
            </a:r>
            <a:r>
              <a:rPr lang="en-US" sz="1700" b="1" dirty="0">
                <a:solidFill>
                  <a:srgbClr val="000000"/>
                </a:solidFill>
                <a:latin typeface="CourierNewPS-BoldMT"/>
              </a:rPr>
              <a:t> </a:t>
            </a:r>
            <a:r>
              <a:rPr lang="en-US" sz="1700" dirty="0">
                <a:solidFill>
                  <a:srgbClr val="000000"/>
                </a:solidFill>
              </a:rPr>
              <a:t>points to node 4 before the call </a:t>
            </a:r>
            <a:r>
              <a:rPr lang="en-US" sz="1700" b="1" dirty="0">
                <a:solidFill>
                  <a:srgbClr val="000000"/>
                </a:solidFill>
                <a:latin typeface="CourierNewPS-BoldMT"/>
              </a:rPr>
              <a:t>HEAPIFY(A, </a:t>
            </a:r>
            <a:r>
              <a:rPr lang="en-US" sz="1700" b="1" dirty="0" err="1">
                <a:solidFill>
                  <a:srgbClr val="000000"/>
                </a:solidFill>
                <a:latin typeface="CourierNewPS-BoldMT"/>
              </a:rPr>
              <a:t>i</a:t>
            </a:r>
            <a:r>
              <a:rPr lang="en-US" sz="1700" b="1" dirty="0">
                <a:solidFill>
                  <a:srgbClr val="000000"/>
                </a:solidFill>
                <a:latin typeface="CourierNewPS-BoldMT"/>
              </a:rPr>
              <a:t>)</a:t>
            </a:r>
            <a:r>
              <a:rPr lang="en-US" sz="1700" dirty="0">
                <a:solidFill>
                  <a:srgbClr val="000000"/>
                </a:solidFill>
              </a:rPr>
              <a:t>.</a:t>
            </a:r>
          </a:p>
          <a:p>
            <a:pPr algn="just"/>
            <a:r>
              <a:rPr lang="en-US" sz="1700" dirty="0">
                <a:solidFill>
                  <a:srgbClr val="000000"/>
                </a:solidFill>
              </a:rPr>
              <a:t>(2): The data structure that results. The loop index </a:t>
            </a:r>
            <a:r>
              <a:rPr lang="en-US" sz="1700" b="1" dirty="0" err="1">
                <a:solidFill>
                  <a:srgbClr val="000000"/>
                </a:solidFill>
                <a:latin typeface="CourierNewPS-BoldMT"/>
              </a:rPr>
              <a:t>i</a:t>
            </a:r>
            <a:r>
              <a:rPr lang="en-US" sz="1700" b="1" dirty="0">
                <a:solidFill>
                  <a:srgbClr val="000000"/>
                </a:solidFill>
                <a:latin typeface="CourierNewPS-BoldMT"/>
              </a:rPr>
              <a:t> </a:t>
            </a:r>
            <a:r>
              <a:rPr lang="en-US" sz="1700" dirty="0">
                <a:solidFill>
                  <a:srgbClr val="000000"/>
                </a:solidFill>
              </a:rPr>
              <a:t>for the next iteration points to node 3.</a:t>
            </a:r>
            <a:endParaRPr lang="en-US" sz="1700" dirty="0"/>
          </a:p>
        </p:txBody>
      </p:sp>
      <p:sp>
        <p:nvSpPr>
          <p:cNvPr id="21" name="Rectangle 20"/>
          <p:cNvSpPr/>
          <p:nvPr/>
        </p:nvSpPr>
        <p:spPr>
          <a:xfrm>
            <a:off x="304800" y="771146"/>
            <a:ext cx="466794" cy="369332"/>
          </a:xfrm>
          <a:prstGeom prst="rect">
            <a:avLst/>
          </a:prstGeom>
        </p:spPr>
        <p:txBody>
          <a:bodyPr wrap="none">
            <a:spAutoFit/>
          </a:bodyPr>
          <a:lstStyle/>
          <a:p>
            <a:r>
              <a:rPr lang="en-US" dirty="0"/>
              <a:t>(1)</a:t>
            </a:r>
          </a:p>
        </p:txBody>
      </p:sp>
      <p:sp>
        <p:nvSpPr>
          <p:cNvPr id="22" name="Rectangle 21"/>
          <p:cNvSpPr/>
          <p:nvPr/>
        </p:nvSpPr>
        <p:spPr>
          <a:xfrm>
            <a:off x="274122" y="2707053"/>
            <a:ext cx="466794" cy="369332"/>
          </a:xfrm>
          <a:prstGeom prst="rect">
            <a:avLst/>
          </a:prstGeom>
        </p:spPr>
        <p:txBody>
          <a:bodyPr wrap="none">
            <a:spAutoFit/>
          </a:bodyPr>
          <a:lstStyle/>
          <a:p>
            <a:r>
              <a:rPr lang="en-US" dirty="0"/>
              <a:t>(2)</a:t>
            </a:r>
          </a:p>
        </p:txBody>
      </p:sp>
      <p:sp>
        <p:nvSpPr>
          <p:cNvPr id="23" name="Rectangle 22"/>
          <p:cNvSpPr/>
          <p:nvPr/>
        </p:nvSpPr>
        <p:spPr>
          <a:xfrm>
            <a:off x="295206" y="4659868"/>
            <a:ext cx="466794" cy="369332"/>
          </a:xfrm>
          <a:prstGeom prst="rect">
            <a:avLst/>
          </a:prstGeom>
        </p:spPr>
        <p:txBody>
          <a:bodyPr wrap="none">
            <a:spAutoFit/>
          </a:bodyPr>
          <a:lstStyle/>
          <a:p>
            <a:r>
              <a:rPr lang="en-US" dirty="0"/>
              <a:t>(3)</a:t>
            </a:r>
          </a:p>
        </p:txBody>
      </p:sp>
      <p:pic>
        <p:nvPicPr>
          <p:cNvPr id="13" name="Picture 12"/>
          <p:cNvPicPr>
            <a:picLocks noChangeAspect="1"/>
          </p:cNvPicPr>
          <p:nvPr/>
        </p:nvPicPr>
        <p:blipFill>
          <a:blip r:embed="rId4"/>
          <a:stretch>
            <a:fillRect/>
          </a:stretch>
        </p:blipFill>
        <p:spPr>
          <a:xfrm>
            <a:off x="197427" y="754958"/>
            <a:ext cx="3027580" cy="1785468"/>
          </a:xfrm>
          <a:prstGeom prst="rect">
            <a:avLst/>
          </a:prstGeom>
          <a:ln>
            <a:solidFill>
              <a:schemeClr val="tx1"/>
            </a:solidFill>
          </a:ln>
        </p:spPr>
      </p:pic>
      <p:pic>
        <p:nvPicPr>
          <p:cNvPr id="82" name="Picture 81"/>
          <p:cNvPicPr>
            <a:picLocks noChangeAspect="1"/>
          </p:cNvPicPr>
          <p:nvPr/>
        </p:nvPicPr>
        <p:blipFill>
          <a:blip r:embed="rId5"/>
          <a:stretch>
            <a:fillRect/>
          </a:stretch>
        </p:blipFill>
        <p:spPr>
          <a:xfrm>
            <a:off x="212339" y="2561154"/>
            <a:ext cx="3012668" cy="1868160"/>
          </a:xfrm>
          <a:prstGeom prst="rect">
            <a:avLst/>
          </a:prstGeom>
          <a:ln>
            <a:solidFill>
              <a:schemeClr val="tx1"/>
            </a:solidFill>
          </a:ln>
        </p:spPr>
      </p:pic>
      <p:pic>
        <p:nvPicPr>
          <p:cNvPr id="83" name="Picture 82"/>
          <p:cNvPicPr>
            <a:picLocks noChangeAspect="1"/>
          </p:cNvPicPr>
          <p:nvPr/>
        </p:nvPicPr>
        <p:blipFill>
          <a:blip r:embed="rId6"/>
          <a:stretch>
            <a:fillRect/>
          </a:stretch>
        </p:blipFill>
        <p:spPr>
          <a:xfrm>
            <a:off x="212339" y="4429314"/>
            <a:ext cx="3012668" cy="2012588"/>
          </a:xfrm>
          <a:prstGeom prst="rect">
            <a:avLst/>
          </a:prstGeom>
          <a:ln>
            <a:solidFill>
              <a:schemeClr val="tx1"/>
            </a:solidFill>
          </a:ln>
        </p:spPr>
      </p:pic>
    </p:spTree>
    <p:extLst>
      <p:ext uri="{BB962C8B-B14F-4D97-AF65-F5344CB8AC3E}">
        <p14:creationId xmlns:p14="http://schemas.microsoft.com/office/powerpoint/2010/main" val="75770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BUILD-HEAP: </a:t>
            </a:r>
            <a:r>
              <a:rPr lang="en-US" dirty="0" err="1"/>
              <a:t>Ví</a:t>
            </a:r>
            <a:r>
              <a:rPr lang="en-US" dirty="0"/>
              <a:t> </a:t>
            </a:r>
            <a:r>
              <a:rPr lang="en-US" dirty="0" err="1"/>
              <a:t>dụ</a:t>
            </a:r>
            <a:r>
              <a:rPr lang="en-US" dirty="0"/>
              <a:t> (</a:t>
            </a:r>
            <a:r>
              <a:rPr lang="en-US" dirty="0" err="1"/>
              <a:t>tt</a:t>
            </a:r>
            <a:r>
              <a:rPr lang="en-US" dirty="0"/>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18</a:t>
            </a:fld>
            <a:endParaRPr lang="en-US" dirty="0"/>
          </a:p>
        </p:txBody>
      </p:sp>
      <p:pic>
        <p:nvPicPr>
          <p:cNvPr id="7" name="Picture 6"/>
          <p:cNvPicPr>
            <a:picLocks noChangeAspect="1"/>
          </p:cNvPicPr>
          <p:nvPr/>
        </p:nvPicPr>
        <p:blipFill>
          <a:blip r:embed="rId2"/>
          <a:stretch>
            <a:fillRect/>
          </a:stretch>
        </p:blipFill>
        <p:spPr>
          <a:xfrm>
            <a:off x="3124200" y="838200"/>
            <a:ext cx="2743200" cy="1739975"/>
          </a:xfrm>
          <a:prstGeom prst="rect">
            <a:avLst/>
          </a:prstGeom>
        </p:spPr>
      </p:pic>
      <p:pic>
        <p:nvPicPr>
          <p:cNvPr id="8" name="Picture 7"/>
          <p:cNvPicPr>
            <a:picLocks noChangeAspect="1"/>
          </p:cNvPicPr>
          <p:nvPr/>
        </p:nvPicPr>
        <p:blipFill>
          <a:blip r:embed="rId3"/>
          <a:stretch>
            <a:fillRect/>
          </a:stretch>
        </p:blipFill>
        <p:spPr>
          <a:xfrm>
            <a:off x="6100454" y="866899"/>
            <a:ext cx="2707795" cy="1821777"/>
          </a:xfrm>
          <a:prstGeom prst="rect">
            <a:avLst/>
          </a:prstGeom>
        </p:spPr>
      </p:pic>
      <p:pic>
        <p:nvPicPr>
          <p:cNvPr id="10" name="Picture 9"/>
          <p:cNvPicPr>
            <a:picLocks noChangeAspect="1"/>
          </p:cNvPicPr>
          <p:nvPr/>
        </p:nvPicPr>
        <p:blipFill>
          <a:blip r:embed="rId4"/>
          <a:stretch>
            <a:fillRect/>
          </a:stretch>
        </p:blipFill>
        <p:spPr>
          <a:xfrm>
            <a:off x="3147161" y="2743200"/>
            <a:ext cx="2922067" cy="1853428"/>
          </a:xfrm>
          <a:prstGeom prst="rect">
            <a:avLst/>
          </a:prstGeom>
        </p:spPr>
      </p:pic>
      <p:pic>
        <p:nvPicPr>
          <p:cNvPr id="12" name="Picture 11"/>
          <p:cNvPicPr>
            <a:picLocks noChangeAspect="1"/>
          </p:cNvPicPr>
          <p:nvPr/>
        </p:nvPicPr>
        <p:blipFill>
          <a:blip r:embed="rId5"/>
          <a:stretch>
            <a:fillRect/>
          </a:stretch>
        </p:blipFill>
        <p:spPr>
          <a:xfrm>
            <a:off x="6101563" y="2780449"/>
            <a:ext cx="2890037" cy="1833112"/>
          </a:xfrm>
          <a:prstGeom prst="rect">
            <a:avLst/>
          </a:prstGeom>
        </p:spPr>
      </p:pic>
      <p:pic>
        <p:nvPicPr>
          <p:cNvPr id="13" name="Picture 12"/>
          <p:cNvPicPr>
            <a:picLocks noChangeAspect="1"/>
          </p:cNvPicPr>
          <p:nvPr/>
        </p:nvPicPr>
        <p:blipFill>
          <a:blip r:embed="rId6"/>
          <a:stretch>
            <a:fillRect/>
          </a:stretch>
        </p:blipFill>
        <p:spPr>
          <a:xfrm>
            <a:off x="6019800" y="4495800"/>
            <a:ext cx="2863276" cy="1937987"/>
          </a:xfrm>
          <a:prstGeom prst="rect">
            <a:avLst/>
          </a:prstGeom>
        </p:spPr>
      </p:pic>
      <p:cxnSp>
        <p:nvCxnSpPr>
          <p:cNvPr id="14" name="Straight Arrow Connector 13"/>
          <p:cNvCxnSpPr/>
          <p:nvPr/>
        </p:nvCxnSpPr>
        <p:spPr>
          <a:xfrm>
            <a:off x="3148128" y="1600200"/>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60423" y="1600200"/>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24200" y="3581400"/>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84618" y="3581400"/>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84618" y="5410200"/>
            <a:ext cx="5161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4018" y="4811979"/>
            <a:ext cx="4572000" cy="1754326"/>
          </a:xfrm>
          <a:prstGeom prst="rect">
            <a:avLst/>
          </a:prstGeom>
        </p:spPr>
        <p:txBody>
          <a:bodyPr>
            <a:spAutoFit/>
          </a:bodyPr>
          <a:lstStyle/>
          <a:p>
            <a:r>
              <a:rPr lang="en-US" dirty="0">
                <a:solidFill>
                  <a:srgbClr val="000000"/>
                </a:solidFill>
              </a:rPr>
              <a:t>(3)-(5): Subsequent iterations</a:t>
            </a:r>
            <a:br>
              <a:rPr lang="en-US" dirty="0">
                <a:solidFill>
                  <a:srgbClr val="000000"/>
                </a:solidFill>
              </a:rPr>
            </a:br>
            <a:r>
              <a:rPr lang="en-US" dirty="0">
                <a:solidFill>
                  <a:srgbClr val="000000"/>
                </a:solidFill>
              </a:rPr>
              <a:t>of the for loop in </a:t>
            </a:r>
            <a:r>
              <a:rPr lang="en-US" b="1" dirty="0">
                <a:solidFill>
                  <a:srgbClr val="000000"/>
                </a:solidFill>
                <a:latin typeface="CourierNewPS-BoldMT"/>
              </a:rPr>
              <a:t>BUILD-HEAP</a:t>
            </a:r>
            <a:r>
              <a:rPr lang="en-US" dirty="0">
                <a:solidFill>
                  <a:srgbClr val="000000"/>
                </a:solidFill>
              </a:rPr>
              <a:t>.</a:t>
            </a:r>
            <a:br>
              <a:rPr lang="en-US" dirty="0">
                <a:solidFill>
                  <a:srgbClr val="000000"/>
                </a:solidFill>
              </a:rPr>
            </a:br>
            <a:r>
              <a:rPr lang="en-US" dirty="0">
                <a:solidFill>
                  <a:srgbClr val="000000"/>
                </a:solidFill>
              </a:rPr>
              <a:t>Whenever </a:t>
            </a:r>
            <a:r>
              <a:rPr lang="en-US" b="1" dirty="0">
                <a:solidFill>
                  <a:srgbClr val="000000"/>
                </a:solidFill>
                <a:latin typeface="CourierNewPS-BoldMT"/>
              </a:rPr>
              <a:t>HEAPIFY </a:t>
            </a:r>
            <a:r>
              <a:rPr lang="en-US" dirty="0">
                <a:solidFill>
                  <a:srgbClr val="000000"/>
                </a:solidFill>
              </a:rPr>
              <a:t>is called</a:t>
            </a:r>
            <a:br>
              <a:rPr lang="en-US" dirty="0">
                <a:solidFill>
                  <a:srgbClr val="000000"/>
                </a:solidFill>
              </a:rPr>
            </a:br>
            <a:r>
              <a:rPr lang="en-US" dirty="0">
                <a:solidFill>
                  <a:srgbClr val="000000"/>
                </a:solidFill>
              </a:rPr>
              <a:t>on a node, the two subtrees of</a:t>
            </a:r>
            <a:br>
              <a:rPr lang="en-US" dirty="0">
                <a:solidFill>
                  <a:srgbClr val="000000"/>
                </a:solidFill>
              </a:rPr>
            </a:br>
            <a:r>
              <a:rPr lang="en-US" dirty="0">
                <a:solidFill>
                  <a:srgbClr val="000000"/>
                </a:solidFill>
              </a:rPr>
              <a:t>that node are both heaps.</a:t>
            </a:r>
            <a:r>
              <a:rPr lang="en-US" dirty="0"/>
              <a:t> </a:t>
            </a:r>
            <a:br>
              <a:rPr lang="en-US" dirty="0"/>
            </a:br>
            <a:endParaRPr lang="en-US" dirty="0"/>
          </a:p>
        </p:txBody>
      </p:sp>
      <p:sp>
        <p:nvSpPr>
          <p:cNvPr id="20" name="Rectangle 19"/>
          <p:cNvSpPr/>
          <p:nvPr/>
        </p:nvSpPr>
        <p:spPr>
          <a:xfrm>
            <a:off x="142806" y="925782"/>
            <a:ext cx="466794" cy="369332"/>
          </a:xfrm>
          <a:prstGeom prst="rect">
            <a:avLst/>
          </a:prstGeom>
        </p:spPr>
        <p:txBody>
          <a:bodyPr wrap="none">
            <a:spAutoFit/>
          </a:bodyPr>
          <a:lstStyle/>
          <a:p>
            <a:r>
              <a:rPr lang="en-US" dirty="0"/>
              <a:t>(4)</a:t>
            </a:r>
          </a:p>
        </p:txBody>
      </p:sp>
      <p:sp>
        <p:nvSpPr>
          <p:cNvPr id="21" name="Rectangle 20"/>
          <p:cNvSpPr/>
          <p:nvPr/>
        </p:nvSpPr>
        <p:spPr>
          <a:xfrm>
            <a:off x="76200" y="3097650"/>
            <a:ext cx="466794" cy="369332"/>
          </a:xfrm>
          <a:prstGeom prst="rect">
            <a:avLst/>
          </a:prstGeom>
        </p:spPr>
        <p:txBody>
          <a:bodyPr wrap="none">
            <a:spAutoFit/>
          </a:bodyPr>
          <a:lstStyle/>
          <a:p>
            <a:r>
              <a:rPr lang="en-US" dirty="0"/>
              <a:t>(5)</a:t>
            </a:r>
          </a:p>
        </p:txBody>
      </p:sp>
      <p:pic>
        <p:nvPicPr>
          <p:cNvPr id="3" name="Picture 2"/>
          <p:cNvPicPr>
            <a:picLocks noChangeAspect="1"/>
          </p:cNvPicPr>
          <p:nvPr/>
        </p:nvPicPr>
        <p:blipFill>
          <a:blip r:embed="rId7"/>
          <a:stretch>
            <a:fillRect/>
          </a:stretch>
        </p:blipFill>
        <p:spPr>
          <a:xfrm>
            <a:off x="65587" y="798871"/>
            <a:ext cx="2945243" cy="1868129"/>
          </a:xfrm>
          <a:prstGeom prst="rect">
            <a:avLst/>
          </a:prstGeom>
          <a:ln>
            <a:solidFill>
              <a:schemeClr val="tx1"/>
            </a:solidFill>
          </a:ln>
        </p:spPr>
      </p:pic>
      <p:pic>
        <p:nvPicPr>
          <p:cNvPr id="22" name="Picture 21"/>
          <p:cNvPicPr>
            <a:picLocks noChangeAspect="1"/>
          </p:cNvPicPr>
          <p:nvPr/>
        </p:nvPicPr>
        <p:blipFill>
          <a:blip r:embed="rId8"/>
          <a:stretch>
            <a:fillRect/>
          </a:stretch>
        </p:blipFill>
        <p:spPr>
          <a:xfrm>
            <a:off x="64473" y="2743200"/>
            <a:ext cx="2946357" cy="1892412"/>
          </a:xfrm>
          <a:prstGeom prst="rect">
            <a:avLst/>
          </a:prstGeom>
          <a:ln>
            <a:solidFill>
              <a:schemeClr val="tx1"/>
            </a:solidFill>
          </a:ln>
        </p:spPr>
      </p:pic>
    </p:spTree>
    <p:extLst>
      <p:ext uri="{BB962C8B-B14F-4D97-AF65-F5344CB8AC3E}">
        <p14:creationId xmlns:p14="http://schemas.microsoft.com/office/powerpoint/2010/main" val="43753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BUILD-HEAP: </a:t>
            </a:r>
            <a:r>
              <a:rPr lang="en-US" dirty="0" err="1"/>
              <a:t>Ví</a:t>
            </a:r>
            <a:r>
              <a:rPr lang="en-US" dirty="0"/>
              <a:t> </a:t>
            </a:r>
            <a:r>
              <a:rPr lang="en-US" dirty="0" err="1"/>
              <a:t>dụ</a:t>
            </a:r>
            <a:r>
              <a:rPr lang="en-US" dirty="0"/>
              <a:t> (</a:t>
            </a:r>
            <a:r>
              <a:rPr lang="en-US" dirty="0" err="1"/>
              <a:t>tt</a:t>
            </a:r>
            <a:r>
              <a:rPr lang="en-US" dirty="0"/>
              <a:t>)</a:t>
            </a:r>
          </a:p>
        </p:txBody>
      </p:sp>
      <p:pic>
        <p:nvPicPr>
          <p:cNvPr id="6" name="Content Placeholder 5"/>
          <p:cNvPicPr>
            <a:picLocks noGrp="1" noChangeAspect="1"/>
          </p:cNvPicPr>
          <p:nvPr>
            <p:ph idx="1"/>
          </p:nvPr>
        </p:nvPicPr>
        <p:blipFill>
          <a:blip r:embed="rId2"/>
          <a:stretch>
            <a:fillRect/>
          </a:stretch>
        </p:blipFill>
        <p:spPr>
          <a:xfrm>
            <a:off x="61635" y="3324398"/>
            <a:ext cx="4129365" cy="2619202"/>
          </a:xfrm>
          <a:prstGeom prst="rect">
            <a:avLst/>
          </a:prstGeom>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19</a:t>
            </a:fld>
            <a:endParaRPr lang="en-US" dirty="0"/>
          </a:p>
        </p:txBody>
      </p:sp>
      <p:sp>
        <p:nvSpPr>
          <p:cNvPr id="7" name="Rectangle 6"/>
          <p:cNvSpPr/>
          <p:nvPr/>
        </p:nvSpPr>
        <p:spPr>
          <a:xfrm>
            <a:off x="685800" y="2428695"/>
            <a:ext cx="5105400" cy="707886"/>
          </a:xfrm>
          <a:prstGeom prst="rect">
            <a:avLst/>
          </a:prstGeom>
        </p:spPr>
        <p:txBody>
          <a:bodyPr wrap="square">
            <a:spAutoFit/>
          </a:bodyPr>
          <a:lstStyle/>
          <a:p>
            <a:r>
              <a:rPr lang="en-US" sz="2000" dirty="0">
                <a:solidFill>
                  <a:srgbClr val="000000"/>
                </a:solidFill>
              </a:rPr>
              <a:t>The heap after </a:t>
            </a:r>
            <a:r>
              <a:rPr lang="en-US" sz="2000" b="1" dirty="0">
                <a:solidFill>
                  <a:srgbClr val="000000"/>
                </a:solidFill>
                <a:latin typeface="CourierNewPS-BoldMT"/>
              </a:rPr>
              <a:t>BUILD-HEAP </a:t>
            </a:r>
            <a:r>
              <a:rPr lang="en-US" sz="2000" dirty="0">
                <a:solidFill>
                  <a:srgbClr val="000000"/>
                </a:solidFill>
              </a:rPr>
              <a:t>finishes</a:t>
            </a:r>
            <a:r>
              <a:rPr lang="en-US" sz="2000" dirty="0"/>
              <a:t> :</a:t>
            </a:r>
            <a:br>
              <a:rPr lang="en-US" sz="2000" dirty="0"/>
            </a:br>
            <a:endParaRPr lang="en-US" sz="2000" dirty="0"/>
          </a:p>
        </p:txBody>
      </p:sp>
      <p:graphicFrame>
        <p:nvGraphicFramePr>
          <p:cNvPr id="8" name="Table 7"/>
          <p:cNvGraphicFramePr>
            <a:graphicFrameLocks noGrp="1"/>
          </p:cNvGraphicFramePr>
          <p:nvPr/>
        </p:nvGraphicFramePr>
        <p:xfrm>
          <a:off x="2438400" y="962638"/>
          <a:ext cx="4724400" cy="934133"/>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4093906238"/>
                    </a:ext>
                  </a:extLst>
                </a:gridCol>
                <a:gridCol w="472440">
                  <a:extLst>
                    <a:ext uri="{9D8B030D-6E8A-4147-A177-3AD203B41FA5}">
                      <a16:colId xmlns:a16="http://schemas.microsoft.com/office/drawing/2014/main" val="2879868323"/>
                    </a:ext>
                  </a:extLst>
                </a:gridCol>
                <a:gridCol w="472440">
                  <a:extLst>
                    <a:ext uri="{9D8B030D-6E8A-4147-A177-3AD203B41FA5}">
                      <a16:colId xmlns:a16="http://schemas.microsoft.com/office/drawing/2014/main" val="1654922543"/>
                    </a:ext>
                  </a:extLst>
                </a:gridCol>
                <a:gridCol w="472440">
                  <a:extLst>
                    <a:ext uri="{9D8B030D-6E8A-4147-A177-3AD203B41FA5}">
                      <a16:colId xmlns:a16="http://schemas.microsoft.com/office/drawing/2014/main" val="1005559804"/>
                    </a:ext>
                  </a:extLst>
                </a:gridCol>
                <a:gridCol w="485080">
                  <a:extLst>
                    <a:ext uri="{9D8B030D-6E8A-4147-A177-3AD203B41FA5}">
                      <a16:colId xmlns:a16="http://schemas.microsoft.com/office/drawing/2014/main" val="735355960"/>
                    </a:ext>
                  </a:extLst>
                </a:gridCol>
                <a:gridCol w="459800">
                  <a:extLst>
                    <a:ext uri="{9D8B030D-6E8A-4147-A177-3AD203B41FA5}">
                      <a16:colId xmlns:a16="http://schemas.microsoft.com/office/drawing/2014/main" val="1772605011"/>
                    </a:ext>
                  </a:extLst>
                </a:gridCol>
                <a:gridCol w="472440">
                  <a:extLst>
                    <a:ext uri="{9D8B030D-6E8A-4147-A177-3AD203B41FA5}">
                      <a16:colId xmlns:a16="http://schemas.microsoft.com/office/drawing/2014/main" val="1222742865"/>
                    </a:ext>
                  </a:extLst>
                </a:gridCol>
                <a:gridCol w="472440">
                  <a:extLst>
                    <a:ext uri="{9D8B030D-6E8A-4147-A177-3AD203B41FA5}">
                      <a16:colId xmlns:a16="http://schemas.microsoft.com/office/drawing/2014/main" val="1625513432"/>
                    </a:ext>
                  </a:extLst>
                </a:gridCol>
                <a:gridCol w="472440">
                  <a:extLst>
                    <a:ext uri="{9D8B030D-6E8A-4147-A177-3AD203B41FA5}">
                      <a16:colId xmlns:a16="http://schemas.microsoft.com/office/drawing/2014/main" val="1588835807"/>
                    </a:ext>
                  </a:extLst>
                </a:gridCol>
                <a:gridCol w="472440">
                  <a:extLst>
                    <a:ext uri="{9D8B030D-6E8A-4147-A177-3AD203B41FA5}">
                      <a16:colId xmlns:a16="http://schemas.microsoft.com/office/drawing/2014/main" val="3174182570"/>
                    </a:ext>
                  </a:extLst>
                </a:gridCol>
              </a:tblGrid>
              <a:tr h="497642">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43649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graphicFrame>
        <p:nvGraphicFramePr>
          <p:cNvPr id="9" name="Table 8"/>
          <p:cNvGraphicFramePr>
            <a:graphicFrameLocks noGrp="1"/>
          </p:cNvGraphicFramePr>
          <p:nvPr/>
        </p:nvGraphicFramePr>
        <p:xfrm>
          <a:off x="4495799" y="3939486"/>
          <a:ext cx="4450770" cy="898426"/>
        </p:xfrm>
        <a:graphic>
          <a:graphicData uri="http://schemas.openxmlformats.org/drawingml/2006/table">
            <a:tbl>
              <a:tblPr firstRow="1" bandRow="1">
                <a:tableStyleId>{5C22544A-7EE6-4342-B048-85BDC9FD1C3A}</a:tableStyleId>
              </a:tblPr>
              <a:tblGrid>
                <a:gridCol w="445077">
                  <a:extLst>
                    <a:ext uri="{9D8B030D-6E8A-4147-A177-3AD203B41FA5}">
                      <a16:colId xmlns:a16="http://schemas.microsoft.com/office/drawing/2014/main" val="4093906238"/>
                    </a:ext>
                  </a:extLst>
                </a:gridCol>
                <a:gridCol w="445077">
                  <a:extLst>
                    <a:ext uri="{9D8B030D-6E8A-4147-A177-3AD203B41FA5}">
                      <a16:colId xmlns:a16="http://schemas.microsoft.com/office/drawing/2014/main" val="2879868323"/>
                    </a:ext>
                  </a:extLst>
                </a:gridCol>
                <a:gridCol w="445077">
                  <a:extLst>
                    <a:ext uri="{9D8B030D-6E8A-4147-A177-3AD203B41FA5}">
                      <a16:colId xmlns:a16="http://schemas.microsoft.com/office/drawing/2014/main" val="1654922543"/>
                    </a:ext>
                  </a:extLst>
                </a:gridCol>
                <a:gridCol w="445077">
                  <a:extLst>
                    <a:ext uri="{9D8B030D-6E8A-4147-A177-3AD203B41FA5}">
                      <a16:colId xmlns:a16="http://schemas.microsoft.com/office/drawing/2014/main" val="1005559804"/>
                    </a:ext>
                  </a:extLst>
                </a:gridCol>
                <a:gridCol w="445077">
                  <a:extLst>
                    <a:ext uri="{9D8B030D-6E8A-4147-A177-3AD203B41FA5}">
                      <a16:colId xmlns:a16="http://schemas.microsoft.com/office/drawing/2014/main" val="735355960"/>
                    </a:ext>
                  </a:extLst>
                </a:gridCol>
                <a:gridCol w="445077">
                  <a:extLst>
                    <a:ext uri="{9D8B030D-6E8A-4147-A177-3AD203B41FA5}">
                      <a16:colId xmlns:a16="http://schemas.microsoft.com/office/drawing/2014/main" val="1772605011"/>
                    </a:ext>
                  </a:extLst>
                </a:gridCol>
                <a:gridCol w="445077">
                  <a:extLst>
                    <a:ext uri="{9D8B030D-6E8A-4147-A177-3AD203B41FA5}">
                      <a16:colId xmlns:a16="http://schemas.microsoft.com/office/drawing/2014/main" val="1222742865"/>
                    </a:ext>
                  </a:extLst>
                </a:gridCol>
                <a:gridCol w="445077">
                  <a:extLst>
                    <a:ext uri="{9D8B030D-6E8A-4147-A177-3AD203B41FA5}">
                      <a16:colId xmlns:a16="http://schemas.microsoft.com/office/drawing/2014/main" val="1625513432"/>
                    </a:ext>
                  </a:extLst>
                </a:gridCol>
                <a:gridCol w="445077">
                  <a:extLst>
                    <a:ext uri="{9D8B030D-6E8A-4147-A177-3AD203B41FA5}">
                      <a16:colId xmlns:a16="http://schemas.microsoft.com/office/drawing/2014/main" val="1588835807"/>
                    </a:ext>
                  </a:extLst>
                </a:gridCol>
                <a:gridCol w="445077">
                  <a:extLst>
                    <a:ext uri="{9D8B030D-6E8A-4147-A177-3AD203B41FA5}">
                      <a16:colId xmlns:a16="http://schemas.microsoft.com/office/drawing/2014/main" val="3174182570"/>
                    </a:ext>
                  </a:extLst>
                </a:gridCol>
              </a:tblGrid>
              <a:tr h="391488">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506938">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
        <p:nvSpPr>
          <p:cNvPr id="10" name="Rectangle 9"/>
          <p:cNvSpPr/>
          <p:nvPr/>
        </p:nvSpPr>
        <p:spPr>
          <a:xfrm>
            <a:off x="745177" y="1475771"/>
            <a:ext cx="2008119" cy="400110"/>
          </a:xfrm>
          <a:prstGeom prst="rect">
            <a:avLst/>
          </a:prstGeom>
        </p:spPr>
        <p:txBody>
          <a:bodyPr wrap="square">
            <a:spAutoFit/>
          </a:bodyPr>
          <a:lstStyle/>
          <a:p>
            <a:r>
              <a:rPr lang="en-US" sz="2000" dirty="0" err="1">
                <a:solidFill>
                  <a:srgbClr val="000000"/>
                </a:solidFill>
              </a:rPr>
              <a:t>Dãy</a:t>
            </a:r>
            <a:r>
              <a:rPr lang="en-US" sz="2000" dirty="0">
                <a:solidFill>
                  <a:srgbClr val="000000"/>
                </a:solidFill>
              </a:rPr>
              <a:t> ban </a:t>
            </a:r>
            <a:r>
              <a:rPr lang="en-US" sz="2000" dirty="0" err="1">
                <a:solidFill>
                  <a:srgbClr val="000000"/>
                </a:solidFill>
              </a:rPr>
              <a:t>đầu</a:t>
            </a:r>
            <a:r>
              <a:rPr lang="en-US" sz="2000" dirty="0">
                <a:solidFill>
                  <a:srgbClr val="000000"/>
                </a:solidFill>
              </a:rPr>
              <a:t>:</a:t>
            </a:r>
            <a:endParaRPr lang="en-US" sz="2000" dirty="0"/>
          </a:p>
        </p:txBody>
      </p:sp>
      <p:sp>
        <p:nvSpPr>
          <p:cNvPr id="11" name="Rectangle 10"/>
          <p:cNvSpPr/>
          <p:nvPr/>
        </p:nvSpPr>
        <p:spPr>
          <a:xfrm>
            <a:off x="3962400" y="4305988"/>
            <a:ext cx="654038" cy="369332"/>
          </a:xfrm>
          <a:prstGeom prst="rect">
            <a:avLst/>
          </a:prstGeom>
        </p:spPr>
        <p:txBody>
          <a:bodyPr wrap="square">
            <a:spAutoFit/>
          </a:bodyPr>
          <a:lstStyle/>
          <a:p>
            <a:r>
              <a:rPr lang="en-US" dirty="0"/>
              <a:t>hay:</a:t>
            </a:r>
          </a:p>
        </p:txBody>
      </p:sp>
    </p:spTree>
    <p:extLst>
      <p:ext uri="{BB962C8B-B14F-4D97-AF65-F5344CB8AC3E}">
        <p14:creationId xmlns:p14="http://schemas.microsoft.com/office/powerpoint/2010/main" val="413378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ln/>
        </p:spPr>
        <p:txBody>
          <a:bodyPr/>
          <a:lstStyle/>
          <a:p>
            <a:r>
              <a:rPr lang="en-US" sz="2585" dirty="0" err="1"/>
              <a:t>Nội</a:t>
            </a:r>
            <a:r>
              <a:rPr lang="en-US" sz="2585" dirty="0"/>
              <a:t> dung</a:t>
            </a:r>
          </a:p>
        </p:txBody>
      </p:sp>
      <p:sp>
        <p:nvSpPr>
          <p:cNvPr id="251907" name="Rectangle 3"/>
          <p:cNvSpPr>
            <a:spLocks noGrp="1" noChangeArrowheads="1"/>
          </p:cNvSpPr>
          <p:nvPr>
            <p:ph idx="1"/>
          </p:nvPr>
        </p:nvSpPr>
        <p:spPr/>
        <p:txBody>
          <a:bodyPr>
            <a:normAutofit/>
          </a:bodyPr>
          <a:lstStyle/>
          <a:p>
            <a:pPr>
              <a:spcBef>
                <a:spcPts val="1662"/>
              </a:spcBef>
              <a:buNone/>
            </a:pPr>
            <a:r>
              <a:rPr lang="en-US" dirty="0"/>
              <a:t>8. Quick Sort</a:t>
            </a:r>
          </a:p>
          <a:p>
            <a:pPr>
              <a:spcBef>
                <a:spcPts val="1662"/>
              </a:spcBef>
              <a:buNone/>
            </a:pPr>
            <a:r>
              <a:rPr lang="en-US" b="1" dirty="0"/>
              <a:t>9. Heap Sort </a:t>
            </a:r>
          </a:p>
          <a:p>
            <a:pPr>
              <a:spcBef>
                <a:spcPts val="1662"/>
              </a:spcBef>
              <a:buNone/>
            </a:pPr>
            <a:r>
              <a:rPr lang="en-US" dirty="0"/>
              <a:t>10. Merge Sort</a:t>
            </a:r>
          </a:p>
          <a:p>
            <a:pPr marL="527552" indent="-527552">
              <a:spcBef>
                <a:spcPts val="1108"/>
              </a:spcBef>
              <a:buNone/>
            </a:pPr>
            <a:endParaRPr lang="en-US"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a:t>
            </a:fld>
            <a:endParaRPr lang="en-US" dirty="0"/>
          </a:p>
        </p:txBody>
      </p:sp>
    </p:spTree>
    <p:extLst>
      <p:ext uri="{BB962C8B-B14F-4D97-AF65-F5344CB8AC3E}">
        <p14:creationId xmlns:p14="http://schemas.microsoft.com/office/powerpoint/2010/main" val="91132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Ý </a:t>
            </a:r>
            <a:r>
              <a:rPr lang="en-US" dirty="0" err="1"/>
              <a:t>tưởng</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a:t>Bước</a:t>
            </a:r>
            <a:r>
              <a:rPr lang="en-US" sz="2400" dirty="0"/>
              <a:t> 1: </a:t>
            </a:r>
            <a:r>
              <a:rPr lang="en-US" sz="2400" dirty="0" err="1"/>
              <a:t>Sử</a:t>
            </a:r>
            <a:r>
              <a:rPr lang="en-US" sz="2400" dirty="0"/>
              <a:t> </a:t>
            </a:r>
            <a:r>
              <a:rPr lang="en-US" sz="2400" dirty="0" err="1"/>
              <a:t>dụng</a:t>
            </a:r>
            <a:r>
              <a:rPr lang="en-US" sz="2400" dirty="0"/>
              <a:t> BUILD-HEAP </a:t>
            </a:r>
            <a:r>
              <a:rPr lang="en-US" sz="2400" dirty="0" err="1"/>
              <a:t>để</a:t>
            </a:r>
            <a:r>
              <a:rPr lang="en-US" sz="2400" dirty="0"/>
              <a:t> </a:t>
            </a:r>
            <a:r>
              <a:rPr lang="en-US" sz="2400" dirty="0" err="1"/>
              <a:t>tạo</a:t>
            </a:r>
            <a:r>
              <a:rPr lang="en-US" sz="2400" dirty="0"/>
              <a:t> </a:t>
            </a:r>
            <a:r>
              <a:rPr lang="en-US" sz="2400" dirty="0" err="1"/>
              <a:t>dãy</a:t>
            </a:r>
            <a:r>
              <a:rPr lang="en-US" sz="2400" dirty="0"/>
              <a:t> Heap </a:t>
            </a:r>
            <a:r>
              <a:rPr lang="en-US" sz="2400" dirty="0" err="1"/>
              <a:t>cho</a:t>
            </a:r>
            <a:r>
              <a:rPr lang="en-US" sz="2400" dirty="0"/>
              <a:t> </a:t>
            </a:r>
            <a:r>
              <a:rPr lang="en-US" sz="2400" dirty="0" err="1"/>
              <a:t>dãy</a:t>
            </a:r>
            <a:r>
              <a:rPr lang="en-US" sz="2400" dirty="0"/>
              <a:t> A[0..n-1] </a:t>
            </a:r>
            <a:r>
              <a:rPr lang="en-US" sz="2400" dirty="0" err="1"/>
              <a:t>với</a:t>
            </a:r>
            <a:r>
              <a:rPr lang="en-US" sz="2400" dirty="0"/>
              <a:t> n </a:t>
            </a:r>
            <a:r>
              <a:rPr lang="en-US" sz="2400" dirty="0" err="1"/>
              <a:t>là</a:t>
            </a:r>
            <a:r>
              <a:rPr lang="en-US" sz="2400" dirty="0"/>
              <a:t> </a:t>
            </a:r>
            <a:r>
              <a:rPr lang="en-US" sz="2400" dirty="0" err="1"/>
              <a:t>chiều</a:t>
            </a:r>
            <a:r>
              <a:rPr lang="en-US" sz="2400" dirty="0"/>
              <a:t> </a:t>
            </a:r>
            <a:r>
              <a:rPr lang="en-US" sz="2400" dirty="0" err="1"/>
              <a:t>dài</a:t>
            </a:r>
            <a:r>
              <a:rPr lang="en-US" sz="2400" dirty="0"/>
              <a:t> </a:t>
            </a:r>
            <a:r>
              <a:rPr lang="en-US" sz="2400" dirty="0" err="1"/>
              <a:t>của</a:t>
            </a:r>
            <a:r>
              <a:rPr lang="en-US" sz="2400" dirty="0"/>
              <a:t> </a:t>
            </a:r>
            <a:r>
              <a:rPr lang="en-US" sz="2400" dirty="0" err="1"/>
              <a:t>dãy</a:t>
            </a:r>
            <a:r>
              <a:rPr lang="en-US" sz="2400" dirty="0"/>
              <a:t>.</a:t>
            </a:r>
          </a:p>
          <a:p>
            <a:pPr>
              <a:lnSpc>
                <a:spcPct val="150000"/>
              </a:lnSpc>
            </a:pPr>
            <a:r>
              <a:rPr lang="en-US" sz="2400" dirty="0" err="1"/>
              <a:t>Bước</a:t>
            </a:r>
            <a:r>
              <a:rPr lang="en-US" sz="2400" dirty="0"/>
              <a:t> 2: Sau </a:t>
            </a:r>
            <a:r>
              <a:rPr lang="en-US" sz="2400" dirty="0" err="1"/>
              <a:t>đó</a:t>
            </a:r>
            <a:r>
              <a:rPr lang="en-US" sz="2400" dirty="0"/>
              <a:t> </a:t>
            </a:r>
            <a:r>
              <a:rPr lang="en-US" sz="2400" dirty="0" err="1"/>
              <a:t>thực</a:t>
            </a:r>
            <a:r>
              <a:rPr lang="en-US" sz="2400" dirty="0"/>
              <a:t> </a:t>
            </a:r>
            <a:r>
              <a:rPr lang="en-US" sz="2400" dirty="0" err="1"/>
              <a:t>hiện</a:t>
            </a:r>
            <a:r>
              <a:rPr lang="en-US" sz="2400" dirty="0"/>
              <a:t> </a:t>
            </a:r>
            <a:r>
              <a:rPr lang="en-US" sz="2400" dirty="0" err="1"/>
              <a:t>đưa</a:t>
            </a:r>
            <a:r>
              <a:rPr lang="en-US" sz="2400" dirty="0"/>
              <a:t> A[0] </a:t>
            </a:r>
            <a:r>
              <a:rPr lang="en-US" sz="2400" dirty="0" err="1"/>
              <a:t>về</a:t>
            </a:r>
            <a:r>
              <a:rPr lang="en-US" sz="2400" dirty="0"/>
              <a:t> </a:t>
            </a:r>
            <a:r>
              <a:rPr lang="en-US" sz="2400" dirty="0" err="1"/>
              <a:t>cuối</a:t>
            </a:r>
            <a:r>
              <a:rPr lang="en-US" sz="2400" dirty="0"/>
              <a:t> </a:t>
            </a:r>
            <a:r>
              <a:rPr lang="en-US" sz="2400" dirty="0" err="1"/>
              <a:t>dãy</a:t>
            </a:r>
            <a:r>
              <a:rPr lang="en-US" sz="2400" dirty="0"/>
              <a:t> </a:t>
            </a:r>
            <a:r>
              <a:rPr lang="en-US" sz="2400" dirty="0" err="1"/>
              <a:t>bằng</a:t>
            </a:r>
            <a:r>
              <a:rPr lang="en-US" sz="2400" dirty="0"/>
              <a:t> </a:t>
            </a:r>
            <a:r>
              <a:rPr lang="en-US" sz="2400" dirty="0" err="1"/>
              <a:t>cách</a:t>
            </a:r>
            <a:r>
              <a:rPr lang="en-US" sz="2400" dirty="0"/>
              <a:t> </a:t>
            </a:r>
            <a:r>
              <a:rPr lang="en-US" sz="2400" dirty="0" err="1"/>
              <a:t>hoán</a:t>
            </a:r>
            <a:r>
              <a:rPr lang="en-US" sz="2400" dirty="0"/>
              <a:t> </a:t>
            </a:r>
            <a:r>
              <a:rPr lang="en-US" sz="2400" dirty="0" err="1"/>
              <a:t>vị</a:t>
            </a:r>
            <a:r>
              <a:rPr lang="en-US" sz="2400" dirty="0"/>
              <a:t> </a:t>
            </a:r>
            <a:r>
              <a:rPr lang="en-US" sz="2400" dirty="0" err="1"/>
              <a:t>với</a:t>
            </a:r>
            <a:r>
              <a:rPr lang="en-US" sz="2400" dirty="0"/>
              <a:t> </a:t>
            </a:r>
            <a:r>
              <a:rPr lang="en-US" sz="2400" dirty="0" err="1"/>
              <a:t>phần</a:t>
            </a:r>
            <a:r>
              <a:rPr lang="en-US" sz="2400" dirty="0"/>
              <a:t> </a:t>
            </a:r>
            <a:r>
              <a:rPr lang="en-US" sz="2400" dirty="0" err="1"/>
              <a:t>tử</a:t>
            </a:r>
            <a:r>
              <a:rPr lang="en-US" sz="2400" dirty="0"/>
              <a:t> </a:t>
            </a:r>
            <a:r>
              <a:rPr lang="en-US" sz="2400" dirty="0" err="1"/>
              <a:t>cuối</a:t>
            </a:r>
            <a:r>
              <a:rPr lang="en-US" sz="2400" dirty="0"/>
              <a:t> </a:t>
            </a:r>
            <a:r>
              <a:rPr lang="en-US" sz="2400" dirty="0" err="1"/>
              <a:t>cùng</a:t>
            </a:r>
            <a:r>
              <a:rPr lang="en-US" sz="2400" dirty="0"/>
              <a:t> </a:t>
            </a:r>
            <a:r>
              <a:rPr lang="en-US" sz="2400" dirty="0" err="1"/>
              <a:t>của</a:t>
            </a:r>
            <a:r>
              <a:rPr lang="en-US" sz="2400" dirty="0"/>
              <a:t> </a:t>
            </a:r>
            <a:r>
              <a:rPr lang="en-US" sz="2400" dirty="0" err="1"/>
              <a:t>dãy</a:t>
            </a:r>
            <a:r>
              <a:rPr lang="en-US" sz="2400" dirty="0"/>
              <a:t> heap </a:t>
            </a:r>
            <a:r>
              <a:rPr lang="en-US" sz="2400" dirty="0" err="1"/>
              <a:t>đang</a:t>
            </a:r>
            <a:r>
              <a:rPr lang="en-US" sz="2400" dirty="0"/>
              <a:t> </a:t>
            </a:r>
            <a:r>
              <a:rPr lang="en-US" sz="2400" dirty="0" err="1"/>
              <a:t>xét</a:t>
            </a:r>
            <a:r>
              <a:rPr lang="en-US" sz="2400" dirty="0"/>
              <a:t>. </a:t>
            </a:r>
            <a:r>
              <a:rPr lang="en-US" sz="2400" dirty="0" err="1"/>
              <a:t>Xét</a:t>
            </a:r>
            <a:r>
              <a:rPr lang="en-US" sz="2400" dirty="0"/>
              <a:t> </a:t>
            </a:r>
            <a:r>
              <a:rPr lang="en-US" sz="2400" dirty="0" err="1"/>
              <a:t>dãy</a:t>
            </a:r>
            <a:r>
              <a:rPr lang="en-US" sz="2400" dirty="0"/>
              <a:t> heap </a:t>
            </a:r>
            <a:r>
              <a:rPr lang="en-US" sz="2400" dirty="0" err="1"/>
              <a:t>mà</a:t>
            </a:r>
            <a:r>
              <a:rPr lang="en-US" sz="2400" dirty="0"/>
              <a:t> </a:t>
            </a:r>
            <a:r>
              <a:rPr lang="en-US" sz="2400" dirty="0" err="1"/>
              <a:t>đã</a:t>
            </a:r>
            <a:r>
              <a:rPr lang="en-US" sz="2400" dirty="0"/>
              <a:t> </a:t>
            </a:r>
            <a:r>
              <a:rPr lang="en-US" sz="2400" dirty="0" err="1"/>
              <a:t>loại</a:t>
            </a:r>
            <a:r>
              <a:rPr lang="en-US" sz="2400" dirty="0"/>
              <a:t> </a:t>
            </a:r>
            <a:r>
              <a:rPr lang="en-US" sz="2400" dirty="0" err="1"/>
              <a:t>bỏ</a:t>
            </a:r>
            <a:r>
              <a:rPr lang="en-US" sz="2400" dirty="0"/>
              <a:t> </a:t>
            </a:r>
            <a:r>
              <a:rPr lang="en-US" sz="2400" dirty="0" err="1"/>
              <a:t>phần</a:t>
            </a:r>
            <a:r>
              <a:rPr lang="en-US" sz="2400" dirty="0"/>
              <a:t> </a:t>
            </a:r>
            <a:r>
              <a:rPr lang="en-US" sz="2400" dirty="0" err="1"/>
              <a:t>tử</a:t>
            </a:r>
            <a:r>
              <a:rPr lang="en-US" sz="2400" dirty="0"/>
              <a:t> </a:t>
            </a:r>
            <a:r>
              <a:rPr lang="en-US" sz="2400" dirty="0" err="1"/>
              <a:t>cuối</a:t>
            </a:r>
            <a:r>
              <a:rPr lang="en-US" sz="2400" dirty="0"/>
              <a:t> </a:t>
            </a:r>
            <a:r>
              <a:rPr lang="en-US" sz="2400" dirty="0" err="1"/>
              <a:t>cùng</a:t>
            </a:r>
            <a:r>
              <a:rPr lang="en-US" sz="2400" dirty="0"/>
              <a:t>. </a:t>
            </a:r>
            <a:r>
              <a:rPr lang="en-US" sz="2400" dirty="0" err="1"/>
              <a:t>Tuy</a:t>
            </a:r>
            <a:r>
              <a:rPr lang="en-US" sz="2400" dirty="0"/>
              <a:t> </a:t>
            </a:r>
            <a:r>
              <a:rPr lang="en-US" sz="2400" dirty="0" err="1"/>
              <a:t>nhiên</a:t>
            </a:r>
            <a:r>
              <a:rPr lang="en-US" sz="2400" dirty="0"/>
              <a:t> </a:t>
            </a:r>
            <a:r>
              <a:rPr lang="en-US" sz="2400" dirty="0" err="1"/>
              <a:t>phần</a:t>
            </a:r>
            <a:r>
              <a:rPr lang="en-US" sz="2400" dirty="0"/>
              <a:t> </a:t>
            </a:r>
            <a:r>
              <a:rPr lang="en-US" sz="2400" dirty="0" err="1"/>
              <a:t>tử</a:t>
            </a:r>
            <a:r>
              <a:rPr lang="en-US" sz="2400" dirty="0"/>
              <a:t> </a:t>
            </a:r>
            <a:r>
              <a:rPr lang="en-US" sz="2400" dirty="0" err="1"/>
              <a:t>gốc</a:t>
            </a:r>
            <a:r>
              <a:rPr lang="en-US" sz="2400" dirty="0"/>
              <a:t> A[0] </a:t>
            </a:r>
            <a:r>
              <a:rPr lang="en-US" sz="2400" dirty="0" err="1"/>
              <a:t>của</a:t>
            </a:r>
            <a:r>
              <a:rPr lang="en-US" sz="2400" dirty="0"/>
              <a:t> </a:t>
            </a:r>
            <a:r>
              <a:rPr lang="en-US" sz="2400" dirty="0" err="1"/>
              <a:t>dãy</a:t>
            </a:r>
            <a:r>
              <a:rPr lang="en-US" sz="2400" dirty="0"/>
              <a:t> heap </a:t>
            </a:r>
            <a:r>
              <a:rPr lang="en-US" sz="2400" dirty="0" err="1"/>
              <a:t>hiện</a:t>
            </a:r>
            <a:r>
              <a:rPr lang="en-US" sz="2400" dirty="0"/>
              <a:t> </a:t>
            </a:r>
            <a:r>
              <a:rPr lang="en-US" sz="2400" dirty="0" err="1"/>
              <a:t>tại</a:t>
            </a:r>
            <a:r>
              <a:rPr lang="en-US" sz="2400" dirty="0"/>
              <a:t> </a:t>
            </a:r>
            <a:r>
              <a:rPr lang="en-US" sz="2400" dirty="0" err="1"/>
              <a:t>sẽ</a:t>
            </a:r>
            <a:r>
              <a:rPr lang="en-US" sz="2400" dirty="0"/>
              <a:t> </a:t>
            </a:r>
            <a:r>
              <a:rPr lang="en-US" sz="2400" dirty="0" err="1"/>
              <a:t>không</a:t>
            </a:r>
            <a:r>
              <a:rPr lang="en-US" sz="2400" dirty="0"/>
              <a:t> </a:t>
            </a:r>
            <a:r>
              <a:rPr lang="en-US" sz="2400" dirty="0" err="1"/>
              <a:t>còn</a:t>
            </a:r>
            <a:r>
              <a:rPr lang="en-US" sz="2400" dirty="0"/>
              <a:t> </a:t>
            </a:r>
            <a:r>
              <a:rPr lang="en-US" sz="2400" dirty="0" err="1"/>
              <a:t>giữ</a:t>
            </a:r>
            <a:r>
              <a:rPr lang="en-US" sz="2400" dirty="0"/>
              <a:t> </a:t>
            </a:r>
            <a:r>
              <a:rPr lang="en-US" sz="2400" dirty="0" err="1"/>
              <a:t>tính</a:t>
            </a:r>
            <a:r>
              <a:rPr lang="en-US" sz="2400" dirty="0"/>
              <a:t> </a:t>
            </a:r>
            <a:r>
              <a:rPr lang="en-US" sz="2400" dirty="0" err="1"/>
              <a:t>chất</a:t>
            </a:r>
            <a:r>
              <a:rPr lang="en-US" sz="2400" dirty="0"/>
              <a:t> heap. </a:t>
            </a:r>
            <a:r>
              <a:rPr lang="en-US" sz="2400" dirty="0" err="1"/>
              <a:t>Vì</a:t>
            </a:r>
            <a:r>
              <a:rPr lang="en-US" sz="2400" dirty="0"/>
              <a:t> </a:t>
            </a:r>
            <a:r>
              <a:rPr lang="en-US" sz="2400" dirty="0" err="1"/>
              <a:t>vậy</a:t>
            </a:r>
            <a:r>
              <a:rPr lang="en-US" sz="2400" dirty="0"/>
              <a:t> ta </a:t>
            </a:r>
            <a:r>
              <a:rPr lang="en-US" sz="2400" dirty="0" err="1"/>
              <a:t>cần</a:t>
            </a:r>
            <a:r>
              <a:rPr lang="en-US" sz="2400" dirty="0"/>
              <a:t> HEAPIFY </a:t>
            </a:r>
            <a:r>
              <a:rPr lang="en-US" sz="2400" dirty="0" err="1"/>
              <a:t>lại</a:t>
            </a:r>
            <a:r>
              <a:rPr lang="en-US" sz="2400" dirty="0"/>
              <a:t> </a:t>
            </a:r>
            <a:r>
              <a:rPr lang="en-US" sz="2400" dirty="0" err="1"/>
              <a:t>phần</a:t>
            </a:r>
            <a:r>
              <a:rPr lang="en-US" sz="2400" dirty="0"/>
              <a:t> </a:t>
            </a:r>
            <a:r>
              <a:rPr lang="en-US" sz="2400" dirty="0" err="1"/>
              <a:t>tử</a:t>
            </a:r>
            <a:r>
              <a:rPr lang="en-US" sz="2400" dirty="0"/>
              <a:t> A[0] </a:t>
            </a:r>
            <a:r>
              <a:rPr lang="en-US" sz="2400" dirty="0" err="1"/>
              <a:t>để</a:t>
            </a:r>
            <a:r>
              <a:rPr lang="en-US" sz="2400" dirty="0"/>
              <a:t> </a:t>
            </a:r>
            <a:r>
              <a:rPr lang="en-US" sz="2400" dirty="0" err="1"/>
              <a:t>đưa</a:t>
            </a:r>
            <a:r>
              <a:rPr lang="en-US" sz="2400" dirty="0"/>
              <a:t> </a:t>
            </a:r>
            <a:r>
              <a:rPr lang="en-US" sz="2400" dirty="0" err="1"/>
              <a:t>dãy</a:t>
            </a:r>
            <a:r>
              <a:rPr lang="en-US" sz="2400" dirty="0"/>
              <a:t> </a:t>
            </a:r>
            <a:r>
              <a:rPr lang="en-US" sz="2400" dirty="0" err="1"/>
              <a:t>hiện</a:t>
            </a:r>
            <a:r>
              <a:rPr lang="en-US" sz="2400" dirty="0"/>
              <a:t> </a:t>
            </a:r>
            <a:r>
              <a:rPr lang="en-US" sz="2400" dirty="0" err="1"/>
              <a:t>tại</a:t>
            </a:r>
            <a:r>
              <a:rPr lang="en-US" sz="2400" dirty="0"/>
              <a:t> </a:t>
            </a:r>
            <a:r>
              <a:rPr lang="en-US" sz="2400" dirty="0" err="1"/>
              <a:t>về</a:t>
            </a:r>
            <a:r>
              <a:rPr lang="en-US" sz="2400" dirty="0"/>
              <a:t> </a:t>
            </a:r>
            <a:r>
              <a:rPr lang="en-US" sz="2400" dirty="0" err="1"/>
              <a:t>dãy</a:t>
            </a:r>
            <a:r>
              <a:rPr lang="en-US" sz="2400" dirty="0"/>
              <a:t> </a:t>
            </a:r>
            <a:r>
              <a:rPr lang="en-US" sz="2400" dirty="0" err="1"/>
              <a:t>có</a:t>
            </a:r>
            <a:r>
              <a:rPr lang="en-US" sz="2400" dirty="0"/>
              <a:t> </a:t>
            </a:r>
            <a:r>
              <a:rPr lang="en-US" sz="2400" dirty="0" err="1"/>
              <a:t>tính</a:t>
            </a:r>
            <a:r>
              <a:rPr lang="en-US" sz="2400" dirty="0"/>
              <a:t> </a:t>
            </a:r>
            <a:r>
              <a:rPr lang="en-US" sz="2400" dirty="0" err="1"/>
              <a:t>chất</a:t>
            </a:r>
            <a:r>
              <a:rPr lang="en-US" sz="2400" dirty="0"/>
              <a:t> heap. </a:t>
            </a:r>
            <a:r>
              <a:rPr lang="en-US" sz="2400" dirty="0" err="1"/>
              <a:t>Thực</a:t>
            </a:r>
            <a:r>
              <a:rPr lang="en-US" sz="2400" dirty="0"/>
              <a:t> </a:t>
            </a:r>
            <a:r>
              <a:rPr lang="en-US" sz="2400" dirty="0" err="1"/>
              <a:t>hiện</a:t>
            </a:r>
            <a:r>
              <a:rPr lang="en-US" sz="2400" dirty="0"/>
              <a:t> </a:t>
            </a:r>
            <a:r>
              <a:rPr lang="en-US" sz="2400" dirty="0" err="1"/>
              <a:t>lặp</a:t>
            </a:r>
            <a:r>
              <a:rPr lang="en-US" sz="2400" dirty="0"/>
              <a:t> </a:t>
            </a:r>
            <a:r>
              <a:rPr lang="en-US" sz="2400" dirty="0" err="1"/>
              <a:t>lại</a:t>
            </a:r>
            <a:r>
              <a:rPr lang="en-US" sz="2400" dirty="0"/>
              <a:t> </a:t>
            </a:r>
            <a:r>
              <a:rPr lang="en-US" sz="2400" dirty="0" err="1"/>
              <a:t>các</a:t>
            </a:r>
            <a:r>
              <a:rPr lang="en-US" sz="2400" dirty="0"/>
              <a:t> </a:t>
            </a:r>
            <a:r>
              <a:rPr lang="en-US" sz="2400" dirty="0" err="1"/>
              <a:t>thao</a:t>
            </a:r>
            <a:r>
              <a:rPr lang="en-US" sz="2400" dirty="0"/>
              <a:t> </a:t>
            </a:r>
            <a:r>
              <a:rPr lang="en-US" sz="2400" dirty="0" err="1"/>
              <a:t>tác</a:t>
            </a:r>
            <a:r>
              <a:rPr lang="en-US" sz="2400" dirty="0"/>
              <a:t> ở </a:t>
            </a:r>
            <a:r>
              <a:rPr lang="en-US" sz="2400" dirty="0" err="1"/>
              <a:t>bước</a:t>
            </a:r>
            <a:r>
              <a:rPr lang="en-US" sz="2400" dirty="0"/>
              <a:t> 2 </a:t>
            </a:r>
            <a:r>
              <a:rPr lang="en-US" sz="2400" dirty="0" err="1"/>
              <a:t>trên</a:t>
            </a:r>
            <a:r>
              <a:rPr lang="en-US" sz="2400" dirty="0"/>
              <a:t> </a:t>
            </a:r>
            <a:r>
              <a:rPr lang="en-US" sz="2400" dirty="0" err="1"/>
              <a:t>cho</a:t>
            </a:r>
            <a:r>
              <a:rPr lang="en-US" sz="2400" dirty="0"/>
              <a:t> </a:t>
            </a:r>
            <a:r>
              <a:rPr lang="en-US" sz="2400" dirty="0" err="1"/>
              <a:t>tới</a:t>
            </a:r>
            <a:r>
              <a:rPr lang="en-US" sz="2400" dirty="0"/>
              <a:t> </a:t>
            </a:r>
            <a:r>
              <a:rPr lang="en-US" sz="2400" dirty="0" err="1"/>
              <a:t>khi</a:t>
            </a:r>
            <a:r>
              <a:rPr lang="en-US" sz="2400" dirty="0"/>
              <a:t> </a:t>
            </a:r>
            <a:r>
              <a:rPr lang="en-US" sz="2400" dirty="0" err="1"/>
              <a:t>dãy</a:t>
            </a:r>
            <a:r>
              <a:rPr lang="en-US" sz="2400" dirty="0"/>
              <a:t> heap </a:t>
            </a:r>
            <a:r>
              <a:rPr lang="en-US" sz="2400" dirty="0" err="1"/>
              <a:t>còn</a:t>
            </a:r>
            <a:r>
              <a:rPr lang="en-US" sz="2400" dirty="0"/>
              <a:t> 1 </a:t>
            </a:r>
            <a:r>
              <a:rPr lang="en-US" sz="2400" dirty="0" err="1"/>
              <a:t>phần</a:t>
            </a:r>
            <a:r>
              <a:rPr lang="en-US" sz="2400" dirty="0"/>
              <a:t> </a:t>
            </a:r>
            <a:r>
              <a:rPr lang="en-US" sz="2400" dirty="0" err="1"/>
              <a:t>tử</a:t>
            </a:r>
            <a:r>
              <a:rPr lang="en-US" sz="2400" dirty="0"/>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20</a:t>
            </a:fld>
            <a:endParaRPr lang="en-US" dirty="0"/>
          </a:p>
        </p:txBody>
      </p:sp>
    </p:spTree>
    <p:extLst>
      <p:ext uri="{BB962C8B-B14F-4D97-AF65-F5344CB8AC3E}">
        <p14:creationId xmlns:p14="http://schemas.microsoft.com/office/powerpoint/2010/main" val="75307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t>
            </a:r>
            <a:r>
              <a:rPr lang="en-US" dirty="0" err="1"/>
              <a:t>Thuật</a:t>
            </a:r>
            <a:r>
              <a:rPr lang="en-US" dirty="0"/>
              <a:t> </a:t>
            </a:r>
            <a:r>
              <a:rPr lang="en-US" dirty="0" err="1"/>
              <a:t>toán</a:t>
            </a:r>
            <a:endParaRPr lang="en-US" dirty="0"/>
          </a:p>
        </p:txBody>
      </p:sp>
      <p:sp>
        <p:nvSpPr>
          <p:cNvPr id="3" name="Content Placeholder 2"/>
          <p:cNvSpPr>
            <a:spLocks noGrp="1"/>
          </p:cNvSpPr>
          <p:nvPr>
            <p:ph idx="1"/>
          </p:nvPr>
        </p:nvSpPr>
        <p:spPr>
          <a:xfrm>
            <a:off x="197427" y="893619"/>
            <a:ext cx="8749146" cy="858981"/>
          </a:xfrm>
        </p:spPr>
        <p:txBody>
          <a:bodyPr>
            <a:noAutofit/>
          </a:bodyPr>
          <a:lstStyle/>
          <a:p>
            <a:r>
              <a:rPr lang="en-US" sz="2200" dirty="0"/>
              <a:t>The heapsort algorithm then repeats this process for the heap of size </a:t>
            </a:r>
            <a:r>
              <a:rPr lang="en-US" sz="2200" b="1" dirty="0"/>
              <a:t>n-1 </a:t>
            </a:r>
            <a:r>
              <a:rPr lang="en-US" sz="2200" dirty="0"/>
              <a:t>down to a heap of size 2.</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77833591"/>
              </p:ext>
            </p:extLst>
          </p:nvPr>
        </p:nvGraphicFramePr>
        <p:xfrm>
          <a:off x="685800" y="1944197"/>
          <a:ext cx="7772399" cy="3368040"/>
        </p:xfrm>
        <a:graphic>
          <a:graphicData uri="http://schemas.openxmlformats.org/drawingml/2006/table">
            <a:tbl>
              <a:tblPr firstRow="1" bandRow="1">
                <a:tableStyleId>{5C22544A-7EE6-4342-B048-85BDC9FD1C3A}</a:tableStyleId>
              </a:tblPr>
              <a:tblGrid>
                <a:gridCol w="586595">
                  <a:extLst>
                    <a:ext uri="{9D8B030D-6E8A-4147-A177-3AD203B41FA5}">
                      <a16:colId xmlns:a16="http://schemas.microsoft.com/office/drawing/2014/main" val="658117840"/>
                    </a:ext>
                  </a:extLst>
                </a:gridCol>
                <a:gridCol w="7185804">
                  <a:extLst>
                    <a:ext uri="{9D8B030D-6E8A-4147-A177-3AD203B41FA5}">
                      <a16:colId xmlns:a16="http://schemas.microsoft.com/office/drawing/2014/main" val="1725128290"/>
                    </a:ext>
                  </a:extLst>
                </a:gridCol>
              </a:tblGrid>
              <a:tr h="401934">
                <a:tc gridSpan="2">
                  <a:txBody>
                    <a:bodyPr/>
                    <a:lstStyle/>
                    <a:p>
                      <a:pPr marL="0" marR="0" lvl="0" indent="0" algn="l" defTabSz="685800" rtl="0" eaLnBrk="1" fontAlgn="auto" latinLnBrk="0" hangingPunct="1">
                        <a:lnSpc>
                          <a:spcPct val="100000"/>
                        </a:lnSpc>
                        <a:spcBef>
                          <a:spcPts val="0"/>
                        </a:spcBef>
                        <a:spcAft>
                          <a:spcPts val="600"/>
                        </a:spcAft>
                        <a:buClrTx/>
                        <a:buSzTx/>
                        <a:buFontTx/>
                        <a:buNone/>
                        <a:tabLst/>
                        <a:defRPr/>
                      </a:pPr>
                      <a:r>
                        <a:rPr lang="en-US" sz="2400" b="0" dirty="0">
                          <a:solidFill>
                            <a:schemeClr val="tx1"/>
                          </a:solidFill>
                          <a:latin typeface="Consolas" panose="020B0609020204030204" pitchFamily="49" charset="0"/>
                        </a:rPr>
                        <a:t>HEAPSORT(A)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lang="en-US" sz="20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7180496"/>
                  </a:ext>
                </a:extLst>
              </a:tr>
              <a:tr h="736879">
                <a:tc gridSpan="2">
                  <a:txBody>
                    <a:bodyPr/>
                    <a:lstStyle/>
                    <a:p>
                      <a:pPr marL="0" marR="0" lvl="0" indent="0" algn="l" defTabSz="685800" rtl="0" eaLnBrk="1" fontAlgn="auto" latinLnBrk="0" hangingPunct="1">
                        <a:lnSpc>
                          <a:spcPct val="100000"/>
                        </a:lnSpc>
                        <a:spcBef>
                          <a:spcPts val="0"/>
                        </a:spcBef>
                        <a:spcAft>
                          <a:spcPts val="600"/>
                        </a:spcAft>
                        <a:buClrTx/>
                        <a:buSzTx/>
                        <a:buFontTx/>
                        <a:buNone/>
                        <a:tabLst/>
                        <a:defRPr/>
                      </a:pPr>
                      <a:r>
                        <a:rPr lang="vi-VN" sz="2200" b="0" dirty="0">
                          <a:solidFill>
                            <a:schemeClr val="tx1"/>
                          </a:solidFill>
                          <a:latin typeface="Consolas" panose="020B0609020204030204" pitchFamily="49" charset="0"/>
                        </a:rPr>
                        <a:t>Đầu vào: </a:t>
                      </a:r>
                      <a:r>
                        <a:rPr lang="en-US" sz="2200" b="0" dirty="0" err="1">
                          <a:solidFill>
                            <a:schemeClr val="tx1"/>
                          </a:solidFill>
                          <a:latin typeface="Consolas" panose="020B0609020204030204" pitchFamily="49" charset="0"/>
                        </a:rPr>
                        <a:t>Mảng</a:t>
                      </a:r>
                      <a:r>
                        <a:rPr lang="en-US" sz="2200" b="0" dirty="0">
                          <a:solidFill>
                            <a:schemeClr val="tx1"/>
                          </a:solidFill>
                          <a:latin typeface="Consolas" panose="020B0609020204030204" pitchFamily="49" charset="0"/>
                        </a:rPr>
                        <a:t> A</a:t>
                      </a:r>
                      <a:r>
                        <a:rPr lang="vi-VN" sz="2200" b="0" dirty="0">
                          <a:solidFill>
                            <a:schemeClr val="tx1"/>
                          </a:solidFill>
                          <a:latin typeface="Consolas" panose="020B0609020204030204" pitchFamily="49" charset="0"/>
                        </a:rPr>
                        <a:t> chưa có thứ tự</a:t>
                      </a:r>
                    </a:p>
                    <a:p>
                      <a:pPr marL="0" marR="0" lvl="0" indent="0" algn="l" defTabSz="685800" rtl="0" eaLnBrk="1" fontAlgn="auto" latinLnBrk="0" hangingPunct="1">
                        <a:lnSpc>
                          <a:spcPct val="100000"/>
                        </a:lnSpc>
                        <a:spcBef>
                          <a:spcPts val="0"/>
                        </a:spcBef>
                        <a:spcAft>
                          <a:spcPts val="600"/>
                        </a:spcAft>
                        <a:buClrTx/>
                        <a:buSzTx/>
                        <a:buFontTx/>
                        <a:buNone/>
                        <a:tabLst/>
                        <a:defRPr/>
                      </a:pPr>
                      <a:r>
                        <a:rPr lang="vi-VN" sz="2200" b="0" dirty="0">
                          <a:solidFill>
                            <a:schemeClr val="tx1"/>
                          </a:solidFill>
                          <a:latin typeface="Consolas" panose="020B0609020204030204" pitchFamily="49" charset="0"/>
                        </a:rPr>
                        <a:t>Đầu ra</a:t>
                      </a:r>
                      <a:r>
                        <a:rPr lang="en-US" sz="2200" b="0" dirty="0">
                          <a:solidFill>
                            <a:schemeClr val="tx1"/>
                          </a:solidFill>
                          <a:latin typeface="Consolas" panose="020B0609020204030204" pitchFamily="49" charset="0"/>
                        </a:rPr>
                        <a:t> </a:t>
                      </a:r>
                      <a:r>
                        <a:rPr lang="vi-VN" sz="2200" b="0" dirty="0">
                          <a:solidFill>
                            <a:schemeClr val="tx1"/>
                          </a:solidFill>
                          <a:latin typeface="Consolas" panose="020B0609020204030204" pitchFamily="49" charset="0"/>
                        </a:rPr>
                        <a:t>: </a:t>
                      </a:r>
                      <a:r>
                        <a:rPr lang="en-US" sz="2200" b="0" dirty="0" err="1">
                          <a:solidFill>
                            <a:schemeClr val="tx1"/>
                          </a:solidFill>
                          <a:latin typeface="Consolas" panose="020B0609020204030204" pitchFamily="49" charset="0"/>
                        </a:rPr>
                        <a:t>Mảng</a:t>
                      </a:r>
                      <a:r>
                        <a:rPr lang="en-US" sz="2200" b="0" dirty="0">
                          <a:solidFill>
                            <a:schemeClr val="tx1"/>
                          </a:solidFill>
                          <a:latin typeface="Consolas" panose="020B0609020204030204" pitchFamily="49" charset="0"/>
                        </a:rPr>
                        <a:t> A</a:t>
                      </a:r>
                      <a:r>
                        <a:rPr lang="vi-VN" sz="2200" b="0" dirty="0">
                          <a:solidFill>
                            <a:schemeClr val="tx1"/>
                          </a:solidFill>
                          <a:latin typeface="Consolas" panose="020B0609020204030204" pitchFamily="49" charset="0"/>
                        </a:rPr>
                        <a:t> đã có thứ tự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772413143"/>
                  </a:ext>
                </a:extLst>
              </a:tr>
              <a:tr h="1822101">
                <a:tc>
                  <a:txBody>
                    <a:bodyPr/>
                    <a:lstStyle/>
                    <a:p>
                      <a:pPr>
                        <a:lnSpc>
                          <a:spcPct val="100000"/>
                        </a:lnSpc>
                        <a:spcBef>
                          <a:spcPts val="0"/>
                        </a:spcBef>
                        <a:spcAft>
                          <a:spcPts val="600"/>
                        </a:spcAft>
                      </a:pPr>
                      <a:r>
                        <a:rPr lang="en-US" sz="2200" b="0" dirty="0">
                          <a:solidFill>
                            <a:schemeClr val="tx1"/>
                          </a:solidFill>
                          <a:latin typeface="Consolas" panose="020B0609020204030204" pitchFamily="49" charset="0"/>
                        </a:rPr>
                        <a:t>1.</a:t>
                      </a:r>
                    </a:p>
                    <a:p>
                      <a:pPr>
                        <a:lnSpc>
                          <a:spcPct val="100000"/>
                        </a:lnSpc>
                        <a:spcBef>
                          <a:spcPts val="0"/>
                        </a:spcBef>
                        <a:spcAft>
                          <a:spcPts val="600"/>
                        </a:spcAft>
                      </a:pPr>
                      <a:r>
                        <a:rPr lang="en-US" sz="2200" b="0" dirty="0">
                          <a:solidFill>
                            <a:schemeClr val="tx1"/>
                          </a:solidFill>
                          <a:latin typeface="Consolas" panose="020B0609020204030204" pitchFamily="49" charset="0"/>
                        </a:rPr>
                        <a:t>2.</a:t>
                      </a:r>
                    </a:p>
                    <a:p>
                      <a:pPr>
                        <a:lnSpc>
                          <a:spcPct val="100000"/>
                        </a:lnSpc>
                        <a:spcBef>
                          <a:spcPts val="0"/>
                        </a:spcBef>
                        <a:spcAft>
                          <a:spcPts val="600"/>
                        </a:spcAft>
                      </a:pPr>
                      <a:r>
                        <a:rPr lang="en-US" sz="2200" b="0" dirty="0">
                          <a:solidFill>
                            <a:schemeClr val="tx1"/>
                          </a:solidFill>
                          <a:latin typeface="Consolas" panose="020B0609020204030204" pitchFamily="49" charset="0"/>
                        </a:rPr>
                        <a:t>3.</a:t>
                      </a:r>
                    </a:p>
                    <a:p>
                      <a:pPr>
                        <a:lnSpc>
                          <a:spcPct val="100000"/>
                        </a:lnSpc>
                        <a:spcBef>
                          <a:spcPts val="0"/>
                        </a:spcBef>
                        <a:spcAft>
                          <a:spcPts val="600"/>
                        </a:spcAft>
                      </a:pPr>
                      <a:r>
                        <a:rPr lang="en-US" sz="2200" b="0" dirty="0">
                          <a:solidFill>
                            <a:schemeClr val="tx1"/>
                          </a:solidFill>
                          <a:latin typeface="Consolas" panose="020B0609020204030204" pitchFamily="49" charset="0"/>
                        </a:rPr>
                        <a:t>4.</a:t>
                      </a:r>
                    </a:p>
                    <a:p>
                      <a:pPr>
                        <a:lnSpc>
                          <a:spcPct val="100000"/>
                        </a:lnSpc>
                        <a:spcBef>
                          <a:spcPts val="0"/>
                        </a:spcBef>
                        <a:spcAft>
                          <a:spcPts val="600"/>
                        </a:spcAft>
                      </a:pPr>
                      <a:r>
                        <a:rPr lang="en-US" sz="2200" b="0" dirty="0">
                          <a:solidFill>
                            <a:schemeClr val="tx1"/>
                          </a:solidFill>
                          <a:latin typeface="Consolas" panose="020B06090202040302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0"/>
                        </a:spcBef>
                        <a:spcAft>
                          <a:spcPts val="600"/>
                        </a:spcAft>
                      </a:pPr>
                      <a:r>
                        <a:rPr lang="en-US" sz="2200" b="0" dirty="0">
                          <a:latin typeface="Consolas" panose="020B0609020204030204" pitchFamily="49" charset="0"/>
                        </a:rPr>
                        <a:t>BUILD-HEAP(A)</a:t>
                      </a:r>
                    </a:p>
                    <a:p>
                      <a:pPr>
                        <a:lnSpc>
                          <a:spcPct val="100000"/>
                        </a:lnSpc>
                        <a:spcBef>
                          <a:spcPts val="0"/>
                        </a:spcBef>
                        <a:spcAft>
                          <a:spcPts val="600"/>
                        </a:spcAft>
                      </a:pPr>
                      <a:r>
                        <a:rPr lang="en-US" sz="2200" b="0" dirty="0">
                          <a:latin typeface="Consolas" panose="020B0609020204030204" pitchFamily="49" charset="0"/>
                        </a:rPr>
                        <a:t>for </a:t>
                      </a:r>
                      <a:r>
                        <a:rPr lang="en-US" sz="2200" b="0" dirty="0" err="1">
                          <a:latin typeface="Consolas" panose="020B0609020204030204" pitchFamily="49" charset="0"/>
                        </a:rPr>
                        <a:t>i</a:t>
                      </a:r>
                      <a:r>
                        <a:rPr lang="en-US" sz="2200" b="0" dirty="0">
                          <a:latin typeface="Consolas" panose="020B0609020204030204" pitchFamily="49" charset="0"/>
                        </a:rPr>
                        <a:t> &lt;- length[A]-1 </a:t>
                      </a:r>
                      <a:r>
                        <a:rPr lang="en-US" sz="2200" b="0" dirty="0" err="1">
                          <a:latin typeface="Consolas" panose="020B0609020204030204" pitchFamily="49" charset="0"/>
                        </a:rPr>
                        <a:t>downto</a:t>
                      </a:r>
                      <a:r>
                        <a:rPr lang="en-US" sz="2200" b="0" dirty="0">
                          <a:latin typeface="Consolas" panose="020B0609020204030204" pitchFamily="49" charset="0"/>
                        </a:rPr>
                        <a:t> 1</a:t>
                      </a:r>
                      <a:r>
                        <a:rPr lang="en-US" sz="2200" b="0" baseline="0" dirty="0">
                          <a:latin typeface="Consolas" panose="020B0609020204030204" pitchFamily="49" charset="0"/>
                        </a:rPr>
                        <a:t> </a:t>
                      </a:r>
                      <a:r>
                        <a:rPr lang="en-US" sz="2200" b="0" dirty="0">
                          <a:latin typeface="Consolas" panose="020B0609020204030204" pitchFamily="49" charset="0"/>
                        </a:rPr>
                        <a:t>do </a:t>
                      </a:r>
                    </a:p>
                    <a:p>
                      <a:pPr>
                        <a:lnSpc>
                          <a:spcPct val="100000"/>
                        </a:lnSpc>
                        <a:spcBef>
                          <a:spcPts val="0"/>
                        </a:spcBef>
                        <a:spcAft>
                          <a:spcPts val="600"/>
                        </a:spcAft>
                      </a:pPr>
                      <a:r>
                        <a:rPr lang="en-US" sz="2200" b="0" dirty="0">
                          <a:latin typeface="Consolas" panose="020B0609020204030204" pitchFamily="49" charset="0"/>
                        </a:rPr>
                        <a:t>	exchange A[0] &lt;-&gt; A[</a:t>
                      </a:r>
                      <a:r>
                        <a:rPr lang="en-US" sz="2200" b="0" dirty="0" err="1">
                          <a:latin typeface="Consolas" panose="020B0609020204030204" pitchFamily="49" charset="0"/>
                        </a:rPr>
                        <a:t>i</a:t>
                      </a:r>
                      <a:r>
                        <a:rPr lang="en-US" sz="2200" b="0" dirty="0">
                          <a:latin typeface="Consolas" panose="020B0609020204030204" pitchFamily="49" charset="0"/>
                        </a:rPr>
                        <a:t>]</a:t>
                      </a:r>
                    </a:p>
                    <a:p>
                      <a:pPr>
                        <a:lnSpc>
                          <a:spcPct val="100000"/>
                        </a:lnSpc>
                        <a:spcBef>
                          <a:spcPts val="0"/>
                        </a:spcBef>
                        <a:spcAft>
                          <a:spcPts val="600"/>
                        </a:spcAft>
                      </a:pPr>
                      <a:r>
                        <a:rPr lang="en-US" sz="2200" b="0" dirty="0">
                          <a:latin typeface="Consolas" panose="020B0609020204030204" pitchFamily="49" charset="0"/>
                        </a:rPr>
                        <a:t>	heap-size[A] &lt;- heap-size[A]-1</a:t>
                      </a:r>
                    </a:p>
                    <a:p>
                      <a:pPr>
                        <a:lnSpc>
                          <a:spcPct val="100000"/>
                        </a:lnSpc>
                        <a:spcBef>
                          <a:spcPts val="0"/>
                        </a:spcBef>
                        <a:spcAft>
                          <a:spcPts val="600"/>
                        </a:spcAft>
                      </a:pPr>
                      <a:r>
                        <a:rPr lang="en-US" sz="2200" b="0" dirty="0">
                          <a:latin typeface="Consolas" panose="020B0609020204030204" pitchFamily="49" charset="0"/>
                        </a:rPr>
                        <a:t>	HEAPIFY(A, heap-size, 0)</a:t>
                      </a:r>
                      <a:endParaRPr lang="en-US" sz="2200" b="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8185214"/>
                  </a:ext>
                </a:extLst>
              </a:tr>
            </a:tbl>
          </a:graphicData>
        </a:graphic>
      </p:graphicFrame>
      <p:sp>
        <p:nvSpPr>
          <p:cNvPr id="7" name="Rectangle 6"/>
          <p:cNvSpPr/>
          <p:nvPr/>
        </p:nvSpPr>
        <p:spPr>
          <a:xfrm>
            <a:off x="231570" y="5332338"/>
            <a:ext cx="8379030" cy="1107996"/>
          </a:xfrm>
          <a:prstGeom prst="rect">
            <a:avLst/>
          </a:prstGeom>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ea typeface="Tahoma" panose="020B0604030504040204" pitchFamily="34" charset="0"/>
                <a:cs typeface="Times New Roman" panose="02020603050405020304" pitchFamily="18" charset="0"/>
              </a:rPr>
              <a:t>The </a:t>
            </a:r>
            <a:r>
              <a:rPr lang="en-US" sz="2200" b="1" dirty="0">
                <a:latin typeface="Gill Sans MT" panose="020B0502020104020203" pitchFamily="34" charset="0"/>
                <a:ea typeface="Tahoma" panose="020B0604030504040204" pitchFamily="34" charset="0"/>
                <a:cs typeface="Times New Roman" panose="02020603050405020304" pitchFamily="18" charset="0"/>
              </a:rPr>
              <a:t>HEAPSORT </a:t>
            </a:r>
            <a:r>
              <a:rPr lang="en-US" sz="2200" dirty="0">
                <a:latin typeface="Gill Sans MT" panose="020B0502020104020203" pitchFamily="34" charset="0"/>
                <a:ea typeface="Tahoma" panose="020B0604030504040204" pitchFamily="34" charset="0"/>
                <a:cs typeface="Times New Roman" panose="02020603050405020304" pitchFamily="18" charset="0"/>
              </a:rPr>
              <a:t>procedure takes time O( </a:t>
            </a:r>
            <a:r>
              <a:rPr lang="en-US" sz="2200" dirty="0" err="1">
                <a:latin typeface="Gill Sans MT" panose="020B0502020104020203" pitchFamily="34" charset="0"/>
                <a:ea typeface="Tahoma" panose="020B0604030504040204" pitchFamily="34" charset="0"/>
                <a:cs typeface="Times New Roman" panose="02020603050405020304" pitchFamily="18" charset="0"/>
              </a:rPr>
              <a:t>nlogn</a:t>
            </a:r>
            <a:r>
              <a:rPr lang="en-US" sz="2200" dirty="0">
                <a:latin typeface="Gill Sans MT" panose="020B0502020104020203" pitchFamily="34" charset="0"/>
                <a:ea typeface="Tahoma" panose="020B0604030504040204" pitchFamily="34" charset="0"/>
                <a:cs typeface="Times New Roman" panose="02020603050405020304" pitchFamily="18" charset="0"/>
              </a:rPr>
              <a:t> ), since the call to </a:t>
            </a:r>
            <a:r>
              <a:rPr lang="en-US" sz="2200" b="1" dirty="0">
                <a:latin typeface="Gill Sans MT" panose="020B0502020104020203" pitchFamily="34" charset="0"/>
                <a:ea typeface="Tahoma" panose="020B0604030504040204" pitchFamily="34" charset="0"/>
                <a:cs typeface="Times New Roman" panose="02020603050405020304" pitchFamily="18" charset="0"/>
              </a:rPr>
              <a:t>BUILDHEAP </a:t>
            </a:r>
            <a:r>
              <a:rPr lang="en-US" sz="2200" dirty="0">
                <a:latin typeface="Gill Sans MT" panose="020B0502020104020203" pitchFamily="34" charset="0"/>
                <a:ea typeface="Tahoma" panose="020B0604030504040204" pitchFamily="34" charset="0"/>
                <a:cs typeface="Times New Roman" panose="02020603050405020304" pitchFamily="18" charset="0"/>
              </a:rPr>
              <a:t>takes time O(n) and each of the </a:t>
            </a:r>
            <a:r>
              <a:rPr lang="en-US" sz="2200" b="1" dirty="0">
                <a:latin typeface="Gill Sans MT" panose="020B0502020104020203" pitchFamily="34" charset="0"/>
                <a:ea typeface="Tahoma" panose="020B0604030504040204" pitchFamily="34" charset="0"/>
                <a:cs typeface="Times New Roman" panose="02020603050405020304" pitchFamily="18" charset="0"/>
              </a:rPr>
              <a:t>n-1 </a:t>
            </a:r>
            <a:r>
              <a:rPr lang="en-US" sz="2200" dirty="0">
                <a:latin typeface="Gill Sans MT" panose="020B0502020104020203" pitchFamily="34" charset="0"/>
                <a:ea typeface="Tahoma" panose="020B0604030504040204" pitchFamily="34" charset="0"/>
                <a:cs typeface="Times New Roman" panose="02020603050405020304" pitchFamily="18" charset="0"/>
              </a:rPr>
              <a:t>calls to </a:t>
            </a:r>
            <a:r>
              <a:rPr lang="en-US" sz="2200" b="1" dirty="0">
                <a:latin typeface="Gill Sans MT" panose="020B0502020104020203" pitchFamily="34" charset="0"/>
                <a:ea typeface="Tahoma" panose="020B0604030504040204" pitchFamily="34" charset="0"/>
                <a:cs typeface="Times New Roman" panose="02020603050405020304" pitchFamily="18" charset="0"/>
              </a:rPr>
              <a:t>HEAPIFY </a:t>
            </a:r>
            <a:r>
              <a:rPr lang="en-US" sz="2200" dirty="0">
                <a:latin typeface="Gill Sans MT" panose="020B0502020104020203" pitchFamily="34" charset="0"/>
                <a:ea typeface="Tahoma" panose="020B0604030504040204" pitchFamily="34" charset="0"/>
                <a:cs typeface="Times New Roman" panose="02020603050405020304" pitchFamily="18" charset="0"/>
              </a:rPr>
              <a:t>takes time O(</a:t>
            </a:r>
            <a:r>
              <a:rPr lang="en-US" sz="2200" dirty="0" err="1">
                <a:latin typeface="Gill Sans MT" panose="020B0502020104020203" pitchFamily="34" charset="0"/>
                <a:ea typeface="Tahoma" panose="020B0604030504040204" pitchFamily="34" charset="0"/>
                <a:cs typeface="Times New Roman" panose="02020603050405020304" pitchFamily="18" charset="0"/>
              </a:rPr>
              <a:t>logn</a:t>
            </a:r>
            <a:r>
              <a:rPr lang="en-US" sz="2200" dirty="0">
                <a:latin typeface="Gill Sans MT" panose="020B0502020104020203" pitchFamily="34"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7889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22</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nvGraphicFramePr>
            <p:xfrm>
              <a:off x="2209800" y="2133600"/>
              <a:ext cx="4724400" cy="1706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171351615"/>
                        </a:ext>
                      </a:extLst>
                    </a:gridCol>
                    <a:gridCol w="2819400">
                      <a:extLst>
                        <a:ext uri="{9D8B030D-6E8A-4147-A177-3AD203B41FA5}">
                          <a16:colId xmlns:a16="http://schemas.microsoft.com/office/drawing/2014/main" val="1882019754"/>
                        </a:ext>
                      </a:extLst>
                    </a:gridCol>
                  </a:tblGrid>
                  <a:tr h="370840">
                    <a:tc>
                      <a:txBody>
                        <a:bodyPr/>
                        <a:lstStyle/>
                        <a:p>
                          <a:pPr algn="ctr"/>
                          <a:r>
                            <a:rPr lang="en-US" sz="2200" dirty="0" err="1"/>
                            <a:t>Trường</a:t>
                          </a:r>
                          <a:r>
                            <a:rPr lang="en-US" sz="2200" baseline="0" dirty="0"/>
                            <a:t> </a:t>
                          </a:r>
                          <a:r>
                            <a:rPr lang="en-US" sz="2200" baseline="0" dirty="0" err="1"/>
                            <a:t>hợp</a:t>
                          </a:r>
                          <a:endParaRPr lang="en-US" sz="2200" dirty="0"/>
                        </a:p>
                      </a:txBody>
                      <a:tcPr/>
                    </a:tc>
                    <a:tc>
                      <a:txBody>
                        <a:bodyPr/>
                        <a:lstStyle/>
                        <a:p>
                          <a:pPr algn="ctr"/>
                          <a:r>
                            <a:rPr lang="en-US" sz="2200" dirty="0" err="1"/>
                            <a:t>Độ</a:t>
                          </a:r>
                          <a:r>
                            <a:rPr lang="en-US" sz="2200" baseline="0" dirty="0"/>
                            <a:t> </a:t>
                          </a:r>
                          <a:r>
                            <a:rPr lang="en-US" sz="2200" baseline="0" dirty="0" err="1"/>
                            <a:t>phức</a:t>
                          </a:r>
                          <a:r>
                            <a:rPr lang="en-US" sz="2200" baseline="0" dirty="0"/>
                            <a:t> </a:t>
                          </a:r>
                          <a:r>
                            <a:rPr lang="en-US" sz="2200" baseline="0" dirty="0" err="1"/>
                            <a:t>tạp</a:t>
                          </a:r>
                          <a:endParaRPr lang="en-US" sz="2200" dirty="0"/>
                        </a:p>
                      </a:txBody>
                      <a:tcPr/>
                    </a:tc>
                    <a:extLst>
                      <a:ext uri="{0D108BD9-81ED-4DB2-BD59-A6C34878D82A}">
                        <a16:rowId xmlns:a16="http://schemas.microsoft.com/office/drawing/2014/main" val="888926561"/>
                      </a:ext>
                    </a:extLst>
                  </a:tr>
                  <a:tr h="370840">
                    <a:tc>
                      <a:txBody>
                        <a:bodyPr/>
                        <a:lstStyle/>
                        <a:p>
                          <a:pPr algn="ctr"/>
                          <a:r>
                            <a:rPr lang="en-US" sz="2200" dirty="0" err="1"/>
                            <a:t>Tốt</a:t>
                          </a:r>
                          <a:r>
                            <a:rPr lang="en-US" sz="2200" baseline="0" dirty="0"/>
                            <a:t> </a:t>
                          </a:r>
                          <a:r>
                            <a:rPr lang="en-US" sz="2200" baseline="0" dirty="0" err="1"/>
                            <a:t>nhất</a:t>
                          </a:r>
                          <a:endParaRPr lang="en-US" sz="22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2069860193"/>
                      </a:ext>
                    </a:extLst>
                  </a:tr>
                  <a:tr h="370840">
                    <a:tc>
                      <a:txBody>
                        <a:bodyPr/>
                        <a:lstStyle/>
                        <a:p>
                          <a:pPr algn="ctr"/>
                          <a:r>
                            <a:rPr lang="en-US" sz="2200" dirty="0" err="1"/>
                            <a:t>Trung</a:t>
                          </a:r>
                          <a:r>
                            <a:rPr lang="en-US" sz="2200" dirty="0"/>
                            <a:t> </a:t>
                          </a:r>
                          <a:r>
                            <a:rPr lang="en-US" sz="2200" dirty="0" err="1"/>
                            <a:t>bình</a:t>
                          </a:r>
                          <a:endParaRPr lang="en-US" sz="2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784669889"/>
                      </a:ext>
                    </a:extLst>
                  </a:tr>
                  <a:tr h="370840">
                    <a:tc>
                      <a:txBody>
                        <a:bodyPr/>
                        <a:lstStyle/>
                        <a:p>
                          <a:pPr algn="ctr"/>
                          <a:r>
                            <a:rPr lang="en-US" sz="2200" dirty="0" err="1"/>
                            <a:t>Xấu</a:t>
                          </a:r>
                          <a:r>
                            <a:rPr lang="en-US" sz="2200" baseline="0" dirty="0"/>
                            <a:t> </a:t>
                          </a:r>
                          <a:r>
                            <a:rPr lang="en-US" sz="2200" baseline="0" dirty="0" err="1"/>
                            <a:t>nhất</a:t>
                          </a:r>
                          <a:endParaRPr lang="en-US" sz="22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81934028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09022118"/>
                  </p:ext>
                </p:extLst>
              </p:nvPr>
            </p:nvGraphicFramePr>
            <p:xfrm>
              <a:off x="2209800" y="2133600"/>
              <a:ext cx="4724400" cy="1706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171351615"/>
                        </a:ext>
                      </a:extLst>
                    </a:gridCol>
                    <a:gridCol w="2819400">
                      <a:extLst>
                        <a:ext uri="{9D8B030D-6E8A-4147-A177-3AD203B41FA5}">
                          <a16:colId xmlns:a16="http://schemas.microsoft.com/office/drawing/2014/main" val="1882019754"/>
                        </a:ext>
                      </a:extLst>
                    </a:gridCol>
                  </a:tblGrid>
                  <a:tr h="426720">
                    <a:tc>
                      <a:txBody>
                        <a:bodyPr/>
                        <a:lstStyle/>
                        <a:p>
                          <a:pPr algn="ctr"/>
                          <a:r>
                            <a:rPr lang="en-US" sz="2200" dirty="0" err="1"/>
                            <a:t>Trường</a:t>
                          </a:r>
                          <a:r>
                            <a:rPr lang="en-US" sz="2200" baseline="0" dirty="0"/>
                            <a:t> </a:t>
                          </a:r>
                          <a:r>
                            <a:rPr lang="en-US" sz="2200" baseline="0" dirty="0" err="1"/>
                            <a:t>hợp</a:t>
                          </a:r>
                          <a:endParaRPr lang="en-US" sz="2200" dirty="0"/>
                        </a:p>
                      </a:txBody>
                      <a:tcPr/>
                    </a:tc>
                    <a:tc>
                      <a:txBody>
                        <a:bodyPr/>
                        <a:lstStyle/>
                        <a:p>
                          <a:pPr algn="ctr"/>
                          <a:r>
                            <a:rPr lang="en-US" sz="2200" dirty="0" err="1"/>
                            <a:t>Độ</a:t>
                          </a:r>
                          <a:r>
                            <a:rPr lang="en-US" sz="2200" baseline="0" dirty="0"/>
                            <a:t> </a:t>
                          </a:r>
                          <a:r>
                            <a:rPr lang="en-US" sz="2200" baseline="0" dirty="0" err="1"/>
                            <a:t>phức</a:t>
                          </a:r>
                          <a:r>
                            <a:rPr lang="en-US" sz="2200" baseline="0" dirty="0"/>
                            <a:t> </a:t>
                          </a:r>
                          <a:r>
                            <a:rPr lang="en-US" sz="2200" baseline="0" dirty="0" err="1"/>
                            <a:t>tạp</a:t>
                          </a:r>
                          <a:endParaRPr lang="en-US" sz="2200" dirty="0"/>
                        </a:p>
                      </a:txBody>
                      <a:tcPr/>
                    </a:tc>
                    <a:extLst>
                      <a:ext uri="{0D108BD9-81ED-4DB2-BD59-A6C34878D82A}">
                        <a16:rowId xmlns:a16="http://schemas.microsoft.com/office/drawing/2014/main" val="888926561"/>
                      </a:ext>
                    </a:extLst>
                  </a:tr>
                  <a:tr h="426720">
                    <a:tc>
                      <a:txBody>
                        <a:bodyPr/>
                        <a:lstStyle/>
                        <a:p>
                          <a:pPr algn="ctr"/>
                          <a:r>
                            <a:rPr lang="en-US" sz="2200" dirty="0" err="1"/>
                            <a:t>Tốt</a:t>
                          </a:r>
                          <a:r>
                            <a:rPr lang="en-US" sz="2200" baseline="0" dirty="0"/>
                            <a:t> </a:t>
                          </a:r>
                          <a:r>
                            <a:rPr lang="en-US" sz="2200" baseline="0" dirty="0" err="1"/>
                            <a:t>nhất</a:t>
                          </a:r>
                          <a:endParaRPr lang="en-US" sz="2200" dirty="0"/>
                        </a:p>
                      </a:txBody>
                      <a:tcPr anchor="ctr"/>
                    </a:tc>
                    <a:tc>
                      <a:txBody>
                        <a:bodyPr/>
                        <a:lstStyle/>
                        <a:p>
                          <a:endParaRPr lang="en-US"/>
                        </a:p>
                      </a:txBody>
                      <a:tcPr anchor="ctr">
                        <a:blipFill>
                          <a:blip r:embed="rId3"/>
                          <a:stretch>
                            <a:fillRect l="-67819" t="-110000" r="-864" b="-228571"/>
                          </a:stretch>
                        </a:blipFill>
                      </a:tcPr>
                    </a:tc>
                    <a:extLst>
                      <a:ext uri="{0D108BD9-81ED-4DB2-BD59-A6C34878D82A}">
                        <a16:rowId xmlns:a16="http://schemas.microsoft.com/office/drawing/2014/main" val="2069860193"/>
                      </a:ext>
                    </a:extLst>
                  </a:tr>
                  <a:tr h="426720">
                    <a:tc>
                      <a:txBody>
                        <a:bodyPr/>
                        <a:lstStyle/>
                        <a:p>
                          <a:pPr algn="ctr"/>
                          <a:r>
                            <a:rPr lang="en-US" sz="2200" dirty="0" err="1"/>
                            <a:t>Trung</a:t>
                          </a:r>
                          <a:r>
                            <a:rPr lang="en-US" sz="2200" dirty="0"/>
                            <a:t> </a:t>
                          </a:r>
                          <a:r>
                            <a:rPr lang="en-US" sz="2200" dirty="0" err="1"/>
                            <a:t>bình</a:t>
                          </a:r>
                          <a:endParaRPr lang="en-US" sz="2200" dirty="0"/>
                        </a:p>
                      </a:txBody>
                      <a:tcPr anchor="ctr"/>
                    </a:tc>
                    <a:tc>
                      <a:txBody>
                        <a:bodyPr/>
                        <a:lstStyle/>
                        <a:p>
                          <a:endParaRPr lang="en-US"/>
                        </a:p>
                      </a:txBody>
                      <a:tcPr anchor="ctr">
                        <a:blipFill>
                          <a:blip r:embed="rId3"/>
                          <a:stretch>
                            <a:fillRect l="-67819" t="-210000" r="-864" b="-128571"/>
                          </a:stretch>
                        </a:blipFill>
                      </a:tcPr>
                    </a:tc>
                    <a:extLst>
                      <a:ext uri="{0D108BD9-81ED-4DB2-BD59-A6C34878D82A}">
                        <a16:rowId xmlns:a16="http://schemas.microsoft.com/office/drawing/2014/main" val="784669889"/>
                      </a:ext>
                    </a:extLst>
                  </a:tr>
                  <a:tr h="426720">
                    <a:tc>
                      <a:txBody>
                        <a:bodyPr/>
                        <a:lstStyle/>
                        <a:p>
                          <a:pPr algn="ctr"/>
                          <a:r>
                            <a:rPr lang="en-US" sz="2200" dirty="0" err="1"/>
                            <a:t>Xấu</a:t>
                          </a:r>
                          <a:r>
                            <a:rPr lang="en-US" sz="2200" baseline="0" dirty="0"/>
                            <a:t> </a:t>
                          </a:r>
                          <a:r>
                            <a:rPr lang="en-US" sz="2200" baseline="0" dirty="0" err="1"/>
                            <a:t>nhất</a:t>
                          </a:r>
                          <a:endParaRPr lang="en-US" sz="2200" dirty="0"/>
                        </a:p>
                      </a:txBody>
                      <a:tcPr anchor="ctr"/>
                    </a:tc>
                    <a:tc>
                      <a:txBody>
                        <a:bodyPr/>
                        <a:lstStyle/>
                        <a:p>
                          <a:endParaRPr lang="en-US"/>
                        </a:p>
                      </a:txBody>
                      <a:tcPr anchor="ctr">
                        <a:blipFill>
                          <a:blip r:embed="rId3"/>
                          <a:stretch>
                            <a:fillRect l="-67819" t="-310000" r="-864" b="-28571"/>
                          </a:stretch>
                        </a:blipFill>
                      </a:tcPr>
                    </a:tc>
                    <a:extLst>
                      <a:ext uri="{0D108BD9-81ED-4DB2-BD59-A6C34878D82A}">
                        <a16:rowId xmlns:a16="http://schemas.microsoft.com/office/drawing/2014/main" val="819340284"/>
                      </a:ext>
                    </a:extLst>
                  </a:tr>
                </a:tbl>
              </a:graphicData>
            </a:graphic>
          </p:graphicFrame>
        </mc:Fallback>
      </mc:AlternateContent>
    </p:spTree>
    <p:extLst>
      <p:ext uri="{BB962C8B-B14F-4D97-AF65-F5344CB8AC3E}">
        <p14:creationId xmlns:p14="http://schemas.microsoft.com/office/powerpoint/2010/main" val="176984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HeapSort</a:t>
            </a:r>
            <a:r>
              <a:rPr lang="en-US" dirty="0"/>
              <a:t>: Code C/C++</a:t>
            </a:r>
          </a:p>
        </p:txBody>
      </p:sp>
      <p:sp>
        <p:nvSpPr>
          <p:cNvPr id="3" name="Content Placeholder 2"/>
          <p:cNvSpPr>
            <a:spLocks noGrp="1"/>
          </p:cNvSpPr>
          <p:nvPr>
            <p:ph idx="1"/>
          </p:nvPr>
        </p:nvSpPr>
        <p:spPr>
          <a:xfrm>
            <a:off x="197427" y="893619"/>
            <a:ext cx="7548995" cy="5527964"/>
          </a:xfrm>
        </p:spPr>
        <p:txBody>
          <a:bodyPr>
            <a:normAutofit/>
          </a:bodyPr>
          <a:lstStyle/>
          <a:p>
            <a:pPr marL="3429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Heapify</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heapSize</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 {</a:t>
            </a:r>
          </a:p>
          <a:p>
            <a:pPr marL="514350" lvl="2" indent="0">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childLeft</a:t>
            </a:r>
            <a:r>
              <a:rPr lang="en-US" sz="2000" dirty="0">
                <a:solidFill>
                  <a:srgbClr val="000000"/>
                </a:solidFill>
                <a:latin typeface="Consolas" panose="020B0609020204030204" pitchFamily="49" charset="0"/>
              </a:rPr>
              <a:t>  =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*2+1;</a:t>
            </a:r>
          </a:p>
          <a:p>
            <a:pPr marL="514350" lvl="2" indent="0">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childRight</a:t>
            </a:r>
            <a:r>
              <a:rPr lang="en-US" sz="2000" dirty="0">
                <a:solidFill>
                  <a:srgbClr val="000000"/>
                </a:solidFill>
                <a:latin typeface="Consolas" panose="020B0609020204030204" pitchFamily="49" charset="0"/>
              </a:rPr>
              <a:t> =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*2+2;</a:t>
            </a:r>
          </a:p>
          <a:p>
            <a:pPr marL="514350" lvl="2" indent="0">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max =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a:t>
            </a:r>
          </a:p>
          <a:p>
            <a:pPr marL="514350" lvl="2" indent="0">
              <a:buNone/>
            </a:pP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childLeft</a:t>
            </a:r>
            <a:r>
              <a:rPr lang="en-US" sz="2000" dirty="0">
                <a:solidFill>
                  <a:srgbClr val="000000"/>
                </a:solidFill>
                <a:latin typeface="Consolas" panose="020B0609020204030204" pitchFamily="49" charset="0"/>
              </a:rPr>
              <a:t>&lt;</a:t>
            </a:r>
            <a:r>
              <a:rPr lang="en-US" sz="2000" dirty="0" err="1">
                <a:solidFill>
                  <a:srgbClr val="808080"/>
                </a:solidFill>
                <a:latin typeface="Consolas" panose="020B0609020204030204" pitchFamily="49" charset="0"/>
              </a:rPr>
              <a:t>heapSize</a:t>
            </a:r>
            <a:r>
              <a:rPr lang="en-US" sz="2000" dirty="0">
                <a:solidFill>
                  <a:srgbClr val="808080"/>
                </a:solidFill>
                <a:latin typeface="Consolas" panose="020B0609020204030204" pitchFamily="49" charset="0"/>
              </a:rPr>
              <a:t> </a:t>
            </a:r>
            <a:r>
              <a:rPr lang="en-US" sz="2000" dirty="0">
                <a:solidFill>
                  <a:srgbClr val="000000"/>
                </a:solidFill>
                <a:latin typeface="Consolas" panose="020B0609020204030204" pitchFamily="49" charset="0"/>
              </a:rPr>
              <a:t>&amp;&amp;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[max]&lt;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childLeft</a:t>
            </a:r>
            <a:r>
              <a:rPr lang="en-US" sz="2000" dirty="0">
                <a:solidFill>
                  <a:srgbClr val="000000"/>
                </a:solidFill>
                <a:latin typeface="Consolas" panose="020B0609020204030204" pitchFamily="49" charset="0"/>
              </a:rPr>
              <a:t>])</a:t>
            </a:r>
          </a:p>
          <a:p>
            <a:pPr marL="514350" lvl="2" indent="0">
              <a:buNone/>
            </a:pPr>
            <a:r>
              <a:rPr lang="en-US" sz="2000" dirty="0">
                <a:solidFill>
                  <a:srgbClr val="000000"/>
                </a:solidFill>
                <a:latin typeface="Consolas" panose="020B0609020204030204" pitchFamily="49" charset="0"/>
              </a:rPr>
              <a:t>		max=</a:t>
            </a:r>
            <a:r>
              <a:rPr lang="en-US" sz="2000" dirty="0" err="1">
                <a:solidFill>
                  <a:srgbClr val="000000"/>
                </a:solidFill>
                <a:latin typeface="Consolas" panose="020B0609020204030204" pitchFamily="49" charset="0"/>
              </a:rPr>
              <a:t>childLeft</a:t>
            </a:r>
            <a:r>
              <a:rPr lang="en-US" sz="2000" dirty="0">
                <a:solidFill>
                  <a:srgbClr val="000000"/>
                </a:solidFill>
                <a:latin typeface="Consolas" panose="020B0609020204030204" pitchFamily="49" charset="0"/>
              </a:rPr>
              <a:t>;</a:t>
            </a:r>
          </a:p>
          <a:p>
            <a:pPr marL="514350" lvl="2" indent="0">
              <a:buNone/>
            </a:pP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childRight</a:t>
            </a:r>
            <a:r>
              <a:rPr lang="en-US" sz="2000" dirty="0">
                <a:solidFill>
                  <a:srgbClr val="000000"/>
                </a:solidFill>
                <a:latin typeface="Consolas" panose="020B0609020204030204" pitchFamily="49" charset="0"/>
              </a:rPr>
              <a:t>&lt;</a:t>
            </a:r>
            <a:r>
              <a:rPr lang="en-US" sz="2000" dirty="0" err="1">
                <a:solidFill>
                  <a:srgbClr val="808080"/>
                </a:solidFill>
                <a:latin typeface="Consolas" panose="020B0609020204030204" pitchFamily="49" charset="0"/>
              </a:rPr>
              <a:t>heapSize</a:t>
            </a:r>
            <a:r>
              <a:rPr lang="en-US" sz="2000" dirty="0">
                <a:solidFill>
                  <a:srgbClr val="000000"/>
                </a:solidFill>
                <a:latin typeface="Consolas" panose="020B0609020204030204" pitchFamily="49" charset="0"/>
              </a:rPr>
              <a:t> &amp;&amp;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[max]&lt;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childRight</a:t>
            </a:r>
            <a:r>
              <a:rPr lang="en-US" sz="2000" dirty="0">
                <a:solidFill>
                  <a:srgbClr val="000000"/>
                </a:solidFill>
                <a:latin typeface="Consolas" panose="020B0609020204030204" pitchFamily="49" charset="0"/>
              </a:rPr>
              <a:t>])</a:t>
            </a:r>
          </a:p>
          <a:p>
            <a:pPr marL="514350" lvl="2" indent="0">
              <a:buNone/>
            </a:pPr>
            <a:r>
              <a:rPr lang="en-US" sz="2000" dirty="0">
                <a:solidFill>
                  <a:srgbClr val="000000"/>
                </a:solidFill>
                <a:latin typeface="Consolas" panose="020B0609020204030204" pitchFamily="49" charset="0"/>
              </a:rPr>
              <a:t>		max= </a:t>
            </a:r>
            <a:r>
              <a:rPr lang="en-US" sz="2000" dirty="0" err="1">
                <a:solidFill>
                  <a:srgbClr val="000000"/>
                </a:solidFill>
                <a:latin typeface="Consolas" panose="020B0609020204030204" pitchFamily="49" charset="0"/>
              </a:rPr>
              <a:t>childRight</a:t>
            </a:r>
            <a:r>
              <a:rPr lang="en-US" sz="2000" dirty="0">
                <a:solidFill>
                  <a:srgbClr val="000000"/>
                </a:solidFill>
                <a:latin typeface="Consolas" panose="020B0609020204030204" pitchFamily="49" charset="0"/>
              </a:rPr>
              <a:t>;</a:t>
            </a:r>
          </a:p>
          <a:p>
            <a:pPr marL="514350" lvl="2" indent="0">
              <a:buNone/>
            </a:pP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(max !=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 {</a:t>
            </a:r>
          </a:p>
          <a:p>
            <a:pPr marL="994410" lvl="4" indent="0">
              <a:buNone/>
            </a:pPr>
            <a:r>
              <a:rPr lang="en-US" sz="1800" dirty="0">
                <a:solidFill>
                  <a:srgbClr val="000000"/>
                </a:solidFill>
                <a:latin typeface="Consolas" panose="020B0609020204030204" pitchFamily="49" charset="0"/>
              </a:rPr>
              <a:t>swap(</a:t>
            </a:r>
            <a:r>
              <a:rPr lang="en-US" sz="1800" dirty="0">
                <a:solidFill>
                  <a:srgbClr val="808080"/>
                </a:solidFill>
                <a:latin typeface="Consolas" panose="020B0609020204030204" pitchFamily="49" charset="0"/>
              </a:rPr>
              <a:t>a</a:t>
            </a:r>
            <a:r>
              <a:rPr lang="en-US" sz="1800" dirty="0">
                <a:solidFill>
                  <a:srgbClr val="000000"/>
                </a:solidFill>
                <a:latin typeface="Consolas" panose="020B0609020204030204" pitchFamily="49" charset="0"/>
              </a:rPr>
              <a:t>[max], </a:t>
            </a:r>
            <a:r>
              <a:rPr lang="en-US" sz="1800" dirty="0">
                <a:solidFill>
                  <a:srgbClr val="808080"/>
                </a:solidFill>
                <a:latin typeface="Consolas" panose="020B0609020204030204" pitchFamily="49" charset="0"/>
              </a:rPr>
              <a:t>a</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a:t>
            </a:r>
          </a:p>
          <a:p>
            <a:pPr marL="994410" lvl="4" indent="0">
              <a:buNone/>
            </a:pPr>
            <a:r>
              <a:rPr lang="en-US" sz="1800" dirty="0" err="1">
                <a:solidFill>
                  <a:srgbClr val="000000"/>
                </a:solidFill>
                <a:latin typeface="Consolas" panose="020B0609020204030204" pitchFamily="49" charset="0"/>
              </a:rPr>
              <a:t>Heapify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heapSize</a:t>
            </a:r>
            <a:r>
              <a:rPr lang="en-US" sz="1800" dirty="0">
                <a:solidFill>
                  <a:srgbClr val="000000"/>
                </a:solidFill>
                <a:latin typeface="Consolas" panose="020B0609020204030204" pitchFamily="49" charset="0"/>
              </a:rPr>
              <a:t>, max);</a:t>
            </a:r>
          </a:p>
          <a:p>
            <a:pPr marL="514350" lvl="2" indent="0">
              <a:buNone/>
            </a:pPr>
            <a:r>
              <a:rPr lang="en-US" sz="2000" dirty="0">
                <a:solidFill>
                  <a:srgbClr val="000000"/>
                </a:solidFill>
                <a:latin typeface="Consolas" panose="020B0609020204030204" pitchFamily="49" charset="0"/>
              </a:rPr>
              <a:t>}</a:t>
            </a:r>
          </a:p>
          <a:p>
            <a:pPr marL="34290" indent="0">
              <a:buNone/>
            </a:pPr>
            <a:r>
              <a:rPr lang="en-US" sz="2000" dirty="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23</a:t>
            </a:fld>
            <a:endParaRPr lang="en-US" dirty="0"/>
          </a:p>
        </p:txBody>
      </p:sp>
    </p:spTree>
    <p:extLst>
      <p:ext uri="{BB962C8B-B14F-4D97-AF65-F5344CB8AC3E}">
        <p14:creationId xmlns:p14="http://schemas.microsoft.com/office/powerpoint/2010/main" val="296628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HeapSort</a:t>
            </a:r>
            <a:r>
              <a:rPr lang="en-US" dirty="0"/>
              <a:t>: Code C/C++ (</a:t>
            </a:r>
            <a:r>
              <a:rPr lang="en-US" dirty="0" err="1"/>
              <a:t>tt</a:t>
            </a:r>
            <a:r>
              <a:rPr lang="en-US" dirty="0"/>
              <a:t>)</a:t>
            </a:r>
          </a:p>
        </p:txBody>
      </p:sp>
      <p:sp>
        <p:nvSpPr>
          <p:cNvPr id="3" name="Content Placeholder 2"/>
          <p:cNvSpPr>
            <a:spLocks noGrp="1"/>
          </p:cNvSpPr>
          <p:nvPr>
            <p:ph idx="1"/>
          </p:nvPr>
        </p:nvSpPr>
        <p:spPr>
          <a:xfrm>
            <a:off x="197427" y="893619"/>
            <a:ext cx="7548995" cy="5527964"/>
          </a:xfrm>
        </p:spPr>
        <p:txBody>
          <a:bodyPr>
            <a:noAutofit/>
          </a:bodyPr>
          <a:lstStyle/>
          <a:p>
            <a:pPr marL="3429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buildHeap</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t>
            </a:r>
            <a:r>
              <a:rPr lang="en-US" sz="2000" dirty="0">
                <a:solidFill>
                  <a:srgbClr val="000000"/>
                </a:solidFill>
                <a:latin typeface="Consolas" panose="020B0609020204030204" pitchFamily="49" charset="0"/>
              </a:rPr>
              <a:t>) {</a:t>
            </a:r>
          </a:p>
          <a:p>
            <a:pPr marL="514350" lvl="2" indent="0">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heapSize</a:t>
            </a:r>
            <a:r>
              <a:rPr lang="en-US" sz="2000" dirty="0">
                <a:solidFill>
                  <a:srgbClr val="000000"/>
                </a:solidFill>
                <a:latin typeface="Consolas" panose="020B0609020204030204" pitchFamily="49" charset="0"/>
              </a:rPr>
              <a:t> = </a:t>
            </a:r>
            <a:r>
              <a:rPr lang="en-US" sz="2000" dirty="0">
                <a:solidFill>
                  <a:srgbClr val="808080"/>
                </a:solidFill>
                <a:latin typeface="Consolas" panose="020B0609020204030204" pitchFamily="49" charset="0"/>
              </a:rPr>
              <a:t>n</a:t>
            </a:r>
            <a:r>
              <a:rPr lang="en-US" sz="2000" dirty="0">
                <a:solidFill>
                  <a:srgbClr val="000000"/>
                </a:solidFill>
                <a:latin typeface="Consolas" panose="020B0609020204030204" pitchFamily="49" charset="0"/>
              </a:rPr>
              <a:t>;</a:t>
            </a:r>
          </a:p>
          <a:p>
            <a:pPr marL="514350" lvl="2" indent="0">
              <a:buNone/>
            </a:pPr>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a:t>
            </a:r>
            <a:r>
              <a:rPr lang="nn-NO" sz="2000" dirty="0">
                <a:solidFill>
                  <a:srgbClr val="808080"/>
                </a:solidFill>
                <a:latin typeface="Consolas" panose="020B0609020204030204" pitchFamily="49" charset="0"/>
              </a:rPr>
              <a:t>n</a:t>
            </a:r>
            <a:r>
              <a:rPr lang="nn-NO" sz="2000" dirty="0">
                <a:solidFill>
                  <a:srgbClr val="000000"/>
                </a:solidFill>
                <a:latin typeface="Consolas" panose="020B0609020204030204" pitchFamily="49" charset="0"/>
              </a:rPr>
              <a:t>/2-1; i&gt;=0; i--)</a:t>
            </a:r>
            <a:endParaRPr lang="en-US" sz="2000" dirty="0">
              <a:solidFill>
                <a:srgbClr val="000000"/>
              </a:solidFill>
              <a:latin typeface="Consolas" panose="020B0609020204030204" pitchFamily="49" charset="0"/>
            </a:endParaRPr>
          </a:p>
          <a:p>
            <a:pPr marL="514350" lvl="2"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Heapify</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heapSize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marL="34290" indent="0">
              <a:buNone/>
            </a:pPr>
            <a:r>
              <a:rPr lang="en-US" sz="2000" dirty="0">
                <a:solidFill>
                  <a:srgbClr val="000000"/>
                </a:solidFill>
                <a:latin typeface="Consolas" panose="020B0609020204030204" pitchFamily="49" charset="0"/>
              </a:rPr>
              <a:t>}</a:t>
            </a:r>
          </a:p>
          <a:p>
            <a:pPr marL="3429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HeapSort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t>
            </a:r>
            <a:r>
              <a:rPr lang="en-US" sz="2000" dirty="0">
                <a:solidFill>
                  <a:srgbClr val="000000"/>
                </a:solidFill>
                <a:latin typeface="Consolas" panose="020B0609020204030204" pitchFamily="49" charset="0"/>
              </a:rPr>
              <a:t>) {</a:t>
            </a:r>
          </a:p>
          <a:p>
            <a:pPr marL="514350" lvl="2" indent="0">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heapSize</a:t>
            </a:r>
            <a:r>
              <a:rPr lang="en-US" sz="2000" dirty="0">
                <a:solidFill>
                  <a:srgbClr val="000000"/>
                </a:solidFill>
                <a:latin typeface="Consolas" panose="020B0609020204030204" pitchFamily="49" charset="0"/>
              </a:rPr>
              <a:t>;</a:t>
            </a:r>
          </a:p>
          <a:p>
            <a:pPr marL="514350" lvl="2" indent="0">
              <a:buNone/>
            </a:pPr>
            <a:r>
              <a:rPr lang="en-US" sz="2000" dirty="0" err="1">
                <a:solidFill>
                  <a:srgbClr val="000000"/>
                </a:solidFill>
                <a:latin typeface="Consolas" panose="020B0609020204030204" pitchFamily="49" charset="0"/>
              </a:rPr>
              <a:t>heapSize</a:t>
            </a:r>
            <a:r>
              <a:rPr lang="en-US" sz="2000" dirty="0">
                <a:solidFill>
                  <a:srgbClr val="000000"/>
                </a:solidFill>
                <a:latin typeface="Consolas" panose="020B0609020204030204" pitchFamily="49" charset="0"/>
              </a:rPr>
              <a:t> = </a:t>
            </a:r>
            <a:r>
              <a:rPr lang="en-US" sz="2000" dirty="0">
                <a:solidFill>
                  <a:srgbClr val="808080"/>
                </a:solidFill>
                <a:latin typeface="Consolas" panose="020B0609020204030204" pitchFamily="49" charset="0"/>
              </a:rPr>
              <a:t>n</a:t>
            </a:r>
            <a:r>
              <a:rPr lang="en-US" sz="2000" dirty="0">
                <a:solidFill>
                  <a:srgbClr val="000000"/>
                </a:solidFill>
                <a:latin typeface="Consolas" panose="020B0609020204030204" pitchFamily="49" charset="0"/>
              </a:rPr>
              <a:t>;</a:t>
            </a:r>
          </a:p>
          <a:p>
            <a:pPr marL="514350" lvl="2" indent="0">
              <a:buNone/>
            </a:pPr>
            <a:r>
              <a:rPr lang="en-US" sz="2000" dirty="0" err="1">
                <a:solidFill>
                  <a:srgbClr val="000000"/>
                </a:solidFill>
                <a:latin typeface="Consolas" panose="020B0609020204030204" pitchFamily="49" charset="0"/>
              </a:rPr>
              <a:t>buildHeap</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t>
            </a:r>
            <a:r>
              <a:rPr lang="en-US" sz="2000" dirty="0">
                <a:solidFill>
                  <a:srgbClr val="000000"/>
                </a:solidFill>
                <a:latin typeface="Consolas" panose="020B0609020204030204" pitchFamily="49" charset="0"/>
              </a:rPr>
              <a:t>);</a:t>
            </a:r>
          </a:p>
          <a:p>
            <a:pPr marL="514350" lvl="2" indent="0">
              <a:buNone/>
            </a:pPr>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a:t>
            </a:r>
            <a:r>
              <a:rPr lang="nn-NO" sz="2000" dirty="0">
                <a:solidFill>
                  <a:srgbClr val="808080"/>
                </a:solidFill>
                <a:latin typeface="Consolas" panose="020B0609020204030204" pitchFamily="49" charset="0"/>
              </a:rPr>
              <a:t>n</a:t>
            </a:r>
            <a:r>
              <a:rPr lang="nn-NO" sz="2000" dirty="0">
                <a:solidFill>
                  <a:srgbClr val="000000"/>
                </a:solidFill>
                <a:latin typeface="Consolas" panose="020B0609020204030204" pitchFamily="49" charset="0"/>
              </a:rPr>
              <a:t>-1; i&gt;=1 ; i--) </a:t>
            </a:r>
            <a:r>
              <a:rPr lang="en-US" sz="2000" dirty="0">
                <a:solidFill>
                  <a:srgbClr val="000000"/>
                </a:solidFill>
                <a:latin typeface="Consolas" panose="020B0609020204030204" pitchFamily="49" charset="0"/>
              </a:rPr>
              <a:t>{</a:t>
            </a:r>
          </a:p>
          <a:p>
            <a:pPr marL="994410" lvl="4" indent="0">
              <a:buNone/>
            </a:pPr>
            <a:r>
              <a:rPr lang="en-US" dirty="0">
                <a:solidFill>
                  <a:srgbClr val="000000"/>
                </a:solidFill>
                <a:latin typeface="Consolas" panose="020B0609020204030204" pitchFamily="49" charset="0"/>
              </a:rPr>
              <a:t>swap(</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[0],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994410" lvl="4" indent="0">
              <a:buNone/>
            </a:pPr>
            <a:r>
              <a:rPr lang="en-US" dirty="0" err="1">
                <a:solidFill>
                  <a:srgbClr val="000000"/>
                </a:solidFill>
                <a:latin typeface="Consolas" panose="020B0609020204030204" pitchFamily="49" charset="0"/>
              </a:rPr>
              <a:t>heapSize</a:t>
            </a:r>
            <a:r>
              <a:rPr lang="en-US" dirty="0">
                <a:solidFill>
                  <a:srgbClr val="000000"/>
                </a:solidFill>
                <a:latin typeface="Consolas" panose="020B0609020204030204" pitchFamily="49" charset="0"/>
              </a:rPr>
              <a:t> -= 1;</a:t>
            </a:r>
          </a:p>
          <a:p>
            <a:pPr marL="994410" lvl="4" indent="0">
              <a:buNone/>
            </a:pPr>
            <a:r>
              <a:rPr lang="en-US" dirty="0" err="1">
                <a:solidFill>
                  <a:srgbClr val="000000"/>
                </a:solidFill>
                <a:latin typeface="Consolas" panose="020B0609020204030204" pitchFamily="49" charset="0"/>
              </a:rPr>
              <a:t>Heapify</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heapSize</a:t>
            </a:r>
            <a:r>
              <a:rPr lang="en-US" dirty="0">
                <a:solidFill>
                  <a:srgbClr val="000000"/>
                </a:solidFill>
                <a:latin typeface="Consolas" panose="020B0609020204030204" pitchFamily="49" charset="0"/>
              </a:rPr>
              <a:t>, 0);</a:t>
            </a:r>
          </a:p>
          <a:p>
            <a:pPr marL="514350" lvl="2" indent="0">
              <a:buNone/>
            </a:pPr>
            <a:r>
              <a:rPr lang="en-US" sz="2000" dirty="0">
                <a:solidFill>
                  <a:srgbClr val="000000"/>
                </a:solidFill>
                <a:latin typeface="Consolas" panose="020B0609020204030204" pitchFamily="49" charset="0"/>
              </a:rPr>
              <a:t>}</a:t>
            </a:r>
          </a:p>
          <a:p>
            <a:pPr marL="34290" indent="0">
              <a:buNone/>
            </a:pPr>
            <a:r>
              <a:rPr lang="en-US" sz="2000" dirty="0">
                <a:solidFill>
                  <a:srgbClr val="000000"/>
                </a:solidFill>
                <a:latin typeface="Consolas" panose="020B0609020204030204" pitchFamily="49" charset="0"/>
              </a:rPr>
              <a:t>}</a:t>
            </a:r>
            <a:endParaRPr lang="en-US" sz="2000"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24</a:t>
            </a:fld>
            <a:endParaRPr lang="en-US" dirty="0"/>
          </a:p>
        </p:txBody>
      </p:sp>
      <p:sp>
        <p:nvSpPr>
          <p:cNvPr id="6" name="Content Placeholder 2"/>
          <p:cNvSpPr txBox="1">
            <a:spLocks/>
          </p:cNvSpPr>
          <p:nvPr/>
        </p:nvSpPr>
        <p:spPr>
          <a:xfrm>
            <a:off x="8305800" y="2819400"/>
            <a:ext cx="3536373" cy="5527964"/>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71450" algn="l" defTabSz="685800" rtl="0" eaLnBrk="1" latinLnBrk="0" hangingPunct="1">
              <a:lnSpc>
                <a:spcPct val="90000"/>
              </a:lnSpc>
              <a:spcBef>
                <a:spcPts val="60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92583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16586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marL="34290" indent="0" fontAlgn="auto">
              <a:spcAft>
                <a:spcPts val="0"/>
              </a:spcAft>
              <a:buFont typeface="Arial" pitchFamily="34" charset="0"/>
              <a:buNone/>
            </a:pPr>
            <a:endParaRPr lang="en-US" dirty="0"/>
          </a:p>
        </p:txBody>
      </p:sp>
    </p:spTree>
    <p:extLst>
      <p:ext uri="{BB962C8B-B14F-4D97-AF65-F5344CB8AC3E}">
        <p14:creationId xmlns:p14="http://schemas.microsoft.com/office/powerpoint/2010/main" val="128264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Minh </a:t>
            </a:r>
            <a:r>
              <a:rPr lang="en-US" dirty="0" err="1"/>
              <a:t>họa</a:t>
            </a:r>
            <a:endParaRPr lang="en-US" dirty="0"/>
          </a:p>
        </p:txBody>
      </p:sp>
      <p:pic>
        <p:nvPicPr>
          <p:cNvPr id="6" name="Content Placeholder 5"/>
          <p:cNvPicPr>
            <a:picLocks noGrp="1" noChangeAspect="1"/>
          </p:cNvPicPr>
          <p:nvPr>
            <p:ph idx="1"/>
          </p:nvPr>
        </p:nvPicPr>
        <p:blipFill>
          <a:blip r:embed="rId2"/>
          <a:stretch>
            <a:fillRect/>
          </a:stretch>
        </p:blipFill>
        <p:spPr>
          <a:xfrm>
            <a:off x="2057400" y="3375234"/>
            <a:ext cx="4800600" cy="2967130"/>
          </a:xfrm>
          <a:prstGeom prst="rect">
            <a:avLst/>
          </a:prstGeom>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25</a:t>
            </a:fld>
            <a:endParaRPr lang="en-US" dirty="0"/>
          </a:p>
        </p:txBody>
      </p:sp>
      <p:graphicFrame>
        <p:nvGraphicFramePr>
          <p:cNvPr id="7" name="Table 6"/>
          <p:cNvGraphicFramePr>
            <a:graphicFrameLocks noGrp="1"/>
          </p:cNvGraphicFramePr>
          <p:nvPr/>
        </p:nvGraphicFramePr>
        <p:xfrm>
          <a:off x="2549182" y="1447800"/>
          <a:ext cx="4461220" cy="1138364"/>
        </p:xfrm>
        <a:graphic>
          <a:graphicData uri="http://schemas.openxmlformats.org/drawingml/2006/table">
            <a:tbl>
              <a:tblPr firstRow="1" bandRow="1">
                <a:tableStyleId>{5C22544A-7EE6-4342-B048-85BDC9FD1C3A}</a:tableStyleId>
              </a:tblPr>
              <a:tblGrid>
                <a:gridCol w="446122">
                  <a:extLst>
                    <a:ext uri="{9D8B030D-6E8A-4147-A177-3AD203B41FA5}">
                      <a16:colId xmlns:a16="http://schemas.microsoft.com/office/drawing/2014/main" val="4093906238"/>
                    </a:ext>
                  </a:extLst>
                </a:gridCol>
                <a:gridCol w="446122">
                  <a:extLst>
                    <a:ext uri="{9D8B030D-6E8A-4147-A177-3AD203B41FA5}">
                      <a16:colId xmlns:a16="http://schemas.microsoft.com/office/drawing/2014/main" val="2879868323"/>
                    </a:ext>
                  </a:extLst>
                </a:gridCol>
                <a:gridCol w="516985">
                  <a:extLst>
                    <a:ext uri="{9D8B030D-6E8A-4147-A177-3AD203B41FA5}">
                      <a16:colId xmlns:a16="http://schemas.microsoft.com/office/drawing/2014/main" val="1654922543"/>
                    </a:ext>
                  </a:extLst>
                </a:gridCol>
                <a:gridCol w="375259">
                  <a:extLst>
                    <a:ext uri="{9D8B030D-6E8A-4147-A177-3AD203B41FA5}">
                      <a16:colId xmlns:a16="http://schemas.microsoft.com/office/drawing/2014/main" val="1005559804"/>
                    </a:ext>
                  </a:extLst>
                </a:gridCol>
                <a:gridCol w="446122">
                  <a:extLst>
                    <a:ext uri="{9D8B030D-6E8A-4147-A177-3AD203B41FA5}">
                      <a16:colId xmlns:a16="http://schemas.microsoft.com/office/drawing/2014/main" val="735355960"/>
                    </a:ext>
                  </a:extLst>
                </a:gridCol>
                <a:gridCol w="446122">
                  <a:extLst>
                    <a:ext uri="{9D8B030D-6E8A-4147-A177-3AD203B41FA5}">
                      <a16:colId xmlns:a16="http://schemas.microsoft.com/office/drawing/2014/main" val="1772605011"/>
                    </a:ext>
                  </a:extLst>
                </a:gridCol>
                <a:gridCol w="446122">
                  <a:extLst>
                    <a:ext uri="{9D8B030D-6E8A-4147-A177-3AD203B41FA5}">
                      <a16:colId xmlns:a16="http://schemas.microsoft.com/office/drawing/2014/main" val="1222742865"/>
                    </a:ext>
                  </a:extLst>
                </a:gridCol>
                <a:gridCol w="446122">
                  <a:extLst>
                    <a:ext uri="{9D8B030D-6E8A-4147-A177-3AD203B41FA5}">
                      <a16:colId xmlns:a16="http://schemas.microsoft.com/office/drawing/2014/main" val="1625513432"/>
                    </a:ext>
                  </a:extLst>
                </a:gridCol>
                <a:gridCol w="446122">
                  <a:extLst>
                    <a:ext uri="{9D8B030D-6E8A-4147-A177-3AD203B41FA5}">
                      <a16:colId xmlns:a16="http://schemas.microsoft.com/office/drawing/2014/main" val="1588835807"/>
                    </a:ext>
                  </a:extLst>
                </a:gridCol>
                <a:gridCol w="446122">
                  <a:extLst>
                    <a:ext uri="{9D8B030D-6E8A-4147-A177-3AD203B41FA5}">
                      <a16:colId xmlns:a16="http://schemas.microsoft.com/office/drawing/2014/main" val="3174182570"/>
                    </a:ext>
                  </a:extLst>
                </a:gridCol>
              </a:tblGrid>
              <a:tr h="510011">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628353">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
        <p:nvSpPr>
          <p:cNvPr id="8" name="Content Placeholder 2"/>
          <p:cNvSpPr txBox="1">
            <a:spLocks/>
          </p:cNvSpPr>
          <p:nvPr/>
        </p:nvSpPr>
        <p:spPr>
          <a:xfrm>
            <a:off x="235032" y="4605528"/>
            <a:ext cx="4267200" cy="2057400"/>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71450" algn="l" defTabSz="685800" rtl="0" eaLnBrk="1" latinLnBrk="0" hangingPunct="1">
              <a:lnSpc>
                <a:spcPct val="90000"/>
              </a:lnSpc>
              <a:spcBef>
                <a:spcPts val="600"/>
              </a:spcBef>
              <a:buSzPct val="80000"/>
              <a:buFont typeface="Arial" pitchFamily="34" charset="0"/>
              <a:buChar char="•"/>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92583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16586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marL="34290" indent="0" fontAlgn="auto">
              <a:spcAft>
                <a:spcPts val="0"/>
              </a:spcAft>
              <a:buNone/>
            </a:pPr>
            <a:endParaRPr lang="en-US" dirty="0"/>
          </a:p>
        </p:txBody>
      </p:sp>
      <p:sp>
        <p:nvSpPr>
          <p:cNvPr id="9" name="TextBox 8"/>
          <p:cNvSpPr txBox="1"/>
          <p:nvPr/>
        </p:nvSpPr>
        <p:spPr>
          <a:xfrm>
            <a:off x="235032" y="986135"/>
            <a:ext cx="5301451" cy="461665"/>
          </a:xfrm>
          <a:prstGeom prst="rect">
            <a:avLst/>
          </a:prstGeom>
          <a:noFill/>
        </p:spPr>
        <p:txBody>
          <a:bodyPr wrap="none" rtlCol="0">
            <a:spAutoFit/>
          </a:bodyPr>
          <a:lstStyle/>
          <a:p>
            <a:r>
              <a:rPr lang="en-US" sz="2400" dirty="0" err="1"/>
              <a:t>Sắp</a:t>
            </a:r>
            <a:r>
              <a:rPr lang="en-US" sz="2400" dirty="0"/>
              <a:t> </a:t>
            </a:r>
            <a:r>
              <a:rPr lang="en-US" sz="2400" dirty="0" err="1"/>
              <a:t>xếp</a:t>
            </a:r>
            <a:r>
              <a:rPr lang="en-US" sz="2400" dirty="0"/>
              <a:t> </a:t>
            </a:r>
            <a:r>
              <a:rPr lang="en-US" sz="2400" dirty="0" err="1"/>
              <a:t>dãy</a:t>
            </a:r>
            <a:r>
              <a:rPr lang="en-US" sz="2400" dirty="0"/>
              <a:t> </a:t>
            </a:r>
            <a:r>
              <a:rPr lang="en-US" sz="2400" dirty="0" err="1"/>
              <a:t>số</a:t>
            </a:r>
            <a:r>
              <a:rPr lang="en-US" sz="2400" dirty="0"/>
              <a:t> </a:t>
            </a:r>
            <a:r>
              <a:rPr lang="en-US" sz="2400" dirty="0" err="1"/>
              <a:t>sau</a:t>
            </a:r>
            <a:r>
              <a:rPr lang="en-US" sz="2400" dirty="0"/>
              <a:t> </a:t>
            </a:r>
            <a:r>
              <a:rPr lang="en-US" sz="2400" dirty="0" err="1"/>
              <a:t>bằng</a:t>
            </a:r>
            <a:r>
              <a:rPr lang="en-US" sz="2400" dirty="0"/>
              <a:t> Heap Sort: </a:t>
            </a:r>
          </a:p>
        </p:txBody>
      </p:sp>
      <p:sp>
        <p:nvSpPr>
          <p:cNvPr id="10" name="TextBox 9"/>
          <p:cNvSpPr txBox="1"/>
          <p:nvPr/>
        </p:nvSpPr>
        <p:spPr>
          <a:xfrm>
            <a:off x="235032" y="3005499"/>
            <a:ext cx="4204997" cy="461665"/>
          </a:xfrm>
          <a:prstGeom prst="rect">
            <a:avLst/>
          </a:prstGeom>
          <a:noFill/>
        </p:spPr>
        <p:txBody>
          <a:bodyPr wrap="none" rtlCol="0">
            <a:spAutoFit/>
          </a:bodyPr>
          <a:lstStyle/>
          <a:p>
            <a:r>
              <a:rPr lang="en-US" sz="2400" dirty="0" err="1"/>
              <a:t>Ghi</a:t>
            </a:r>
            <a:r>
              <a:rPr lang="en-US" sz="2400" dirty="0"/>
              <a:t> </a:t>
            </a:r>
            <a:r>
              <a:rPr lang="en-US" sz="2400" dirty="0" err="1"/>
              <a:t>lại</a:t>
            </a:r>
            <a:r>
              <a:rPr lang="en-US" sz="2400" dirty="0"/>
              <a:t> </a:t>
            </a:r>
            <a:r>
              <a:rPr lang="en-US" sz="2400" dirty="0" err="1"/>
              <a:t>dãy</a:t>
            </a:r>
            <a:r>
              <a:rPr lang="en-US" sz="2400" dirty="0"/>
              <a:t> </a:t>
            </a:r>
            <a:r>
              <a:rPr lang="en-US" sz="2400" dirty="0" err="1"/>
              <a:t>số</a:t>
            </a:r>
            <a:r>
              <a:rPr lang="en-US" sz="2400" dirty="0"/>
              <a:t> </a:t>
            </a:r>
            <a:r>
              <a:rPr lang="en-US" sz="2400" dirty="0" err="1"/>
              <a:t>dưới</a:t>
            </a:r>
            <a:r>
              <a:rPr lang="en-US" sz="2400" dirty="0"/>
              <a:t> </a:t>
            </a:r>
            <a:r>
              <a:rPr lang="en-US" sz="2400" dirty="0" err="1"/>
              <a:t>dạng</a:t>
            </a:r>
            <a:r>
              <a:rPr lang="en-US" sz="2400" dirty="0"/>
              <a:t> </a:t>
            </a:r>
            <a:r>
              <a:rPr lang="en-US" sz="2400" dirty="0" err="1"/>
              <a:t>cây</a:t>
            </a:r>
            <a:r>
              <a:rPr lang="en-US" sz="2400" dirty="0"/>
              <a:t>:</a:t>
            </a:r>
          </a:p>
        </p:txBody>
      </p:sp>
    </p:spTree>
    <p:extLst>
      <p:ext uri="{BB962C8B-B14F-4D97-AF65-F5344CB8AC3E}">
        <p14:creationId xmlns:p14="http://schemas.microsoft.com/office/powerpoint/2010/main" val="32054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Minh </a:t>
            </a:r>
            <a:r>
              <a:rPr lang="en-US" dirty="0" err="1"/>
              <a:t>họa</a:t>
            </a:r>
            <a:r>
              <a:rPr lang="en-US" dirty="0"/>
              <a:t> (</a:t>
            </a:r>
            <a:r>
              <a:rPr lang="en-US" dirty="0" err="1"/>
              <a:t>tt</a:t>
            </a:r>
            <a:r>
              <a:rPr lang="en-US" dirty="0"/>
              <a:t>)</a:t>
            </a:r>
          </a:p>
        </p:txBody>
      </p:sp>
      <p:pic>
        <p:nvPicPr>
          <p:cNvPr id="10" name="Content Placeholder 9"/>
          <p:cNvPicPr>
            <a:picLocks noGrp="1" noChangeAspect="1"/>
          </p:cNvPicPr>
          <p:nvPr>
            <p:ph idx="1"/>
          </p:nvPr>
        </p:nvPicPr>
        <p:blipFill>
          <a:blip r:embed="rId2"/>
          <a:stretch>
            <a:fillRect/>
          </a:stretch>
        </p:blipFill>
        <p:spPr>
          <a:xfrm>
            <a:off x="6182791" y="810260"/>
            <a:ext cx="2895602" cy="1943278"/>
          </a:xfrm>
          <a:prstGeom prst="rect">
            <a:avLst/>
          </a:prstGeom>
          <a:ln>
            <a:solidFill>
              <a:schemeClr val="tx1"/>
            </a:solidFill>
          </a:ln>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26</a:t>
            </a:fld>
            <a:endParaRPr lang="en-US" dirty="0"/>
          </a:p>
        </p:txBody>
      </p:sp>
      <p:pic>
        <p:nvPicPr>
          <p:cNvPr id="6" name="Picture 5"/>
          <p:cNvPicPr>
            <a:picLocks noChangeAspect="1"/>
          </p:cNvPicPr>
          <p:nvPr/>
        </p:nvPicPr>
        <p:blipFill>
          <a:blip r:embed="rId3"/>
          <a:stretch>
            <a:fillRect/>
          </a:stretch>
        </p:blipFill>
        <p:spPr>
          <a:xfrm>
            <a:off x="65607" y="816768"/>
            <a:ext cx="3058593" cy="1940025"/>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3124200" y="813514"/>
            <a:ext cx="3058591" cy="1940025"/>
          </a:xfrm>
          <a:prstGeom prst="rect">
            <a:avLst/>
          </a:prstGeom>
          <a:ln>
            <a:solidFill>
              <a:schemeClr val="tx1"/>
            </a:solidFill>
          </a:ln>
        </p:spPr>
      </p:pic>
      <p:pic>
        <p:nvPicPr>
          <p:cNvPr id="11" name="Picture 10"/>
          <p:cNvPicPr>
            <a:picLocks noChangeAspect="1"/>
          </p:cNvPicPr>
          <p:nvPr/>
        </p:nvPicPr>
        <p:blipFill>
          <a:blip r:embed="rId5"/>
          <a:stretch>
            <a:fillRect/>
          </a:stretch>
        </p:blipFill>
        <p:spPr>
          <a:xfrm>
            <a:off x="65607" y="2753540"/>
            <a:ext cx="3058592" cy="1970860"/>
          </a:xfrm>
          <a:prstGeom prst="rect">
            <a:avLst/>
          </a:prstGeom>
          <a:ln>
            <a:solidFill>
              <a:schemeClr val="tx1"/>
            </a:solidFill>
          </a:ln>
        </p:spPr>
      </p:pic>
      <p:pic>
        <p:nvPicPr>
          <p:cNvPr id="12" name="Picture 11"/>
          <p:cNvPicPr>
            <a:picLocks noChangeAspect="1"/>
          </p:cNvPicPr>
          <p:nvPr/>
        </p:nvPicPr>
        <p:blipFill>
          <a:blip r:embed="rId6"/>
          <a:stretch>
            <a:fillRect/>
          </a:stretch>
        </p:blipFill>
        <p:spPr>
          <a:xfrm>
            <a:off x="3124198" y="2746323"/>
            <a:ext cx="3058591" cy="1961098"/>
          </a:xfrm>
          <a:prstGeom prst="rect">
            <a:avLst/>
          </a:prstGeom>
          <a:ln>
            <a:solidFill>
              <a:schemeClr val="tx1"/>
            </a:solidFill>
          </a:ln>
        </p:spPr>
      </p:pic>
      <p:pic>
        <p:nvPicPr>
          <p:cNvPr id="13" name="Picture 12"/>
          <p:cNvPicPr>
            <a:picLocks noChangeAspect="1"/>
          </p:cNvPicPr>
          <p:nvPr/>
        </p:nvPicPr>
        <p:blipFill>
          <a:blip r:embed="rId7"/>
          <a:stretch>
            <a:fillRect/>
          </a:stretch>
        </p:blipFill>
        <p:spPr>
          <a:xfrm>
            <a:off x="6182789" y="2753538"/>
            <a:ext cx="2895604" cy="1953883"/>
          </a:xfrm>
          <a:prstGeom prst="rect">
            <a:avLst/>
          </a:prstGeom>
          <a:ln>
            <a:solidFill>
              <a:schemeClr val="tx1"/>
            </a:solidFill>
          </a:ln>
        </p:spPr>
      </p:pic>
      <p:sp>
        <p:nvSpPr>
          <p:cNvPr id="18" name="Rectangle 17"/>
          <p:cNvSpPr/>
          <p:nvPr/>
        </p:nvSpPr>
        <p:spPr>
          <a:xfrm>
            <a:off x="1089313" y="5029200"/>
            <a:ext cx="7989080" cy="923330"/>
          </a:xfrm>
          <a:prstGeom prst="rect">
            <a:avLst/>
          </a:prstGeom>
        </p:spPr>
        <p:txBody>
          <a:bodyPr wrap="square">
            <a:spAutoFit/>
          </a:bodyPr>
          <a:lstStyle/>
          <a:p>
            <a:r>
              <a:rPr lang="en-US" dirty="0" err="1">
                <a:solidFill>
                  <a:srgbClr val="000000"/>
                </a:solidFill>
              </a:rPr>
              <a:t>Hình</a:t>
            </a:r>
            <a:r>
              <a:rPr lang="en-US" dirty="0">
                <a:solidFill>
                  <a:srgbClr val="000000"/>
                </a:solidFill>
              </a:rPr>
              <a:t> (a): The heap just after it has been built by </a:t>
            </a:r>
            <a:r>
              <a:rPr lang="en-US" b="1" dirty="0">
                <a:solidFill>
                  <a:srgbClr val="000000"/>
                </a:solidFill>
                <a:latin typeface="CourierNewPS-BoldMT"/>
              </a:rPr>
              <a:t>BUILD-HEAP.</a:t>
            </a:r>
            <a:br>
              <a:rPr lang="en-US" b="1" dirty="0">
                <a:solidFill>
                  <a:srgbClr val="000000"/>
                </a:solidFill>
                <a:latin typeface="CourierNewPS-BoldMT"/>
              </a:rPr>
            </a:br>
            <a:r>
              <a:rPr lang="en-US" dirty="0" err="1">
                <a:solidFill>
                  <a:srgbClr val="000000"/>
                </a:solidFill>
                <a:latin typeface="CourierNewPS-BoldMT"/>
              </a:rPr>
              <a:t>Hình</a:t>
            </a:r>
            <a:r>
              <a:rPr lang="en-US" b="1" dirty="0">
                <a:solidFill>
                  <a:srgbClr val="000000"/>
                </a:solidFill>
                <a:latin typeface="CourierNewPS-BoldMT"/>
              </a:rPr>
              <a:t> </a:t>
            </a:r>
            <a:r>
              <a:rPr lang="en-US" dirty="0">
                <a:solidFill>
                  <a:srgbClr val="000000"/>
                </a:solidFill>
              </a:rPr>
              <a:t>(b)-(j): The heap just after calling of </a:t>
            </a:r>
            <a:r>
              <a:rPr lang="en-US" b="1" dirty="0">
                <a:solidFill>
                  <a:srgbClr val="000000"/>
                </a:solidFill>
                <a:latin typeface="CourierNewPS-BoldMT"/>
              </a:rPr>
              <a:t>HEAPIFY </a:t>
            </a:r>
            <a:r>
              <a:rPr lang="en-US" dirty="0">
                <a:solidFill>
                  <a:srgbClr val="000000"/>
                </a:solidFill>
              </a:rPr>
              <a:t>in line 5.</a:t>
            </a:r>
            <a:br>
              <a:rPr lang="en-US" dirty="0"/>
            </a:br>
            <a:endParaRPr lang="en-US" dirty="0"/>
          </a:p>
        </p:txBody>
      </p:sp>
      <p:sp>
        <p:nvSpPr>
          <p:cNvPr id="19" name="TextBox 18"/>
          <p:cNvSpPr txBox="1"/>
          <p:nvPr/>
        </p:nvSpPr>
        <p:spPr>
          <a:xfrm>
            <a:off x="228594" y="1066800"/>
            <a:ext cx="466794" cy="369332"/>
          </a:xfrm>
          <a:prstGeom prst="rect">
            <a:avLst/>
          </a:prstGeom>
          <a:noFill/>
        </p:spPr>
        <p:txBody>
          <a:bodyPr wrap="none" rtlCol="0">
            <a:spAutoFit/>
          </a:bodyPr>
          <a:lstStyle/>
          <a:p>
            <a:r>
              <a:rPr lang="en-US" dirty="0"/>
              <a:t>(a)</a:t>
            </a:r>
          </a:p>
        </p:txBody>
      </p:sp>
      <p:sp>
        <p:nvSpPr>
          <p:cNvPr id="20" name="TextBox 19"/>
          <p:cNvSpPr txBox="1"/>
          <p:nvPr/>
        </p:nvSpPr>
        <p:spPr>
          <a:xfrm>
            <a:off x="3141916" y="1066800"/>
            <a:ext cx="466794" cy="369332"/>
          </a:xfrm>
          <a:prstGeom prst="rect">
            <a:avLst/>
          </a:prstGeom>
          <a:noFill/>
        </p:spPr>
        <p:txBody>
          <a:bodyPr wrap="none" rtlCol="0">
            <a:spAutoFit/>
          </a:bodyPr>
          <a:lstStyle/>
          <a:p>
            <a:r>
              <a:rPr lang="en-US" dirty="0"/>
              <a:t>(b)</a:t>
            </a:r>
          </a:p>
        </p:txBody>
      </p:sp>
      <p:sp>
        <p:nvSpPr>
          <p:cNvPr id="21" name="TextBox 20"/>
          <p:cNvSpPr txBox="1"/>
          <p:nvPr/>
        </p:nvSpPr>
        <p:spPr>
          <a:xfrm>
            <a:off x="6200507" y="1053700"/>
            <a:ext cx="453970" cy="369332"/>
          </a:xfrm>
          <a:prstGeom prst="rect">
            <a:avLst/>
          </a:prstGeom>
          <a:noFill/>
        </p:spPr>
        <p:txBody>
          <a:bodyPr wrap="none" rtlCol="0">
            <a:spAutoFit/>
          </a:bodyPr>
          <a:lstStyle/>
          <a:p>
            <a:r>
              <a:rPr lang="en-US" dirty="0"/>
              <a:t>(c)</a:t>
            </a:r>
          </a:p>
        </p:txBody>
      </p:sp>
      <p:sp>
        <p:nvSpPr>
          <p:cNvPr id="22" name="TextBox 21"/>
          <p:cNvSpPr txBox="1"/>
          <p:nvPr/>
        </p:nvSpPr>
        <p:spPr>
          <a:xfrm>
            <a:off x="180106" y="3046165"/>
            <a:ext cx="466794" cy="369332"/>
          </a:xfrm>
          <a:prstGeom prst="rect">
            <a:avLst/>
          </a:prstGeom>
          <a:noFill/>
        </p:spPr>
        <p:txBody>
          <a:bodyPr wrap="none" rtlCol="0">
            <a:spAutoFit/>
          </a:bodyPr>
          <a:lstStyle/>
          <a:p>
            <a:r>
              <a:rPr lang="en-US" dirty="0"/>
              <a:t>(d)</a:t>
            </a:r>
          </a:p>
        </p:txBody>
      </p:sp>
      <p:sp>
        <p:nvSpPr>
          <p:cNvPr id="23" name="TextBox 22"/>
          <p:cNvSpPr txBox="1"/>
          <p:nvPr/>
        </p:nvSpPr>
        <p:spPr>
          <a:xfrm>
            <a:off x="3118750" y="2996355"/>
            <a:ext cx="466794" cy="369332"/>
          </a:xfrm>
          <a:prstGeom prst="rect">
            <a:avLst/>
          </a:prstGeom>
          <a:noFill/>
        </p:spPr>
        <p:txBody>
          <a:bodyPr wrap="none" rtlCol="0">
            <a:spAutoFit/>
          </a:bodyPr>
          <a:lstStyle/>
          <a:p>
            <a:r>
              <a:rPr lang="en-US" dirty="0"/>
              <a:t>(e)</a:t>
            </a:r>
          </a:p>
        </p:txBody>
      </p:sp>
      <p:sp>
        <p:nvSpPr>
          <p:cNvPr id="24" name="TextBox 23"/>
          <p:cNvSpPr txBox="1"/>
          <p:nvPr/>
        </p:nvSpPr>
        <p:spPr>
          <a:xfrm>
            <a:off x="6166447" y="2983255"/>
            <a:ext cx="402674"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402955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Minh </a:t>
            </a:r>
            <a:r>
              <a:rPr lang="en-US" dirty="0" err="1"/>
              <a:t>họa</a:t>
            </a:r>
            <a:r>
              <a:rPr lang="en-US" dirty="0"/>
              <a:t> (</a:t>
            </a:r>
            <a:r>
              <a:rPr lang="en-US" dirty="0" err="1"/>
              <a:t>tt</a:t>
            </a:r>
            <a:r>
              <a:rPr lang="en-US" dirty="0"/>
              <a:t>)</a:t>
            </a:r>
          </a:p>
        </p:txBody>
      </p:sp>
      <p:sp>
        <p:nvSpPr>
          <p:cNvPr id="3" name="Content Placeholder 2"/>
          <p:cNvSpPr>
            <a:spLocks noGrp="1"/>
          </p:cNvSpPr>
          <p:nvPr>
            <p:ph idx="1"/>
          </p:nvPr>
        </p:nvSpPr>
        <p:spPr>
          <a:xfrm>
            <a:off x="1447801" y="5907321"/>
            <a:ext cx="4343400" cy="500848"/>
          </a:xfrm>
        </p:spPr>
        <p:txBody>
          <a:bodyPr>
            <a:noAutofit/>
          </a:bodyPr>
          <a:lstStyle/>
          <a:p>
            <a:pPr marL="34290" indent="0">
              <a:buNone/>
            </a:pPr>
            <a:r>
              <a:rPr lang="en-US" sz="2400" dirty="0"/>
              <a:t>The resulting sorted array A. </a:t>
            </a:r>
            <a:br>
              <a:rPr lang="en-US" sz="2400" dirty="0"/>
            </a:br>
            <a:endParaRPr lang="en-US" sz="2400"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27</a:t>
            </a:fld>
            <a:endParaRPr lang="en-US" dirty="0"/>
          </a:p>
        </p:txBody>
      </p:sp>
      <p:pic>
        <p:nvPicPr>
          <p:cNvPr id="10" name="Picture 9"/>
          <p:cNvPicPr>
            <a:picLocks noChangeAspect="1"/>
          </p:cNvPicPr>
          <p:nvPr/>
        </p:nvPicPr>
        <p:blipFill>
          <a:blip r:embed="rId2"/>
          <a:stretch>
            <a:fillRect/>
          </a:stretch>
        </p:blipFill>
        <p:spPr>
          <a:xfrm>
            <a:off x="445900" y="987666"/>
            <a:ext cx="3352801" cy="2126638"/>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3810000" y="987666"/>
            <a:ext cx="3512446" cy="2126638"/>
          </a:xfrm>
          <a:prstGeom prst="rect">
            <a:avLst/>
          </a:prstGeom>
          <a:ln>
            <a:solidFill>
              <a:schemeClr val="tx1"/>
            </a:solidFill>
          </a:ln>
        </p:spPr>
      </p:pic>
      <p:pic>
        <p:nvPicPr>
          <p:cNvPr id="12" name="Picture 11"/>
          <p:cNvPicPr>
            <a:picLocks noChangeAspect="1"/>
          </p:cNvPicPr>
          <p:nvPr/>
        </p:nvPicPr>
        <p:blipFill>
          <a:blip r:embed="rId4"/>
          <a:stretch>
            <a:fillRect/>
          </a:stretch>
        </p:blipFill>
        <p:spPr>
          <a:xfrm>
            <a:off x="457201" y="3124201"/>
            <a:ext cx="3352800" cy="2225938"/>
          </a:xfrm>
          <a:prstGeom prst="rect">
            <a:avLst/>
          </a:prstGeom>
          <a:ln>
            <a:solidFill>
              <a:schemeClr val="tx1"/>
            </a:solidFill>
          </a:ln>
        </p:spPr>
      </p:pic>
      <p:pic>
        <p:nvPicPr>
          <p:cNvPr id="13" name="Picture 12"/>
          <p:cNvPicPr>
            <a:picLocks noChangeAspect="1"/>
          </p:cNvPicPr>
          <p:nvPr/>
        </p:nvPicPr>
        <p:blipFill>
          <a:blip r:embed="rId5"/>
          <a:stretch>
            <a:fillRect/>
          </a:stretch>
        </p:blipFill>
        <p:spPr>
          <a:xfrm>
            <a:off x="3810001" y="3124201"/>
            <a:ext cx="3512446" cy="2220685"/>
          </a:xfrm>
          <a:prstGeom prst="rect">
            <a:avLst/>
          </a:prstGeom>
          <a:ln>
            <a:solidFill>
              <a:schemeClr val="tx1"/>
            </a:solidFill>
          </a:ln>
        </p:spPr>
      </p:pic>
      <p:graphicFrame>
        <p:nvGraphicFramePr>
          <p:cNvPr id="14" name="Table 13"/>
          <p:cNvGraphicFramePr>
            <a:graphicFrameLocks noGrp="1"/>
          </p:cNvGraphicFramePr>
          <p:nvPr/>
        </p:nvGraphicFramePr>
        <p:xfrm>
          <a:off x="1565719" y="5534892"/>
          <a:ext cx="4377880" cy="503063"/>
        </p:xfrm>
        <a:graphic>
          <a:graphicData uri="http://schemas.openxmlformats.org/drawingml/2006/table">
            <a:tbl>
              <a:tblPr firstRow="1" bandRow="1">
                <a:tableStyleId>{5C22544A-7EE6-4342-B048-85BDC9FD1C3A}</a:tableStyleId>
              </a:tblPr>
              <a:tblGrid>
                <a:gridCol w="437788">
                  <a:extLst>
                    <a:ext uri="{9D8B030D-6E8A-4147-A177-3AD203B41FA5}">
                      <a16:colId xmlns:a16="http://schemas.microsoft.com/office/drawing/2014/main" val="4093906238"/>
                    </a:ext>
                  </a:extLst>
                </a:gridCol>
                <a:gridCol w="437788">
                  <a:extLst>
                    <a:ext uri="{9D8B030D-6E8A-4147-A177-3AD203B41FA5}">
                      <a16:colId xmlns:a16="http://schemas.microsoft.com/office/drawing/2014/main" val="2879868323"/>
                    </a:ext>
                  </a:extLst>
                </a:gridCol>
                <a:gridCol w="437788">
                  <a:extLst>
                    <a:ext uri="{9D8B030D-6E8A-4147-A177-3AD203B41FA5}">
                      <a16:colId xmlns:a16="http://schemas.microsoft.com/office/drawing/2014/main" val="1654922543"/>
                    </a:ext>
                  </a:extLst>
                </a:gridCol>
                <a:gridCol w="437788">
                  <a:extLst>
                    <a:ext uri="{9D8B030D-6E8A-4147-A177-3AD203B41FA5}">
                      <a16:colId xmlns:a16="http://schemas.microsoft.com/office/drawing/2014/main" val="1005559804"/>
                    </a:ext>
                  </a:extLst>
                </a:gridCol>
                <a:gridCol w="437788">
                  <a:extLst>
                    <a:ext uri="{9D8B030D-6E8A-4147-A177-3AD203B41FA5}">
                      <a16:colId xmlns:a16="http://schemas.microsoft.com/office/drawing/2014/main" val="735355960"/>
                    </a:ext>
                  </a:extLst>
                </a:gridCol>
                <a:gridCol w="437788">
                  <a:extLst>
                    <a:ext uri="{9D8B030D-6E8A-4147-A177-3AD203B41FA5}">
                      <a16:colId xmlns:a16="http://schemas.microsoft.com/office/drawing/2014/main" val="1772605011"/>
                    </a:ext>
                  </a:extLst>
                </a:gridCol>
                <a:gridCol w="437788">
                  <a:extLst>
                    <a:ext uri="{9D8B030D-6E8A-4147-A177-3AD203B41FA5}">
                      <a16:colId xmlns:a16="http://schemas.microsoft.com/office/drawing/2014/main" val="1222742865"/>
                    </a:ext>
                  </a:extLst>
                </a:gridCol>
                <a:gridCol w="437788">
                  <a:extLst>
                    <a:ext uri="{9D8B030D-6E8A-4147-A177-3AD203B41FA5}">
                      <a16:colId xmlns:a16="http://schemas.microsoft.com/office/drawing/2014/main" val="1625513432"/>
                    </a:ext>
                  </a:extLst>
                </a:gridCol>
                <a:gridCol w="437788">
                  <a:extLst>
                    <a:ext uri="{9D8B030D-6E8A-4147-A177-3AD203B41FA5}">
                      <a16:colId xmlns:a16="http://schemas.microsoft.com/office/drawing/2014/main" val="1588835807"/>
                    </a:ext>
                  </a:extLst>
                </a:gridCol>
                <a:gridCol w="437788">
                  <a:extLst>
                    <a:ext uri="{9D8B030D-6E8A-4147-A177-3AD203B41FA5}">
                      <a16:colId xmlns:a16="http://schemas.microsoft.com/office/drawing/2014/main" val="3174182570"/>
                    </a:ext>
                  </a:extLst>
                </a:gridCol>
              </a:tblGrid>
              <a:tr h="503063">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
        <p:nvSpPr>
          <p:cNvPr id="15" name="TextBox 14"/>
          <p:cNvSpPr txBox="1"/>
          <p:nvPr/>
        </p:nvSpPr>
        <p:spPr>
          <a:xfrm>
            <a:off x="609600" y="1139656"/>
            <a:ext cx="466794" cy="369332"/>
          </a:xfrm>
          <a:prstGeom prst="rect">
            <a:avLst/>
          </a:prstGeom>
          <a:noFill/>
        </p:spPr>
        <p:txBody>
          <a:bodyPr wrap="none" rtlCol="0">
            <a:spAutoFit/>
          </a:bodyPr>
          <a:lstStyle/>
          <a:p>
            <a:r>
              <a:rPr lang="en-US" dirty="0"/>
              <a:t>(g)</a:t>
            </a:r>
          </a:p>
        </p:txBody>
      </p:sp>
      <p:sp>
        <p:nvSpPr>
          <p:cNvPr id="16" name="TextBox 15"/>
          <p:cNvSpPr txBox="1"/>
          <p:nvPr/>
        </p:nvSpPr>
        <p:spPr>
          <a:xfrm>
            <a:off x="3966936" y="1230514"/>
            <a:ext cx="466794" cy="369332"/>
          </a:xfrm>
          <a:prstGeom prst="rect">
            <a:avLst/>
          </a:prstGeom>
          <a:noFill/>
        </p:spPr>
        <p:txBody>
          <a:bodyPr wrap="none" rtlCol="0">
            <a:spAutoFit/>
          </a:bodyPr>
          <a:lstStyle/>
          <a:p>
            <a:r>
              <a:rPr lang="en-US" dirty="0"/>
              <a:t>(h)</a:t>
            </a:r>
          </a:p>
        </p:txBody>
      </p:sp>
      <p:sp>
        <p:nvSpPr>
          <p:cNvPr id="17" name="TextBox 16"/>
          <p:cNvSpPr txBox="1"/>
          <p:nvPr/>
        </p:nvSpPr>
        <p:spPr>
          <a:xfrm>
            <a:off x="613558" y="3341930"/>
            <a:ext cx="389850" cy="369332"/>
          </a:xfrm>
          <a:prstGeom prst="rect">
            <a:avLst/>
          </a:prstGeom>
          <a:noFill/>
        </p:spPr>
        <p:txBody>
          <a:bodyPr wrap="none" rtlCol="0">
            <a:spAutoFit/>
          </a:bodyPr>
          <a:lstStyle/>
          <a:p>
            <a:r>
              <a:rPr lang="en-US" dirty="0"/>
              <a:t>(</a:t>
            </a:r>
            <a:r>
              <a:rPr lang="en-US" dirty="0" err="1"/>
              <a:t>i</a:t>
            </a:r>
            <a:r>
              <a:rPr lang="en-US" dirty="0"/>
              <a:t>)</a:t>
            </a:r>
          </a:p>
        </p:txBody>
      </p:sp>
      <p:sp>
        <p:nvSpPr>
          <p:cNvPr id="18" name="TextBox 17"/>
          <p:cNvSpPr txBox="1"/>
          <p:nvPr/>
        </p:nvSpPr>
        <p:spPr>
          <a:xfrm>
            <a:off x="4105206" y="3341930"/>
            <a:ext cx="389850" cy="369332"/>
          </a:xfrm>
          <a:prstGeom prst="rect">
            <a:avLst/>
          </a:prstGeom>
          <a:noFill/>
        </p:spPr>
        <p:txBody>
          <a:bodyPr wrap="none" rtlCol="0">
            <a:spAutoFit/>
          </a:bodyPr>
          <a:lstStyle/>
          <a:p>
            <a:r>
              <a:rPr lang="en-US" dirty="0"/>
              <a:t>(j)</a:t>
            </a:r>
          </a:p>
        </p:txBody>
      </p:sp>
    </p:spTree>
    <p:extLst>
      <p:ext uri="{BB962C8B-B14F-4D97-AF65-F5344CB8AC3E}">
        <p14:creationId xmlns:p14="http://schemas.microsoft.com/office/powerpoint/2010/main" val="174756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en-US" dirty="0"/>
          </a:p>
        </p:txBody>
      </p:sp>
      <p:sp>
        <p:nvSpPr>
          <p:cNvPr id="3" name="Content Placeholder 2"/>
          <p:cNvSpPr>
            <a:spLocks noGrp="1"/>
          </p:cNvSpPr>
          <p:nvPr>
            <p:ph idx="1"/>
          </p:nvPr>
        </p:nvSpPr>
        <p:spPr/>
        <p:txBody>
          <a:bodyPr>
            <a:noAutofit/>
          </a:bodyPr>
          <a:lstStyle/>
          <a:p>
            <a:pPr marL="548640" indent="-514350">
              <a:lnSpc>
                <a:spcPct val="100000"/>
              </a:lnSpc>
              <a:buAutoNum type="arabicPeriod"/>
            </a:pPr>
            <a:r>
              <a:rPr lang="en-US" sz="2200" dirty="0"/>
              <a:t>Is the sequence (23, 17, 14, 6, 13, 10, 1, 5, 7, 12) a heap?</a:t>
            </a:r>
          </a:p>
          <a:p>
            <a:pPr marL="548640" indent="-514350">
              <a:lnSpc>
                <a:spcPct val="100000"/>
              </a:lnSpc>
              <a:buAutoNum type="arabicPeriod"/>
            </a:pPr>
            <a:r>
              <a:rPr lang="en-US" sz="2200" dirty="0"/>
              <a:t>Illustrate the operation of HEAPIFY(A,3,) on the array A= (27, 17,3,16, 13, 10, 1,5,7, 12,4,8,9,0).</a:t>
            </a:r>
          </a:p>
          <a:p>
            <a:pPr marL="548640" indent="-514350">
              <a:lnSpc>
                <a:spcPct val="100000"/>
              </a:lnSpc>
              <a:buAutoNum type="arabicPeriod"/>
            </a:pPr>
            <a:r>
              <a:rPr lang="en-US" sz="2200" dirty="0"/>
              <a:t>The code for HEAPIFY is quite efficient in terms of constant factors, except possibly for the recursive call in line 10, which might cause some compilers to produce inefficient code. Write an efficient HEAPIFY that uses an iterative control construct (a loop) instead of recursion. </a:t>
            </a:r>
          </a:p>
          <a:p>
            <a:pPr marL="548640" indent="-514350">
              <a:lnSpc>
                <a:spcPct val="100000"/>
              </a:lnSpc>
              <a:buAutoNum type="arabicPeriod"/>
            </a:pPr>
            <a:r>
              <a:rPr lang="en-US" sz="2200" dirty="0"/>
              <a:t>Illustrate the operation of BUILD-HEAP on the array A = (5, 3, 17, l0, 84, 19, 6, 22, 9)</a:t>
            </a:r>
          </a:p>
          <a:p>
            <a:pPr marL="548640" indent="-514350">
              <a:lnSpc>
                <a:spcPct val="100000"/>
              </a:lnSpc>
              <a:buAutoNum type="arabicPeriod"/>
            </a:pPr>
            <a:r>
              <a:rPr lang="en-US" sz="2200" dirty="0"/>
              <a:t>Show that the running time of heapsort is Ω( </a:t>
            </a:r>
            <a:r>
              <a:rPr lang="en-US" sz="2200" dirty="0" err="1"/>
              <a:t>nlgn</a:t>
            </a:r>
            <a:r>
              <a:rPr lang="en-US" sz="2200" dirty="0"/>
              <a:t>).</a:t>
            </a:r>
          </a:p>
          <a:p>
            <a:pPr marL="548640" indent="-514350">
              <a:lnSpc>
                <a:spcPct val="100000"/>
              </a:lnSpc>
              <a:buAutoNum type="arabicPeriod"/>
            </a:pPr>
            <a:r>
              <a:rPr lang="en-US" sz="2200" dirty="0"/>
              <a:t>Illustrate the operation of HEAPSORT on the array</a:t>
            </a:r>
            <a:br>
              <a:rPr lang="en-US" sz="2200" dirty="0"/>
            </a:br>
            <a:r>
              <a:rPr lang="en-US" sz="2200" dirty="0"/>
              <a:t>A = (5, 13, 2, 25, 7, 17, 20, 8, 4)</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28</a:t>
            </a:fld>
            <a:endParaRPr lang="en-US" dirty="0"/>
          </a:p>
        </p:txBody>
      </p:sp>
    </p:spTree>
    <p:extLst>
      <p:ext uri="{BB962C8B-B14F-4D97-AF65-F5344CB8AC3E}">
        <p14:creationId xmlns:p14="http://schemas.microsoft.com/office/powerpoint/2010/main" val="277958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6554" y="1811655"/>
            <a:ext cx="4850892" cy="3234690"/>
          </a:xfrm>
          <a:prstGeom prst="rect">
            <a:avLst/>
          </a:prstGeom>
        </p:spPr>
      </p:pic>
      <p:sp>
        <p:nvSpPr>
          <p:cNvPr id="7" name="Title 6"/>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marL="61722" indent="0" algn="ctr">
              <a:buNone/>
            </a:pPr>
            <a:r>
              <a:rPr lang="en-US" sz="3750" b="1">
                <a:solidFill>
                  <a:srgbClr val="FF0000"/>
                </a:solidFill>
                <a:latin typeface="Times New Roman" panose="02020603050405020304" pitchFamily="18" charset="0"/>
                <a:cs typeface="Times New Roman" panose="02020603050405020304" pitchFamily="18" charset="0"/>
              </a:rPr>
              <a:t>Chúc các em học tốt!</a:t>
            </a:r>
          </a:p>
        </p:txBody>
      </p:sp>
      <p:sp>
        <p:nvSpPr>
          <p:cNvPr id="5" name="Footer Placeholder 4"/>
          <p:cNvSpPr>
            <a:spLocks noGrp="1"/>
          </p:cNvSpPr>
          <p:nvPr>
            <p:ph type="ftr" sz="quarter" idx="11"/>
          </p:nvPr>
        </p:nvSpPr>
        <p:spPr/>
        <p:txBody>
          <a:bodyPr/>
          <a:lstStyle/>
          <a:p>
            <a:pPr>
              <a:defRPr/>
            </a:pPr>
            <a:r>
              <a:rPr lang="vi-VN" dirty="0"/>
              <a:t>DSA</a:t>
            </a:r>
            <a:endParaRPr lang="en-US" dirty="0"/>
          </a:p>
        </p:txBody>
      </p:sp>
      <p:sp>
        <p:nvSpPr>
          <p:cNvPr id="4" name="Slide Number Placeholder 3"/>
          <p:cNvSpPr>
            <a:spLocks noGrp="1"/>
          </p:cNvSpPr>
          <p:nvPr>
            <p:ph type="sldNum" sz="quarter" idx="12"/>
          </p:nvPr>
        </p:nvSpPr>
        <p:spPr/>
        <p:txBody>
          <a:bodyPr/>
          <a:lstStyle/>
          <a:p>
            <a:pPr>
              <a:defRPr/>
            </a:pPr>
            <a:fld id="{911E73EA-86F5-468B-9B45-B5D7D819D999}" type="slidenum">
              <a:rPr lang="en-US"/>
              <a:pPr>
                <a:defRPr/>
              </a:pPr>
              <a:t>29</a:t>
            </a:fld>
            <a:endParaRPr lang="en-US" dirty="0"/>
          </a:p>
        </p:txBody>
      </p:sp>
    </p:spTree>
    <p:extLst>
      <p:ext uri="{BB962C8B-B14F-4D97-AF65-F5344CB8AC3E}">
        <p14:creationId xmlns:p14="http://schemas.microsoft.com/office/powerpoint/2010/main" val="332969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23F5-FF85-4AB1-91C8-F051B080E3E2}"/>
              </a:ext>
            </a:extLst>
          </p:cNvPr>
          <p:cNvSpPr>
            <a:spLocks noGrp="1"/>
          </p:cNvSpPr>
          <p:nvPr>
            <p:ph type="title"/>
          </p:nvPr>
        </p:nvSpPr>
        <p:spPr/>
        <p:txBody>
          <a:bodyPr/>
          <a:lstStyle/>
          <a:p>
            <a:r>
              <a:rPr lang="en-US" dirty="0"/>
              <a:t>9. Heap Sort </a:t>
            </a:r>
          </a:p>
        </p:txBody>
      </p:sp>
      <p:sp>
        <p:nvSpPr>
          <p:cNvPr id="3" name="Content Placeholder 2">
            <a:extLst>
              <a:ext uri="{FF2B5EF4-FFF2-40B4-BE49-F238E27FC236}">
                <a16:creationId xmlns:a16="http://schemas.microsoft.com/office/drawing/2014/main" id="{5F5AB640-20B2-42E4-8726-E91141E0DA73}"/>
              </a:ext>
            </a:extLst>
          </p:cNvPr>
          <p:cNvSpPr>
            <a:spLocks noGrp="1"/>
          </p:cNvSpPr>
          <p:nvPr>
            <p:ph idx="1"/>
          </p:nvPr>
        </p:nvSpPr>
        <p:spPr/>
        <p:txBody>
          <a:bodyPr>
            <a:normAutofit fontScale="92500" lnSpcReduction="10000"/>
          </a:bodyPr>
          <a:lstStyle/>
          <a:p>
            <a:pPr marL="0" indent="0">
              <a:spcBef>
                <a:spcPts val="700"/>
              </a:spcBef>
              <a:buClr>
                <a:srgbClr val="4C59D2"/>
              </a:buClr>
              <a:buNone/>
              <a:defRPr/>
            </a:pPr>
            <a:r>
              <a:rPr lang="en-US" altLang="en-US" b="1" u="sng" kern="0" dirty="0" err="1"/>
              <a:t>Từ</a:t>
            </a:r>
            <a:r>
              <a:rPr lang="en-US" altLang="en-US" b="1" u="sng" kern="0" dirty="0"/>
              <a:t> </a:t>
            </a:r>
            <a:r>
              <a:rPr lang="en-US" altLang="en-US" b="1" u="sng" kern="0" dirty="0" err="1"/>
              <a:t>khóa</a:t>
            </a:r>
            <a:r>
              <a:rPr lang="en-US" altLang="en-US" kern="0" dirty="0"/>
              <a:t>: Heap Sort</a:t>
            </a:r>
          </a:p>
          <a:p>
            <a:pPr marL="0" indent="0">
              <a:spcBef>
                <a:spcPts val="700"/>
              </a:spcBef>
              <a:buClr>
                <a:srgbClr val="4C59D2"/>
              </a:buClr>
              <a:buNone/>
              <a:defRPr/>
            </a:pPr>
            <a:r>
              <a:rPr lang="en-US" altLang="en-US" b="1" u="sng" kern="0" dirty="0" err="1"/>
              <a:t>Phân</a:t>
            </a:r>
            <a:r>
              <a:rPr lang="en-US" altLang="en-US" b="1" u="sng" kern="0" dirty="0"/>
              <a:t> </a:t>
            </a:r>
            <a:r>
              <a:rPr lang="en-US" altLang="en-US" b="1" u="sng" kern="0" dirty="0" err="1"/>
              <a:t>tích</a:t>
            </a:r>
            <a:r>
              <a:rPr lang="en-US" altLang="en-US" kern="0" dirty="0"/>
              <a:t>: </a:t>
            </a:r>
            <a:r>
              <a:rPr lang="en-US" altLang="en-US" kern="0" dirty="0" err="1"/>
              <a:t>Trong</a:t>
            </a:r>
            <a:r>
              <a:rPr lang="en-US" altLang="en-US" kern="0" dirty="0"/>
              <a:t> </a:t>
            </a:r>
            <a:r>
              <a:rPr lang="en-US" altLang="en-US" kern="0" dirty="0" err="1"/>
              <a:t>phương</a:t>
            </a:r>
            <a:r>
              <a:rPr lang="en-US" altLang="en-US" kern="0" dirty="0"/>
              <a:t> </a:t>
            </a:r>
            <a:r>
              <a:rPr lang="en-US" altLang="en-US" kern="0" dirty="0" err="1"/>
              <a:t>pháp</a:t>
            </a:r>
            <a:r>
              <a:rPr lang="en-US" altLang="en-US" kern="0" dirty="0"/>
              <a:t> </a:t>
            </a:r>
            <a:r>
              <a:rPr lang="en-US" altLang="en-US" kern="0" dirty="0" err="1"/>
              <a:t>chọn</a:t>
            </a:r>
            <a:r>
              <a:rPr lang="en-US" altLang="en-US" kern="0" dirty="0"/>
              <a:t> </a:t>
            </a:r>
            <a:r>
              <a:rPr lang="en-US" altLang="en-US" kern="0" dirty="0" err="1"/>
              <a:t>trực</a:t>
            </a:r>
            <a:r>
              <a:rPr lang="en-US" altLang="en-US" kern="0" dirty="0"/>
              <a:t> </a:t>
            </a:r>
            <a:r>
              <a:rPr lang="en-US" altLang="en-US" kern="0" dirty="0" err="1"/>
              <a:t>tiếp</a:t>
            </a:r>
            <a:r>
              <a:rPr lang="en-US" altLang="en-US" kern="0" dirty="0"/>
              <a:t> (Selection Sort), </a:t>
            </a:r>
            <a:r>
              <a:rPr lang="en-US" altLang="en-US" kern="0" dirty="0" err="1"/>
              <a:t>mỗi</a:t>
            </a:r>
            <a:r>
              <a:rPr lang="en-US" altLang="en-US" kern="0" dirty="0"/>
              <a:t> </a:t>
            </a:r>
            <a:r>
              <a:rPr lang="en-US" altLang="en-US" kern="0" dirty="0" err="1"/>
              <a:t>lần</a:t>
            </a:r>
            <a:r>
              <a:rPr lang="en-US" altLang="en-US" kern="0" dirty="0"/>
              <a:t> </a:t>
            </a:r>
            <a:r>
              <a:rPr lang="en-US" altLang="en-US" kern="0" dirty="0" err="1"/>
              <a:t>chọn</a:t>
            </a:r>
            <a:r>
              <a:rPr lang="en-US" altLang="en-US" kern="0" dirty="0"/>
              <a:t> </a:t>
            </a:r>
            <a:r>
              <a:rPr lang="en-US" altLang="en-US" kern="0" dirty="0" err="1"/>
              <a:t>phần</a:t>
            </a:r>
            <a:r>
              <a:rPr lang="en-US" altLang="en-US" kern="0" dirty="0"/>
              <a:t> </a:t>
            </a:r>
            <a:r>
              <a:rPr lang="en-US" altLang="en-US" kern="0" dirty="0" err="1"/>
              <a:t>tử</a:t>
            </a:r>
            <a:r>
              <a:rPr lang="en-US" altLang="en-US" kern="0" dirty="0"/>
              <a:t> </a:t>
            </a:r>
            <a:r>
              <a:rPr lang="en-US" altLang="en-US" kern="0" dirty="0" err="1"/>
              <a:t>cực</a:t>
            </a:r>
            <a:r>
              <a:rPr lang="en-US" altLang="en-US" kern="0" dirty="0"/>
              <a:t> </a:t>
            </a:r>
            <a:r>
              <a:rPr lang="en-US" altLang="en-US" kern="0" dirty="0" err="1"/>
              <a:t>tiểu</a:t>
            </a:r>
            <a:r>
              <a:rPr lang="en-US" altLang="en-US" kern="0" dirty="0"/>
              <a:t> </a:t>
            </a:r>
            <a:r>
              <a:rPr lang="en-US" altLang="en-US" kern="0" dirty="0" err="1"/>
              <a:t>theo</a:t>
            </a:r>
            <a:r>
              <a:rPr lang="en-US" altLang="en-US" kern="0" dirty="0"/>
              <a:t> </a:t>
            </a:r>
            <a:r>
              <a:rPr lang="en-US" altLang="en-US" kern="0" dirty="0" err="1"/>
              <a:t>quan</a:t>
            </a:r>
            <a:r>
              <a:rPr lang="en-US" altLang="en-US" kern="0" dirty="0"/>
              <a:t> </a:t>
            </a:r>
            <a:r>
              <a:rPr lang="en-US" altLang="en-US" kern="0" dirty="0" err="1"/>
              <a:t>hệ</a:t>
            </a:r>
            <a:r>
              <a:rPr lang="en-US" altLang="en-US" kern="0" dirty="0"/>
              <a:t> </a:t>
            </a:r>
            <a:r>
              <a:rPr lang="en-US" altLang="en-US" b="1" kern="0" dirty="0">
                <a:sym typeface="Symbol" panose="05050102010706020507" pitchFamily="18" charset="2"/>
              </a:rPr>
              <a:t></a:t>
            </a:r>
            <a:r>
              <a:rPr lang="en-US" altLang="en-US" kern="0" dirty="0"/>
              <a:t> </a:t>
            </a:r>
            <a:r>
              <a:rPr lang="en-US" altLang="en-US" kern="0" dirty="0" err="1"/>
              <a:t>đều</a:t>
            </a:r>
            <a:r>
              <a:rPr lang="en-US" altLang="en-US" kern="0" dirty="0"/>
              <a:t> </a:t>
            </a:r>
            <a:r>
              <a:rPr lang="en-US" altLang="en-US" kern="0" dirty="0" err="1"/>
              <a:t>không</a:t>
            </a:r>
            <a:r>
              <a:rPr lang="en-US" altLang="en-US" kern="0" dirty="0"/>
              <a:t> </a:t>
            </a:r>
            <a:r>
              <a:rPr lang="en-US" altLang="en-US" kern="0" dirty="0" err="1"/>
              <a:t>tận</a:t>
            </a:r>
            <a:r>
              <a:rPr lang="en-US" altLang="en-US" kern="0" dirty="0"/>
              <a:t> </a:t>
            </a:r>
            <a:r>
              <a:rPr lang="en-US" altLang="en-US" kern="0" dirty="0" err="1"/>
              <a:t>dụng</a:t>
            </a:r>
            <a:r>
              <a:rPr lang="en-US" altLang="en-US" kern="0" dirty="0"/>
              <a:t> </a:t>
            </a:r>
            <a:r>
              <a:rPr lang="en-US" altLang="en-US" kern="0" dirty="0" err="1"/>
              <a:t>được</a:t>
            </a:r>
            <a:r>
              <a:rPr lang="en-US" altLang="en-US" kern="0" dirty="0"/>
              <a:t> </a:t>
            </a:r>
            <a:r>
              <a:rPr lang="en-US" altLang="en-US" kern="0" dirty="0" err="1"/>
              <a:t>các</a:t>
            </a:r>
            <a:r>
              <a:rPr lang="en-US" altLang="en-US" kern="0" dirty="0"/>
              <a:t> </a:t>
            </a:r>
            <a:r>
              <a:rPr lang="en-US" altLang="en-US" kern="0" dirty="0" err="1"/>
              <a:t>kết</a:t>
            </a:r>
            <a:r>
              <a:rPr lang="en-US" altLang="en-US" kern="0" dirty="0"/>
              <a:t> </a:t>
            </a:r>
            <a:r>
              <a:rPr lang="en-US" altLang="en-US" kern="0" dirty="0" err="1"/>
              <a:t>quả</a:t>
            </a:r>
            <a:r>
              <a:rPr lang="en-US" altLang="en-US" kern="0" dirty="0"/>
              <a:t> so </a:t>
            </a:r>
            <a:r>
              <a:rPr lang="en-US" altLang="en-US" kern="0" dirty="0" err="1"/>
              <a:t>sánh</a:t>
            </a:r>
            <a:r>
              <a:rPr lang="en-US" altLang="en-US" kern="0" dirty="0"/>
              <a:t> </a:t>
            </a:r>
            <a:r>
              <a:rPr lang="en-US" altLang="en-US" kern="0" dirty="0" err="1"/>
              <a:t>trước</a:t>
            </a:r>
            <a:r>
              <a:rPr lang="en-US" altLang="en-US" kern="0" dirty="0"/>
              <a:t> </a:t>
            </a:r>
            <a:r>
              <a:rPr lang="en-US" altLang="en-US" kern="0" dirty="0" err="1"/>
              <a:t>đó</a:t>
            </a:r>
            <a:r>
              <a:rPr lang="en-US" altLang="en-US" kern="0" dirty="0"/>
              <a:t> </a:t>
            </a:r>
            <a:r>
              <a:rPr lang="en-US" altLang="en-US" kern="0" dirty="0">
                <a:sym typeface="Wingdings" panose="05000000000000000000" pitchFamily="2" charset="2"/>
              </a:rPr>
              <a:t> </a:t>
            </a:r>
            <a:r>
              <a:rPr lang="en-US" altLang="en-US" kern="0" dirty="0" err="1">
                <a:sym typeface="Wingdings" panose="05000000000000000000" pitchFamily="2" charset="2"/>
              </a:rPr>
              <a:t>độ</a:t>
            </a:r>
            <a:r>
              <a:rPr lang="en-US" altLang="en-US" kern="0" dirty="0">
                <a:sym typeface="Wingdings" panose="05000000000000000000" pitchFamily="2" charset="2"/>
              </a:rPr>
              <a:t> </a:t>
            </a:r>
            <a:r>
              <a:rPr lang="en-US" altLang="en-US" kern="0" dirty="0" err="1">
                <a:sym typeface="Wingdings" panose="05000000000000000000" pitchFamily="2" charset="2"/>
              </a:rPr>
              <a:t>phức</a:t>
            </a:r>
            <a:r>
              <a:rPr lang="en-US" altLang="en-US" kern="0" dirty="0">
                <a:sym typeface="Wingdings" panose="05000000000000000000" pitchFamily="2" charset="2"/>
              </a:rPr>
              <a:t> </a:t>
            </a:r>
            <a:r>
              <a:rPr lang="en-US" altLang="en-US" kern="0" dirty="0" err="1">
                <a:sym typeface="Wingdings" panose="05000000000000000000" pitchFamily="2" charset="2"/>
              </a:rPr>
              <a:t>tạp</a:t>
            </a:r>
            <a:r>
              <a:rPr lang="en-US" altLang="en-US" kern="0" dirty="0">
                <a:sym typeface="Wingdings" panose="05000000000000000000" pitchFamily="2" charset="2"/>
              </a:rPr>
              <a:t> </a:t>
            </a:r>
            <a:r>
              <a:rPr lang="en-US" altLang="en-US" kern="0" dirty="0" err="1">
                <a:sym typeface="Wingdings" panose="05000000000000000000" pitchFamily="2" charset="2"/>
              </a:rPr>
              <a:t>theo</a:t>
            </a:r>
            <a:r>
              <a:rPr lang="en-US" altLang="en-US" kern="0" dirty="0">
                <a:sym typeface="Wingdings" panose="05000000000000000000" pitchFamily="2" charset="2"/>
              </a:rPr>
              <a:t> </a:t>
            </a:r>
            <a:r>
              <a:rPr lang="en-US" altLang="en-US" kern="0" dirty="0" err="1">
                <a:sym typeface="Wingdings" panose="05000000000000000000" pitchFamily="2" charset="2"/>
              </a:rPr>
              <a:t>phép</a:t>
            </a:r>
            <a:r>
              <a:rPr lang="en-US" altLang="en-US" kern="0" dirty="0">
                <a:sym typeface="Wingdings" panose="05000000000000000000" pitchFamily="2" charset="2"/>
              </a:rPr>
              <a:t> so </a:t>
            </a:r>
            <a:r>
              <a:rPr lang="en-US" altLang="en-US" kern="0" dirty="0" err="1">
                <a:sym typeface="Wingdings" panose="05000000000000000000" pitchFamily="2" charset="2"/>
              </a:rPr>
              <a:t>sánh</a:t>
            </a:r>
            <a:r>
              <a:rPr lang="en-US" altLang="en-US" kern="0" dirty="0">
                <a:sym typeface="Wingdings" panose="05000000000000000000" pitchFamily="2" charset="2"/>
              </a:rPr>
              <a:t> </a:t>
            </a:r>
            <a:r>
              <a:rPr lang="en-US" altLang="en-US" kern="0" dirty="0" err="1">
                <a:sym typeface="Wingdings" panose="05000000000000000000" pitchFamily="2" charset="2"/>
              </a:rPr>
              <a:t>là</a:t>
            </a:r>
            <a:r>
              <a:rPr lang="en-US" altLang="en-US" kern="0" dirty="0">
                <a:sym typeface="Wingdings" panose="05000000000000000000" pitchFamily="2" charset="2"/>
              </a:rPr>
              <a:t> </a:t>
            </a:r>
            <a:r>
              <a:rPr lang="en-US" altLang="en-US" b="1" kern="0" dirty="0">
                <a:sym typeface="Wingdings" panose="05000000000000000000" pitchFamily="2" charset="2"/>
              </a:rPr>
              <a:t>O(n</a:t>
            </a:r>
            <a:r>
              <a:rPr lang="en-US" altLang="en-US" b="1" kern="0" baseline="30000" dirty="0">
                <a:sym typeface="Wingdings" panose="05000000000000000000" pitchFamily="2" charset="2"/>
              </a:rPr>
              <a:t>2</a:t>
            </a:r>
            <a:r>
              <a:rPr lang="en-US" altLang="en-US" b="1" kern="0" dirty="0">
                <a:sym typeface="Wingdings" panose="05000000000000000000" pitchFamily="2" charset="2"/>
              </a:rPr>
              <a:t>)</a:t>
            </a:r>
            <a:r>
              <a:rPr lang="en-US" altLang="en-US" kern="0" dirty="0">
                <a:sym typeface="Wingdings" panose="05000000000000000000" pitchFamily="2" charset="2"/>
              </a:rPr>
              <a:t>. </a:t>
            </a:r>
          </a:p>
          <a:p>
            <a:pPr marL="457200" indent="-457200">
              <a:spcBef>
                <a:spcPts val="700"/>
              </a:spcBef>
              <a:buClr>
                <a:srgbClr val="4C59D2"/>
              </a:buClr>
              <a:buFont typeface="Wingdings" panose="05000000000000000000" pitchFamily="2" charset="2"/>
              <a:buChar char="à"/>
              <a:defRPr/>
            </a:pPr>
            <a:r>
              <a:rPr lang="en-US" altLang="en-US" kern="0" dirty="0" err="1">
                <a:sym typeface="Wingdings" panose="05000000000000000000" pitchFamily="2" charset="2"/>
              </a:rPr>
              <a:t>Tận</a:t>
            </a:r>
            <a:r>
              <a:rPr lang="en-US" altLang="en-US" kern="0" dirty="0">
                <a:sym typeface="Wingdings" panose="05000000000000000000" pitchFamily="2" charset="2"/>
              </a:rPr>
              <a:t> </a:t>
            </a:r>
            <a:r>
              <a:rPr lang="en-US" altLang="en-US" kern="0" dirty="0" err="1">
                <a:sym typeface="Wingdings" panose="05000000000000000000" pitchFamily="2" charset="2"/>
              </a:rPr>
              <a:t>dụng</a:t>
            </a:r>
            <a:r>
              <a:rPr lang="en-US" altLang="en-US" kern="0" dirty="0">
                <a:sym typeface="Wingdings" panose="05000000000000000000" pitchFamily="2" charset="2"/>
              </a:rPr>
              <a:t> </a:t>
            </a:r>
            <a:r>
              <a:rPr lang="en-US" altLang="en-US" kern="0" dirty="0" err="1">
                <a:sym typeface="Wingdings" panose="05000000000000000000" pitchFamily="2" charset="2"/>
              </a:rPr>
              <a:t>kết</a:t>
            </a:r>
            <a:r>
              <a:rPr lang="en-US" altLang="en-US" kern="0" dirty="0">
                <a:sym typeface="Wingdings" panose="05000000000000000000" pitchFamily="2" charset="2"/>
              </a:rPr>
              <a:t> </a:t>
            </a:r>
            <a:r>
              <a:rPr lang="en-US" altLang="en-US" kern="0" dirty="0" err="1">
                <a:sym typeface="Wingdings" panose="05000000000000000000" pitchFamily="2" charset="2"/>
              </a:rPr>
              <a:t>quả</a:t>
            </a:r>
            <a:r>
              <a:rPr lang="en-US" altLang="en-US" kern="0" dirty="0">
                <a:sym typeface="Wingdings" panose="05000000000000000000" pitchFamily="2" charset="2"/>
              </a:rPr>
              <a:t> so </a:t>
            </a:r>
            <a:r>
              <a:rPr lang="en-US" altLang="en-US" kern="0" dirty="0" err="1">
                <a:sym typeface="Wingdings" panose="05000000000000000000" pitchFamily="2" charset="2"/>
              </a:rPr>
              <a:t>sánh</a:t>
            </a:r>
            <a:r>
              <a:rPr lang="en-US" altLang="en-US" kern="0" dirty="0">
                <a:sym typeface="Wingdings" panose="05000000000000000000" pitchFamily="2" charset="2"/>
              </a:rPr>
              <a:t> </a:t>
            </a:r>
            <a:r>
              <a:rPr lang="en-US" altLang="en-US" kern="0" dirty="0" err="1">
                <a:sym typeface="Wingdings" panose="05000000000000000000" pitchFamily="2" charset="2"/>
              </a:rPr>
              <a:t>bằng</a:t>
            </a:r>
            <a:r>
              <a:rPr lang="en-US" altLang="en-US" kern="0" dirty="0">
                <a:sym typeface="Wingdings" panose="05000000000000000000" pitchFamily="2" charset="2"/>
              </a:rPr>
              <a:t> </a:t>
            </a:r>
            <a:r>
              <a:rPr lang="en-US" altLang="en-US" kern="0" dirty="0" err="1">
                <a:sym typeface="Wingdings" panose="05000000000000000000" pitchFamily="2" charset="2"/>
              </a:rPr>
              <a:t>cấu</a:t>
            </a:r>
            <a:r>
              <a:rPr lang="en-US" altLang="en-US" kern="0" dirty="0">
                <a:sym typeface="Wingdings" panose="05000000000000000000" pitchFamily="2" charset="2"/>
              </a:rPr>
              <a:t> </a:t>
            </a:r>
            <a:r>
              <a:rPr lang="en-US" altLang="en-US" kern="0" dirty="0" err="1">
                <a:sym typeface="Wingdings" panose="05000000000000000000" pitchFamily="2" charset="2"/>
              </a:rPr>
              <a:t>trúc</a:t>
            </a:r>
            <a:r>
              <a:rPr lang="en-US" altLang="en-US" kern="0" dirty="0">
                <a:sym typeface="Wingdings" panose="05000000000000000000" pitchFamily="2" charset="2"/>
              </a:rPr>
              <a:t> </a:t>
            </a:r>
            <a:r>
              <a:rPr lang="en-US" altLang="en-US" b="1" kern="0" dirty="0">
                <a:sym typeface="Wingdings" panose="05000000000000000000" pitchFamily="2" charset="2"/>
              </a:rPr>
              <a:t>Heap</a:t>
            </a:r>
          </a:p>
          <a:p>
            <a:pPr marL="0" indent="0">
              <a:spcBef>
                <a:spcPts val="700"/>
              </a:spcBef>
              <a:buClr>
                <a:srgbClr val="4C59D2"/>
              </a:buClr>
              <a:buNone/>
              <a:defRPr/>
            </a:pPr>
            <a:r>
              <a:rPr lang="en-US" b="1" u="sng" dirty="0" err="1"/>
              <a:t>Lịch</a:t>
            </a:r>
            <a:r>
              <a:rPr lang="en-US" b="1" u="sng" dirty="0"/>
              <a:t> </a:t>
            </a:r>
            <a:r>
              <a:rPr lang="en-US" b="1" u="sng" dirty="0" err="1"/>
              <a:t>sử</a:t>
            </a:r>
            <a:r>
              <a:rPr lang="en-US" b="1" u="sng" dirty="0"/>
              <a:t>: </a:t>
            </a:r>
            <a:r>
              <a:rPr lang="vi-VN" dirty="0">
                <a:latin typeface="Times New Roman" panose="02020603050405020304" pitchFamily="18" charset="0"/>
              </a:rPr>
              <a:t>Sắp xếp Heapsort dựa trên 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vi-VN" dirty="0">
                <a:latin typeface="Times New Roman" panose="02020603050405020304" pitchFamily="18" charset="0"/>
              </a:rPr>
              <a:t>được gọi là </a:t>
            </a:r>
            <a:r>
              <a:rPr lang="en-US" dirty="0"/>
              <a:t>B</a:t>
            </a:r>
            <a:r>
              <a:rPr lang="vi-VN" dirty="0">
                <a:latin typeface="Times New Roman" panose="02020603050405020304" pitchFamily="18" charset="0"/>
              </a:rPr>
              <a:t>inary </a:t>
            </a:r>
            <a:r>
              <a:rPr lang="en-US" dirty="0"/>
              <a:t>H</a:t>
            </a:r>
            <a:r>
              <a:rPr lang="vi-VN" dirty="0">
                <a:latin typeface="Times New Roman" panose="02020603050405020304" pitchFamily="18" charset="0"/>
              </a:rPr>
              <a:t>ea</a:t>
            </a:r>
            <a:r>
              <a:rPr lang="en-US" dirty="0"/>
              <a:t>p, </a:t>
            </a:r>
            <a:r>
              <a:rPr lang="vi-VN" dirty="0">
                <a:latin typeface="Times New Roman" panose="02020603050405020304" pitchFamily="18" charset="0"/>
              </a:rPr>
              <a:t>được giới thiệu bởi J. W. J. Williams vào năm 1964</a:t>
            </a:r>
            <a:r>
              <a:rPr lang="en-US" dirty="0"/>
              <a:t>.</a:t>
            </a:r>
          </a:p>
        </p:txBody>
      </p:sp>
      <p:sp>
        <p:nvSpPr>
          <p:cNvPr id="4" name="Footer Placeholder 3">
            <a:extLst>
              <a:ext uri="{FF2B5EF4-FFF2-40B4-BE49-F238E27FC236}">
                <a16:creationId xmlns:a16="http://schemas.microsoft.com/office/drawing/2014/main" id="{595A3C9C-732B-4FBA-BC57-4B6C273DCDAC}"/>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CDC246CC-0E13-45D1-86C4-5378835B4DED}"/>
              </a:ext>
            </a:extLst>
          </p:cNvPr>
          <p:cNvSpPr>
            <a:spLocks noGrp="1"/>
          </p:cNvSpPr>
          <p:nvPr>
            <p:ph type="sldNum" sz="quarter" idx="12"/>
          </p:nvPr>
        </p:nvSpPr>
        <p:spPr/>
        <p:txBody>
          <a:bodyPr/>
          <a:lstStyle/>
          <a:p>
            <a:pPr>
              <a:defRPr/>
            </a:pPr>
            <a:fld id="{9341A368-4C28-4393-9F29-3C50F2E74AB6}" type="slidenum">
              <a:rPr lang="en-US" smtClean="0"/>
              <a:pPr>
                <a:defRPr/>
              </a:pPr>
              <a:t>3</a:t>
            </a:fld>
            <a:endParaRPr lang="en-US" dirty="0"/>
          </a:p>
        </p:txBody>
      </p:sp>
    </p:spTree>
    <p:extLst>
      <p:ext uri="{BB962C8B-B14F-4D97-AF65-F5344CB8AC3E}">
        <p14:creationId xmlns:p14="http://schemas.microsoft.com/office/powerpoint/2010/main" val="184998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4A29-4D44-4AF5-8591-B2B84866768A}"/>
              </a:ext>
            </a:extLst>
          </p:cNvPr>
          <p:cNvSpPr>
            <a:spLocks noGrp="1"/>
          </p:cNvSpPr>
          <p:nvPr>
            <p:ph type="title"/>
          </p:nvPr>
        </p:nvSpPr>
        <p:spPr/>
        <p:txBody>
          <a:bodyPr>
            <a:normAutofit/>
          </a:bodyPr>
          <a:lstStyle/>
          <a:p>
            <a:r>
              <a:rPr lang="en-US" dirty="0"/>
              <a:t>9. Heap Sort </a:t>
            </a:r>
          </a:p>
        </p:txBody>
      </p:sp>
      <p:sp>
        <p:nvSpPr>
          <p:cNvPr id="3" name="Content Placeholder 2">
            <a:extLst>
              <a:ext uri="{FF2B5EF4-FFF2-40B4-BE49-F238E27FC236}">
                <a16:creationId xmlns:a16="http://schemas.microsoft.com/office/drawing/2014/main" id="{0978BB2B-1483-46F4-95DD-1FAD4DC5DED6}"/>
              </a:ext>
            </a:extLst>
          </p:cNvPr>
          <p:cNvSpPr>
            <a:spLocks noGrp="1"/>
          </p:cNvSpPr>
          <p:nvPr>
            <p:ph idx="1"/>
          </p:nvPr>
        </p:nvSpPr>
        <p:spPr/>
        <p:txBody>
          <a:bodyPr>
            <a:normAutofit/>
          </a:bodyPr>
          <a:lstStyle/>
          <a:p>
            <a:pPr marL="0" indent="0">
              <a:spcBef>
                <a:spcPts val="700"/>
              </a:spcBef>
              <a:buClr>
                <a:srgbClr val="4C59D2"/>
              </a:buClr>
              <a:buNone/>
              <a:defRPr/>
            </a:pPr>
            <a:r>
              <a:rPr lang="en-US" altLang="en-US" sz="2400" b="1" u="sng" kern="0" dirty="0"/>
              <a:t>Ý </a:t>
            </a:r>
            <a:r>
              <a:rPr lang="en-US" altLang="en-US" sz="2400" b="1" u="sng" kern="0" dirty="0" err="1"/>
              <a:t>tưởng</a:t>
            </a:r>
            <a:r>
              <a:rPr lang="en-US" altLang="en-US" sz="2400" kern="0" dirty="0"/>
              <a:t>:</a:t>
            </a:r>
          </a:p>
          <a:p>
            <a:pPr>
              <a:spcBef>
                <a:spcPts val="700"/>
              </a:spcBef>
              <a:buClr>
                <a:srgbClr val="4C59D2"/>
              </a:buClr>
              <a:buFontTx/>
              <a:buChar char="-"/>
              <a:defRPr/>
            </a:pPr>
            <a:r>
              <a:rPr lang="en-US" altLang="en-US" sz="2400" kern="0" dirty="0" err="1"/>
              <a:t>Xây</a:t>
            </a:r>
            <a:r>
              <a:rPr lang="en-US" altLang="en-US" sz="2400" kern="0" dirty="0"/>
              <a:t> </a:t>
            </a:r>
            <a:r>
              <a:rPr lang="en-US" altLang="en-US" sz="2400" kern="0" dirty="0" err="1"/>
              <a:t>dựng</a:t>
            </a:r>
            <a:r>
              <a:rPr lang="en-US" altLang="en-US" sz="2400" kern="0" dirty="0"/>
              <a:t> </a:t>
            </a:r>
            <a:r>
              <a:rPr lang="en-US" altLang="en-US" sz="2400" kern="0" dirty="0" err="1"/>
              <a:t>cấu</a:t>
            </a:r>
            <a:r>
              <a:rPr lang="en-US" altLang="en-US" sz="2400" kern="0" dirty="0"/>
              <a:t> </a:t>
            </a:r>
            <a:r>
              <a:rPr lang="en-US" altLang="en-US" sz="2400" kern="0" dirty="0" err="1"/>
              <a:t>trúc</a:t>
            </a:r>
            <a:r>
              <a:rPr lang="en-US" altLang="en-US" sz="2400" kern="0" dirty="0"/>
              <a:t> Heap:</a:t>
            </a:r>
          </a:p>
          <a:p>
            <a:pPr lvl="1">
              <a:spcBef>
                <a:spcPts val="700"/>
              </a:spcBef>
              <a:buClr>
                <a:srgbClr val="4C59D2"/>
              </a:buClr>
              <a:defRPr/>
            </a:pPr>
            <a:r>
              <a:rPr lang="en-US" altLang="en-US" sz="2400" kern="0" dirty="0" err="1"/>
              <a:t>Là</a:t>
            </a:r>
            <a:r>
              <a:rPr lang="en-US" altLang="en-US" sz="2400" kern="0" dirty="0"/>
              <a:t> </a:t>
            </a:r>
            <a:r>
              <a:rPr lang="en-US" altLang="en-US" sz="2400" kern="0" dirty="0" err="1"/>
              <a:t>một</a:t>
            </a:r>
            <a:r>
              <a:rPr lang="en-US" altLang="en-US" sz="2400" kern="0" dirty="0"/>
              <a:t> </a:t>
            </a:r>
            <a:r>
              <a:rPr lang="en-US" altLang="en-US" sz="2400" kern="0" dirty="0" err="1"/>
              <a:t>cây</a:t>
            </a:r>
            <a:r>
              <a:rPr lang="en-US" altLang="en-US" sz="2400" kern="0" dirty="0"/>
              <a:t> </a:t>
            </a:r>
            <a:r>
              <a:rPr lang="en-US" altLang="en-US" sz="2400" kern="0" dirty="0" err="1"/>
              <a:t>nhị</a:t>
            </a:r>
            <a:r>
              <a:rPr lang="en-US" altLang="en-US" sz="2400" kern="0" dirty="0"/>
              <a:t> </a:t>
            </a:r>
            <a:r>
              <a:rPr lang="en-US" altLang="en-US" sz="2400" kern="0" dirty="0" err="1"/>
              <a:t>phân</a:t>
            </a:r>
            <a:r>
              <a:rPr lang="en-US" altLang="en-US" sz="2400" kern="0" dirty="0"/>
              <a:t> </a:t>
            </a:r>
            <a:r>
              <a:rPr lang="en-US" altLang="en-US" sz="2400" kern="0" dirty="0" err="1"/>
              <a:t>hoàn</a:t>
            </a:r>
            <a:r>
              <a:rPr lang="en-US" altLang="en-US" sz="2400" kern="0" dirty="0"/>
              <a:t> </a:t>
            </a:r>
            <a:r>
              <a:rPr lang="en-US" altLang="en-US" sz="2400" kern="0" dirty="0" err="1"/>
              <a:t>chỉnh</a:t>
            </a:r>
            <a:endParaRPr lang="en-US" altLang="en-US" sz="2400" kern="0" dirty="0"/>
          </a:p>
          <a:p>
            <a:pPr lvl="1">
              <a:spcBef>
                <a:spcPts val="700"/>
              </a:spcBef>
              <a:buClr>
                <a:srgbClr val="4C59D2"/>
              </a:buClr>
              <a:defRPr/>
            </a:pPr>
            <a:r>
              <a:rPr lang="en-US" altLang="en-US" sz="2400" kern="0" dirty="0" err="1"/>
              <a:t>Nếu</a:t>
            </a:r>
            <a:r>
              <a:rPr lang="en-US" altLang="en-US" sz="2400" kern="0" dirty="0"/>
              <a:t> </a:t>
            </a:r>
            <a:r>
              <a:rPr lang="en-US" altLang="en-US" sz="2400" kern="0" dirty="0" err="1"/>
              <a:t>giá</a:t>
            </a:r>
            <a:r>
              <a:rPr lang="en-US" altLang="en-US" sz="2400" kern="0" dirty="0"/>
              <a:t> </a:t>
            </a:r>
            <a:r>
              <a:rPr lang="en-US" altLang="en-US" sz="2400" kern="0" dirty="0" err="1"/>
              <a:t>trị</a:t>
            </a:r>
            <a:r>
              <a:rPr lang="en-US" altLang="en-US" sz="2400" kern="0" dirty="0"/>
              <a:t> </a:t>
            </a:r>
            <a:r>
              <a:rPr lang="en-US" altLang="en-US" sz="2400" kern="0" dirty="0" err="1"/>
              <a:t>khóa</a:t>
            </a:r>
            <a:r>
              <a:rPr lang="en-US" altLang="en-US" sz="2400" kern="0" dirty="0"/>
              <a:t> </a:t>
            </a:r>
            <a:r>
              <a:rPr lang="en-US" altLang="en-US" sz="2400" kern="0" dirty="0" err="1"/>
              <a:t>của</a:t>
            </a:r>
            <a:r>
              <a:rPr lang="en-US" altLang="en-US" sz="2400" kern="0" dirty="0"/>
              <a:t> </a:t>
            </a:r>
            <a:r>
              <a:rPr lang="en-US" altLang="en-US" sz="2400" kern="0" dirty="0" err="1"/>
              <a:t>nút</a:t>
            </a:r>
            <a:r>
              <a:rPr lang="en-US" altLang="en-US" sz="2400" kern="0" dirty="0"/>
              <a:t> cha </a:t>
            </a:r>
            <a:r>
              <a:rPr lang="en-US" altLang="en-US" sz="2400" kern="0" dirty="0" err="1"/>
              <a:t>và</a:t>
            </a:r>
            <a:r>
              <a:rPr lang="en-US" altLang="en-US" sz="2400" kern="0" dirty="0"/>
              <a:t> </a:t>
            </a:r>
            <a:r>
              <a:rPr lang="en-US" altLang="en-US" sz="2400" kern="0" dirty="0" err="1"/>
              <a:t>hai</a:t>
            </a:r>
            <a:r>
              <a:rPr lang="en-US" altLang="en-US" sz="2400" kern="0" dirty="0"/>
              <a:t> </a:t>
            </a:r>
            <a:r>
              <a:rPr lang="en-US" altLang="en-US" sz="2400" kern="0" dirty="0" err="1"/>
              <a:t>nút</a:t>
            </a:r>
            <a:r>
              <a:rPr lang="en-US" altLang="en-US" sz="2400" kern="0" dirty="0"/>
              <a:t> con </a:t>
            </a:r>
            <a:r>
              <a:rPr lang="en-US" altLang="en-US" sz="2400" kern="0" dirty="0" err="1"/>
              <a:t>lần</a:t>
            </a:r>
            <a:r>
              <a:rPr lang="en-US" altLang="en-US" sz="2400" kern="0" dirty="0"/>
              <a:t> </a:t>
            </a:r>
            <a:r>
              <a:rPr lang="en-US" altLang="en-US" sz="2400" kern="0" dirty="0" err="1"/>
              <a:t>lượt</a:t>
            </a:r>
            <a:r>
              <a:rPr lang="en-US" altLang="en-US" sz="2400" kern="0" dirty="0"/>
              <a:t> </a:t>
            </a:r>
            <a:r>
              <a:rPr lang="en-US" altLang="en-US" sz="2400" kern="0" dirty="0" err="1"/>
              <a:t>là</a:t>
            </a:r>
            <a:r>
              <a:rPr lang="en-US" altLang="en-US" sz="2400" kern="0" dirty="0"/>
              <a:t> K, K</a:t>
            </a:r>
            <a:r>
              <a:rPr lang="en-US" altLang="en-US" sz="2400" kern="0" baseline="-25000" dirty="0"/>
              <a:t>1</a:t>
            </a:r>
            <a:r>
              <a:rPr lang="en-US" altLang="en-US" sz="2400" kern="0" dirty="0"/>
              <a:t>, K</a:t>
            </a:r>
            <a:r>
              <a:rPr lang="en-US" altLang="en-US" sz="2400" kern="0" baseline="-25000" dirty="0"/>
              <a:t>2</a:t>
            </a:r>
            <a:r>
              <a:rPr lang="en-US" altLang="en-US" sz="2400" kern="0" dirty="0"/>
              <a:t>, </a:t>
            </a:r>
            <a:r>
              <a:rPr lang="en-US" altLang="en-US" sz="2400" kern="0" dirty="0" err="1"/>
              <a:t>thì</a:t>
            </a:r>
            <a:r>
              <a:rPr lang="en-US" altLang="en-US" sz="2400" kern="0" dirty="0"/>
              <a:t>:</a:t>
            </a:r>
          </a:p>
          <a:p>
            <a:pPr marL="0" indent="0" algn="ctr">
              <a:spcBef>
                <a:spcPts val="700"/>
              </a:spcBef>
              <a:buClr>
                <a:srgbClr val="4C59D2"/>
              </a:buClr>
              <a:buNone/>
              <a:defRPr/>
            </a:pPr>
            <a:r>
              <a:rPr lang="en-US" altLang="en-US" sz="2400" kern="0" dirty="0"/>
              <a:t>K</a:t>
            </a:r>
            <a:r>
              <a:rPr lang="en-US" altLang="en-US" sz="2400" kern="0" baseline="-25000" dirty="0"/>
              <a:t>1</a:t>
            </a:r>
            <a:r>
              <a:rPr lang="en-US" altLang="en-US" sz="2400" kern="0" dirty="0"/>
              <a:t> </a:t>
            </a:r>
            <a:r>
              <a:rPr lang="en-US" altLang="en-US" sz="2400" b="1" kern="0" dirty="0">
                <a:sym typeface="Symbol" panose="05050102010706020507" pitchFamily="18" charset="2"/>
              </a:rPr>
              <a:t> </a:t>
            </a:r>
            <a:r>
              <a:rPr lang="en-US" altLang="en-US" sz="2400" kern="0" dirty="0"/>
              <a:t>K </a:t>
            </a:r>
          </a:p>
          <a:p>
            <a:pPr marL="0" indent="0" algn="ctr">
              <a:spcBef>
                <a:spcPts val="700"/>
              </a:spcBef>
              <a:buClr>
                <a:srgbClr val="4C59D2"/>
              </a:buClr>
              <a:buNone/>
              <a:defRPr/>
            </a:pPr>
            <a:r>
              <a:rPr lang="en-US" altLang="en-US" sz="2400" kern="0" dirty="0"/>
              <a:t>K</a:t>
            </a:r>
            <a:r>
              <a:rPr lang="en-US" altLang="en-US" sz="2400" kern="0" baseline="-25000" dirty="0"/>
              <a:t>2</a:t>
            </a:r>
            <a:r>
              <a:rPr lang="en-US" altLang="en-US" sz="2400" kern="0" dirty="0"/>
              <a:t> </a:t>
            </a:r>
            <a:r>
              <a:rPr lang="en-US" altLang="en-US" sz="2400" b="1" kern="0" dirty="0">
                <a:sym typeface="Symbol" panose="05050102010706020507" pitchFamily="18" charset="2"/>
              </a:rPr>
              <a:t> </a:t>
            </a:r>
            <a:r>
              <a:rPr lang="en-US" altLang="en-US" sz="2400" kern="0" dirty="0"/>
              <a:t>K</a:t>
            </a:r>
            <a:endParaRPr lang="en-US" altLang="en-US" sz="2400" kern="0" baseline="-25000" dirty="0"/>
          </a:p>
        </p:txBody>
      </p:sp>
      <p:sp>
        <p:nvSpPr>
          <p:cNvPr id="4" name="Footer Placeholder 3">
            <a:extLst>
              <a:ext uri="{FF2B5EF4-FFF2-40B4-BE49-F238E27FC236}">
                <a16:creationId xmlns:a16="http://schemas.microsoft.com/office/drawing/2014/main" id="{E503A077-E578-4410-B1C8-EC242AC0BFD0}"/>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ED56EA36-DDC6-4F56-A35B-4AB159F36CC2}"/>
              </a:ext>
            </a:extLst>
          </p:cNvPr>
          <p:cNvSpPr>
            <a:spLocks noGrp="1"/>
          </p:cNvSpPr>
          <p:nvPr>
            <p:ph type="sldNum" sz="quarter" idx="12"/>
          </p:nvPr>
        </p:nvSpPr>
        <p:spPr/>
        <p:txBody>
          <a:bodyPr/>
          <a:lstStyle/>
          <a:p>
            <a:pPr>
              <a:defRPr/>
            </a:pPr>
            <a:fld id="{9341A368-4C28-4393-9F29-3C50F2E74AB6}" type="slidenum">
              <a:rPr lang="en-US" smtClean="0"/>
              <a:pPr>
                <a:defRPr/>
              </a:pPr>
              <a:t>4</a:t>
            </a:fld>
            <a:endParaRPr lang="en-US" dirty="0"/>
          </a:p>
        </p:txBody>
      </p:sp>
    </p:spTree>
    <p:extLst>
      <p:ext uri="{BB962C8B-B14F-4D97-AF65-F5344CB8AC3E}">
        <p14:creationId xmlns:p14="http://schemas.microsoft.com/office/powerpoint/2010/main" val="19882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cây</a:t>
            </a:r>
            <a:r>
              <a:rPr lang="en-US" dirty="0"/>
              <a:t> Heap</a:t>
            </a:r>
          </a:p>
        </p:txBody>
      </p:sp>
      <p:sp>
        <p:nvSpPr>
          <p:cNvPr id="3" name="Content Placeholder 2"/>
          <p:cNvSpPr>
            <a:spLocks noGrp="1"/>
          </p:cNvSpPr>
          <p:nvPr>
            <p:ph idx="1"/>
          </p:nvPr>
        </p:nvSpPr>
        <p:spPr/>
        <p:txBody>
          <a:bodyPr>
            <a:normAutofit/>
          </a:bodyPr>
          <a:lstStyle/>
          <a:p>
            <a:r>
              <a:rPr lang="en-US" sz="2600" dirty="0" err="1"/>
              <a:t>Cây</a:t>
            </a:r>
            <a:r>
              <a:rPr lang="en-US" sz="2600" dirty="0"/>
              <a:t> </a:t>
            </a:r>
            <a:r>
              <a:rPr lang="en-US" sz="2600" b="1" dirty="0">
                <a:solidFill>
                  <a:srgbClr val="FF0000"/>
                </a:solidFill>
              </a:rPr>
              <a:t>Binary Max-Heap </a:t>
            </a:r>
            <a:r>
              <a:rPr lang="en-US" sz="2600" dirty="0" err="1"/>
              <a:t>có</a:t>
            </a:r>
            <a:r>
              <a:rPr lang="en-US" sz="2600" dirty="0"/>
              <a:t> </a:t>
            </a:r>
            <a:r>
              <a:rPr lang="en-US" sz="2600" dirty="0" err="1"/>
              <a:t>tính</a:t>
            </a:r>
            <a:r>
              <a:rPr lang="en-US" sz="2600" dirty="0"/>
              <a:t> </a:t>
            </a:r>
            <a:r>
              <a:rPr lang="en-US" sz="2600" dirty="0" err="1"/>
              <a:t>chất</a:t>
            </a:r>
            <a:r>
              <a:rPr lang="en-US" sz="2600" dirty="0"/>
              <a:t>: </a:t>
            </a:r>
            <a:r>
              <a:rPr lang="en-US" sz="2600" dirty="0" err="1"/>
              <a:t>Là</a:t>
            </a:r>
            <a:r>
              <a:rPr lang="en-US" sz="2600" dirty="0"/>
              <a:t> </a:t>
            </a:r>
            <a:r>
              <a:rPr lang="en-US" sz="2600" dirty="0" err="1"/>
              <a:t>cây</a:t>
            </a:r>
            <a:r>
              <a:rPr lang="en-US" sz="2600" dirty="0"/>
              <a:t> </a:t>
            </a:r>
            <a:r>
              <a:rPr lang="en-US" sz="2600" dirty="0" err="1"/>
              <a:t>nhị</a:t>
            </a:r>
            <a:r>
              <a:rPr lang="en-US" sz="2600" dirty="0"/>
              <a:t> </a:t>
            </a:r>
            <a:r>
              <a:rPr lang="en-US" sz="2600" dirty="0" err="1"/>
              <a:t>phân</a:t>
            </a:r>
            <a:r>
              <a:rPr lang="en-US" sz="2600" dirty="0"/>
              <a:t> </a:t>
            </a:r>
            <a:r>
              <a:rPr lang="en-US" sz="2600" dirty="0" err="1"/>
              <a:t>hoàn</a:t>
            </a:r>
            <a:r>
              <a:rPr lang="en-US" sz="2600" dirty="0"/>
              <a:t> </a:t>
            </a:r>
            <a:r>
              <a:rPr lang="en-US" sz="2600" dirty="0" err="1"/>
              <a:t>chỉnh</a:t>
            </a:r>
            <a:r>
              <a:rPr lang="en-US" sz="2600" dirty="0"/>
              <a:t> (complete binary tree) </a:t>
            </a:r>
            <a:r>
              <a:rPr lang="en-US" sz="2600" dirty="0" err="1"/>
              <a:t>và</a:t>
            </a:r>
            <a:r>
              <a:rPr lang="en-US" sz="2600" dirty="0"/>
              <a:t> </a:t>
            </a:r>
            <a:r>
              <a:rPr lang="en-US" sz="2600" dirty="0" err="1"/>
              <a:t>giá</a:t>
            </a:r>
            <a:r>
              <a:rPr lang="en-US" sz="2600" dirty="0"/>
              <a:t> </a:t>
            </a:r>
            <a:r>
              <a:rPr lang="en-US" sz="2600" dirty="0" err="1"/>
              <a:t>trị</a:t>
            </a:r>
            <a:r>
              <a:rPr lang="en-US" sz="2600" dirty="0"/>
              <a:t> </a:t>
            </a:r>
            <a:r>
              <a:rPr lang="en-US" sz="2600" dirty="0" err="1"/>
              <a:t>của</a:t>
            </a:r>
            <a:r>
              <a:rPr lang="en-US" sz="2600" dirty="0"/>
              <a:t> </a:t>
            </a:r>
            <a:r>
              <a:rPr lang="en-US" sz="2600" dirty="0" err="1"/>
              <a:t>một</a:t>
            </a:r>
            <a:r>
              <a:rPr lang="en-US" sz="2600" dirty="0"/>
              <a:t> node </a:t>
            </a:r>
            <a:r>
              <a:rPr lang="en-US" sz="2600" dirty="0" err="1"/>
              <a:t>bất</a:t>
            </a:r>
            <a:r>
              <a:rPr lang="en-US" sz="2600" dirty="0"/>
              <a:t> </a:t>
            </a:r>
            <a:r>
              <a:rPr lang="en-US" sz="2600" dirty="0" err="1"/>
              <a:t>kỳ</a:t>
            </a:r>
            <a:r>
              <a:rPr lang="en-US" sz="2600" dirty="0"/>
              <a:t> </a:t>
            </a:r>
            <a:r>
              <a:rPr lang="en-US" sz="2600" dirty="0" err="1"/>
              <a:t>trên</a:t>
            </a:r>
            <a:r>
              <a:rPr lang="en-US" sz="2600" dirty="0"/>
              <a:t> </a:t>
            </a:r>
            <a:r>
              <a:rPr lang="en-US" sz="2600" dirty="0" err="1"/>
              <a:t>cây</a:t>
            </a:r>
            <a:r>
              <a:rPr lang="en-US" sz="2600" dirty="0"/>
              <a:t> </a:t>
            </a:r>
            <a:r>
              <a:rPr lang="en-US" sz="2600" dirty="0" err="1"/>
              <a:t>sẽ</a:t>
            </a:r>
            <a:r>
              <a:rPr lang="en-US" sz="2600" dirty="0"/>
              <a:t> </a:t>
            </a:r>
            <a:r>
              <a:rPr lang="en-US" sz="2600" b="1" dirty="0" err="1">
                <a:solidFill>
                  <a:srgbClr val="FF0000"/>
                </a:solidFill>
              </a:rPr>
              <a:t>luôn</a:t>
            </a:r>
            <a:r>
              <a:rPr lang="en-US" sz="2600" b="1" dirty="0">
                <a:solidFill>
                  <a:srgbClr val="FF0000"/>
                </a:solidFill>
              </a:rPr>
              <a:t> </a:t>
            </a:r>
            <a:r>
              <a:rPr lang="en-US" sz="2600" b="1" dirty="0" err="1">
                <a:solidFill>
                  <a:srgbClr val="FF0000"/>
                </a:solidFill>
              </a:rPr>
              <a:t>lớn</a:t>
            </a:r>
            <a:r>
              <a:rPr lang="en-US" sz="2600" b="1" dirty="0">
                <a:solidFill>
                  <a:srgbClr val="FF0000"/>
                </a:solidFill>
              </a:rPr>
              <a:t> </a:t>
            </a:r>
            <a:r>
              <a:rPr lang="en-US" sz="2600" b="1" dirty="0" err="1">
                <a:solidFill>
                  <a:srgbClr val="FF0000"/>
                </a:solidFill>
              </a:rPr>
              <a:t>hơn</a:t>
            </a:r>
            <a:r>
              <a:rPr lang="en-US" sz="2600" b="1" dirty="0">
                <a:solidFill>
                  <a:srgbClr val="FF0000"/>
                </a:solidFill>
              </a:rPr>
              <a:t> </a:t>
            </a:r>
            <a:r>
              <a:rPr lang="en-US" sz="2600" b="1" dirty="0" err="1">
                <a:solidFill>
                  <a:srgbClr val="FF0000"/>
                </a:solidFill>
              </a:rPr>
              <a:t>hoặc</a:t>
            </a:r>
            <a:r>
              <a:rPr lang="en-US" sz="2600" b="1" dirty="0">
                <a:solidFill>
                  <a:srgbClr val="FF0000"/>
                </a:solidFill>
              </a:rPr>
              <a:t> </a:t>
            </a:r>
            <a:r>
              <a:rPr lang="en-US" sz="2600" b="1" dirty="0" err="1">
                <a:solidFill>
                  <a:srgbClr val="FF0000"/>
                </a:solidFill>
              </a:rPr>
              <a:t>bằng</a:t>
            </a:r>
            <a:r>
              <a:rPr lang="en-US" sz="2600" b="1" dirty="0">
                <a:solidFill>
                  <a:srgbClr val="FF0000"/>
                </a:solidFill>
              </a:rPr>
              <a:t> </a:t>
            </a:r>
            <a:r>
              <a:rPr lang="en-US" sz="2600" dirty="0" err="1"/>
              <a:t>giá</a:t>
            </a:r>
            <a:r>
              <a:rPr lang="en-US" sz="2600" dirty="0"/>
              <a:t> </a:t>
            </a:r>
            <a:r>
              <a:rPr lang="en-US" sz="2600" dirty="0" err="1"/>
              <a:t>trị</a:t>
            </a:r>
            <a:r>
              <a:rPr lang="en-US" sz="2600" dirty="0"/>
              <a:t> </a:t>
            </a:r>
            <a:r>
              <a:rPr lang="en-US" sz="2600" dirty="0" err="1"/>
              <a:t>của</a:t>
            </a:r>
            <a:r>
              <a:rPr lang="en-US" sz="2600" dirty="0"/>
              <a:t> </a:t>
            </a:r>
            <a:r>
              <a:rPr lang="en-US" sz="2600" dirty="0" err="1"/>
              <a:t>các</a:t>
            </a:r>
            <a:r>
              <a:rPr lang="en-US" sz="2600" dirty="0"/>
              <a:t> node con </a:t>
            </a:r>
            <a:r>
              <a:rPr lang="en-US" sz="2600" dirty="0" err="1"/>
              <a:t>của</a:t>
            </a:r>
            <a:r>
              <a:rPr lang="en-US" sz="2600" dirty="0"/>
              <a:t> </a:t>
            </a:r>
            <a:r>
              <a:rPr lang="en-US" sz="2600" dirty="0" err="1"/>
              <a:t>nó</a:t>
            </a:r>
            <a:r>
              <a:rPr lang="en-US" sz="2600" dirty="0"/>
              <a:t> (</a:t>
            </a:r>
            <a:r>
              <a:rPr lang="en-US" sz="2600" dirty="0" err="1"/>
              <a:t>nếu</a:t>
            </a:r>
            <a:r>
              <a:rPr lang="en-US" sz="2600" dirty="0"/>
              <a:t> </a:t>
            </a:r>
            <a:r>
              <a:rPr lang="en-US" sz="2600" dirty="0" err="1"/>
              <a:t>có</a:t>
            </a:r>
            <a:r>
              <a:rPr lang="en-US" sz="2600" dirty="0"/>
              <a:t>).</a:t>
            </a:r>
          </a:p>
          <a:p>
            <a:r>
              <a:rPr lang="en-US" sz="2600" dirty="0" err="1"/>
              <a:t>Cây</a:t>
            </a:r>
            <a:r>
              <a:rPr lang="en-US" sz="2600" dirty="0"/>
              <a:t> </a:t>
            </a:r>
            <a:r>
              <a:rPr lang="en-US" sz="2600" b="1" dirty="0">
                <a:solidFill>
                  <a:srgbClr val="FF0000"/>
                </a:solidFill>
              </a:rPr>
              <a:t>Binary Min-Heap </a:t>
            </a:r>
            <a:r>
              <a:rPr lang="en-US" sz="2600" dirty="0" err="1"/>
              <a:t>có</a:t>
            </a:r>
            <a:r>
              <a:rPr lang="en-US" sz="2600" dirty="0"/>
              <a:t> </a:t>
            </a:r>
            <a:r>
              <a:rPr lang="en-US" sz="2600" dirty="0" err="1"/>
              <a:t>tính</a:t>
            </a:r>
            <a:r>
              <a:rPr lang="en-US" sz="2600" dirty="0"/>
              <a:t> </a:t>
            </a:r>
            <a:r>
              <a:rPr lang="en-US" sz="2600" dirty="0" err="1"/>
              <a:t>chất</a:t>
            </a:r>
            <a:r>
              <a:rPr lang="en-US" sz="2600" dirty="0"/>
              <a:t>: </a:t>
            </a:r>
            <a:r>
              <a:rPr lang="en-US" sz="2600" dirty="0" err="1"/>
              <a:t>Là</a:t>
            </a:r>
            <a:r>
              <a:rPr lang="en-US" sz="2600" dirty="0"/>
              <a:t> </a:t>
            </a:r>
            <a:r>
              <a:rPr lang="en-US" sz="2600" dirty="0" err="1"/>
              <a:t>cây</a:t>
            </a:r>
            <a:r>
              <a:rPr lang="en-US" sz="2600" dirty="0"/>
              <a:t> </a:t>
            </a:r>
            <a:r>
              <a:rPr lang="en-US" sz="2600" dirty="0" err="1"/>
              <a:t>nhị</a:t>
            </a:r>
            <a:r>
              <a:rPr lang="en-US" sz="2600" dirty="0"/>
              <a:t> </a:t>
            </a:r>
            <a:r>
              <a:rPr lang="en-US" sz="2600" dirty="0" err="1"/>
              <a:t>phân</a:t>
            </a:r>
            <a:r>
              <a:rPr lang="en-US" sz="2600" dirty="0"/>
              <a:t> </a:t>
            </a:r>
            <a:r>
              <a:rPr lang="en-US" sz="2600" dirty="0" err="1"/>
              <a:t>hoàn</a:t>
            </a:r>
            <a:r>
              <a:rPr lang="en-US" sz="2600" dirty="0"/>
              <a:t> </a:t>
            </a:r>
            <a:r>
              <a:rPr lang="en-US" sz="2600" dirty="0" err="1"/>
              <a:t>chỉnh</a:t>
            </a:r>
            <a:r>
              <a:rPr lang="en-US" sz="2600" dirty="0"/>
              <a:t> (complete binary tree) </a:t>
            </a:r>
            <a:r>
              <a:rPr lang="en-US" sz="2600" dirty="0" err="1"/>
              <a:t>và</a:t>
            </a:r>
            <a:r>
              <a:rPr lang="en-US" sz="2600" dirty="0"/>
              <a:t> </a:t>
            </a:r>
            <a:r>
              <a:rPr lang="en-US" sz="2600" dirty="0" err="1"/>
              <a:t>giá</a:t>
            </a:r>
            <a:r>
              <a:rPr lang="en-US" sz="2600" dirty="0"/>
              <a:t> </a:t>
            </a:r>
            <a:r>
              <a:rPr lang="en-US" sz="2600" dirty="0" err="1"/>
              <a:t>trị</a:t>
            </a:r>
            <a:r>
              <a:rPr lang="en-US" sz="2600" dirty="0"/>
              <a:t> </a:t>
            </a:r>
            <a:r>
              <a:rPr lang="en-US" sz="2600" dirty="0" err="1"/>
              <a:t>của</a:t>
            </a:r>
            <a:r>
              <a:rPr lang="en-US" sz="2600" dirty="0"/>
              <a:t> </a:t>
            </a:r>
            <a:r>
              <a:rPr lang="en-US" sz="2600" dirty="0" err="1"/>
              <a:t>một</a:t>
            </a:r>
            <a:r>
              <a:rPr lang="en-US" sz="2600" dirty="0"/>
              <a:t> node </a:t>
            </a:r>
            <a:r>
              <a:rPr lang="en-US" sz="2600" dirty="0" err="1"/>
              <a:t>bất</a:t>
            </a:r>
            <a:r>
              <a:rPr lang="en-US" sz="2600" dirty="0"/>
              <a:t> </a:t>
            </a:r>
            <a:r>
              <a:rPr lang="en-US" sz="2600" dirty="0" err="1"/>
              <a:t>kỳ</a:t>
            </a:r>
            <a:r>
              <a:rPr lang="en-US" sz="2600" dirty="0"/>
              <a:t> </a:t>
            </a:r>
            <a:r>
              <a:rPr lang="en-US" sz="2600" dirty="0" err="1"/>
              <a:t>trên</a:t>
            </a:r>
            <a:r>
              <a:rPr lang="en-US" sz="2600" dirty="0"/>
              <a:t> </a:t>
            </a:r>
            <a:r>
              <a:rPr lang="en-US" sz="2600" dirty="0" err="1"/>
              <a:t>cây</a:t>
            </a:r>
            <a:r>
              <a:rPr lang="en-US" sz="2600" dirty="0"/>
              <a:t> </a:t>
            </a:r>
            <a:r>
              <a:rPr lang="en-US" sz="2600" dirty="0" err="1"/>
              <a:t>sẽ</a:t>
            </a:r>
            <a:r>
              <a:rPr lang="en-US" sz="2600" dirty="0"/>
              <a:t> </a:t>
            </a:r>
            <a:r>
              <a:rPr lang="en-US" sz="2600" b="1" dirty="0" err="1">
                <a:solidFill>
                  <a:srgbClr val="FF0000"/>
                </a:solidFill>
              </a:rPr>
              <a:t>luôn</a:t>
            </a:r>
            <a:r>
              <a:rPr lang="en-US" sz="2600" b="1" dirty="0">
                <a:solidFill>
                  <a:srgbClr val="FF0000"/>
                </a:solidFill>
              </a:rPr>
              <a:t> </a:t>
            </a:r>
            <a:r>
              <a:rPr lang="en-US" sz="2600" b="1" dirty="0" err="1">
                <a:solidFill>
                  <a:srgbClr val="FF0000"/>
                </a:solidFill>
              </a:rPr>
              <a:t>nhỏ</a:t>
            </a:r>
            <a:r>
              <a:rPr lang="en-US" sz="2600" b="1" dirty="0">
                <a:solidFill>
                  <a:srgbClr val="FF0000"/>
                </a:solidFill>
              </a:rPr>
              <a:t> </a:t>
            </a:r>
            <a:r>
              <a:rPr lang="en-US" sz="2600" b="1" dirty="0" err="1">
                <a:solidFill>
                  <a:srgbClr val="FF0000"/>
                </a:solidFill>
              </a:rPr>
              <a:t>hơn</a:t>
            </a:r>
            <a:r>
              <a:rPr lang="en-US" sz="2600" b="1" dirty="0">
                <a:solidFill>
                  <a:srgbClr val="FF0000"/>
                </a:solidFill>
              </a:rPr>
              <a:t> </a:t>
            </a:r>
            <a:r>
              <a:rPr lang="en-US" sz="2600" b="1" dirty="0" err="1">
                <a:solidFill>
                  <a:srgbClr val="FF0000"/>
                </a:solidFill>
              </a:rPr>
              <a:t>hoặc</a:t>
            </a:r>
            <a:r>
              <a:rPr lang="en-US" sz="2600" b="1" dirty="0">
                <a:solidFill>
                  <a:srgbClr val="FF0000"/>
                </a:solidFill>
              </a:rPr>
              <a:t> </a:t>
            </a:r>
            <a:r>
              <a:rPr lang="en-US" sz="2600" b="1" dirty="0" err="1">
                <a:solidFill>
                  <a:srgbClr val="FF0000"/>
                </a:solidFill>
              </a:rPr>
              <a:t>bằng</a:t>
            </a:r>
            <a:r>
              <a:rPr lang="en-US" sz="2600" b="1" dirty="0">
                <a:solidFill>
                  <a:srgbClr val="FF0000"/>
                </a:solidFill>
              </a:rPr>
              <a:t> </a:t>
            </a:r>
            <a:r>
              <a:rPr lang="en-US" sz="2600" dirty="0" err="1"/>
              <a:t>giá</a:t>
            </a:r>
            <a:r>
              <a:rPr lang="en-US" sz="2600" dirty="0"/>
              <a:t> </a:t>
            </a:r>
            <a:r>
              <a:rPr lang="en-US" sz="2600" dirty="0" err="1"/>
              <a:t>trị</a:t>
            </a:r>
            <a:r>
              <a:rPr lang="en-US" sz="2600" dirty="0"/>
              <a:t> </a:t>
            </a:r>
            <a:r>
              <a:rPr lang="en-US" sz="2600" dirty="0" err="1"/>
              <a:t>của</a:t>
            </a:r>
            <a:r>
              <a:rPr lang="en-US" sz="2600" dirty="0"/>
              <a:t> </a:t>
            </a:r>
            <a:r>
              <a:rPr lang="en-US" sz="2600" dirty="0" err="1"/>
              <a:t>các</a:t>
            </a:r>
            <a:r>
              <a:rPr lang="en-US" sz="2600" dirty="0"/>
              <a:t> node con </a:t>
            </a:r>
            <a:r>
              <a:rPr lang="en-US" sz="2600" dirty="0" err="1"/>
              <a:t>của</a:t>
            </a:r>
            <a:r>
              <a:rPr lang="en-US" sz="2600" dirty="0"/>
              <a:t> </a:t>
            </a:r>
            <a:r>
              <a:rPr lang="en-US" sz="2600" dirty="0" err="1"/>
              <a:t>nó</a:t>
            </a:r>
            <a:r>
              <a:rPr lang="en-US" sz="2600" dirty="0"/>
              <a:t> (</a:t>
            </a:r>
            <a:r>
              <a:rPr lang="en-US" sz="2600" dirty="0" err="1"/>
              <a:t>nếu</a:t>
            </a:r>
            <a:r>
              <a:rPr lang="en-US" sz="2600" dirty="0"/>
              <a:t> </a:t>
            </a:r>
            <a:r>
              <a:rPr lang="en-US" sz="2600" dirty="0" err="1"/>
              <a:t>có</a:t>
            </a:r>
            <a:r>
              <a:rPr lang="en-US" sz="2600" dirty="0"/>
              <a:t>).</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5</a:t>
            </a:fld>
            <a:endParaRPr lang="en-US" dirty="0"/>
          </a:p>
        </p:txBody>
      </p:sp>
    </p:spTree>
    <p:extLst>
      <p:ext uri="{BB962C8B-B14F-4D97-AF65-F5344CB8AC3E}">
        <p14:creationId xmlns:p14="http://schemas.microsoft.com/office/powerpoint/2010/main" val="334395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Bài</a:t>
            </a:r>
            <a:r>
              <a:rPr lang="en-US" dirty="0"/>
              <a:t> </a:t>
            </a:r>
            <a:r>
              <a:rPr lang="en-US" dirty="0" err="1"/>
              <a:t>tập</a:t>
            </a:r>
            <a:r>
              <a:rPr lang="en-US" dirty="0"/>
              <a:t>:</a:t>
            </a:r>
          </a:p>
        </p:txBody>
      </p:sp>
      <p:pic>
        <p:nvPicPr>
          <p:cNvPr id="7" name="Content Placeholder 6"/>
          <p:cNvPicPr>
            <a:picLocks noGrp="1" noChangeAspect="1"/>
          </p:cNvPicPr>
          <p:nvPr>
            <p:ph idx="1"/>
          </p:nvPr>
        </p:nvPicPr>
        <p:blipFill>
          <a:blip r:embed="rId2"/>
          <a:stretch>
            <a:fillRect/>
          </a:stretch>
        </p:blipFill>
        <p:spPr>
          <a:xfrm>
            <a:off x="3657600" y="751562"/>
            <a:ext cx="4610328" cy="2727224"/>
          </a:xfrm>
          <a:prstGeom prst="rect">
            <a:avLst/>
          </a:prstGeom>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6</a:t>
            </a:fld>
            <a:endParaRPr lang="en-US" dirty="0"/>
          </a:p>
        </p:txBody>
      </p:sp>
      <p:pic>
        <p:nvPicPr>
          <p:cNvPr id="8" name="Picture 7"/>
          <p:cNvPicPr>
            <a:picLocks noChangeAspect="1"/>
          </p:cNvPicPr>
          <p:nvPr/>
        </p:nvPicPr>
        <p:blipFill>
          <a:blip r:embed="rId3"/>
          <a:stretch>
            <a:fillRect/>
          </a:stretch>
        </p:blipFill>
        <p:spPr>
          <a:xfrm>
            <a:off x="3657600" y="3172550"/>
            <a:ext cx="5182227" cy="2743199"/>
          </a:xfrm>
          <a:prstGeom prst="rect">
            <a:avLst/>
          </a:prstGeom>
        </p:spPr>
      </p:pic>
      <p:sp>
        <p:nvSpPr>
          <p:cNvPr id="10" name="TextBox 9"/>
          <p:cNvSpPr txBox="1"/>
          <p:nvPr/>
        </p:nvSpPr>
        <p:spPr>
          <a:xfrm>
            <a:off x="197427" y="1018310"/>
            <a:ext cx="2926773" cy="1569660"/>
          </a:xfrm>
          <a:prstGeom prst="rect">
            <a:avLst/>
          </a:prstGeom>
          <a:noFill/>
        </p:spPr>
        <p:txBody>
          <a:bodyPr wrap="square" rtlCol="0">
            <a:spAutoFi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Câu</a:t>
            </a:r>
            <a:r>
              <a:rPr lang="en-US" sz="2400" dirty="0">
                <a:solidFill>
                  <a:srgbClr val="FF0000"/>
                </a:solidFill>
                <a:latin typeface="Times New Roman" panose="02020603050405020304" pitchFamily="18" charset="0"/>
                <a:cs typeface="Times New Roman" panose="02020603050405020304" pitchFamily="18" charset="0"/>
              </a:rPr>
              <a:t> 1. Cho </a:t>
            </a:r>
            <a:r>
              <a:rPr lang="en-US" sz="2400" dirty="0" err="1">
                <a:solidFill>
                  <a:srgbClr val="FF0000"/>
                </a:solidFill>
                <a:latin typeface="Times New Roman" panose="02020603050405020304" pitchFamily="18" charset="0"/>
                <a:cs typeface="Times New Roman" panose="02020603050405020304" pitchFamily="18" charset="0"/>
              </a:rPr>
              <a:t>biết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cây</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Min-Heap, Max-Heap </a:t>
            </a:r>
            <a:r>
              <a:rPr lang="en-US" sz="2400" dirty="0" err="1">
                <a:solidFill>
                  <a:srgbClr val="FF0000"/>
                </a:solidFill>
                <a:latin typeface="Times New Roman" panose="02020603050405020304" pitchFamily="18" charset="0"/>
                <a:cs typeface="Times New Roman" panose="02020603050405020304" pitchFamily="18" charset="0"/>
              </a:rPr>
              <a:t>tương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ứng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trong</a:t>
            </a:r>
            <a:r>
              <a:rPr lang="en-US" sz="2400" dirty="0">
                <a:solidFill>
                  <a:srgbClr val="FF0000"/>
                </a:solidFill>
                <a:latin typeface="Times New Roman" panose="02020603050405020304" pitchFamily="18" charset="0"/>
                <a:cs typeface="Times New Roman" panose="02020603050405020304" pitchFamily="18" charset="0"/>
              </a:rPr>
              <a:t> 2 </a:t>
            </a:r>
            <a:r>
              <a:rPr lang="en-US" sz="2400" dirty="0" err="1">
                <a:solidFill>
                  <a:srgbClr val="FF0000"/>
                </a:solidFill>
                <a:latin typeface="Times New Roman" panose="02020603050405020304" pitchFamily="18" charset="0"/>
                <a:cs typeface="Times New Roman" panose="02020603050405020304" pitchFamily="18" charset="0"/>
              </a:rPr>
              <a:t>hình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bên</a:t>
            </a:r>
            <a:r>
              <a:rPr lang="en-US" sz="2400" dirty="0">
                <a:solidFill>
                  <a:srgbClr val="FF0000"/>
                </a:solidFill>
                <a:latin typeface="Times New Roman" panose="02020603050405020304" pitchFamily="18" charset="0"/>
                <a:cs typeface="Times New Roman" panose="02020603050405020304" pitchFamily="18" charset="0"/>
              </a:rPr>
              <a:t> ?</a:t>
            </a:r>
          </a:p>
        </p:txBody>
      </p:sp>
      <p:sp>
        <p:nvSpPr>
          <p:cNvPr id="11" name="TextBox 10"/>
          <p:cNvSpPr txBox="1"/>
          <p:nvPr/>
        </p:nvSpPr>
        <p:spPr>
          <a:xfrm>
            <a:off x="3873335" y="1209048"/>
            <a:ext cx="466794" cy="369332"/>
          </a:xfrm>
          <a:prstGeom prst="rect">
            <a:avLst/>
          </a:prstGeom>
          <a:noFill/>
        </p:spPr>
        <p:txBody>
          <a:bodyPr wrap="none" rtlCol="0">
            <a:spAutoFit/>
          </a:bodyPr>
          <a:lstStyle/>
          <a:p>
            <a:r>
              <a:rPr lang="en-US" dirty="0"/>
              <a:t>(a)</a:t>
            </a:r>
          </a:p>
        </p:txBody>
      </p:sp>
      <p:sp>
        <p:nvSpPr>
          <p:cNvPr id="12" name="TextBox 11"/>
          <p:cNvSpPr txBox="1"/>
          <p:nvPr/>
        </p:nvSpPr>
        <p:spPr>
          <a:xfrm>
            <a:off x="3886200" y="4174818"/>
            <a:ext cx="466794"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1784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tt</a:t>
            </a:r>
            <a:r>
              <a:rPr lang="en-US" dirty="0"/>
              <a:t>)</a:t>
            </a:r>
          </a:p>
        </p:txBody>
      </p:sp>
      <p:pic>
        <p:nvPicPr>
          <p:cNvPr id="9" name="Content Placeholder 8"/>
          <p:cNvPicPr>
            <a:picLocks noGrp="1" noChangeAspect="1"/>
          </p:cNvPicPr>
          <p:nvPr>
            <p:ph idx="1"/>
          </p:nvPr>
        </p:nvPicPr>
        <p:blipFill>
          <a:blip r:embed="rId2"/>
          <a:stretch>
            <a:fillRect/>
          </a:stretch>
        </p:blipFill>
        <p:spPr>
          <a:xfrm>
            <a:off x="5352935" y="3810697"/>
            <a:ext cx="3434535" cy="1990560"/>
          </a:xfrm>
          <a:prstGeom prst="rect">
            <a:avLst/>
          </a:prstGeom>
        </p:spPr>
      </p:pic>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a:t>
            </a:fld>
            <a:endParaRPr lang="en-US" dirty="0"/>
          </a:p>
        </p:txBody>
      </p:sp>
      <p:pic>
        <p:nvPicPr>
          <p:cNvPr id="6" name="Picture 5"/>
          <p:cNvPicPr>
            <a:picLocks noChangeAspect="1"/>
          </p:cNvPicPr>
          <p:nvPr/>
        </p:nvPicPr>
        <p:blipFill>
          <a:blip r:embed="rId3"/>
          <a:stretch>
            <a:fillRect/>
          </a:stretch>
        </p:blipFill>
        <p:spPr>
          <a:xfrm>
            <a:off x="4607853" y="1620242"/>
            <a:ext cx="4078947" cy="2364043"/>
          </a:xfrm>
          <a:prstGeom prst="rect">
            <a:avLst/>
          </a:prstGeom>
        </p:spPr>
      </p:pic>
      <p:pic>
        <p:nvPicPr>
          <p:cNvPr id="7" name="Picture 6"/>
          <p:cNvPicPr>
            <a:picLocks noChangeAspect="1"/>
          </p:cNvPicPr>
          <p:nvPr/>
        </p:nvPicPr>
        <p:blipFill>
          <a:blip r:embed="rId4"/>
          <a:stretch>
            <a:fillRect/>
          </a:stretch>
        </p:blipFill>
        <p:spPr>
          <a:xfrm>
            <a:off x="547088" y="1625512"/>
            <a:ext cx="4060765" cy="2353505"/>
          </a:xfrm>
          <a:prstGeom prst="rect">
            <a:avLst/>
          </a:prstGeom>
        </p:spPr>
      </p:pic>
      <p:pic>
        <p:nvPicPr>
          <p:cNvPr id="8" name="Picture 7"/>
          <p:cNvPicPr>
            <a:picLocks noChangeAspect="1"/>
          </p:cNvPicPr>
          <p:nvPr/>
        </p:nvPicPr>
        <p:blipFill>
          <a:blip r:embed="rId5"/>
          <a:stretch>
            <a:fillRect/>
          </a:stretch>
        </p:blipFill>
        <p:spPr>
          <a:xfrm>
            <a:off x="546572" y="4030547"/>
            <a:ext cx="4419600" cy="2339505"/>
          </a:xfrm>
          <a:prstGeom prst="rect">
            <a:avLst/>
          </a:prstGeom>
        </p:spPr>
      </p:pic>
      <p:sp>
        <p:nvSpPr>
          <p:cNvPr id="10" name="TextBox 9"/>
          <p:cNvSpPr txBox="1"/>
          <p:nvPr/>
        </p:nvSpPr>
        <p:spPr>
          <a:xfrm>
            <a:off x="838200" y="1620242"/>
            <a:ext cx="466794" cy="369332"/>
          </a:xfrm>
          <a:prstGeom prst="rect">
            <a:avLst/>
          </a:prstGeom>
          <a:noFill/>
        </p:spPr>
        <p:txBody>
          <a:bodyPr wrap="none" rtlCol="0">
            <a:spAutoFit/>
          </a:bodyPr>
          <a:lstStyle/>
          <a:p>
            <a:r>
              <a:rPr lang="en-US" dirty="0"/>
              <a:t>(a)</a:t>
            </a:r>
          </a:p>
        </p:txBody>
      </p:sp>
      <p:sp>
        <p:nvSpPr>
          <p:cNvPr id="11" name="TextBox 10"/>
          <p:cNvSpPr txBox="1"/>
          <p:nvPr/>
        </p:nvSpPr>
        <p:spPr>
          <a:xfrm>
            <a:off x="4999538" y="1787133"/>
            <a:ext cx="466794" cy="369332"/>
          </a:xfrm>
          <a:prstGeom prst="rect">
            <a:avLst/>
          </a:prstGeom>
          <a:noFill/>
        </p:spPr>
        <p:txBody>
          <a:bodyPr wrap="none" rtlCol="0">
            <a:spAutoFit/>
          </a:bodyPr>
          <a:lstStyle/>
          <a:p>
            <a:r>
              <a:rPr lang="en-US" dirty="0"/>
              <a:t>(b)</a:t>
            </a:r>
          </a:p>
        </p:txBody>
      </p:sp>
      <p:sp>
        <p:nvSpPr>
          <p:cNvPr id="12" name="TextBox 11"/>
          <p:cNvSpPr txBox="1"/>
          <p:nvPr/>
        </p:nvSpPr>
        <p:spPr>
          <a:xfrm>
            <a:off x="838200" y="4364679"/>
            <a:ext cx="453970" cy="369332"/>
          </a:xfrm>
          <a:prstGeom prst="rect">
            <a:avLst/>
          </a:prstGeom>
          <a:noFill/>
        </p:spPr>
        <p:txBody>
          <a:bodyPr wrap="none" rtlCol="0">
            <a:spAutoFit/>
          </a:bodyPr>
          <a:lstStyle/>
          <a:p>
            <a:r>
              <a:rPr lang="en-US" dirty="0"/>
              <a:t>(c)</a:t>
            </a:r>
          </a:p>
        </p:txBody>
      </p:sp>
      <p:sp>
        <p:nvSpPr>
          <p:cNvPr id="13" name="TextBox 12"/>
          <p:cNvSpPr txBox="1"/>
          <p:nvPr/>
        </p:nvSpPr>
        <p:spPr>
          <a:xfrm>
            <a:off x="4999538" y="4357752"/>
            <a:ext cx="466794" cy="369332"/>
          </a:xfrm>
          <a:prstGeom prst="rect">
            <a:avLst/>
          </a:prstGeom>
          <a:noFill/>
        </p:spPr>
        <p:txBody>
          <a:bodyPr wrap="none" rtlCol="0">
            <a:spAutoFit/>
          </a:bodyPr>
          <a:lstStyle/>
          <a:p>
            <a:r>
              <a:rPr lang="en-US" dirty="0"/>
              <a:t>(d)</a:t>
            </a:r>
          </a:p>
        </p:txBody>
      </p:sp>
      <p:sp>
        <p:nvSpPr>
          <p:cNvPr id="14" name="TextBox 13"/>
          <p:cNvSpPr txBox="1"/>
          <p:nvPr/>
        </p:nvSpPr>
        <p:spPr>
          <a:xfrm>
            <a:off x="197427" y="806377"/>
            <a:ext cx="8641773" cy="830997"/>
          </a:xfrm>
          <a:prstGeom prst="rect">
            <a:avLst/>
          </a:prstGeom>
          <a:noFill/>
        </p:spPr>
        <p:txBody>
          <a:bodyPr wrap="square" rtlCol="0">
            <a:spAutoFit/>
          </a:bodyPr>
          <a:lstStyle/>
          <a:p>
            <a:r>
              <a:rPr lang="en-US" sz="2400" dirty="0" err="1">
                <a:solidFill>
                  <a:srgbClr val="FF0000"/>
                </a:solidFill>
                <a:latin typeface="Times New Roman" panose="02020603050405020304" pitchFamily="18" charset="0"/>
                <a:cs typeface="Times New Roman" panose="02020603050405020304" pitchFamily="18" charset="0"/>
              </a:rPr>
              <a:t>Câu</a:t>
            </a:r>
            <a:r>
              <a:rPr lang="en-US" sz="2400" dirty="0">
                <a:solidFill>
                  <a:srgbClr val="FF0000"/>
                </a:solidFill>
                <a:latin typeface="Times New Roman" panose="02020603050405020304" pitchFamily="18" charset="0"/>
                <a:cs typeface="Times New Roman" panose="02020603050405020304" pitchFamily="18" charset="0"/>
              </a:rPr>
              <a:t> 2. Cho </a:t>
            </a:r>
            <a:r>
              <a:rPr lang="en-US" sz="2400" dirty="0" err="1">
                <a:solidFill>
                  <a:srgbClr val="FF0000"/>
                </a:solidFill>
                <a:latin typeface="Times New Roman" panose="02020603050405020304" pitchFamily="18" charset="0"/>
                <a:cs typeface="Times New Roman" panose="02020603050405020304" pitchFamily="18" charset="0"/>
              </a:rPr>
              <a:t>biết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cây</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nào</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trong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những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hình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bên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dưới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không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thỏa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tính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chất</a:t>
            </a:r>
            <a:r>
              <a:rPr lang="en-US" sz="2400" dirty="0">
                <a:solidFill>
                  <a:srgbClr val="FF0000"/>
                </a:solidFill>
                <a:latin typeface="Times New Roman" panose="02020603050405020304" pitchFamily="18" charset="0"/>
                <a:cs typeface="Times New Roman" panose="02020603050405020304" pitchFamily="18" charset="0"/>
              </a:rPr>
              <a:t> Heap.</a:t>
            </a:r>
          </a:p>
        </p:txBody>
      </p:sp>
      <p:sp>
        <p:nvSpPr>
          <p:cNvPr id="15" name="TextBox 14"/>
          <p:cNvSpPr txBox="1"/>
          <p:nvPr/>
        </p:nvSpPr>
        <p:spPr>
          <a:xfrm>
            <a:off x="3844074" y="5847519"/>
            <a:ext cx="2346835"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 (b)  </a:t>
            </a:r>
          </a:p>
        </p:txBody>
      </p:sp>
    </p:spTree>
    <p:extLst>
      <p:ext uri="{BB962C8B-B14F-4D97-AF65-F5344CB8AC3E}">
        <p14:creationId xmlns:p14="http://schemas.microsoft.com/office/powerpoint/2010/main" val="114258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800" dirty="0"/>
              <a:t>Array-based Binary Heap</a:t>
            </a:r>
            <a:endParaRPr lang="en-US" dirty="0"/>
          </a:p>
        </p:txBody>
      </p:sp>
      <p:sp>
        <p:nvSpPr>
          <p:cNvPr id="11" name="Content Placeholder 10"/>
          <p:cNvSpPr>
            <a:spLocks noGrp="1"/>
          </p:cNvSpPr>
          <p:nvPr>
            <p:ph idx="1"/>
          </p:nvPr>
        </p:nvSpPr>
        <p:spPr>
          <a:xfrm>
            <a:off x="197427" y="893619"/>
            <a:ext cx="8746084" cy="1043802"/>
          </a:xfrm>
        </p:spPr>
        <p:txBody>
          <a:bodyPr>
            <a:normAutofit fontScale="92500" lnSpcReduction="10000"/>
          </a:bodyPr>
          <a:lstStyle/>
          <a:p>
            <a:pPr marL="34290" indent="0">
              <a:lnSpc>
                <a:spcPct val="150000"/>
              </a:lnSpc>
              <a:buNone/>
            </a:pPr>
            <a:r>
              <a:rPr lang="en-US" sz="2200" dirty="0"/>
              <a:t>Binary Heap </a:t>
            </a:r>
            <a:r>
              <a:rPr lang="vi-VN" sz="2200" dirty="0"/>
              <a:t>thường được biểu diễn bởi một mảng </a:t>
            </a:r>
            <a:r>
              <a:rPr lang="en-US" sz="2200" dirty="0"/>
              <a:t>(array-based binary heap) </a:t>
            </a:r>
            <a:r>
              <a:rPr lang="vi-VN" sz="2200" dirty="0"/>
              <a:t>thay vì một cây nhị phân</a:t>
            </a:r>
            <a:r>
              <a:rPr lang="en-US" sz="2200" dirty="0"/>
              <a:t> (pointer-based binary heap).</a:t>
            </a:r>
          </a:p>
          <a:p>
            <a:pPr>
              <a:lnSpc>
                <a:spcPct val="150000"/>
              </a:lnSpc>
            </a:pPr>
            <a:endParaRPr lang="en-US" sz="2200"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8</a:t>
            </a:fld>
            <a:endParaRPr lang="en-US" dirty="0"/>
          </a:p>
        </p:txBody>
      </p:sp>
      <p:pic>
        <p:nvPicPr>
          <p:cNvPr id="15" name="Content Placeholder 5"/>
          <p:cNvPicPr>
            <a:picLocks noChangeAspect="1"/>
          </p:cNvPicPr>
          <p:nvPr/>
        </p:nvPicPr>
        <p:blipFill>
          <a:blip r:embed="rId2"/>
          <a:stretch>
            <a:fillRect/>
          </a:stretch>
        </p:blipFill>
        <p:spPr>
          <a:xfrm>
            <a:off x="1752600" y="3428999"/>
            <a:ext cx="4648200" cy="2948293"/>
          </a:xfrm>
          <a:prstGeom prst="rect">
            <a:avLst/>
          </a:prstGeom>
        </p:spPr>
      </p:pic>
      <p:graphicFrame>
        <p:nvGraphicFramePr>
          <p:cNvPr id="16" name="Table 15"/>
          <p:cNvGraphicFramePr>
            <a:graphicFrameLocks noGrp="1"/>
          </p:cNvGraphicFramePr>
          <p:nvPr/>
        </p:nvGraphicFramePr>
        <p:xfrm>
          <a:off x="1887682" y="2345848"/>
          <a:ext cx="4419600" cy="914400"/>
        </p:xfrm>
        <a:graphic>
          <a:graphicData uri="http://schemas.openxmlformats.org/drawingml/2006/table">
            <a:tbl>
              <a:tblPr firstRow="1" bandRow="1">
                <a:tableStyleId>{5C22544A-7EE6-4342-B048-85BDC9FD1C3A}</a:tableStyleId>
              </a:tblPr>
              <a:tblGrid>
                <a:gridCol w="441960">
                  <a:extLst>
                    <a:ext uri="{9D8B030D-6E8A-4147-A177-3AD203B41FA5}">
                      <a16:colId xmlns:a16="http://schemas.microsoft.com/office/drawing/2014/main" val="4093906238"/>
                    </a:ext>
                  </a:extLst>
                </a:gridCol>
                <a:gridCol w="441960">
                  <a:extLst>
                    <a:ext uri="{9D8B030D-6E8A-4147-A177-3AD203B41FA5}">
                      <a16:colId xmlns:a16="http://schemas.microsoft.com/office/drawing/2014/main" val="2879868323"/>
                    </a:ext>
                  </a:extLst>
                </a:gridCol>
                <a:gridCol w="441960">
                  <a:extLst>
                    <a:ext uri="{9D8B030D-6E8A-4147-A177-3AD203B41FA5}">
                      <a16:colId xmlns:a16="http://schemas.microsoft.com/office/drawing/2014/main" val="1654922543"/>
                    </a:ext>
                  </a:extLst>
                </a:gridCol>
                <a:gridCol w="441960">
                  <a:extLst>
                    <a:ext uri="{9D8B030D-6E8A-4147-A177-3AD203B41FA5}">
                      <a16:colId xmlns:a16="http://schemas.microsoft.com/office/drawing/2014/main" val="1005559804"/>
                    </a:ext>
                  </a:extLst>
                </a:gridCol>
                <a:gridCol w="441960">
                  <a:extLst>
                    <a:ext uri="{9D8B030D-6E8A-4147-A177-3AD203B41FA5}">
                      <a16:colId xmlns:a16="http://schemas.microsoft.com/office/drawing/2014/main" val="735355960"/>
                    </a:ext>
                  </a:extLst>
                </a:gridCol>
                <a:gridCol w="441960">
                  <a:extLst>
                    <a:ext uri="{9D8B030D-6E8A-4147-A177-3AD203B41FA5}">
                      <a16:colId xmlns:a16="http://schemas.microsoft.com/office/drawing/2014/main" val="1772605011"/>
                    </a:ext>
                  </a:extLst>
                </a:gridCol>
                <a:gridCol w="441960">
                  <a:extLst>
                    <a:ext uri="{9D8B030D-6E8A-4147-A177-3AD203B41FA5}">
                      <a16:colId xmlns:a16="http://schemas.microsoft.com/office/drawing/2014/main" val="1222742865"/>
                    </a:ext>
                  </a:extLst>
                </a:gridCol>
                <a:gridCol w="441960">
                  <a:extLst>
                    <a:ext uri="{9D8B030D-6E8A-4147-A177-3AD203B41FA5}">
                      <a16:colId xmlns:a16="http://schemas.microsoft.com/office/drawing/2014/main" val="1625513432"/>
                    </a:ext>
                  </a:extLst>
                </a:gridCol>
                <a:gridCol w="441960">
                  <a:extLst>
                    <a:ext uri="{9D8B030D-6E8A-4147-A177-3AD203B41FA5}">
                      <a16:colId xmlns:a16="http://schemas.microsoft.com/office/drawing/2014/main" val="1588835807"/>
                    </a:ext>
                  </a:extLst>
                </a:gridCol>
                <a:gridCol w="441960">
                  <a:extLst>
                    <a:ext uri="{9D8B030D-6E8A-4147-A177-3AD203B41FA5}">
                      <a16:colId xmlns:a16="http://schemas.microsoft.com/office/drawing/2014/main" val="3174182570"/>
                    </a:ext>
                  </a:extLst>
                </a:gridCol>
              </a:tblGrid>
              <a:tr h="457200">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45720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Tree>
    <p:extLst>
      <p:ext uri="{BB962C8B-B14F-4D97-AF65-F5344CB8AC3E}">
        <p14:creationId xmlns:p14="http://schemas.microsoft.com/office/powerpoint/2010/main" val="138488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Array-based Binary Heap</a:t>
            </a:r>
            <a:endParaRPr lang="en-US" dirty="0"/>
          </a:p>
        </p:txBody>
      </p:sp>
      <p:sp>
        <p:nvSpPr>
          <p:cNvPr id="3" name="Content Placeholder 2"/>
          <p:cNvSpPr>
            <a:spLocks noGrp="1"/>
          </p:cNvSpPr>
          <p:nvPr>
            <p:ph idx="1"/>
          </p:nvPr>
        </p:nvSpPr>
        <p:spPr/>
        <p:txBody>
          <a:bodyPr>
            <a:noAutofit/>
          </a:bodyPr>
          <a:lstStyle/>
          <a:p>
            <a:pPr marL="34290" indent="0">
              <a:buNone/>
            </a:pPr>
            <a:r>
              <a:rPr lang="en-US" sz="1800" dirty="0" err="1"/>
              <a:t>Gốc</a:t>
            </a:r>
            <a:r>
              <a:rPr lang="en-US" sz="1800" dirty="0"/>
              <a:t> </a:t>
            </a:r>
            <a:r>
              <a:rPr lang="en-US" sz="1800" dirty="0" err="1"/>
              <a:t>của</a:t>
            </a:r>
            <a:r>
              <a:rPr lang="en-US" sz="1800" dirty="0"/>
              <a:t> </a:t>
            </a:r>
            <a:r>
              <a:rPr lang="en-US" sz="1800" dirty="0" err="1"/>
              <a:t>cây</a:t>
            </a:r>
            <a:r>
              <a:rPr lang="en-US" sz="1800" dirty="0"/>
              <a:t> A </a:t>
            </a:r>
            <a:r>
              <a:rPr lang="en-US" sz="1800" dirty="0" err="1"/>
              <a:t>là</a:t>
            </a:r>
            <a:r>
              <a:rPr lang="en-US" sz="1800" dirty="0"/>
              <a:t> A[0].</a:t>
            </a:r>
          </a:p>
          <a:p>
            <a:pPr marL="34290" indent="0">
              <a:buNone/>
            </a:pPr>
            <a:r>
              <a:rPr lang="en-US" sz="1800" dirty="0" err="1"/>
              <a:t>Gọi</a:t>
            </a:r>
            <a:r>
              <a:rPr lang="en-US" sz="1800" dirty="0"/>
              <a:t> </a:t>
            </a:r>
            <a:r>
              <a:rPr lang="en-US" sz="1800" dirty="0" err="1"/>
              <a:t>i</a:t>
            </a:r>
            <a:r>
              <a:rPr lang="en-US" sz="1800" dirty="0"/>
              <a:t> </a:t>
            </a:r>
            <a:r>
              <a:rPr lang="en-US" sz="1800" dirty="0" err="1"/>
              <a:t>là</a:t>
            </a:r>
            <a:r>
              <a:rPr lang="en-US" sz="1800" dirty="0"/>
              <a:t> </a:t>
            </a:r>
            <a:r>
              <a:rPr lang="en-US" sz="1800" dirty="0" err="1"/>
              <a:t>chỉ</a:t>
            </a:r>
            <a:r>
              <a:rPr lang="en-US" sz="1800" dirty="0"/>
              <a:t> </a:t>
            </a:r>
            <a:r>
              <a:rPr lang="en-US" sz="1800" dirty="0" err="1"/>
              <a:t>số</a:t>
            </a:r>
            <a:r>
              <a:rPr lang="en-US" sz="1800" dirty="0"/>
              <a:t> </a:t>
            </a:r>
            <a:r>
              <a:rPr lang="en-US" sz="1800" dirty="0" err="1"/>
              <a:t>của</a:t>
            </a:r>
            <a:r>
              <a:rPr lang="en-US" sz="1800" dirty="0"/>
              <a:t> </a:t>
            </a:r>
            <a:r>
              <a:rPr lang="en-US" sz="1800" dirty="0" err="1"/>
              <a:t>một</a:t>
            </a:r>
            <a:r>
              <a:rPr lang="en-US" sz="1800" dirty="0"/>
              <a:t> node </a:t>
            </a:r>
            <a:r>
              <a:rPr lang="en-US" sz="1800" dirty="0" err="1"/>
              <a:t>bất</a:t>
            </a:r>
            <a:r>
              <a:rPr lang="en-US" sz="1800" dirty="0"/>
              <a:t> </a:t>
            </a:r>
            <a:r>
              <a:rPr lang="en-US" sz="1800" dirty="0" err="1"/>
              <a:t>kỳ</a:t>
            </a:r>
            <a:r>
              <a:rPr lang="en-US" sz="1800" dirty="0"/>
              <a:t> </a:t>
            </a:r>
            <a:r>
              <a:rPr lang="en-US" sz="1800" dirty="0" err="1"/>
              <a:t>trong</a:t>
            </a:r>
            <a:r>
              <a:rPr lang="en-US" sz="1800" dirty="0"/>
              <a:t> </a:t>
            </a:r>
            <a:r>
              <a:rPr lang="en-US" sz="1800" dirty="0" err="1"/>
              <a:t>cây</a:t>
            </a:r>
            <a:r>
              <a:rPr lang="en-US" sz="1800" dirty="0"/>
              <a:t>, ta </a:t>
            </a:r>
            <a:r>
              <a:rPr lang="en-US" sz="1800" dirty="0" err="1"/>
              <a:t>ký</a:t>
            </a:r>
            <a:r>
              <a:rPr lang="en-US" sz="1800" dirty="0"/>
              <a:t> </a:t>
            </a:r>
            <a:r>
              <a:rPr lang="en-US" sz="1800" dirty="0" err="1"/>
              <a:t>hiệu</a:t>
            </a:r>
            <a:r>
              <a:rPr lang="en-US" sz="1800" dirty="0"/>
              <a:t> </a:t>
            </a:r>
            <a:r>
              <a:rPr lang="en-US" sz="1800" dirty="0" err="1"/>
              <a:t>sau</a:t>
            </a:r>
            <a:r>
              <a:rPr lang="en-US" sz="1800" dirty="0"/>
              <a:t>:</a:t>
            </a:r>
          </a:p>
          <a:p>
            <a:pPr marL="34290" indent="0">
              <a:buNone/>
            </a:pPr>
            <a:r>
              <a:rPr lang="en-US" sz="1800" dirty="0"/>
              <a:t>+ </a:t>
            </a:r>
            <a:r>
              <a:rPr lang="en-US" sz="1800" dirty="0" err="1"/>
              <a:t>Chỉ</a:t>
            </a:r>
            <a:r>
              <a:rPr lang="en-US" sz="1800" dirty="0"/>
              <a:t> </a:t>
            </a:r>
            <a:r>
              <a:rPr lang="en-US" sz="1800" dirty="0" err="1"/>
              <a:t>số</a:t>
            </a:r>
            <a:r>
              <a:rPr lang="en-US" sz="1800" dirty="0"/>
              <a:t> </a:t>
            </a:r>
            <a:r>
              <a:rPr lang="en-US" sz="1800" dirty="0" err="1"/>
              <a:t>của</a:t>
            </a:r>
            <a:r>
              <a:rPr lang="en-US" sz="1800" dirty="0"/>
              <a:t> node cha </a:t>
            </a:r>
            <a:r>
              <a:rPr lang="en-US" sz="1800" dirty="0" err="1"/>
              <a:t>của</a:t>
            </a:r>
            <a:r>
              <a:rPr lang="en-US" sz="1800" dirty="0"/>
              <a:t> </a:t>
            </a:r>
            <a:r>
              <a:rPr lang="en-US" sz="1800" dirty="0" err="1"/>
              <a:t>i</a:t>
            </a:r>
            <a:r>
              <a:rPr lang="en-US" sz="1800" dirty="0"/>
              <a:t> </a:t>
            </a:r>
            <a:r>
              <a:rPr lang="en-US" sz="1800" dirty="0" err="1"/>
              <a:t>gọi</a:t>
            </a:r>
            <a:r>
              <a:rPr lang="en-US" sz="1800" dirty="0"/>
              <a:t> </a:t>
            </a:r>
            <a:r>
              <a:rPr lang="en-US" sz="1800" dirty="0" err="1"/>
              <a:t>là</a:t>
            </a:r>
            <a:r>
              <a:rPr lang="en-US" sz="1800" dirty="0"/>
              <a:t>: PARENT(</a:t>
            </a:r>
            <a:r>
              <a:rPr lang="en-US" sz="1800" dirty="0" err="1"/>
              <a:t>i</a:t>
            </a:r>
            <a:r>
              <a:rPr lang="en-US" sz="1800" dirty="0"/>
              <a:t>),</a:t>
            </a:r>
          </a:p>
          <a:p>
            <a:pPr marL="34290" indent="0">
              <a:buNone/>
            </a:pPr>
            <a:r>
              <a:rPr lang="en-US" sz="1800" dirty="0"/>
              <a:t>+ </a:t>
            </a:r>
            <a:r>
              <a:rPr lang="en-US" sz="1800" dirty="0" err="1"/>
              <a:t>Chỉ</a:t>
            </a:r>
            <a:r>
              <a:rPr lang="en-US" sz="1800" dirty="0"/>
              <a:t> </a:t>
            </a:r>
            <a:r>
              <a:rPr lang="en-US" sz="1800" dirty="0" err="1"/>
              <a:t>số</a:t>
            </a:r>
            <a:r>
              <a:rPr lang="en-US" sz="1800" dirty="0"/>
              <a:t> </a:t>
            </a:r>
            <a:r>
              <a:rPr lang="en-US" sz="1800" dirty="0" err="1"/>
              <a:t>của</a:t>
            </a:r>
            <a:r>
              <a:rPr lang="en-US" sz="1800" dirty="0"/>
              <a:t> node con </a:t>
            </a:r>
            <a:r>
              <a:rPr lang="en-US" sz="1800" dirty="0" err="1"/>
              <a:t>trái</a:t>
            </a:r>
            <a:r>
              <a:rPr lang="en-US" sz="1800" dirty="0"/>
              <a:t> </a:t>
            </a:r>
            <a:r>
              <a:rPr lang="en-US" sz="1800" dirty="0" err="1"/>
              <a:t>của</a:t>
            </a:r>
            <a:r>
              <a:rPr lang="en-US" sz="1800" dirty="0"/>
              <a:t> </a:t>
            </a:r>
            <a:r>
              <a:rPr lang="en-US" sz="1800" dirty="0" err="1"/>
              <a:t>i</a:t>
            </a:r>
            <a:r>
              <a:rPr lang="en-US" sz="1800" dirty="0"/>
              <a:t> </a:t>
            </a:r>
            <a:r>
              <a:rPr lang="en-US" sz="1800" dirty="0" err="1"/>
              <a:t>gọi</a:t>
            </a:r>
            <a:r>
              <a:rPr lang="en-US" sz="1800" dirty="0"/>
              <a:t> </a:t>
            </a:r>
            <a:r>
              <a:rPr lang="en-US" sz="1800" dirty="0" err="1"/>
              <a:t>là</a:t>
            </a:r>
            <a:r>
              <a:rPr lang="en-US" sz="1800" dirty="0"/>
              <a:t>: LEFT(</a:t>
            </a:r>
            <a:r>
              <a:rPr lang="en-US" sz="1800" dirty="0" err="1"/>
              <a:t>i</a:t>
            </a:r>
            <a:r>
              <a:rPr lang="en-US" sz="1800" dirty="0"/>
              <a:t>)</a:t>
            </a:r>
          </a:p>
          <a:p>
            <a:pPr marL="34290" indent="0">
              <a:buNone/>
            </a:pPr>
            <a:r>
              <a:rPr lang="en-US" sz="1800" dirty="0"/>
              <a:t>+ </a:t>
            </a:r>
            <a:r>
              <a:rPr lang="en-US" sz="1800" dirty="0" err="1"/>
              <a:t>Chỉ</a:t>
            </a:r>
            <a:r>
              <a:rPr lang="en-US" sz="1800" dirty="0"/>
              <a:t> </a:t>
            </a:r>
            <a:r>
              <a:rPr lang="en-US" sz="1800" dirty="0" err="1"/>
              <a:t>số</a:t>
            </a:r>
            <a:r>
              <a:rPr lang="en-US" sz="1800" dirty="0"/>
              <a:t> </a:t>
            </a:r>
            <a:r>
              <a:rPr lang="en-US" sz="1800" dirty="0" err="1"/>
              <a:t>của</a:t>
            </a:r>
            <a:r>
              <a:rPr lang="en-US" sz="1800" dirty="0"/>
              <a:t> node con </a:t>
            </a:r>
            <a:r>
              <a:rPr lang="en-US" sz="1800" dirty="0" err="1"/>
              <a:t>phải</a:t>
            </a:r>
            <a:r>
              <a:rPr lang="en-US" sz="1800" dirty="0"/>
              <a:t> </a:t>
            </a:r>
            <a:r>
              <a:rPr lang="en-US" sz="1800" dirty="0" err="1"/>
              <a:t>của</a:t>
            </a:r>
            <a:r>
              <a:rPr lang="en-US" sz="1800" dirty="0"/>
              <a:t> </a:t>
            </a:r>
            <a:r>
              <a:rPr lang="en-US" sz="1800" dirty="0" err="1"/>
              <a:t>i</a:t>
            </a:r>
            <a:r>
              <a:rPr lang="en-US" sz="1800" dirty="0"/>
              <a:t> </a:t>
            </a:r>
            <a:r>
              <a:rPr lang="en-US" sz="1800" dirty="0" err="1"/>
              <a:t>gọi</a:t>
            </a:r>
            <a:r>
              <a:rPr lang="en-US" sz="1800" dirty="0"/>
              <a:t> </a:t>
            </a:r>
            <a:r>
              <a:rPr lang="en-US" sz="1800" dirty="0" err="1"/>
              <a:t>là</a:t>
            </a:r>
            <a:r>
              <a:rPr lang="en-US" sz="1800" dirty="0"/>
              <a:t>: RIGHT(</a:t>
            </a:r>
            <a:r>
              <a:rPr lang="en-US" sz="1800" dirty="0" err="1"/>
              <a:t>i</a:t>
            </a:r>
            <a:r>
              <a:rPr lang="en-US" sz="1800" dirty="0"/>
              <a:t>) </a:t>
            </a:r>
          </a:p>
          <a:p>
            <a:pPr marL="34290" indent="0">
              <a:buNone/>
            </a:pPr>
            <a:r>
              <a:rPr lang="en-US" sz="1800" dirty="0"/>
              <a:t>3 </a:t>
            </a:r>
            <a:r>
              <a:rPr lang="en-US" sz="1800" dirty="0" err="1"/>
              <a:t>chỉ</a:t>
            </a:r>
            <a:r>
              <a:rPr lang="en-US" sz="1800" dirty="0"/>
              <a:t> </a:t>
            </a:r>
            <a:r>
              <a:rPr lang="en-US" sz="1800" dirty="0" err="1"/>
              <a:t>số</a:t>
            </a:r>
            <a:r>
              <a:rPr lang="en-US" sz="1800" dirty="0"/>
              <a:t> </a:t>
            </a:r>
            <a:r>
              <a:rPr lang="en-US" sz="1800" dirty="0" err="1"/>
              <a:t>này</a:t>
            </a:r>
            <a:r>
              <a:rPr lang="en-US" sz="1800" dirty="0"/>
              <a:t> </a:t>
            </a:r>
            <a:r>
              <a:rPr lang="en-US" sz="1800" dirty="0" err="1"/>
              <a:t>được</a:t>
            </a:r>
            <a:r>
              <a:rPr lang="en-US" sz="1800" dirty="0"/>
              <a:t> </a:t>
            </a:r>
            <a:r>
              <a:rPr lang="en-US" sz="1800" dirty="0" err="1"/>
              <a:t>tính</a:t>
            </a:r>
            <a:r>
              <a:rPr lang="en-US" sz="1800" dirty="0"/>
              <a:t> qua </a:t>
            </a:r>
            <a:r>
              <a:rPr lang="en-US" sz="1800" dirty="0" err="1"/>
              <a:t>công</a:t>
            </a:r>
            <a:r>
              <a:rPr lang="en-US" sz="1800" dirty="0"/>
              <a:t> </a:t>
            </a:r>
            <a:r>
              <a:rPr lang="en-US" sz="1800" dirty="0" err="1"/>
              <a:t>thức</a:t>
            </a:r>
            <a:r>
              <a:rPr lang="en-US" sz="1800" dirty="0"/>
              <a:t> </a:t>
            </a:r>
            <a:r>
              <a:rPr lang="en-US" sz="1800" dirty="0" err="1"/>
              <a:t>sau</a:t>
            </a:r>
            <a:r>
              <a:rPr lang="en-US" sz="1800" dirty="0"/>
              <a:t>:</a:t>
            </a:r>
          </a:p>
          <a:p>
            <a:pPr marL="34290" indent="0">
              <a:buNone/>
            </a:pPr>
            <a:br>
              <a:rPr lang="en-US" sz="1800" dirty="0"/>
            </a:br>
            <a:r>
              <a:rPr lang="en-US" sz="1800" dirty="0">
                <a:latin typeface="Consolas" panose="020B0609020204030204" pitchFamily="49" charset="0"/>
              </a:rPr>
              <a:t>PARENT(</a:t>
            </a:r>
            <a:r>
              <a:rPr lang="en-US" sz="1800" dirty="0" err="1">
                <a:latin typeface="Consolas" panose="020B0609020204030204" pitchFamily="49" charset="0"/>
              </a:rPr>
              <a:t>i</a:t>
            </a:r>
            <a:r>
              <a:rPr lang="en-US" sz="1800" dirty="0">
                <a:latin typeface="Consolas" panose="020B0609020204030204" pitchFamily="49" charset="0"/>
              </a:rPr>
              <a:t>)	return [(i-1)/2]</a:t>
            </a:r>
          </a:p>
          <a:p>
            <a:pPr marL="34290" indent="0">
              <a:buNone/>
            </a:pPr>
            <a:r>
              <a:rPr lang="en-US" sz="1800" dirty="0">
                <a:latin typeface="Consolas" panose="020B0609020204030204" pitchFamily="49" charset="0"/>
              </a:rPr>
              <a:t>LEFT(</a:t>
            </a:r>
            <a:r>
              <a:rPr lang="en-US" sz="1800" dirty="0" err="1">
                <a:latin typeface="Consolas" panose="020B0609020204030204" pitchFamily="49" charset="0"/>
              </a:rPr>
              <a:t>i</a:t>
            </a:r>
            <a:r>
              <a:rPr lang="en-US" sz="1800" dirty="0">
                <a:latin typeface="Consolas" panose="020B0609020204030204" pitchFamily="49" charset="0"/>
              </a:rPr>
              <a:t>) 	return 2i+1</a:t>
            </a:r>
          </a:p>
          <a:p>
            <a:pPr marL="34290" indent="0">
              <a:buNone/>
            </a:pPr>
            <a:r>
              <a:rPr lang="en-US" sz="1800" dirty="0">
                <a:latin typeface="Consolas" panose="020B0609020204030204" pitchFamily="49" charset="0"/>
              </a:rPr>
              <a:t>RIGHT(</a:t>
            </a:r>
            <a:r>
              <a:rPr lang="en-US" sz="1800" dirty="0" err="1">
                <a:latin typeface="Consolas" panose="020B0609020204030204" pitchFamily="49" charset="0"/>
              </a:rPr>
              <a:t>i</a:t>
            </a:r>
            <a:r>
              <a:rPr lang="en-US" sz="1800" dirty="0">
                <a:latin typeface="Consolas" panose="020B0609020204030204" pitchFamily="49" charset="0"/>
              </a:rPr>
              <a:t>) 	return 2i+2 </a:t>
            </a:r>
            <a:br>
              <a:rPr lang="en-US" sz="1800" dirty="0"/>
            </a:br>
            <a:endParaRPr lang="en-US" sz="1800"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9</a:t>
            </a:fld>
            <a:endParaRPr lang="en-US" dirty="0"/>
          </a:p>
        </p:txBody>
      </p:sp>
      <p:pic>
        <p:nvPicPr>
          <p:cNvPr id="12" name="Content Placeholder 5"/>
          <p:cNvPicPr>
            <a:picLocks noChangeAspect="1"/>
          </p:cNvPicPr>
          <p:nvPr/>
        </p:nvPicPr>
        <p:blipFill>
          <a:blip r:embed="rId2"/>
          <a:stretch>
            <a:fillRect/>
          </a:stretch>
        </p:blipFill>
        <p:spPr>
          <a:xfrm>
            <a:off x="4568937" y="2819400"/>
            <a:ext cx="4298373" cy="2726401"/>
          </a:xfrm>
          <a:prstGeom prst="rect">
            <a:avLst/>
          </a:prstGeom>
        </p:spPr>
      </p:pic>
      <p:graphicFrame>
        <p:nvGraphicFramePr>
          <p:cNvPr id="13" name="Table 12"/>
          <p:cNvGraphicFramePr>
            <a:graphicFrameLocks noGrp="1"/>
          </p:cNvGraphicFramePr>
          <p:nvPr/>
        </p:nvGraphicFramePr>
        <p:xfrm>
          <a:off x="4648200" y="5456472"/>
          <a:ext cx="4219110" cy="944328"/>
        </p:xfrm>
        <a:graphic>
          <a:graphicData uri="http://schemas.openxmlformats.org/drawingml/2006/table">
            <a:tbl>
              <a:tblPr firstRow="1" bandRow="1">
                <a:tableStyleId>{5C22544A-7EE6-4342-B048-85BDC9FD1C3A}</a:tableStyleId>
              </a:tblPr>
              <a:tblGrid>
                <a:gridCol w="421911">
                  <a:extLst>
                    <a:ext uri="{9D8B030D-6E8A-4147-A177-3AD203B41FA5}">
                      <a16:colId xmlns:a16="http://schemas.microsoft.com/office/drawing/2014/main" val="4093906238"/>
                    </a:ext>
                  </a:extLst>
                </a:gridCol>
                <a:gridCol w="421911">
                  <a:extLst>
                    <a:ext uri="{9D8B030D-6E8A-4147-A177-3AD203B41FA5}">
                      <a16:colId xmlns:a16="http://schemas.microsoft.com/office/drawing/2014/main" val="2879868323"/>
                    </a:ext>
                  </a:extLst>
                </a:gridCol>
                <a:gridCol w="421911">
                  <a:extLst>
                    <a:ext uri="{9D8B030D-6E8A-4147-A177-3AD203B41FA5}">
                      <a16:colId xmlns:a16="http://schemas.microsoft.com/office/drawing/2014/main" val="1654922543"/>
                    </a:ext>
                  </a:extLst>
                </a:gridCol>
                <a:gridCol w="421911">
                  <a:extLst>
                    <a:ext uri="{9D8B030D-6E8A-4147-A177-3AD203B41FA5}">
                      <a16:colId xmlns:a16="http://schemas.microsoft.com/office/drawing/2014/main" val="1005559804"/>
                    </a:ext>
                  </a:extLst>
                </a:gridCol>
                <a:gridCol w="421911">
                  <a:extLst>
                    <a:ext uri="{9D8B030D-6E8A-4147-A177-3AD203B41FA5}">
                      <a16:colId xmlns:a16="http://schemas.microsoft.com/office/drawing/2014/main" val="735355960"/>
                    </a:ext>
                  </a:extLst>
                </a:gridCol>
                <a:gridCol w="421911">
                  <a:extLst>
                    <a:ext uri="{9D8B030D-6E8A-4147-A177-3AD203B41FA5}">
                      <a16:colId xmlns:a16="http://schemas.microsoft.com/office/drawing/2014/main" val="1772605011"/>
                    </a:ext>
                  </a:extLst>
                </a:gridCol>
                <a:gridCol w="421911">
                  <a:extLst>
                    <a:ext uri="{9D8B030D-6E8A-4147-A177-3AD203B41FA5}">
                      <a16:colId xmlns:a16="http://schemas.microsoft.com/office/drawing/2014/main" val="1222742865"/>
                    </a:ext>
                  </a:extLst>
                </a:gridCol>
                <a:gridCol w="421911">
                  <a:extLst>
                    <a:ext uri="{9D8B030D-6E8A-4147-A177-3AD203B41FA5}">
                      <a16:colId xmlns:a16="http://schemas.microsoft.com/office/drawing/2014/main" val="1625513432"/>
                    </a:ext>
                  </a:extLst>
                </a:gridCol>
                <a:gridCol w="421911">
                  <a:extLst>
                    <a:ext uri="{9D8B030D-6E8A-4147-A177-3AD203B41FA5}">
                      <a16:colId xmlns:a16="http://schemas.microsoft.com/office/drawing/2014/main" val="1588835807"/>
                    </a:ext>
                  </a:extLst>
                </a:gridCol>
                <a:gridCol w="421911">
                  <a:extLst>
                    <a:ext uri="{9D8B030D-6E8A-4147-A177-3AD203B41FA5}">
                      <a16:colId xmlns:a16="http://schemas.microsoft.com/office/drawing/2014/main" val="3174182570"/>
                    </a:ext>
                  </a:extLst>
                </a:gridCol>
              </a:tblGrid>
              <a:tr h="472164">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250213"/>
                  </a:ext>
                </a:extLst>
              </a:tr>
              <a:tr h="472164">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234378"/>
                  </a:ext>
                </a:extLst>
              </a:tr>
            </a:tbl>
          </a:graphicData>
        </a:graphic>
      </p:graphicFrame>
    </p:spTree>
    <p:extLst>
      <p:ext uri="{BB962C8B-B14F-4D97-AF65-F5344CB8AC3E}">
        <p14:creationId xmlns:p14="http://schemas.microsoft.com/office/powerpoint/2010/main" val="367056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x" id="{0EB88580-7E4D-3845-852E-76CE22F65FC8}" vid="{F399A275-A9E0-BB40-A3BD-46D1B13EF845}"/>
    </a:ext>
  </a:extLst>
</a:theme>
</file>

<file path=ppt/theme/theme2.xml><?xml version="1.0" encoding="utf-8"?>
<a:theme xmlns:a="http://schemas.openxmlformats.org/drawingml/2006/main" name="2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1891</Words>
  <Application>Microsoft Office PowerPoint</Application>
  <PresentationFormat>On-screen Show (4:3)</PresentationFormat>
  <Paragraphs>407</Paragraphs>
  <Slides>29</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29</vt:i4>
      </vt:variant>
    </vt:vector>
  </HeadingPairs>
  <TitlesOfParts>
    <vt:vector size="45" baseType="lpstr">
      <vt:lpstr>Arial</vt:lpstr>
      <vt:lpstr>Arial Narrow</vt:lpstr>
      <vt:lpstr>Calibri</vt:lpstr>
      <vt:lpstr>Cambria Math</vt:lpstr>
      <vt:lpstr>Consolas</vt:lpstr>
      <vt:lpstr>Corbel</vt:lpstr>
      <vt:lpstr>Courier New</vt:lpstr>
      <vt:lpstr>CourierNewPS-BoldMT</vt:lpstr>
      <vt:lpstr>Gill Sans MT</vt:lpstr>
      <vt:lpstr>Tahoma</vt:lpstr>
      <vt:lpstr>Tahoma (Body)</vt:lpstr>
      <vt:lpstr>Times New Roman</vt:lpstr>
      <vt:lpstr>Verdana</vt:lpstr>
      <vt:lpstr>Wingdings</vt:lpstr>
      <vt:lpstr>1_Banded Design Teal 16x9</vt:lpstr>
      <vt:lpstr>2_Banded Design Teal 16x9</vt:lpstr>
      <vt:lpstr>INTRODUCTION TO DATA STRUCTURES AND ALGORITHM COURSE</vt:lpstr>
      <vt:lpstr>Nội dung</vt:lpstr>
      <vt:lpstr>9. Heap Sort </vt:lpstr>
      <vt:lpstr>9. Heap Sort </vt:lpstr>
      <vt:lpstr>Định nghĩa cây Heap</vt:lpstr>
      <vt:lpstr>Bài tập:</vt:lpstr>
      <vt:lpstr>Bài tập: (tt)</vt:lpstr>
      <vt:lpstr>Array-based Binary Heap</vt:lpstr>
      <vt:lpstr>Array-based Binary Heap</vt:lpstr>
      <vt:lpstr>Array-based binary heap</vt:lpstr>
      <vt:lpstr>Bài tập: (tt)</vt:lpstr>
      <vt:lpstr>Duy trì tính chất Heap: HEAPIFY hay Re-Heap</vt:lpstr>
      <vt:lpstr>Duy trì tính chất Heap: Ví dụ trên cây Max-Heap</vt:lpstr>
      <vt:lpstr>Xây dựng cây Heap: BUILD-HEAP</vt:lpstr>
      <vt:lpstr>BUILD-HEAP: Ví dụ</vt:lpstr>
      <vt:lpstr>BUILD-HEAP: Ví dụ (tt)</vt:lpstr>
      <vt:lpstr>BUILD-HEAP: Ví dụ (tt)</vt:lpstr>
      <vt:lpstr>BUILD-HEAP: Ví dụ (tt)</vt:lpstr>
      <vt:lpstr>BUILD-HEAP: Ví dụ (tt)</vt:lpstr>
      <vt:lpstr>Heap Sort: Ý tưởng</vt:lpstr>
      <vt:lpstr>Heap Sort: Thuật toán</vt:lpstr>
      <vt:lpstr>Heap Sort: Độ phức tạp</vt:lpstr>
      <vt:lpstr>HeapSort: Code C/C++</vt:lpstr>
      <vt:lpstr>HeapSort: Code C/C++ (tt)</vt:lpstr>
      <vt:lpstr>Heap Sort: Minh họa</vt:lpstr>
      <vt:lpstr>Heap Sort: Minh họa (tt)</vt:lpstr>
      <vt:lpstr>Heap Sort: Minh họa (tt)</vt:lpstr>
      <vt:lpstr>Bài tập về nhà</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 Nguyen</dc:creator>
  <cp:lastModifiedBy>Diem Nguyen</cp:lastModifiedBy>
  <cp:revision>19</cp:revision>
  <dcterms:created xsi:type="dcterms:W3CDTF">2020-04-23T13:04:55Z</dcterms:created>
  <dcterms:modified xsi:type="dcterms:W3CDTF">2020-04-24T06:11:01Z</dcterms:modified>
</cp:coreProperties>
</file>