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dirty="0" smtClean="0"/>
              <a:t>Micro</a:t>
            </a:r>
            <a:r>
              <a:rPr lang="zh-CN" altLang="en-US" sz="6600" dirty="0" smtClean="0"/>
              <a:t>企业管理助手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关键信息字段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4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员工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824536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员工编号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可以为空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所属部门</a:t>
            </a:r>
            <a:endParaRPr lang="en-US" altLang="zh-CN" sz="1400" dirty="0" smtClean="0"/>
          </a:p>
          <a:p>
            <a:r>
              <a:rPr lang="zh-CN" altLang="en-US" sz="1400" dirty="0"/>
              <a:t>岗位</a:t>
            </a:r>
            <a:endParaRPr lang="en-US" altLang="zh-CN" sz="1400" dirty="0" smtClean="0"/>
          </a:p>
          <a:p>
            <a:r>
              <a:rPr lang="zh-CN" altLang="en-US" sz="1400" dirty="0"/>
              <a:t>姓名</a:t>
            </a:r>
            <a:endParaRPr lang="en-US" altLang="zh-CN" sz="1400" dirty="0" smtClean="0"/>
          </a:p>
          <a:p>
            <a:r>
              <a:rPr lang="zh-CN" altLang="en-US" sz="1400" dirty="0"/>
              <a:t>性别</a:t>
            </a:r>
            <a:endParaRPr lang="en-US" altLang="zh-CN" sz="1400" dirty="0" smtClean="0"/>
          </a:p>
          <a:p>
            <a:r>
              <a:rPr lang="zh-CN" altLang="en-US" sz="1400" dirty="0"/>
              <a:t>出生日期</a:t>
            </a:r>
            <a:endParaRPr lang="en-US" altLang="zh-CN" sz="1400" dirty="0" smtClean="0"/>
          </a:p>
          <a:p>
            <a:r>
              <a:rPr lang="zh-CN" altLang="en-US" sz="1400" dirty="0" smtClean="0"/>
              <a:t>年龄（自动计算）</a:t>
            </a:r>
            <a:endParaRPr lang="en-US" altLang="zh-CN" sz="1400" dirty="0" smtClean="0"/>
          </a:p>
          <a:p>
            <a:r>
              <a:rPr lang="zh-CN" altLang="en-US" sz="1400" dirty="0" smtClean="0"/>
              <a:t>学历</a:t>
            </a:r>
            <a:endParaRPr lang="en-US" altLang="zh-CN" sz="1400" dirty="0" smtClean="0"/>
          </a:p>
          <a:p>
            <a:r>
              <a:rPr lang="zh-CN" altLang="en-US" sz="1400" dirty="0" smtClean="0"/>
              <a:t>毕业院校</a:t>
            </a:r>
            <a:endParaRPr lang="en-US" altLang="zh-CN" sz="1400" dirty="0" smtClean="0"/>
          </a:p>
          <a:p>
            <a:r>
              <a:rPr lang="zh-CN" altLang="en-US" sz="1400" dirty="0" smtClean="0"/>
              <a:t>联系方式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电话</a:t>
            </a:r>
            <a:r>
              <a:rPr lang="zh-CN" altLang="en-US" sz="1400" dirty="0"/>
              <a:t>、</a:t>
            </a:r>
            <a:r>
              <a:rPr lang="en-US" altLang="zh-CN" sz="1400" dirty="0"/>
              <a:t>QQ</a:t>
            </a:r>
            <a:r>
              <a:rPr lang="zh-CN" altLang="en-US" sz="1400" dirty="0"/>
              <a:t>、电子邮件、微博、微信、配送地址，均可支持多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紧急联系人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电话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采购总价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采购数量*采购单价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/>
              <a:t>照片</a:t>
            </a:r>
            <a:endParaRPr lang="en-US" altLang="zh-CN" sz="1400" dirty="0" smtClean="0"/>
          </a:p>
          <a:p>
            <a:r>
              <a:rPr lang="zh-CN" altLang="en-US" sz="1400" dirty="0" smtClean="0"/>
              <a:t>电子简历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附件形式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/>
              <a:t>入</a:t>
            </a:r>
            <a:r>
              <a:rPr lang="zh-CN" altLang="en-US" sz="1400" dirty="0" smtClean="0"/>
              <a:t>职日期</a:t>
            </a:r>
            <a:endParaRPr lang="en-US" altLang="zh-CN" sz="1400" dirty="0" smtClean="0"/>
          </a:p>
          <a:p>
            <a:r>
              <a:rPr lang="zh-CN" altLang="en-US" sz="1400" dirty="0" smtClean="0"/>
              <a:t>是否在职</a:t>
            </a:r>
            <a:endParaRPr lang="en-US" altLang="zh-CN" sz="1400" dirty="0" smtClean="0"/>
          </a:p>
          <a:p>
            <a:r>
              <a:rPr lang="zh-CN" altLang="en-US" sz="1400" dirty="0" smtClean="0"/>
              <a:t>离职日期</a:t>
            </a:r>
            <a:endParaRPr lang="en-US" altLang="zh-CN" sz="1400" dirty="0" smtClean="0"/>
          </a:p>
          <a:p>
            <a:r>
              <a:rPr lang="zh-CN" altLang="en-US" sz="1400" dirty="0" smtClean="0"/>
              <a:t>录入</a:t>
            </a:r>
            <a:r>
              <a:rPr lang="zh-CN" altLang="en-US" sz="1400" dirty="0"/>
              <a:t>日期</a:t>
            </a:r>
            <a:endParaRPr lang="en-US" altLang="zh-CN" sz="1400" dirty="0"/>
          </a:p>
          <a:p>
            <a:r>
              <a:rPr lang="zh-CN" altLang="en-US" sz="1400" dirty="0"/>
              <a:t>修改</a:t>
            </a:r>
            <a:r>
              <a:rPr lang="zh-CN" altLang="en-US" sz="1400" dirty="0" smtClean="0"/>
              <a:t>日期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109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824536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合同编号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建议</a:t>
            </a:r>
            <a:r>
              <a:rPr lang="zh-CN" altLang="en-US" sz="1400" dirty="0"/>
              <a:t>以录入时间</a:t>
            </a:r>
            <a:r>
              <a:rPr lang="zh-CN" altLang="en-US" sz="1400" dirty="0" smtClean="0"/>
              <a:t>为编号，如</a:t>
            </a:r>
            <a:r>
              <a:rPr lang="en-US" altLang="zh-CN" sz="1400" dirty="0" smtClean="0"/>
              <a:t>20130515090301001}</a:t>
            </a:r>
          </a:p>
          <a:p>
            <a:r>
              <a:rPr lang="zh-CN" altLang="en-US" sz="1400" dirty="0" smtClean="0"/>
              <a:t>合同名称</a:t>
            </a:r>
            <a:endParaRPr lang="en-US" altLang="zh-CN" sz="1400" dirty="0" smtClean="0"/>
          </a:p>
          <a:p>
            <a:r>
              <a:rPr lang="zh-CN" altLang="en-US" sz="1400" dirty="0" smtClean="0"/>
              <a:t>客户名称</a:t>
            </a:r>
            <a:endParaRPr lang="en-US" altLang="zh-CN" sz="1400" dirty="0" smtClean="0"/>
          </a:p>
          <a:p>
            <a:r>
              <a:rPr lang="zh-CN" altLang="en-US" sz="1400" dirty="0"/>
              <a:t>合同</a:t>
            </a:r>
            <a:r>
              <a:rPr lang="zh-CN" altLang="en-US" sz="1400" dirty="0" smtClean="0"/>
              <a:t>金额</a:t>
            </a:r>
            <a:endParaRPr lang="en-US" altLang="zh-CN" sz="1400" dirty="0" smtClean="0"/>
          </a:p>
          <a:p>
            <a:r>
              <a:rPr lang="zh-CN" altLang="en-US" sz="1400" dirty="0" smtClean="0"/>
              <a:t>客户签字人</a:t>
            </a:r>
            <a:endParaRPr lang="en-US" altLang="zh-CN" sz="1400" dirty="0" smtClean="0"/>
          </a:p>
          <a:p>
            <a:r>
              <a:rPr lang="zh-CN" altLang="en-US" sz="1400" dirty="0" smtClean="0"/>
              <a:t>客户签订日期</a:t>
            </a:r>
            <a:endParaRPr lang="en-US" altLang="zh-CN" sz="1400" dirty="0" smtClean="0"/>
          </a:p>
          <a:p>
            <a:r>
              <a:rPr lang="zh-CN" altLang="en-US" sz="1400" dirty="0" smtClean="0"/>
              <a:t>合同承办人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默认为当前用户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己方签字人</a:t>
            </a:r>
            <a:endParaRPr lang="en-US" altLang="zh-CN" sz="1400" dirty="0" smtClean="0"/>
          </a:p>
          <a:p>
            <a:r>
              <a:rPr lang="zh-CN" altLang="en-US" sz="1400" dirty="0" smtClean="0"/>
              <a:t>己方签订日期</a:t>
            </a:r>
            <a:endParaRPr lang="en-US" altLang="zh-CN" sz="1400" dirty="0" smtClean="0"/>
          </a:p>
          <a:p>
            <a:r>
              <a:rPr lang="zh-CN" altLang="en-US" sz="1400" dirty="0" smtClean="0"/>
              <a:t>付款方式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全款、分期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分期情况</a:t>
            </a:r>
            <a:endParaRPr lang="en-US" altLang="zh-CN" sz="1400" dirty="0" smtClean="0"/>
          </a:p>
          <a:p>
            <a:r>
              <a:rPr lang="zh-CN" altLang="en-US" sz="1400" dirty="0" smtClean="0"/>
              <a:t>合同附件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电子附件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简要描述</a:t>
            </a:r>
            <a:endParaRPr lang="en-US" altLang="zh-CN" sz="1400" dirty="0" smtClean="0"/>
          </a:p>
          <a:p>
            <a:r>
              <a:rPr lang="zh-CN" altLang="en-US" sz="1400" dirty="0" smtClean="0"/>
              <a:t>到期提醒</a:t>
            </a:r>
            <a:endParaRPr lang="en-US" altLang="zh-CN" sz="1400" dirty="0" smtClean="0"/>
          </a:p>
          <a:p>
            <a:r>
              <a:rPr lang="zh-CN" altLang="en-US" sz="1400" dirty="0" smtClean="0"/>
              <a:t>合同录入人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默认为当前人员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录入</a:t>
            </a:r>
            <a:r>
              <a:rPr lang="zh-CN" altLang="en-US" sz="1400" dirty="0"/>
              <a:t>日期</a:t>
            </a:r>
            <a:endParaRPr lang="en-US" altLang="zh-CN" sz="1400" dirty="0"/>
          </a:p>
          <a:p>
            <a:r>
              <a:rPr lang="zh-CN" altLang="en-US" sz="1400" dirty="0"/>
              <a:t>修改</a:t>
            </a:r>
            <a:r>
              <a:rPr lang="zh-CN" altLang="en-US" sz="1400" dirty="0" smtClean="0"/>
              <a:t>日期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712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客户拜访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824536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客户名称</a:t>
            </a:r>
            <a:endParaRPr lang="en-US" altLang="zh-CN" sz="1400" dirty="0" smtClean="0"/>
          </a:p>
          <a:p>
            <a:r>
              <a:rPr lang="zh-CN" altLang="en-US" sz="1400" dirty="0" smtClean="0"/>
              <a:t>联系人</a:t>
            </a:r>
            <a:endParaRPr lang="en-US" altLang="zh-CN" sz="1400" dirty="0" smtClean="0"/>
          </a:p>
          <a:p>
            <a:r>
              <a:rPr lang="zh-CN" altLang="en-US" sz="1400" dirty="0" smtClean="0"/>
              <a:t>拜访类别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初次联络、日常联络、</a:t>
            </a:r>
            <a:r>
              <a:rPr lang="zh-CN" altLang="en-US" sz="1400" dirty="0"/>
              <a:t>销售跟进、</a:t>
            </a:r>
            <a:r>
              <a:rPr lang="zh-CN" altLang="en-US" sz="1400" dirty="0" smtClean="0"/>
              <a:t>洽谈合同、售后事宜、其他事务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拜访方式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面谈、电话、在线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/>
              <a:t>拜访时间</a:t>
            </a:r>
            <a:endParaRPr lang="en-US" altLang="zh-CN" sz="1400" dirty="0" smtClean="0"/>
          </a:p>
          <a:p>
            <a:r>
              <a:rPr lang="zh-CN" altLang="en-US" sz="1400" dirty="0" smtClean="0"/>
              <a:t>主要议题</a:t>
            </a:r>
            <a:endParaRPr lang="en-US" altLang="zh-CN" sz="1400" dirty="0" smtClean="0"/>
          </a:p>
          <a:p>
            <a:r>
              <a:rPr lang="zh-CN" altLang="en-US" sz="1400" dirty="0" smtClean="0"/>
              <a:t>拜访结果</a:t>
            </a:r>
            <a:endParaRPr lang="en-US" altLang="zh-CN" sz="1400" dirty="0" smtClean="0"/>
          </a:p>
          <a:p>
            <a:r>
              <a:rPr lang="en-US" altLang="zh-CN" sz="1400" dirty="0" smtClean="0"/>
              <a:t>Who</a:t>
            </a:r>
            <a:r>
              <a:rPr lang="zh-CN" altLang="en-US" sz="1400" dirty="0" smtClean="0"/>
              <a:t>？</a:t>
            </a:r>
            <a:endParaRPr lang="en-US" altLang="zh-CN" sz="1400" dirty="0" smtClean="0"/>
          </a:p>
          <a:p>
            <a:r>
              <a:rPr lang="zh-CN" altLang="en-US" sz="1400" dirty="0" smtClean="0"/>
              <a:t>录入</a:t>
            </a:r>
            <a:r>
              <a:rPr lang="zh-CN" altLang="en-US" sz="1400" dirty="0"/>
              <a:t>日期</a:t>
            </a:r>
            <a:endParaRPr lang="en-US" altLang="zh-CN" sz="1400" dirty="0"/>
          </a:p>
          <a:p>
            <a:r>
              <a:rPr lang="zh-CN" altLang="en-US" sz="1400" dirty="0"/>
              <a:t>修改</a:t>
            </a:r>
            <a:r>
              <a:rPr lang="zh-CN" altLang="en-US" sz="1400" dirty="0" smtClean="0"/>
              <a:t>日期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517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销售跟进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824536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销售或</a:t>
            </a:r>
            <a:r>
              <a:rPr lang="zh-CN" altLang="en-US" sz="1400" smtClean="0"/>
              <a:t>项目名称</a:t>
            </a:r>
            <a:endParaRPr lang="en-US" altLang="zh-CN" sz="1400" smtClean="0"/>
          </a:p>
          <a:p>
            <a:r>
              <a:rPr lang="zh-CN" altLang="en-US" sz="1400" dirty="0" smtClean="0"/>
              <a:t>客户名称</a:t>
            </a:r>
            <a:endParaRPr lang="en-US" altLang="zh-CN" sz="1400" dirty="0" smtClean="0"/>
          </a:p>
          <a:p>
            <a:r>
              <a:rPr lang="zh-CN" altLang="en-US" sz="1400" dirty="0" smtClean="0"/>
              <a:t>联系人</a:t>
            </a:r>
            <a:endParaRPr lang="en-US" altLang="zh-CN" sz="1400" dirty="0" smtClean="0"/>
          </a:p>
          <a:p>
            <a:r>
              <a:rPr lang="zh-CN" altLang="en-US" sz="1400" dirty="0" smtClean="0"/>
              <a:t>流程状态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寻找机会、初次拜访、初次面议、提交产品资料、销售报价、合同谈判、合同签订、物流配送、售后、回访、结束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流程更新时间</a:t>
            </a:r>
            <a:endParaRPr lang="en-US" altLang="zh-CN" sz="1400" dirty="0" smtClean="0"/>
          </a:p>
          <a:p>
            <a:r>
              <a:rPr lang="zh-CN" altLang="en-US" sz="1400" dirty="0" smtClean="0"/>
              <a:t>存在问题</a:t>
            </a:r>
            <a:endParaRPr lang="en-US" altLang="zh-CN" sz="1400" dirty="0" smtClean="0"/>
          </a:p>
          <a:p>
            <a:r>
              <a:rPr lang="zh-CN" altLang="en-US" sz="1400" dirty="0" smtClean="0"/>
              <a:t>解决方式</a:t>
            </a:r>
            <a:endParaRPr lang="en-US" altLang="zh-CN" sz="1400" dirty="0" smtClean="0"/>
          </a:p>
          <a:p>
            <a:r>
              <a:rPr lang="zh-CN" altLang="en-US" sz="1400" dirty="0"/>
              <a:t>注意事项</a:t>
            </a:r>
            <a:endParaRPr lang="en-US" altLang="zh-CN" sz="1400" dirty="0"/>
          </a:p>
          <a:p>
            <a:r>
              <a:rPr lang="zh-CN" altLang="en-US" sz="1400" dirty="0"/>
              <a:t>修改</a:t>
            </a:r>
            <a:r>
              <a:rPr lang="zh-CN" altLang="en-US" sz="1400" dirty="0" smtClean="0"/>
              <a:t>日期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57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应收应付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824536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合同编号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建议</a:t>
            </a:r>
            <a:r>
              <a:rPr lang="zh-CN" altLang="en-US" sz="1400" dirty="0"/>
              <a:t>以录入时间</a:t>
            </a:r>
            <a:r>
              <a:rPr lang="zh-CN" altLang="en-US" sz="1400" dirty="0" smtClean="0"/>
              <a:t>为编号，如</a:t>
            </a:r>
            <a:r>
              <a:rPr lang="en-US" altLang="zh-CN" sz="1400" dirty="0" smtClean="0"/>
              <a:t>20130515090301001}</a:t>
            </a:r>
          </a:p>
          <a:p>
            <a:r>
              <a:rPr lang="zh-CN" altLang="en-US" sz="1400" dirty="0"/>
              <a:t>客户</a:t>
            </a:r>
            <a:r>
              <a:rPr lang="zh-CN" altLang="en-US" sz="1400" dirty="0" smtClean="0"/>
              <a:t>名称</a:t>
            </a:r>
            <a:endParaRPr lang="en-US" altLang="zh-CN" sz="1400" dirty="0" smtClean="0"/>
          </a:p>
          <a:p>
            <a:r>
              <a:rPr lang="zh-CN" altLang="en-US" sz="1400" dirty="0" smtClean="0"/>
              <a:t>客户联系人</a:t>
            </a:r>
            <a:endParaRPr lang="en-US" altLang="zh-CN" sz="1400" dirty="0" smtClean="0"/>
          </a:p>
          <a:p>
            <a:r>
              <a:rPr lang="zh-CN" altLang="en-US" sz="1400" dirty="0" smtClean="0"/>
              <a:t>合同总额</a:t>
            </a:r>
            <a:endParaRPr lang="en-US" altLang="zh-CN" sz="1400" dirty="0" smtClean="0"/>
          </a:p>
          <a:p>
            <a:r>
              <a:rPr lang="zh-CN" altLang="en-US" sz="1400" dirty="0" smtClean="0"/>
              <a:t>本期应收应付金额</a:t>
            </a:r>
            <a:endParaRPr lang="en-US" altLang="zh-CN" sz="1400" dirty="0" smtClean="0"/>
          </a:p>
          <a:p>
            <a:r>
              <a:rPr lang="zh-CN" altLang="en-US" sz="1400" dirty="0" smtClean="0"/>
              <a:t>本期应收应付日期</a:t>
            </a:r>
            <a:endParaRPr lang="en-US" altLang="zh-CN" sz="1400" dirty="0" smtClean="0"/>
          </a:p>
          <a:p>
            <a:r>
              <a:rPr lang="zh-CN" altLang="en-US" sz="1400" dirty="0" smtClean="0"/>
              <a:t>合同签署日期</a:t>
            </a:r>
            <a:endParaRPr lang="en-US" altLang="zh-CN" sz="1400" dirty="0" smtClean="0"/>
          </a:p>
          <a:p>
            <a:r>
              <a:rPr lang="zh-CN" altLang="en-US" sz="1400" dirty="0"/>
              <a:t>承办</a:t>
            </a:r>
            <a:r>
              <a:rPr lang="zh-CN" altLang="en-US" sz="1400" dirty="0" smtClean="0"/>
              <a:t>人</a:t>
            </a:r>
            <a:endParaRPr lang="en-US" altLang="zh-CN" sz="1400" dirty="0" smtClean="0"/>
          </a:p>
          <a:p>
            <a:r>
              <a:rPr lang="zh-CN" altLang="en-US" sz="1400" dirty="0" smtClean="0"/>
              <a:t>是否已手动催促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953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员工借款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824536"/>
          </a:xfrm>
        </p:spPr>
        <p:txBody>
          <a:bodyPr>
            <a:noAutofit/>
          </a:bodyPr>
          <a:lstStyle/>
          <a:p>
            <a:r>
              <a:rPr lang="zh-CN" altLang="en-US" sz="1400" dirty="0"/>
              <a:t>借款</a:t>
            </a:r>
            <a:r>
              <a:rPr lang="zh-CN" altLang="en-US" sz="1400" dirty="0" smtClean="0"/>
              <a:t>单编号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建议以录入时间为编号，如</a:t>
            </a:r>
            <a:r>
              <a:rPr lang="en-US" altLang="zh-CN" sz="1400" dirty="0" smtClean="0"/>
              <a:t>20130515090301001}</a:t>
            </a:r>
          </a:p>
          <a:p>
            <a:r>
              <a:rPr lang="zh-CN" altLang="en-US" sz="1400" dirty="0"/>
              <a:t>借款人</a:t>
            </a:r>
            <a:endParaRPr lang="en-US" altLang="zh-CN" sz="1400" dirty="0" smtClean="0"/>
          </a:p>
          <a:p>
            <a:r>
              <a:rPr lang="zh-CN" altLang="en-US" sz="1400" dirty="0" smtClean="0"/>
              <a:t>所属部门</a:t>
            </a:r>
            <a:endParaRPr lang="en-US" altLang="zh-CN" sz="1400" dirty="0" smtClean="0"/>
          </a:p>
          <a:p>
            <a:r>
              <a:rPr lang="zh-CN" altLang="en-US" sz="1400" dirty="0"/>
              <a:t>岗位</a:t>
            </a:r>
            <a:endParaRPr lang="en-US" altLang="zh-CN" sz="1400" dirty="0" smtClean="0"/>
          </a:p>
          <a:p>
            <a:r>
              <a:rPr lang="zh-CN" altLang="en-US" sz="1400" dirty="0" smtClean="0"/>
              <a:t>借款金额</a:t>
            </a:r>
            <a:endParaRPr lang="en-US" altLang="zh-CN" sz="1400" dirty="0" smtClean="0"/>
          </a:p>
          <a:p>
            <a:r>
              <a:rPr lang="zh-CN" altLang="en-US" sz="1400" dirty="0" smtClean="0"/>
              <a:t>借款日期</a:t>
            </a:r>
            <a:endParaRPr lang="en-US" altLang="zh-CN" sz="1400" dirty="0" smtClean="0"/>
          </a:p>
          <a:p>
            <a:r>
              <a:rPr lang="zh-CN" altLang="en-US" sz="1400" dirty="0" smtClean="0"/>
              <a:t>借款用途</a:t>
            </a:r>
            <a:endParaRPr lang="en-US" altLang="zh-CN" sz="1400" dirty="0" smtClean="0"/>
          </a:p>
          <a:p>
            <a:r>
              <a:rPr lang="zh-CN" altLang="en-US" sz="1400" dirty="0"/>
              <a:t>承办</a:t>
            </a:r>
            <a:r>
              <a:rPr lang="zh-CN" altLang="en-US" sz="1400" dirty="0" smtClean="0"/>
              <a:t>人</a:t>
            </a:r>
            <a:endParaRPr lang="en-US" altLang="zh-CN" sz="1400" dirty="0" smtClean="0"/>
          </a:p>
          <a:p>
            <a:r>
              <a:rPr lang="zh-CN" altLang="en-US" sz="1400" dirty="0" smtClean="0"/>
              <a:t>是否已放款</a:t>
            </a:r>
            <a:endParaRPr lang="en-US" altLang="zh-CN" sz="1400" dirty="0" smtClean="0"/>
          </a:p>
          <a:p>
            <a:r>
              <a:rPr lang="zh-CN" altLang="en-US" sz="1400" dirty="0" smtClean="0"/>
              <a:t>是否已销账</a:t>
            </a:r>
            <a:endParaRPr lang="en-US" altLang="zh-CN" sz="1400" dirty="0" smtClean="0"/>
          </a:p>
          <a:p>
            <a:r>
              <a:rPr lang="zh-CN" altLang="en-US" sz="1400" dirty="0" smtClean="0"/>
              <a:t>关联报销单据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14046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员工报销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824536"/>
          </a:xfrm>
        </p:spPr>
        <p:txBody>
          <a:bodyPr>
            <a:noAutofit/>
          </a:bodyPr>
          <a:lstStyle/>
          <a:p>
            <a:r>
              <a:rPr lang="zh-CN" altLang="en-US" sz="1400" dirty="0"/>
              <a:t>报销</a:t>
            </a:r>
            <a:r>
              <a:rPr lang="zh-CN" altLang="en-US" sz="1400" dirty="0" smtClean="0"/>
              <a:t>单编号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建议以录入时间为编号，如</a:t>
            </a:r>
            <a:r>
              <a:rPr lang="en-US" altLang="zh-CN" sz="1400" dirty="0" smtClean="0"/>
              <a:t>20130515090301001}</a:t>
            </a:r>
          </a:p>
          <a:p>
            <a:r>
              <a:rPr lang="zh-CN" altLang="en-US" sz="1400" dirty="0"/>
              <a:t>报销人</a:t>
            </a:r>
            <a:endParaRPr lang="en-US" altLang="zh-CN" sz="1400" dirty="0" smtClean="0"/>
          </a:p>
          <a:p>
            <a:r>
              <a:rPr lang="zh-CN" altLang="en-US" sz="1400" dirty="0" smtClean="0"/>
              <a:t>所属部门</a:t>
            </a:r>
            <a:endParaRPr lang="en-US" altLang="zh-CN" sz="1400" dirty="0" smtClean="0"/>
          </a:p>
          <a:p>
            <a:r>
              <a:rPr lang="zh-CN" altLang="en-US" sz="1400" dirty="0"/>
              <a:t>岗位</a:t>
            </a:r>
            <a:endParaRPr lang="en-US" altLang="zh-CN" sz="1400" dirty="0" smtClean="0"/>
          </a:p>
          <a:p>
            <a:r>
              <a:rPr lang="zh-CN" altLang="en-US" sz="1400" dirty="0"/>
              <a:t>报销</a:t>
            </a:r>
            <a:r>
              <a:rPr lang="zh-CN" altLang="en-US" sz="1400" dirty="0" smtClean="0"/>
              <a:t>金额</a:t>
            </a:r>
            <a:endParaRPr lang="en-US" altLang="zh-CN" sz="1400" dirty="0" smtClean="0"/>
          </a:p>
          <a:p>
            <a:r>
              <a:rPr lang="zh-CN" altLang="en-US" sz="1400" dirty="0"/>
              <a:t>报销</a:t>
            </a:r>
            <a:r>
              <a:rPr lang="zh-CN" altLang="en-US" sz="1400" dirty="0" smtClean="0"/>
              <a:t>日期</a:t>
            </a:r>
            <a:endParaRPr lang="en-US" altLang="zh-CN" sz="1400" dirty="0" smtClean="0"/>
          </a:p>
          <a:p>
            <a:r>
              <a:rPr lang="zh-CN" altLang="en-US" sz="1400" dirty="0" smtClean="0"/>
              <a:t>关联借款单</a:t>
            </a:r>
            <a:r>
              <a:rPr lang="en-US" altLang="zh-CN" sz="1400" dirty="0" smtClean="0"/>
              <a:t>{</a:t>
            </a:r>
            <a:r>
              <a:rPr lang="zh-CN" altLang="en-US" sz="1400" dirty="0" smtClean="0"/>
              <a:t>如无表示自己垫付</a:t>
            </a:r>
            <a:r>
              <a:rPr lang="en-US" altLang="zh-CN" sz="1400" dirty="0" smtClean="0"/>
              <a:t>}</a:t>
            </a:r>
          </a:p>
          <a:p>
            <a:r>
              <a:rPr lang="zh-CN" altLang="en-US" sz="1400" dirty="0" smtClean="0"/>
              <a:t>报销明细</a:t>
            </a:r>
            <a:endParaRPr lang="en-US" altLang="zh-CN" sz="1400" dirty="0" smtClean="0"/>
          </a:p>
          <a:p>
            <a:r>
              <a:rPr lang="zh-CN" altLang="en-US" sz="1400" dirty="0" smtClean="0"/>
              <a:t>发票附件</a:t>
            </a:r>
            <a:endParaRPr lang="en-US" altLang="zh-CN" sz="1400" dirty="0" smtClean="0"/>
          </a:p>
          <a:p>
            <a:r>
              <a:rPr lang="zh-CN" altLang="en-US" sz="1400" dirty="0" smtClean="0"/>
              <a:t>是否已放款</a:t>
            </a:r>
            <a:endParaRPr lang="en-US" altLang="zh-CN" sz="1400" dirty="0" smtClean="0"/>
          </a:p>
          <a:p>
            <a:r>
              <a:rPr lang="zh-CN" altLang="en-US" sz="1400" dirty="0"/>
              <a:t>承办</a:t>
            </a:r>
            <a:r>
              <a:rPr lang="zh-CN" altLang="en-US" sz="1400" dirty="0" smtClean="0"/>
              <a:t>人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38370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客户信息</a:t>
            </a:r>
            <a:r>
              <a:rPr lang="en-US" altLang="zh-CN" dirty="0" smtClean="0"/>
              <a:t>【</a:t>
            </a:r>
            <a:r>
              <a:rPr lang="zh-CN" altLang="en-US" dirty="0"/>
              <a:t>个人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客户类别</a:t>
            </a:r>
            <a:r>
              <a:rPr lang="en-US" altLang="zh-CN" dirty="0" smtClean="0"/>
              <a:t>{</a:t>
            </a:r>
            <a:r>
              <a:rPr lang="zh-CN" altLang="en-US" dirty="0" smtClean="0"/>
              <a:t>个人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非个人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姓名</a:t>
            </a:r>
            <a:endParaRPr lang="en-US" altLang="zh-CN" dirty="0" smtClean="0"/>
          </a:p>
          <a:p>
            <a:r>
              <a:rPr lang="zh-CN" altLang="en-US" dirty="0" smtClean="0"/>
              <a:t>性别</a:t>
            </a:r>
            <a:endParaRPr lang="en-US" altLang="zh-CN" dirty="0" smtClean="0"/>
          </a:p>
          <a:p>
            <a:r>
              <a:rPr lang="zh-CN" altLang="en-US" dirty="0"/>
              <a:t>出生</a:t>
            </a:r>
            <a:r>
              <a:rPr lang="zh-CN" altLang="en-US" dirty="0" smtClean="0"/>
              <a:t>日期</a:t>
            </a:r>
            <a:endParaRPr lang="en-US" altLang="zh-CN" dirty="0" smtClean="0"/>
          </a:p>
          <a:p>
            <a:r>
              <a:rPr lang="zh-CN" altLang="en-US" dirty="0" smtClean="0"/>
              <a:t>年龄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根据出生日期自动计算</a:t>
            </a:r>
            <a:r>
              <a:rPr lang="en-US" altLang="zh-CN" dirty="0" smtClean="0"/>
              <a:t>】</a:t>
            </a:r>
          </a:p>
          <a:p>
            <a:r>
              <a:rPr lang="zh-CN" altLang="en-US" dirty="0"/>
              <a:t>所在地</a:t>
            </a:r>
            <a:r>
              <a:rPr lang="en-US" altLang="zh-CN" dirty="0"/>
              <a:t>{</a:t>
            </a:r>
            <a:r>
              <a:rPr lang="zh-CN" altLang="en-US" dirty="0"/>
              <a:t>到二级城市即可</a:t>
            </a: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zh-CN" altLang="en-US" dirty="0" smtClean="0"/>
              <a:t>从事行业</a:t>
            </a:r>
            <a:endParaRPr lang="en-US" altLang="zh-CN" dirty="0" smtClean="0"/>
          </a:p>
          <a:p>
            <a:r>
              <a:rPr lang="zh-CN" altLang="en-US" dirty="0"/>
              <a:t>联系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{</a:t>
            </a:r>
            <a:r>
              <a:rPr lang="zh-CN" altLang="en-US" dirty="0" smtClean="0"/>
              <a:t>电话、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、电子邮件、微博、微信、配送地址，均可支持多个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客户级别</a:t>
            </a:r>
            <a:endParaRPr lang="en-US" altLang="zh-CN" dirty="0" smtClean="0"/>
          </a:p>
          <a:p>
            <a:r>
              <a:rPr lang="zh-CN" altLang="en-US" dirty="0" smtClean="0"/>
              <a:t>备注</a:t>
            </a:r>
            <a:endParaRPr lang="en-US" altLang="zh-CN" dirty="0" smtClean="0"/>
          </a:p>
          <a:p>
            <a:r>
              <a:rPr lang="zh-CN" altLang="en-US" dirty="0" smtClean="0"/>
              <a:t>录入日期</a:t>
            </a:r>
            <a:endParaRPr lang="en-US" altLang="zh-CN" dirty="0" smtClean="0"/>
          </a:p>
          <a:p>
            <a:r>
              <a:rPr lang="zh-CN" altLang="en-US" dirty="0" smtClean="0"/>
              <a:t>修改日期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63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客户信息</a:t>
            </a:r>
            <a:r>
              <a:rPr lang="en-US" altLang="zh-CN" dirty="0" smtClean="0"/>
              <a:t>【</a:t>
            </a:r>
            <a:r>
              <a:rPr lang="zh-CN" altLang="en-US" dirty="0"/>
              <a:t>非个人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客户类别</a:t>
            </a:r>
            <a:endParaRPr lang="en-US" altLang="zh-CN" dirty="0" smtClean="0"/>
          </a:p>
          <a:p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所属行业</a:t>
            </a:r>
            <a:endParaRPr lang="en-US" altLang="zh-CN" dirty="0" smtClean="0"/>
          </a:p>
          <a:p>
            <a:r>
              <a:rPr lang="zh-CN" altLang="en-US" dirty="0"/>
              <a:t>所在地</a:t>
            </a:r>
            <a:r>
              <a:rPr lang="en-US" altLang="zh-CN" dirty="0"/>
              <a:t>{</a:t>
            </a:r>
            <a:r>
              <a:rPr lang="zh-CN" altLang="en-US" dirty="0"/>
              <a:t>到二级城市即可</a:t>
            </a: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zh-CN" altLang="en-US" dirty="0" smtClean="0"/>
              <a:t>公司详细地址</a:t>
            </a:r>
            <a:endParaRPr lang="en-US" altLang="zh-CN" dirty="0" smtClean="0"/>
          </a:p>
          <a:p>
            <a:r>
              <a:rPr lang="zh-CN" altLang="en-US" dirty="0"/>
              <a:t>网址</a:t>
            </a:r>
            <a:endParaRPr lang="en-US" altLang="zh-CN" dirty="0" smtClean="0"/>
          </a:p>
          <a:p>
            <a:r>
              <a:rPr lang="zh-CN" altLang="en-US" dirty="0" smtClean="0"/>
              <a:t>客户级别</a:t>
            </a:r>
            <a:endParaRPr lang="en-US" altLang="zh-CN" dirty="0" smtClean="0"/>
          </a:p>
          <a:p>
            <a:r>
              <a:rPr lang="zh-CN" altLang="en-US" dirty="0" smtClean="0"/>
              <a:t>企业资料</a:t>
            </a:r>
            <a:r>
              <a:rPr lang="en-US" altLang="zh-CN" dirty="0" smtClean="0"/>
              <a:t>{</a:t>
            </a:r>
            <a:r>
              <a:rPr lang="zh-CN" altLang="en-US" dirty="0" smtClean="0"/>
              <a:t>对企业基本情况进行描述，包括成立时间、注册资金、企业规模、主要经营内容等等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zh-CN" altLang="en-US" dirty="0"/>
              <a:t>录入日期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85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客户信息</a:t>
            </a:r>
            <a:r>
              <a:rPr lang="en-US" altLang="zh-CN" sz="4800" dirty="0" smtClean="0"/>
              <a:t>【</a:t>
            </a:r>
            <a:r>
              <a:rPr lang="zh-CN" altLang="en-US" sz="4800" dirty="0" smtClean="0"/>
              <a:t>非个人</a:t>
            </a:r>
            <a:r>
              <a:rPr lang="en-US" altLang="zh-CN" sz="4800" dirty="0" smtClean="0"/>
              <a:t>】</a:t>
            </a:r>
            <a:r>
              <a:rPr lang="zh-CN" altLang="en-US" sz="4800" dirty="0" smtClean="0"/>
              <a:t>联系人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所属企业</a:t>
            </a:r>
            <a:endParaRPr lang="en-US" altLang="zh-CN" dirty="0" smtClean="0"/>
          </a:p>
          <a:p>
            <a:r>
              <a:rPr lang="zh-CN" altLang="en-US" dirty="0" smtClean="0"/>
              <a:t>姓名</a:t>
            </a:r>
            <a:endParaRPr lang="en-US" altLang="zh-CN" dirty="0" smtClean="0"/>
          </a:p>
          <a:p>
            <a:r>
              <a:rPr lang="zh-CN" altLang="en-US" dirty="0" smtClean="0"/>
              <a:t>性别</a:t>
            </a:r>
            <a:endParaRPr lang="en-US" altLang="zh-CN" dirty="0" smtClean="0"/>
          </a:p>
          <a:p>
            <a:r>
              <a:rPr lang="zh-CN" altLang="en-US" dirty="0"/>
              <a:t>出生</a:t>
            </a:r>
            <a:r>
              <a:rPr lang="zh-CN" altLang="en-US" dirty="0" smtClean="0"/>
              <a:t>日期</a:t>
            </a:r>
            <a:endParaRPr lang="en-US" altLang="zh-CN" dirty="0" smtClean="0"/>
          </a:p>
          <a:p>
            <a:r>
              <a:rPr lang="zh-CN" altLang="en-US" dirty="0" smtClean="0"/>
              <a:t>年龄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根据出生日期自动计算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所在部门</a:t>
            </a:r>
            <a:endParaRPr lang="en-US" altLang="zh-CN" dirty="0" smtClean="0"/>
          </a:p>
          <a:p>
            <a:r>
              <a:rPr lang="zh-CN" altLang="en-US" dirty="0" smtClean="0"/>
              <a:t>行政级别</a:t>
            </a:r>
            <a:endParaRPr lang="en-US" altLang="zh-CN" dirty="0" smtClean="0"/>
          </a:p>
          <a:p>
            <a:r>
              <a:rPr lang="zh-CN" altLang="en-US" dirty="0"/>
              <a:t>联系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{</a:t>
            </a:r>
            <a:r>
              <a:rPr lang="zh-CN" altLang="en-US" dirty="0" smtClean="0"/>
              <a:t>电话、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、电子邮件、微博、微信、配送地址，均可支持多个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是否主要联系人</a:t>
            </a:r>
            <a:endParaRPr lang="en-US" altLang="zh-CN" dirty="0" smtClean="0"/>
          </a:p>
          <a:p>
            <a:r>
              <a:rPr lang="zh-CN" altLang="en-US" dirty="0" smtClean="0"/>
              <a:t>备注</a:t>
            </a:r>
            <a:endParaRPr lang="en-US" altLang="zh-CN" dirty="0" smtClean="0"/>
          </a:p>
          <a:p>
            <a:r>
              <a:rPr lang="zh-CN" altLang="en-US" dirty="0"/>
              <a:t>录入日期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19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分类编号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默认数字顺序编号，支持自定义</a:t>
            </a:r>
            <a:r>
              <a:rPr lang="en-US" altLang="zh-CN" dirty="0" smtClean="0"/>
              <a:t>】</a:t>
            </a:r>
          </a:p>
          <a:p>
            <a:r>
              <a:rPr lang="zh-CN" altLang="en-US" dirty="0"/>
              <a:t>分类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/>
              <a:t>父</a:t>
            </a:r>
            <a:r>
              <a:rPr lang="zh-CN" altLang="en-US" dirty="0" smtClean="0"/>
              <a:t>类</a:t>
            </a:r>
            <a:r>
              <a:rPr lang="en-US" altLang="zh-CN" dirty="0" smtClean="0"/>
              <a:t>{</a:t>
            </a:r>
            <a:r>
              <a:rPr lang="zh-CN" altLang="en-US" dirty="0" smtClean="0"/>
              <a:t>是否需要父类？？即产品分类可支持树形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已归档</a:t>
            </a:r>
            <a:r>
              <a:rPr lang="en-US" altLang="zh-CN" dirty="0" smtClean="0"/>
              <a:t>{</a:t>
            </a:r>
            <a:r>
              <a:rPr lang="zh-CN" altLang="en-US" dirty="0" smtClean="0"/>
              <a:t>决定该分类是否可编辑和显示为活动分类</a:t>
            </a:r>
            <a:r>
              <a:rPr lang="en-US" altLang="zh-CN" dirty="0" smtClean="0"/>
              <a:t>}</a:t>
            </a:r>
          </a:p>
          <a:p>
            <a:r>
              <a:rPr lang="zh-CN" altLang="en-US" dirty="0"/>
              <a:t>录入日期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20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所属分类</a:t>
            </a:r>
            <a:endParaRPr lang="en-US" altLang="zh-CN" dirty="0" smtClean="0"/>
          </a:p>
          <a:p>
            <a:r>
              <a:rPr lang="zh-CN" altLang="en-US" dirty="0" smtClean="0"/>
              <a:t>产品编号</a:t>
            </a:r>
            <a:r>
              <a:rPr lang="en-US" altLang="zh-CN" dirty="0" smtClean="0"/>
              <a:t>{</a:t>
            </a:r>
            <a:r>
              <a:rPr lang="zh-CN" altLang="en-US" dirty="0" smtClean="0"/>
              <a:t>默认数字顺序编号、支持自定义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产品名称</a:t>
            </a:r>
            <a:endParaRPr lang="en-US" altLang="zh-CN" dirty="0" smtClean="0"/>
          </a:p>
          <a:p>
            <a:r>
              <a:rPr lang="zh-CN" altLang="en-US" dirty="0" smtClean="0"/>
              <a:t>单位</a:t>
            </a:r>
            <a:r>
              <a:rPr lang="en-US" altLang="zh-CN" dirty="0" smtClean="0"/>
              <a:t>{</a:t>
            </a:r>
            <a:r>
              <a:rPr lang="zh-CN" altLang="en-US" dirty="0" smtClean="0"/>
              <a:t>个、套、瓶、吨、袋等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产品细节</a:t>
            </a:r>
            <a:endParaRPr lang="en-US" altLang="zh-CN" dirty="0" smtClean="0"/>
          </a:p>
          <a:p>
            <a:r>
              <a:rPr lang="zh-CN" altLang="en-US" dirty="0" smtClean="0"/>
              <a:t>已归档</a:t>
            </a:r>
            <a:r>
              <a:rPr lang="en-US" altLang="zh-CN" dirty="0" smtClean="0"/>
              <a:t>{</a:t>
            </a:r>
            <a:r>
              <a:rPr lang="zh-CN" altLang="en-US" dirty="0" smtClean="0"/>
              <a:t>决定该产品是否可编辑和显示为活动产品</a:t>
            </a:r>
            <a:r>
              <a:rPr lang="en-US" altLang="zh-CN" dirty="0" smtClean="0"/>
              <a:t>}</a:t>
            </a:r>
          </a:p>
          <a:p>
            <a:r>
              <a:rPr lang="zh-CN" altLang="en-US" dirty="0"/>
              <a:t>录入日期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66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产品报价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产品编号</a:t>
            </a:r>
            <a:r>
              <a:rPr lang="en-US" altLang="zh-CN" dirty="0" smtClean="0"/>
              <a:t>{</a:t>
            </a:r>
            <a:r>
              <a:rPr lang="zh-CN" altLang="en-US" dirty="0" smtClean="0"/>
              <a:t>默认数字顺序编号、支持自定义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产品名称</a:t>
            </a:r>
            <a:endParaRPr lang="en-US" altLang="zh-CN" dirty="0" smtClean="0"/>
          </a:p>
          <a:p>
            <a:r>
              <a:rPr lang="zh-CN" altLang="en-US" dirty="0" smtClean="0"/>
              <a:t>最低</a:t>
            </a:r>
            <a:r>
              <a:rPr lang="zh-CN" altLang="en-US" dirty="0" smtClean="0"/>
              <a:t>利润率</a:t>
            </a:r>
            <a:r>
              <a:rPr lang="en-US" altLang="zh-CN" dirty="0" smtClean="0"/>
              <a:t>{</a:t>
            </a:r>
            <a:r>
              <a:rPr lang="zh-CN" altLang="en-US" dirty="0" smtClean="0"/>
              <a:t>最低利润比率，如</a:t>
            </a:r>
            <a:r>
              <a:rPr lang="en-US" altLang="zh-CN" dirty="0" smtClean="0"/>
              <a:t>30%}</a:t>
            </a:r>
          </a:p>
          <a:p>
            <a:r>
              <a:rPr lang="zh-CN" altLang="en-US" dirty="0" smtClean="0"/>
              <a:t>最低售价</a:t>
            </a:r>
            <a:r>
              <a:rPr lang="en-US" altLang="zh-CN" dirty="0" smtClean="0"/>
              <a:t>{</a:t>
            </a:r>
            <a:r>
              <a:rPr lang="zh-CN" altLang="en-US" dirty="0" smtClean="0"/>
              <a:t>成本</a:t>
            </a:r>
            <a:r>
              <a:rPr lang="en-US" altLang="zh-CN" dirty="0" smtClean="0"/>
              <a:t>+</a:t>
            </a:r>
            <a:r>
              <a:rPr lang="zh-CN" altLang="en-US" dirty="0" smtClean="0"/>
              <a:t>成本*最低利润率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标准市场利润率</a:t>
            </a:r>
            <a:r>
              <a:rPr lang="en-US" altLang="zh-CN" dirty="0" smtClean="0"/>
              <a:t>{</a:t>
            </a:r>
            <a:r>
              <a:rPr lang="zh-CN" altLang="en-US" dirty="0" smtClean="0"/>
              <a:t>销售指导利润率，如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，理论上不低于最低利润率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标准市场售价</a:t>
            </a:r>
            <a:r>
              <a:rPr lang="en-US" altLang="zh-CN" dirty="0" smtClean="0"/>
              <a:t>{</a:t>
            </a:r>
            <a:r>
              <a:rPr lang="zh-CN" altLang="en-US" dirty="0" smtClean="0"/>
              <a:t>成本</a:t>
            </a:r>
            <a:r>
              <a:rPr lang="en-US" altLang="zh-CN" dirty="0" smtClean="0"/>
              <a:t>+</a:t>
            </a:r>
            <a:r>
              <a:rPr lang="zh-CN" altLang="en-US" dirty="0" smtClean="0"/>
              <a:t>成本*市场利润率</a:t>
            </a:r>
            <a:r>
              <a:rPr lang="en-US" altLang="zh-CN" dirty="0" smtClean="0"/>
              <a:t>}</a:t>
            </a:r>
          </a:p>
          <a:p>
            <a:r>
              <a:rPr lang="zh-CN" altLang="en-US" dirty="0"/>
              <a:t>录入日期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68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产品库存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清单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批次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建议以录入时间为批次如</a:t>
            </a:r>
            <a:r>
              <a:rPr lang="en-US" altLang="zh-CN" dirty="0" smtClean="0"/>
              <a:t>20130515090301001】</a:t>
            </a:r>
          </a:p>
          <a:p>
            <a:r>
              <a:rPr lang="zh-CN" altLang="en-US" dirty="0" smtClean="0"/>
              <a:t>产品编号</a:t>
            </a:r>
            <a:endParaRPr lang="en-US" altLang="zh-CN" dirty="0" smtClean="0"/>
          </a:p>
          <a:p>
            <a:r>
              <a:rPr lang="zh-CN" altLang="en-US" dirty="0" smtClean="0"/>
              <a:t>产品名称</a:t>
            </a:r>
            <a:endParaRPr lang="en-US" altLang="zh-CN" dirty="0" smtClean="0"/>
          </a:p>
          <a:p>
            <a:r>
              <a:rPr lang="zh-CN" altLang="en-US" dirty="0"/>
              <a:t>库存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r>
              <a:rPr lang="zh-CN" altLang="en-US" dirty="0"/>
              <a:t>采购</a:t>
            </a:r>
            <a:r>
              <a:rPr lang="zh-CN" altLang="en-US" dirty="0" smtClean="0"/>
              <a:t>价格</a:t>
            </a:r>
            <a:r>
              <a:rPr lang="en-US" altLang="zh-CN" dirty="0" smtClean="0"/>
              <a:t>{</a:t>
            </a:r>
            <a:r>
              <a:rPr lang="zh-CN" altLang="en-US" dirty="0" smtClean="0"/>
              <a:t>单价</a:t>
            </a:r>
            <a:r>
              <a:rPr lang="en-US" altLang="zh-CN" dirty="0" smtClean="0"/>
              <a:t>}</a:t>
            </a:r>
          </a:p>
          <a:p>
            <a:r>
              <a:rPr lang="zh-CN" altLang="en-US" dirty="0"/>
              <a:t>库存</a:t>
            </a:r>
            <a:r>
              <a:rPr lang="zh-CN" altLang="en-US" dirty="0" smtClean="0"/>
              <a:t>总价</a:t>
            </a:r>
            <a:r>
              <a:rPr lang="en-US" altLang="zh-CN" dirty="0" smtClean="0"/>
              <a:t>{</a:t>
            </a:r>
            <a:r>
              <a:rPr lang="zh-CN" altLang="en-US" dirty="0" smtClean="0"/>
              <a:t>库存数量*采购单价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厂商返点</a:t>
            </a:r>
            <a:r>
              <a:rPr lang="en-US" altLang="zh-CN" dirty="0" smtClean="0"/>
              <a:t>{</a:t>
            </a:r>
            <a:r>
              <a:rPr lang="zh-CN" altLang="en-US" dirty="0" smtClean="0"/>
              <a:t>一般为比率，待定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录入</a:t>
            </a:r>
            <a:r>
              <a:rPr lang="zh-CN" altLang="en-US" dirty="0"/>
              <a:t>日期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32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产品库存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入库单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批次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建议以录入时间为批次如</a:t>
            </a:r>
            <a:r>
              <a:rPr lang="en-US" altLang="zh-CN" dirty="0" smtClean="0"/>
              <a:t>20130515090301001】</a:t>
            </a:r>
          </a:p>
          <a:p>
            <a:r>
              <a:rPr lang="zh-CN" altLang="en-US" dirty="0" smtClean="0"/>
              <a:t>产品编号</a:t>
            </a:r>
            <a:endParaRPr lang="en-US" altLang="zh-CN" dirty="0" smtClean="0"/>
          </a:p>
          <a:p>
            <a:r>
              <a:rPr lang="zh-CN" altLang="en-US" dirty="0" smtClean="0"/>
              <a:t>产品名称</a:t>
            </a:r>
            <a:endParaRPr lang="en-US" altLang="zh-CN" dirty="0" smtClean="0"/>
          </a:p>
          <a:p>
            <a:r>
              <a:rPr lang="zh-CN" altLang="en-US" dirty="0"/>
              <a:t>采购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r>
              <a:rPr lang="zh-CN" altLang="en-US" dirty="0"/>
              <a:t>采购</a:t>
            </a:r>
            <a:r>
              <a:rPr lang="zh-CN" altLang="en-US" dirty="0" smtClean="0"/>
              <a:t>价格</a:t>
            </a:r>
            <a:r>
              <a:rPr lang="en-US" altLang="zh-CN" dirty="0" smtClean="0"/>
              <a:t>{</a:t>
            </a:r>
            <a:r>
              <a:rPr lang="zh-CN" altLang="en-US" dirty="0" smtClean="0"/>
              <a:t>单价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采购总价</a:t>
            </a:r>
            <a:r>
              <a:rPr lang="en-US" altLang="zh-CN" dirty="0" smtClean="0"/>
              <a:t>{</a:t>
            </a:r>
            <a:r>
              <a:rPr lang="zh-CN" altLang="en-US" dirty="0" smtClean="0"/>
              <a:t>采购数量*采购单价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是否返点</a:t>
            </a:r>
            <a:endParaRPr lang="en-US" altLang="zh-CN" dirty="0" smtClean="0"/>
          </a:p>
          <a:p>
            <a:r>
              <a:rPr lang="zh-CN" altLang="en-US" dirty="0" smtClean="0"/>
              <a:t>厂商返点</a:t>
            </a:r>
            <a:r>
              <a:rPr lang="en-US" altLang="zh-CN" dirty="0" smtClean="0"/>
              <a:t>{</a:t>
            </a:r>
            <a:r>
              <a:rPr lang="zh-CN" altLang="en-US" dirty="0" smtClean="0"/>
              <a:t>一般为比率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录入</a:t>
            </a:r>
            <a:r>
              <a:rPr lang="zh-CN" altLang="en-US" dirty="0"/>
              <a:t>日期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756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339</TotalTime>
  <Words>829</Words>
  <Application>Microsoft Office PowerPoint</Application>
  <PresentationFormat>全屏显示(4:3)</PresentationFormat>
  <Paragraphs>178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Impact</vt:lpstr>
      <vt:lpstr>Times New Roman</vt:lpstr>
      <vt:lpstr>NewsPrint</vt:lpstr>
      <vt:lpstr>Micro企业管理助手</vt:lpstr>
      <vt:lpstr>客户信息【个人】</vt:lpstr>
      <vt:lpstr>客户信息【非个人】</vt:lpstr>
      <vt:lpstr>客户信息【非个人】联系人</vt:lpstr>
      <vt:lpstr>产品分类</vt:lpstr>
      <vt:lpstr>产品目录</vt:lpstr>
      <vt:lpstr>产品报价</vt:lpstr>
      <vt:lpstr>产品库存【清单】</vt:lpstr>
      <vt:lpstr>产品库存【入库单】</vt:lpstr>
      <vt:lpstr>员工</vt:lpstr>
      <vt:lpstr>合同</vt:lpstr>
      <vt:lpstr>客户拜访</vt:lpstr>
      <vt:lpstr>销售跟进</vt:lpstr>
      <vt:lpstr>应收应付</vt:lpstr>
      <vt:lpstr>员工借款</vt:lpstr>
      <vt:lpstr>员工报销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Micro企业管理助手</dc:title>
  <dc:creator>eugene</dc:creator>
  <cp:lastModifiedBy>wangxiao</cp:lastModifiedBy>
  <cp:revision>52</cp:revision>
  <dcterms:created xsi:type="dcterms:W3CDTF">2013-05-21T02:07:00Z</dcterms:created>
  <dcterms:modified xsi:type="dcterms:W3CDTF">2013-06-02T13:10:11Z</dcterms:modified>
</cp:coreProperties>
</file>