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3"/>
    <p:sldId id="257" r:id="rId34"/>
    <p:sldId id="258" r:id="rId35"/>
    <p:sldId id="259" r:id="rId36"/>
    <p:sldId id="260" r:id="rId37"/>
    <p:sldId id="261" r:id="rId38"/>
    <p:sldId id="262" r:id="rId39"/>
    <p:sldId id="263" r:id="rId40"/>
    <p:sldId id="264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612" charset="1" panose="020B0606050000020004"/>
      <p:regular r:id="rId10"/>
    </p:embeddedFont>
    <p:embeddedFont>
      <p:font typeface="B612 Bold" charset="1" panose="020B0606050000020004"/>
      <p:regular r:id="rId11"/>
    </p:embeddedFont>
    <p:embeddedFont>
      <p:font typeface="B612 Italics" charset="1" panose="020B0606050000020004"/>
      <p:regular r:id="rId12"/>
    </p:embeddedFont>
    <p:embeddedFont>
      <p:font typeface="B612 Bold Italics" charset="1" panose="020B0606050000020004"/>
      <p:regular r:id="rId13"/>
    </p:embeddedFont>
    <p:embeddedFont>
      <p:font typeface="Bernoru" charset="1" panose="00000A00000000000000"/>
      <p:regular r:id="rId14"/>
    </p:embeddedFont>
    <p:embeddedFont>
      <p:font typeface="Canva Sans" charset="1" panose="020B0503030501040103"/>
      <p:regular r:id="rId15"/>
    </p:embeddedFont>
    <p:embeddedFont>
      <p:font typeface="Canva Sans Bold" charset="1" panose="020B0803030501040103"/>
      <p:regular r:id="rId16"/>
    </p:embeddedFont>
    <p:embeddedFont>
      <p:font typeface="Canva Sans Italics" charset="1" panose="020B0503030501040103"/>
      <p:regular r:id="rId17"/>
    </p:embeddedFont>
    <p:embeddedFont>
      <p:font typeface="Canva Sans Bold Italics" charset="1" panose="020B0803030501040103"/>
      <p:regular r:id="rId18"/>
    </p:embeddedFont>
    <p:embeddedFont>
      <p:font typeface="Canva Sans Medium" charset="1" panose="020B0603030501040103"/>
      <p:regular r:id="rId19"/>
    </p:embeddedFont>
    <p:embeddedFont>
      <p:font typeface="Canva Sans Medium Italics" charset="1" panose="020B0603030501040103"/>
      <p:regular r:id="rId20"/>
    </p:embeddedFont>
    <p:embeddedFont>
      <p:font typeface="Open Sauce" charset="1" panose="00000500000000000000"/>
      <p:regular r:id="rId21"/>
    </p:embeddedFont>
    <p:embeddedFont>
      <p:font typeface="Open Sauce Bold" charset="1" panose="00000800000000000000"/>
      <p:regular r:id="rId22"/>
    </p:embeddedFont>
    <p:embeddedFont>
      <p:font typeface="Open Sauce Italics" charset="1" panose="00000500000000000000"/>
      <p:regular r:id="rId23"/>
    </p:embeddedFont>
    <p:embeddedFont>
      <p:font typeface="Open Sauce Bold Italics" charset="1" panose="00000800000000000000"/>
      <p:regular r:id="rId24"/>
    </p:embeddedFont>
    <p:embeddedFont>
      <p:font typeface="Open Sauce Light" charset="1" panose="00000400000000000000"/>
      <p:regular r:id="rId25"/>
    </p:embeddedFont>
    <p:embeddedFont>
      <p:font typeface="Open Sauce Light Italics" charset="1" panose="00000400000000000000"/>
      <p:regular r:id="rId26"/>
    </p:embeddedFont>
    <p:embeddedFont>
      <p:font typeface="Open Sauce Medium" charset="1" panose="00000600000000000000"/>
      <p:regular r:id="rId27"/>
    </p:embeddedFont>
    <p:embeddedFont>
      <p:font typeface="Open Sauce Medium Italics" charset="1" panose="00000600000000000000"/>
      <p:regular r:id="rId28"/>
    </p:embeddedFont>
    <p:embeddedFont>
      <p:font typeface="Open Sauce Semi-Bold" charset="1" panose="00000700000000000000"/>
      <p:regular r:id="rId29"/>
    </p:embeddedFont>
    <p:embeddedFont>
      <p:font typeface="Open Sauce Semi-Bold Italics" charset="1" panose="00000700000000000000"/>
      <p:regular r:id="rId30"/>
    </p:embeddedFont>
    <p:embeddedFont>
      <p:font typeface="Open Sauce Heavy" charset="1" panose="00000A00000000000000"/>
      <p:regular r:id="rId31"/>
    </p:embeddedFont>
    <p:embeddedFont>
      <p:font typeface="Open Sauce Heavy Italics" charset="1" panose="00000A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slides/slide1.xml" Type="http://schemas.openxmlformats.org/officeDocument/2006/relationships/slide"/><Relationship Id="rId34" Target="slides/slide2.xml" Type="http://schemas.openxmlformats.org/officeDocument/2006/relationships/slide"/><Relationship Id="rId35" Target="slides/slide3.xml" Type="http://schemas.openxmlformats.org/officeDocument/2006/relationships/slide"/><Relationship Id="rId36" Target="slides/slide4.xml" Type="http://schemas.openxmlformats.org/officeDocument/2006/relationships/slide"/><Relationship Id="rId37" Target="slides/slide5.xml" Type="http://schemas.openxmlformats.org/officeDocument/2006/relationships/slide"/><Relationship Id="rId38" Target="slides/slide6.xml" Type="http://schemas.openxmlformats.org/officeDocument/2006/relationships/slide"/><Relationship Id="rId39" Target="slides/slide7.xml" Type="http://schemas.openxmlformats.org/officeDocument/2006/relationships/slide"/><Relationship Id="rId4" Target="theme/theme1.xml" Type="http://schemas.openxmlformats.org/officeDocument/2006/relationships/theme"/><Relationship Id="rId40" Target="slides/slide8.xml" Type="http://schemas.openxmlformats.org/officeDocument/2006/relationships/slide"/><Relationship Id="rId41" Target="slides/slide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145" r="0" b="-914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95667" y="1942012"/>
            <a:ext cx="17696666" cy="6402975"/>
            <a:chOff x="0" y="0"/>
            <a:chExt cx="23595555" cy="8537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95585" cy="8537321"/>
            </a:xfrm>
            <a:custGeom>
              <a:avLst/>
              <a:gdLst/>
              <a:ahLst/>
              <a:cxnLst/>
              <a:rect r="r" b="b" t="t" l="l"/>
              <a:pathLst>
                <a:path h="8537321" w="23595585">
                  <a:moveTo>
                    <a:pt x="0" y="0"/>
                  </a:moveTo>
                  <a:lnTo>
                    <a:pt x="23595585" y="0"/>
                  </a:lnTo>
                  <a:lnTo>
                    <a:pt x="23595585" y="8537321"/>
                  </a:lnTo>
                  <a:lnTo>
                    <a:pt x="0" y="85373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5" r="0" b="-54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396730" y="3392011"/>
            <a:ext cx="13791418" cy="271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30"/>
              </a:lnSpc>
            </a:pPr>
            <a:r>
              <a:rPr lang="en-US" sz="15807">
                <a:solidFill>
                  <a:srgbClr val="D9D9D9"/>
                </a:solidFill>
                <a:latin typeface="Bernoru"/>
              </a:rPr>
              <a:t>FocusGaurd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96730" y="8354982"/>
            <a:ext cx="12348104" cy="793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5"/>
              </a:lnSpc>
            </a:pPr>
            <a:r>
              <a:rPr lang="en-US" sz="3401">
                <a:solidFill>
                  <a:srgbClr val="FFFFFF"/>
                </a:solidFill>
                <a:latin typeface="B612 Bold"/>
              </a:rPr>
              <a:t>Amplify Your Focus, Elevate Your Dedication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14745" y="2401783"/>
            <a:ext cx="12517877" cy="580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2999" spc="719">
                <a:solidFill>
                  <a:srgbClr val="FFFFFF"/>
                </a:solidFill>
                <a:latin typeface="Open Sauce Bold"/>
              </a:rPr>
              <a:t> Empowering Commitment, Unleashing Focus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ECF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5973" y="257175"/>
            <a:ext cx="9253636" cy="1543050"/>
            <a:chOff x="0" y="0"/>
            <a:chExt cx="243717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172" cy="406400"/>
            </a:xfrm>
            <a:custGeom>
              <a:avLst/>
              <a:gdLst/>
              <a:ahLst/>
              <a:cxnLst/>
              <a:rect r="r" b="b" t="t" l="l"/>
              <a:pathLst>
                <a:path h="406400" w="2437172">
                  <a:moveTo>
                    <a:pt x="2233972" y="0"/>
                  </a:moveTo>
                  <a:cubicBezTo>
                    <a:pt x="2346196" y="0"/>
                    <a:pt x="2437172" y="90976"/>
                    <a:pt x="2437172" y="203200"/>
                  </a:cubicBezTo>
                  <a:cubicBezTo>
                    <a:pt x="2437172" y="315424"/>
                    <a:pt x="2346196" y="406400"/>
                    <a:pt x="223397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437172" cy="492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963668"/>
            <a:ext cx="14863278" cy="7294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55433" indent="-327717" lvl="1">
              <a:lnSpc>
                <a:spcPts val="4826"/>
              </a:lnSpc>
              <a:buFont typeface="Arial"/>
              <a:buChar char="•"/>
            </a:pPr>
            <a:r>
              <a:rPr lang="en-US" sz="3035">
                <a:solidFill>
                  <a:srgbClr val="000000"/>
                </a:solidFill>
                <a:latin typeface="Arimo"/>
              </a:rPr>
              <a:t>In today's fast-paced world, we must focus and be dedicated. In a world filled with digital distractions, our productivity and potential can be easily hindered.</a:t>
            </a:r>
          </a:p>
          <a:p>
            <a:pPr marL="655433" indent="-327717" lvl="1">
              <a:lnSpc>
                <a:spcPts val="4826"/>
              </a:lnSpc>
              <a:buFont typeface="Arial"/>
              <a:buChar char="•"/>
            </a:pPr>
            <a:r>
              <a:rPr lang="en-US" sz="3035">
                <a:solidFill>
                  <a:srgbClr val="000000"/>
                </a:solidFill>
                <a:latin typeface="Arimo"/>
              </a:rPr>
              <a:t>Digital distractions can easily derail our productivity and limit our potential.</a:t>
            </a:r>
          </a:p>
          <a:p>
            <a:pPr marL="655433" indent="-327717" lvl="1">
              <a:lnSpc>
                <a:spcPts val="4826"/>
              </a:lnSpc>
              <a:buFont typeface="Arial"/>
              <a:buChar char="•"/>
            </a:pPr>
            <a:r>
              <a:rPr lang="en-US" sz="3035">
                <a:solidFill>
                  <a:srgbClr val="000000"/>
                </a:solidFill>
                <a:latin typeface="Arimo"/>
              </a:rPr>
              <a:t>Explore "FocusGaurd." an interesting new endeavor in this session.</a:t>
            </a:r>
          </a:p>
          <a:p>
            <a:pPr marL="655433" indent="-327717" lvl="1">
              <a:lnSpc>
                <a:spcPts val="4826"/>
              </a:lnSpc>
              <a:buFont typeface="Arial"/>
              <a:buChar char="•"/>
            </a:pPr>
            <a:r>
              <a:rPr lang="en-US" sz="3035">
                <a:solidFill>
                  <a:srgbClr val="000000"/>
                </a:solidFill>
                <a:latin typeface="Arimo"/>
              </a:rPr>
              <a:t>This pioneering venture provides a game-changing experience for people who fully engage in their profession or studies for the full time to overcome the common distraction problem. </a:t>
            </a:r>
          </a:p>
          <a:p>
            <a:pPr marL="655433" indent="-327717" lvl="1">
              <a:lnSpc>
                <a:spcPts val="4826"/>
              </a:lnSpc>
              <a:buFont typeface="Arial"/>
              <a:buChar char="•"/>
            </a:pPr>
            <a:r>
              <a:rPr lang="en-US" sz="3035">
                <a:solidFill>
                  <a:srgbClr val="000000"/>
                </a:solidFill>
                <a:latin typeface="Arimo"/>
              </a:rPr>
              <a:t>FocusGaurd was intended to combat traditional approaches' issues. Its main purpose is to eliminate distractions to promote focus and determination.</a:t>
            </a:r>
          </a:p>
          <a:p>
            <a:pPr marL="655433" indent="-327717" lvl="1">
              <a:lnSpc>
                <a:spcPts val="4826"/>
              </a:lnSpc>
              <a:buFont typeface="Arial"/>
              <a:buChar char="•"/>
            </a:pPr>
            <a:r>
              <a:rPr lang="en-US" sz="3035">
                <a:solidFill>
                  <a:srgbClr val="000000"/>
                </a:solidFill>
                <a:latin typeface="Arimo"/>
              </a:rPr>
              <a:t>This initiative uses cutting-edge technology and a relentless focus on attention to change how we work and study. </a:t>
            </a:r>
          </a:p>
          <a:p>
            <a:pPr algn="l">
              <a:lnSpc>
                <a:spcPts val="482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15973" y="85725"/>
            <a:ext cx="925363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Introduction</a:t>
            </a:r>
          </a:p>
        </p:txBody>
      </p:sp>
    </p:spTree>
  </p:cSld>
  <p:clrMapOvr>
    <a:masterClrMapping/>
  </p:clrMapOvr>
  <p:transition spd="fast">
    <p:circl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CF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3611" y="4060994"/>
            <a:ext cx="4395881" cy="4502823"/>
          </a:xfrm>
          <a:custGeom>
            <a:avLst/>
            <a:gdLst/>
            <a:ahLst/>
            <a:cxnLst/>
            <a:rect r="r" b="b" t="t" l="l"/>
            <a:pathLst>
              <a:path h="4502823" w="4395881">
                <a:moveTo>
                  <a:pt x="0" y="0"/>
                </a:moveTo>
                <a:lnTo>
                  <a:pt x="4395881" y="0"/>
                </a:lnTo>
                <a:lnTo>
                  <a:pt x="4395881" y="4502823"/>
                </a:lnTo>
                <a:lnTo>
                  <a:pt x="0" y="4502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06512" y="1699282"/>
            <a:ext cx="10286880" cy="8383807"/>
          </a:xfrm>
          <a:custGeom>
            <a:avLst/>
            <a:gdLst/>
            <a:ahLst/>
            <a:cxnLst/>
            <a:rect r="r" b="b" t="t" l="l"/>
            <a:pathLst>
              <a:path h="8383807" w="10286880">
                <a:moveTo>
                  <a:pt x="0" y="0"/>
                </a:moveTo>
                <a:lnTo>
                  <a:pt x="10286879" y="0"/>
                </a:lnTo>
                <a:lnTo>
                  <a:pt x="10286879" y="8383807"/>
                </a:lnTo>
                <a:lnTo>
                  <a:pt x="0" y="8383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97644" y="221865"/>
            <a:ext cx="9140092" cy="1613671"/>
            <a:chOff x="0" y="0"/>
            <a:chExt cx="2407267" cy="425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07267" cy="425000"/>
            </a:xfrm>
            <a:custGeom>
              <a:avLst/>
              <a:gdLst/>
              <a:ahLst/>
              <a:cxnLst/>
              <a:rect r="r" b="b" t="t" l="l"/>
              <a:pathLst>
                <a:path h="425000" w="2407267">
                  <a:moveTo>
                    <a:pt x="2204067" y="0"/>
                  </a:moveTo>
                  <a:cubicBezTo>
                    <a:pt x="2316291" y="0"/>
                    <a:pt x="2407267" y="95139"/>
                    <a:pt x="2407267" y="212500"/>
                  </a:cubicBezTo>
                  <a:cubicBezTo>
                    <a:pt x="2407267" y="329860"/>
                    <a:pt x="2316291" y="425000"/>
                    <a:pt x="2204067" y="425000"/>
                  </a:cubicBezTo>
                  <a:lnTo>
                    <a:pt x="203200" y="425000"/>
                  </a:lnTo>
                  <a:cubicBezTo>
                    <a:pt x="90976" y="425000"/>
                    <a:pt x="0" y="329860"/>
                    <a:pt x="0" y="212500"/>
                  </a:cubicBezTo>
                  <a:cubicBezTo>
                    <a:pt x="0" y="9513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2407267" cy="510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97644" y="294983"/>
            <a:ext cx="8981584" cy="116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19"/>
              </a:lnSpc>
            </a:pPr>
            <a:r>
              <a:rPr lang="en-US" sz="6799">
                <a:solidFill>
                  <a:srgbClr val="FFFFFF"/>
                </a:solidFill>
                <a:latin typeface="Canva Sans Bold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83372" y="2091017"/>
            <a:ext cx="9933159" cy="667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5616" indent="-297808" lvl="1">
              <a:lnSpc>
                <a:spcPts val="408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Canva Sans"/>
              </a:rPr>
              <a:t>Proliferation of digital distractions hampers productivity and commitment.</a:t>
            </a:r>
          </a:p>
          <a:p>
            <a:pPr marL="595616" indent="-297808" lvl="1">
              <a:lnSpc>
                <a:spcPts val="408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Canva Sans"/>
              </a:rPr>
              <a:t>Constant disruptions, such as phone calls, text messages, and social media, pose challenges to concentration.</a:t>
            </a:r>
          </a:p>
          <a:p>
            <a:pPr marL="595616" indent="-297808" lvl="1">
              <a:lnSpc>
                <a:spcPts val="408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Canva Sans"/>
              </a:rPr>
              <a:t>Existing solutions often fall short in effectively addressing interruptions.</a:t>
            </a:r>
          </a:p>
          <a:p>
            <a:pPr marL="595616" indent="-297808" lvl="1">
              <a:lnSpc>
                <a:spcPts val="408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Canva Sans"/>
              </a:rPr>
              <a:t>These interruptions impact the productivity and mental well-being of students and professionals.</a:t>
            </a:r>
          </a:p>
          <a:p>
            <a:pPr marL="595616" indent="-297808" lvl="1">
              <a:lnSpc>
                <a:spcPts val="408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Canva Sans"/>
              </a:rPr>
              <a:t>The pressing need for technology to detect and prevent distractions while rewarding persistence is paramount.</a:t>
            </a:r>
          </a:p>
          <a:p>
            <a:pPr>
              <a:lnSpc>
                <a:spcPts val="4082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ECF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93397" y="129262"/>
            <a:ext cx="7107224" cy="1298264"/>
            <a:chOff x="0" y="0"/>
            <a:chExt cx="2326621" cy="42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6621" cy="425000"/>
            </a:xfrm>
            <a:custGeom>
              <a:avLst/>
              <a:gdLst/>
              <a:ahLst/>
              <a:cxnLst/>
              <a:rect r="r" b="b" t="t" l="l"/>
              <a:pathLst>
                <a:path h="425000" w="2326621">
                  <a:moveTo>
                    <a:pt x="2123421" y="0"/>
                  </a:moveTo>
                  <a:cubicBezTo>
                    <a:pt x="2235645" y="0"/>
                    <a:pt x="2326621" y="95139"/>
                    <a:pt x="2326621" y="212500"/>
                  </a:cubicBezTo>
                  <a:cubicBezTo>
                    <a:pt x="2326621" y="329860"/>
                    <a:pt x="2235645" y="425000"/>
                    <a:pt x="2123421" y="425000"/>
                  </a:cubicBezTo>
                  <a:lnTo>
                    <a:pt x="203200" y="425000"/>
                  </a:lnTo>
                  <a:cubicBezTo>
                    <a:pt x="90976" y="425000"/>
                    <a:pt x="0" y="329860"/>
                    <a:pt x="0" y="212500"/>
                  </a:cubicBezTo>
                  <a:cubicBezTo>
                    <a:pt x="0" y="9513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326621" cy="510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56217" y="129482"/>
            <a:ext cx="8981584" cy="116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19"/>
              </a:lnSpc>
            </a:pPr>
            <a:r>
              <a:rPr lang="en-US" sz="6799">
                <a:solidFill>
                  <a:srgbClr val="FFFFFF"/>
                </a:solidFill>
                <a:latin typeface="Canva Sans Bold"/>
              </a:rPr>
              <a:t>Features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3972" y="1719318"/>
            <a:ext cx="17166075" cy="8635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93"/>
              </a:lnSpc>
            </a:pPr>
            <a:r>
              <a:rPr lang="en-US" sz="2617">
                <a:solidFill>
                  <a:srgbClr val="000000"/>
                </a:solidFill>
                <a:latin typeface="Open Sauce Bold"/>
              </a:rPr>
              <a:t>FocusGaurd establishes an environment that is conducive to distraction-free learning through the implementation of measures that restrict access to websites and applications that may cause distraction.</a:t>
            </a:r>
          </a:p>
          <a:p>
            <a:pPr>
              <a:lnSpc>
                <a:spcPts val="4293"/>
              </a:lnSpc>
            </a:pPr>
          </a:p>
          <a:p>
            <a:pPr marL="565180" indent="-282590" lvl="1">
              <a:lnSpc>
                <a:spcPts val="4293"/>
              </a:lnSpc>
              <a:buFont typeface="Arial"/>
              <a:buChar char="•"/>
            </a:pPr>
            <a:r>
              <a:rPr lang="en-US" sz="2617">
                <a:solidFill>
                  <a:srgbClr val="000000"/>
                </a:solidFill>
                <a:latin typeface="Open Sauce Bold"/>
              </a:rPr>
              <a:t>Distraction Prevention:</a:t>
            </a:r>
            <a:r>
              <a:rPr lang="en-US" sz="2617">
                <a:solidFill>
                  <a:srgbClr val="000000"/>
                </a:solidFill>
                <a:latin typeface="Open Sauce"/>
              </a:rPr>
              <a:t>During study sessions, the software proactively mitigates distractions by disabling</a:t>
            </a:r>
            <a:r>
              <a:rPr lang="en-US" sz="2617">
                <a:solidFill>
                  <a:srgbClr val="000000"/>
                </a:solidFill>
                <a:latin typeface="Open Sauce Bold"/>
              </a:rPr>
              <a:t> </a:t>
            </a:r>
            <a:r>
              <a:rPr lang="en-US" sz="2617">
                <a:solidFill>
                  <a:srgbClr val="000000"/>
                </a:solidFill>
                <a:latin typeface="Open Sauce"/>
              </a:rPr>
              <a:t>notifications and preventing incoming calls.</a:t>
            </a:r>
          </a:p>
          <a:p>
            <a:pPr>
              <a:lnSpc>
                <a:spcPts val="4293"/>
              </a:lnSpc>
            </a:pPr>
          </a:p>
          <a:p>
            <a:pPr marL="565180" indent="-282590" lvl="1">
              <a:lnSpc>
                <a:spcPts val="4293"/>
              </a:lnSpc>
              <a:buFont typeface="Arial"/>
              <a:buChar char="•"/>
            </a:pPr>
            <a:r>
              <a:rPr lang="en-US" sz="2617">
                <a:solidFill>
                  <a:srgbClr val="000000"/>
                </a:solidFill>
                <a:latin typeface="Open Sauce Bold"/>
              </a:rPr>
              <a:t>Proctorial Mode: </a:t>
            </a:r>
            <a:r>
              <a:rPr lang="en-US" sz="2617">
                <a:solidFill>
                  <a:srgbClr val="000000"/>
                </a:solidFill>
                <a:latin typeface="Open Sauce"/>
              </a:rPr>
              <a:t>A feature of FocusGaurd, the proctorial mode ensures academic integrity during exams and assessments by monitoring the user's activity.</a:t>
            </a:r>
          </a:p>
          <a:p>
            <a:pPr>
              <a:lnSpc>
                <a:spcPts val="4293"/>
              </a:lnSpc>
            </a:pPr>
          </a:p>
          <a:p>
            <a:pPr marL="565180" indent="-282590" lvl="1">
              <a:lnSpc>
                <a:spcPts val="4293"/>
              </a:lnSpc>
              <a:buFont typeface="Arial"/>
              <a:buChar char="•"/>
            </a:pPr>
            <a:r>
              <a:rPr lang="en-US" sz="2617">
                <a:solidFill>
                  <a:srgbClr val="000000"/>
                </a:solidFill>
                <a:latin typeface="Open Sauce Bold"/>
              </a:rPr>
              <a:t>Activity Monitoring: </a:t>
            </a:r>
            <a:r>
              <a:rPr lang="en-US" sz="2617">
                <a:solidFill>
                  <a:srgbClr val="000000"/>
                </a:solidFill>
                <a:latin typeface="Open Sauce"/>
              </a:rPr>
              <a:t>Monitor and assess your productivity and study practices.</a:t>
            </a:r>
          </a:p>
          <a:p>
            <a:pPr>
              <a:lnSpc>
                <a:spcPts val="4293"/>
              </a:lnSpc>
            </a:pPr>
          </a:p>
          <a:p>
            <a:pPr marL="565180" indent="-282590" lvl="1">
              <a:lnSpc>
                <a:spcPts val="4293"/>
              </a:lnSpc>
              <a:buFont typeface="Arial"/>
              <a:buChar char="•"/>
            </a:pPr>
            <a:r>
              <a:rPr lang="en-US" sz="2617">
                <a:solidFill>
                  <a:srgbClr val="000000"/>
                </a:solidFill>
                <a:latin typeface="Open Sauce Bold"/>
              </a:rPr>
              <a:t>Commitment-Based Token System: </a:t>
            </a:r>
            <a:r>
              <a:rPr lang="en-US" sz="2617">
                <a:solidFill>
                  <a:srgbClr val="000000"/>
                </a:solidFill>
                <a:latin typeface="Open Sauce"/>
              </a:rPr>
              <a:t>Earn tokens by staying focused and committed to your tasks.</a:t>
            </a:r>
          </a:p>
          <a:p>
            <a:pPr>
              <a:lnSpc>
                <a:spcPts val="4293"/>
              </a:lnSpc>
            </a:pPr>
          </a:p>
          <a:p>
            <a:pPr marL="565180" indent="-282590" lvl="1">
              <a:lnSpc>
                <a:spcPts val="4293"/>
              </a:lnSpc>
              <a:buFont typeface="Arial"/>
              <a:buChar char="•"/>
            </a:pPr>
            <a:r>
              <a:rPr lang="en-US" sz="2617">
                <a:solidFill>
                  <a:srgbClr val="000000"/>
                </a:solidFill>
                <a:latin typeface="Open Sauce Bold"/>
              </a:rPr>
              <a:t>Reward Redemption: </a:t>
            </a:r>
            <a:r>
              <a:rPr lang="en-US" sz="2617">
                <a:solidFill>
                  <a:srgbClr val="000000"/>
                </a:solidFill>
                <a:latin typeface="Open Sauce"/>
              </a:rPr>
              <a:t>Obtain enticing incentives and rewards by redeeming your earned tokens.</a:t>
            </a:r>
          </a:p>
          <a:p>
            <a:pPr>
              <a:lnSpc>
                <a:spcPts val="4293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691" y="652621"/>
            <a:ext cx="6311109" cy="1543050"/>
            <a:chOff x="0" y="0"/>
            <a:chExt cx="166218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2185" cy="406400"/>
            </a:xfrm>
            <a:custGeom>
              <a:avLst/>
              <a:gdLst/>
              <a:ahLst/>
              <a:cxnLst/>
              <a:rect r="r" b="b" t="t" l="l"/>
              <a:pathLst>
                <a:path h="406400" w="1662185">
                  <a:moveTo>
                    <a:pt x="1458985" y="0"/>
                  </a:moveTo>
                  <a:cubicBezTo>
                    <a:pt x="1571209" y="0"/>
                    <a:pt x="1662185" y="90976"/>
                    <a:pt x="1662185" y="203200"/>
                  </a:cubicBezTo>
                  <a:cubicBezTo>
                    <a:pt x="1662185" y="315424"/>
                    <a:pt x="1571209" y="406400"/>
                    <a:pt x="145898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1662185" cy="492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" y="2513595"/>
            <a:ext cx="18018980" cy="7451740"/>
          </a:xfrm>
          <a:custGeom>
            <a:avLst/>
            <a:gdLst/>
            <a:ahLst/>
            <a:cxnLst/>
            <a:rect r="r" b="b" t="t" l="l"/>
            <a:pathLst>
              <a:path h="7451740" w="18018980">
                <a:moveTo>
                  <a:pt x="0" y="0"/>
                </a:moveTo>
                <a:lnTo>
                  <a:pt x="18018980" y="0"/>
                </a:lnTo>
                <a:lnTo>
                  <a:pt x="18018980" y="7451739"/>
                </a:lnTo>
                <a:lnTo>
                  <a:pt x="0" y="7451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98" t="-2742" r="-2083" b="-288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357079" y="777080"/>
            <a:ext cx="8574648" cy="1160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19"/>
              </a:lnSpc>
            </a:pPr>
            <a:r>
              <a:rPr lang="en-US" sz="6799">
                <a:solidFill>
                  <a:srgbClr val="FFFFFF"/>
                </a:solidFill>
                <a:latin typeface="Canva Sans Bold"/>
              </a:rPr>
              <a:t>Workflow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ECF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93397" y="129262"/>
            <a:ext cx="7107224" cy="1298264"/>
            <a:chOff x="0" y="0"/>
            <a:chExt cx="2326621" cy="42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6621" cy="425000"/>
            </a:xfrm>
            <a:custGeom>
              <a:avLst/>
              <a:gdLst/>
              <a:ahLst/>
              <a:cxnLst/>
              <a:rect r="r" b="b" t="t" l="l"/>
              <a:pathLst>
                <a:path h="425000" w="2326621">
                  <a:moveTo>
                    <a:pt x="2123421" y="0"/>
                  </a:moveTo>
                  <a:cubicBezTo>
                    <a:pt x="2235645" y="0"/>
                    <a:pt x="2326621" y="95139"/>
                    <a:pt x="2326621" y="212500"/>
                  </a:cubicBezTo>
                  <a:cubicBezTo>
                    <a:pt x="2326621" y="329860"/>
                    <a:pt x="2235645" y="425000"/>
                    <a:pt x="2123421" y="425000"/>
                  </a:cubicBezTo>
                  <a:lnTo>
                    <a:pt x="203200" y="425000"/>
                  </a:lnTo>
                  <a:cubicBezTo>
                    <a:pt x="90976" y="425000"/>
                    <a:pt x="0" y="329860"/>
                    <a:pt x="0" y="212500"/>
                  </a:cubicBezTo>
                  <a:cubicBezTo>
                    <a:pt x="0" y="9513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326621" cy="510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56217" y="129482"/>
            <a:ext cx="8981584" cy="116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19"/>
              </a:lnSpc>
            </a:pPr>
            <a:r>
              <a:rPr lang="en-US" sz="6799">
                <a:solidFill>
                  <a:srgbClr val="FFFFFF"/>
                </a:solidFill>
                <a:latin typeface="Canva Sans Bold"/>
              </a:rPr>
              <a:t>TechStacks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6529" y="1576662"/>
            <a:ext cx="17838878" cy="8013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71605" indent="-285803" lvl="1">
              <a:lnSpc>
                <a:spcPts val="4236"/>
              </a:lnSpc>
              <a:buFont typeface="Arial"/>
              <a:buChar char="•"/>
            </a:pPr>
            <a:r>
              <a:rPr lang="en-US" sz="2647">
                <a:solidFill>
                  <a:srgbClr val="000000"/>
                </a:solidFill>
                <a:latin typeface="Open Sauce"/>
              </a:rPr>
              <a:t>We use YOLOv5, a state-of-the-art computer vision framework, to enable smooth, distraction-free environments through real-time object identification.</a:t>
            </a:r>
          </a:p>
          <a:p>
            <a:pPr>
              <a:lnSpc>
                <a:spcPts val="4236"/>
              </a:lnSpc>
            </a:pPr>
          </a:p>
          <a:p>
            <a:pPr marL="571605" indent="-285803" lvl="1">
              <a:lnSpc>
                <a:spcPts val="4236"/>
              </a:lnSpc>
              <a:buFont typeface="Arial"/>
              <a:buChar char="•"/>
            </a:pPr>
            <a:r>
              <a:rPr lang="en-US" sz="2647">
                <a:solidFill>
                  <a:srgbClr val="000000"/>
                </a:solidFill>
                <a:latin typeface="Open Sauce"/>
              </a:rPr>
              <a:t>FocusGuard's cutting-edge features are powered by clever models developed and trained using the popular deep learning framework PyTorch.</a:t>
            </a:r>
          </a:p>
          <a:p>
            <a:pPr>
              <a:lnSpc>
                <a:spcPts val="4236"/>
              </a:lnSpc>
            </a:pPr>
          </a:p>
          <a:p>
            <a:pPr marL="571605" indent="-285803" lvl="1">
              <a:lnSpc>
                <a:spcPts val="4236"/>
              </a:lnSpc>
              <a:buFont typeface="Arial"/>
              <a:buChar char="•"/>
            </a:pPr>
            <a:r>
              <a:rPr lang="en-US" sz="2647">
                <a:solidFill>
                  <a:srgbClr val="000000"/>
                </a:solidFill>
                <a:latin typeface="Open Sauce"/>
              </a:rPr>
              <a:t>Kotlin and the MERN stack (MongoDB, Express.js, React, and Node.js) are used in the deployment process to create an Android mobile app and a web application, respectively.</a:t>
            </a:r>
          </a:p>
          <a:p>
            <a:pPr>
              <a:lnSpc>
                <a:spcPts val="4236"/>
              </a:lnSpc>
            </a:pPr>
          </a:p>
          <a:p>
            <a:pPr marL="571605" indent="-285803" lvl="1">
              <a:lnSpc>
                <a:spcPts val="4236"/>
              </a:lnSpc>
              <a:buFont typeface="Arial"/>
              <a:buChar char="•"/>
            </a:pPr>
            <a:r>
              <a:rPr lang="en-US" sz="2647">
                <a:solidFill>
                  <a:srgbClr val="000000"/>
                </a:solidFill>
                <a:latin typeface="Open Sauce"/>
              </a:rPr>
              <a:t>Our choice for model integration is Flask, which allows for efficient and trouble-free enforcement of distraction-free zones.</a:t>
            </a:r>
          </a:p>
          <a:p>
            <a:pPr>
              <a:lnSpc>
                <a:spcPts val="4236"/>
              </a:lnSpc>
            </a:pPr>
          </a:p>
          <a:p>
            <a:pPr marL="571605" indent="-285803" lvl="1">
              <a:lnSpc>
                <a:spcPts val="4236"/>
              </a:lnSpc>
              <a:buFont typeface="Arial"/>
              <a:buChar char="•"/>
            </a:pPr>
            <a:r>
              <a:rPr lang="en-US" sz="2647">
                <a:solidFill>
                  <a:srgbClr val="000000"/>
                </a:solidFill>
                <a:latin typeface="Open Sauce"/>
              </a:rPr>
              <a:t>We use LabelMe to generate high-quality datasets, which improves the precision and dependability of our solution. FocusGuard is built on a solid foundation of technologies that together provide strong commitment and improved attention.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ECF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60695" y="221865"/>
            <a:ext cx="9253636" cy="1613671"/>
            <a:chOff x="0" y="0"/>
            <a:chExt cx="2437172" cy="42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172" cy="425000"/>
            </a:xfrm>
            <a:custGeom>
              <a:avLst/>
              <a:gdLst/>
              <a:ahLst/>
              <a:cxnLst/>
              <a:rect r="r" b="b" t="t" l="l"/>
              <a:pathLst>
                <a:path h="425000" w="2437172">
                  <a:moveTo>
                    <a:pt x="2233972" y="0"/>
                  </a:moveTo>
                  <a:cubicBezTo>
                    <a:pt x="2346196" y="0"/>
                    <a:pt x="2437172" y="95139"/>
                    <a:pt x="2437172" y="212500"/>
                  </a:cubicBezTo>
                  <a:cubicBezTo>
                    <a:pt x="2437172" y="329860"/>
                    <a:pt x="2346196" y="425000"/>
                    <a:pt x="2233972" y="425000"/>
                  </a:cubicBezTo>
                  <a:lnTo>
                    <a:pt x="203200" y="425000"/>
                  </a:lnTo>
                  <a:cubicBezTo>
                    <a:pt x="90976" y="425000"/>
                    <a:pt x="0" y="329860"/>
                    <a:pt x="0" y="212500"/>
                  </a:cubicBezTo>
                  <a:cubicBezTo>
                    <a:pt x="0" y="9513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437172" cy="510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360695" y="243535"/>
            <a:ext cx="8981584" cy="116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19"/>
              </a:lnSpc>
            </a:pPr>
            <a:r>
              <a:rPr lang="en-US" sz="6799">
                <a:solidFill>
                  <a:srgbClr val="FFFFFF"/>
                </a:solidFill>
                <a:latin typeface="Canva Sans Bold"/>
              </a:rPr>
              <a:t>Business Prospects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7721" y="2047236"/>
            <a:ext cx="16839584" cy="7757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4439" indent="-247220" lvl="1">
              <a:lnSpc>
                <a:spcPts val="3664"/>
              </a:lnSpc>
              <a:spcBef>
                <a:spcPct val="0"/>
              </a:spcBef>
              <a:buFont typeface="Arial"/>
              <a:buChar char="•"/>
            </a:pPr>
            <a:r>
              <a:rPr lang="en-US" sz="2290">
                <a:solidFill>
                  <a:srgbClr val="000000"/>
                </a:solidFill>
                <a:latin typeface="Open Sauce Bold"/>
              </a:rPr>
              <a:t>Freemium Model</a:t>
            </a:r>
            <a:r>
              <a:rPr lang="en-US" sz="2290">
                <a:solidFill>
                  <a:srgbClr val="000000"/>
                </a:solidFill>
                <a:latin typeface="Open Sauce"/>
              </a:rPr>
              <a:t>: Offer essential features f</a:t>
            </a:r>
            <a:r>
              <a:rPr lang="en-US" sz="2290">
                <a:solidFill>
                  <a:srgbClr val="000000"/>
                </a:solidFill>
                <a:latin typeface="Open Sauce"/>
              </a:rPr>
              <a:t>or free and reserve advanced features for paying users. Implementations are straightforward and aligned with user expectations.</a:t>
            </a:r>
          </a:p>
          <a:p>
            <a:pPr marL="494439" indent="-247220" lvl="1">
              <a:lnSpc>
                <a:spcPts val="3664"/>
              </a:lnSpc>
              <a:spcBef>
                <a:spcPct val="0"/>
              </a:spcBef>
              <a:buFont typeface="Arial"/>
              <a:buChar char="•"/>
            </a:pPr>
            <a:r>
              <a:rPr lang="en-US" sz="2290">
                <a:solidFill>
                  <a:srgbClr val="000000"/>
                </a:solidFill>
                <a:latin typeface="Open Sauce Bold"/>
              </a:rPr>
              <a:t>Token-Based System</a:t>
            </a:r>
            <a:r>
              <a:rPr lang="en-US" sz="2290">
                <a:solidFill>
                  <a:srgbClr val="000000"/>
                </a:solidFill>
                <a:latin typeface="Open Sauce"/>
              </a:rPr>
              <a:t>: Implement a gamified system where users earn tokens for staying focused. This encourages user engagement and monetization through in-app token purchases.</a:t>
            </a:r>
          </a:p>
          <a:p>
            <a:pPr marL="494439" indent="-247220" lvl="1">
              <a:lnSpc>
                <a:spcPts val="3664"/>
              </a:lnSpc>
              <a:spcBef>
                <a:spcPct val="0"/>
              </a:spcBef>
              <a:buFont typeface="Arial"/>
              <a:buChar char="•"/>
            </a:pPr>
            <a:r>
              <a:rPr lang="en-US" sz="2290">
                <a:solidFill>
                  <a:srgbClr val="000000"/>
                </a:solidFill>
                <a:latin typeface="Open Sauce Bold"/>
              </a:rPr>
              <a:t>Institutional Licensing</a:t>
            </a:r>
            <a:r>
              <a:rPr lang="en-US" sz="2290">
                <a:solidFill>
                  <a:srgbClr val="000000"/>
                </a:solidFill>
                <a:latin typeface="Open Sauce"/>
              </a:rPr>
              <a:t>: Target educational institutions and organizations with tailored versions of FocusGuard. While it requires relationship-building, it has potential for higher revenue per user.</a:t>
            </a:r>
          </a:p>
          <a:p>
            <a:pPr marL="494439" indent="-247220" lvl="1">
              <a:lnSpc>
                <a:spcPts val="3664"/>
              </a:lnSpc>
              <a:spcBef>
                <a:spcPct val="0"/>
              </a:spcBef>
              <a:buFont typeface="Arial"/>
              <a:buChar char="•"/>
            </a:pPr>
            <a:r>
              <a:rPr lang="en-US" sz="2290">
                <a:solidFill>
                  <a:srgbClr val="000000"/>
                </a:solidFill>
                <a:latin typeface="Open Sauce Bold"/>
              </a:rPr>
              <a:t>Data Analytics and Insights</a:t>
            </a:r>
            <a:r>
              <a:rPr lang="en-US" sz="2290">
                <a:solidFill>
                  <a:srgbClr val="000000"/>
                </a:solidFill>
                <a:latin typeface="Open Sauce"/>
              </a:rPr>
              <a:t>: Offer data analytics on user behavior. It requires strong data security practices and may need significant development resources.</a:t>
            </a:r>
          </a:p>
          <a:p>
            <a:pPr marL="494439" indent="-247220" lvl="1">
              <a:lnSpc>
                <a:spcPts val="3664"/>
              </a:lnSpc>
              <a:spcBef>
                <a:spcPct val="0"/>
              </a:spcBef>
              <a:buFont typeface="Arial"/>
              <a:buChar char="•"/>
            </a:pPr>
            <a:r>
              <a:rPr lang="en-US" sz="2290">
                <a:solidFill>
                  <a:srgbClr val="000000"/>
                </a:solidFill>
                <a:latin typeface="Open Sauce Bold"/>
              </a:rPr>
              <a:t>Sponsorships and Partnerships</a:t>
            </a:r>
            <a:r>
              <a:rPr lang="en-US" sz="2290">
                <a:solidFill>
                  <a:srgbClr val="000000"/>
                </a:solidFill>
                <a:latin typeface="Open Sauce"/>
              </a:rPr>
              <a:t>: Collaborate with institutions and experts. Requires marketing and sales efforts to secure partnerships and offers diversified revenue sources.</a:t>
            </a:r>
          </a:p>
          <a:p>
            <a:pPr marL="494439" indent="-247220" lvl="1">
              <a:lnSpc>
                <a:spcPts val="3664"/>
              </a:lnSpc>
              <a:spcBef>
                <a:spcPct val="0"/>
              </a:spcBef>
              <a:buFont typeface="Arial"/>
              <a:buChar char="•"/>
            </a:pPr>
            <a:r>
              <a:rPr lang="en-US" sz="2290">
                <a:solidFill>
                  <a:srgbClr val="000000"/>
                </a:solidFill>
                <a:latin typeface="Open Sauce Bold"/>
              </a:rPr>
              <a:t>Affiliate Marketing</a:t>
            </a:r>
            <a:r>
              <a:rPr lang="en-US" sz="2290">
                <a:solidFill>
                  <a:srgbClr val="000000"/>
                </a:solidFill>
                <a:latin typeface="Open Sauce"/>
              </a:rPr>
              <a:t>: Promote affiliate products within FocusGuard. It's straightforward to implement but has limited revenue potential compared to other methods.</a:t>
            </a:r>
          </a:p>
          <a:p>
            <a:pPr marL="494439" indent="-247220" lvl="1">
              <a:lnSpc>
                <a:spcPts val="3664"/>
              </a:lnSpc>
              <a:spcBef>
                <a:spcPct val="0"/>
              </a:spcBef>
              <a:buFont typeface="Arial"/>
              <a:buChar char="•"/>
            </a:pPr>
            <a:r>
              <a:rPr lang="en-US" sz="2290">
                <a:solidFill>
                  <a:srgbClr val="000000"/>
                </a:solidFill>
                <a:latin typeface="Open Sauce Bold"/>
              </a:rPr>
              <a:t>One-time Purchase Option</a:t>
            </a:r>
            <a:r>
              <a:rPr lang="en-US" sz="2290">
                <a:solidFill>
                  <a:srgbClr val="000000"/>
                </a:solidFill>
                <a:latin typeface="Open Sauce"/>
              </a:rPr>
              <a:t>: Offer a one-time purchase option for premium access. It's easy to implement but may result in lower recurring revenue.</a:t>
            </a:r>
          </a:p>
          <a:p>
            <a:pPr marL="494439" indent="-247220" lvl="1">
              <a:lnSpc>
                <a:spcPts val="3664"/>
              </a:lnSpc>
              <a:spcBef>
                <a:spcPct val="0"/>
              </a:spcBef>
              <a:buFont typeface="Arial"/>
              <a:buChar char="•"/>
            </a:pPr>
            <a:r>
              <a:rPr lang="en-US" sz="2290">
                <a:solidFill>
                  <a:srgbClr val="000000"/>
                </a:solidFill>
                <a:latin typeface="Open Sauce Bold"/>
              </a:rPr>
              <a:t>Recommendation</a:t>
            </a:r>
            <a:r>
              <a:rPr lang="en-US" sz="2290">
                <a:solidFill>
                  <a:srgbClr val="000000"/>
                </a:solidFill>
                <a:latin typeface="Open Sauce"/>
              </a:rPr>
              <a:t>: Combine the Freemium Model and Token-Based System for the most straightforward and engaging revenue approach.</a:t>
            </a:r>
          </a:p>
          <a:p>
            <a:pPr>
              <a:lnSpc>
                <a:spcPts val="36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ECF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17182" y="221865"/>
            <a:ext cx="9253636" cy="1613671"/>
            <a:chOff x="0" y="0"/>
            <a:chExt cx="2437172" cy="42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172" cy="425000"/>
            </a:xfrm>
            <a:custGeom>
              <a:avLst/>
              <a:gdLst/>
              <a:ahLst/>
              <a:cxnLst/>
              <a:rect r="r" b="b" t="t" l="l"/>
              <a:pathLst>
                <a:path h="425000" w="2437172">
                  <a:moveTo>
                    <a:pt x="2233972" y="0"/>
                  </a:moveTo>
                  <a:cubicBezTo>
                    <a:pt x="2346196" y="0"/>
                    <a:pt x="2437172" y="95139"/>
                    <a:pt x="2437172" y="212500"/>
                  </a:cubicBezTo>
                  <a:cubicBezTo>
                    <a:pt x="2437172" y="329860"/>
                    <a:pt x="2346196" y="425000"/>
                    <a:pt x="2233972" y="425000"/>
                  </a:cubicBezTo>
                  <a:lnTo>
                    <a:pt x="203200" y="425000"/>
                  </a:lnTo>
                  <a:cubicBezTo>
                    <a:pt x="90976" y="425000"/>
                    <a:pt x="0" y="329860"/>
                    <a:pt x="0" y="212500"/>
                  </a:cubicBezTo>
                  <a:cubicBezTo>
                    <a:pt x="0" y="9513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437172" cy="510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653208" y="379788"/>
            <a:ext cx="8981584" cy="116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19"/>
              </a:lnSpc>
            </a:pPr>
            <a:r>
              <a:rPr lang="en-US" sz="6799">
                <a:solidFill>
                  <a:srgbClr val="FFFFFF"/>
                </a:solidFill>
                <a:latin typeface="Canva Sans Bold"/>
              </a:rPr>
              <a:t>Target Audience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7652" y="2011903"/>
            <a:ext cx="16751648" cy="262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70369" indent="-285185" lvl="1">
              <a:lnSpc>
                <a:spcPts val="4226"/>
              </a:lnSpc>
              <a:buFont typeface="Arial"/>
              <a:buChar char="•"/>
            </a:pPr>
            <a:r>
              <a:rPr lang="en-US" sz="2641">
                <a:solidFill>
                  <a:srgbClr val="000000"/>
                </a:solidFill>
                <a:latin typeface="Open Sauce Bold"/>
              </a:rPr>
              <a:t>Meet our primary audience, the aspirants of JEE, NEET, and UPSC exams, some of the most prestigious and competitive tests in India.</a:t>
            </a:r>
          </a:p>
          <a:p>
            <a:pPr marL="570369" indent="-285185" lvl="1">
              <a:lnSpc>
                <a:spcPts val="4226"/>
              </a:lnSpc>
              <a:buFont typeface="Arial"/>
              <a:buChar char="•"/>
            </a:pPr>
            <a:r>
              <a:rPr lang="en-US" sz="2641">
                <a:solidFill>
                  <a:srgbClr val="000000"/>
                </a:solidFill>
                <a:latin typeface="Open Sauce Bold"/>
              </a:rPr>
              <a:t>This market is not only substantial but continuously expanding as more students aspire to excel in engineering, medicine, and civil services .</a:t>
            </a:r>
          </a:p>
          <a:p>
            <a:pPr>
              <a:lnSpc>
                <a:spcPts val="4226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75503" y="4408445"/>
            <a:ext cx="16736994" cy="2446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55"/>
              </a:lnSpc>
              <a:spcBef>
                <a:spcPct val="0"/>
              </a:spcBef>
            </a:pPr>
            <a:r>
              <a:rPr lang="en-US" sz="2472">
                <a:solidFill>
                  <a:srgbClr val="000000"/>
                </a:solidFill>
                <a:latin typeface="Open Sauce Bold"/>
              </a:rPr>
              <a:t>Compiling a tally of these candidates:</a:t>
            </a:r>
          </a:p>
          <a:p>
            <a:pPr>
              <a:lnSpc>
                <a:spcPts val="3955"/>
              </a:lnSpc>
              <a:spcBef>
                <a:spcPct val="0"/>
              </a:spcBef>
            </a:pPr>
          </a:p>
          <a:p>
            <a:pPr marL="533795" indent="-266898" lvl="1">
              <a:lnSpc>
                <a:spcPts val="3955"/>
              </a:lnSpc>
              <a:buFont typeface="Arial"/>
              <a:buChar char="•"/>
            </a:pPr>
            <a:r>
              <a:rPr lang="en-US" sz="2472">
                <a:solidFill>
                  <a:srgbClr val="000000"/>
                </a:solidFill>
                <a:latin typeface="Open Sauce Bold"/>
              </a:rPr>
              <a:t>In 2022, an astounding ten million or more candidates sat for the JEE Mains examination.</a:t>
            </a:r>
          </a:p>
          <a:p>
            <a:pPr marL="533795" indent="-266898" lvl="1">
              <a:lnSpc>
                <a:spcPts val="3955"/>
              </a:lnSpc>
              <a:buFont typeface="Arial"/>
              <a:buChar char="•"/>
            </a:pPr>
            <a:r>
              <a:rPr lang="en-US" sz="2472">
                <a:solidFill>
                  <a:srgbClr val="000000"/>
                </a:solidFill>
                <a:latin typeface="Open Sauce Bold"/>
              </a:rPr>
              <a:t>A remarkable eighteen million or more candidates registered to take the NEET examination in 2022.</a:t>
            </a:r>
          </a:p>
          <a:p>
            <a:pPr marL="533795" indent="-266898" lvl="1">
              <a:lnSpc>
                <a:spcPts val="3955"/>
              </a:lnSpc>
              <a:buFont typeface="Arial"/>
              <a:buChar char="•"/>
            </a:pPr>
            <a:r>
              <a:rPr lang="en-US" sz="2472">
                <a:solidFill>
                  <a:srgbClr val="000000"/>
                </a:solidFill>
                <a:latin typeface="Open Sauce Bold"/>
              </a:rPr>
              <a:t>More than ten million candidates took the UPSC Civil Services Preliminary Examination in 2022.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5503" y="7321321"/>
            <a:ext cx="16736994" cy="2491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30"/>
              </a:lnSpc>
            </a:pPr>
            <a:r>
              <a:rPr lang="en-US" sz="2519">
                <a:solidFill>
                  <a:srgbClr val="000000"/>
                </a:solidFill>
                <a:latin typeface="Open Sauce Bold"/>
              </a:rPr>
              <a:t>JEE, NEET, and UPSC candidates are more than just students; they represent a dynamic and expanding business.</a:t>
            </a:r>
          </a:p>
          <a:p>
            <a:pPr>
              <a:lnSpc>
                <a:spcPts val="4030"/>
              </a:lnSpc>
            </a:pPr>
            <a:r>
              <a:rPr lang="en-US" sz="2519">
                <a:solidFill>
                  <a:srgbClr val="000000"/>
                </a:solidFill>
                <a:latin typeface="Open Sauce Bold"/>
              </a:rPr>
              <a:t>Understanding their specific demands and motivations is the key to unlocking commercial potential.</a:t>
            </a:r>
          </a:p>
          <a:p>
            <a:pPr>
              <a:lnSpc>
                <a:spcPts val="4030"/>
              </a:lnSpc>
              <a:spcBef>
                <a:spcPct val="0"/>
              </a:spcBef>
            </a:pPr>
            <a:r>
              <a:rPr lang="en-US" sz="2519">
                <a:solidFill>
                  <a:srgbClr val="000000"/>
                </a:solidFill>
                <a:latin typeface="Open Sauce Bold"/>
              </a:rPr>
              <a:t>Customizing products and services to meet their specific needs can result in mutually beneficial consequences.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ECF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07468" y="3624989"/>
            <a:ext cx="16473065" cy="2722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30"/>
              </a:lnSpc>
            </a:pPr>
            <a:r>
              <a:rPr lang="en-US" sz="15807">
                <a:solidFill>
                  <a:srgbClr val="100D0E"/>
                </a:solidFill>
                <a:latin typeface="Bernoru"/>
              </a:rPr>
              <a:t>T H A N K  Y O 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DAFsMqMl1TI</dc:identifier>
  <dcterms:modified xsi:type="dcterms:W3CDTF">2011-08-01T06:04:30Z</dcterms:modified>
  <cp:revision>1</cp:revision>
  <dc:title>Black and Light Brown Modern Recording Studio Presentation.pptx</dc:title>
</cp:coreProperties>
</file>