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76" r:id="rId7"/>
    <p:sldId id="262" r:id="rId8"/>
    <p:sldId id="275" r:id="rId9"/>
    <p:sldId id="273" r:id="rId10"/>
    <p:sldId id="274" r:id="rId11"/>
    <p:sldId id="266" r:id="rId12"/>
    <p:sldId id="27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&#1042;&#1077;&#1088;&#1072;\Desktop\Model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&#1042;&#1077;&#1088;&#1072;\Desktop\Model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&#1042;&#1077;&#1088;&#1072;\Desktop\Model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&#1042;&#1077;&#1088;&#1072;\Desktop\Model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&#1042;&#1077;&#1088;&#1072;\Desktop\Model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&#1042;&#1077;&#1088;&#1072;\Desktop\Models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42;&#1077;&#1088;&#1072;\Desktop\Model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120914372882876"/>
          <c:y val="5.2065126876572394E-2"/>
          <c:w val="0.87099240800028188"/>
          <c:h val="0.85302724247400408"/>
        </c:manualLayout>
      </c:layout>
      <c:lineChart>
        <c:grouping val="standard"/>
        <c:varyColors val="0"/>
        <c:ser>
          <c:idx val="0"/>
          <c:order val="0"/>
          <c:tx>
            <c:strRef>
              <c:f>Adadelta!$C$2:$C$3</c:f>
              <c:strCache>
                <c:ptCount val="2"/>
                <c:pt idx="0">
                  <c:v>accuracy</c:v>
                </c:pt>
                <c:pt idx="1">
                  <c:v>Training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Adadelta!$B$4:$B$24</c:f>
              <c:numCache>
                <c:formatCode>General</c:formatCode>
                <c:ptCount val="2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</c:numCache>
            </c:numRef>
          </c:cat>
          <c:val>
            <c:numRef>
              <c:f>Adadelta!$C$4:$C$24</c:f>
              <c:numCache>
                <c:formatCode>General</c:formatCode>
                <c:ptCount val="21"/>
                <c:pt idx="0">
                  <c:v>0</c:v>
                </c:pt>
                <c:pt idx="1">
                  <c:v>37</c:v>
                </c:pt>
                <c:pt idx="2">
                  <c:v>37</c:v>
                </c:pt>
                <c:pt idx="3">
                  <c:v>37</c:v>
                </c:pt>
                <c:pt idx="4">
                  <c:v>37</c:v>
                </c:pt>
                <c:pt idx="5">
                  <c:v>37</c:v>
                </c:pt>
                <c:pt idx="6">
                  <c:v>37</c:v>
                </c:pt>
                <c:pt idx="7">
                  <c:v>37</c:v>
                </c:pt>
                <c:pt idx="8">
                  <c:v>37</c:v>
                </c:pt>
                <c:pt idx="9">
                  <c:v>37</c:v>
                </c:pt>
                <c:pt idx="10">
                  <c:v>37</c:v>
                </c:pt>
                <c:pt idx="11">
                  <c:v>44</c:v>
                </c:pt>
                <c:pt idx="12">
                  <c:v>33</c:v>
                </c:pt>
                <c:pt idx="13">
                  <c:v>44</c:v>
                </c:pt>
                <c:pt idx="14">
                  <c:v>48</c:v>
                </c:pt>
                <c:pt idx="15">
                  <c:v>44</c:v>
                </c:pt>
                <c:pt idx="16">
                  <c:v>48</c:v>
                </c:pt>
                <c:pt idx="17">
                  <c:v>52</c:v>
                </c:pt>
                <c:pt idx="18">
                  <c:v>44</c:v>
                </c:pt>
                <c:pt idx="19">
                  <c:v>48</c:v>
                </c:pt>
                <c:pt idx="20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0F-4D34-9034-7C082CFE3CE4}"/>
            </c:ext>
          </c:extLst>
        </c:ser>
        <c:ser>
          <c:idx val="1"/>
          <c:order val="1"/>
          <c:tx>
            <c:strRef>
              <c:f>Adadelta!$D$2:$D$3</c:f>
              <c:strCache>
                <c:ptCount val="2"/>
                <c:pt idx="0">
                  <c:v>accuracy</c:v>
                </c:pt>
                <c:pt idx="1">
                  <c:v>Testing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Adadelta!$B$4:$B$24</c:f>
              <c:numCache>
                <c:formatCode>General</c:formatCode>
                <c:ptCount val="2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</c:numCache>
            </c:numRef>
          </c:cat>
          <c:val>
            <c:numRef>
              <c:f>Adadelta!$D$4:$D$24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33</c:v>
                </c:pt>
                <c:pt idx="12">
                  <c:v>66</c:v>
                </c:pt>
                <c:pt idx="13">
                  <c:v>33</c:v>
                </c:pt>
                <c:pt idx="14">
                  <c:v>33</c:v>
                </c:pt>
                <c:pt idx="15">
                  <c:v>33</c:v>
                </c:pt>
                <c:pt idx="16">
                  <c:v>33</c:v>
                </c:pt>
                <c:pt idx="17">
                  <c:v>33</c:v>
                </c:pt>
                <c:pt idx="18">
                  <c:v>33</c:v>
                </c:pt>
                <c:pt idx="19">
                  <c:v>33</c:v>
                </c:pt>
                <c:pt idx="20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0F-4D34-9034-7C082CFE3C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0097696"/>
        <c:axId val="752207712"/>
      </c:lineChart>
      <c:catAx>
        <c:axId val="750097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52207712"/>
        <c:crosses val="autoZero"/>
        <c:auto val="1"/>
        <c:lblAlgn val="ctr"/>
        <c:lblOffset val="100"/>
        <c:noMultiLvlLbl val="0"/>
      </c:catAx>
      <c:valAx>
        <c:axId val="752207712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50097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0512127048757682E-2"/>
          <c:y val="5.3822194449692162E-2"/>
          <c:w val="0.92168947037513849"/>
          <c:h val="0.84519574129095576"/>
        </c:manualLayout>
      </c:layout>
      <c:lineChart>
        <c:grouping val="standard"/>
        <c:varyColors val="0"/>
        <c:ser>
          <c:idx val="0"/>
          <c:order val="0"/>
          <c:tx>
            <c:strRef>
              <c:f>Adagrad!$C$2:$C$3</c:f>
              <c:strCache>
                <c:ptCount val="2"/>
                <c:pt idx="0">
                  <c:v>accuracy</c:v>
                </c:pt>
                <c:pt idx="1">
                  <c:v>Training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Adagrad!$B$4:$B$24</c:f>
              <c:numCache>
                <c:formatCode>General</c:formatCode>
                <c:ptCount val="2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</c:numCache>
            </c:numRef>
          </c:cat>
          <c:val>
            <c:numRef>
              <c:f>Adagrad!$C$4:$C$24</c:f>
              <c:numCache>
                <c:formatCode>General</c:formatCode>
                <c:ptCount val="21"/>
                <c:pt idx="0">
                  <c:v>0</c:v>
                </c:pt>
                <c:pt idx="1">
                  <c:v>41</c:v>
                </c:pt>
                <c:pt idx="2">
                  <c:v>41</c:v>
                </c:pt>
                <c:pt idx="3">
                  <c:v>41</c:v>
                </c:pt>
                <c:pt idx="4">
                  <c:v>41</c:v>
                </c:pt>
                <c:pt idx="5">
                  <c:v>41</c:v>
                </c:pt>
                <c:pt idx="6">
                  <c:v>41</c:v>
                </c:pt>
                <c:pt idx="7">
                  <c:v>41</c:v>
                </c:pt>
                <c:pt idx="8">
                  <c:v>41</c:v>
                </c:pt>
                <c:pt idx="9">
                  <c:v>41</c:v>
                </c:pt>
                <c:pt idx="10">
                  <c:v>41</c:v>
                </c:pt>
                <c:pt idx="11">
                  <c:v>41</c:v>
                </c:pt>
                <c:pt idx="12">
                  <c:v>41</c:v>
                </c:pt>
                <c:pt idx="13">
                  <c:v>41</c:v>
                </c:pt>
                <c:pt idx="14">
                  <c:v>41</c:v>
                </c:pt>
                <c:pt idx="15">
                  <c:v>41</c:v>
                </c:pt>
                <c:pt idx="16">
                  <c:v>41</c:v>
                </c:pt>
                <c:pt idx="17">
                  <c:v>41</c:v>
                </c:pt>
                <c:pt idx="18">
                  <c:v>41</c:v>
                </c:pt>
                <c:pt idx="19">
                  <c:v>41</c:v>
                </c:pt>
                <c:pt idx="20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BE-49F3-AE1E-346A95AB4597}"/>
            </c:ext>
          </c:extLst>
        </c:ser>
        <c:ser>
          <c:idx val="1"/>
          <c:order val="1"/>
          <c:tx>
            <c:strRef>
              <c:f>Adagrad!$D$2:$D$3</c:f>
              <c:strCache>
                <c:ptCount val="2"/>
                <c:pt idx="0">
                  <c:v>accuracy</c:v>
                </c:pt>
                <c:pt idx="1">
                  <c:v>Testing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Adagrad!$B$4:$B$24</c:f>
              <c:numCache>
                <c:formatCode>General</c:formatCode>
                <c:ptCount val="2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</c:numCache>
            </c:numRef>
          </c:cat>
          <c:val>
            <c:numRef>
              <c:f>Adagrad!$D$4:$D$24</c:f>
              <c:numCache>
                <c:formatCode>General</c:formatCode>
                <c:ptCount val="21"/>
                <c:pt idx="0">
                  <c:v>0</c:v>
                </c:pt>
                <c:pt idx="1">
                  <c:v>33</c:v>
                </c:pt>
                <c:pt idx="2">
                  <c:v>33</c:v>
                </c:pt>
                <c:pt idx="3">
                  <c:v>33</c:v>
                </c:pt>
                <c:pt idx="4">
                  <c:v>33</c:v>
                </c:pt>
                <c:pt idx="5">
                  <c:v>33</c:v>
                </c:pt>
                <c:pt idx="6">
                  <c:v>33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33</c:v>
                </c:pt>
                <c:pt idx="11">
                  <c:v>33</c:v>
                </c:pt>
                <c:pt idx="12">
                  <c:v>33</c:v>
                </c:pt>
                <c:pt idx="13">
                  <c:v>33</c:v>
                </c:pt>
                <c:pt idx="14">
                  <c:v>33</c:v>
                </c:pt>
                <c:pt idx="15">
                  <c:v>33</c:v>
                </c:pt>
                <c:pt idx="16">
                  <c:v>33</c:v>
                </c:pt>
                <c:pt idx="17">
                  <c:v>33</c:v>
                </c:pt>
                <c:pt idx="18">
                  <c:v>33</c:v>
                </c:pt>
                <c:pt idx="19">
                  <c:v>33</c:v>
                </c:pt>
                <c:pt idx="20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BE-49F3-AE1E-346A95AB45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0097696"/>
        <c:axId val="752207712"/>
      </c:lineChart>
      <c:catAx>
        <c:axId val="750097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52207712"/>
        <c:crosses val="autoZero"/>
        <c:auto val="1"/>
        <c:lblAlgn val="ctr"/>
        <c:lblOffset val="100"/>
        <c:noMultiLvlLbl val="0"/>
      </c:catAx>
      <c:valAx>
        <c:axId val="752207712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50097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120914372882876"/>
          <c:y val="5.2065126876572394E-2"/>
          <c:w val="0.87099240800028188"/>
          <c:h val="0.85302724247400408"/>
        </c:manualLayout>
      </c:layout>
      <c:lineChart>
        <c:grouping val="standard"/>
        <c:varyColors val="0"/>
        <c:ser>
          <c:idx val="0"/>
          <c:order val="0"/>
          <c:tx>
            <c:strRef>
              <c:f>AdamDef!$C$2:$C$3</c:f>
              <c:strCache>
                <c:ptCount val="2"/>
                <c:pt idx="0">
                  <c:v>accuracy</c:v>
                </c:pt>
                <c:pt idx="1">
                  <c:v>Training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AdamDef!$B$4:$B$24</c:f>
              <c:numCache>
                <c:formatCode>General</c:formatCode>
                <c:ptCount val="2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</c:numCache>
            </c:numRef>
          </c:cat>
          <c:val>
            <c:numRef>
              <c:f>AdamDef!$C$4:$C$24</c:f>
              <c:numCache>
                <c:formatCode>General</c:formatCode>
                <c:ptCount val="21"/>
                <c:pt idx="0">
                  <c:v>0</c:v>
                </c:pt>
                <c:pt idx="1">
                  <c:v>52</c:v>
                </c:pt>
                <c:pt idx="2">
                  <c:v>56</c:v>
                </c:pt>
                <c:pt idx="3">
                  <c:v>56</c:v>
                </c:pt>
                <c:pt idx="4">
                  <c:v>56</c:v>
                </c:pt>
                <c:pt idx="5">
                  <c:v>56</c:v>
                </c:pt>
                <c:pt idx="6">
                  <c:v>56</c:v>
                </c:pt>
                <c:pt idx="7">
                  <c:v>56</c:v>
                </c:pt>
                <c:pt idx="8">
                  <c:v>56</c:v>
                </c:pt>
                <c:pt idx="9">
                  <c:v>56</c:v>
                </c:pt>
                <c:pt idx="10">
                  <c:v>56</c:v>
                </c:pt>
                <c:pt idx="11">
                  <c:v>56</c:v>
                </c:pt>
                <c:pt idx="12">
                  <c:v>56</c:v>
                </c:pt>
                <c:pt idx="13">
                  <c:v>56</c:v>
                </c:pt>
                <c:pt idx="14">
                  <c:v>56</c:v>
                </c:pt>
                <c:pt idx="15">
                  <c:v>56</c:v>
                </c:pt>
                <c:pt idx="16">
                  <c:v>56</c:v>
                </c:pt>
                <c:pt idx="17">
                  <c:v>56</c:v>
                </c:pt>
                <c:pt idx="18">
                  <c:v>56</c:v>
                </c:pt>
                <c:pt idx="19">
                  <c:v>56</c:v>
                </c:pt>
                <c:pt idx="20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2D-4C56-8135-0A95C3784538}"/>
            </c:ext>
          </c:extLst>
        </c:ser>
        <c:ser>
          <c:idx val="1"/>
          <c:order val="1"/>
          <c:tx>
            <c:strRef>
              <c:f>AdamDef!$D$2:$D$3</c:f>
              <c:strCache>
                <c:ptCount val="2"/>
                <c:pt idx="0">
                  <c:v>accuracy</c:v>
                </c:pt>
                <c:pt idx="1">
                  <c:v>Testing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AdamDef!$B$4:$B$24</c:f>
              <c:numCache>
                <c:formatCode>General</c:formatCode>
                <c:ptCount val="2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</c:numCache>
            </c:numRef>
          </c:cat>
          <c:val>
            <c:numRef>
              <c:f>AdamDef!$D$4:$D$24</c:f>
              <c:numCache>
                <c:formatCode>General</c:formatCode>
                <c:ptCount val="21"/>
                <c:pt idx="0">
                  <c:v>0</c:v>
                </c:pt>
                <c:pt idx="1">
                  <c:v>67</c:v>
                </c:pt>
                <c:pt idx="2">
                  <c:v>67</c:v>
                </c:pt>
                <c:pt idx="3">
                  <c:v>67</c:v>
                </c:pt>
                <c:pt idx="4">
                  <c:v>67</c:v>
                </c:pt>
                <c:pt idx="5">
                  <c:v>100</c:v>
                </c:pt>
                <c:pt idx="6">
                  <c:v>33</c:v>
                </c:pt>
                <c:pt idx="7">
                  <c:v>33</c:v>
                </c:pt>
                <c:pt idx="8">
                  <c:v>33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2D-4C56-8135-0A95C37845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0097696"/>
        <c:axId val="752207712"/>
      </c:lineChart>
      <c:catAx>
        <c:axId val="750097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52207712"/>
        <c:crosses val="autoZero"/>
        <c:auto val="1"/>
        <c:lblAlgn val="ctr"/>
        <c:lblOffset val="100"/>
        <c:noMultiLvlLbl val="0"/>
      </c:catAx>
      <c:valAx>
        <c:axId val="752207712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50097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2322229867325514E-2"/>
          <c:y val="5.2065126876572394E-2"/>
          <c:w val="0.88043581715468644"/>
          <c:h val="0.85302724247400408"/>
        </c:manualLayout>
      </c:layout>
      <c:lineChart>
        <c:grouping val="standard"/>
        <c:varyColors val="0"/>
        <c:ser>
          <c:idx val="0"/>
          <c:order val="0"/>
          <c:tx>
            <c:strRef>
              <c:f>AdamW!$C$2:$C$3</c:f>
              <c:strCache>
                <c:ptCount val="2"/>
                <c:pt idx="0">
                  <c:v>accuracy</c:v>
                </c:pt>
                <c:pt idx="1">
                  <c:v>Training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AdamW!$B$4:$B$24</c:f>
              <c:numCache>
                <c:formatCode>General</c:formatCode>
                <c:ptCount val="2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</c:numCache>
            </c:numRef>
          </c:cat>
          <c:val>
            <c:numRef>
              <c:f>AdamW!$C$4:$C$24</c:f>
              <c:numCache>
                <c:formatCode>General</c:formatCode>
                <c:ptCount val="21"/>
                <c:pt idx="0">
                  <c:v>0</c:v>
                </c:pt>
                <c:pt idx="1">
                  <c:v>37</c:v>
                </c:pt>
                <c:pt idx="2">
                  <c:v>30</c:v>
                </c:pt>
                <c:pt idx="3">
                  <c:v>37</c:v>
                </c:pt>
                <c:pt idx="4">
                  <c:v>37</c:v>
                </c:pt>
                <c:pt idx="5">
                  <c:v>45</c:v>
                </c:pt>
                <c:pt idx="6">
                  <c:v>45</c:v>
                </c:pt>
                <c:pt idx="7">
                  <c:v>45</c:v>
                </c:pt>
                <c:pt idx="8">
                  <c:v>45</c:v>
                </c:pt>
                <c:pt idx="9">
                  <c:v>45</c:v>
                </c:pt>
                <c:pt idx="10">
                  <c:v>45</c:v>
                </c:pt>
                <c:pt idx="11">
                  <c:v>45</c:v>
                </c:pt>
                <c:pt idx="12">
                  <c:v>45</c:v>
                </c:pt>
                <c:pt idx="13">
                  <c:v>45</c:v>
                </c:pt>
                <c:pt idx="14">
                  <c:v>45</c:v>
                </c:pt>
                <c:pt idx="15">
                  <c:v>45</c:v>
                </c:pt>
                <c:pt idx="16">
                  <c:v>45</c:v>
                </c:pt>
                <c:pt idx="17">
                  <c:v>45</c:v>
                </c:pt>
                <c:pt idx="18">
                  <c:v>45</c:v>
                </c:pt>
                <c:pt idx="19">
                  <c:v>45</c:v>
                </c:pt>
                <c:pt idx="20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03-4F1B-A1D0-07BCA3B86768}"/>
            </c:ext>
          </c:extLst>
        </c:ser>
        <c:ser>
          <c:idx val="1"/>
          <c:order val="1"/>
          <c:tx>
            <c:strRef>
              <c:f>AdamW!$D$2:$D$3</c:f>
              <c:strCache>
                <c:ptCount val="2"/>
                <c:pt idx="0">
                  <c:v>accuracy</c:v>
                </c:pt>
                <c:pt idx="1">
                  <c:v>Testing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AdamW!$B$4:$B$24</c:f>
              <c:numCache>
                <c:formatCode>General</c:formatCode>
                <c:ptCount val="2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</c:numCache>
            </c:numRef>
          </c:cat>
          <c:val>
            <c:numRef>
              <c:f>AdamW!$D$4:$D$24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66</c:v>
                </c:pt>
                <c:pt idx="3">
                  <c:v>0</c:v>
                </c:pt>
                <c:pt idx="4">
                  <c:v>0</c:v>
                </c:pt>
                <c:pt idx="5">
                  <c:v>33</c:v>
                </c:pt>
                <c:pt idx="6">
                  <c:v>33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33</c:v>
                </c:pt>
                <c:pt idx="11">
                  <c:v>33</c:v>
                </c:pt>
                <c:pt idx="12">
                  <c:v>33</c:v>
                </c:pt>
                <c:pt idx="13">
                  <c:v>33</c:v>
                </c:pt>
                <c:pt idx="14">
                  <c:v>33</c:v>
                </c:pt>
                <c:pt idx="15">
                  <c:v>33</c:v>
                </c:pt>
                <c:pt idx="16">
                  <c:v>33</c:v>
                </c:pt>
                <c:pt idx="17">
                  <c:v>33</c:v>
                </c:pt>
                <c:pt idx="18">
                  <c:v>33</c:v>
                </c:pt>
                <c:pt idx="19">
                  <c:v>33</c:v>
                </c:pt>
                <c:pt idx="20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003-4F1B-A1D0-07BCA3B867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0097696"/>
        <c:axId val="752207712"/>
      </c:lineChart>
      <c:catAx>
        <c:axId val="750097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52207712"/>
        <c:crosses val="autoZero"/>
        <c:auto val="1"/>
        <c:lblAlgn val="ctr"/>
        <c:lblOffset val="100"/>
        <c:noMultiLvlLbl val="0"/>
      </c:catAx>
      <c:valAx>
        <c:axId val="752207712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50097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5358705161854769E-2"/>
          <c:y val="5.2065126876572394E-2"/>
          <c:w val="0.90988123359580053"/>
          <c:h val="0.85302724247400408"/>
        </c:manualLayout>
      </c:layout>
      <c:lineChart>
        <c:grouping val="standard"/>
        <c:varyColors val="0"/>
        <c:ser>
          <c:idx val="0"/>
          <c:order val="0"/>
          <c:tx>
            <c:strRef>
              <c:f>Adamax!$C$2:$C$3</c:f>
              <c:strCache>
                <c:ptCount val="2"/>
                <c:pt idx="0">
                  <c:v>accuracy</c:v>
                </c:pt>
                <c:pt idx="1">
                  <c:v>Training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Adamax!$B$4:$B$24</c:f>
              <c:numCache>
                <c:formatCode>General</c:formatCode>
                <c:ptCount val="2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</c:numCache>
            </c:numRef>
          </c:cat>
          <c:val>
            <c:numRef>
              <c:f>Adamax!$C$4:$C$24</c:f>
              <c:numCache>
                <c:formatCode>General</c:formatCode>
                <c:ptCount val="21"/>
                <c:pt idx="0">
                  <c:v>0</c:v>
                </c:pt>
                <c:pt idx="1">
                  <c:v>52</c:v>
                </c:pt>
                <c:pt idx="2">
                  <c:v>63</c:v>
                </c:pt>
                <c:pt idx="3">
                  <c:v>74</c:v>
                </c:pt>
                <c:pt idx="4">
                  <c:v>74</c:v>
                </c:pt>
                <c:pt idx="5">
                  <c:v>85</c:v>
                </c:pt>
                <c:pt idx="6">
                  <c:v>85</c:v>
                </c:pt>
                <c:pt idx="7">
                  <c:v>89</c:v>
                </c:pt>
                <c:pt idx="8">
                  <c:v>89</c:v>
                </c:pt>
                <c:pt idx="9">
                  <c:v>82</c:v>
                </c:pt>
                <c:pt idx="10">
                  <c:v>82</c:v>
                </c:pt>
                <c:pt idx="11">
                  <c:v>82</c:v>
                </c:pt>
                <c:pt idx="12">
                  <c:v>82</c:v>
                </c:pt>
                <c:pt idx="13">
                  <c:v>82</c:v>
                </c:pt>
                <c:pt idx="14">
                  <c:v>82</c:v>
                </c:pt>
                <c:pt idx="15">
                  <c:v>85</c:v>
                </c:pt>
                <c:pt idx="16">
                  <c:v>86</c:v>
                </c:pt>
                <c:pt idx="17">
                  <c:v>85</c:v>
                </c:pt>
                <c:pt idx="18">
                  <c:v>85</c:v>
                </c:pt>
                <c:pt idx="19">
                  <c:v>89</c:v>
                </c:pt>
                <c:pt idx="20">
                  <c:v>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9B-4EE5-9AF4-55851CF4BE19}"/>
            </c:ext>
          </c:extLst>
        </c:ser>
        <c:ser>
          <c:idx val="1"/>
          <c:order val="1"/>
          <c:tx>
            <c:strRef>
              <c:f>Adamax!$D$2:$D$3</c:f>
              <c:strCache>
                <c:ptCount val="2"/>
                <c:pt idx="0">
                  <c:v>accuracy</c:v>
                </c:pt>
                <c:pt idx="1">
                  <c:v>Testing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Adamax!$B$4:$B$24</c:f>
              <c:numCache>
                <c:formatCode>General</c:formatCode>
                <c:ptCount val="2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</c:numCache>
            </c:numRef>
          </c:cat>
          <c:val>
            <c:numRef>
              <c:f>Adamax!$D$4:$D$24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66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66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9B-4EE5-9AF4-55851CF4BE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0097696"/>
        <c:axId val="752207712"/>
      </c:lineChart>
      <c:catAx>
        <c:axId val="750097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52207712"/>
        <c:crosses val="autoZero"/>
        <c:auto val="1"/>
        <c:lblAlgn val="ctr"/>
        <c:lblOffset val="100"/>
        <c:noMultiLvlLbl val="0"/>
      </c:catAx>
      <c:valAx>
        <c:axId val="752207712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50097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1948110296679413E-2"/>
          <c:y val="5.2065126876572394E-2"/>
          <c:w val="0.9138021573839028"/>
          <c:h val="0.85302724247400408"/>
        </c:manualLayout>
      </c:layout>
      <c:lineChart>
        <c:grouping val="standard"/>
        <c:varyColors val="0"/>
        <c:ser>
          <c:idx val="0"/>
          <c:order val="0"/>
          <c:tx>
            <c:strRef>
              <c:f>ASGD!$C$2:$C$3</c:f>
              <c:strCache>
                <c:ptCount val="2"/>
                <c:pt idx="0">
                  <c:v>accuracy</c:v>
                </c:pt>
                <c:pt idx="1">
                  <c:v>Training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ASGD!$B$4:$B$24</c:f>
              <c:numCache>
                <c:formatCode>General</c:formatCode>
                <c:ptCount val="2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</c:numCache>
            </c:numRef>
          </c:cat>
          <c:val>
            <c:numRef>
              <c:f>ASGD!$C$4:$C$24</c:f>
              <c:numCache>
                <c:formatCode>General</c:formatCode>
                <c:ptCount val="21"/>
                <c:pt idx="0">
                  <c:v>0</c:v>
                </c:pt>
                <c:pt idx="1">
                  <c:v>33</c:v>
                </c:pt>
                <c:pt idx="2">
                  <c:v>33</c:v>
                </c:pt>
                <c:pt idx="3">
                  <c:v>33</c:v>
                </c:pt>
                <c:pt idx="4">
                  <c:v>37</c:v>
                </c:pt>
                <c:pt idx="5">
                  <c:v>37</c:v>
                </c:pt>
                <c:pt idx="6">
                  <c:v>37</c:v>
                </c:pt>
                <c:pt idx="7">
                  <c:v>37</c:v>
                </c:pt>
                <c:pt idx="8">
                  <c:v>37</c:v>
                </c:pt>
                <c:pt idx="9">
                  <c:v>37</c:v>
                </c:pt>
                <c:pt idx="10">
                  <c:v>37</c:v>
                </c:pt>
                <c:pt idx="11">
                  <c:v>37</c:v>
                </c:pt>
                <c:pt idx="12">
                  <c:v>37</c:v>
                </c:pt>
                <c:pt idx="13">
                  <c:v>37</c:v>
                </c:pt>
                <c:pt idx="14">
                  <c:v>37</c:v>
                </c:pt>
                <c:pt idx="15">
                  <c:v>37</c:v>
                </c:pt>
                <c:pt idx="16">
                  <c:v>37</c:v>
                </c:pt>
                <c:pt idx="17">
                  <c:v>37</c:v>
                </c:pt>
                <c:pt idx="18">
                  <c:v>37</c:v>
                </c:pt>
                <c:pt idx="19">
                  <c:v>37</c:v>
                </c:pt>
                <c:pt idx="20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D2-4435-8127-940230EA1572}"/>
            </c:ext>
          </c:extLst>
        </c:ser>
        <c:ser>
          <c:idx val="1"/>
          <c:order val="1"/>
          <c:tx>
            <c:strRef>
              <c:f>ASGD!$D$2:$D$3</c:f>
              <c:strCache>
                <c:ptCount val="2"/>
                <c:pt idx="0">
                  <c:v>accuracy</c:v>
                </c:pt>
                <c:pt idx="1">
                  <c:v>Testing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ASGD!$B$4:$B$24</c:f>
              <c:numCache>
                <c:formatCode>General</c:formatCode>
                <c:ptCount val="2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</c:numCache>
            </c:numRef>
          </c:cat>
          <c:val>
            <c:numRef>
              <c:f>ASGD!$D$4:$D$24</c:f>
              <c:numCache>
                <c:formatCode>General</c:formatCode>
                <c:ptCount val="21"/>
                <c:pt idx="0">
                  <c:v>0</c:v>
                </c:pt>
                <c:pt idx="1">
                  <c:v>33</c:v>
                </c:pt>
                <c:pt idx="2">
                  <c:v>33</c:v>
                </c:pt>
                <c:pt idx="3">
                  <c:v>33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D2-4435-8127-940230EA15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0097696"/>
        <c:axId val="752207712"/>
      </c:lineChart>
      <c:catAx>
        <c:axId val="750097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52207712"/>
        <c:crosses val="autoZero"/>
        <c:auto val="1"/>
        <c:lblAlgn val="ctr"/>
        <c:lblOffset val="100"/>
        <c:noMultiLvlLbl val="0"/>
      </c:catAx>
      <c:valAx>
        <c:axId val="752207712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50097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AdamME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vs</a:t>
            </a:r>
            <a:r>
              <a:rPr lang="en-US" sz="2400" b="1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ASGD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9.8889321812807712E-2"/>
          <c:y val="9.9602780536246285E-2"/>
          <c:w val="0.87331221322215413"/>
          <c:h val="0.77085896873536386"/>
        </c:manualLayout>
      </c:layout>
      <c:lineChart>
        <c:grouping val="standard"/>
        <c:varyColors val="0"/>
        <c:ser>
          <c:idx val="0"/>
          <c:order val="0"/>
          <c:tx>
            <c:v>Training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AdamME!$B$4:$B$24</c:f>
              <c:numCache>
                <c:formatCode>General</c:formatCode>
                <c:ptCount val="2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</c:numCache>
            </c:numRef>
          </c:cat>
          <c:val>
            <c:numRef>
              <c:f>AdamME!$C$4:$C$24</c:f>
              <c:numCache>
                <c:formatCode>General</c:formatCode>
                <c:ptCount val="21"/>
                <c:pt idx="0">
                  <c:v>0</c:v>
                </c:pt>
                <c:pt idx="1">
                  <c:v>37</c:v>
                </c:pt>
                <c:pt idx="2">
                  <c:v>37</c:v>
                </c:pt>
                <c:pt idx="3">
                  <c:v>37</c:v>
                </c:pt>
                <c:pt idx="4">
                  <c:v>63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A-4D33-B028-DEBB2A2344B2}"/>
            </c:ext>
          </c:extLst>
        </c:ser>
        <c:ser>
          <c:idx val="1"/>
          <c:order val="1"/>
          <c:tx>
            <c:v>Testing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AdamME!$B$4:$B$24</c:f>
              <c:numCache>
                <c:formatCode>General</c:formatCode>
                <c:ptCount val="2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</c:numCache>
            </c:numRef>
          </c:cat>
          <c:val>
            <c:numRef>
              <c:f>AdamME!$D$4:$D$24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66</c:v>
                </c:pt>
                <c:pt idx="5">
                  <c:v>66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0A-4D33-B028-DEBB2A2344B2}"/>
            </c:ext>
          </c:extLst>
        </c:ser>
        <c:ser>
          <c:idx val="2"/>
          <c:order val="2"/>
          <c:tx>
            <c:strRef>
              <c:f>ASGD!$C$3</c:f>
              <c:strCache>
                <c:ptCount val="1"/>
                <c:pt idx="0">
                  <c:v>Training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val>
            <c:numRef>
              <c:f>ASGD!$C$4:$C$24</c:f>
              <c:numCache>
                <c:formatCode>General</c:formatCode>
                <c:ptCount val="21"/>
                <c:pt idx="0">
                  <c:v>0</c:v>
                </c:pt>
                <c:pt idx="1">
                  <c:v>33</c:v>
                </c:pt>
                <c:pt idx="2">
                  <c:v>33</c:v>
                </c:pt>
                <c:pt idx="3">
                  <c:v>33</c:v>
                </c:pt>
                <c:pt idx="4">
                  <c:v>37</c:v>
                </c:pt>
                <c:pt idx="5">
                  <c:v>37</c:v>
                </c:pt>
                <c:pt idx="6">
                  <c:v>37</c:v>
                </c:pt>
                <c:pt idx="7">
                  <c:v>37</c:v>
                </c:pt>
                <c:pt idx="8">
                  <c:v>37</c:v>
                </c:pt>
                <c:pt idx="9">
                  <c:v>37</c:v>
                </c:pt>
                <c:pt idx="10">
                  <c:v>37</c:v>
                </c:pt>
                <c:pt idx="11">
                  <c:v>37</c:v>
                </c:pt>
                <c:pt idx="12">
                  <c:v>37</c:v>
                </c:pt>
                <c:pt idx="13">
                  <c:v>37</c:v>
                </c:pt>
                <c:pt idx="14">
                  <c:v>37</c:v>
                </c:pt>
                <c:pt idx="15">
                  <c:v>37</c:v>
                </c:pt>
                <c:pt idx="16">
                  <c:v>37</c:v>
                </c:pt>
                <c:pt idx="17">
                  <c:v>37</c:v>
                </c:pt>
                <c:pt idx="18">
                  <c:v>37</c:v>
                </c:pt>
                <c:pt idx="19">
                  <c:v>37</c:v>
                </c:pt>
                <c:pt idx="20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0A-4D33-B028-DEBB2A2344B2}"/>
            </c:ext>
          </c:extLst>
        </c:ser>
        <c:ser>
          <c:idx val="3"/>
          <c:order val="3"/>
          <c:tx>
            <c:strRef>
              <c:f>ASGD!$D$3</c:f>
              <c:strCache>
                <c:ptCount val="1"/>
                <c:pt idx="0">
                  <c:v>Testing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ASGD!$D$4:$D$24</c:f>
              <c:numCache>
                <c:formatCode>General</c:formatCode>
                <c:ptCount val="21"/>
                <c:pt idx="0">
                  <c:v>0</c:v>
                </c:pt>
                <c:pt idx="1">
                  <c:v>33</c:v>
                </c:pt>
                <c:pt idx="2">
                  <c:v>33</c:v>
                </c:pt>
                <c:pt idx="3">
                  <c:v>33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80A-4D33-B028-DEBB2A2344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0097696"/>
        <c:axId val="752207712"/>
      </c:lineChart>
      <c:catAx>
        <c:axId val="750097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800" b="1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Кол-во циклов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52207712"/>
        <c:crosses val="autoZero"/>
        <c:auto val="1"/>
        <c:lblAlgn val="ctr"/>
        <c:lblOffset val="100"/>
        <c:noMultiLvlLbl val="0"/>
      </c:catAx>
      <c:valAx>
        <c:axId val="752207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Процент</a:t>
                </a:r>
                <a:r>
                  <a:rPr lang="ru-RU" sz="1800" b="1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успеха</a:t>
                </a:r>
                <a:endParaRPr lang="ru-RU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50097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C7D9E-011B-4153-AC42-1D1047978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7CE89F-3B4C-4EF7-B17C-FD9958139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D61204-E58D-45C1-ABF8-30851572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B9BF-DEF3-4370-8AC7-047D5BAEBEBB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7FCB0D-AE85-483B-8176-540D8E5B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4C69FF-3CE3-4A29-BC31-13E85E84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DC52-67B3-4842-AB7D-310A7C17C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52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333090-6F56-4CC2-AF7B-972EE4A2F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6410B3-A859-4B63-8CDD-5DEADE4C9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A6DF71-52D7-4223-AD23-11C0666B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B9BF-DEF3-4370-8AC7-047D5BAEBEBB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5237AD-F658-45ED-8818-56E059F0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BA235F-6EAA-42DE-A4BD-E4B911F9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DC52-67B3-4842-AB7D-310A7C17C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84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ED5E322-F940-4486-8D65-633D9CC68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7A6FF1-A047-4800-ACB1-F15D871D3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B83041-BB79-41AA-89B2-B3A3CEBE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B9BF-DEF3-4370-8AC7-047D5BAEBEBB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213C02-4E13-41DA-B95E-77FA9D0E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A66577-47D1-4A62-86A7-F32D94D7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DC52-67B3-4842-AB7D-310A7C17C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21E7A-7BF6-4CD5-AF72-9018DD6D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B9DDAF-9E2F-4B95-9B20-19EB5ED65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EC6B6A-361B-4480-989A-2E2BA200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B9BF-DEF3-4370-8AC7-047D5BAEBEBB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5E4081-F160-4A67-8194-9A297714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9EB14E-89C2-45B5-9C6F-787D3181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DC52-67B3-4842-AB7D-310A7C17C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26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81503-B75F-4804-8F7F-C4F36E72F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BE628E-80B4-45C6-9441-2151D9DD2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C6A9AE-DCF6-40F8-A5FE-7F181B9B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B9BF-DEF3-4370-8AC7-047D5BAEBEBB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E8B668-7A7E-4F5E-921C-CD759FD2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EC96FF-8041-4BDA-B8EA-594E9AF0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DC52-67B3-4842-AB7D-310A7C17C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67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90AD2-0FA5-4DF6-AE8E-A71FC7D7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5F1998-EB64-43EB-B6B6-A7C081722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4F4579-19C1-46FD-B180-77F99E0CC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562834-6909-4D08-A2F4-BDE3FCBF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B9BF-DEF3-4370-8AC7-047D5BAEBEBB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DEF692-069D-4ED2-BACC-17CC46F7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C63A8D-EA34-462C-BF6C-4AE712AF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DC52-67B3-4842-AB7D-310A7C17C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47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E2A05C-6417-43BE-9277-8E11BFF9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1AE1A4-49F1-44B5-A0A5-E497C2FEC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BCDC3E-E30B-40FA-B2CF-D89117A97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26BCDB-B3FE-4514-A54D-AA1D8FDC8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0EFEF49-94D3-4941-9918-6520FB543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A1749A-60B1-435C-9C1B-386DE8C3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B9BF-DEF3-4370-8AC7-047D5BAEBEBB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13A5627-8832-46B6-885A-D7F1CCF3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F2564E7-B63D-4193-AB88-942F9115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DC52-67B3-4842-AB7D-310A7C17C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93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14AE5-04F5-4F55-91F0-E4F9704A6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4C4F4C-9FF6-4D95-A0DB-D9261309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B9BF-DEF3-4370-8AC7-047D5BAEBEBB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4588D2-28E3-453C-BB8D-AB4834158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B7ACC4B-2F3A-4A23-8B26-D18A2FE0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DC52-67B3-4842-AB7D-310A7C17C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2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01454BA-CFEA-44AB-8EC4-D3EDEF0D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B9BF-DEF3-4370-8AC7-047D5BAEBEBB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1A5357-F53E-42AD-AAEB-C0BA1290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9A9B6C-374B-4ED5-ABE6-0B4A6B43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DC52-67B3-4842-AB7D-310A7C17C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37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C0D1D-2178-47B0-92ED-37DA63B2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7989B8-710E-4513-86A2-C44B0CA8C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BC6A0E-3CC5-447D-9D69-ED95E69C5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170EBF-5BC4-44F0-8047-1618EEDD9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B9BF-DEF3-4370-8AC7-047D5BAEBEBB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D59462-9A14-4823-B297-D2F31E6B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F08765-8303-4F37-B589-C2594E53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DC52-67B3-4842-AB7D-310A7C17C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8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F6531-232B-403B-9CA9-155E63958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8EF3E5B-B84E-4F84-89D8-04D2F84C8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921F41-F9C4-4D40-B7DC-E709FE662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2A6EE4-7EAD-47BB-95E7-982E69C0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B9BF-DEF3-4370-8AC7-047D5BAEBEBB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F81368-D5A3-43EE-9B81-5B4C277E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683EC0-1107-4779-A70E-AC643168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DC52-67B3-4842-AB7D-310A7C17C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DFA942-A710-422B-8DD9-89A0AE029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DC31F9-86C0-4A69-B3A8-5F360107A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B659B6-E1C8-45AD-A9F8-07F45FDF3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B9BF-DEF3-4370-8AC7-047D5BAEBEBB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E6340B-5336-45C3-AB94-132854D0D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666705-83BB-4E69-A41E-9CE78B67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9DC52-67B3-4842-AB7D-310A7C17C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76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470" y="113182"/>
            <a:ext cx="68590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Государственное образовательное учреждение</a:t>
            </a:r>
            <a:b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высшего профессионального образования </a:t>
            </a:r>
            <a:b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«донецкий национальный университет»</a:t>
            </a:r>
            <a:b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Физико-технический факультет</a:t>
            </a:r>
            <a:b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радиофизики и инфокоммуникационных технологий</a:t>
            </a:r>
            <a:b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 10.03.01 Информационная безопасность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2440096"/>
            <a:ext cx="9072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Дипломная работа на тему:</a:t>
            </a:r>
            <a:b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«Распознавание речи с помощью нейронных сетей»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87641" y="5159769"/>
            <a:ext cx="85545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Мышкин Артем Евгеньевич</a:t>
            </a: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Научный руководитель: ст.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преподователь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Долбещенкова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Н.В.</a:t>
            </a: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ст.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преподователь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Кожекина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Е.Н.</a:t>
            </a:r>
          </a:p>
          <a:p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06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B103D4-CA7D-4BE0-B72E-4A886F7FA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14" y="5725155"/>
            <a:ext cx="1072115" cy="28263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A0C005-7FF6-4DAF-AA2D-81BA38604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493" y="6181903"/>
            <a:ext cx="1062851" cy="2881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4F0807-5132-483F-B0AA-6FB278EBB61A}"/>
              </a:ext>
            </a:extLst>
          </p:cNvPr>
          <p:cNvSpPr txBox="1"/>
          <p:nvPr/>
        </p:nvSpPr>
        <p:spPr>
          <a:xfrm>
            <a:off x="2623329" y="5635638"/>
            <a:ext cx="1368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-Training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E2976-1F9B-481C-A2FE-159E73D9884C}"/>
              </a:ext>
            </a:extLst>
          </p:cNvPr>
          <p:cNvSpPr txBox="1"/>
          <p:nvPr/>
        </p:nvSpPr>
        <p:spPr>
          <a:xfrm>
            <a:off x="10771344" y="6079435"/>
            <a:ext cx="14508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-Testing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670F61-9CCC-4BEB-955E-2A4DF9F1C6DE}"/>
              </a:ext>
            </a:extLst>
          </p:cNvPr>
          <p:cNvSpPr txBox="1"/>
          <p:nvPr/>
        </p:nvSpPr>
        <p:spPr>
          <a:xfrm>
            <a:off x="10125816" y="5186881"/>
            <a:ext cx="828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ASGD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14568868-5692-4238-BCA1-78715F6A5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10323"/>
              </p:ext>
            </p:extLst>
          </p:nvPr>
        </p:nvGraphicFramePr>
        <p:xfrm>
          <a:off x="9143288" y="940804"/>
          <a:ext cx="2806700" cy="425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6836">
                  <a:extLst>
                    <a:ext uri="{9D8B030D-6E8A-4147-A177-3AD203B41FA5}">
                      <a16:colId xmlns:a16="http://schemas.microsoft.com/office/drawing/2014/main" val="2500411143"/>
                    </a:ext>
                  </a:extLst>
                </a:gridCol>
                <a:gridCol w="1194932">
                  <a:extLst>
                    <a:ext uri="{9D8B030D-6E8A-4147-A177-3AD203B41FA5}">
                      <a16:colId xmlns:a16="http://schemas.microsoft.com/office/drawing/2014/main" val="3315153099"/>
                    </a:ext>
                  </a:extLst>
                </a:gridCol>
                <a:gridCol w="1194932">
                  <a:extLst>
                    <a:ext uri="{9D8B030D-6E8A-4147-A177-3AD203B41FA5}">
                      <a16:colId xmlns:a16="http://schemas.microsoft.com/office/drawing/2014/main" val="404618037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accuracy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3446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Training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Testing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68159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14114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33.33333333333333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33.33333333333333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38199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33.33333333333333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33.33333333333333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81752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33.33333333333333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33.33333333333333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61706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37.03703703703704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38759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37.03703703703704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751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37.03703703703704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66182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37.03703703703704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46781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37.03703703703704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9870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37.03703703703704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76619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37.03703703703704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09100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37.03703703703704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89209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37.03703703703704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089418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37.03703703703704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04720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700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37.03703703703704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30902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750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37.03703703703704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74134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37.03703703703704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57711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37.03703703703704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8418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900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37.03703703703704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87252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950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37.03703703703704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07624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37.03703703703704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0.0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2193351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8DEB36CB-E9AB-445F-ABD8-56CE33B57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401063"/>
              </p:ext>
            </p:extLst>
          </p:nvPr>
        </p:nvGraphicFramePr>
        <p:xfrm>
          <a:off x="5893151" y="940804"/>
          <a:ext cx="3073400" cy="425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0090">
                  <a:extLst>
                    <a:ext uri="{9D8B030D-6E8A-4147-A177-3AD203B41FA5}">
                      <a16:colId xmlns:a16="http://schemas.microsoft.com/office/drawing/2014/main" val="2474473624"/>
                    </a:ext>
                  </a:extLst>
                </a:gridCol>
                <a:gridCol w="1306655">
                  <a:extLst>
                    <a:ext uri="{9D8B030D-6E8A-4147-A177-3AD203B41FA5}">
                      <a16:colId xmlns:a16="http://schemas.microsoft.com/office/drawing/2014/main" val="2995661671"/>
                    </a:ext>
                  </a:extLst>
                </a:gridCol>
                <a:gridCol w="1306655">
                  <a:extLst>
                    <a:ext uri="{9D8B030D-6E8A-4147-A177-3AD203B41FA5}">
                      <a16:colId xmlns:a16="http://schemas.microsoft.com/office/drawing/2014/main" val="403087672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accuracy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1608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Training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Testing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724728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63407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37.03703703703704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43151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37.03703703703704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49963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37.03703703703704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3248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62.96296296296296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66.66666666666666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41430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66.66666666666666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8009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35677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514138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36321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4286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100.0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95208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49979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48094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47229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700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412181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750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37984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73318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100.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00761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900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30585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950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14598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100.0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100.0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335962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B20D4EF-B774-4C5C-BF3C-CFE3E546A8A9}"/>
              </a:ext>
            </a:extLst>
          </p:cNvPr>
          <p:cNvSpPr txBox="1"/>
          <p:nvPr/>
        </p:nvSpPr>
        <p:spPr>
          <a:xfrm>
            <a:off x="6887288" y="5192764"/>
            <a:ext cx="1085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AdamME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7C2DCB1-C6BB-43FA-84BE-90B49A983A99}"/>
              </a:ext>
            </a:extLst>
          </p:cNvPr>
          <p:cNvSpPr/>
          <p:nvPr/>
        </p:nvSpPr>
        <p:spPr>
          <a:xfrm flipH="1">
            <a:off x="10954902" y="171407"/>
            <a:ext cx="8461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graphicFrame>
        <p:nvGraphicFramePr>
          <p:cNvPr id="16" name="Диаграмма 15">
            <a:extLst>
              <a:ext uri="{FF2B5EF4-FFF2-40B4-BE49-F238E27FC236}">
                <a16:creationId xmlns:a16="http://schemas.microsoft.com/office/drawing/2014/main" id="{2D58D768-9F4B-4B88-846B-7D030AEEA1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404574"/>
              </p:ext>
            </p:extLst>
          </p:nvPr>
        </p:nvGraphicFramePr>
        <p:xfrm>
          <a:off x="242012" y="171407"/>
          <a:ext cx="5649600" cy="5384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TextBox 1">
            <a:extLst>
              <a:ext uri="{FF2B5EF4-FFF2-40B4-BE49-F238E27FC236}">
                <a16:creationId xmlns:a16="http://schemas.microsoft.com/office/drawing/2014/main" id="{A0EF029E-A856-4DAC-A274-228A9BD8DD96}"/>
              </a:ext>
            </a:extLst>
          </p:cNvPr>
          <p:cNvSpPr txBox="1"/>
          <p:nvPr/>
        </p:nvSpPr>
        <p:spPr>
          <a:xfrm>
            <a:off x="8561073" y="5859105"/>
            <a:ext cx="966542" cy="322798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ASGD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DB8CAF-B119-4C3E-8617-A988A37ECE52}"/>
              </a:ext>
            </a:extLst>
          </p:cNvPr>
          <p:cNvSpPr txBox="1"/>
          <p:nvPr/>
        </p:nvSpPr>
        <p:spPr>
          <a:xfrm>
            <a:off x="0" y="5802437"/>
            <a:ext cx="15512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AdamME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068620-21B6-49A6-A082-8A58B0A70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8871" y="6176317"/>
            <a:ext cx="1072114" cy="2826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0ADB221-5F58-4E82-94D8-DC772F348404}"/>
              </a:ext>
            </a:extLst>
          </p:cNvPr>
          <p:cNvSpPr txBox="1"/>
          <p:nvPr/>
        </p:nvSpPr>
        <p:spPr>
          <a:xfrm>
            <a:off x="2614757" y="6068901"/>
            <a:ext cx="15824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-Testing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82F75B90-AFDC-4BC1-AF11-7402CDF123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8492" y="5764182"/>
            <a:ext cx="1069083" cy="2881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05E1884-F39B-412E-B7FC-0C0D276E9002}"/>
              </a:ext>
            </a:extLst>
          </p:cNvPr>
          <p:cNvSpPr txBox="1"/>
          <p:nvPr/>
        </p:nvSpPr>
        <p:spPr>
          <a:xfrm>
            <a:off x="10771344" y="5633592"/>
            <a:ext cx="1368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-Training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908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A5BEF-78B4-442A-9CD0-419A6F9B3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42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154D04-33B5-4353-8D9D-C25BAB157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871"/>
            <a:ext cx="10515600" cy="4351338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Реализована модель нейронной сети позволяющая распознать человека по голосу</a:t>
            </a:r>
          </a:p>
          <a:p>
            <a:pPr marL="514350" indent="-51435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и реализована автоматизированная система распознавания голоса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Тестовые эксперименты с использованием различных оптимизаторов показали что, наилучшие показатели были у усовершенствованной модели Адам 100%/100%, наихудшее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ASGD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37%/0%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53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5560" y="2708920"/>
            <a:ext cx="8229600" cy="1143000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D74FFAF-8B2A-4509-9C10-7E230FEA4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500"/>
            <a:ext cx="10515600" cy="525158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исследования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исследование параметров рекуррентной нейронной сети для распознавания человека по голосу и преобразования в текст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рекуррентная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нейронная сеть для распознавания человека по голосу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модель искусственной нейронной сети для распознавания речи человека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распознавание речи может быть широко использовано в таких областях, как автоматизация офиса, связь, робототехника, поиск информации и в работе спецслужб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2E51896-D6DD-4EED-9AEC-876ACF0C906C}"/>
              </a:ext>
            </a:extLst>
          </p:cNvPr>
          <p:cNvSpPr/>
          <p:nvPr/>
        </p:nvSpPr>
        <p:spPr>
          <a:xfrm flipH="1">
            <a:off x="11309327" y="142503"/>
            <a:ext cx="447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7234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EBC85-34E7-49BF-A8D7-06B137F1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07"/>
            <a:ext cx="10515600" cy="856499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977161-04D6-4F8E-BBE4-45C709F4F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340810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Выбор метода и модели: 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а) Распознавание человека по голосу;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б) Преобразования речевого сообщения в текст;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Разработка автоматизированной системы обнаружения с преобразованием в текст распознанных голосов; 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Тестирование на реальных голосах, исследование качества распознавания в зависимости от параметров.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endParaRPr lang="ru-RU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F0C7A27-CF20-4CD0-B869-3B34C7AE3EDF}"/>
              </a:ext>
            </a:extLst>
          </p:cNvPr>
          <p:cNvSpPr/>
          <p:nvPr/>
        </p:nvSpPr>
        <p:spPr>
          <a:xfrm flipH="1">
            <a:off x="11353800" y="171407"/>
            <a:ext cx="447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0700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9E7A5-0E3F-45ED-81EA-F5439783C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234"/>
            <a:ext cx="10515600" cy="1045709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Рекуррентная сеть </a:t>
            </a:r>
          </a:p>
        </p:txBody>
      </p:sp>
      <p:pic>
        <p:nvPicPr>
          <p:cNvPr id="1026" name="Picture 2" descr="Файл:RN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4542300"/>
            <a:ext cx="6229350" cy="163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neerc.ifmo.ru/wiki/images/thumb/d/dc/RNN_layer.png/450px-RNN_lay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" y="1649200"/>
            <a:ext cx="42862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5124450" y="164920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вид нейронной сети был выбран по причине её универсальности.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Она одновременно хорошо обрабатывает текст, звук, видео и изображение.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54657"/>
            <a:ext cx="3100999" cy="252284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3616C56-72F3-4F51-BFAF-91FC1527120F}"/>
              </a:ext>
            </a:extLst>
          </p:cNvPr>
          <p:cNvSpPr/>
          <p:nvPr/>
        </p:nvSpPr>
        <p:spPr>
          <a:xfrm flipH="1">
            <a:off x="11353800" y="171407"/>
            <a:ext cx="447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1267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849FE-3D75-4C9B-8396-409BBC957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06"/>
            <a:ext cx="12192000" cy="830998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для преобразования голоса в текст 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D38A8B2-32B2-4132-AB35-F7999347A7A0}"/>
              </a:ext>
            </a:extLst>
          </p:cNvPr>
          <p:cNvSpPr/>
          <p:nvPr/>
        </p:nvSpPr>
        <p:spPr>
          <a:xfrm flipH="1">
            <a:off x="11353800" y="171407"/>
            <a:ext cx="447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8899B2-9EE8-4B88-BF9B-7F277053D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126"/>
            <a:ext cx="4629150" cy="13608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6B5FA4-AADE-4EE0-B1A6-69BA4C7B2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197926"/>
            <a:ext cx="3290207" cy="126108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20A2B8-BDC6-417F-8C8A-55A69E2DE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771" y="3454931"/>
            <a:ext cx="6105771" cy="323153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2242AB7-A3F6-4A5A-9AB1-0467399EC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908" y="1002404"/>
            <a:ext cx="6425292" cy="569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8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17A31D-AD0F-4E99-AF50-3E412C290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963" y="253094"/>
            <a:ext cx="5152022" cy="616370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EC6C31-5AFB-42C4-8050-1626B0C9E2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45086" b="-3424"/>
          <a:stretch/>
        </p:blipFill>
        <p:spPr>
          <a:xfrm>
            <a:off x="4136695" y="5999518"/>
            <a:ext cx="1722268" cy="36464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02BC73B-40EF-47E6-9D3B-D27E3C5BE7FC}"/>
              </a:ext>
            </a:extLst>
          </p:cNvPr>
          <p:cNvSpPr/>
          <p:nvPr/>
        </p:nvSpPr>
        <p:spPr>
          <a:xfrm flipH="1">
            <a:off x="11353800" y="171407"/>
            <a:ext cx="447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09FD58E-AED3-4D62-83C8-F4C1269E4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8" y="171407"/>
            <a:ext cx="5754765" cy="648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9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B16BAA-26B9-4BDE-8284-26DEB700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7922"/>
            <a:ext cx="12192000" cy="720047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для распознавания речи 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1A6F244-CCB4-4060-9AA5-7466BA1466C0}"/>
              </a:ext>
            </a:extLst>
          </p:cNvPr>
          <p:cNvSpPr/>
          <p:nvPr/>
        </p:nvSpPr>
        <p:spPr>
          <a:xfrm flipH="1">
            <a:off x="11353800" y="171407"/>
            <a:ext cx="447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9620130-9EAD-49CC-9868-B3FF3B6515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"/>
          <a:stretch/>
        </p:blipFill>
        <p:spPr>
          <a:xfrm>
            <a:off x="27624" y="1047969"/>
            <a:ext cx="12136751" cy="568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0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6DAE5BD-01F7-4760-92CF-A4FFFC206F1E}"/>
              </a:ext>
            </a:extLst>
          </p:cNvPr>
          <p:cNvSpPr txBox="1"/>
          <p:nvPr/>
        </p:nvSpPr>
        <p:spPr>
          <a:xfrm>
            <a:off x="1300778" y="5380601"/>
            <a:ext cx="1507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Adadelta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E6AFBF-3F86-4C32-BE90-C1FB80964D43}"/>
              </a:ext>
            </a:extLst>
          </p:cNvPr>
          <p:cNvSpPr txBox="1"/>
          <p:nvPr/>
        </p:nvSpPr>
        <p:spPr>
          <a:xfrm>
            <a:off x="5392442" y="5384322"/>
            <a:ext cx="14071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Adagrad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108258-469D-4D18-BE10-6CD70603440C}"/>
              </a:ext>
            </a:extLst>
          </p:cNvPr>
          <p:cNvSpPr txBox="1"/>
          <p:nvPr/>
        </p:nvSpPr>
        <p:spPr>
          <a:xfrm>
            <a:off x="9424416" y="5384322"/>
            <a:ext cx="1929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AdamDef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79580" y="131057"/>
            <a:ext cx="94328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метода оптимизатора и результаты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5EDDDC-011D-4C2B-A271-A1963FC08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306" y="6007055"/>
            <a:ext cx="1072115" cy="28263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4A6307-52BE-44AA-A69A-30AC13619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306" y="6530275"/>
            <a:ext cx="1072115" cy="2826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2A9DBE-E299-41F2-9AC4-03CEC70D39FA}"/>
              </a:ext>
            </a:extLst>
          </p:cNvPr>
          <p:cNvSpPr txBox="1"/>
          <p:nvPr/>
        </p:nvSpPr>
        <p:spPr>
          <a:xfrm>
            <a:off x="5634421" y="5917538"/>
            <a:ext cx="1368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-Training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9AA316-385B-42AE-B124-0C8849354699}"/>
              </a:ext>
            </a:extLst>
          </p:cNvPr>
          <p:cNvSpPr txBox="1"/>
          <p:nvPr/>
        </p:nvSpPr>
        <p:spPr>
          <a:xfrm>
            <a:off x="5634421" y="6423139"/>
            <a:ext cx="14508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-Testing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5E3B770-1C27-446E-A156-FFF6F4B14E9A}"/>
              </a:ext>
            </a:extLst>
          </p:cNvPr>
          <p:cNvSpPr/>
          <p:nvPr/>
        </p:nvSpPr>
        <p:spPr>
          <a:xfrm flipH="1">
            <a:off x="11353800" y="171407"/>
            <a:ext cx="447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graphicFrame>
        <p:nvGraphicFramePr>
          <p:cNvPr id="17" name="Диаграмма 16">
            <a:extLst>
              <a:ext uri="{FF2B5EF4-FFF2-40B4-BE49-F238E27FC236}">
                <a16:creationId xmlns:a16="http://schemas.microsoft.com/office/drawing/2014/main" id="{1C47C962-8ACA-4576-9EAB-04051B48B3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9738356"/>
              </p:ext>
            </p:extLst>
          </p:nvPr>
        </p:nvGraphicFramePr>
        <p:xfrm>
          <a:off x="0" y="838943"/>
          <a:ext cx="4109067" cy="4541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Диаграмма 18">
            <a:extLst>
              <a:ext uri="{FF2B5EF4-FFF2-40B4-BE49-F238E27FC236}">
                <a16:creationId xmlns:a16="http://schemas.microsoft.com/office/drawing/2014/main" id="{847827D8-0C1B-4B19-A93B-0687796371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6816416"/>
              </p:ext>
            </p:extLst>
          </p:nvPr>
        </p:nvGraphicFramePr>
        <p:xfrm>
          <a:off x="4109067" y="838943"/>
          <a:ext cx="4109066" cy="4541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0" name="Диаграмма 19">
            <a:extLst>
              <a:ext uri="{FF2B5EF4-FFF2-40B4-BE49-F238E27FC236}">
                <a16:creationId xmlns:a16="http://schemas.microsoft.com/office/drawing/2014/main" id="{DEE6A39B-A53D-4773-BCBF-5BADF779D9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7743180"/>
              </p:ext>
            </p:extLst>
          </p:nvPr>
        </p:nvGraphicFramePr>
        <p:xfrm>
          <a:off x="8218133" y="835222"/>
          <a:ext cx="3806664" cy="4549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668362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9167710-C266-4ED2-A84C-F58636665025}"/>
              </a:ext>
            </a:extLst>
          </p:cNvPr>
          <p:cNvSpPr txBox="1"/>
          <p:nvPr/>
        </p:nvSpPr>
        <p:spPr>
          <a:xfrm>
            <a:off x="1234524" y="5227338"/>
            <a:ext cx="14460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AdamW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B0AAAE-3710-4963-B666-6633CEC29E8F}"/>
              </a:ext>
            </a:extLst>
          </p:cNvPr>
          <p:cNvSpPr txBox="1"/>
          <p:nvPr/>
        </p:nvSpPr>
        <p:spPr>
          <a:xfrm>
            <a:off x="5301078" y="5228631"/>
            <a:ext cx="15898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Adamax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935021-7F38-42D6-8C11-9FAF98FAD6AA}"/>
              </a:ext>
            </a:extLst>
          </p:cNvPr>
          <p:cNvSpPr txBox="1"/>
          <p:nvPr/>
        </p:nvSpPr>
        <p:spPr>
          <a:xfrm>
            <a:off x="9559528" y="5228631"/>
            <a:ext cx="15796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ASGD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91D884-1C22-4E08-B24F-35F60467E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909" y="5890736"/>
            <a:ext cx="1072115" cy="28263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FA84FFC-A447-4947-A2E8-2C1FEC8BF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909" y="6413956"/>
            <a:ext cx="1072115" cy="2826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7AE18D-351D-4832-AE9F-66D1226F54BB}"/>
              </a:ext>
            </a:extLst>
          </p:cNvPr>
          <p:cNvSpPr txBox="1"/>
          <p:nvPr/>
        </p:nvSpPr>
        <p:spPr>
          <a:xfrm>
            <a:off x="5616024" y="5801219"/>
            <a:ext cx="1368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-Training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971C5B-7A84-4EAD-8688-BB9A0D554DA0}"/>
              </a:ext>
            </a:extLst>
          </p:cNvPr>
          <p:cNvSpPr txBox="1"/>
          <p:nvPr/>
        </p:nvSpPr>
        <p:spPr>
          <a:xfrm>
            <a:off x="5616024" y="6306820"/>
            <a:ext cx="14508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-Testing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4E7169B-3E4E-4032-AF95-790C36ED5B5D}"/>
              </a:ext>
            </a:extLst>
          </p:cNvPr>
          <p:cNvSpPr/>
          <p:nvPr/>
        </p:nvSpPr>
        <p:spPr>
          <a:xfrm flipH="1">
            <a:off x="11353800" y="171407"/>
            <a:ext cx="447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graphicFrame>
        <p:nvGraphicFramePr>
          <p:cNvPr id="15" name="Диаграмма 14">
            <a:extLst>
              <a:ext uri="{FF2B5EF4-FFF2-40B4-BE49-F238E27FC236}">
                <a16:creationId xmlns:a16="http://schemas.microsoft.com/office/drawing/2014/main" id="{BF2F9883-C20F-4494-BF32-FD151CAE1B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5444981"/>
              </p:ext>
            </p:extLst>
          </p:nvPr>
        </p:nvGraphicFramePr>
        <p:xfrm>
          <a:off x="1" y="1173499"/>
          <a:ext cx="3915051" cy="4053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Диаграмма 16">
            <a:extLst>
              <a:ext uri="{FF2B5EF4-FFF2-40B4-BE49-F238E27FC236}">
                <a16:creationId xmlns:a16="http://schemas.microsoft.com/office/drawing/2014/main" id="{DE671529-C28B-48A9-817A-07F7EC11A5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748198"/>
              </p:ext>
            </p:extLst>
          </p:nvPr>
        </p:nvGraphicFramePr>
        <p:xfrm>
          <a:off x="3810002" y="1130033"/>
          <a:ext cx="4259802" cy="4053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Диаграмма 18">
            <a:extLst>
              <a:ext uri="{FF2B5EF4-FFF2-40B4-BE49-F238E27FC236}">
                <a16:creationId xmlns:a16="http://schemas.microsoft.com/office/drawing/2014/main" id="{76058BCF-34F6-49A5-A6E3-C945428EBE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7414806"/>
              </p:ext>
            </p:extLst>
          </p:nvPr>
        </p:nvGraphicFramePr>
        <p:xfrm>
          <a:off x="8069804" y="1173499"/>
          <a:ext cx="4122196" cy="4053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8F496C9-ACD8-4A20-A067-0981C5237770}"/>
              </a:ext>
            </a:extLst>
          </p:cNvPr>
          <p:cNvSpPr/>
          <p:nvPr/>
        </p:nvSpPr>
        <p:spPr>
          <a:xfrm>
            <a:off x="1379580" y="181560"/>
            <a:ext cx="94328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метода оптимизатора и 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9066916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458</Words>
  <Application>Microsoft Office PowerPoint</Application>
  <PresentationFormat>Широкоэкранный</PresentationFormat>
  <Paragraphs>188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Постановка задач</vt:lpstr>
      <vt:lpstr>Рекуррентная сеть </vt:lpstr>
      <vt:lpstr>Программа для преобразования голоса в текст </vt:lpstr>
      <vt:lpstr>Презентация PowerPoint</vt:lpstr>
      <vt:lpstr>Программа для распознавания речи </vt:lpstr>
      <vt:lpstr>Презентация PowerPoint</vt:lpstr>
      <vt:lpstr>Презентация PowerPoint</vt:lpstr>
      <vt:lpstr>Презентация PowerPoint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Вера</dc:creator>
  <cp:lastModifiedBy>Вера</cp:lastModifiedBy>
  <cp:revision>65</cp:revision>
  <dcterms:created xsi:type="dcterms:W3CDTF">2021-04-19T12:06:51Z</dcterms:created>
  <dcterms:modified xsi:type="dcterms:W3CDTF">2021-05-29T11:02:01Z</dcterms:modified>
</cp:coreProperties>
</file>