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6" r:id="rId7"/>
    <p:sldId id="262" r:id="rId8"/>
    <p:sldId id="275" r:id="rId9"/>
    <p:sldId id="273" r:id="rId10"/>
    <p:sldId id="274" r:id="rId11"/>
    <p:sldId id="266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1042;&#1077;&#1088;&#1072;\Desktop\Model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1042;&#1077;&#1088;&#1072;\Desktop\Model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&#1042;&#1077;&#1088;&#1072;\Desktop\Model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&#1042;&#1077;&#1088;&#1072;\Desktop\Model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&#1042;&#1077;&#1088;&#1072;\Desktop\Model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&#1042;&#1077;&#1088;&#1072;\Desktop\Model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72;\Desktop\Model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20914372882876"/>
          <c:y val="5.2065126876572394E-2"/>
          <c:w val="0.8709924080002818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Adadelta!$C$2:$C$3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Adadelta!$B$4:$B$24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Adadelta!$C$4:$C$24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44</c:v>
                </c:pt>
                <c:pt idx="12">
                  <c:v>33</c:v>
                </c:pt>
                <c:pt idx="13">
                  <c:v>44</c:v>
                </c:pt>
                <c:pt idx="14">
                  <c:v>48</c:v>
                </c:pt>
                <c:pt idx="15">
                  <c:v>44</c:v>
                </c:pt>
                <c:pt idx="16">
                  <c:v>48</c:v>
                </c:pt>
                <c:pt idx="17">
                  <c:v>52</c:v>
                </c:pt>
                <c:pt idx="18">
                  <c:v>44</c:v>
                </c:pt>
                <c:pt idx="19">
                  <c:v>48</c:v>
                </c:pt>
                <c:pt idx="2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0F-4D34-9034-7C082CFE3CE4}"/>
            </c:ext>
          </c:extLst>
        </c:ser>
        <c:ser>
          <c:idx val="1"/>
          <c:order val="1"/>
          <c:tx>
            <c:strRef>
              <c:f>Adadelta!$D$2:$D$3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Adadelta!$B$4:$B$24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Adadelta!$D$4:$D$24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33</c:v>
                </c:pt>
                <c:pt idx="12">
                  <c:v>66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0F-4D34-9034-7C082CFE3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512127048757682E-2"/>
          <c:y val="5.3822194449692162E-2"/>
          <c:w val="0.92168947037513849"/>
          <c:h val="0.84519574129095576"/>
        </c:manualLayout>
      </c:layout>
      <c:lineChart>
        <c:grouping val="standard"/>
        <c:varyColors val="0"/>
        <c:ser>
          <c:idx val="0"/>
          <c:order val="0"/>
          <c:tx>
            <c:strRef>
              <c:f>Adagrad!$C$2:$C$3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Adagrad!$B$4:$B$24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Adagrad!$C$4:$C$24</c:f>
              <c:numCache>
                <c:formatCode>General</c:formatCode>
                <c:ptCount val="21"/>
                <c:pt idx="0">
                  <c:v>0</c:v>
                </c:pt>
                <c:pt idx="1">
                  <c:v>41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  <c:pt idx="9">
                  <c:v>41</c:v>
                </c:pt>
                <c:pt idx="10">
                  <c:v>41</c:v>
                </c:pt>
                <c:pt idx="11">
                  <c:v>41</c:v>
                </c:pt>
                <c:pt idx="12">
                  <c:v>41</c:v>
                </c:pt>
                <c:pt idx="13">
                  <c:v>41</c:v>
                </c:pt>
                <c:pt idx="14">
                  <c:v>41</c:v>
                </c:pt>
                <c:pt idx="15">
                  <c:v>41</c:v>
                </c:pt>
                <c:pt idx="16">
                  <c:v>41</c:v>
                </c:pt>
                <c:pt idx="17">
                  <c:v>41</c:v>
                </c:pt>
                <c:pt idx="18">
                  <c:v>41</c:v>
                </c:pt>
                <c:pt idx="19">
                  <c:v>41</c:v>
                </c:pt>
                <c:pt idx="2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BE-49F3-AE1E-346A95AB4597}"/>
            </c:ext>
          </c:extLst>
        </c:ser>
        <c:ser>
          <c:idx val="1"/>
          <c:order val="1"/>
          <c:tx>
            <c:strRef>
              <c:f>Adagrad!$D$2:$D$3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Adagrad!$B$4:$B$24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Adagrad!$D$4:$D$24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BE-49F3-AE1E-346A95AB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20914372882876"/>
          <c:y val="5.2065126876572394E-2"/>
          <c:w val="0.8709924080002818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AdamDef!$C$2:$C$3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AdamDef!$B$4:$B$24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AdamDef!$C$4:$C$24</c:f>
              <c:numCache>
                <c:formatCode>General</c:formatCode>
                <c:ptCount val="21"/>
                <c:pt idx="0">
                  <c:v>0</c:v>
                </c:pt>
                <c:pt idx="1">
                  <c:v>52</c:v>
                </c:pt>
                <c:pt idx="2">
                  <c:v>56</c:v>
                </c:pt>
                <c:pt idx="3">
                  <c:v>56</c:v>
                </c:pt>
                <c:pt idx="4">
                  <c:v>56</c:v>
                </c:pt>
                <c:pt idx="5">
                  <c:v>56</c:v>
                </c:pt>
                <c:pt idx="6">
                  <c:v>56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56</c:v>
                </c:pt>
                <c:pt idx="11">
                  <c:v>56</c:v>
                </c:pt>
                <c:pt idx="12">
                  <c:v>56</c:v>
                </c:pt>
                <c:pt idx="13">
                  <c:v>56</c:v>
                </c:pt>
                <c:pt idx="14">
                  <c:v>56</c:v>
                </c:pt>
                <c:pt idx="15">
                  <c:v>56</c:v>
                </c:pt>
                <c:pt idx="16">
                  <c:v>56</c:v>
                </c:pt>
                <c:pt idx="17">
                  <c:v>56</c:v>
                </c:pt>
                <c:pt idx="18">
                  <c:v>56</c:v>
                </c:pt>
                <c:pt idx="19">
                  <c:v>56</c:v>
                </c:pt>
                <c:pt idx="2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D-4C56-8135-0A95C3784538}"/>
            </c:ext>
          </c:extLst>
        </c:ser>
        <c:ser>
          <c:idx val="1"/>
          <c:order val="1"/>
          <c:tx>
            <c:strRef>
              <c:f>AdamDef!$D$2:$D$3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AdamDef!$B$4:$B$24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AdamDef!$D$4:$D$24</c:f>
              <c:numCache>
                <c:formatCode>General</c:formatCode>
                <c:ptCount val="21"/>
                <c:pt idx="0">
                  <c:v>0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100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D-4C56-8135-0A95C3784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22229867325514E-2"/>
          <c:y val="5.2065126876572394E-2"/>
          <c:w val="0.88043581715468644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AdamW!$C$2:$C$3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AdamW!$B$4:$B$24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AdamW!$C$4:$C$24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30</c:v>
                </c:pt>
                <c:pt idx="3">
                  <c:v>37</c:v>
                </c:pt>
                <c:pt idx="4">
                  <c:v>37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  <c:pt idx="11">
                  <c:v>45</c:v>
                </c:pt>
                <c:pt idx="12">
                  <c:v>45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45</c:v>
                </c:pt>
                <c:pt idx="19">
                  <c:v>45</c:v>
                </c:pt>
                <c:pt idx="2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03-4F1B-A1D0-07BCA3B86768}"/>
            </c:ext>
          </c:extLst>
        </c:ser>
        <c:ser>
          <c:idx val="1"/>
          <c:order val="1"/>
          <c:tx>
            <c:strRef>
              <c:f>AdamW!$D$2:$D$3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AdamW!$B$4:$B$24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AdamW!$D$4:$D$24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66</c:v>
                </c:pt>
                <c:pt idx="3">
                  <c:v>0</c:v>
                </c:pt>
                <c:pt idx="4">
                  <c:v>0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03-4F1B-A1D0-07BCA3B86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358705161854769E-2"/>
          <c:y val="5.2065126876572394E-2"/>
          <c:w val="0.90988123359580053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Adamax!$C$2:$C$3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Adamax!$B$4:$B$24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Adamax!$C$4:$C$24</c:f>
              <c:numCache>
                <c:formatCode>General</c:formatCode>
                <c:ptCount val="21"/>
                <c:pt idx="0">
                  <c:v>0</c:v>
                </c:pt>
                <c:pt idx="1">
                  <c:v>52</c:v>
                </c:pt>
                <c:pt idx="2">
                  <c:v>63</c:v>
                </c:pt>
                <c:pt idx="3">
                  <c:v>74</c:v>
                </c:pt>
                <c:pt idx="4">
                  <c:v>74</c:v>
                </c:pt>
                <c:pt idx="5">
                  <c:v>85</c:v>
                </c:pt>
                <c:pt idx="6">
                  <c:v>85</c:v>
                </c:pt>
                <c:pt idx="7">
                  <c:v>89</c:v>
                </c:pt>
                <c:pt idx="8">
                  <c:v>89</c:v>
                </c:pt>
                <c:pt idx="9">
                  <c:v>82</c:v>
                </c:pt>
                <c:pt idx="10">
                  <c:v>82</c:v>
                </c:pt>
                <c:pt idx="11">
                  <c:v>82</c:v>
                </c:pt>
                <c:pt idx="12">
                  <c:v>82</c:v>
                </c:pt>
                <c:pt idx="13">
                  <c:v>82</c:v>
                </c:pt>
                <c:pt idx="14">
                  <c:v>82</c:v>
                </c:pt>
                <c:pt idx="15">
                  <c:v>85</c:v>
                </c:pt>
                <c:pt idx="16">
                  <c:v>86</c:v>
                </c:pt>
                <c:pt idx="17">
                  <c:v>85</c:v>
                </c:pt>
                <c:pt idx="18">
                  <c:v>85</c:v>
                </c:pt>
                <c:pt idx="19">
                  <c:v>89</c:v>
                </c:pt>
                <c:pt idx="20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9B-4EE5-9AF4-55851CF4BE19}"/>
            </c:ext>
          </c:extLst>
        </c:ser>
        <c:ser>
          <c:idx val="1"/>
          <c:order val="1"/>
          <c:tx>
            <c:strRef>
              <c:f>Adamax!$D$2:$D$3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Adamax!$B$4:$B$24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Adamax!$D$4:$D$24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66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66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9B-4EE5-9AF4-55851CF4B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948110296679413E-2"/>
          <c:y val="5.2065126876572394E-2"/>
          <c:w val="0.913802157383902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ASGD!$C$2:$C$3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ASGD!$B$4:$B$24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ASGD!$C$4:$C$24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37</c:v>
                </c:pt>
                <c:pt idx="19">
                  <c:v>37</c:v>
                </c:pt>
                <c:pt idx="2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2-4435-8127-940230EA1572}"/>
            </c:ext>
          </c:extLst>
        </c:ser>
        <c:ser>
          <c:idx val="1"/>
          <c:order val="1"/>
          <c:tx>
            <c:strRef>
              <c:f>ASGD!$D$2:$D$3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ASGD!$B$4:$B$24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ASGD!$D$4:$D$24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2-4435-8127-940230EA1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/>
              <a:t>AdamME</a:t>
            </a:r>
            <a:r>
              <a:rPr lang="en-US" sz="1600" dirty="0"/>
              <a:t> vs</a:t>
            </a:r>
            <a:r>
              <a:rPr lang="en-US" sz="1600" baseline="0" dirty="0"/>
              <a:t> ASGD</a:t>
            </a:r>
            <a:endParaRPr lang="ru-R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8889321812807712E-2"/>
          <c:y val="9.9602780536246285E-2"/>
          <c:w val="0.87331221322215413"/>
          <c:h val="0.77085896873536386"/>
        </c:manualLayout>
      </c:layout>
      <c:lineChart>
        <c:grouping val="standard"/>
        <c:varyColors val="0"/>
        <c:ser>
          <c:idx val="0"/>
          <c:order val="0"/>
          <c:tx>
            <c:v>Training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AdamME!$B$4:$B$24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AdamME!$C$4:$C$24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  <c:pt idx="4">
                  <c:v>63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D33-B028-DEBB2A2344B2}"/>
            </c:ext>
          </c:extLst>
        </c:ser>
        <c:ser>
          <c:idx val="1"/>
          <c:order val="1"/>
          <c:tx>
            <c:v>Testing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AdamME!$B$4:$B$24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AdamME!$D$4:$D$24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66</c:v>
                </c:pt>
                <c:pt idx="5">
                  <c:v>66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A-4D33-B028-DEBB2A2344B2}"/>
            </c:ext>
          </c:extLst>
        </c:ser>
        <c:ser>
          <c:idx val="2"/>
          <c:order val="2"/>
          <c:tx>
            <c:strRef>
              <c:f>ASGD!$C$3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ASGD!$C$4:$C$24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37</c:v>
                </c:pt>
                <c:pt idx="19">
                  <c:v>37</c:v>
                </c:pt>
                <c:pt idx="2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A-4D33-B028-DEBB2A2344B2}"/>
            </c:ext>
          </c:extLst>
        </c:ser>
        <c:ser>
          <c:idx val="3"/>
          <c:order val="3"/>
          <c:tx>
            <c:strRef>
              <c:f>ASGD!$D$3</c:f>
              <c:strCache>
                <c:ptCount val="1"/>
                <c:pt idx="0">
                  <c:v>Testing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ASGD!$D$4:$D$24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A-4D33-B028-DEBB2A234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Кол-во циклов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Процент</a:t>
                </a:r>
                <a:r>
                  <a:rPr lang="ru-RU" sz="1400" baseline="0"/>
                  <a:t> успеха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7D9E-011B-4153-AC42-1D104797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CE89F-3B4C-4EF7-B17C-FD99581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61204-E58D-45C1-ABF8-30851572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FCB0D-AE85-483B-8176-540D8E5B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C69FF-3CE3-4A29-BC31-13E85E84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33090-6F56-4CC2-AF7B-972EE4A2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410B3-A859-4B63-8CDD-5DEADE4C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6DF71-52D7-4223-AD23-11C0666B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237AD-F658-45ED-8818-56E059F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A235F-6EAA-42DE-A4BD-E4B911F9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4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5E322-F940-4486-8D65-633D9CC6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7A6FF1-A047-4800-ACB1-F15D871D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83041-BB79-41AA-89B2-B3A3CEB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13C02-4E13-41DA-B95E-77FA9D0E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66577-47D1-4A62-86A7-F32D94D7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1E7A-7BF6-4CD5-AF72-9018DD6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9DDAF-9E2F-4B95-9B20-19EB5ED6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C6B6A-361B-4480-989A-2E2BA20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4081-F160-4A67-8194-9A297714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EB14E-89C2-45B5-9C6F-787D3181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6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503-B75F-4804-8F7F-C4F36E72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E628E-80B4-45C6-9441-2151D9D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6A9AE-DCF6-40F8-A5FE-7F181B9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8B668-7A7E-4F5E-921C-CD759FD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C96FF-8041-4BDA-B8EA-594E9AF0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90AD2-0FA5-4DF6-AE8E-A71FC7D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F1998-EB64-43EB-B6B6-A7C081722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F4579-19C1-46FD-B180-77F99E0C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62834-6909-4D08-A2F4-BDE3FCBF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DEF692-069D-4ED2-BACC-17CC46F7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63A8D-EA34-462C-BF6C-4AE712AF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7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A05C-6417-43BE-9277-8E11BFF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AE1A4-49F1-44B5-A0A5-E497C2FE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CDC3E-E30B-40FA-B2CF-D89117A9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26BCDB-B3FE-4514-A54D-AA1D8FDC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EFEF49-94D3-4941-9918-6520FB54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A1749A-60B1-435C-9C1B-386DE8C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3A5627-8832-46B6-885A-D7F1CCF3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2564E7-B63D-4193-AB88-942F911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4AE5-04F5-4F55-91F0-E4F9704A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4C4F4C-9FF6-4D95-A0DB-D926130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4588D2-28E3-453C-BB8D-AB483415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ACC4B-2F3A-4A23-8B26-D18A2FE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1454BA-CFEA-44AB-8EC4-D3EDEF0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1A5357-F53E-42AD-AAEB-C0BA1290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A9B6C-374B-4ED5-ABE6-0B4A6B43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0D1D-2178-47B0-92ED-37DA63B2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989B8-710E-4513-86A2-C44B0CA8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BC6A0E-3CC5-447D-9D69-ED95E69C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70EBF-5BC4-44F0-8047-1618EED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59462-9A14-4823-B297-D2F31E6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08765-8303-4F37-B589-C2594E5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6531-232B-403B-9CA9-155E639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F3E5B-B84E-4F84-89D8-04D2F84C8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921F41-F9C4-4D40-B7DC-E709FE66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A6EE4-7EAD-47BB-95E7-982E69C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F81368-D5A3-43EE-9B81-5B4C277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83EC0-1107-4779-A70E-AC643168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FA942-A710-422B-8DD9-89A0AE02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DC31F9-86C0-4A69-B3A8-5F360107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659B6-E1C8-45AD-A9F8-07F45FDF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B9BF-DEF3-4370-8AC7-047D5BAEBEB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E6340B-5336-45C3-AB94-132854D0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66705-83BB-4E69-A41E-9CE78B67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70" y="113182"/>
            <a:ext cx="6859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 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«донецкий национальный университет»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Физико-технический факультет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радиофизики и инфокоммуникационных технологий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10.03.01 Информационная безопасность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440096"/>
            <a:ext cx="907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«Распознавание речи с помощью нейронных сетей»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7641" y="5159769"/>
            <a:ext cx="85545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Мышкин Артем Евгеньевич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Научный руководитель: ст.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Долбещенкова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Н.В.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</a:p>
        </p:txBody>
      </p:sp>
    </p:spTree>
    <p:extLst>
      <p:ext uri="{BB962C8B-B14F-4D97-AF65-F5344CB8AC3E}">
        <p14:creationId xmlns:p14="http://schemas.microsoft.com/office/powerpoint/2010/main" val="2030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103D4-CA7D-4BE0-B72E-4A886F7F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00" y="5717790"/>
            <a:ext cx="1072115" cy="2826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A0C005-7FF6-4DAF-AA2D-81BA3860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493" y="6181903"/>
            <a:ext cx="1062851" cy="28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F0807-5132-483F-B0AA-6FB278EBB61A}"/>
              </a:ext>
            </a:extLst>
          </p:cNvPr>
          <p:cNvSpPr txBox="1"/>
          <p:nvPr/>
        </p:nvSpPr>
        <p:spPr>
          <a:xfrm>
            <a:off x="2501615" y="5628273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-Training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E2976-1F9B-481C-A2FE-159E73D9884C}"/>
              </a:ext>
            </a:extLst>
          </p:cNvPr>
          <p:cNvSpPr txBox="1"/>
          <p:nvPr/>
        </p:nvSpPr>
        <p:spPr>
          <a:xfrm>
            <a:off x="10771344" y="6079435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-Testing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70F61-9CCC-4BEB-955E-2A4DF9F1C6DE}"/>
              </a:ext>
            </a:extLst>
          </p:cNvPr>
          <p:cNvSpPr txBox="1"/>
          <p:nvPr/>
        </p:nvSpPr>
        <p:spPr>
          <a:xfrm>
            <a:off x="10125816" y="5186881"/>
            <a:ext cx="746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ASGD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4568868-5692-4238-BCA1-78715F6A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26711"/>
              </p:ext>
            </p:extLst>
          </p:nvPr>
        </p:nvGraphicFramePr>
        <p:xfrm>
          <a:off x="9143288" y="940804"/>
          <a:ext cx="2806700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36">
                  <a:extLst>
                    <a:ext uri="{9D8B030D-6E8A-4147-A177-3AD203B41FA5}">
                      <a16:colId xmlns:a16="http://schemas.microsoft.com/office/drawing/2014/main" val="2500411143"/>
                    </a:ext>
                  </a:extLst>
                </a:gridCol>
                <a:gridCol w="1194932">
                  <a:extLst>
                    <a:ext uri="{9D8B030D-6E8A-4147-A177-3AD203B41FA5}">
                      <a16:colId xmlns:a16="http://schemas.microsoft.com/office/drawing/2014/main" val="3315153099"/>
                    </a:ext>
                  </a:extLst>
                </a:gridCol>
                <a:gridCol w="1194932">
                  <a:extLst>
                    <a:ext uri="{9D8B030D-6E8A-4147-A177-3AD203B41FA5}">
                      <a16:colId xmlns:a16="http://schemas.microsoft.com/office/drawing/2014/main" val="4046180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44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815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1411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3819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8175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170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875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75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661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678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9870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661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9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920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8941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472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090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413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577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418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725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762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19335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DEB36CB-E9AB-445F-ABD8-56CE33B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3443"/>
              </p:ext>
            </p:extLst>
          </p:nvPr>
        </p:nvGraphicFramePr>
        <p:xfrm>
          <a:off x="5893151" y="940804"/>
          <a:ext cx="3073400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090">
                  <a:extLst>
                    <a:ext uri="{9D8B030D-6E8A-4147-A177-3AD203B41FA5}">
                      <a16:colId xmlns:a16="http://schemas.microsoft.com/office/drawing/2014/main" val="2474473624"/>
                    </a:ext>
                  </a:extLst>
                </a:gridCol>
                <a:gridCol w="1306655">
                  <a:extLst>
                    <a:ext uri="{9D8B030D-6E8A-4147-A177-3AD203B41FA5}">
                      <a16:colId xmlns:a16="http://schemas.microsoft.com/office/drawing/2014/main" val="2995661671"/>
                    </a:ext>
                  </a:extLst>
                </a:gridCol>
                <a:gridCol w="1306655">
                  <a:extLst>
                    <a:ext uri="{9D8B030D-6E8A-4147-A177-3AD203B41FA5}">
                      <a16:colId xmlns:a16="http://schemas.microsoft.com/office/drawing/2014/main" val="403087672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60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472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340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315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996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248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62.96296296296296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66.66666666666666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14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66.66666666666666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800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567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1413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632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28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9520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4997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4809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4722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1218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3798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331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076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058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459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3596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B20D4EF-B774-4C5C-BF3C-CFE3E546A8A9}"/>
              </a:ext>
            </a:extLst>
          </p:cNvPr>
          <p:cNvSpPr txBox="1"/>
          <p:nvPr/>
        </p:nvSpPr>
        <p:spPr>
          <a:xfrm>
            <a:off x="6887288" y="5192764"/>
            <a:ext cx="108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AdamME</a:t>
            </a:r>
            <a:endParaRPr lang="ru-RU" sz="1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C2DCB1-C6BB-43FA-84BE-90B49A983A99}"/>
              </a:ext>
            </a:extLst>
          </p:cNvPr>
          <p:cNvSpPr/>
          <p:nvPr/>
        </p:nvSpPr>
        <p:spPr>
          <a:xfrm flipH="1">
            <a:off x="10954902" y="171407"/>
            <a:ext cx="846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2D58D768-9F4B-4B88-846B-7D030AEEA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68103"/>
              </p:ext>
            </p:extLst>
          </p:nvPr>
        </p:nvGraphicFramePr>
        <p:xfrm>
          <a:off x="242012" y="171407"/>
          <a:ext cx="5474403" cy="5384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">
            <a:extLst>
              <a:ext uri="{FF2B5EF4-FFF2-40B4-BE49-F238E27FC236}">
                <a16:creationId xmlns:a16="http://schemas.microsoft.com/office/drawing/2014/main" id="{A0EF029E-A856-4DAC-A274-228A9BD8DD96}"/>
              </a:ext>
            </a:extLst>
          </p:cNvPr>
          <p:cNvSpPr txBox="1"/>
          <p:nvPr/>
        </p:nvSpPr>
        <p:spPr>
          <a:xfrm>
            <a:off x="8561073" y="5859105"/>
            <a:ext cx="966542" cy="32279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ASGD</a:t>
            </a:r>
            <a:endParaRPr lang="ru-RU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B8CAF-B119-4C3E-8617-A988A37ECE52}"/>
              </a:ext>
            </a:extLst>
          </p:cNvPr>
          <p:cNvSpPr txBox="1"/>
          <p:nvPr/>
        </p:nvSpPr>
        <p:spPr>
          <a:xfrm>
            <a:off x="0" y="5802437"/>
            <a:ext cx="1437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AdamME</a:t>
            </a:r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68620-21B6-49A6-A082-8A58B0A7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157" y="6168952"/>
            <a:ext cx="1072114" cy="282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ADB221-5F58-4E82-94D8-DC772F348404}"/>
              </a:ext>
            </a:extLst>
          </p:cNvPr>
          <p:cNvSpPr txBox="1"/>
          <p:nvPr/>
        </p:nvSpPr>
        <p:spPr>
          <a:xfrm>
            <a:off x="2493043" y="6061536"/>
            <a:ext cx="1582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-Testing</a:t>
            </a:r>
            <a:endParaRPr lang="ru-RU" sz="2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F75B90-AFDC-4BC1-AF11-7402CDF12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492" y="5764182"/>
            <a:ext cx="1069083" cy="2881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5E1884-F39B-412E-B7FC-0C0D276E9002}"/>
              </a:ext>
            </a:extLst>
          </p:cNvPr>
          <p:cNvSpPr txBox="1"/>
          <p:nvPr/>
        </p:nvSpPr>
        <p:spPr>
          <a:xfrm>
            <a:off x="10771344" y="5633592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-Training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59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A5BEF-78B4-442A-9CD0-419A6F9B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54D04-33B5-4353-8D9D-C25BAB15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1"/>
            <a:ext cx="105156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нейронной сети позволяющая распознать человека по голосу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Разработана и реализована автоматизированная система распознавания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эксперименты с использованием различных оптимизаторов показали что, наилучшие показатели были у усовершенствованной модели Адам 100%/100%, наихудшее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37%/0%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CDF906-4B29-47CE-8118-EBA97E09FFA3}"/>
              </a:ext>
            </a:extLst>
          </p:cNvPr>
          <p:cNvSpPr/>
          <p:nvPr/>
        </p:nvSpPr>
        <p:spPr>
          <a:xfrm flipH="1">
            <a:off x="10963922" y="171407"/>
            <a:ext cx="837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5705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2708920"/>
            <a:ext cx="8229600" cy="1143000"/>
          </a:xfrm>
        </p:spPr>
        <p:txBody>
          <a:bodyPr/>
          <a:lstStyle/>
          <a:p>
            <a:pPr algn="ctr"/>
            <a:r>
              <a:rPr lang="ru-RU" b="1" dirty="0"/>
              <a:t>СПАС</a:t>
            </a:r>
            <a:r>
              <a:rPr lang="ru-RU" b="1" dirty="0">
                <a:cs typeface="Times New Roman" panose="02020603050405020304" pitchFamily="18" charset="0"/>
              </a:rPr>
              <a:t>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EBC85-34E7-49BF-A8D7-06B137F1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07"/>
            <a:ext cx="10515600" cy="856499"/>
          </a:xfrm>
        </p:spPr>
        <p:txBody>
          <a:bodyPr/>
          <a:lstStyle/>
          <a:p>
            <a:pPr algn="ctr"/>
            <a:r>
              <a:rPr lang="ru-RU" dirty="0"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77161-04D6-4F8E-BBE4-45C709F4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34081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1) Выбор метода и модели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	а) Распознавание человека по голосу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	б) Методы преобразования речевого сообщения в текст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2) Разработка автоматизированной системы обнаружения с преобразованием в текст распознанных голосов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3) Тестирование на реальных голосах, исследование качества распознавания в зависимости от параметров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0C7A27-CF20-4CD0-B869-3B34C7AE3EDF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700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BF5E4-507F-4DFE-A741-1FB0CC2F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01113-3DDF-4237-8BE1-7241A200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Актуальностью данной работы заключается в том, что системы распознавания речи в последние несколько лет переживают бурное развитие. Подобные технологии верификации и идентификации используется сегодня в самых разных сферах.</a:t>
            </a:r>
          </a:p>
          <a:p>
            <a:pPr marL="0" indent="0">
              <a:buNone/>
            </a:pPr>
            <a:r>
              <a:rPr lang="ru-RU" sz="3200" dirty="0"/>
              <a:t>Распознавание речи может быть широко использовано в таких областях, как автоматизация офиса, связь, робототехника, поиск информации и работе спецслужб.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A22678-5767-45B9-ACEF-D5393936F166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95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9E7A5-0E3F-45ED-81EA-F5439783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Рекуррентная сеть </a:t>
            </a:r>
          </a:p>
        </p:txBody>
      </p:sp>
      <p:pic>
        <p:nvPicPr>
          <p:cNvPr id="1026" name="Picture 2" descr="Файл:RN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542300"/>
            <a:ext cx="6229350" cy="16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erc.ifmo.ru/wiki/images/thumb/d/dc/RNN_layer.png/450px-RNN_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649200"/>
            <a:ext cx="4286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24450" y="16492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Данный вид нейронной сети был выбрал по причине универсальности</a:t>
            </a:r>
            <a:br>
              <a:rPr lang="ru-RU" sz="2800" dirty="0"/>
            </a:br>
            <a:r>
              <a:rPr lang="ru-RU" sz="2800" dirty="0"/>
              <a:t>Она одновременно хорошо обрабатывает текст, звук, видео и изображение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4657"/>
            <a:ext cx="3100999" cy="25228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616C56-72F3-4F51-BFAF-91FC1527120F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26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849FE-3D75-4C9B-8396-409BBC95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999"/>
            <a:ext cx="12192000" cy="83099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Программа для преобразования голоса в текст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38A8B2-32B2-4132-AB35-F7999347A7A0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8899B2-9EE8-4B88-BF9B-7F277053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494"/>
            <a:ext cx="4840878" cy="14230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6B5FA4-AADE-4EE0-B1A6-69BA4C7B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7740"/>
            <a:ext cx="2733040" cy="10475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20A2B8-BDC6-417F-8C8A-55A69E2DE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5274"/>
            <a:ext cx="5860288" cy="31016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242AB7-A3F6-4A5A-9AB1-0467399EC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53" y="1361589"/>
            <a:ext cx="6008095" cy="53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17A31D-AD0F-4E99-AF50-3E412C29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3841"/>
            <a:ext cx="4906792" cy="58703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EC6C31-5AFB-42C4-8050-1626B0C9E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5086" b="-3424"/>
          <a:stretch/>
        </p:blipFill>
        <p:spPr>
          <a:xfrm>
            <a:off x="3799643" y="5757605"/>
            <a:ext cx="1722268" cy="36464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2BC73B-40EF-47E6-9D3B-D27E3C5BE7FC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9FD58E-AED3-4D62-83C8-F4C1269E4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6" y="469813"/>
            <a:ext cx="5229935" cy="58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6BAA-26B9-4BDE-8284-26DEB700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922"/>
            <a:ext cx="12192000" cy="720047"/>
          </a:xfrm>
        </p:spPr>
        <p:txBody>
          <a:bodyPr/>
          <a:lstStyle/>
          <a:p>
            <a:pPr algn="ctr"/>
            <a:r>
              <a:rPr lang="ru-RU" dirty="0"/>
              <a:t>Программа для распознавания речи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A6F244-CCB4-4060-9AA5-7466BA1466C0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620130-9EAD-49CC-9868-B3FF3B651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/>
          <a:stretch/>
        </p:blipFill>
        <p:spPr>
          <a:xfrm>
            <a:off x="27624" y="1204484"/>
            <a:ext cx="12136751" cy="53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AE5BD-01F7-4760-92CF-A4FFFC206F1E}"/>
              </a:ext>
            </a:extLst>
          </p:cNvPr>
          <p:cNvSpPr txBox="1"/>
          <p:nvPr/>
        </p:nvSpPr>
        <p:spPr>
          <a:xfrm>
            <a:off x="1300778" y="5380601"/>
            <a:ext cx="1507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6AFBF-3F86-4C32-BE90-C1FB80964D43}"/>
              </a:ext>
            </a:extLst>
          </p:cNvPr>
          <p:cNvSpPr txBox="1"/>
          <p:nvPr/>
        </p:nvSpPr>
        <p:spPr>
          <a:xfrm>
            <a:off x="5392442" y="5384322"/>
            <a:ext cx="1407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08258-469D-4D18-BE10-6CD70603440C}"/>
              </a:ext>
            </a:extLst>
          </p:cNvPr>
          <p:cNvSpPr txBox="1"/>
          <p:nvPr/>
        </p:nvSpPr>
        <p:spPr>
          <a:xfrm>
            <a:off x="9424417" y="5384322"/>
            <a:ext cx="1561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AdamDef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79580" y="131057"/>
            <a:ext cx="9432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Выбор метода оптимизатора и результаты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5EDDDC-011D-4C2B-A271-A1963FC0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06" y="6007055"/>
            <a:ext cx="1072115" cy="28263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4A6307-52BE-44AA-A69A-30AC1361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06" y="6530275"/>
            <a:ext cx="1072115" cy="282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A9DBE-E299-41F2-9AC4-03CEC70D39FA}"/>
              </a:ext>
            </a:extLst>
          </p:cNvPr>
          <p:cNvSpPr txBox="1"/>
          <p:nvPr/>
        </p:nvSpPr>
        <p:spPr>
          <a:xfrm>
            <a:off x="5634421" y="5917538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-Training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AA316-385B-42AE-B124-0C8849354699}"/>
              </a:ext>
            </a:extLst>
          </p:cNvPr>
          <p:cNvSpPr txBox="1"/>
          <p:nvPr/>
        </p:nvSpPr>
        <p:spPr>
          <a:xfrm>
            <a:off x="5634421" y="6423139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-Testing</a:t>
            </a:r>
            <a:endParaRPr lang="ru-RU" sz="2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E3B770-1C27-446E-A156-FFF6F4B14E9A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C47C962-8ACA-4576-9EAB-04051B48B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798284"/>
              </p:ext>
            </p:extLst>
          </p:nvPr>
        </p:nvGraphicFramePr>
        <p:xfrm>
          <a:off x="0" y="838943"/>
          <a:ext cx="4109067" cy="454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847827D8-0C1B-4B19-A93B-068779637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402370"/>
              </p:ext>
            </p:extLst>
          </p:nvPr>
        </p:nvGraphicFramePr>
        <p:xfrm>
          <a:off x="4109067" y="838943"/>
          <a:ext cx="4109066" cy="454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DEE6A39B-A53D-4773-BCBF-5BADF779D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48977"/>
              </p:ext>
            </p:extLst>
          </p:nvPr>
        </p:nvGraphicFramePr>
        <p:xfrm>
          <a:off x="8218133" y="835222"/>
          <a:ext cx="3806664" cy="454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6836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167710-C266-4ED2-A84C-F58636665025}"/>
              </a:ext>
            </a:extLst>
          </p:cNvPr>
          <p:cNvSpPr txBox="1"/>
          <p:nvPr/>
        </p:nvSpPr>
        <p:spPr>
          <a:xfrm>
            <a:off x="1234524" y="5227338"/>
            <a:ext cx="1446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AAAE-3710-4963-B666-6633CEC29E8F}"/>
              </a:ext>
            </a:extLst>
          </p:cNvPr>
          <p:cNvSpPr txBox="1"/>
          <p:nvPr/>
        </p:nvSpPr>
        <p:spPr>
          <a:xfrm>
            <a:off x="5301078" y="5228631"/>
            <a:ext cx="15898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Adamax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35021-7F38-42D6-8C11-9FAF98FAD6AA}"/>
              </a:ext>
            </a:extLst>
          </p:cNvPr>
          <p:cNvSpPr txBox="1"/>
          <p:nvPr/>
        </p:nvSpPr>
        <p:spPr>
          <a:xfrm>
            <a:off x="9559528" y="5228631"/>
            <a:ext cx="1142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1D884-1C22-4E08-B24F-35F60467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09" y="5890736"/>
            <a:ext cx="1072115" cy="282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A84FFC-A447-4947-A2E8-2C1FEC8B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09" y="6413956"/>
            <a:ext cx="1072115" cy="28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AE18D-351D-4832-AE9F-66D1226F54BB}"/>
              </a:ext>
            </a:extLst>
          </p:cNvPr>
          <p:cNvSpPr txBox="1"/>
          <p:nvPr/>
        </p:nvSpPr>
        <p:spPr>
          <a:xfrm>
            <a:off x="5616024" y="5801219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-Training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71C5B-7A84-4EAD-8688-BB9A0D554DA0}"/>
              </a:ext>
            </a:extLst>
          </p:cNvPr>
          <p:cNvSpPr txBox="1"/>
          <p:nvPr/>
        </p:nvSpPr>
        <p:spPr>
          <a:xfrm>
            <a:off x="5616024" y="6306820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-Testing</a:t>
            </a:r>
            <a:endParaRPr lang="ru-RU" sz="2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E7169B-3E4E-4032-AF95-790C36ED5B5D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BF2F9883-C20F-4494-BF32-FD151CAE1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263177"/>
              </p:ext>
            </p:extLst>
          </p:nvPr>
        </p:nvGraphicFramePr>
        <p:xfrm>
          <a:off x="1" y="1173499"/>
          <a:ext cx="3915051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DE671529-C28B-48A9-817A-07F7EC11A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984339"/>
              </p:ext>
            </p:extLst>
          </p:nvPr>
        </p:nvGraphicFramePr>
        <p:xfrm>
          <a:off x="3810002" y="1130033"/>
          <a:ext cx="4259802" cy="405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76058BCF-34F6-49A5-A6E3-C945428EB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08640"/>
              </p:ext>
            </p:extLst>
          </p:nvPr>
        </p:nvGraphicFramePr>
        <p:xfrm>
          <a:off x="8069804" y="1173499"/>
          <a:ext cx="4122196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8F496C9-ACD8-4A20-A067-0981C5237770}"/>
              </a:ext>
            </a:extLst>
          </p:cNvPr>
          <p:cNvSpPr/>
          <p:nvPr/>
        </p:nvSpPr>
        <p:spPr>
          <a:xfrm>
            <a:off x="1379580" y="181560"/>
            <a:ext cx="9432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Выбор метода оптимизатора и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906691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433</Words>
  <Application>Microsoft Office PowerPoint</Application>
  <PresentationFormat>Широкоэкранный</PresentationFormat>
  <Paragraphs>188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Постановка задачи</vt:lpstr>
      <vt:lpstr>Актуальность </vt:lpstr>
      <vt:lpstr>Рекуррентная сеть </vt:lpstr>
      <vt:lpstr>Программа для преобразования голоса в текст </vt:lpstr>
      <vt:lpstr>Презентация PowerPoint</vt:lpstr>
      <vt:lpstr>Программа для распознавания речи 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Вера</dc:creator>
  <cp:lastModifiedBy>Вера</cp:lastModifiedBy>
  <cp:revision>61</cp:revision>
  <dcterms:created xsi:type="dcterms:W3CDTF">2021-04-19T12:06:51Z</dcterms:created>
  <dcterms:modified xsi:type="dcterms:W3CDTF">2021-05-13T10:29:46Z</dcterms:modified>
</cp:coreProperties>
</file>