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257" r:id="rId4"/>
    <p:sldId id="264" r:id="rId5"/>
    <p:sldId id="265" r:id="rId6"/>
    <p:sldId id="274" r:id="rId7"/>
    <p:sldId id="275" r:id="rId8"/>
    <p:sldId id="266" r:id="rId9"/>
    <p:sldId id="279" r:id="rId10"/>
    <p:sldId id="281" r:id="rId11"/>
    <p:sldId id="282" r:id="rId12"/>
    <p:sldId id="283" r:id="rId13"/>
    <p:sldId id="284" r:id="rId14"/>
    <p:sldId id="285" r:id="rId15"/>
    <p:sldId id="286" r:id="rId16"/>
    <p:sldId id="287" r:id="rId17"/>
    <p:sldId id="289" r:id="rId18"/>
    <p:sldId id="291" r:id="rId19"/>
    <p:sldId id="271" r:id="rId20"/>
    <p:sldId id="273" r:id="rId21"/>
    <p:sldId id="288" r:id="rId22"/>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4.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r>
              <a:rPr lang="zh-CN" altLang="en-US"/>
              <a:t>基于动态规划背包算法的甜品店应用</a:t>
            </a:r>
            <a:endParaRPr lang="zh-CN" altLang="en-US"/>
          </a:p>
        </p:txBody>
      </p:sp>
      <p:sp>
        <p:nvSpPr>
          <p:cNvPr id="3" name="副标题 2"/>
          <p:cNvSpPr>
            <a:spLocks noGrp="1"/>
          </p:cNvSpPr>
          <p:nvPr>
            <p:ph type="subTitle" idx="1"/>
          </p:nvPr>
        </p:nvSpPr>
        <p:spPr/>
        <p:txBody>
          <a:bodyPr/>
          <a:p>
            <a:endParaRPr lang="en-US" altLang="zh-CN"/>
          </a:p>
          <a:p>
            <a:r>
              <a:rPr lang="zh-CN" altLang="en-US"/>
              <a:t>软件工程</a:t>
            </a:r>
            <a:r>
              <a:rPr lang="en-US" altLang="zh-CN"/>
              <a:t>2003</a:t>
            </a:r>
            <a:r>
              <a:rPr lang="zh-CN" altLang="en-US"/>
              <a:t>班</a:t>
            </a:r>
            <a:r>
              <a:rPr lang="en-US" altLang="zh-CN"/>
              <a:t> </a:t>
            </a:r>
            <a:r>
              <a:rPr lang="en-US" altLang="zh-CN"/>
              <a:t>wby</a:t>
            </a:r>
            <a:endParaRPr lang="en-US" altLang="zh-CN"/>
          </a:p>
        </p:txBody>
      </p:sp>
      <p:cxnSp>
        <p:nvCxnSpPr>
          <p:cNvPr id="5" name="直接连接符 4"/>
          <p:cNvCxnSpPr/>
          <p:nvPr/>
        </p:nvCxnSpPr>
        <p:spPr>
          <a:xfrm flipH="1" flipV="1">
            <a:off x="534670" y="455930"/>
            <a:ext cx="17780" cy="174942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 name="直接连接符 5"/>
          <p:cNvCxnSpPr/>
          <p:nvPr/>
        </p:nvCxnSpPr>
        <p:spPr>
          <a:xfrm>
            <a:off x="537210" y="465455"/>
            <a:ext cx="10887075" cy="3365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a:off x="2587625" y="6212205"/>
            <a:ext cx="2858770" cy="1397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8" name="灯片编号占位符 7"/>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760730" y="591185"/>
            <a:ext cx="7146925" cy="1479550"/>
          </a:xfrm>
        </p:spPr>
        <p:txBody>
          <a:bodyPr>
            <a:normAutofit fontScale="90000"/>
          </a:bodyPr>
          <a:p>
            <a:r>
              <a:rPr lang="zh-CN" altLang="en-US">
                <a:sym typeface="+mn-ea"/>
              </a:rPr>
              <a:t>3 负责模块的详细介绍</a:t>
            </a:r>
            <a:endParaRPr lang="zh-CN" altLang="en-US"/>
          </a:p>
        </p:txBody>
      </p:sp>
      <p:cxnSp>
        <p:nvCxnSpPr>
          <p:cNvPr id="5" name="直接连接符 4"/>
          <p:cNvCxnSpPr/>
          <p:nvPr/>
        </p:nvCxnSpPr>
        <p:spPr>
          <a:xfrm flipH="1" flipV="1">
            <a:off x="534670" y="455930"/>
            <a:ext cx="17780" cy="174942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 name="直接连接符 5"/>
          <p:cNvCxnSpPr/>
          <p:nvPr/>
        </p:nvCxnSpPr>
        <p:spPr>
          <a:xfrm>
            <a:off x="537210" y="465455"/>
            <a:ext cx="10887075" cy="3365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a:off x="2587625" y="6212205"/>
            <a:ext cx="2858770" cy="1397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8" name="灯片编号占位符 7"/>
          <p:cNvSpPr>
            <a:spLocks noGrp="1"/>
          </p:cNvSpPr>
          <p:nvPr>
            <p:ph type="sldNum" sz="quarter" idx="12"/>
          </p:nvPr>
        </p:nvSpPr>
        <p:spPr/>
        <p:txBody>
          <a:bodyPr/>
          <a:p>
            <a:fld id="{565CE74E-AB26-4998-AD42-012C4C1AD076}" type="slidenum">
              <a:rPr lang="zh-CN" altLang="en-US" smtClean="0"/>
            </a:fld>
            <a:endParaRPr lang="zh-CN" altLang="en-US"/>
          </a:p>
        </p:txBody>
      </p:sp>
      <p:sp>
        <p:nvSpPr>
          <p:cNvPr id="9" name="文本框 8"/>
          <p:cNvSpPr txBox="1"/>
          <p:nvPr/>
        </p:nvSpPr>
        <p:spPr>
          <a:xfrm>
            <a:off x="1038860" y="2273300"/>
            <a:ext cx="5272405" cy="6000750"/>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宋体" panose="02010600030101010101" pitchFamily="2" charset="-122"/>
                <a:sym typeface="+mn-ea"/>
              </a:rPr>
              <a:t>2.甜品存量情况随机设计与实现</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2400">
                <a:latin typeface="宋体" panose="02010600030101010101" pitchFamily="2" charset="-122"/>
                <a:ea typeface="宋体" panose="02010600030101010101" pitchFamily="2" charset="-122"/>
                <a:cs typeface="宋体" panose="02010600030101010101" pitchFamily="2" charset="-122"/>
              </a:rPr>
              <a:t>在甜品存量情况随机设计与实现这部分中，我负责设计并实现基于动态规划背包算法的甜品店应用的甜品存量情况功能，从而达到随机生成甜品存量情况的实现。</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在这部分中，用到的函数为甜品存量情况函数int foodNumRandom()，实现了总体应用的甜品存量情况。</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pic>
        <p:nvPicPr>
          <p:cNvPr id="11" name="图片 3" descr="功能思维导图"/>
          <p:cNvPicPr>
            <a:picLocks noChangeAspect="1"/>
          </p:cNvPicPr>
          <p:nvPr/>
        </p:nvPicPr>
        <p:blipFill>
          <a:blip r:embed="rId1"/>
          <a:stretch>
            <a:fillRect/>
          </a:stretch>
        </p:blipFill>
        <p:spPr>
          <a:xfrm>
            <a:off x="6216650" y="2186940"/>
            <a:ext cx="5192395" cy="40252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760730" y="591185"/>
            <a:ext cx="7146925" cy="1479550"/>
          </a:xfrm>
        </p:spPr>
        <p:txBody>
          <a:bodyPr>
            <a:normAutofit fontScale="90000"/>
          </a:bodyPr>
          <a:p>
            <a:r>
              <a:rPr lang="zh-CN" altLang="en-US">
                <a:sym typeface="+mn-ea"/>
              </a:rPr>
              <a:t>3 负责模块的详细介绍</a:t>
            </a:r>
            <a:endParaRPr lang="zh-CN" altLang="en-US"/>
          </a:p>
        </p:txBody>
      </p:sp>
      <p:cxnSp>
        <p:nvCxnSpPr>
          <p:cNvPr id="5" name="直接连接符 4"/>
          <p:cNvCxnSpPr/>
          <p:nvPr/>
        </p:nvCxnSpPr>
        <p:spPr>
          <a:xfrm flipH="1" flipV="1">
            <a:off x="534670" y="455930"/>
            <a:ext cx="17780" cy="174942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 name="直接连接符 5"/>
          <p:cNvCxnSpPr/>
          <p:nvPr/>
        </p:nvCxnSpPr>
        <p:spPr>
          <a:xfrm>
            <a:off x="537210" y="465455"/>
            <a:ext cx="10887075" cy="3365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a:off x="2587625" y="6212205"/>
            <a:ext cx="2858770" cy="1397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8" name="灯片编号占位符 7"/>
          <p:cNvSpPr>
            <a:spLocks noGrp="1"/>
          </p:cNvSpPr>
          <p:nvPr>
            <p:ph type="sldNum" sz="quarter" idx="12"/>
          </p:nvPr>
        </p:nvSpPr>
        <p:spPr/>
        <p:txBody>
          <a:bodyPr/>
          <a:p>
            <a:fld id="{565CE74E-AB26-4998-AD42-012C4C1AD076}" type="slidenum">
              <a:rPr lang="zh-CN" altLang="en-US" smtClean="0"/>
            </a:fld>
            <a:endParaRPr lang="zh-CN" altLang="en-US"/>
          </a:p>
        </p:txBody>
      </p:sp>
      <p:sp>
        <p:nvSpPr>
          <p:cNvPr id="9" name="文本框 8"/>
          <p:cNvSpPr txBox="1"/>
          <p:nvPr/>
        </p:nvSpPr>
        <p:spPr>
          <a:xfrm>
            <a:off x="1038860" y="2273300"/>
            <a:ext cx="5272405" cy="5877560"/>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宋体" panose="02010600030101010101" pitchFamily="2" charset="-122"/>
                <a:sym typeface="+mn-ea"/>
              </a:rPr>
              <a:t>2.甜品存量情况随机设计与实现</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2400">
                <a:latin typeface="宋体" panose="02010600030101010101" pitchFamily="2" charset="-122"/>
                <a:ea typeface="宋体" panose="02010600030101010101" pitchFamily="2" charset="-122"/>
                <a:cs typeface="宋体" panose="02010600030101010101" pitchFamily="2" charset="-122"/>
              </a:rPr>
              <a:t>具体代码</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//甜品存量是否充足随机 0:每个甜品仅存1件; 1:甜品存量充足</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int foodNumRandom(){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srand((unsigned)time(NULL));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int a = rand() % 2; // 要取得[0,1]的随机整数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return a;</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//主函数中的应用为if (foodNumRandom() == 0) {//货源不充足}else{//货源充足}</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pic>
        <p:nvPicPr>
          <p:cNvPr id="11" name="图片 3" descr="功能思维导图"/>
          <p:cNvPicPr>
            <a:picLocks noChangeAspect="1"/>
          </p:cNvPicPr>
          <p:nvPr/>
        </p:nvPicPr>
        <p:blipFill>
          <a:blip r:embed="rId1"/>
          <a:stretch>
            <a:fillRect/>
          </a:stretch>
        </p:blipFill>
        <p:spPr>
          <a:xfrm>
            <a:off x="6216650" y="2186940"/>
            <a:ext cx="5192395" cy="40252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760730" y="591185"/>
            <a:ext cx="7146925" cy="1479550"/>
          </a:xfrm>
        </p:spPr>
        <p:txBody>
          <a:bodyPr>
            <a:normAutofit fontScale="90000"/>
          </a:bodyPr>
          <a:p>
            <a:r>
              <a:rPr lang="zh-CN" altLang="en-US">
                <a:sym typeface="+mn-ea"/>
              </a:rPr>
              <a:t>3 负责模块的详细介绍</a:t>
            </a:r>
            <a:endParaRPr lang="zh-CN" altLang="en-US"/>
          </a:p>
        </p:txBody>
      </p:sp>
      <p:cxnSp>
        <p:nvCxnSpPr>
          <p:cNvPr id="5" name="直接连接符 4"/>
          <p:cNvCxnSpPr/>
          <p:nvPr/>
        </p:nvCxnSpPr>
        <p:spPr>
          <a:xfrm flipH="1" flipV="1">
            <a:off x="534670" y="455930"/>
            <a:ext cx="17780" cy="174942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 name="直接连接符 5"/>
          <p:cNvCxnSpPr/>
          <p:nvPr/>
        </p:nvCxnSpPr>
        <p:spPr>
          <a:xfrm>
            <a:off x="537210" y="465455"/>
            <a:ext cx="10887075" cy="3365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a:off x="2587625" y="6212205"/>
            <a:ext cx="2858770" cy="1397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8" name="灯片编号占位符 7"/>
          <p:cNvSpPr>
            <a:spLocks noGrp="1"/>
          </p:cNvSpPr>
          <p:nvPr>
            <p:ph type="sldNum" sz="quarter" idx="12"/>
          </p:nvPr>
        </p:nvSpPr>
        <p:spPr/>
        <p:txBody>
          <a:bodyPr/>
          <a:p>
            <a:fld id="{565CE74E-AB26-4998-AD42-012C4C1AD076}" type="slidenum">
              <a:rPr lang="zh-CN" altLang="en-US" smtClean="0"/>
            </a:fld>
            <a:endParaRPr lang="zh-CN" altLang="en-US"/>
          </a:p>
        </p:txBody>
      </p:sp>
      <p:sp>
        <p:nvSpPr>
          <p:cNvPr id="9" name="文本框 8"/>
          <p:cNvSpPr txBox="1"/>
          <p:nvPr/>
        </p:nvSpPr>
        <p:spPr>
          <a:xfrm>
            <a:off x="1038860" y="2273300"/>
            <a:ext cx="5507990" cy="489267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宋体" panose="02010600030101010101" pitchFamily="2" charset="-122"/>
                <a:sym typeface="+mn-ea"/>
              </a:rPr>
              <a:t>3.袋子菜单设计与选择实现</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这部分中，我负责设计并实现袋子菜单功能，从而顾客能够选择出想要的袋子能够承载甜品的重量。</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函数为纸袋菜单函数void bagMenu(int &amp;bagChoice)和用户对纸袋菜单的选择函数int userBagChoice(int bagChoice, int &amp;bagW)。</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pic>
        <p:nvPicPr>
          <p:cNvPr id="11" name="图片 3" descr="功能思维导图"/>
          <p:cNvPicPr>
            <a:picLocks noChangeAspect="1"/>
          </p:cNvPicPr>
          <p:nvPr/>
        </p:nvPicPr>
        <p:blipFill>
          <a:blip r:embed="rId1"/>
          <a:stretch>
            <a:fillRect/>
          </a:stretch>
        </p:blipFill>
        <p:spPr>
          <a:xfrm>
            <a:off x="6323330" y="2186940"/>
            <a:ext cx="5192395" cy="40252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760730" y="591185"/>
            <a:ext cx="7146925" cy="1479550"/>
          </a:xfrm>
        </p:spPr>
        <p:txBody>
          <a:bodyPr>
            <a:normAutofit fontScale="90000"/>
          </a:bodyPr>
          <a:p>
            <a:r>
              <a:rPr lang="zh-CN" altLang="en-US">
                <a:sym typeface="+mn-ea"/>
              </a:rPr>
              <a:t>3 负责模块的详细介绍</a:t>
            </a:r>
            <a:endParaRPr lang="zh-CN" altLang="en-US"/>
          </a:p>
        </p:txBody>
      </p:sp>
      <p:cxnSp>
        <p:nvCxnSpPr>
          <p:cNvPr id="5" name="直接连接符 4"/>
          <p:cNvCxnSpPr/>
          <p:nvPr/>
        </p:nvCxnSpPr>
        <p:spPr>
          <a:xfrm flipH="1" flipV="1">
            <a:off x="534670" y="455930"/>
            <a:ext cx="17780" cy="174942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 name="直接连接符 5"/>
          <p:cNvCxnSpPr/>
          <p:nvPr/>
        </p:nvCxnSpPr>
        <p:spPr>
          <a:xfrm>
            <a:off x="537210" y="465455"/>
            <a:ext cx="10887075" cy="3365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a:off x="2587625" y="6212205"/>
            <a:ext cx="2858770" cy="1397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8" name="灯片编号占位符 7"/>
          <p:cNvSpPr>
            <a:spLocks noGrp="1"/>
          </p:cNvSpPr>
          <p:nvPr>
            <p:ph type="sldNum" sz="quarter" idx="12"/>
          </p:nvPr>
        </p:nvSpPr>
        <p:spPr/>
        <p:txBody>
          <a:bodyPr/>
          <a:p>
            <a:fld id="{565CE74E-AB26-4998-AD42-012C4C1AD076}" type="slidenum">
              <a:rPr lang="zh-CN" altLang="en-US" smtClean="0"/>
            </a:fld>
            <a:endParaRPr lang="zh-CN" altLang="en-US"/>
          </a:p>
        </p:txBody>
      </p:sp>
      <p:sp>
        <p:nvSpPr>
          <p:cNvPr id="9" name="文本框 8"/>
          <p:cNvSpPr txBox="1"/>
          <p:nvPr/>
        </p:nvSpPr>
        <p:spPr>
          <a:xfrm>
            <a:off x="1038860" y="2273300"/>
            <a:ext cx="10314940" cy="230695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宋体" panose="02010600030101010101" pitchFamily="2" charset="-122"/>
                <a:sym typeface="+mn-ea"/>
              </a:rPr>
              <a:t>3.袋子菜单设计与选择实现</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具体代码</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1038860" y="3549650"/>
            <a:ext cx="6671945" cy="2722880"/>
          </a:xfrm>
          <a:prstGeom prst="rect">
            <a:avLst/>
          </a:prstGeom>
          <a:noFill/>
        </p:spPr>
        <p:txBody>
          <a:bodyPr wrap="square" rtlCol="0">
            <a:spAutoFit/>
          </a:bodyPr>
          <a:p>
            <a:r>
              <a:rPr lang="zh-CN" altLang="en-US" sz="900">
                <a:latin typeface="宋体" panose="02010600030101010101" pitchFamily="2" charset="-122"/>
                <a:ea typeface="宋体" panose="02010600030101010101" pitchFamily="2" charset="-122"/>
                <a:cs typeface="宋体" panose="02010600030101010101" pitchFamily="2" charset="-122"/>
                <a:sym typeface="+mn-ea"/>
              </a:rPr>
              <a:t>//纸袋菜单</a:t>
            </a:r>
            <a:endParaRPr lang="zh-CN" altLang="en-US" sz="9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900">
                <a:latin typeface="宋体" panose="02010600030101010101" pitchFamily="2" charset="-122"/>
                <a:ea typeface="宋体" panose="02010600030101010101" pitchFamily="2" charset="-122"/>
                <a:cs typeface="宋体" panose="02010600030101010101" pitchFamily="2" charset="-122"/>
                <a:sym typeface="+mn-ea"/>
              </a:rPr>
              <a:t>void bagMenu(int &amp;bagChoice) {</a:t>
            </a:r>
            <a:endParaRPr lang="zh-CN" altLang="en-US" sz="9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900">
                <a:latin typeface="宋体" panose="02010600030101010101" pitchFamily="2" charset="-122"/>
                <a:ea typeface="宋体" panose="02010600030101010101" pitchFamily="2" charset="-122"/>
                <a:cs typeface="宋体" panose="02010600030101010101" pitchFamily="2" charset="-122"/>
                <a:sym typeface="+mn-ea"/>
              </a:rPr>
              <a:t>    SetColorAndBackground(6,0);</a:t>
            </a:r>
            <a:endParaRPr lang="zh-CN" altLang="en-US" sz="9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900">
                <a:latin typeface="宋体" panose="02010600030101010101" pitchFamily="2" charset="-122"/>
                <a:ea typeface="宋体" panose="02010600030101010101" pitchFamily="2" charset="-122"/>
                <a:cs typeface="宋体" panose="02010600030101010101" pitchFamily="2" charset="-122"/>
                <a:sym typeface="+mn-ea"/>
              </a:rPr>
              <a:t>    cout &lt;&lt; "================= HONEY BAKERY ================" &lt;&lt; endl;</a:t>
            </a:r>
            <a:endParaRPr lang="zh-CN" altLang="en-US" sz="9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900">
                <a:latin typeface="宋体" panose="02010600030101010101" pitchFamily="2" charset="-122"/>
                <a:ea typeface="宋体" panose="02010600030101010101" pitchFamily="2" charset="-122"/>
                <a:cs typeface="宋体" panose="02010600030101010101" pitchFamily="2" charset="-122"/>
                <a:sym typeface="+mn-ea"/>
              </a:rPr>
              <a:t>    cout &lt;&lt; "                 1.小号纸袋 容量:7" &lt;&lt; endl;</a:t>
            </a:r>
            <a:endParaRPr lang="zh-CN" altLang="en-US" sz="9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900">
                <a:latin typeface="宋体" panose="02010600030101010101" pitchFamily="2" charset="-122"/>
                <a:ea typeface="宋体" panose="02010600030101010101" pitchFamily="2" charset="-122"/>
                <a:cs typeface="宋体" panose="02010600030101010101" pitchFamily="2" charset="-122"/>
                <a:sym typeface="+mn-ea"/>
              </a:rPr>
              <a:t>    cout &lt;&lt; "                 2.中号纸袋 容量:15" &lt;&lt; endl;</a:t>
            </a:r>
            <a:endParaRPr lang="zh-CN" altLang="en-US" sz="9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900">
                <a:latin typeface="宋体" panose="02010600030101010101" pitchFamily="2" charset="-122"/>
                <a:ea typeface="宋体" panose="02010600030101010101" pitchFamily="2" charset="-122"/>
                <a:cs typeface="宋体" panose="02010600030101010101" pitchFamily="2" charset="-122"/>
                <a:sym typeface="+mn-ea"/>
              </a:rPr>
              <a:t>    cout &lt;&lt; "                 3.大号纸袋 容量:30" &lt;&lt; endl;</a:t>
            </a:r>
            <a:endParaRPr lang="zh-CN" altLang="en-US" sz="9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900">
                <a:latin typeface="宋体" panose="02010600030101010101" pitchFamily="2" charset="-122"/>
                <a:ea typeface="宋体" panose="02010600030101010101" pitchFamily="2" charset="-122"/>
                <a:cs typeface="宋体" panose="02010600030101010101" pitchFamily="2" charset="-122"/>
                <a:sym typeface="+mn-ea"/>
              </a:rPr>
              <a:t>    cout &lt;&lt; "                 4.超大号纸袋 容量:50" &lt;&lt; endl;</a:t>
            </a:r>
            <a:endParaRPr lang="zh-CN" altLang="en-US" sz="9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900">
                <a:latin typeface="宋体" panose="02010600030101010101" pitchFamily="2" charset="-122"/>
                <a:ea typeface="宋体" panose="02010600030101010101" pitchFamily="2" charset="-122"/>
                <a:cs typeface="宋体" panose="02010600030101010101" pitchFamily="2" charset="-122"/>
                <a:sym typeface="+mn-ea"/>
              </a:rPr>
              <a:t>    cout &lt;&lt; "===============================================" &lt;&lt; endl;</a:t>
            </a:r>
            <a:endParaRPr lang="zh-CN" altLang="en-US" sz="9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900">
                <a:latin typeface="宋体" panose="02010600030101010101" pitchFamily="2" charset="-122"/>
                <a:ea typeface="宋体" panose="02010600030101010101" pitchFamily="2" charset="-122"/>
                <a:cs typeface="宋体" panose="02010600030101010101" pitchFamily="2" charset="-122"/>
                <a:sym typeface="+mn-ea"/>
              </a:rPr>
              <a:t>    SetColorAndBackground(0,7); // 黑前景白背景</a:t>
            </a:r>
            <a:endParaRPr lang="zh-CN" altLang="en-US" sz="9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900">
                <a:latin typeface="宋体" panose="02010600030101010101" pitchFamily="2" charset="-122"/>
                <a:ea typeface="宋体" panose="02010600030101010101" pitchFamily="2" charset="-122"/>
                <a:cs typeface="宋体" panose="02010600030101010101" pitchFamily="2" charset="-122"/>
                <a:sym typeface="+mn-ea"/>
              </a:rPr>
              <a:t>    cout &lt;&lt; "请选择你想要的袋子："  &lt;&lt; endl;</a:t>
            </a:r>
            <a:endParaRPr lang="zh-CN" altLang="en-US" sz="9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900">
                <a:latin typeface="宋体" panose="02010600030101010101" pitchFamily="2" charset="-122"/>
                <a:ea typeface="宋体" panose="02010600030101010101" pitchFamily="2" charset="-122"/>
                <a:cs typeface="宋体" panose="02010600030101010101" pitchFamily="2" charset="-122"/>
                <a:sym typeface="+mn-ea"/>
              </a:rPr>
              <a:t>    cin &gt;&gt; bagChoice;</a:t>
            </a:r>
            <a:endParaRPr lang="zh-CN" altLang="en-US" sz="9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900">
                <a:latin typeface="宋体" panose="02010600030101010101" pitchFamily="2" charset="-122"/>
                <a:ea typeface="宋体" panose="02010600030101010101" pitchFamily="2" charset="-122"/>
                <a:cs typeface="宋体" panose="02010600030101010101" pitchFamily="2" charset="-122"/>
                <a:sym typeface="+mn-ea"/>
              </a:rPr>
              <a:t>    // 判断用户是否输出内容超出范围</a:t>
            </a:r>
            <a:endParaRPr lang="zh-CN" altLang="en-US" sz="9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900">
                <a:latin typeface="宋体" panose="02010600030101010101" pitchFamily="2" charset="-122"/>
                <a:ea typeface="宋体" panose="02010600030101010101" pitchFamily="2" charset="-122"/>
                <a:cs typeface="宋体" panose="02010600030101010101" pitchFamily="2" charset="-122"/>
                <a:sym typeface="+mn-ea"/>
              </a:rPr>
              <a:t>    if(bagChoice &lt; 1 || bagChoice &gt; 4){</a:t>
            </a:r>
            <a:endParaRPr lang="zh-CN" altLang="en-US" sz="9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900">
                <a:latin typeface="宋体" panose="02010600030101010101" pitchFamily="2" charset="-122"/>
                <a:ea typeface="宋体" panose="02010600030101010101" pitchFamily="2" charset="-122"/>
                <a:cs typeface="宋体" panose="02010600030101010101" pitchFamily="2" charset="-122"/>
                <a:sym typeface="+mn-ea"/>
              </a:rPr>
              <a:t>        cout &lt;&lt; "[系统提示]请输入数字1-4之内的任意整数！" &lt;&lt; endl;</a:t>
            </a:r>
            <a:endParaRPr lang="zh-CN" altLang="en-US" sz="9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900">
                <a:latin typeface="宋体" panose="02010600030101010101" pitchFamily="2" charset="-122"/>
                <a:ea typeface="宋体" panose="02010600030101010101" pitchFamily="2" charset="-122"/>
                <a:cs typeface="宋体" panose="02010600030101010101" pitchFamily="2" charset="-122"/>
                <a:sym typeface="+mn-ea"/>
              </a:rPr>
              <a:t>        cin &gt;&gt; bagChoice;</a:t>
            </a:r>
            <a:endParaRPr lang="zh-CN" altLang="en-US" sz="9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90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9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900">
                <a:latin typeface="宋体" panose="02010600030101010101" pitchFamily="2" charset="-122"/>
                <a:ea typeface="宋体" panose="02010600030101010101" pitchFamily="2" charset="-122"/>
                <a:cs typeface="宋体" panose="02010600030101010101" pitchFamily="2" charset="-122"/>
                <a:sym typeface="+mn-ea"/>
              </a:rPr>
              <a:t>    cout &lt;&lt; "\n" &lt;&lt; endl;</a:t>
            </a:r>
            <a:endParaRPr lang="zh-CN" altLang="en-US" sz="9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9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9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7046595" y="2797175"/>
            <a:ext cx="5327650" cy="3415030"/>
          </a:xfrm>
          <a:prstGeom prst="rect">
            <a:avLst/>
          </a:prstGeom>
          <a:noFill/>
        </p:spPr>
        <p:txBody>
          <a:bodyPr wrap="square" rtlCol="0">
            <a:spAutoFit/>
          </a:bodyPr>
          <a:p>
            <a:r>
              <a:rPr lang="zh-CN" altLang="en-US" sz="1200">
                <a:latin typeface="宋体" panose="02010600030101010101" pitchFamily="2" charset="-122"/>
                <a:ea typeface="宋体" panose="02010600030101010101" pitchFamily="2" charset="-122"/>
                <a:cs typeface="宋体" panose="02010600030101010101" pitchFamily="2" charset="-122"/>
                <a:sym typeface="+mn-ea"/>
              </a:rPr>
              <a:t>// 对袋子的选择</a:t>
            </a:r>
            <a:endParaRPr lang="zh-CN" altLang="en-US" sz="12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200">
                <a:latin typeface="宋体" panose="02010600030101010101" pitchFamily="2" charset="-122"/>
                <a:ea typeface="宋体" panose="02010600030101010101" pitchFamily="2" charset="-122"/>
                <a:cs typeface="宋体" panose="02010600030101010101" pitchFamily="2" charset="-122"/>
                <a:sym typeface="+mn-ea"/>
              </a:rPr>
              <a:t>int userBagChoice(int bagChoice, int &amp;bagW){</a:t>
            </a:r>
            <a:endParaRPr lang="zh-CN" altLang="en-US" sz="12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200">
                <a:latin typeface="宋体" panose="02010600030101010101" pitchFamily="2" charset="-122"/>
                <a:ea typeface="宋体" panose="02010600030101010101" pitchFamily="2" charset="-122"/>
                <a:cs typeface="宋体" panose="02010600030101010101" pitchFamily="2" charset="-122"/>
                <a:sym typeface="+mn-ea"/>
              </a:rPr>
              <a:t>    switch(bagChoice) {</a:t>
            </a:r>
            <a:endParaRPr lang="zh-CN" altLang="en-US" sz="12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200">
                <a:latin typeface="宋体" panose="02010600030101010101" pitchFamily="2" charset="-122"/>
                <a:ea typeface="宋体" panose="02010600030101010101" pitchFamily="2" charset="-122"/>
                <a:cs typeface="宋体" panose="02010600030101010101" pitchFamily="2" charset="-122"/>
                <a:sym typeface="+mn-ea"/>
              </a:rPr>
              <a:t>        case 1:</a:t>
            </a:r>
            <a:endParaRPr lang="zh-CN" altLang="en-US" sz="12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200">
                <a:latin typeface="宋体" panose="02010600030101010101" pitchFamily="2" charset="-122"/>
                <a:ea typeface="宋体" panose="02010600030101010101" pitchFamily="2" charset="-122"/>
                <a:cs typeface="宋体" panose="02010600030101010101" pitchFamily="2" charset="-122"/>
                <a:sym typeface="+mn-ea"/>
              </a:rPr>
              <a:t>            bagW = 7;</a:t>
            </a:r>
            <a:endParaRPr lang="zh-CN" altLang="en-US" sz="12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200">
                <a:latin typeface="宋体" panose="02010600030101010101" pitchFamily="2" charset="-122"/>
                <a:ea typeface="宋体" panose="02010600030101010101" pitchFamily="2" charset="-122"/>
                <a:cs typeface="宋体" panose="02010600030101010101" pitchFamily="2" charset="-122"/>
                <a:sym typeface="+mn-ea"/>
              </a:rPr>
              <a:t>            break;</a:t>
            </a:r>
            <a:endParaRPr lang="zh-CN" altLang="en-US" sz="12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200">
                <a:latin typeface="宋体" panose="02010600030101010101" pitchFamily="2" charset="-122"/>
                <a:ea typeface="宋体" panose="02010600030101010101" pitchFamily="2" charset="-122"/>
                <a:cs typeface="宋体" panose="02010600030101010101" pitchFamily="2" charset="-122"/>
                <a:sym typeface="+mn-ea"/>
              </a:rPr>
              <a:t>        case 2:</a:t>
            </a:r>
            <a:endParaRPr lang="zh-CN" altLang="en-US" sz="12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200">
                <a:latin typeface="宋体" panose="02010600030101010101" pitchFamily="2" charset="-122"/>
                <a:ea typeface="宋体" panose="02010600030101010101" pitchFamily="2" charset="-122"/>
                <a:cs typeface="宋体" panose="02010600030101010101" pitchFamily="2" charset="-122"/>
                <a:sym typeface="+mn-ea"/>
              </a:rPr>
              <a:t>            bagW = 15;</a:t>
            </a:r>
            <a:endParaRPr lang="zh-CN" altLang="en-US" sz="12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200">
                <a:latin typeface="宋体" panose="02010600030101010101" pitchFamily="2" charset="-122"/>
                <a:ea typeface="宋体" panose="02010600030101010101" pitchFamily="2" charset="-122"/>
                <a:cs typeface="宋体" panose="02010600030101010101" pitchFamily="2" charset="-122"/>
                <a:sym typeface="+mn-ea"/>
              </a:rPr>
              <a:t>            break;</a:t>
            </a:r>
            <a:endParaRPr lang="zh-CN" altLang="en-US" sz="12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200">
                <a:latin typeface="宋体" panose="02010600030101010101" pitchFamily="2" charset="-122"/>
                <a:ea typeface="宋体" panose="02010600030101010101" pitchFamily="2" charset="-122"/>
                <a:cs typeface="宋体" panose="02010600030101010101" pitchFamily="2" charset="-122"/>
                <a:sym typeface="+mn-ea"/>
              </a:rPr>
              <a:t>        case 3:</a:t>
            </a:r>
            <a:endParaRPr lang="zh-CN" altLang="en-US" sz="12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200">
                <a:latin typeface="宋体" panose="02010600030101010101" pitchFamily="2" charset="-122"/>
                <a:ea typeface="宋体" panose="02010600030101010101" pitchFamily="2" charset="-122"/>
                <a:cs typeface="宋体" panose="02010600030101010101" pitchFamily="2" charset="-122"/>
                <a:sym typeface="+mn-ea"/>
              </a:rPr>
              <a:t>            bagW = 30;</a:t>
            </a:r>
            <a:endParaRPr lang="zh-CN" altLang="en-US" sz="12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200">
                <a:latin typeface="宋体" panose="02010600030101010101" pitchFamily="2" charset="-122"/>
                <a:ea typeface="宋体" panose="02010600030101010101" pitchFamily="2" charset="-122"/>
                <a:cs typeface="宋体" panose="02010600030101010101" pitchFamily="2" charset="-122"/>
                <a:sym typeface="+mn-ea"/>
              </a:rPr>
              <a:t>            break;</a:t>
            </a:r>
            <a:endParaRPr lang="zh-CN" altLang="en-US" sz="12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200">
                <a:latin typeface="宋体" panose="02010600030101010101" pitchFamily="2" charset="-122"/>
                <a:ea typeface="宋体" panose="02010600030101010101" pitchFamily="2" charset="-122"/>
                <a:cs typeface="宋体" panose="02010600030101010101" pitchFamily="2" charset="-122"/>
                <a:sym typeface="+mn-ea"/>
              </a:rPr>
              <a:t>        case 4:</a:t>
            </a:r>
            <a:endParaRPr lang="zh-CN" altLang="en-US" sz="12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200">
                <a:latin typeface="宋体" panose="02010600030101010101" pitchFamily="2" charset="-122"/>
                <a:ea typeface="宋体" panose="02010600030101010101" pitchFamily="2" charset="-122"/>
                <a:cs typeface="宋体" panose="02010600030101010101" pitchFamily="2" charset="-122"/>
                <a:sym typeface="+mn-ea"/>
              </a:rPr>
              <a:t>            bagW = 50;</a:t>
            </a:r>
            <a:endParaRPr lang="zh-CN" altLang="en-US" sz="12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200">
                <a:latin typeface="宋体" panose="02010600030101010101" pitchFamily="2" charset="-122"/>
                <a:ea typeface="宋体" panose="02010600030101010101" pitchFamily="2" charset="-122"/>
                <a:cs typeface="宋体" panose="02010600030101010101" pitchFamily="2" charset="-122"/>
                <a:sym typeface="+mn-ea"/>
              </a:rPr>
              <a:t>            break;</a:t>
            </a:r>
            <a:endParaRPr lang="zh-CN" altLang="en-US" sz="12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20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2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200">
                <a:latin typeface="宋体" panose="02010600030101010101" pitchFamily="2" charset="-122"/>
                <a:ea typeface="宋体" panose="02010600030101010101" pitchFamily="2" charset="-122"/>
                <a:cs typeface="宋体" panose="02010600030101010101" pitchFamily="2" charset="-122"/>
                <a:sym typeface="+mn-ea"/>
              </a:rPr>
              <a:t>    return 0;</a:t>
            </a:r>
            <a:endParaRPr lang="zh-CN" altLang="en-US" sz="12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2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2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760730" y="591185"/>
            <a:ext cx="7146925" cy="1479550"/>
          </a:xfrm>
        </p:spPr>
        <p:txBody>
          <a:bodyPr>
            <a:normAutofit fontScale="90000"/>
          </a:bodyPr>
          <a:p>
            <a:r>
              <a:rPr lang="zh-CN" altLang="en-US">
                <a:sym typeface="+mn-ea"/>
              </a:rPr>
              <a:t>3 负责模块的详细介绍</a:t>
            </a:r>
            <a:endParaRPr lang="zh-CN" altLang="en-US"/>
          </a:p>
        </p:txBody>
      </p:sp>
      <p:cxnSp>
        <p:nvCxnSpPr>
          <p:cNvPr id="5" name="直接连接符 4"/>
          <p:cNvCxnSpPr/>
          <p:nvPr/>
        </p:nvCxnSpPr>
        <p:spPr>
          <a:xfrm flipH="1" flipV="1">
            <a:off x="534670" y="455930"/>
            <a:ext cx="17780" cy="174942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 name="直接连接符 5"/>
          <p:cNvCxnSpPr/>
          <p:nvPr/>
        </p:nvCxnSpPr>
        <p:spPr>
          <a:xfrm>
            <a:off x="537210" y="465455"/>
            <a:ext cx="10887075" cy="3365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a:off x="2587625" y="6212205"/>
            <a:ext cx="2858770" cy="1397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8" name="灯片编号占位符 7"/>
          <p:cNvSpPr>
            <a:spLocks noGrp="1"/>
          </p:cNvSpPr>
          <p:nvPr>
            <p:ph type="sldNum" sz="quarter" idx="12"/>
          </p:nvPr>
        </p:nvSpPr>
        <p:spPr/>
        <p:txBody>
          <a:bodyPr/>
          <a:p>
            <a:fld id="{565CE74E-AB26-4998-AD42-012C4C1AD076}" type="slidenum">
              <a:rPr lang="zh-CN" altLang="en-US" smtClean="0"/>
            </a:fld>
            <a:endParaRPr lang="zh-CN" altLang="en-US"/>
          </a:p>
        </p:txBody>
      </p:sp>
      <p:sp>
        <p:nvSpPr>
          <p:cNvPr id="9" name="文本框 8"/>
          <p:cNvSpPr txBox="1"/>
          <p:nvPr/>
        </p:nvSpPr>
        <p:spPr>
          <a:xfrm>
            <a:off x="1038860" y="2273300"/>
            <a:ext cx="5507990" cy="3784600"/>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宋体" panose="02010600030101010101" pitchFamily="2" charset="-122"/>
                <a:sym typeface="+mn-ea"/>
              </a:rPr>
              <a:t>4.购买甜品功能中完全背包算法实现</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用到的函数为完全背包算法函数int choose_max_2(vector&lt;int&gt; weight, vector&lt;int&gt; value, int bagWeight)。</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实现了总体应用购买甜品功能中的完全背包算法，从而实现计算出顾客，即代码运行中的【我】，选择的甜品在选择的纸袋中的最大能量值。</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pic>
        <p:nvPicPr>
          <p:cNvPr id="11" name="图片 3" descr="功能思维导图"/>
          <p:cNvPicPr>
            <a:picLocks noChangeAspect="1"/>
          </p:cNvPicPr>
          <p:nvPr/>
        </p:nvPicPr>
        <p:blipFill>
          <a:blip r:embed="rId1"/>
          <a:stretch>
            <a:fillRect/>
          </a:stretch>
        </p:blipFill>
        <p:spPr>
          <a:xfrm>
            <a:off x="6323330" y="2186940"/>
            <a:ext cx="5192395" cy="40252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760730" y="591185"/>
            <a:ext cx="7146925" cy="1479550"/>
          </a:xfrm>
        </p:spPr>
        <p:txBody>
          <a:bodyPr>
            <a:normAutofit fontScale="90000"/>
          </a:bodyPr>
          <a:p>
            <a:r>
              <a:rPr lang="zh-CN" altLang="en-US">
                <a:sym typeface="+mn-ea"/>
              </a:rPr>
              <a:t>3 负责模块的详细介绍</a:t>
            </a:r>
            <a:endParaRPr lang="zh-CN" altLang="en-US"/>
          </a:p>
        </p:txBody>
      </p:sp>
      <p:cxnSp>
        <p:nvCxnSpPr>
          <p:cNvPr id="5" name="直接连接符 4"/>
          <p:cNvCxnSpPr/>
          <p:nvPr/>
        </p:nvCxnSpPr>
        <p:spPr>
          <a:xfrm flipH="1" flipV="1">
            <a:off x="534670" y="455930"/>
            <a:ext cx="17780" cy="174942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 name="直接连接符 5"/>
          <p:cNvCxnSpPr/>
          <p:nvPr/>
        </p:nvCxnSpPr>
        <p:spPr>
          <a:xfrm>
            <a:off x="537210" y="465455"/>
            <a:ext cx="10887075" cy="3365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a:off x="2587625" y="6212205"/>
            <a:ext cx="2858770" cy="1397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8" name="灯片编号占位符 7"/>
          <p:cNvSpPr>
            <a:spLocks noGrp="1"/>
          </p:cNvSpPr>
          <p:nvPr>
            <p:ph type="sldNum" sz="quarter" idx="12"/>
          </p:nvPr>
        </p:nvSpPr>
        <p:spPr/>
        <p:txBody>
          <a:bodyPr/>
          <a:p>
            <a:fld id="{565CE74E-AB26-4998-AD42-012C4C1AD076}" type="slidenum">
              <a:rPr lang="zh-CN" altLang="en-US" smtClean="0"/>
            </a:fld>
            <a:endParaRPr lang="zh-CN" altLang="en-US"/>
          </a:p>
        </p:txBody>
      </p:sp>
      <p:sp>
        <p:nvSpPr>
          <p:cNvPr id="9" name="文本框 8"/>
          <p:cNvSpPr txBox="1"/>
          <p:nvPr/>
        </p:nvSpPr>
        <p:spPr>
          <a:xfrm>
            <a:off x="1038860" y="2273300"/>
            <a:ext cx="5507990" cy="1938020"/>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宋体" panose="02010600030101010101" pitchFamily="2" charset="-122"/>
                <a:sym typeface="+mn-ea"/>
              </a:rPr>
              <a:t>4.购买甜品功能中完全背包算法实现</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具体代码</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pic>
        <p:nvPicPr>
          <p:cNvPr id="11" name="图片 3" descr="功能思维导图"/>
          <p:cNvPicPr>
            <a:picLocks noChangeAspect="1"/>
          </p:cNvPicPr>
          <p:nvPr/>
        </p:nvPicPr>
        <p:blipFill>
          <a:blip r:embed="rId1"/>
          <a:stretch>
            <a:fillRect/>
          </a:stretch>
        </p:blipFill>
        <p:spPr>
          <a:xfrm>
            <a:off x="6323330" y="2186940"/>
            <a:ext cx="5192395" cy="4025265"/>
          </a:xfrm>
          <a:prstGeom prst="rect">
            <a:avLst/>
          </a:prstGeom>
        </p:spPr>
      </p:pic>
      <p:sp>
        <p:nvSpPr>
          <p:cNvPr id="3" name="文本框 2"/>
          <p:cNvSpPr txBox="1"/>
          <p:nvPr/>
        </p:nvSpPr>
        <p:spPr>
          <a:xfrm>
            <a:off x="1063625" y="3500755"/>
            <a:ext cx="5615940" cy="2676525"/>
          </a:xfrm>
          <a:prstGeom prst="rect">
            <a:avLst/>
          </a:prstGeom>
          <a:noFill/>
        </p:spPr>
        <p:txBody>
          <a:bodyPr wrap="square" rtlCol="0">
            <a:spAutoFit/>
          </a:bodyPr>
          <a:p>
            <a:r>
              <a:rPr lang="zh-CN" altLang="en-US" sz="1400"/>
              <a:t>// 先遍历物品，在遍历背包</a:t>
            </a:r>
            <a:endParaRPr lang="zh-CN" altLang="en-US" sz="1400"/>
          </a:p>
          <a:p>
            <a:r>
              <a:rPr lang="zh-CN" altLang="en-US" sz="1400"/>
              <a:t>int choose_max_2(vector&lt;int&gt; weight, vector&lt;int&gt; value, int bagWeight) {</a:t>
            </a:r>
            <a:endParaRPr lang="zh-CN" altLang="en-US" sz="1400"/>
          </a:p>
          <a:p>
            <a:r>
              <a:rPr lang="zh-CN" altLang="en-US" sz="1400"/>
              <a:t>    vector&lt;int&gt; dp(bagWeight + 1, 0);</a:t>
            </a:r>
            <a:endParaRPr lang="zh-CN" altLang="en-US" sz="1400"/>
          </a:p>
          <a:p>
            <a:r>
              <a:rPr lang="zh-CN" altLang="en-US" sz="1400"/>
              <a:t>    // 遍历物品</a:t>
            </a:r>
            <a:endParaRPr lang="zh-CN" altLang="en-US" sz="1400"/>
          </a:p>
          <a:p>
            <a:r>
              <a:rPr lang="zh-CN" altLang="en-US" sz="1400"/>
              <a:t>    for(int i = 0; i &lt; weight.size(); i++) {</a:t>
            </a:r>
            <a:endParaRPr lang="zh-CN" altLang="en-US" sz="1400"/>
          </a:p>
          <a:p>
            <a:r>
              <a:rPr lang="zh-CN" altLang="en-US" sz="1400"/>
              <a:t>        // 遍历背包容量</a:t>
            </a:r>
            <a:endParaRPr lang="zh-CN" altLang="en-US" sz="1400"/>
          </a:p>
          <a:p>
            <a:r>
              <a:rPr lang="zh-CN" altLang="en-US" sz="1400"/>
              <a:t>        for(int j = weight[i]; j &lt;= bagWeight; j++) {</a:t>
            </a:r>
            <a:endParaRPr lang="zh-CN" altLang="en-US" sz="1400"/>
          </a:p>
          <a:p>
            <a:r>
              <a:rPr lang="zh-CN" altLang="en-US" sz="1400"/>
              <a:t>            dp[j] = max(dp[j], dp[j - weight[i]] + value[i]);</a:t>
            </a:r>
            <a:endParaRPr lang="zh-CN" altLang="en-US" sz="1400"/>
          </a:p>
          <a:p>
            <a:r>
              <a:rPr lang="zh-CN" altLang="en-US" sz="1400"/>
              <a:t>        }</a:t>
            </a:r>
            <a:endParaRPr lang="zh-CN" altLang="en-US" sz="1400"/>
          </a:p>
          <a:p>
            <a:r>
              <a:rPr lang="zh-CN" altLang="en-US" sz="1400"/>
              <a:t>    }</a:t>
            </a:r>
            <a:endParaRPr lang="zh-CN" altLang="en-US" sz="1400"/>
          </a:p>
          <a:p>
            <a:r>
              <a:rPr lang="zh-CN" altLang="en-US" sz="1400"/>
              <a:t>    return dp[bagWeight];</a:t>
            </a:r>
            <a:endParaRPr lang="zh-CN" altLang="en-US" sz="1400"/>
          </a:p>
          <a:p>
            <a:r>
              <a:rPr lang="zh-CN" altLang="en-US" sz="1400"/>
              <a:t>}</a:t>
            </a:r>
            <a:endParaRPr lang="zh-CN" alt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760730" y="591185"/>
            <a:ext cx="6958330" cy="1479550"/>
          </a:xfrm>
        </p:spPr>
        <p:txBody>
          <a:bodyPr>
            <a:normAutofit fontScale="90000"/>
          </a:bodyPr>
          <a:p>
            <a:r>
              <a:rPr lang="zh-CN" altLang="en-US">
                <a:sym typeface="+mn-ea"/>
              </a:rPr>
              <a:t>3 负责模块的详细介绍</a:t>
            </a:r>
            <a:endParaRPr lang="zh-CN" altLang="en-US"/>
          </a:p>
        </p:txBody>
      </p:sp>
      <p:cxnSp>
        <p:nvCxnSpPr>
          <p:cNvPr id="5" name="直接连接符 4"/>
          <p:cNvCxnSpPr/>
          <p:nvPr/>
        </p:nvCxnSpPr>
        <p:spPr>
          <a:xfrm flipH="1" flipV="1">
            <a:off x="534670" y="455930"/>
            <a:ext cx="17780" cy="174942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 name="直接连接符 5"/>
          <p:cNvCxnSpPr/>
          <p:nvPr/>
        </p:nvCxnSpPr>
        <p:spPr>
          <a:xfrm>
            <a:off x="537210" y="465455"/>
            <a:ext cx="10887075" cy="3365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a:off x="2587625" y="6212205"/>
            <a:ext cx="2858770" cy="1397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8" name="灯片编号占位符 7"/>
          <p:cNvSpPr>
            <a:spLocks noGrp="1"/>
          </p:cNvSpPr>
          <p:nvPr>
            <p:ph type="sldNum" sz="quarter" idx="12"/>
          </p:nvPr>
        </p:nvSpPr>
        <p:spPr/>
        <p:txBody>
          <a:bodyPr/>
          <a:p>
            <a:fld id="{565CE74E-AB26-4998-AD42-012C4C1AD076}" type="slidenum">
              <a:rPr lang="zh-CN" altLang="en-US" smtClean="0"/>
            </a:fld>
            <a:endParaRPr lang="zh-CN" altLang="en-US"/>
          </a:p>
        </p:txBody>
      </p:sp>
      <p:sp>
        <p:nvSpPr>
          <p:cNvPr id="10" name="文本框 9"/>
          <p:cNvSpPr txBox="1"/>
          <p:nvPr/>
        </p:nvSpPr>
        <p:spPr>
          <a:xfrm>
            <a:off x="1038860" y="2273300"/>
            <a:ext cx="10192385" cy="230695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宋体" panose="02010600030101010101" pitchFamily="2" charset="-122"/>
              </a:rPr>
              <a:t>本应用举例</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问题：每件甜品有无数件。dp[i][j]表示从下标为[0-i]的甜品里任意取，放进容量为j的纸袋，价值总和最大是多少。请计算出最终顾客选择的甜品总能量值。</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100" name="文本框 99"/>
          <p:cNvSpPr txBox="1"/>
          <p:nvPr/>
        </p:nvSpPr>
        <p:spPr>
          <a:xfrm>
            <a:off x="1209040" y="4181475"/>
            <a:ext cx="1379220" cy="398780"/>
          </a:xfrm>
          <a:prstGeom prst="rect">
            <a:avLst/>
          </a:prstGeom>
          <a:noFill/>
          <a:ln w="9525">
            <a:noFill/>
          </a:ln>
        </p:spPr>
        <p:txBody>
          <a:bodyPr wrap="square">
            <a:spAutoFit/>
          </a:bodyPr>
          <a:p>
            <a:pPr indent="266700"/>
            <a:r>
              <a:rPr lang="zh-CN" b="0">
                <a:ea typeface="宋体" panose="02010600030101010101" pitchFamily="2" charset="-122"/>
              </a:rPr>
              <a:t>袋子</a:t>
            </a:r>
            <a:r>
              <a:rPr lang="zh-CN" sz="2000" b="0">
                <a:ea typeface="宋体" panose="02010600030101010101" pitchFamily="2" charset="-122"/>
              </a:rPr>
              <a:t>为：</a:t>
            </a:r>
            <a:endParaRPr lang="zh-CN" altLang="en-US" sz="2000" b="0">
              <a:ea typeface="宋体" panose="02010600030101010101" pitchFamily="2" charset="-122"/>
            </a:endParaRPr>
          </a:p>
        </p:txBody>
      </p:sp>
      <p:graphicFrame>
        <p:nvGraphicFramePr>
          <p:cNvPr id="3" name="表格 2"/>
          <p:cNvGraphicFramePr/>
          <p:nvPr>
            <p:custDataLst>
              <p:tags r:id="rId1"/>
            </p:custDataLst>
          </p:nvPr>
        </p:nvGraphicFramePr>
        <p:xfrm>
          <a:off x="1209040" y="4634230"/>
          <a:ext cx="3606800" cy="0"/>
        </p:xfrm>
        <a:graphic>
          <a:graphicData uri="http://schemas.openxmlformats.org/drawingml/2006/table">
            <a:tbl>
              <a:tblPr firstRow="1" bandRow="1">
                <a:tableStyleId>{5940675A-B579-460E-94D1-54222C63F5DA}</a:tableStyleId>
              </a:tblPr>
              <a:tblGrid>
                <a:gridCol w="1803400"/>
                <a:gridCol w="1803400"/>
              </a:tblGrid>
              <a:tr h="0">
                <a:tc>
                  <a:txBody>
                    <a:bodyPr/>
                    <a:p>
                      <a:pPr indent="0" algn="ctr">
                        <a:buNone/>
                      </a:pPr>
                      <a:r>
                        <a:rPr lang="en-US" sz="1800" b="0">
                          <a:latin typeface="Times New Roman" panose="02020603050405020304" charset="0"/>
                          <a:cs typeface="Times New Roman" panose="02020603050405020304" charset="0"/>
                        </a:rPr>
                        <a:t> </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容量</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小号纸袋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7</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中号纸袋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15</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大号纸袋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30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超大号纸袋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50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5511800" y="4238625"/>
            <a:ext cx="5080000" cy="368300"/>
          </a:xfrm>
          <a:prstGeom prst="rect">
            <a:avLst/>
          </a:prstGeom>
          <a:noFill/>
          <a:ln w="9525">
            <a:noFill/>
          </a:ln>
        </p:spPr>
        <p:txBody>
          <a:bodyPr wrap="square">
            <a:spAutoFit/>
          </a:bodyPr>
          <a:p>
            <a:pPr indent="266700"/>
            <a:r>
              <a:rPr lang="zh-CN" b="0">
                <a:ea typeface="宋体" panose="02010600030101010101" pitchFamily="2" charset="-122"/>
              </a:rPr>
              <a:t>物品为：</a:t>
            </a:r>
            <a:endParaRPr lang="zh-CN" altLang="en-US" b="0">
              <a:ea typeface="宋体" panose="02010600030101010101" pitchFamily="2" charset="-122"/>
            </a:endParaRPr>
          </a:p>
        </p:txBody>
      </p:sp>
      <p:graphicFrame>
        <p:nvGraphicFramePr>
          <p:cNvPr id="9" name="表格 8"/>
          <p:cNvGraphicFramePr/>
          <p:nvPr>
            <p:custDataLst>
              <p:tags r:id="rId2"/>
            </p:custDataLst>
          </p:nvPr>
        </p:nvGraphicFramePr>
        <p:xfrm>
          <a:off x="5511800" y="4620895"/>
          <a:ext cx="5412105" cy="1371600"/>
        </p:xfrm>
        <a:graphic>
          <a:graphicData uri="http://schemas.openxmlformats.org/drawingml/2006/table">
            <a:tbl>
              <a:tblPr firstRow="1" bandRow="1">
                <a:tableStyleId>{5940675A-B579-460E-94D1-54222C63F5DA}</a:tableStyleId>
              </a:tblPr>
              <a:tblGrid>
                <a:gridCol w="1803400"/>
                <a:gridCol w="1803400"/>
                <a:gridCol w="1805305"/>
              </a:tblGrid>
              <a:tr h="274320">
                <a:tc>
                  <a:txBody>
                    <a:bodyPr/>
                    <a:p>
                      <a:pPr indent="0" algn="ctr">
                        <a:buNone/>
                      </a:pPr>
                      <a:r>
                        <a:rPr lang="en-US" sz="1800" b="0">
                          <a:latin typeface="Times New Roman" panose="02020603050405020304" charset="0"/>
                          <a:cs typeface="Times New Roman" panose="02020603050405020304" charset="0"/>
                        </a:rPr>
                        <a:t> </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重量</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价值</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葡式蛋挞</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5</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7</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抹茶泡芙</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20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15</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提拉米苏</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25</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20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草莓甜甜圈</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30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35</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760730" y="591185"/>
            <a:ext cx="6958330" cy="1479550"/>
          </a:xfrm>
        </p:spPr>
        <p:txBody>
          <a:bodyPr>
            <a:normAutofit fontScale="90000"/>
          </a:bodyPr>
          <a:p>
            <a:r>
              <a:rPr lang="zh-CN" altLang="en-US">
                <a:sym typeface="+mn-ea"/>
              </a:rPr>
              <a:t>3 负责模块的详细介绍</a:t>
            </a:r>
            <a:endParaRPr lang="zh-CN" altLang="en-US"/>
          </a:p>
        </p:txBody>
      </p:sp>
      <p:cxnSp>
        <p:nvCxnSpPr>
          <p:cNvPr id="5" name="直接连接符 4"/>
          <p:cNvCxnSpPr/>
          <p:nvPr/>
        </p:nvCxnSpPr>
        <p:spPr>
          <a:xfrm flipH="1" flipV="1">
            <a:off x="534670" y="455930"/>
            <a:ext cx="17780" cy="174942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 name="直接连接符 5"/>
          <p:cNvCxnSpPr/>
          <p:nvPr/>
        </p:nvCxnSpPr>
        <p:spPr>
          <a:xfrm>
            <a:off x="537210" y="465455"/>
            <a:ext cx="10887075" cy="3365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a:off x="2587625" y="6212205"/>
            <a:ext cx="2858770" cy="1397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8" name="灯片编号占位符 7"/>
          <p:cNvSpPr>
            <a:spLocks noGrp="1"/>
          </p:cNvSpPr>
          <p:nvPr>
            <p:ph type="sldNum" sz="quarter" idx="12"/>
          </p:nvPr>
        </p:nvSpPr>
        <p:spPr/>
        <p:txBody>
          <a:bodyPr/>
          <a:p>
            <a:fld id="{565CE74E-AB26-4998-AD42-012C4C1AD076}" type="slidenum">
              <a:rPr lang="zh-CN" altLang="en-US" smtClean="0"/>
            </a:fld>
            <a:endParaRPr lang="zh-CN" altLang="en-US"/>
          </a:p>
        </p:txBody>
      </p:sp>
      <p:sp>
        <p:nvSpPr>
          <p:cNvPr id="10" name="文本框 9"/>
          <p:cNvSpPr txBox="1"/>
          <p:nvPr/>
        </p:nvSpPr>
        <p:spPr>
          <a:xfrm>
            <a:off x="1038860" y="2273300"/>
            <a:ext cx="10192385" cy="82994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宋体" panose="02010600030101010101" pitchFamily="2" charset="-122"/>
              </a:rPr>
              <a:t>本次假设选择了2个提拉米苏，1个草莓甜甜圈和超大号纸袋，则dp状态图如下：</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3" name="表格 2"/>
          <p:cNvGraphicFramePr/>
          <p:nvPr>
            <p:custDataLst>
              <p:tags r:id="rId1"/>
            </p:custDataLst>
          </p:nvPr>
        </p:nvGraphicFramePr>
        <p:xfrm>
          <a:off x="1232535" y="3237865"/>
          <a:ext cx="9726930" cy="2446020"/>
        </p:xfrm>
        <a:graphic>
          <a:graphicData uri="http://schemas.openxmlformats.org/drawingml/2006/table">
            <a:tbl>
              <a:tblPr firstRow="1" bandRow="1">
                <a:tableStyleId>{5940675A-B579-460E-94D1-54222C63F5DA}</a:tableStyleId>
              </a:tblPr>
              <a:tblGrid>
                <a:gridCol w="1080770"/>
                <a:gridCol w="1080770"/>
                <a:gridCol w="1080770"/>
                <a:gridCol w="1080770"/>
                <a:gridCol w="1080770"/>
                <a:gridCol w="1080770"/>
                <a:gridCol w="1080770"/>
                <a:gridCol w="1080770"/>
                <a:gridCol w="1080770"/>
              </a:tblGrid>
              <a:tr h="213360">
                <a:tc>
                  <a:txBody>
                    <a:bodyPr/>
                    <a:p>
                      <a:pPr indent="0" algn="ctr">
                        <a:buNone/>
                      </a:pP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0</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1</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30</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40</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50</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05485">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用提拉米苏遍历超大号纸袋</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0</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0</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20</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20</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20</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04215">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用提拉米苏遍历超大号纸袋</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0</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0</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20</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40</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40</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22960">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用草莓甜甜圈遍历超大号纸袋</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0</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0</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35</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40</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40</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760730" y="591185"/>
            <a:ext cx="4839970" cy="1479550"/>
          </a:xfrm>
        </p:spPr>
        <p:txBody>
          <a:bodyPr>
            <a:normAutofit/>
          </a:bodyPr>
          <a:p>
            <a:r>
              <a:rPr lang="en-US" altLang="zh-CN" sz="5400">
                <a:latin typeface="+mj-ea"/>
                <a:cs typeface="+mj-ea"/>
                <a:sym typeface="+mn-ea"/>
              </a:rPr>
              <a:t>4 </a:t>
            </a:r>
            <a:r>
              <a:rPr lang="zh-CN" altLang="en-US" sz="5400">
                <a:latin typeface="+mj-ea"/>
                <a:cs typeface="+mj-ea"/>
                <a:sym typeface="+mn-ea"/>
              </a:rPr>
              <a:t>总结与展望</a:t>
            </a:r>
            <a:endParaRPr lang="zh-CN" altLang="en-US" sz="5400">
              <a:latin typeface="+mj-ea"/>
              <a:cs typeface="+mj-ea"/>
              <a:sym typeface="+mn-ea"/>
            </a:endParaRPr>
          </a:p>
        </p:txBody>
      </p:sp>
      <p:cxnSp>
        <p:nvCxnSpPr>
          <p:cNvPr id="5" name="直接连接符 4"/>
          <p:cNvCxnSpPr/>
          <p:nvPr/>
        </p:nvCxnSpPr>
        <p:spPr>
          <a:xfrm flipH="1" flipV="1">
            <a:off x="534670" y="455930"/>
            <a:ext cx="17780" cy="174942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 name="直接连接符 5"/>
          <p:cNvCxnSpPr/>
          <p:nvPr/>
        </p:nvCxnSpPr>
        <p:spPr>
          <a:xfrm>
            <a:off x="537210" y="465455"/>
            <a:ext cx="10887075" cy="3365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a:off x="2587625" y="6212205"/>
            <a:ext cx="2858770" cy="1397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8" name="灯片编号占位符 7"/>
          <p:cNvSpPr>
            <a:spLocks noGrp="1"/>
          </p:cNvSpPr>
          <p:nvPr>
            <p:ph type="sldNum" sz="quarter" idx="12"/>
          </p:nvPr>
        </p:nvSpPr>
        <p:spPr/>
        <p:txBody>
          <a:bodyPr/>
          <a:p>
            <a:fld id="{565CE74E-AB26-4998-AD42-012C4C1AD076}" type="slidenum">
              <a:rPr lang="zh-CN" altLang="en-US" smtClean="0"/>
            </a:fld>
            <a:endParaRPr lang="zh-CN" altLang="en-US"/>
          </a:p>
        </p:txBody>
      </p:sp>
      <p:sp>
        <p:nvSpPr>
          <p:cNvPr id="11" name="文本框 10"/>
          <p:cNvSpPr txBox="1"/>
          <p:nvPr/>
        </p:nvSpPr>
        <p:spPr>
          <a:xfrm>
            <a:off x="1038860" y="2273300"/>
            <a:ext cx="9849485" cy="3415030"/>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宋体" panose="02010600030101010101" pitchFamily="2" charset="-122"/>
                <a:sym typeface="+mn-ea"/>
              </a:rPr>
              <a:t>本应用选取算法中的经典算法之一，即动态规划，作为主要研究及应用对象，针对动态规划算法这方面的知识，通过其中的经典问题之一，即动态规划背包问题（由于背包算法有多种情况，所以本应用仅使用其中的0/1背包问题与完全背包问题进行应用），在关键技术和算法部分介绍了其算法思想与核心代码，并最终写出基于动态规划背包算法的甜品店应用。</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2400">
                <a:latin typeface="宋体" panose="02010600030101010101" pitchFamily="2" charset="-122"/>
                <a:ea typeface="宋体" panose="02010600030101010101" pitchFamily="2" charset="-122"/>
                <a:cs typeface="宋体" panose="02010600030101010101" pitchFamily="2" charset="-122"/>
                <a:sym typeface="+mn-ea"/>
              </a:rPr>
              <a:t>希望能够</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让读者对动态规划算法有一个更加清晰的认识，从而在算法学习之路上更加顺畅。</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760730" y="591185"/>
            <a:ext cx="3406140" cy="1479550"/>
          </a:xfrm>
        </p:spPr>
        <p:txBody>
          <a:bodyPr>
            <a:normAutofit/>
          </a:bodyPr>
          <a:p>
            <a:r>
              <a:rPr lang="en-US" altLang="zh-CN" sz="5400">
                <a:sym typeface="+mn-ea"/>
              </a:rPr>
              <a:t>5</a:t>
            </a:r>
            <a:r>
              <a:rPr lang="zh-CN" altLang="en-US" sz="5400">
                <a:sym typeface="+mn-ea"/>
              </a:rPr>
              <a:t>参考文献</a:t>
            </a:r>
            <a:endParaRPr lang="zh-CN" altLang="en-US" sz="5400">
              <a:latin typeface="+mj-ea"/>
              <a:cs typeface="+mj-ea"/>
              <a:sym typeface="+mn-ea"/>
            </a:endParaRPr>
          </a:p>
        </p:txBody>
      </p:sp>
      <p:cxnSp>
        <p:nvCxnSpPr>
          <p:cNvPr id="5" name="直接连接符 4"/>
          <p:cNvCxnSpPr/>
          <p:nvPr/>
        </p:nvCxnSpPr>
        <p:spPr>
          <a:xfrm flipH="1" flipV="1">
            <a:off x="534670" y="455930"/>
            <a:ext cx="17780" cy="174942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 name="直接连接符 5"/>
          <p:cNvCxnSpPr/>
          <p:nvPr/>
        </p:nvCxnSpPr>
        <p:spPr>
          <a:xfrm>
            <a:off x="537210" y="465455"/>
            <a:ext cx="10887075" cy="3365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a:off x="2587625" y="6212205"/>
            <a:ext cx="2858770" cy="1397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8" name="灯片编号占位符 7"/>
          <p:cNvSpPr>
            <a:spLocks noGrp="1"/>
          </p:cNvSpPr>
          <p:nvPr>
            <p:ph type="sldNum" sz="quarter" idx="12"/>
          </p:nvPr>
        </p:nvSpPr>
        <p:spPr/>
        <p:txBody>
          <a:bodyPr/>
          <a:p>
            <a:fld id="{565CE74E-AB26-4998-AD42-012C4C1AD076}" type="slidenum">
              <a:rPr lang="zh-CN" altLang="en-US" smtClean="0"/>
            </a:fld>
            <a:endParaRPr lang="zh-CN" altLang="en-US"/>
          </a:p>
        </p:txBody>
      </p:sp>
      <p:sp>
        <p:nvSpPr>
          <p:cNvPr id="11" name="文本框 10"/>
          <p:cNvSpPr txBox="1"/>
          <p:nvPr/>
        </p:nvSpPr>
        <p:spPr>
          <a:xfrm>
            <a:off x="1038860" y="2273300"/>
            <a:ext cx="9849485" cy="1198880"/>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宋体" panose="02010600030101010101" pitchFamily="2" charset="-122"/>
                <a:sym typeface="+mn-ea"/>
              </a:rPr>
              <a:t>[1]黄与林.0/1背包问题的贪心算法[J].鄂州大学学报, 2006, 13 (6) .</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2400">
                <a:latin typeface="宋体" panose="02010600030101010101" pitchFamily="2" charset="-122"/>
                <a:ea typeface="宋体" panose="02010600030101010101" pitchFamily="2" charset="-122"/>
                <a:cs typeface="宋体" panose="02010600030101010101" pitchFamily="2" charset="-122"/>
                <a:sym typeface="+mn-ea"/>
              </a:rPr>
              <a:t>[2]王红珍, 李竹林, 延飞波.基于0/1背包问题的两种算法[J]信息技术, 2011, (02) .</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760730" y="591185"/>
            <a:ext cx="2317750" cy="1479550"/>
          </a:xfrm>
        </p:spPr>
        <p:txBody>
          <a:bodyPr>
            <a:normAutofit/>
          </a:bodyPr>
          <a:p>
            <a:r>
              <a:rPr lang="zh-CN" altLang="en-US"/>
              <a:t>目录</a:t>
            </a:r>
            <a:endParaRPr lang="zh-CN" altLang="en-US"/>
          </a:p>
        </p:txBody>
      </p:sp>
      <p:sp>
        <p:nvSpPr>
          <p:cNvPr id="3" name="副标题 2"/>
          <p:cNvSpPr>
            <a:spLocks noGrp="1"/>
          </p:cNvSpPr>
          <p:nvPr>
            <p:ph type="subTitle" idx="1"/>
          </p:nvPr>
        </p:nvSpPr>
        <p:spPr>
          <a:xfrm>
            <a:off x="3559175" y="2070735"/>
            <a:ext cx="7090410" cy="3792855"/>
          </a:xfrm>
        </p:spPr>
        <p:txBody>
          <a:bodyPr/>
          <a:p>
            <a:pPr algn="l"/>
            <a:r>
              <a:rPr lang="zh-CN" altLang="en-US" sz="3600">
                <a:solidFill>
                  <a:schemeClr val="tx1"/>
                </a:solidFill>
              </a:rPr>
              <a:t>1 背景</a:t>
            </a:r>
            <a:r>
              <a:rPr lang="zh-CN" altLang="en-US" sz="3600">
                <a:solidFill>
                  <a:schemeClr val="tx1"/>
                </a:solidFill>
              </a:rPr>
              <a:t>及意义	</a:t>
            </a:r>
            <a:endParaRPr lang="zh-CN" altLang="en-US" sz="3600">
              <a:solidFill>
                <a:schemeClr val="tx1"/>
              </a:solidFill>
            </a:endParaRPr>
          </a:p>
          <a:p>
            <a:pPr algn="l"/>
            <a:r>
              <a:rPr lang="zh-CN" altLang="en-US" sz="3600"/>
              <a:t>2 关键技术和算法介绍	</a:t>
            </a:r>
            <a:endParaRPr lang="zh-CN" altLang="en-US" sz="3600"/>
          </a:p>
          <a:p>
            <a:pPr algn="l"/>
            <a:r>
              <a:rPr lang="zh-CN" altLang="en-US" sz="3600"/>
              <a:t>3 负责模块的详细介绍	</a:t>
            </a:r>
            <a:endParaRPr lang="zh-CN" altLang="en-US" sz="3600"/>
          </a:p>
          <a:p>
            <a:pPr algn="l"/>
            <a:r>
              <a:rPr lang="zh-CN" altLang="en-US" sz="3600"/>
              <a:t>4 总结与展望	</a:t>
            </a:r>
            <a:endParaRPr lang="zh-CN" altLang="en-US" sz="3600"/>
          </a:p>
          <a:p>
            <a:pPr algn="l"/>
            <a:r>
              <a:rPr lang="zh-CN" altLang="en-US" sz="3600"/>
              <a:t>5 参考文献	</a:t>
            </a:r>
            <a:endParaRPr lang="zh-CN" altLang="en-US" sz="3600"/>
          </a:p>
        </p:txBody>
      </p:sp>
      <p:cxnSp>
        <p:nvCxnSpPr>
          <p:cNvPr id="5" name="直接连接符 4"/>
          <p:cNvCxnSpPr/>
          <p:nvPr/>
        </p:nvCxnSpPr>
        <p:spPr>
          <a:xfrm flipH="1" flipV="1">
            <a:off x="534670" y="455930"/>
            <a:ext cx="17780" cy="174942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 name="直接连接符 5"/>
          <p:cNvCxnSpPr/>
          <p:nvPr/>
        </p:nvCxnSpPr>
        <p:spPr>
          <a:xfrm>
            <a:off x="537210" y="465455"/>
            <a:ext cx="10887075" cy="3365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a:off x="2587625" y="6212205"/>
            <a:ext cx="2858770" cy="1397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8" name="灯片编号占位符 7"/>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r>
              <a:rPr lang="zh-CN" altLang="en-US"/>
              <a:t>谢谢</a:t>
            </a:r>
            <a:r>
              <a:rPr lang="zh-CN" altLang="en-US"/>
              <a:t>聆听</a:t>
            </a:r>
            <a:endParaRPr lang="zh-CN" altLang="en-US"/>
          </a:p>
        </p:txBody>
      </p:sp>
      <p:sp>
        <p:nvSpPr>
          <p:cNvPr id="3" name="副标题 2"/>
          <p:cNvSpPr>
            <a:spLocks noGrp="1"/>
          </p:cNvSpPr>
          <p:nvPr>
            <p:ph type="subTitle" idx="1"/>
          </p:nvPr>
        </p:nvSpPr>
        <p:spPr/>
        <p:txBody>
          <a:bodyPr/>
          <a:p>
            <a:endParaRPr lang="en-US" altLang="zh-CN"/>
          </a:p>
          <a:p>
            <a:r>
              <a:rPr lang="zh-CN" altLang="en-US"/>
              <a:t>软件工程</a:t>
            </a:r>
            <a:r>
              <a:rPr lang="en-US" altLang="zh-CN"/>
              <a:t>2003</a:t>
            </a:r>
            <a:r>
              <a:rPr lang="zh-CN" altLang="en-US"/>
              <a:t>班</a:t>
            </a:r>
            <a:r>
              <a:rPr lang="en-US" altLang="zh-CN"/>
              <a:t> </a:t>
            </a:r>
            <a:r>
              <a:rPr lang="en-US"/>
              <a:t>wby</a:t>
            </a:r>
            <a:endParaRPr lang="en-US">
              <a:sym typeface="+mn-ea"/>
            </a:endParaRPr>
          </a:p>
        </p:txBody>
      </p:sp>
      <p:cxnSp>
        <p:nvCxnSpPr>
          <p:cNvPr id="5" name="直接连接符 4"/>
          <p:cNvCxnSpPr/>
          <p:nvPr/>
        </p:nvCxnSpPr>
        <p:spPr>
          <a:xfrm flipH="1" flipV="1">
            <a:off x="534670" y="455930"/>
            <a:ext cx="17780" cy="174942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 name="直接连接符 5"/>
          <p:cNvCxnSpPr/>
          <p:nvPr/>
        </p:nvCxnSpPr>
        <p:spPr>
          <a:xfrm>
            <a:off x="537210" y="465455"/>
            <a:ext cx="10887075" cy="3365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a:off x="2587625" y="6212205"/>
            <a:ext cx="2858770" cy="1397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8" name="灯片编号占位符 7"/>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760730" y="591185"/>
            <a:ext cx="4170045" cy="1380490"/>
          </a:xfrm>
        </p:spPr>
        <p:txBody>
          <a:bodyPr>
            <a:normAutofit fontScale="90000"/>
          </a:bodyPr>
          <a:p>
            <a:r>
              <a:rPr lang="zh-CN" altLang="en-US">
                <a:sym typeface="+mn-ea"/>
              </a:rPr>
              <a:t>1 背景及意义</a:t>
            </a:r>
            <a:endParaRPr lang="zh-CN" altLang="en-US"/>
          </a:p>
        </p:txBody>
      </p:sp>
      <p:sp>
        <p:nvSpPr>
          <p:cNvPr id="3" name="副标题 2"/>
          <p:cNvSpPr>
            <a:spLocks noGrp="1"/>
          </p:cNvSpPr>
          <p:nvPr>
            <p:ph type="subTitle" idx="1"/>
          </p:nvPr>
        </p:nvSpPr>
        <p:spPr>
          <a:xfrm>
            <a:off x="1051560" y="2466975"/>
            <a:ext cx="9598025" cy="3396615"/>
          </a:xfrm>
        </p:spPr>
        <p:txBody>
          <a:bodyPr/>
          <a:p>
            <a:pPr algn="l"/>
            <a:r>
              <a:rPr lang="zh-CN" altLang="en-US" sz="3600">
                <a:solidFill>
                  <a:schemeClr val="tx1"/>
                </a:solidFill>
              </a:rPr>
              <a:t>	</a:t>
            </a:r>
            <a:endParaRPr lang="zh-CN" altLang="en-US" sz="3600">
              <a:solidFill>
                <a:schemeClr val="tx1"/>
              </a:solidFill>
            </a:endParaRPr>
          </a:p>
          <a:p>
            <a:pPr algn="l"/>
            <a:r>
              <a:rPr lang="zh-CN" altLang="en-US" sz="3600"/>
              <a:t>	</a:t>
            </a:r>
            <a:endParaRPr lang="zh-CN" altLang="en-US" sz="3600"/>
          </a:p>
          <a:p>
            <a:pPr algn="l"/>
            <a:endParaRPr lang="zh-CN" altLang="en-US" sz="3600"/>
          </a:p>
        </p:txBody>
      </p:sp>
      <p:cxnSp>
        <p:nvCxnSpPr>
          <p:cNvPr id="5" name="直接连接符 4"/>
          <p:cNvCxnSpPr/>
          <p:nvPr/>
        </p:nvCxnSpPr>
        <p:spPr>
          <a:xfrm flipH="1" flipV="1">
            <a:off x="534670" y="455930"/>
            <a:ext cx="17780" cy="174942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 name="直接连接符 5"/>
          <p:cNvCxnSpPr/>
          <p:nvPr/>
        </p:nvCxnSpPr>
        <p:spPr>
          <a:xfrm>
            <a:off x="537210" y="465455"/>
            <a:ext cx="10887075" cy="3365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a:off x="2587625" y="6212205"/>
            <a:ext cx="2858770" cy="1397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8" name="灯片编号占位符 7"/>
          <p:cNvSpPr>
            <a:spLocks noGrp="1"/>
          </p:cNvSpPr>
          <p:nvPr>
            <p:ph type="sldNum" sz="quarter" idx="12"/>
          </p:nvPr>
        </p:nvSpPr>
        <p:spPr/>
        <p:txBody>
          <a:bodyPr/>
          <a:p>
            <a:fld id="{565CE74E-AB26-4998-AD42-012C4C1AD076}" type="slidenum">
              <a:rPr lang="zh-CN" altLang="en-US" smtClean="0"/>
            </a:fld>
            <a:endParaRPr lang="zh-CN" altLang="en-US"/>
          </a:p>
        </p:txBody>
      </p:sp>
      <p:sp>
        <p:nvSpPr>
          <p:cNvPr id="4" name="文本框 3"/>
          <p:cNvSpPr txBox="1"/>
          <p:nvPr/>
        </p:nvSpPr>
        <p:spPr>
          <a:xfrm>
            <a:off x="1038860" y="2273300"/>
            <a:ext cx="10192385" cy="3415030"/>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宋体" panose="02010600030101010101" pitchFamily="2" charset="-122"/>
              </a:rPr>
              <a:t>算法作为计算机专业学习的基石，关于算法的研究与应用就显得十分重要甚至必要。而在算法中，有个十分经典的算法叫做动态规划，弄懂它对于我们学习算法之路有很大帮助。</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因此，我针对动态规划算法这方面的知识，通过其中的经典问题之一，即动态规划背包问题（由于背包算法有多种情况，所以仅使用其中的0/1背包问题与完全背包问题进行应用），写出基于动态规划背包算法的甜品店应用，希望能够</a:t>
            </a:r>
            <a:r>
              <a:rPr lang="zh-CN" altLang="en-US" sz="2400">
                <a:latin typeface="宋体" panose="02010600030101010101" pitchFamily="2" charset="-122"/>
                <a:ea typeface="宋体" panose="02010600030101010101" pitchFamily="2" charset="-122"/>
                <a:cs typeface="宋体" panose="02010600030101010101" pitchFamily="2" charset="-122"/>
              </a:rPr>
              <a:t>通过该应用，让我们对动态规划算法有一个更加清晰的认识，也希望能够通过该应用让更多人的算法学习之路更加顺畅。</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760730" y="591185"/>
            <a:ext cx="6958330" cy="1479550"/>
          </a:xfrm>
        </p:spPr>
        <p:txBody>
          <a:bodyPr>
            <a:normAutofit fontScale="90000"/>
          </a:bodyPr>
          <a:p>
            <a:r>
              <a:rPr lang="zh-CN" altLang="en-US">
                <a:sym typeface="+mn-ea"/>
              </a:rPr>
              <a:t>2 关键技术和算法介绍</a:t>
            </a:r>
            <a:endParaRPr lang="zh-CN" altLang="en-US"/>
          </a:p>
        </p:txBody>
      </p:sp>
      <p:cxnSp>
        <p:nvCxnSpPr>
          <p:cNvPr id="5" name="直接连接符 4"/>
          <p:cNvCxnSpPr/>
          <p:nvPr/>
        </p:nvCxnSpPr>
        <p:spPr>
          <a:xfrm flipH="1" flipV="1">
            <a:off x="534670" y="455930"/>
            <a:ext cx="17780" cy="174942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 name="直接连接符 5"/>
          <p:cNvCxnSpPr/>
          <p:nvPr/>
        </p:nvCxnSpPr>
        <p:spPr>
          <a:xfrm>
            <a:off x="537210" y="465455"/>
            <a:ext cx="10887075" cy="3365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a:off x="2587625" y="6212205"/>
            <a:ext cx="2858770" cy="1397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8" name="灯片编号占位符 7"/>
          <p:cNvSpPr>
            <a:spLocks noGrp="1"/>
          </p:cNvSpPr>
          <p:nvPr>
            <p:ph type="sldNum" sz="quarter" idx="12"/>
          </p:nvPr>
        </p:nvSpPr>
        <p:spPr/>
        <p:txBody>
          <a:bodyPr/>
          <a:p>
            <a:fld id="{565CE74E-AB26-4998-AD42-012C4C1AD076}" type="slidenum">
              <a:rPr lang="zh-CN" altLang="en-US" smtClean="0"/>
            </a:fld>
            <a:endParaRPr lang="zh-CN" altLang="en-US"/>
          </a:p>
        </p:txBody>
      </p:sp>
      <p:sp>
        <p:nvSpPr>
          <p:cNvPr id="10" name="文本框 9"/>
          <p:cNvSpPr txBox="1"/>
          <p:nvPr/>
        </p:nvSpPr>
        <p:spPr>
          <a:xfrm>
            <a:off x="1038860" y="2273300"/>
            <a:ext cx="10192385" cy="304609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宋体" panose="02010600030101010101" pitchFamily="2" charset="-122"/>
              </a:rPr>
              <a:t>本应用是基于动态规划背包算法的甜品店应用（由于背包算法有多种情况，本次应用中仅就其中的0/1背包问题与完全背包问题进行应用）。</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由于本人负责板块仅涉及完全背包问题，所以仅介绍完全背包问题</a:t>
            </a:r>
            <a:r>
              <a:rPr lang="zh-CN" altLang="en-US" sz="2400">
                <a:latin typeface="宋体" panose="02010600030101010101" pitchFamily="2" charset="-122"/>
                <a:ea typeface="宋体" panose="02010600030101010101" pitchFamily="2" charset="-122"/>
                <a:cs typeface="宋体" panose="02010600030101010101" pitchFamily="2" charset="-122"/>
              </a:rPr>
              <a:t>相关算法。</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760730" y="591185"/>
            <a:ext cx="6958330" cy="1479550"/>
          </a:xfrm>
        </p:spPr>
        <p:txBody>
          <a:bodyPr>
            <a:normAutofit fontScale="90000"/>
          </a:bodyPr>
          <a:p>
            <a:r>
              <a:rPr lang="zh-CN" altLang="en-US">
                <a:sym typeface="+mn-ea"/>
              </a:rPr>
              <a:t>2 关键技术和算法介绍</a:t>
            </a:r>
            <a:endParaRPr lang="zh-CN" altLang="en-US"/>
          </a:p>
        </p:txBody>
      </p:sp>
      <p:cxnSp>
        <p:nvCxnSpPr>
          <p:cNvPr id="5" name="直接连接符 4"/>
          <p:cNvCxnSpPr/>
          <p:nvPr/>
        </p:nvCxnSpPr>
        <p:spPr>
          <a:xfrm flipH="1" flipV="1">
            <a:off x="534670" y="455930"/>
            <a:ext cx="17780" cy="174942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 name="直接连接符 5"/>
          <p:cNvCxnSpPr/>
          <p:nvPr/>
        </p:nvCxnSpPr>
        <p:spPr>
          <a:xfrm>
            <a:off x="537210" y="465455"/>
            <a:ext cx="10887075" cy="3365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a:off x="2587625" y="6212205"/>
            <a:ext cx="2858770" cy="1397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8" name="灯片编号占位符 7"/>
          <p:cNvSpPr>
            <a:spLocks noGrp="1"/>
          </p:cNvSpPr>
          <p:nvPr>
            <p:ph type="sldNum" sz="quarter" idx="12"/>
          </p:nvPr>
        </p:nvSpPr>
        <p:spPr/>
        <p:txBody>
          <a:bodyPr/>
          <a:p>
            <a:fld id="{565CE74E-AB26-4998-AD42-012C4C1AD076}" type="slidenum">
              <a:rPr lang="zh-CN" altLang="en-US" smtClean="0"/>
            </a:fld>
            <a:endParaRPr lang="zh-CN" altLang="en-US"/>
          </a:p>
        </p:txBody>
      </p:sp>
      <p:sp>
        <p:nvSpPr>
          <p:cNvPr id="10" name="文本框 9"/>
          <p:cNvSpPr txBox="1"/>
          <p:nvPr/>
        </p:nvSpPr>
        <p:spPr>
          <a:xfrm>
            <a:off x="1038860" y="2273300"/>
            <a:ext cx="10192385" cy="3415030"/>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宋体" panose="02010600030101010101" pitchFamily="2" charset="-122"/>
              </a:rPr>
              <a:t>完全背包问题</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在完全背包问题中，有N件物品和一个最多能背重量为W的背包。第i件物品的重量是weight[i]，得到的价值是value[i] 。每件物品都有无限个（也就是可以放入背包多次），求解将哪些物品装入背包里物品价值总和最大。</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完全背包和0</a:t>
            </a:r>
            <a:r>
              <a:rPr lang="en-US" altLang="zh-CN" sz="2400">
                <a:latin typeface="宋体" panose="02010600030101010101" pitchFamily="2" charset="-122"/>
                <a:ea typeface="宋体" panose="02010600030101010101" pitchFamily="2" charset="-122"/>
                <a:cs typeface="宋体" panose="02010600030101010101" pitchFamily="2" charset="-122"/>
              </a:rPr>
              <a:t>/</a:t>
            </a:r>
            <a:r>
              <a:rPr lang="zh-CN" altLang="en-US" sz="2400">
                <a:latin typeface="宋体" panose="02010600030101010101" pitchFamily="2" charset="-122"/>
                <a:ea typeface="宋体" panose="02010600030101010101" pitchFamily="2" charset="-122"/>
                <a:cs typeface="宋体" panose="02010600030101010101" pitchFamily="2" charset="-122"/>
              </a:rPr>
              <a:t>1背包问题唯一不同的地方就是，每种物品有无限件。</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760730" y="591185"/>
            <a:ext cx="6958330" cy="1479550"/>
          </a:xfrm>
        </p:spPr>
        <p:txBody>
          <a:bodyPr>
            <a:normAutofit fontScale="90000"/>
          </a:bodyPr>
          <a:p>
            <a:r>
              <a:rPr lang="zh-CN" altLang="en-US">
                <a:sym typeface="+mn-ea"/>
              </a:rPr>
              <a:t>2 关键技术和算法介绍</a:t>
            </a:r>
            <a:endParaRPr lang="zh-CN" altLang="en-US"/>
          </a:p>
        </p:txBody>
      </p:sp>
      <p:cxnSp>
        <p:nvCxnSpPr>
          <p:cNvPr id="5" name="直接连接符 4"/>
          <p:cNvCxnSpPr/>
          <p:nvPr/>
        </p:nvCxnSpPr>
        <p:spPr>
          <a:xfrm flipH="1" flipV="1">
            <a:off x="534670" y="455930"/>
            <a:ext cx="17780" cy="174942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 name="直接连接符 5"/>
          <p:cNvCxnSpPr/>
          <p:nvPr/>
        </p:nvCxnSpPr>
        <p:spPr>
          <a:xfrm>
            <a:off x="537210" y="465455"/>
            <a:ext cx="10887075" cy="3365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a:off x="2587625" y="6212205"/>
            <a:ext cx="2858770" cy="1397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8" name="灯片编号占位符 7"/>
          <p:cNvSpPr>
            <a:spLocks noGrp="1"/>
          </p:cNvSpPr>
          <p:nvPr>
            <p:ph type="sldNum" sz="quarter" idx="12"/>
          </p:nvPr>
        </p:nvSpPr>
        <p:spPr/>
        <p:txBody>
          <a:bodyPr/>
          <a:p>
            <a:fld id="{565CE74E-AB26-4998-AD42-012C4C1AD076}" type="slidenum">
              <a:rPr lang="zh-CN" altLang="en-US" smtClean="0"/>
            </a:fld>
            <a:endParaRPr lang="zh-CN" altLang="en-US"/>
          </a:p>
        </p:txBody>
      </p:sp>
      <p:sp>
        <p:nvSpPr>
          <p:cNvPr id="10" name="文本框 9"/>
          <p:cNvSpPr txBox="1"/>
          <p:nvPr/>
        </p:nvSpPr>
        <p:spPr>
          <a:xfrm>
            <a:off x="1038860" y="2273300"/>
            <a:ext cx="10192385" cy="3507740"/>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宋体" panose="02010600030101010101" pitchFamily="2" charset="-122"/>
              </a:rPr>
              <a:t>核心代码（采用一维数组写法）</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 先遍历物品，再遍历背包</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for(int i = 0; i &lt; weight.size(); i++) { // 遍历物品</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for(int j = weight[i]; j &lt;= bagWeight ; j++) { // 遍历背包容量</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dp[j] = max(dp[j], dp[j - weight[i]] + value[i]);</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注意：完全背包的物品是可以添加多次的，所以要从小到大去遍历。</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760730" y="591185"/>
            <a:ext cx="7146925" cy="1479550"/>
          </a:xfrm>
        </p:spPr>
        <p:txBody>
          <a:bodyPr>
            <a:normAutofit fontScale="90000"/>
          </a:bodyPr>
          <a:p>
            <a:r>
              <a:rPr lang="zh-CN" altLang="en-US">
                <a:sym typeface="+mn-ea"/>
              </a:rPr>
              <a:t>3 负责模块的详细介绍</a:t>
            </a:r>
            <a:endParaRPr lang="zh-CN" altLang="en-US"/>
          </a:p>
        </p:txBody>
      </p:sp>
      <p:cxnSp>
        <p:nvCxnSpPr>
          <p:cNvPr id="5" name="直接连接符 4"/>
          <p:cNvCxnSpPr/>
          <p:nvPr/>
        </p:nvCxnSpPr>
        <p:spPr>
          <a:xfrm flipH="1" flipV="1">
            <a:off x="534670" y="455930"/>
            <a:ext cx="17780" cy="174942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 name="直接连接符 5"/>
          <p:cNvCxnSpPr/>
          <p:nvPr/>
        </p:nvCxnSpPr>
        <p:spPr>
          <a:xfrm>
            <a:off x="537210" y="465455"/>
            <a:ext cx="10887075" cy="3365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a:off x="2587625" y="6212205"/>
            <a:ext cx="2858770" cy="1397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8" name="灯片编号占位符 7"/>
          <p:cNvSpPr>
            <a:spLocks noGrp="1"/>
          </p:cNvSpPr>
          <p:nvPr>
            <p:ph type="sldNum" sz="quarter" idx="12"/>
          </p:nvPr>
        </p:nvSpPr>
        <p:spPr/>
        <p:txBody>
          <a:bodyPr/>
          <a:p>
            <a:fld id="{565CE74E-AB26-4998-AD42-012C4C1AD076}" type="slidenum">
              <a:rPr lang="zh-CN" altLang="en-US" smtClean="0"/>
            </a:fld>
            <a:endParaRPr lang="zh-CN" altLang="en-US"/>
          </a:p>
        </p:txBody>
      </p:sp>
      <p:sp>
        <p:nvSpPr>
          <p:cNvPr id="9" name="文本框 8"/>
          <p:cNvSpPr txBox="1"/>
          <p:nvPr/>
        </p:nvSpPr>
        <p:spPr>
          <a:xfrm>
            <a:off x="1038860" y="2273300"/>
            <a:ext cx="10192385" cy="3415030"/>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宋体" panose="02010600030101010101" pitchFamily="2" charset="-122"/>
              </a:rPr>
              <a:t>在本次基于动态规划背包算法的甜品店应用中，我们实现的功能函数总共有9个，如图所示。</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我负责的模块有</a:t>
            </a:r>
            <a:r>
              <a:rPr lang="en-US" altLang="zh-CN" sz="2400">
                <a:latin typeface="宋体" panose="02010600030101010101" pitchFamily="2" charset="-122"/>
                <a:ea typeface="宋体" panose="02010600030101010101" pitchFamily="2" charset="-122"/>
                <a:cs typeface="宋体" panose="02010600030101010101" pitchFamily="2" charset="-122"/>
              </a:rPr>
              <a:t>4</a:t>
            </a:r>
            <a:r>
              <a:rPr lang="zh-CN" altLang="en-US" sz="2400">
                <a:latin typeface="宋体" panose="02010600030101010101" pitchFamily="2" charset="-122"/>
                <a:ea typeface="宋体" panose="02010600030101010101" pitchFamily="2" charset="-122"/>
                <a:cs typeface="宋体" panose="02010600030101010101" pitchFamily="2" charset="-122"/>
              </a:rPr>
              <a:t>个，分别</a:t>
            </a:r>
            <a:r>
              <a:rPr lang="zh-CN" altLang="en-US" sz="2400">
                <a:latin typeface="宋体" panose="02010600030101010101" pitchFamily="2" charset="-122"/>
                <a:ea typeface="宋体" panose="02010600030101010101" pitchFamily="2" charset="-122"/>
                <a:cs typeface="宋体" panose="02010600030101010101" pitchFamily="2" charset="-122"/>
              </a:rPr>
              <a:t>为：</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1.总体框架与流程设计与实现；</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2.甜品存量情况随机设计与实现；</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3.袋子菜单设计与选择实现；</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4.购买甜品功能中完全背包算法实现。</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pic>
        <p:nvPicPr>
          <p:cNvPr id="11" name="图片 3" descr="功能思维导图"/>
          <p:cNvPicPr>
            <a:picLocks noChangeAspect="1"/>
          </p:cNvPicPr>
          <p:nvPr/>
        </p:nvPicPr>
        <p:blipFill>
          <a:blip r:embed="rId1"/>
          <a:stretch>
            <a:fillRect/>
          </a:stretch>
        </p:blipFill>
        <p:spPr>
          <a:xfrm>
            <a:off x="6038850" y="2667000"/>
            <a:ext cx="5192395" cy="35452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760730" y="591185"/>
            <a:ext cx="7146925" cy="1479550"/>
          </a:xfrm>
        </p:spPr>
        <p:txBody>
          <a:bodyPr>
            <a:normAutofit fontScale="90000"/>
          </a:bodyPr>
          <a:p>
            <a:r>
              <a:rPr lang="zh-CN" altLang="en-US">
                <a:sym typeface="+mn-ea"/>
              </a:rPr>
              <a:t>3 负责模块的详细介绍</a:t>
            </a:r>
            <a:endParaRPr lang="zh-CN" altLang="en-US"/>
          </a:p>
        </p:txBody>
      </p:sp>
      <p:cxnSp>
        <p:nvCxnSpPr>
          <p:cNvPr id="5" name="直接连接符 4"/>
          <p:cNvCxnSpPr/>
          <p:nvPr/>
        </p:nvCxnSpPr>
        <p:spPr>
          <a:xfrm flipH="1" flipV="1">
            <a:off x="534670" y="455930"/>
            <a:ext cx="17780" cy="174942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 name="直接连接符 5"/>
          <p:cNvCxnSpPr/>
          <p:nvPr/>
        </p:nvCxnSpPr>
        <p:spPr>
          <a:xfrm>
            <a:off x="537210" y="465455"/>
            <a:ext cx="10887075" cy="3365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a:off x="2587625" y="6212205"/>
            <a:ext cx="2858770" cy="1397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8" name="灯片编号占位符 7"/>
          <p:cNvSpPr>
            <a:spLocks noGrp="1"/>
          </p:cNvSpPr>
          <p:nvPr>
            <p:ph type="sldNum" sz="quarter" idx="12"/>
          </p:nvPr>
        </p:nvSpPr>
        <p:spPr/>
        <p:txBody>
          <a:bodyPr/>
          <a:p>
            <a:fld id="{565CE74E-AB26-4998-AD42-012C4C1AD076}" type="slidenum">
              <a:rPr lang="zh-CN" altLang="en-US" smtClean="0"/>
            </a:fld>
            <a:endParaRPr lang="zh-CN" altLang="en-US"/>
          </a:p>
        </p:txBody>
      </p:sp>
      <p:sp>
        <p:nvSpPr>
          <p:cNvPr id="9" name="文本框 8"/>
          <p:cNvSpPr txBox="1"/>
          <p:nvPr/>
        </p:nvSpPr>
        <p:spPr>
          <a:xfrm>
            <a:off x="1038860" y="2273300"/>
            <a:ext cx="4999355" cy="4154170"/>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宋体" panose="02010600030101010101" pitchFamily="2" charset="-122"/>
              </a:rPr>
              <a:t>1.总体框架与流程设计与实现</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基于动态规划背包算法的甜品店应用的业务流程图</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pic>
        <p:nvPicPr>
          <p:cNvPr id="12" name="图片 11"/>
          <p:cNvPicPr>
            <a:picLocks noChangeAspect="1"/>
          </p:cNvPicPr>
          <p:nvPr/>
        </p:nvPicPr>
        <p:blipFill>
          <a:blip r:embed="rId1"/>
          <a:stretch>
            <a:fillRect/>
          </a:stretch>
        </p:blipFill>
        <p:spPr>
          <a:xfrm>
            <a:off x="1602105" y="3769360"/>
            <a:ext cx="2493010" cy="2095500"/>
          </a:xfrm>
          <a:prstGeom prst="rect">
            <a:avLst/>
          </a:prstGeom>
        </p:spPr>
      </p:pic>
      <p:pic>
        <p:nvPicPr>
          <p:cNvPr id="13" name="图片 12"/>
          <p:cNvPicPr>
            <a:picLocks noChangeAspect="1"/>
          </p:cNvPicPr>
          <p:nvPr/>
        </p:nvPicPr>
        <p:blipFill>
          <a:blip r:embed="rId2"/>
          <a:stretch>
            <a:fillRect/>
          </a:stretch>
        </p:blipFill>
        <p:spPr>
          <a:xfrm>
            <a:off x="5749925" y="2070735"/>
            <a:ext cx="3317240" cy="4121150"/>
          </a:xfrm>
          <a:prstGeom prst="rect">
            <a:avLst/>
          </a:prstGeom>
        </p:spPr>
      </p:pic>
      <p:pic>
        <p:nvPicPr>
          <p:cNvPr id="14" name="图片 13"/>
          <p:cNvPicPr>
            <a:picLocks noChangeAspect="1"/>
          </p:cNvPicPr>
          <p:nvPr/>
        </p:nvPicPr>
        <p:blipFill>
          <a:blip r:embed="rId3"/>
          <a:stretch>
            <a:fillRect/>
          </a:stretch>
        </p:blipFill>
        <p:spPr>
          <a:xfrm>
            <a:off x="9197975" y="2870200"/>
            <a:ext cx="2846070" cy="25222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760730" y="591185"/>
            <a:ext cx="7146925" cy="1479550"/>
          </a:xfrm>
        </p:spPr>
        <p:txBody>
          <a:bodyPr>
            <a:normAutofit fontScale="90000"/>
          </a:bodyPr>
          <a:p>
            <a:r>
              <a:rPr lang="zh-CN" altLang="en-US">
                <a:sym typeface="+mn-ea"/>
              </a:rPr>
              <a:t>3 负责模块的详细介绍</a:t>
            </a:r>
            <a:endParaRPr lang="zh-CN" altLang="en-US"/>
          </a:p>
        </p:txBody>
      </p:sp>
      <p:cxnSp>
        <p:nvCxnSpPr>
          <p:cNvPr id="5" name="直接连接符 4"/>
          <p:cNvCxnSpPr/>
          <p:nvPr/>
        </p:nvCxnSpPr>
        <p:spPr>
          <a:xfrm flipH="1" flipV="1">
            <a:off x="534670" y="455930"/>
            <a:ext cx="17780" cy="174942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 name="直接连接符 5"/>
          <p:cNvCxnSpPr/>
          <p:nvPr/>
        </p:nvCxnSpPr>
        <p:spPr>
          <a:xfrm>
            <a:off x="537210" y="465455"/>
            <a:ext cx="10887075" cy="3365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a:off x="2587625" y="6212205"/>
            <a:ext cx="2858770" cy="1397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8" name="灯片编号占位符 7"/>
          <p:cNvSpPr>
            <a:spLocks noGrp="1"/>
          </p:cNvSpPr>
          <p:nvPr>
            <p:ph type="sldNum" sz="quarter" idx="12"/>
          </p:nvPr>
        </p:nvSpPr>
        <p:spPr/>
        <p:txBody>
          <a:bodyPr/>
          <a:p>
            <a:fld id="{565CE74E-AB26-4998-AD42-012C4C1AD076}" type="slidenum">
              <a:rPr lang="zh-CN" altLang="en-US" smtClean="0"/>
            </a:fld>
            <a:endParaRPr lang="zh-CN" altLang="en-US"/>
          </a:p>
        </p:txBody>
      </p:sp>
      <p:sp>
        <p:nvSpPr>
          <p:cNvPr id="9" name="文本框 8"/>
          <p:cNvSpPr txBox="1"/>
          <p:nvPr/>
        </p:nvSpPr>
        <p:spPr>
          <a:xfrm>
            <a:off x="1038860" y="2273300"/>
            <a:ext cx="5251450" cy="452310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宋体" panose="02010600030101010101" pitchFamily="2" charset="-122"/>
              </a:rPr>
              <a:t>1.总体框架与流程设计与实现</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用到的函数为图中的主运行函数即int main()，为总体应用的实现提供总体逻辑思路流程，从而达到基于动态规划背包算法的甜品店总体顺利实现。</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pic>
        <p:nvPicPr>
          <p:cNvPr id="11" name="图片 3" descr="功能思维导图"/>
          <p:cNvPicPr>
            <a:picLocks noChangeAspect="1"/>
          </p:cNvPicPr>
          <p:nvPr/>
        </p:nvPicPr>
        <p:blipFill>
          <a:blip r:embed="rId1"/>
          <a:stretch>
            <a:fillRect/>
          </a:stretch>
        </p:blipFill>
        <p:spPr>
          <a:xfrm>
            <a:off x="6145530" y="2186940"/>
            <a:ext cx="5192395" cy="4025265"/>
          </a:xfrm>
          <a:prstGeom prst="rect">
            <a:avLst/>
          </a:prstGeom>
        </p:spPr>
      </p:pic>
    </p:spTree>
  </p:cSld>
  <p:clrMapOvr>
    <a:masterClrMapping/>
  </p:clrMapOvr>
</p:sld>
</file>

<file path=ppt/tags/tag1.xml><?xml version="1.0" encoding="utf-8"?>
<p:tagLst xmlns:p="http://schemas.openxmlformats.org/presentationml/2006/main">
  <p:tag name="KSO_WM_UNIT_TABLE_BEAUTIFY" val="smartTable{91e117bb-4249-48ac-9f74-dc98cb8ed65a}"/>
</p:tagLst>
</file>

<file path=ppt/tags/tag2.xml><?xml version="1.0" encoding="utf-8"?>
<p:tagLst xmlns:p="http://schemas.openxmlformats.org/presentationml/2006/main">
  <p:tag name="KSO_WM_UNIT_TABLE_BEAUTIFY" val="smartTable{98cd5032-4416-4e48-b2e2-393416ba677e}"/>
</p:tagLst>
</file>

<file path=ppt/tags/tag3.xml><?xml version="1.0" encoding="utf-8"?>
<p:tagLst xmlns:p="http://schemas.openxmlformats.org/presentationml/2006/main">
  <p:tag name="KSO_WM_UNIT_TABLE_BEAUTIFY" val="smartTable{184fd989-a44b-4960-b863-78a76dc0e05a}"/>
  <p:tag name="TABLE_ENDDRAG_ORIGIN_RECT" val="765*190"/>
  <p:tag name="TABLE_ENDDRAG_RECT" val="97*256*765*190"/>
</p:tagLst>
</file>

<file path=ppt/tags/tag4.xml><?xml version="1.0" encoding="utf-8"?>
<p:tagLst xmlns:p="http://schemas.openxmlformats.org/presentationml/2006/main">
  <p:tag name="COMMONDATA" val="eyJoZGlkIjoiN2ZhZDY0MjRjYmE1MWQ0NjdkZTgwMzEzNGFkMTU4YzMifQ=="/>
  <p:tag name="KSO_WPP_MARK_KEY" val="0069008e-fdae-428e-8080-f632bab5937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3876</Words>
  <Application>WPS 演示</Application>
  <PresentationFormat>宽屏</PresentationFormat>
  <Paragraphs>402</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宋体</vt:lpstr>
      <vt:lpstr>Wingdings</vt:lpstr>
      <vt:lpstr>微软雅黑</vt:lpstr>
      <vt:lpstr>Calibri</vt:lpstr>
      <vt:lpstr>Arial Unicode MS</vt:lpstr>
      <vt:lpstr>Times New Roman</vt:lpstr>
      <vt:lpstr>Office 主题</vt:lpstr>
      <vt:lpstr>基于动态规划背包算法的甜品店应用</vt:lpstr>
      <vt:lpstr>目录</vt:lpstr>
      <vt:lpstr>1 背景及意义</vt:lpstr>
      <vt:lpstr>2 关键技术和算法介绍</vt:lpstr>
      <vt:lpstr>2 关键技术和算法介绍</vt:lpstr>
      <vt:lpstr>2 关键技术和算法介绍</vt:lpstr>
      <vt:lpstr>3 负责模块的详细介绍</vt:lpstr>
      <vt:lpstr>3 负责模块的详细介绍</vt:lpstr>
      <vt:lpstr>3 负责模块的详细介绍</vt:lpstr>
      <vt:lpstr>3 负责模块的详细介绍</vt:lpstr>
      <vt:lpstr>3 负责模块的详细介绍</vt:lpstr>
      <vt:lpstr>3 负责模块的详细介绍</vt:lpstr>
      <vt:lpstr>3 负责模块的详细介绍</vt:lpstr>
      <vt:lpstr>3 负责模块的详细介绍</vt:lpstr>
      <vt:lpstr>3 负责模块的详细介绍</vt:lpstr>
      <vt:lpstr>3 负责模块的详细介绍</vt:lpstr>
      <vt:lpstr>3 负责模块的详细介绍</vt:lpstr>
      <vt:lpstr>4 总结与展望</vt:lpstr>
      <vt:lpstr>5参考文献</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Bing Wu</dc:creator>
  <cp:lastModifiedBy>侧耳倾听i</cp:lastModifiedBy>
  <cp:revision>54</cp:revision>
  <dcterms:created xsi:type="dcterms:W3CDTF">2022-06-19T12:37:00Z</dcterms:created>
  <dcterms:modified xsi:type="dcterms:W3CDTF">2023-07-08T09:49:42Z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A71A49F29BFF40038C4C2E2B49CAB01C</vt:lpwstr>
  </property>
  <property fmtid="{D5CDD505-2E9C-101B-9397-08002B2CF9AE}" pid="3" name="KSOProductBuildVer">
    <vt:lpwstr>2052-11.1.0.14309</vt:lpwstr>
  </property>
</Properties>
</file>