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15.xml" ContentType="application/vnd.openxmlformats-officedocument.presentationml.tags+xml"/>
  <Default Extension="vml" ContentType="application/vnd.openxmlformats-officedocument.vmlDrawing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notesSlides/notesSlide11.xml" ContentType="application/vnd.openxmlformats-officedocument.presentationml.notesSlide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notesSlides/notesSlide20.xml" ContentType="application/vnd.openxmlformats-officedocument.presentationml.notesSlide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notesSlides/notesSlide14.xml" ContentType="application/vnd.openxmlformats-officedocument.presentationml.notesSlide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21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57" r:id="rId2"/>
    <p:sldId id="358" r:id="rId3"/>
    <p:sldId id="359" r:id="rId4"/>
    <p:sldId id="260" r:id="rId5"/>
    <p:sldId id="360" r:id="rId6"/>
    <p:sldId id="263" r:id="rId7"/>
    <p:sldId id="815" r:id="rId8"/>
    <p:sldId id="363" r:id="rId9"/>
    <p:sldId id="422" r:id="rId10"/>
    <p:sldId id="423" r:id="rId11"/>
    <p:sldId id="761" r:id="rId12"/>
    <p:sldId id="816" r:id="rId13"/>
    <p:sldId id="818" r:id="rId14"/>
    <p:sldId id="819" r:id="rId15"/>
    <p:sldId id="820" r:id="rId16"/>
    <p:sldId id="852" r:id="rId17"/>
    <p:sldId id="853" r:id="rId18"/>
    <p:sldId id="854" r:id="rId19"/>
    <p:sldId id="855" r:id="rId20"/>
    <p:sldId id="762" r:id="rId21"/>
    <p:sldId id="856" r:id="rId22"/>
    <p:sldId id="858" r:id="rId23"/>
    <p:sldId id="859" r:id="rId24"/>
    <p:sldId id="860" r:id="rId25"/>
    <p:sldId id="861" r:id="rId26"/>
    <p:sldId id="862" r:id="rId27"/>
    <p:sldId id="863" r:id="rId28"/>
    <p:sldId id="800" r:id="rId29"/>
    <p:sldId id="764" r:id="rId30"/>
    <p:sldId id="733" r:id="rId31"/>
    <p:sldId id="734" r:id="rId32"/>
    <p:sldId id="814" r:id="rId3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150"/>
    <a:srgbClr val="FF6600"/>
    <a:srgbClr val="FF9933"/>
    <a:srgbClr val="CC99FF"/>
    <a:srgbClr val="FDCE7B"/>
    <a:srgbClr val="1B84A5"/>
    <a:srgbClr val="2B9563"/>
    <a:srgbClr val="969696"/>
    <a:srgbClr val="CC3399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852" y="-210"/>
      </p:cViewPr>
      <p:guideLst>
        <p:guide orient="horz" pos="2362"/>
        <p:guide pos="37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2017-2-7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宋体" panose="02010600030101010101" pitchFamily="2" charset="-122"/>
              </a:rPr>
              <a:t>模板来自于 </a:t>
            </a:r>
            <a:r>
              <a:rPr lang="en-US" altLang="zh-CN" smtClean="0">
                <a:ea typeface="宋体" panose="02010600030101010101" pitchFamily="2" charset="-122"/>
              </a:rPr>
              <a:t>http://docer.wps.cn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148" name="灯片编号占位符 3"/>
          <p:cNvSpPr txBox="1">
            <a:spLocks noGrp="1" noChangeArrowheads="1"/>
          </p:cNvSpPr>
          <p:nvPr/>
        </p:nvSpPr>
        <p:spPr bwMode="auto">
          <a:xfrm>
            <a:off x="4023992" y="9721107"/>
            <a:ext cx="3078427" cy="5135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75" tIns="49538" rIns="99075" bIns="49538" anchor="b"/>
          <a:lstStyle/>
          <a:p>
            <a:pPr algn="r" eaLnBrk="1" hangingPunct="1">
              <a:buFont typeface="Arial" panose="020B0604020202020204" pitchFamily="34" charset="0"/>
              <a:buNone/>
            </a:pPr>
            <a:fld id="{AAED0429-06AC-4391-B511-C2D4F3A38C12}" type="slidenum">
              <a:rPr lang="zh-CN" altLang="en-US" sz="1300">
                <a:latin typeface="Calibri" panose="020F0502020204030204" pitchFamily="34" charset="0"/>
                <a:ea typeface="宋体" panose="0201060003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2</a:t>
            </a:fld>
            <a:endParaRPr lang="zh-CN" altLang="en-US" sz="13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063" y="261258"/>
            <a:ext cx="8415337" cy="8552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063" y="261258"/>
            <a:ext cx="8415337" cy="85529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523836" y="1214422"/>
            <a:ext cx="3357586" cy="755143"/>
            <a:chOff x="523836" y="1428736"/>
            <a:chExt cx="3357586" cy="755143"/>
          </a:xfrm>
        </p:grpSpPr>
        <p:sp>
          <p:nvSpPr>
            <p:cNvPr id="18" name="任意多边形 17"/>
            <p:cNvSpPr/>
            <p:nvPr/>
          </p:nvSpPr>
          <p:spPr>
            <a:xfrm>
              <a:off x="523836" y="1428736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6"/>
            <p:cNvSpPr txBox="1"/>
            <p:nvPr/>
          </p:nvSpPr>
          <p:spPr>
            <a:xfrm>
              <a:off x="809588" y="1617459"/>
              <a:ext cx="3071834" cy="566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endParaRPr lang="zh-CN" altLang="zh-CN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54063" y="6373017"/>
            <a:ext cx="2743200" cy="365125"/>
          </a:xfrm>
          <a:prstGeom prst="rect">
            <a:avLst/>
          </a:prstGeom>
        </p:spPr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2017-2-7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7013" y="637301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91563" y="6373017"/>
            <a:ext cx="2743200" cy="365125"/>
          </a:xfrm>
          <a:prstGeom prst="rect">
            <a:avLst/>
          </a:prstGeom>
        </p:spPr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54063" y="477520"/>
            <a:ext cx="10680700" cy="5635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4"/>
            <a:r>
              <a:rPr lang="zh-CN" altLang="en-US" dirty="0" smtClean="0"/>
              <a:t>第二级</a:t>
            </a:r>
          </a:p>
          <a:p>
            <a:pPr lvl="6"/>
            <a:r>
              <a:rPr lang="zh-CN" altLang="en-US" dirty="0" smtClean="0"/>
              <a:t>第三级</a:t>
            </a:r>
          </a:p>
          <a:p>
            <a:pPr lvl="7"/>
            <a:r>
              <a:rPr lang="zh-CN" altLang="en-US" dirty="0" smtClean="0"/>
              <a:t>第四级</a:t>
            </a:r>
          </a:p>
          <a:p>
            <a:pPr lvl="8"/>
            <a:r>
              <a:rPr lang="zh-CN" altLang="en-US" dirty="0" smtClean="0"/>
              <a:t>第五级</a:t>
            </a:r>
          </a:p>
        </p:txBody>
      </p:sp>
      <p:sp>
        <p:nvSpPr>
          <p:cNvPr id="6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>
            <p:custDataLst>
              <p:tags r:id="rId1"/>
            </p:custDataLst>
          </p:nvPr>
        </p:nvSpPr>
        <p:spPr>
          <a:xfrm>
            <a:off x="0" y="-1"/>
            <a:ext cx="12192000" cy="3552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4"/>
          <p:cNvSpPr txBox="1"/>
          <p:nvPr userDrawn="1">
            <p:custDataLst>
              <p:tags r:id="rId2"/>
            </p:custDataLst>
          </p:nvPr>
        </p:nvSpPr>
        <p:spPr>
          <a:xfrm>
            <a:off x="6296025" y="4052893"/>
            <a:ext cx="3841792" cy="447968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  <a:ea typeface="微软雅黑" panose="020B0503020204020204" charset="-122"/>
                <a:cs typeface="Arial" panose="020B0604020202020204" pitchFamily="34" charset="0"/>
              </a:rPr>
              <a:t>北京金企鹅文化发展中心</a:t>
            </a:r>
            <a:endParaRPr lang="zh-CN" altLang="en-US" sz="2400" b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4" name="文本框 6"/>
          <p:cNvSpPr txBox="1"/>
          <p:nvPr userDrawn="1">
            <p:custDataLst>
              <p:tags r:id="rId3"/>
            </p:custDataLst>
          </p:nvPr>
        </p:nvSpPr>
        <p:spPr>
          <a:xfrm>
            <a:off x="6339912" y="4606987"/>
            <a:ext cx="3826480" cy="447968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  <a:ea typeface="微软雅黑" panose="020B0503020204020204" charset="-122"/>
                <a:cs typeface="Arial" panose="020B0604020202020204" pitchFamily="34" charset="0"/>
              </a:rPr>
              <a:t>http://www.bjjqe.com</a:t>
            </a:r>
            <a:endParaRPr lang="zh-CN" altLang="en-US" sz="2400" b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5" name="KSO_Shape"/>
          <p:cNvSpPr/>
          <p:nvPr userDrawn="1">
            <p:custDataLst>
              <p:tags r:id="rId4"/>
            </p:custDataLst>
          </p:nvPr>
        </p:nvSpPr>
        <p:spPr>
          <a:xfrm>
            <a:off x="5743652" y="4723721"/>
            <a:ext cx="399973" cy="200703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KSO_Shape"/>
          <p:cNvSpPr/>
          <p:nvPr userDrawn="1">
            <p:custDataLst>
              <p:tags r:id="rId5"/>
            </p:custDataLst>
          </p:nvPr>
        </p:nvSpPr>
        <p:spPr>
          <a:xfrm>
            <a:off x="5640344" y="4008003"/>
            <a:ext cx="614100" cy="347060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37" name="文本框 3"/>
          <p:cNvSpPr txBox="1"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4133850" y="2214554"/>
            <a:ext cx="8058150" cy="101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600" b="1" dirty="0" smtClean="0">
                <a:solidFill>
                  <a:srgbClr val="FFFFFF"/>
                </a:solidFill>
                <a:latin typeface="Britannic Bold" panose="020B0903060703020204" pitchFamily="34" charset="0"/>
              </a:rPr>
              <a:t>谢谢观看！</a:t>
            </a:r>
            <a:endParaRPr lang="zh-CN" altLang="en-US" sz="6600" b="1" dirty="0">
              <a:solidFill>
                <a:srgbClr val="FFFFFF"/>
              </a:solidFill>
              <a:latin typeface="Britannic Bold" panose="020B0903060703020204" pitchFamily="34" charset="0"/>
            </a:endParaRPr>
          </a:p>
        </p:txBody>
      </p:sp>
      <p:pic>
        <p:nvPicPr>
          <p:cNvPr id="9" name="图片 8" descr="LOGO（黑色）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480684" y="2290946"/>
            <a:ext cx="2281816" cy="1895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9" cstate="print"/>
          <a:srcRect l="20452" r="17427" b="5390"/>
          <a:stretch>
            <a:fillRect/>
          </a:stretch>
        </p:blipFill>
        <p:spPr>
          <a:xfrm rot="16200000" flipV="1">
            <a:off x="-100248" y="100244"/>
            <a:ext cx="863601" cy="663109"/>
          </a:xfrm>
          <a:custGeom>
            <a:avLst/>
            <a:gdLst>
              <a:gd name="connsiteX0" fmla="*/ 1007279 w 1007279"/>
              <a:gd name="connsiteY0" fmla="*/ 773431 h 773431"/>
              <a:gd name="connsiteX1" fmla="*/ 1007279 w 1007279"/>
              <a:gd name="connsiteY1" fmla="*/ 0 h 773431"/>
              <a:gd name="connsiteX2" fmla="*/ 404691 w 1007279"/>
              <a:gd name="connsiteY2" fmla="*/ 0 h 773431"/>
              <a:gd name="connsiteX3" fmla="*/ 473879 w 1007279"/>
              <a:gd name="connsiteY3" fmla="*/ 45011 h 773431"/>
              <a:gd name="connsiteX4" fmla="*/ 0 w 1007279"/>
              <a:gd name="connsiteY4" fmla="*/ 773431 h 77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279" h="773431">
                <a:moveTo>
                  <a:pt x="1007279" y="773431"/>
                </a:moveTo>
                <a:lnTo>
                  <a:pt x="1007279" y="0"/>
                </a:lnTo>
                <a:lnTo>
                  <a:pt x="404691" y="0"/>
                </a:lnTo>
                <a:lnTo>
                  <a:pt x="473879" y="45011"/>
                </a:lnTo>
                <a:lnTo>
                  <a:pt x="0" y="773431"/>
                </a:lnTo>
                <a:close/>
              </a:path>
            </a:pathLst>
          </a:custGeom>
        </p:spPr>
      </p:pic>
      <p:sp>
        <p:nvSpPr>
          <p:cNvPr id="9" name="灯片编号占位符 8"/>
          <p:cNvSpPr txBox="1"/>
          <p:nvPr userDrawn="1"/>
        </p:nvSpPr>
        <p:spPr>
          <a:xfrm>
            <a:off x="8795068" y="589740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0" indent="-179705" algn="l" rtl="0" eaLnBrk="1" fontAlgn="base" hangingPunct="1">
        <a:lnSpc>
          <a:spcPct val="15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rtl="0" eaLnBrk="1" fontAlgn="base" hangingPunct="1">
        <a:spcBef>
          <a:spcPts val="5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rgbClr val="262626"/>
          </a:solidFill>
          <a:latin typeface="+mn-lt"/>
          <a:ea typeface="+mn-ea"/>
          <a:cs typeface="+mn-cs"/>
        </a:defRPr>
      </a:lvl3pPr>
      <a:lvl4pPr marL="0" indent="0" algn="l" rtl="0" eaLnBrk="1" fontAlgn="base" hangingPunct="1">
        <a:spcBef>
          <a:spcPts val="5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rgbClr val="262626"/>
          </a:solidFill>
          <a:latin typeface="+mn-lt"/>
          <a:ea typeface="+mn-ea"/>
          <a:cs typeface="+mn-cs"/>
        </a:defRPr>
      </a:lvl4pPr>
      <a:lvl5pPr marL="360045" indent="-179705" algn="l" rtl="0" eaLnBrk="1" fontAlgn="base" hangingPunct="1">
        <a:lnSpc>
          <a:spcPct val="150000"/>
        </a:lnSpc>
        <a:spcBef>
          <a:spcPts val="5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indent="-179705" algn="l" defTabSz="914400" rtl="0" eaLnBrk="1" latinLnBrk="0" hangingPunct="1">
        <a:lnSpc>
          <a:spcPct val="15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179705" algn="l" defTabSz="914400" rtl="0" eaLnBrk="1" latinLnBrk="0" hangingPunct="1">
        <a:lnSpc>
          <a:spcPct val="15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79705" algn="l" defTabSz="914400" rtl="0" eaLnBrk="1" latinLnBrk="0" hangingPunct="1">
        <a:lnSpc>
          <a:spcPct val="15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3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ppt/slides/ppt/Application%20Data/Tencent/Users/820412/QQ/WinTemp/RichOle/G2$2M3M0G(YINKV1JU@FVH1.jpg" TargetMode="External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ppt/slides/ppt/Application%20Data/Tencent/Users/820412/QQ/WinTemp/RichOle/BT4%7b5SPM@ON6AEERUBX1@1I.jpg" TargetMode="External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ppt/slides/ppt/Application%20Data/Tencent/Users/820412/QQ/WinTemp/RichOle/4NCP59LMM~$~N5BJ%5bX6OULO.jpg" TargetMode="External"/><Relationship Id="rId5" Type="http://schemas.openxmlformats.org/officeDocument/2006/relationships/image" Target="../media/image16.jpeg"/><Relationship Id="rId4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17.jpeg"/><Relationship Id="rId4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9.jpe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ppt/Application%20Data/Tencent/Users/820412/QQ/WinTemp/RichOle/YE)%5d)FILD~ZM@461O~4PYY6.jpg" TargetMode="External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1.jpe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ppt/Application%20Data/Tencent/Users/820412/QQ/WinTemp/RichOle/)78DO1HERGWJH3I6ZK9D2GE.jpg" TargetMode="External"/><Relationship Id="rId5" Type="http://schemas.openxmlformats.org/officeDocument/2006/relationships/image" Target="../media/image20.jpeg"/><Relationship Id="rId4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22.jpeg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6.png"/><Relationship Id="rId5" Type="http://schemas.openxmlformats.org/officeDocument/2006/relationships/tags" Target="../tags/tag16.xml"/><Relationship Id="rId10" Type="http://schemas.openxmlformats.org/officeDocument/2006/relationships/image" Target="../media/image5.png"/><Relationship Id="rId4" Type="http://schemas.openxmlformats.org/officeDocument/2006/relationships/tags" Target="../tags/tag15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23.jpeg"/><Relationship Id="rId4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25.jpeg"/><Relationship Id="rId4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8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1.jpe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7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38.jpe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notesSlide" Target="../notesSlides/notesSlide21.xml"/><Relationship Id="rId5" Type="http://schemas.openxmlformats.org/officeDocument/2006/relationships/tags" Target="../tags/tag81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80.xml"/><Relationship Id="rId9" Type="http://schemas.openxmlformats.org/officeDocument/2006/relationships/tags" Target="../tags/tag8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1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2.xml"/><Relationship Id="rId9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notesSlide" Target="../notesSlides/notesSlide3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10" Type="http://schemas.openxmlformats.org/officeDocument/2006/relationships/tags" Target="../tags/tag32.xml"/><Relationship Id="rId19" Type="http://schemas.openxmlformats.org/officeDocument/2006/relationships/slideLayout" Target="../slideLayouts/slideLayout5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Picture_1"/>
          <p:cNvSpPr/>
          <p:nvPr>
            <p:custDataLst>
              <p:tags r:id="rId2"/>
            </p:custDataLst>
          </p:nvPr>
        </p:nvSpPr>
        <p:spPr>
          <a:xfrm>
            <a:off x="2397843" y="1061577"/>
            <a:ext cx="9794157" cy="4218037"/>
          </a:xfrm>
          <a:custGeom>
            <a:avLst/>
            <a:gdLst>
              <a:gd name="connsiteX0" fmla="*/ 0 w 7345618"/>
              <a:gd name="connsiteY0" fmla="*/ 0 h 4218037"/>
              <a:gd name="connsiteX1" fmla="*/ 7345618 w 7345618"/>
              <a:gd name="connsiteY1" fmla="*/ 0 h 4218037"/>
              <a:gd name="connsiteX2" fmla="*/ 7345618 w 7345618"/>
              <a:gd name="connsiteY2" fmla="*/ 4218037 h 4218037"/>
              <a:gd name="connsiteX3" fmla="*/ 2604652 w 7345618"/>
              <a:gd name="connsiteY3" fmla="*/ 4218037 h 421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5618" h="4218037">
                <a:moveTo>
                  <a:pt x="0" y="0"/>
                </a:moveTo>
                <a:lnTo>
                  <a:pt x="7345618" y="0"/>
                </a:lnTo>
                <a:lnTo>
                  <a:pt x="7345618" y="4218037"/>
                </a:lnTo>
                <a:lnTo>
                  <a:pt x="2604652" y="4218037"/>
                </a:lnTo>
                <a:close/>
              </a:path>
            </a:pathLst>
          </a:custGeom>
          <a:blipFill dpi="0" rotWithShape="1">
            <a:blip r:embed="rId7" cstate="print">
              <a:alphaModFix amt="80000"/>
            </a:blip>
            <a:srcRect/>
            <a:stretch>
              <a:fillRect t="-3066" b="-283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Text_1"/>
          <p:cNvSpPr/>
          <p:nvPr>
            <p:custDataLst>
              <p:tags r:id="rId3"/>
            </p:custDataLst>
          </p:nvPr>
        </p:nvSpPr>
        <p:spPr>
          <a:xfrm>
            <a:off x="14168" y="1060521"/>
            <a:ext cx="5308601" cy="4234460"/>
          </a:xfrm>
          <a:custGeom>
            <a:avLst/>
            <a:gdLst>
              <a:gd name="connsiteX0" fmla="*/ 0 w 3905250"/>
              <a:gd name="connsiteY0" fmla="*/ 0 h 4204068"/>
              <a:gd name="connsiteX1" fmla="*/ 1314884 w 3905250"/>
              <a:gd name="connsiteY1" fmla="*/ 0 h 4204068"/>
              <a:gd name="connsiteX2" fmla="*/ 3905250 w 3905250"/>
              <a:gd name="connsiteY2" fmla="*/ 4204068 h 4204068"/>
              <a:gd name="connsiteX3" fmla="*/ 0 w 3905250"/>
              <a:gd name="connsiteY3" fmla="*/ 4204068 h 420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4204068">
                <a:moveTo>
                  <a:pt x="0" y="0"/>
                </a:moveTo>
                <a:lnTo>
                  <a:pt x="1314884" y="0"/>
                </a:lnTo>
                <a:lnTo>
                  <a:pt x="3905250" y="4204068"/>
                </a:lnTo>
                <a:lnTo>
                  <a:pt x="0" y="42040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0" rIns="0" bIns="144000" rtlCol="0" anchor="b" anchorCtr="0">
            <a:normAutofit/>
          </a:bodyPr>
          <a:lstStyle/>
          <a:p>
            <a:pPr>
              <a:lnSpc>
                <a:spcPct val="120000"/>
              </a:lnSpc>
            </a:pPr>
            <a:endParaRPr lang="en-US" altLang="zh-CN" sz="2000" dirty="0" smtClean="0">
              <a:solidFill>
                <a:srgbClr val="292929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MH_Other_2"/>
          <p:cNvCxnSpPr/>
          <p:nvPr>
            <p:custDataLst>
              <p:tags r:id="rId4"/>
            </p:custDataLst>
          </p:nvPr>
        </p:nvCxnSpPr>
        <p:spPr>
          <a:xfrm>
            <a:off x="1200897" y="0"/>
            <a:ext cx="5683044" cy="6858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H_Other_3"/>
          <p:cNvSpPr/>
          <p:nvPr>
            <p:custDataLst>
              <p:tags r:id="rId5"/>
            </p:custDataLst>
          </p:nvPr>
        </p:nvSpPr>
        <p:spPr>
          <a:xfrm>
            <a:off x="5404987" y="4717307"/>
            <a:ext cx="6787015" cy="385547"/>
          </a:xfrm>
          <a:custGeom>
            <a:avLst/>
            <a:gdLst>
              <a:gd name="connsiteX0" fmla="*/ 0 w 5090261"/>
              <a:gd name="connsiteY0" fmla="*/ 0 h 385547"/>
              <a:gd name="connsiteX1" fmla="*/ 5090261 w 5090261"/>
              <a:gd name="connsiteY1" fmla="*/ 0 h 385547"/>
              <a:gd name="connsiteX2" fmla="*/ 5090261 w 5090261"/>
              <a:gd name="connsiteY2" fmla="*/ 385547 h 385547"/>
              <a:gd name="connsiteX3" fmla="*/ 240311 w 5090261"/>
              <a:gd name="connsiteY3" fmla="*/ 385547 h 385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0261" h="385547">
                <a:moveTo>
                  <a:pt x="0" y="0"/>
                </a:moveTo>
                <a:lnTo>
                  <a:pt x="5090261" y="0"/>
                </a:lnTo>
                <a:lnTo>
                  <a:pt x="5090261" y="385547"/>
                </a:lnTo>
                <a:lnTo>
                  <a:pt x="240311" y="385547"/>
                </a:lnTo>
                <a:close/>
              </a:path>
            </a:pathLst>
          </a:custGeom>
          <a:solidFill>
            <a:srgbClr val="66CC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324000" rtlCol="0" anchor="ctr"/>
          <a:lstStyle/>
          <a:p>
            <a:pPr algn="r"/>
            <a:endParaRPr lang="zh-CN" altLang="en-US" dirty="0">
              <a:solidFill>
                <a:srgbClr val="29292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70" y="1440180"/>
            <a:ext cx="3627755" cy="380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50" dirty="0" smtClean="0"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</a:rPr>
              <a:t>实验七  </a:t>
            </a:r>
          </a:p>
          <a:p>
            <a:endParaRPr lang="zh-CN" altLang="en-US" sz="4800" b="1" spc="50" dirty="0" smtClean="0"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r>
              <a:rPr lang="zh-CN" altLang="en-US" sz="4800" b="1" spc="50" dirty="0" smtClean="0"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</a:rPr>
              <a:t>虚拟局域网（VLAN）配置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  <p:bldLst>
      <p:bldP spid="10" grpId="1"/>
      <p:bldP spid="10" grpId="2"/>
      <p:bldP spid="10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68796" y="2644169"/>
              <a:ext cx="1736009" cy="15696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四</a:t>
              </a:r>
            </a:p>
          </p:txBody>
        </p:sp>
      </p:grpSp>
      <p:sp>
        <p:nvSpPr>
          <p:cNvPr id="11" name="文本框 39"/>
          <p:cNvSpPr txBox="1"/>
          <p:nvPr/>
        </p:nvSpPr>
        <p:spPr>
          <a:xfrm>
            <a:off x="6130925" y="2961005"/>
            <a:ext cx="513715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实验内容与步骤</a:t>
            </a:r>
          </a:p>
        </p:txBody>
      </p:sp>
      <p:sp>
        <p:nvSpPr>
          <p:cNvPr id="12" name="文本框 47"/>
          <p:cNvSpPr txBox="1"/>
          <p:nvPr/>
        </p:nvSpPr>
        <p:spPr>
          <a:xfrm>
            <a:off x="6130925" y="3850005"/>
            <a:ext cx="4656455" cy="417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单台交换机VLAN配置</a:t>
            </a:r>
          </a:p>
        </p:txBody>
      </p:sp>
      <p:sp>
        <p:nvSpPr>
          <p:cNvPr id="16" name="文本框 49"/>
          <p:cNvSpPr txBox="1"/>
          <p:nvPr/>
        </p:nvSpPr>
        <p:spPr>
          <a:xfrm>
            <a:off x="6130925" y="4411345"/>
            <a:ext cx="4327525" cy="417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跨交换机相同VLAN间通信配置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（一）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单台交换机VLAN配置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5140" y="1539240"/>
            <a:ext cx="7898765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（1）根据图7-1所示的拓扑图，选择2960交换机一台，计算机三台，首先连接好设备，然后按表7-1所示指定三台计算机的IP地址。其中，指定PC0的IP地址如图7-3所示；同理，PC1，PC2也按此方法指定相应的IP地址。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183130" y="2957195"/>
            <a:ext cx="4503420" cy="3016250"/>
            <a:chOff x="6359" y="4390"/>
            <a:chExt cx="7092" cy="4750"/>
          </a:xfrm>
        </p:grpSpPr>
        <p:pic>
          <p:nvPicPr>
            <p:cNvPr id="4" name="图片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9" y="4390"/>
              <a:ext cx="7092" cy="417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文本框 9"/>
            <p:cNvSpPr txBox="1"/>
            <p:nvPr/>
          </p:nvSpPr>
          <p:spPr>
            <a:xfrm>
              <a:off x="7881" y="8564"/>
              <a:ext cx="40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图7-3  指定PC0的IP地址</a:t>
              </a:r>
            </a:p>
          </p:txBody>
        </p:sp>
      </p:grpSp>
      <p:pic>
        <p:nvPicPr>
          <p:cNvPr id="67586" name="Picture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2815" y="1601470"/>
            <a:ext cx="4648200" cy="43434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（一）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单台交换机VLAN配置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0400" y="1548765"/>
            <a:ext cx="846582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（2）利用前面所学的hostname命令将交换机改名为swA，如图7-4所示。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353310" y="3488055"/>
            <a:ext cx="5060950" cy="1184910"/>
            <a:chOff x="10974" y="2424"/>
            <a:chExt cx="7970" cy="1866"/>
          </a:xfrm>
        </p:grpSpPr>
        <p:sp>
          <p:nvSpPr>
            <p:cNvPr id="10" name="文本框 9"/>
            <p:cNvSpPr txBox="1"/>
            <p:nvPr/>
          </p:nvSpPr>
          <p:spPr>
            <a:xfrm>
              <a:off x="13045" y="3714"/>
              <a:ext cx="38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图7-4  修改交换机名称</a:t>
              </a:r>
            </a:p>
          </p:txBody>
        </p:sp>
        <p:pic>
          <p:nvPicPr>
            <p:cNvPr id="3" name="图片 131"/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10974" y="2424"/>
              <a:ext cx="7970" cy="1290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64516" name="图片 3" descr="爬梯.jpg"/>
          <p:cNvPicPr>
            <a:picLocks noGrp="1"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7190" y="1073150"/>
            <a:ext cx="3532505" cy="47117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（一）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单台交换机VLAN配置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0400" y="1548765"/>
            <a:ext cx="1118489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（3）在没有划分VLAN前，利用ping命令测试PC机之间的连通性，观察结果并分析原因，如图7-5所示。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267575" y="4014470"/>
            <a:ext cx="3695700" cy="1309370"/>
            <a:chOff x="11445" y="6322"/>
            <a:chExt cx="5820" cy="2062"/>
          </a:xfrm>
        </p:grpSpPr>
        <p:sp>
          <p:nvSpPr>
            <p:cNvPr id="7" name="线形标注 2 6"/>
            <p:cNvSpPr/>
            <p:nvPr/>
          </p:nvSpPr>
          <p:spPr>
            <a:xfrm>
              <a:off x="11445" y="6322"/>
              <a:ext cx="5607" cy="206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0819"/>
                <a:gd name="adj6" fmla="val -3019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445" y="6382"/>
              <a:ext cx="5820" cy="1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       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从结果可知，PC0可以ping通PC1和PC2，说明这几台计算机可以相互通信，原因是它们属于同一网段且在同一个VLAN里。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11730" y="2386965"/>
            <a:ext cx="3799840" cy="3736340"/>
            <a:chOff x="3770" y="4067"/>
            <a:chExt cx="5984" cy="5884"/>
          </a:xfrm>
        </p:grpSpPr>
        <p:grpSp>
          <p:nvGrpSpPr>
            <p:cNvPr id="4" name="组合 3"/>
            <p:cNvGrpSpPr/>
            <p:nvPr/>
          </p:nvGrpSpPr>
          <p:grpSpPr>
            <a:xfrm>
              <a:off x="3770" y="4067"/>
              <a:ext cx="5984" cy="5308"/>
              <a:chOff x="8787" y="4558"/>
              <a:chExt cx="5260" cy="4896"/>
            </a:xfrm>
          </p:grpSpPr>
          <p:pic>
            <p:nvPicPr>
              <p:cNvPr id="3" name="图片 132" descr="../Application%20Data/Tencent/Users/820412/QQ/WinTemp/RichOle/G2$2M3M0G(YINKV1JU@FVH1.jpg"/>
              <p:cNvPicPr>
                <a:picLocks noChangeAspect="1"/>
              </p:cNvPicPr>
              <p:nvPr/>
            </p:nvPicPr>
            <p:blipFill>
              <a:blip r:embed="rId5" r:link="rId6">
                <a:grayscl/>
              </a:blip>
              <a:srcRect b="50000"/>
              <a:stretch>
                <a:fillRect/>
              </a:stretch>
            </p:blipFill>
            <p:spPr>
              <a:xfrm>
                <a:off x="8787" y="4558"/>
                <a:ext cx="5261" cy="246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6" name="图片 133" descr="../Application%20Data/Tencent/Users/820412/QQ/WinTemp/RichOle/G2$2M3M0G(YINKV1JU@FVH1.jpg"/>
              <p:cNvPicPr>
                <a:picLocks noChangeAspect="1"/>
              </p:cNvPicPr>
              <p:nvPr/>
            </p:nvPicPr>
            <p:blipFill>
              <a:blip r:embed="rId5" r:link="rId6">
                <a:grayscl/>
              </a:blip>
              <a:srcRect t="50012" b="157"/>
              <a:stretch>
                <a:fillRect/>
              </a:stretch>
            </p:blipFill>
            <p:spPr>
              <a:xfrm>
                <a:off x="8787" y="7018"/>
                <a:ext cx="5260" cy="2437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4128" y="9375"/>
              <a:ext cx="52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图7-5  测试计算机之间的连通性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（一）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单台交换机VLAN配置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0400" y="1548765"/>
            <a:ext cx="1118489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（4）在没划分VLAN前，在交换机的特权模式下，利用show vlan命令查看当前交换机的VLAN信息，如图7-6所示。发现此时交换机只有一个VLAN，即默认的VLAN 1，所有端口都位于该VLAN中。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7550" y="2830830"/>
            <a:ext cx="8216900" cy="2618740"/>
            <a:chOff x="3130" y="4458"/>
            <a:chExt cx="12940" cy="4124"/>
          </a:xfrm>
        </p:grpSpPr>
        <p:pic>
          <p:nvPicPr>
            <p:cNvPr id="3" name="图片 134" descr="../Application%20Data/Tencent/Users/820412/QQ/WinTemp/RichOle/BT4%7b5SPM@ON6AEERUBX1@1I.jpg"/>
            <p:cNvPicPr>
              <a:picLocks noChangeAspect="1"/>
            </p:cNvPicPr>
            <p:nvPr/>
          </p:nvPicPr>
          <p:blipFill>
            <a:blip r:embed="rId5" r:link="rId6">
              <a:grayscl/>
            </a:blip>
            <a:stretch>
              <a:fillRect/>
            </a:stretch>
          </p:blipFill>
          <p:spPr>
            <a:xfrm>
              <a:off x="3130" y="4458"/>
              <a:ext cx="12940" cy="354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文本框 9"/>
            <p:cNvSpPr txBox="1"/>
            <p:nvPr/>
          </p:nvSpPr>
          <p:spPr>
            <a:xfrm>
              <a:off x="6518" y="8006"/>
              <a:ext cx="665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图7-6  利用show vlan命令查看VLAN信息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（一）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单台交换机VLAN配置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0400" y="1548765"/>
            <a:ext cx="1118489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（5）接下来进入交换机的全局配置模式，并在该模式下利用vlan命令划分相应的VLAN，这里我们创建两个VLAN，分别为VLAN 2，VLAN 3。注意：利用这种方法创建好一个VLAN后，必须用exit命令退回全局模式，再创建另一个VLAN。图7-7所示为创建了VLAN 2和VLAN 3。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97940" y="3090545"/>
            <a:ext cx="5509260" cy="2320925"/>
            <a:chOff x="5509" y="4927"/>
            <a:chExt cx="8676" cy="3655"/>
          </a:xfrm>
        </p:grpSpPr>
        <p:sp>
          <p:nvSpPr>
            <p:cNvPr id="10" name="文本框 9"/>
            <p:cNvSpPr txBox="1"/>
            <p:nvPr/>
          </p:nvSpPr>
          <p:spPr>
            <a:xfrm>
              <a:off x="7546" y="8006"/>
              <a:ext cx="41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图7-7  创建VLAN并命名</a:t>
              </a:r>
            </a:p>
          </p:txBody>
        </p:sp>
        <p:pic>
          <p:nvPicPr>
            <p:cNvPr id="3" name="图片 135" descr="../Application%20Data/Tencent/Users/820412/QQ/WinTemp/RichOle/4NCP59LMM~$~N5BJ%5bX6OULO.jpg"/>
            <p:cNvPicPr>
              <a:picLocks noChangeAspect="1"/>
            </p:cNvPicPr>
            <p:nvPr/>
          </p:nvPicPr>
          <p:blipFill>
            <a:blip r:embed="rId5" r:link="rId6">
              <a:grayscl/>
            </a:blip>
            <a:stretch>
              <a:fillRect/>
            </a:stretch>
          </p:blipFill>
          <p:spPr>
            <a:xfrm>
              <a:off x="5509" y="4927"/>
              <a:ext cx="8677" cy="3079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" name="组合 8"/>
          <p:cNvGrpSpPr/>
          <p:nvPr/>
        </p:nvGrpSpPr>
        <p:grpSpPr>
          <a:xfrm>
            <a:off x="7476490" y="3614420"/>
            <a:ext cx="4191000" cy="1287145"/>
            <a:chOff x="11774" y="5692"/>
            <a:chExt cx="6600" cy="2027"/>
          </a:xfrm>
        </p:grpSpPr>
        <p:sp>
          <p:nvSpPr>
            <p:cNvPr id="8" name="线形标注 1(带边框和强调线) 7"/>
            <p:cNvSpPr/>
            <p:nvPr/>
          </p:nvSpPr>
          <p:spPr>
            <a:xfrm>
              <a:off x="11774" y="5692"/>
              <a:ext cx="6599" cy="2027"/>
            </a:xfrm>
            <a:prstGeom prst="accentBorderCallout1">
              <a:avLst>
                <a:gd name="adj1" fmla="val 18750"/>
                <a:gd name="adj2" fmla="val -8333"/>
                <a:gd name="adj3" fmla="val -6912"/>
                <a:gd name="adj4" fmla="val -51522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774" y="5692"/>
              <a:ext cx="6600" cy="1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 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其中name命令是为相应VLAN取名，在这我们为VLAN 2和VLAN 3分别取名为caiwu和renshi。同学们在做实验时VLAN名称可任意设计。</a:t>
              </a:r>
              <a:endParaRPr lang="en-US" altLang="zh-CN">
                <a:latin typeface="Times New Roman" panose="02020603050405020304" pitchFamily="18" charset="0"/>
                <a:ea typeface="微软雅黑" panose="020B0503020204020204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（一）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单台交换机VLAN配置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0400" y="1548765"/>
            <a:ext cx="1118489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（6）创建好VLAN后，利用switchport命令把交换机相应的端口划分到创建的VLAN中，在这里我们把PC1连接交换机的F0/2端口划入VLAN 2，把PC2连接交换机的F0/3端口划入VLAN 3。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64235" y="3456305"/>
            <a:ext cx="8372475" cy="2120900"/>
            <a:chOff x="1796" y="5111"/>
            <a:chExt cx="13185" cy="3767"/>
          </a:xfrm>
        </p:grpSpPr>
        <p:sp>
          <p:nvSpPr>
            <p:cNvPr id="6" name="圆角矩形 5"/>
            <p:cNvSpPr/>
            <p:nvPr/>
          </p:nvSpPr>
          <p:spPr>
            <a:xfrm>
              <a:off x="1796" y="5111"/>
              <a:ext cx="13185" cy="37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931" y="5202"/>
              <a:ext cx="12953" cy="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swA(config)#interface f0/2		                 //进入F0/2端口模式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swA(config-if)#switchport mode access	 //将F0/2端口设置为静态访问模式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swA(config-if)#switchport access vlan 2	 //将F0/2端口划分到VLAN 2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swA(config-if)#exit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swA(config)#interface f0/3			//进入F0/3端口模式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swA(config-if)#switchport mode access	//将F0/3端口设置为静态访问模式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swA(config-if)#switchport access vlan 3	//将F0/3端口划分到VLAN 3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175115" y="3368040"/>
            <a:ext cx="2724785" cy="1830705"/>
            <a:chOff x="14449" y="5304"/>
            <a:chExt cx="4291" cy="2883"/>
          </a:xfrm>
        </p:grpSpPr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14782" y="6429"/>
              <a:ext cx="3958" cy="175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rgbClr val="00B0F0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        </a:t>
              </a: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注意：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在把端口划入相应VLAN前，必须先进入到端口配置模式。</a:t>
              </a:r>
              <a:endParaRPr lang="zh-CN" altLang="en-US" dirty="0">
                <a:solidFill>
                  <a:srgbClr val="ED5326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pic>
          <p:nvPicPr>
            <p:cNvPr id="17" name="图片 16" descr="sy_20091026235825975065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000000">
                    <a:alpha val="100000"/>
                  </a:srgbClr>
                </a:clrFrom>
                <a:clrTo>
                  <a:srgbClr val="000000">
                    <a:alpha val="100000"/>
                    <a:alpha val="0"/>
                  </a:srgbClr>
                </a:clrTo>
              </a:clrChange>
            </a:blip>
            <a:srcRect b="4402"/>
            <a:stretch>
              <a:fillRect/>
            </a:stretch>
          </p:blipFill>
          <p:spPr>
            <a:xfrm>
              <a:off x="14449" y="5304"/>
              <a:ext cx="1429" cy="1758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（一）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单台交换机VLAN配置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290" y="1548765"/>
            <a:ext cx="1118489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（7）接下来在交换机的特权模式下利用show vlan命令查看当前交换机的VLAN信息，如图7-8所示。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464945" y="3368040"/>
            <a:ext cx="5833110" cy="2131060"/>
            <a:chOff x="3374" y="5304"/>
            <a:chExt cx="9186" cy="3356"/>
          </a:xfrm>
        </p:grpSpPr>
        <p:pic>
          <p:nvPicPr>
            <p:cNvPr id="4" name="图片 136" descr="../Application%20Data/Tencent/Users/820412/QQ/WinTemp/RichOle/YE)%5d)FILD~ZM@461O~4PYY6.jpg"/>
            <p:cNvPicPr>
              <a:picLocks noChangeAspect="1"/>
            </p:cNvPicPr>
            <p:nvPr/>
          </p:nvPicPr>
          <p:blipFill>
            <a:blip r:embed="rId5" r:link="rId6">
              <a:grayscl/>
            </a:blip>
            <a:stretch>
              <a:fillRect/>
            </a:stretch>
          </p:blipFill>
          <p:spPr>
            <a:xfrm>
              <a:off x="3374" y="5304"/>
              <a:ext cx="9187" cy="278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文本框 9"/>
            <p:cNvSpPr txBox="1"/>
            <p:nvPr/>
          </p:nvSpPr>
          <p:spPr>
            <a:xfrm>
              <a:off x="4638" y="8084"/>
              <a:ext cx="665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图7-8  利用show vlan命令查看VLAN信息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436485" y="2506980"/>
            <a:ext cx="4030980" cy="2780665"/>
            <a:chOff x="12551" y="3948"/>
            <a:chExt cx="6348" cy="4379"/>
          </a:xfrm>
        </p:grpSpPr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13033" y="6429"/>
              <a:ext cx="5866" cy="18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rgbClr val="00B0F0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        </a:t>
              </a:r>
              <a:r>
                <a:rPr lang="zh-CN" altLang="en-US" b="1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观察是否与图7-6有所不同，</a:t>
              </a: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特别注意VLAN Name和Ports（端口）两列的不同之处。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endParaRPr>
            </a:p>
          </p:txBody>
        </p:sp>
        <p:pic>
          <p:nvPicPr>
            <p:cNvPr id="6" name="图片 5" descr="16000653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b="4150"/>
            <a:stretch>
              <a:fillRect/>
            </a:stretch>
          </p:blipFill>
          <p:spPr>
            <a:xfrm flipH="1">
              <a:off x="12551" y="3948"/>
              <a:ext cx="1974" cy="2481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（一）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单台交换机VLAN配置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290" y="1548765"/>
            <a:ext cx="1118489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（8）至此在交换机上已成功创建了VLAN，并且成功地将对应端口划分到了相应VLAN，接下来再次利用ping命令测试PC0与PC1和PC2的连通性，观察结果并分析原因，如图7-9所示。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08885" y="2595880"/>
            <a:ext cx="3985260" cy="3597910"/>
            <a:chOff x="4197" y="3948"/>
            <a:chExt cx="6276" cy="5666"/>
          </a:xfrm>
        </p:grpSpPr>
        <p:sp>
          <p:nvSpPr>
            <p:cNvPr id="10" name="文本框 9"/>
            <p:cNvSpPr txBox="1"/>
            <p:nvPr/>
          </p:nvSpPr>
          <p:spPr>
            <a:xfrm>
              <a:off x="5290" y="9038"/>
              <a:ext cx="338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图7-9  ping命令测试</a:t>
              </a:r>
            </a:p>
          </p:txBody>
        </p:sp>
        <p:pic>
          <p:nvPicPr>
            <p:cNvPr id="3" name="图片 137" descr="../Application%20Data/Tencent/Users/820412/QQ/WinTemp/RichOle/)78DO1HERGWJH3I6ZK9D2GE.jpg"/>
            <p:cNvPicPr>
              <a:picLocks noChangeAspect="1"/>
            </p:cNvPicPr>
            <p:nvPr/>
          </p:nvPicPr>
          <p:blipFill>
            <a:blip r:embed="rId5" r:link="rId6">
              <a:grayscl/>
            </a:blip>
            <a:stretch>
              <a:fillRect/>
            </a:stretch>
          </p:blipFill>
          <p:spPr>
            <a:xfrm>
              <a:off x="4197" y="3948"/>
              <a:ext cx="6277" cy="509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4" name="组合 13"/>
          <p:cNvGrpSpPr/>
          <p:nvPr/>
        </p:nvGrpSpPr>
        <p:grpSpPr>
          <a:xfrm>
            <a:off x="7033895" y="2739390"/>
            <a:ext cx="3662045" cy="2689225"/>
            <a:chOff x="11077" y="4314"/>
            <a:chExt cx="5767" cy="4235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77" y="6646"/>
              <a:ext cx="5767" cy="1903"/>
              <a:chOff x="11757" y="7964"/>
              <a:chExt cx="5767" cy="1903"/>
            </a:xfrm>
          </p:grpSpPr>
          <p:sp>
            <p:nvSpPr>
              <p:cNvPr id="11" name="圆角矩形标注 10"/>
              <p:cNvSpPr/>
              <p:nvPr/>
            </p:nvSpPr>
            <p:spPr>
              <a:xfrm rot="5400000">
                <a:off x="13689" y="6032"/>
                <a:ext cx="1903" cy="5767"/>
              </a:xfrm>
              <a:prstGeom prst="wedgeRoundRectCallou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 cmpd="sng"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757" y="8198"/>
                <a:ext cx="5767" cy="1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        </a:t>
                </a:r>
                <a:r>
                  <a:rPr lang="zh-CN" altLang="en-US" b="1"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结果发现：</a:t>
                </a:r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相互之间ping不通，原因是PC0，PC1，PC2在不同的VLAN中。</a:t>
                </a:r>
              </a:p>
            </p:txBody>
          </p:sp>
        </p:grpSp>
        <p:pic>
          <p:nvPicPr>
            <p:cNvPr id="9" name="图片 8" descr="20090317095736219721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>
                    <a:alpha val="100000"/>
                  </a:srgbClr>
                </a:clrFrom>
                <a:clrTo>
                  <a:srgbClr val="FEFEFE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077" y="4314"/>
              <a:ext cx="1816" cy="2477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（一）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单台交换机VLAN配置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189480" y="1431925"/>
            <a:ext cx="8203565" cy="2177415"/>
            <a:chOff x="1434" y="3037"/>
            <a:chExt cx="12919" cy="3429"/>
          </a:xfrm>
        </p:grpSpPr>
        <p:sp>
          <p:nvSpPr>
            <p:cNvPr id="227" name="椭圆形标注"/>
            <p:cNvSpPr/>
            <p:nvPr/>
          </p:nvSpPr>
          <p:spPr>
            <a:xfrm>
              <a:off x="3098" y="3037"/>
              <a:ext cx="11255" cy="2468"/>
            </a:xfrm>
            <a:prstGeom prst="wedgeEllipseCallout">
              <a:avLst>
                <a:gd name="adj1" fmla="val -55870"/>
                <a:gd name="adj2" fmla="val 42044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        </a:t>
              </a:r>
              <a:r>
                <a:rPr lang="zh-CN" altLang="en-US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发现</a:t>
              </a:r>
              <a:r>
                <a:rPr lang="zh-CN" altLang="en-US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：</a:t>
              </a:r>
              <a:r>
                <a:rPr lang="zh-CN" altLang="en-US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相同VLAN之间的计算机是可以通信的，（由于没有对引入的电脑划分VLAN，因此其与PC0一样位于默认的VLAN1中），不同VLAN之间的计算机在二层交换机上不能通信。</a:t>
              </a:r>
              <a:endParaRPr lang="zh-CN" alt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6" name="人"/>
            <p:cNvSpPr/>
            <p:nvPr/>
          </p:nvSpPr>
          <p:spPr bwMode="auto">
            <a:xfrm flipH="1">
              <a:off x="1434" y="4706"/>
              <a:ext cx="993" cy="1760"/>
            </a:xfrm>
            <a:custGeom>
              <a:avLst/>
              <a:gdLst/>
              <a:ahLst/>
              <a:cxnLst/>
              <a:rect l="0" t="0" r="r" b="b"/>
              <a:pathLst>
                <a:path w="1558925" h="3292476">
                  <a:moveTo>
                    <a:pt x="1055688" y="141288"/>
                  </a:moveTo>
                  <a:lnTo>
                    <a:pt x="1078548" y="151445"/>
                  </a:lnTo>
                  <a:lnTo>
                    <a:pt x="1100773" y="161919"/>
                  </a:lnTo>
                  <a:lnTo>
                    <a:pt x="1122363" y="172076"/>
                  </a:lnTo>
                  <a:lnTo>
                    <a:pt x="1143635" y="182551"/>
                  </a:lnTo>
                  <a:lnTo>
                    <a:pt x="1163955" y="192708"/>
                  </a:lnTo>
                  <a:lnTo>
                    <a:pt x="1183958" y="202864"/>
                  </a:lnTo>
                  <a:lnTo>
                    <a:pt x="1203008" y="213021"/>
                  </a:lnTo>
                  <a:lnTo>
                    <a:pt x="1221740" y="223178"/>
                  </a:lnTo>
                  <a:lnTo>
                    <a:pt x="1240155" y="233335"/>
                  </a:lnTo>
                  <a:lnTo>
                    <a:pt x="1257300" y="243175"/>
                  </a:lnTo>
                  <a:lnTo>
                    <a:pt x="1274128" y="253014"/>
                  </a:lnTo>
                  <a:lnTo>
                    <a:pt x="1290955" y="263171"/>
                  </a:lnTo>
                  <a:lnTo>
                    <a:pt x="1306513" y="272693"/>
                  </a:lnTo>
                  <a:lnTo>
                    <a:pt x="1322070" y="282850"/>
                  </a:lnTo>
                  <a:lnTo>
                    <a:pt x="1336675" y="292690"/>
                  </a:lnTo>
                  <a:lnTo>
                    <a:pt x="1350963" y="302212"/>
                  </a:lnTo>
                  <a:lnTo>
                    <a:pt x="1365250" y="312686"/>
                  </a:lnTo>
                  <a:lnTo>
                    <a:pt x="1378903" y="322843"/>
                  </a:lnTo>
                  <a:lnTo>
                    <a:pt x="1392238" y="333000"/>
                  </a:lnTo>
                  <a:lnTo>
                    <a:pt x="1405255" y="343157"/>
                  </a:lnTo>
                  <a:lnTo>
                    <a:pt x="1417003" y="353631"/>
                  </a:lnTo>
                  <a:lnTo>
                    <a:pt x="1429068" y="363788"/>
                  </a:lnTo>
                  <a:lnTo>
                    <a:pt x="1440498" y="373945"/>
                  </a:lnTo>
                  <a:lnTo>
                    <a:pt x="1450975" y="384737"/>
                  </a:lnTo>
                  <a:lnTo>
                    <a:pt x="1461453" y="395211"/>
                  </a:lnTo>
                  <a:lnTo>
                    <a:pt x="1471295" y="406003"/>
                  </a:lnTo>
                  <a:lnTo>
                    <a:pt x="1480503" y="416477"/>
                  </a:lnTo>
                  <a:lnTo>
                    <a:pt x="1489393" y="427587"/>
                  </a:lnTo>
                  <a:lnTo>
                    <a:pt x="1497965" y="438696"/>
                  </a:lnTo>
                  <a:lnTo>
                    <a:pt x="1505903" y="449805"/>
                  </a:lnTo>
                  <a:lnTo>
                    <a:pt x="1513523" y="461231"/>
                  </a:lnTo>
                  <a:lnTo>
                    <a:pt x="1520508" y="472658"/>
                  </a:lnTo>
                  <a:lnTo>
                    <a:pt x="1524635" y="480276"/>
                  </a:lnTo>
                  <a:lnTo>
                    <a:pt x="1529080" y="488528"/>
                  </a:lnTo>
                  <a:lnTo>
                    <a:pt x="1533208" y="496463"/>
                  </a:lnTo>
                  <a:lnTo>
                    <a:pt x="1536700" y="504398"/>
                  </a:lnTo>
                  <a:lnTo>
                    <a:pt x="1540193" y="512651"/>
                  </a:lnTo>
                  <a:lnTo>
                    <a:pt x="1543368" y="520903"/>
                  </a:lnTo>
                  <a:lnTo>
                    <a:pt x="1545908" y="529156"/>
                  </a:lnTo>
                  <a:lnTo>
                    <a:pt x="1548765" y="537726"/>
                  </a:lnTo>
                  <a:lnTo>
                    <a:pt x="1550988" y="546296"/>
                  </a:lnTo>
                  <a:lnTo>
                    <a:pt x="1552893" y="554866"/>
                  </a:lnTo>
                  <a:lnTo>
                    <a:pt x="1554798" y="563436"/>
                  </a:lnTo>
                  <a:lnTo>
                    <a:pt x="1556385" y="572005"/>
                  </a:lnTo>
                  <a:lnTo>
                    <a:pt x="1557338" y="580575"/>
                  </a:lnTo>
                  <a:lnTo>
                    <a:pt x="1558290" y="589780"/>
                  </a:lnTo>
                  <a:lnTo>
                    <a:pt x="1558608" y="598350"/>
                  </a:lnTo>
                  <a:lnTo>
                    <a:pt x="1558925" y="606920"/>
                  </a:lnTo>
                  <a:lnTo>
                    <a:pt x="1558608" y="615172"/>
                  </a:lnTo>
                  <a:lnTo>
                    <a:pt x="1558290" y="623425"/>
                  </a:lnTo>
                  <a:lnTo>
                    <a:pt x="1557655" y="631995"/>
                  </a:lnTo>
                  <a:lnTo>
                    <a:pt x="1556703" y="639930"/>
                  </a:lnTo>
                  <a:lnTo>
                    <a:pt x="1555433" y="647865"/>
                  </a:lnTo>
                  <a:lnTo>
                    <a:pt x="1553528" y="655800"/>
                  </a:lnTo>
                  <a:lnTo>
                    <a:pt x="1551940" y="663418"/>
                  </a:lnTo>
                  <a:lnTo>
                    <a:pt x="1550035" y="671036"/>
                  </a:lnTo>
                  <a:lnTo>
                    <a:pt x="1547813" y="678653"/>
                  </a:lnTo>
                  <a:lnTo>
                    <a:pt x="1545273" y="685954"/>
                  </a:lnTo>
                  <a:lnTo>
                    <a:pt x="1542733" y="693254"/>
                  </a:lnTo>
                  <a:lnTo>
                    <a:pt x="1539558" y="700554"/>
                  </a:lnTo>
                  <a:lnTo>
                    <a:pt x="1536700" y="707537"/>
                  </a:lnTo>
                  <a:lnTo>
                    <a:pt x="1533525" y="714203"/>
                  </a:lnTo>
                  <a:lnTo>
                    <a:pt x="1530033" y="720868"/>
                  </a:lnTo>
                  <a:lnTo>
                    <a:pt x="1526540" y="727533"/>
                  </a:lnTo>
                  <a:lnTo>
                    <a:pt x="1518920" y="739912"/>
                  </a:lnTo>
                  <a:lnTo>
                    <a:pt x="1510665" y="751974"/>
                  </a:lnTo>
                  <a:lnTo>
                    <a:pt x="1502410" y="763083"/>
                  </a:lnTo>
                  <a:lnTo>
                    <a:pt x="1493838" y="774192"/>
                  </a:lnTo>
                  <a:lnTo>
                    <a:pt x="1484948" y="784031"/>
                  </a:lnTo>
                  <a:lnTo>
                    <a:pt x="1475105" y="793871"/>
                  </a:lnTo>
                  <a:lnTo>
                    <a:pt x="1465898" y="803393"/>
                  </a:lnTo>
                  <a:lnTo>
                    <a:pt x="1456055" y="811963"/>
                  </a:lnTo>
                  <a:lnTo>
                    <a:pt x="1445895" y="820533"/>
                  </a:lnTo>
                  <a:lnTo>
                    <a:pt x="1436053" y="828468"/>
                  </a:lnTo>
                  <a:lnTo>
                    <a:pt x="1425893" y="836086"/>
                  </a:lnTo>
                  <a:lnTo>
                    <a:pt x="1415415" y="843703"/>
                  </a:lnTo>
                  <a:lnTo>
                    <a:pt x="1404938" y="850686"/>
                  </a:lnTo>
                  <a:lnTo>
                    <a:pt x="1394143" y="857669"/>
                  </a:lnTo>
                  <a:lnTo>
                    <a:pt x="1383665" y="864335"/>
                  </a:lnTo>
                  <a:lnTo>
                    <a:pt x="1372870" y="870683"/>
                  </a:lnTo>
                  <a:lnTo>
                    <a:pt x="1362075" y="877031"/>
                  </a:lnTo>
                  <a:lnTo>
                    <a:pt x="1351280" y="882744"/>
                  </a:lnTo>
                  <a:lnTo>
                    <a:pt x="1329690" y="893853"/>
                  </a:lnTo>
                  <a:lnTo>
                    <a:pt x="1307783" y="904328"/>
                  </a:lnTo>
                  <a:lnTo>
                    <a:pt x="1286193" y="913850"/>
                  </a:lnTo>
                  <a:lnTo>
                    <a:pt x="1267143" y="921785"/>
                  </a:lnTo>
                  <a:lnTo>
                    <a:pt x="1248410" y="929085"/>
                  </a:lnTo>
                  <a:lnTo>
                    <a:pt x="1229678" y="936068"/>
                  </a:lnTo>
                  <a:lnTo>
                    <a:pt x="1211580" y="942733"/>
                  </a:lnTo>
                  <a:lnTo>
                    <a:pt x="1194118" y="948764"/>
                  </a:lnTo>
                  <a:lnTo>
                    <a:pt x="1177290" y="954160"/>
                  </a:lnTo>
                  <a:lnTo>
                    <a:pt x="1161098" y="959238"/>
                  </a:lnTo>
                  <a:lnTo>
                    <a:pt x="1145540" y="963682"/>
                  </a:lnTo>
                  <a:lnTo>
                    <a:pt x="1145540" y="1585477"/>
                  </a:lnTo>
                  <a:lnTo>
                    <a:pt x="1145540" y="1860666"/>
                  </a:lnTo>
                  <a:lnTo>
                    <a:pt x="1145540" y="3112508"/>
                  </a:lnTo>
                  <a:lnTo>
                    <a:pt x="1145223" y="3121713"/>
                  </a:lnTo>
                  <a:lnTo>
                    <a:pt x="1144588" y="3130917"/>
                  </a:lnTo>
                  <a:lnTo>
                    <a:pt x="1143635" y="3139805"/>
                  </a:lnTo>
                  <a:lnTo>
                    <a:pt x="1142048" y="3148692"/>
                  </a:lnTo>
                  <a:lnTo>
                    <a:pt x="1140143" y="3157262"/>
                  </a:lnTo>
                  <a:lnTo>
                    <a:pt x="1137603" y="3166149"/>
                  </a:lnTo>
                  <a:lnTo>
                    <a:pt x="1134745" y="3174402"/>
                  </a:lnTo>
                  <a:lnTo>
                    <a:pt x="1131253" y="3182654"/>
                  </a:lnTo>
                  <a:lnTo>
                    <a:pt x="1128078" y="3190589"/>
                  </a:lnTo>
                  <a:lnTo>
                    <a:pt x="1123950" y="3198207"/>
                  </a:lnTo>
                  <a:lnTo>
                    <a:pt x="1119823" y="3205825"/>
                  </a:lnTo>
                  <a:lnTo>
                    <a:pt x="1114743" y="3213125"/>
                  </a:lnTo>
                  <a:lnTo>
                    <a:pt x="1109663" y="3220108"/>
                  </a:lnTo>
                  <a:lnTo>
                    <a:pt x="1104583" y="3226773"/>
                  </a:lnTo>
                  <a:lnTo>
                    <a:pt x="1098868" y="3233439"/>
                  </a:lnTo>
                  <a:lnTo>
                    <a:pt x="1092835" y="3239787"/>
                  </a:lnTo>
                  <a:lnTo>
                    <a:pt x="1086803" y="3245818"/>
                  </a:lnTo>
                  <a:lnTo>
                    <a:pt x="1080135" y="3251531"/>
                  </a:lnTo>
                  <a:lnTo>
                    <a:pt x="1073150" y="3256609"/>
                  </a:lnTo>
                  <a:lnTo>
                    <a:pt x="1066165" y="3261688"/>
                  </a:lnTo>
                  <a:lnTo>
                    <a:pt x="1058863" y="3266449"/>
                  </a:lnTo>
                  <a:lnTo>
                    <a:pt x="1051560" y="3270575"/>
                  </a:lnTo>
                  <a:lnTo>
                    <a:pt x="1043623" y="3274701"/>
                  </a:lnTo>
                  <a:lnTo>
                    <a:pt x="1035685" y="3278193"/>
                  </a:lnTo>
                  <a:lnTo>
                    <a:pt x="1027748" y="3281684"/>
                  </a:lnTo>
                  <a:lnTo>
                    <a:pt x="1019175" y="3284224"/>
                  </a:lnTo>
                  <a:lnTo>
                    <a:pt x="1010920" y="3287080"/>
                  </a:lnTo>
                  <a:lnTo>
                    <a:pt x="1002030" y="3288985"/>
                  </a:lnTo>
                  <a:lnTo>
                    <a:pt x="993140" y="3290254"/>
                  </a:lnTo>
                  <a:lnTo>
                    <a:pt x="984250" y="3291524"/>
                  </a:lnTo>
                  <a:lnTo>
                    <a:pt x="975043" y="3292159"/>
                  </a:lnTo>
                  <a:lnTo>
                    <a:pt x="965518" y="3292476"/>
                  </a:lnTo>
                  <a:lnTo>
                    <a:pt x="956310" y="3292159"/>
                  </a:lnTo>
                  <a:lnTo>
                    <a:pt x="947420" y="3291524"/>
                  </a:lnTo>
                  <a:lnTo>
                    <a:pt x="938213" y="3290254"/>
                  </a:lnTo>
                  <a:lnTo>
                    <a:pt x="929323" y="3288985"/>
                  </a:lnTo>
                  <a:lnTo>
                    <a:pt x="920750" y="3287080"/>
                  </a:lnTo>
                  <a:lnTo>
                    <a:pt x="912178" y="3284224"/>
                  </a:lnTo>
                  <a:lnTo>
                    <a:pt x="903923" y="3281684"/>
                  </a:lnTo>
                  <a:lnTo>
                    <a:pt x="895985" y="3278193"/>
                  </a:lnTo>
                  <a:lnTo>
                    <a:pt x="887730" y="3274701"/>
                  </a:lnTo>
                  <a:lnTo>
                    <a:pt x="879793" y="3270575"/>
                  </a:lnTo>
                  <a:lnTo>
                    <a:pt x="872173" y="3266449"/>
                  </a:lnTo>
                  <a:lnTo>
                    <a:pt x="865188" y="3261688"/>
                  </a:lnTo>
                  <a:lnTo>
                    <a:pt x="857885" y="3256609"/>
                  </a:lnTo>
                  <a:lnTo>
                    <a:pt x="851218" y="3251531"/>
                  </a:lnTo>
                  <a:lnTo>
                    <a:pt x="844550" y="3245818"/>
                  </a:lnTo>
                  <a:lnTo>
                    <a:pt x="838518" y="3239787"/>
                  </a:lnTo>
                  <a:lnTo>
                    <a:pt x="832485" y="3233439"/>
                  </a:lnTo>
                  <a:lnTo>
                    <a:pt x="826770" y="3226773"/>
                  </a:lnTo>
                  <a:lnTo>
                    <a:pt x="821373" y="3220108"/>
                  </a:lnTo>
                  <a:lnTo>
                    <a:pt x="816293" y="3213125"/>
                  </a:lnTo>
                  <a:lnTo>
                    <a:pt x="811848" y="3205825"/>
                  </a:lnTo>
                  <a:lnTo>
                    <a:pt x="807403" y="3198207"/>
                  </a:lnTo>
                  <a:lnTo>
                    <a:pt x="803593" y="3190589"/>
                  </a:lnTo>
                  <a:lnTo>
                    <a:pt x="799783" y="3182654"/>
                  </a:lnTo>
                  <a:lnTo>
                    <a:pt x="796925" y="3174402"/>
                  </a:lnTo>
                  <a:lnTo>
                    <a:pt x="793750" y="3166149"/>
                  </a:lnTo>
                  <a:lnTo>
                    <a:pt x="791528" y="3157262"/>
                  </a:lnTo>
                  <a:lnTo>
                    <a:pt x="789623" y="3148692"/>
                  </a:lnTo>
                  <a:lnTo>
                    <a:pt x="787718" y="3139805"/>
                  </a:lnTo>
                  <a:lnTo>
                    <a:pt x="786765" y="3130917"/>
                  </a:lnTo>
                  <a:lnTo>
                    <a:pt x="785813" y="3121713"/>
                  </a:lnTo>
                  <a:lnTo>
                    <a:pt x="785813" y="3112508"/>
                  </a:lnTo>
                  <a:lnTo>
                    <a:pt x="785813" y="1973345"/>
                  </a:lnTo>
                  <a:lnTo>
                    <a:pt x="718503" y="1973345"/>
                  </a:lnTo>
                  <a:lnTo>
                    <a:pt x="718503" y="3112508"/>
                  </a:lnTo>
                  <a:lnTo>
                    <a:pt x="718185" y="3121713"/>
                  </a:lnTo>
                  <a:lnTo>
                    <a:pt x="717550" y="3130917"/>
                  </a:lnTo>
                  <a:lnTo>
                    <a:pt x="715963" y="3139805"/>
                  </a:lnTo>
                  <a:lnTo>
                    <a:pt x="714693" y="3148692"/>
                  </a:lnTo>
                  <a:lnTo>
                    <a:pt x="712788" y="3157262"/>
                  </a:lnTo>
                  <a:lnTo>
                    <a:pt x="710248" y="3166149"/>
                  </a:lnTo>
                  <a:lnTo>
                    <a:pt x="707390" y="3174402"/>
                  </a:lnTo>
                  <a:lnTo>
                    <a:pt x="704215" y="3182654"/>
                  </a:lnTo>
                  <a:lnTo>
                    <a:pt x="700405" y="3190589"/>
                  </a:lnTo>
                  <a:lnTo>
                    <a:pt x="696595" y="3198207"/>
                  </a:lnTo>
                  <a:lnTo>
                    <a:pt x="692150" y="3205825"/>
                  </a:lnTo>
                  <a:lnTo>
                    <a:pt x="687388" y="3213125"/>
                  </a:lnTo>
                  <a:lnTo>
                    <a:pt x="682625" y="3220108"/>
                  </a:lnTo>
                  <a:lnTo>
                    <a:pt x="677228" y="3226773"/>
                  </a:lnTo>
                  <a:lnTo>
                    <a:pt x="671513" y="3233439"/>
                  </a:lnTo>
                  <a:lnTo>
                    <a:pt x="665480" y="3239787"/>
                  </a:lnTo>
                  <a:lnTo>
                    <a:pt x="659448" y="3245818"/>
                  </a:lnTo>
                  <a:lnTo>
                    <a:pt x="652780" y="3251531"/>
                  </a:lnTo>
                  <a:lnTo>
                    <a:pt x="646113" y="3256609"/>
                  </a:lnTo>
                  <a:lnTo>
                    <a:pt x="639128" y="3261688"/>
                  </a:lnTo>
                  <a:lnTo>
                    <a:pt x="631825" y="3266449"/>
                  </a:lnTo>
                  <a:lnTo>
                    <a:pt x="624205" y="3270575"/>
                  </a:lnTo>
                  <a:lnTo>
                    <a:pt x="616585" y="3274701"/>
                  </a:lnTo>
                  <a:lnTo>
                    <a:pt x="608330" y="3278193"/>
                  </a:lnTo>
                  <a:lnTo>
                    <a:pt x="600075" y="3281684"/>
                  </a:lnTo>
                  <a:lnTo>
                    <a:pt x="591820" y="3284224"/>
                  </a:lnTo>
                  <a:lnTo>
                    <a:pt x="583248" y="3287080"/>
                  </a:lnTo>
                  <a:lnTo>
                    <a:pt x="574675" y="3288985"/>
                  </a:lnTo>
                  <a:lnTo>
                    <a:pt x="565468" y="3290254"/>
                  </a:lnTo>
                  <a:lnTo>
                    <a:pt x="556578" y="3291524"/>
                  </a:lnTo>
                  <a:lnTo>
                    <a:pt x="547688" y="3292159"/>
                  </a:lnTo>
                  <a:lnTo>
                    <a:pt x="538480" y="3292476"/>
                  </a:lnTo>
                  <a:lnTo>
                    <a:pt x="528955" y="3292159"/>
                  </a:lnTo>
                  <a:lnTo>
                    <a:pt x="520065" y="3291524"/>
                  </a:lnTo>
                  <a:lnTo>
                    <a:pt x="510858" y="3290254"/>
                  </a:lnTo>
                  <a:lnTo>
                    <a:pt x="502285" y="3288985"/>
                  </a:lnTo>
                  <a:lnTo>
                    <a:pt x="493395" y="3287080"/>
                  </a:lnTo>
                  <a:lnTo>
                    <a:pt x="484823" y="3284224"/>
                  </a:lnTo>
                  <a:lnTo>
                    <a:pt x="476568" y="3281684"/>
                  </a:lnTo>
                  <a:lnTo>
                    <a:pt x="468313" y="3278193"/>
                  </a:lnTo>
                  <a:lnTo>
                    <a:pt x="460375" y="3274701"/>
                  </a:lnTo>
                  <a:lnTo>
                    <a:pt x="452755" y="3270575"/>
                  </a:lnTo>
                  <a:lnTo>
                    <a:pt x="445135" y="3266449"/>
                  </a:lnTo>
                  <a:lnTo>
                    <a:pt x="437833" y="3261688"/>
                  </a:lnTo>
                  <a:lnTo>
                    <a:pt x="430848" y="3256609"/>
                  </a:lnTo>
                  <a:lnTo>
                    <a:pt x="423863" y="3251531"/>
                  </a:lnTo>
                  <a:lnTo>
                    <a:pt x="417513" y="3245818"/>
                  </a:lnTo>
                  <a:lnTo>
                    <a:pt x="411163" y="3239787"/>
                  </a:lnTo>
                  <a:lnTo>
                    <a:pt x="405130" y="3233439"/>
                  </a:lnTo>
                  <a:lnTo>
                    <a:pt x="399415" y="3226773"/>
                  </a:lnTo>
                  <a:lnTo>
                    <a:pt x="394018" y="3220108"/>
                  </a:lnTo>
                  <a:lnTo>
                    <a:pt x="389255" y="3213125"/>
                  </a:lnTo>
                  <a:lnTo>
                    <a:pt x="384493" y="3205825"/>
                  </a:lnTo>
                  <a:lnTo>
                    <a:pt x="380365" y="3198207"/>
                  </a:lnTo>
                  <a:lnTo>
                    <a:pt x="376238" y="3190589"/>
                  </a:lnTo>
                  <a:lnTo>
                    <a:pt x="372428" y="3182654"/>
                  </a:lnTo>
                  <a:lnTo>
                    <a:pt x="369253" y="3174402"/>
                  </a:lnTo>
                  <a:lnTo>
                    <a:pt x="366713" y="3166149"/>
                  </a:lnTo>
                  <a:lnTo>
                    <a:pt x="363855" y="3157262"/>
                  </a:lnTo>
                  <a:lnTo>
                    <a:pt x="361950" y="3148692"/>
                  </a:lnTo>
                  <a:lnTo>
                    <a:pt x="360680" y="3139805"/>
                  </a:lnTo>
                  <a:lnTo>
                    <a:pt x="359410" y="3130917"/>
                  </a:lnTo>
                  <a:lnTo>
                    <a:pt x="358775" y="3121713"/>
                  </a:lnTo>
                  <a:lnTo>
                    <a:pt x="358140" y="3112508"/>
                  </a:lnTo>
                  <a:lnTo>
                    <a:pt x="358140" y="1860666"/>
                  </a:lnTo>
                  <a:lnTo>
                    <a:pt x="358140" y="1585477"/>
                  </a:lnTo>
                  <a:lnTo>
                    <a:pt x="358140" y="1022084"/>
                  </a:lnTo>
                  <a:lnTo>
                    <a:pt x="353060" y="1026845"/>
                  </a:lnTo>
                  <a:lnTo>
                    <a:pt x="347345" y="1031924"/>
                  </a:lnTo>
                  <a:lnTo>
                    <a:pt x="341948" y="1037637"/>
                  </a:lnTo>
                  <a:lnTo>
                    <a:pt x="336233" y="1043351"/>
                  </a:lnTo>
                  <a:lnTo>
                    <a:pt x="330518" y="1050016"/>
                  </a:lnTo>
                  <a:lnTo>
                    <a:pt x="324803" y="1057316"/>
                  </a:lnTo>
                  <a:lnTo>
                    <a:pt x="319088" y="1065251"/>
                  </a:lnTo>
                  <a:lnTo>
                    <a:pt x="313373" y="1073821"/>
                  </a:lnTo>
                  <a:lnTo>
                    <a:pt x="307658" y="1082709"/>
                  </a:lnTo>
                  <a:lnTo>
                    <a:pt x="302260" y="1092548"/>
                  </a:lnTo>
                  <a:lnTo>
                    <a:pt x="296545" y="1103340"/>
                  </a:lnTo>
                  <a:lnTo>
                    <a:pt x="290830" y="1115084"/>
                  </a:lnTo>
                  <a:lnTo>
                    <a:pt x="285433" y="1127145"/>
                  </a:lnTo>
                  <a:lnTo>
                    <a:pt x="280353" y="1140476"/>
                  </a:lnTo>
                  <a:lnTo>
                    <a:pt x="274955" y="1154759"/>
                  </a:lnTo>
                  <a:lnTo>
                    <a:pt x="269875" y="1169677"/>
                  </a:lnTo>
                  <a:lnTo>
                    <a:pt x="266065" y="1182691"/>
                  </a:lnTo>
                  <a:lnTo>
                    <a:pt x="261938" y="1196339"/>
                  </a:lnTo>
                  <a:lnTo>
                    <a:pt x="258128" y="1210305"/>
                  </a:lnTo>
                  <a:lnTo>
                    <a:pt x="254953" y="1225223"/>
                  </a:lnTo>
                  <a:lnTo>
                    <a:pt x="251778" y="1240776"/>
                  </a:lnTo>
                  <a:lnTo>
                    <a:pt x="248603" y="1256646"/>
                  </a:lnTo>
                  <a:lnTo>
                    <a:pt x="246063" y="1273786"/>
                  </a:lnTo>
                  <a:lnTo>
                    <a:pt x="243205" y="1291243"/>
                  </a:lnTo>
                  <a:lnTo>
                    <a:pt x="240983" y="1309970"/>
                  </a:lnTo>
                  <a:lnTo>
                    <a:pt x="239078" y="1329014"/>
                  </a:lnTo>
                  <a:lnTo>
                    <a:pt x="237490" y="1348693"/>
                  </a:lnTo>
                  <a:lnTo>
                    <a:pt x="235585" y="1369325"/>
                  </a:lnTo>
                  <a:lnTo>
                    <a:pt x="234633" y="1390591"/>
                  </a:lnTo>
                  <a:lnTo>
                    <a:pt x="233680" y="1412809"/>
                  </a:lnTo>
                  <a:lnTo>
                    <a:pt x="233045" y="1435979"/>
                  </a:lnTo>
                  <a:lnTo>
                    <a:pt x="233045" y="1459467"/>
                  </a:lnTo>
                  <a:lnTo>
                    <a:pt x="233363" y="1488351"/>
                  </a:lnTo>
                  <a:lnTo>
                    <a:pt x="233998" y="1517870"/>
                  </a:lnTo>
                  <a:lnTo>
                    <a:pt x="235268" y="1548658"/>
                  </a:lnTo>
                  <a:lnTo>
                    <a:pt x="237173" y="1580716"/>
                  </a:lnTo>
                  <a:lnTo>
                    <a:pt x="239395" y="1614043"/>
                  </a:lnTo>
                  <a:lnTo>
                    <a:pt x="242253" y="1648005"/>
                  </a:lnTo>
                  <a:lnTo>
                    <a:pt x="246063" y="1683555"/>
                  </a:lnTo>
                  <a:lnTo>
                    <a:pt x="250190" y="1720374"/>
                  </a:lnTo>
                  <a:lnTo>
                    <a:pt x="254953" y="1758145"/>
                  </a:lnTo>
                  <a:lnTo>
                    <a:pt x="260668" y="1797185"/>
                  </a:lnTo>
                  <a:lnTo>
                    <a:pt x="266700" y="1837496"/>
                  </a:lnTo>
                  <a:lnTo>
                    <a:pt x="273685" y="1879076"/>
                  </a:lnTo>
                  <a:lnTo>
                    <a:pt x="281305" y="1921925"/>
                  </a:lnTo>
                  <a:lnTo>
                    <a:pt x="289243" y="1966044"/>
                  </a:lnTo>
                  <a:lnTo>
                    <a:pt x="298450" y="2011433"/>
                  </a:lnTo>
                  <a:lnTo>
                    <a:pt x="307975" y="2058409"/>
                  </a:lnTo>
                  <a:lnTo>
                    <a:pt x="309245" y="2064440"/>
                  </a:lnTo>
                  <a:lnTo>
                    <a:pt x="310198" y="2070153"/>
                  </a:lnTo>
                  <a:lnTo>
                    <a:pt x="310515" y="2076184"/>
                  </a:lnTo>
                  <a:lnTo>
                    <a:pt x="310833" y="2081579"/>
                  </a:lnTo>
                  <a:lnTo>
                    <a:pt x="310833" y="2087610"/>
                  </a:lnTo>
                  <a:lnTo>
                    <a:pt x="310515" y="2093323"/>
                  </a:lnTo>
                  <a:lnTo>
                    <a:pt x="309880" y="2099037"/>
                  </a:lnTo>
                  <a:lnTo>
                    <a:pt x="308928" y="2104750"/>
                  </a:lnTo>
                  <a:lnTo>
                    <a:pt x="307340" y="2110146"/>
                  </a:lnTo>
                  <a:lnTo>
                    <a:pt x="306070" y="2115542"/>
                  </a:lnTo>
                  <a:lnTo>
                    <a:pt x="304483" y="2120938"/>
                  </a:lnTo>
                  <a:lnTo>
                    <a:pt x="302578" y="2126333"/>
                  </a:lnTo>
                  <a:lnTo>
                    <a:pt x="300038" y="2131412"/>
                  </a:lnTo>
                  <a:lnTo>
                    <a:pt x="297815" y="2136490"/>
                  </a:lnTo>
                  <a:lnTo>
                    <a:pt x="295275" y="2141251"/>
                  </a:lnTo>
                  <a:lnTo>
                    <a:pt x="292100" y="2146013"/>
                  </a:lnTo>
                  <a:lnTo>
                    <a:pt x="288925" y="2150774"/>
                  </a:lnTo>
                  <a:lnTo>
                    <a:pt x="285433" y="2155217"/>
                  </a:lnTo>
                  <a:lnTo>
                    <a:pt x="281940" y="2159344"/>
                  </a:lnTo>
                  <a:lnTo>
                    <a:pt x="278130" y="2163470"/>
                  </a:lnTo>
                  <a:lnTo>
                    <a:pt x="274320" y="2167279"/>
                  </a:lnTo>
                  <a:lnTo>
                    <a:pt x="269875" y="2171405"/>
                  </a:lnTo>
                  <a:lnTo>
                    <a:pt x="265748" y="2174579"/>
                  </a:lnTo>
                  <a:lnTo>
                    <a:pt x="261303" y="2178388"/>
                  </a:lnTo>
                  <a:lnTo>
                    <a:pt x="256223" y="2181244"/>
                  </a:lnTo>
                  <a:lnTo>
                    <a:pt x="251778" y="2184418"/>
                  </a:lnTo>
                  <a:lnTo>
                    <a:pt x="246380" y="2186958"/>
                  </a:lnTo>
                  <a:lnTo>
                    <a:pt x="241300" y="2189180"/>
                  </a:lnTo>
                  <a:lnTo>
                    <a:pt x="235585" y="2191719"/>
                  </a:lnTo>
                  <a:lnTo>
                    <a:pt x="230505" y="2193623"/>
                  </a:lnTo>
                  <a:lnTo>
                    <a:pt x="224473" y="2195210"/>
                  </a:lnTo>
                  <a:lnTo>
                    <a:pt x="218758" y="2196480"/>
                  </a:lnTo>
                  <a:lnTo>
                    <a:pt x="212408" y="2198067"/>
                  </a:lnTo>
                  <a:lnTo>
                    <a:pt x="206375" y="2198702"/>
                  </a:lnTo>
                  <a:lnTo>
                    <a:pt x="200025" y="2199336"/>
                  </a:lnTo>
                  <a:lnTo>
                    <a:pt x="194310" y="2199336"/>
                  </a:lnTo>
                  <a:lnTo>
                    <a:pt x="189230" y="2199336"/>
                  </a:lnTo>
                  <a:lnTo>
                    <a:pt x="184150" y="2199019"/>
                  </a:lnTo>
                  <a:lnTo>
                    <a:pt x="179070" y="2198384"/>
                  </a:lnTo>
                  <a:lnTo>
                    <a:pt x="174308" y="2197749"/>
                  </a:lnTo>
                  <a:lnTo>
                    <a:pt x="169545" y="2196480"/>
                  </a:lnTo>
                  <a:lnTo>
                    <a:pt x="164465" y="2195210"/>
                  </a:lnTo>
                  <a:lnTo>
                    <a:pt x="160020" y="2193941"/>
                  </a:lnTo>
                  <a:lnTo>
                    <a:pt x="155258" y="2192671"/>
                  </a:lnTo>
                  <a:lnTo>
                    <a:pt x="151130" y="2191084"/>
                  </a:lnTo>
                  <a:lnTo>
                    <a:pt x="146368" y="2188862"/>
                  </a:lnTo>
                  <a:lnTo>
                    <a:pt x="141923" y="2186958"/>
                  </a:lnTo>
                  <a:lnTo>
                    <a:pt x="137795" y="2184736"/>
                  </a:lnTo>
                  <a:lnTo>
                    <a:pt x="133350" y="2181879"/>
                  </a:lnTo>
                  <a:lnTo>
                    <a:pt x="129223" y="2179340"/>
                  </a:lnTo>
                  <a:lnTo>
                    <a:pt x="125413" y="2176801"/>
                  </a:lnTo>
                  <a:lnTo>
                    <a:pt x="121603" y="2173627"/>
                  </a:lnTo>
                  <a:lnTo>
                    <a:pt x="117793" y="2170770"/>
                  </a:lnTo>
                  <a:lnTo>
                    <a:pt x="113983" y="2167279"/>
                  </a:lnTo>
                  <a:lnTo>
                    <a:pt x="110808" y="2164105"/>
                  </a:lnTo>
                  <a:lnTo>
                    <a:pt x="107315" y="2160296"/>
                  </a:lnTo>
                  <a:lnTo>
                    <a:pt x="104140" y="2156804"/>
                  </a:lnTo>
                  <a:lnTo>
                    <a:pt x="101283" y="2152678"/>
                  </a:lnTo>
                  <a:lnTo>
                    <a:pt x="98425" y="2148869"/>
                  </a:lnTo>
                  <a:lnTo>
                    <a:pt x="95568" y="2144743"/>
                  </a:lnTo>
                  <a:lnTo>
                    <a:pt x="93028" y="2140617"/>
                  </a:lnTo>
                  <a:lnTo>
                    <a:pt x="90805" y="2136173"/>
                  </a:lnTo>
                  <a:lnTo>
                    <a:pt x="88583" y="2131412"/>
                  </a:lnTo>
                  <a:lnTo>
                    <a:pt x="86678" y="2126968"/>
                  </a:lnTo>
                  <a:lnTo>
                    <a:pt x="84455" y="2122207"/>
                  </a:lnTo>
                  <a:lnTo>
                    <a:pt x="83185" y="2117129"/>
                  </a:lnTo>
                  <a:lnTo>
                    <a:pt x="81598" y="2112368"/>
                  </a:lnTo>
                  <a:lnTo>
                    <a:pt x="80645" y="2107289"/>
                  </a:lnTo>
                  <a:lnTo>
                    <a:pt x="70168" y="2058091"/>
                  </a:lnTo>
                  <a:lnTo>
                    <a:pt x="60643" y="2010163"/>
                  </a:lnTo>
                  <a:lnTo>
                    <a:pt x="52070" y="1963822"/>
                  </a:lnTo>
                  <a:lnTo>
                    <a:pt x="44133" y="1918116"/>
                  </a:lnTo>
                  <a:lnTo>
                    <a:pt x="36830" y="1873997"/>
                  </a:lnTo>
                  <a:lnTo>
                    <a:pt x="30163" y="1830830"/>
                  </a:lnTo>
                  <a:lnTo>
                    <a:pt x="24130" y="1788933"/>
                  </a:lnTo>
                  <a:lnTo>
                    <a:pt x="19050" y="1747988"/>
                  </a:lnTo>
                  <a:lnTo>
                    <a:pt x="14288" y="1708630"/>
                  </a:lnTo>
                  <a:lnTo>
                    <a:pt x="10478" y="1669589"/>
                  </a:lnTo>
                  <a:lnTo>
                    <a:pt x="7303" y="1632135"/>
                  </a:lnTo>
                  <a:lnTo>
                    <a:pt x="4763" y="1595634"/>
                  </a:lnTo>
                  <a:lnTo>
                    <a:pt x="2858" y="1560084"/>
                  </a:lnTo>
                  <a:lnTo>
                    <a:pt x="1270" y="1525487"/>
                  </a:lnTo>
                  <a:lnTo>
                    <a:pt x="318" y="1491843"/>
                  </a:lnTo>
                  <a:lnTo>
                    <a:pt x="0" y="1459467"/>
                  </a:lnTo>
                  <a:lnTo>
                    <a:pt x="0" y="1439153"/>
                  </a:lnTo>
                  <a:lnTo>
                    <a:pt x="318" y="1418840"/>
                  </a:lnTo>
                  <a:lnTo>
                    <a:pt x="1270" y="1399161"/>
                  </a:lnTo>
                  <a:lnTo>
                    <a:pt x="1905" y="1380116"/>
                  </a:lnTo>
                  <a:lnTo>
                    <a:pt x="2858" y="1360755"/>
                  </a:lnTo>
                  <a:lnTo>
                    <a:pt x="4128" y="1342028"/>
                  </a:lnTo>
                  <a:lnTo>
                    <a:pt x="5398" y="1323936"/>
                  </a:lnTo>
                  <a:lnTo>
                    <a:pt x="6985" y="1305844"/>
                  </a:lnTo>
                  <a:lnTo>
                    <a:pt x="9208" y="1288704"/>
                  </a:lnTo>
                  <a:lnTo>
                    <a:pt x="11113" y="1271247"/>
                  </a:lnTo>
                  <a:lnTo>
                    <a:pt x="13335" y="1254424"/>
                  </a:lnTo>
                  <a:lnTo>
                    <a:pt x="15875" y="1237919"/>
                  </a:lnTo>
                  <a:lnTo>
                    <a:pt x="18415" y="1221414"/>
                  </a:lnTo>
                  <a:lnTo>
                    <a:pt x="21273" y="1205861"/>
                  </a:lnTo>
                  <a:lnTo>
                    <a:pt x="24448" y="1190309"/>
                  </a:lnTo>
                  <a:lnTo>
                    <a:pt x="27623" y="1175073"/>
                  </a:lnTo>
                  <a:lnTo>
                    <a:pt x="31115" y="1160155"/>
                  </a:lnTo>
                  <a:lnTo>
                    <a:pt x="34608" y="1145555"/>
                  </a:lnTo>
                  <a:lnTo>
                    <a:pt x="38418" y="1131272"/>
                  </a:lnTo>
                  <a:lnTo>
                    <a:pt x="42228" y="1117306"/>
                  </a:lnTo>
                  <a:lnTo>
                    <a:pt x="46355" y="1103657"/>
                  </a:lnTo>
                  <a:lnTo>
                    <a:pt x="50483" y="1090326"/>
                  </a:lnTo>
                  <a:lnTo>
                    <a:pt x="55245" y="1077313"/>
                  </a:lnTo>
                  <a:lnTo>
                    <a:pt x="59690" y="1064617"/>
                  </a:lnTo>
                  <a:lnTo>
                    <a:pt x="64453" y="1052238"/>
                  </a:lnTo>
                  <a:lnTo>
                    <a:pt x="69533" y="1039859"/>
                  </a:lnTo>
                  <a:lnTo>
                    <a:pt x="74613" y="1027798"/>
                  </a:lnTo>
                  <a:lnTo>
                    <a:pt x="80010" y="1016689"/>
                  </a:lnTo>
                  <a:lnTo>
                    <a:pt x="85090" y="1004945"/>
                  </a:lnTo>
                  <a:lnTo>
                    <a:pt x="90805" y="994153"/>
                  </a:lnTo>
                  <a:lnTo>
                    <a:pt x="96520" y="983044"/>
                  </a:lnTo>
                  <a:lnTo>
                    <a:pt x="102553" y="972887"/>
                  </a:lnTo>
                  <a:lnTo>
                    <a:pt x="108585" y="962413"/>
                  </a:lnTo>
                  <a:lnTo>
                    <a:pt x="114300" y="952573"/>
                  </a:lnTo>
                  <a:lnTo>
                    <a:pt x="120650" y="942416"/>
                  </a:lnTo>
                  <a:lnTo>
                    <a:pt x="127000" y="933211"/>
                  </a:lnTo>
                  <a:lnTo>
                    <a:pt x="133668" y="924324"/>
                  </a:lnTo>
                  <a:lnTo>
                    <a:pt x="140335" y="915119"/>
                  </a:lnTo>
                  <a:lnTo>
                    <a:pt x="147003" y="906549"/>
                  </a:lnTo>
                  <a:lnTo>
                    <a:pt x="153988" y="898297"/>
                  </a:lnTo>
                  <a:lnTo>
                    <a:pt x="160973" y="890362"/>
                  </a:lnTo>
                  <a:lnTo>
                    <a:pt x="167958" y="882744"/>
                  </a:lnTo>
                  <a:lnTo>
                    <a:pt x="175260" y="875126"/>
                  </a:lnTo>
                  <a:lnTo>
                    <a:pt x="182245" y="867826"/>
                  </a:lnTo>
                  <a:lnTo>
                    <a:pt x="189548" y="860843"/>
                  </a:lnTo>
                  <a:lnTo>
                    <a:pt x="196850" y="854178"/>
                  </a:lnTo>
                  <a:lnTo>
                    <a:pt x="204153" y="847830"/>
                  </a:lnTo>
                  <a:lnTo>
                    <a:pt x="211773" y="841482"/>
                  </a:lnTo>
                  <a:lnTo>
                    <a:pt x="219075" y="835451"/>
                  </a:lnTo>
                  <a:lnTo>
                    <a:pt x="226695" y="829738"/>
                  </a:lnTo>
                  <a:lnTo>
                    <a:pt x="233998" y="824342"/>
                  </a:lnTo>
                  <a:lnTo>
                    <a:pt x="241618" y="819263"/>
                  </a:lnTo>
                  <a:lnTo>
                    <a:pt x="249238" y="814185"/>
                  </a:lnTo>
                  <a:lnTo>
                    <a:pt x="256540" y="809741"/>
                  </a:lnTo>
                  <a:lnTo>
                    <a:pt x="271463" y="800536"/>
                  </a:lnTo>
                  <a:lnTo>
                    <a:pt x="286385" y="792919"/>
                  </a:lnTo>
                  <a:lnTo>
                    <a:pt x="301625" y="785936"/>
                  </a:lnTo>
                  <a:lnTo>
                    <a:pt x="315913" y="779905"/>
                  </a:lnTo>
                  <a:lnTo>
                    <a:pt x="330200" y="774827"/>
                  </a:lnTo>
                  <a:lnTo>
                    <a:pt x="339408" y="771653"/>
                  </a:lnTo>
                  <a:lnTo>
                    <a:pt x="348298" y="768796"/>
                  </a:lnTo>
                  <a:lnTo>
                    <a:pt x="357188" y="766574"/>
                  </a:lnTo>
                  <a:lnTo>
                    <a:pt x="366078" y="764035"/>
                  </a:lnTo>
                  <a:lnTo>
                    <a:pt x="374650" y="762131"/>
                  </a:lnTo>
                  <a:lnTo>
                    <a:pt x="382905" y="760544"/>
                  </a:lnTo>
                  <a:lnTo>
                    <a:pt x="398463" y="757687"/>
                  </a:lnTo>
                  <a:lnTo>
                    <a:pt x="413385" y="755782"/>
                  </a:lnTo>
                  <a:lnTo>
                    <a:pt x="427038" y="754830"/>
                  </a:lnTo>
                  <a:lnTo>
                    <a:pt x="439420" y="754195"/>
                  </a:lnTo>
                  <a:lnTo>
                    <a:pt x="450215" y="753878"/>
                  </a:lnTo>
                  <a:lnTo>
                    <a:pt x="456883" y="753878"/>
                  </a:lnTo>
                  <a:lnTo>
                    <a:pt x="463868" y="753243"/>
                  </a:lnTo>
                  <a:lnTo>
                    <a:pt x="470853" y="752926"/>
                  </a:lnTo>
                  <a:lnTo>
                    <a:pt x="1032828" y="752926"/>
                  </a:lnTo>
                  <a:lnTo>
                    <a:pt x="1039178" y="751339"/>
                  </a:lnTo>
                  <a:lnTo>
                    <a:pt x="1052513" y="747847"/>
                  </a:lnTo>
                  <a:lnTo>
                    <a:pt x="1068388" y="743404"/>
                  </a:lnTo>
                  <a:lnTo>
                    <a:pt x="1086168" y="738643"/>
                  </a:lnTo>
                  <a:lnTo>
                    <a:pt x="1105218" y="732612"/>
                  </a:lnTo>
                  <a:lnTo>
                    <a:pt x="1125855" y="726264"/>
                  </a:lnTo>
                  <a:lnTo>
                    <a:pt x="1147128" y="718646"/>
                  </a:lnTo>
                  <a:lnTo>
                    <a:pt x="1168718" y="710711"/>
                  </a:lnTo>
                  <a:lnTo>
                    <a:pt x="1190308" y="701506"/>
                  </a:lnTo>
                  <a:lnTo>
                    <a:pt x="1211898" y="692302"/>
                  </a:lnTo>
                  <a:lnTo>
                    <a:pt x="1222058" y="687223"/>
                  </a:lnTo>
                  <a:lnTo>
                    <a:pt x="1232535" y="682462"/>
                  </a:lnTo>
                  <a:lnTo>
                    <a:pt x="1242060" y="677066"/>
                  </a:lnTo>
                  <a:lnTo>
                    <a:pt x="1251585" y="671670"/>
                  </a:lnTo>
                  <a:lnTo>
                    <a:pt x="1261110" y="666592"/>
                  </a:lnTo>
                  <a:lnTo>
                    <a:pt x="1269683" y="661196"/>
                  </a:lnTo>
                  <a:lnTo>
                    <a:pt x="1280478" y="653896"/>
                  </a:lnTo>
                  <a:lnTo>
                    <a:pt x="1290638" y="646913"/>
                  </a:lnTo>
                  <a:lnTo>
                    <a:pt x="1299210" y="639930"/>
                  </a:lnTo>
                  <a:lnTo>
                    <a:pt x="1306513" y="633264"/>
                  </a:lnTo>
                  <a:lnTo>
                    <a:pt x="1312863" y="627234"/>
                  </a:lnTo>
                  <a:lnTo>
                    <a:pt x="1317625" y="621520"/>
                  </a:lnTo>
                  <a:lnTo>
                    <a:pt x="1321435" y="617077"/>
                  </a:lnTo>
                  <a:lnTo>
                    <a:pt x="1323340" y="612951"/>
                  </a:lnTo>
                  <a:lnTo>
                    <a:pt x="1324928" y="610094"/>
                  </a:lnTo>
                  <a:lnTo>
                    <a:pt x="1325880" y="608190"/>
                  </a:lnTo>
                  <a:lnTo>
                    <a:pt x="1325880" y="606920"/>
                  </a:lnTo>
                  <a:lnTo>
                    <a:pt x="1325880" y="605650"/>
                  </a:lnTo>
                  <a:lnTo>
                    <a:pt x="1324928" y="602794"/>
                  </a:lnTo>
                  <a:lnTo>
                    <a:pt x="1324293" y="600254"/>
                  </a:lnTo>
                  <a:lnTo>
                    <a:pt x="1323023" y="597398"/>
                  </a:lnTo>
                  <a:lnTo>
                    <a:pt x="1321435" y="593589"/>
                  </a:lnTo>
                  <a:lnTo>
                    <a:pt x="1319213" y="589463"/>
                  </a:lnTo>
                  <a:lnTo>
                    <a:pt x="1315720" y="584384"/>
                  </a:lnTo>
                  <a:lnTo>
                    <a:pt x="1312228" y="578354"/>
                  </a:lnTo>
                  <a:lnTo>
                    <a:pt x="1307148" y="572005"/>
                  </a:lnTo>
                  <a:lnTo>
                    <a:pt x="1301433" y="565340"/>
                  </a:lnTo>
                  <a:lnTo>
                    <a:pt x="1294448" y="557722"/>
                  </a:lnTo>
                  <a:lnTo>
                    <a:pt x="1286828" y="549787"/>
                  </a:lnTo>
                  <a:lnTo>
                    <a:pt x="1278255" y="541535"/>
                  </a:lnTo>
                  <a:lnTo>
                    <a:pt x="1268413" y="532647"/>
                  </a:lnTo>
                  <a:lnTo>
                    <a:pt x="1253808" y="520269"/>
                  </a:lnTo>
                  <a:lnTo>
                    <a:pt x="1237298" y="507572"/>
                  </a:lnTo>
                  <a:lnTo>
                    <a:pt x="1218883" y="493924"/>
                  </a:lnTo>
                  <a:lnTo>
                    <a:pt x="1198563" y="480276"/>
                  </a:lnTo>
                  <a:lnTo>
                    <a:pt x="1176020" y="465675"/>
                  </a:lnTo>
                  <a:lnTo>
                    <a:pt x="1151573" y="451074"/>
                  </a:lnTo>
                  <a:lnTo>
                    <a:pt x="1125220" y="435522"/>
                  </a:lnTo>
                  <a:lnTo>
                    <a:pt x="1096328" y="419969"/>
                  </a:lnTo>
                  <a:lnTo>
                    <a:pt x="1097915" y="414256"/>
                  </a:lnTo>
                  <a:lnTo>
                    <a:pt x="1099185" y="408860"/>
                  </a:lnTo>
                  <a:lnTo>
                    <a:pt x="1101090" y="400290"/>
                  </a:lnTo>
                  <a:lnTo>
                    <a:pt x="1102678" y="391720"/>
                  </a:lnTo>
                  <a:lnTo>
                    <a:pt x="1104583" y="382833"/>
                  </a:lnTo>
                  <a:lnTo>
                    <a:pt x="1105535" y="373945"/>
                  </a:lnTo>
                  <a:lnTo>
                    <a:pt x="1106488" y="365375"/>
                  </a:lnTo>
                  <a:lnTo>
                    <a:pt x="1107440" y="356805"/>
                  </a:lnTo>
                  <a:lnTo>
                    <a:pt x="1108075" y="348236"/>
                  </a:lnTo>
                  <a:lnTo>
                    <a:pt x="1108393" y="339666"/>
                  </a:lnTo>
                  <a:lnTo>
                    <a:pt x="1108710" y="330778"/>
                  </a:lnTo>
                  <a:lnTo>
                    <a:pt x="1108710" y="322208"/>
                  </a:lnTo>
                  <a:lnTo>
                    <a:pt x="1108393" y="313639"/>
                  </a:lnTo>
                  <a:lnTo>
                    <a:pt x="1107758" y="305069"/>
                  </a:lnTo>
                  <a:lnTo>
                    <a:pt x="1107440" y="296499"/>
                  </a:lnTo>
                  <a:lnTo>
                    <a:pt x="1106488" y="287611"/>
                  </a:lnTo>
                  <a:lnTo>
                    <a:pt x="1105535" y="279041"/>
                  </a:lnTo>
                  <a:lnTo>
                    <a:pt x="1104265" y="270472"/>
                  </a:lnTo>
                  <a:lnTo>
                    <a:pt x="1102360" y="262219"/>
                  </a:lnTo>
                  <a:lnTo>
                    <a:pt x="1100773" y="253649"/>
                  </a:lnTo>
                  <a:lnTo>
                    <a:pt x="1098868" y="245079"/>
                  </a:lnTo>
                  <a:lnTo>
                    <a:pt x="1096963" y="236827"/>
                  </a:lnTo>
                  <a:lnTo>
                    <a:pt x="1094423" y="228574"/>
                  </a:lnTo>
                  <a:lnTo>
                    <a:pt x="1091883" y="220322"/>
                  </a:lnTo>
                  <a:lnTo>
                    <a:pt x="1089343" y="212069"/>
                  </a:lnTo>
                  <a:lnTo>
                    <a:pt x="1086168" y="204134"/>
                  </a:lnTo>
                  <a:lnTo>
                    <a:pt x="1083310" y="195564"/>
                  </a:lnTo>
                  <a:lnTo>
                    <a:pt x="1079818" y="187629"/>
                  </a:lnTo>
                  <a:lnTo>
                    <a:pt x="1076325" y="179694"/>
                  </a:lnTo>
                  <a:lnTo>
                    <a:pt x="1072515" y="171759"/>
                  </a:lnTo>
                  <a:lnTo>
                    <a:pt x="1068705" y="164141"/>
                  </a:lnTo>
                  <a:lnTo>
                    <a:pt x="1064578" y="156523"/>
                  </a:lnTo>
                  <a:lnTo>
                    <a:pt x="1059815" y="148588"/>
                  </a:lnTo>
                  <a:lnTo>
                    <a:pt x="1055688" y="141288"/>
                  </a:lnTo>
                  <a:close/>
                  <a:moveTo>
                    <a:pt x="743895" y="0"/>
                  </a:moveTo>
                  <a:lnTo>
                    <a:pt x="752158" y="0"/>
                  </a:lnTo>
                  <a:lnTo>
                    <a:pt x="760421" y="0"/>
                  </a:lnTo>
                  <a:lnTo>
                    <a:pt x="768366" y="318"/>
                  </a:lnTo>
                  <a:lnTo>
                    <a:pt x="776629" y="636"/>
                  </a:lnTo>
                  <a:lnTo>
                    <a:pt x="784892" y="1589"/>
                  </a:lnTo>
                  <a:lnTo>
                    <a:pt x="792837" y="2543"/>
                  </a:lnTo>
                  <a:lnTo>
                    <a:pt x="801100" y="3814"/>
                  </a:lnTo>
                  <a:lnTo>
                    <a:pt x="809681" y="5085"/>
                  </a:lnTo>
                  <a:lnTo>
                    <a:pt x="817944" y="6674"/>
                  </a:lnTo>
                  <a:lnTo>
                    <a:pt x="826207" y="8263"/>
                  </a:lnTo>
                  <a:lnTo>
                    <a:pt x="840191" y="12077"/>
                  </a:lnTo>
                  <a:lnTo>
                    <a:pt x="853857" y="16208"/>
                  </a:lnTo>
                  <a:lnTo>
                    <a:pt x="867204" y="20975"/>
                  </a:lnTo>
                  <a:lnTo>
                    <a:pt x="880235" y="26378"/>
                  </a:lnTo>
                  <a:lnTo>
                    <a:pt x="892947" y="31781"/>
                  </a:lnTo>
                  <a:lnTo>
                    <a:pt x="905341" y="38137"/>
                  </a:lnTo>
                  <a:lnTo>
                    <a:pt x="917736" y="44811"/>
                  </a:lnTo>
                  <a:lnTo>
                    <a:pt x="929177" y="52121"/>
                  </a:lnTo>
                  <a:lnTo>
                    <a:pt x="940618" y="59748"/>
                  </a:lnTo>
                  <a:lnTo>
                    <a:pt x="951424" y="68011"/>
                  </a:lnTo>
                  <a:lnTo>
                    <a:pt x="962229" y="76592"/>
                  </a:lnTo>
                  <a:lnTo>
                    <a:pt x="972399" y="85490"/>
                  </a:lnTo>
                  <a:lnTo>
                    <a:pt x="982251" y="94707"/>
                  </a:lnTo>
                  <a:lnTo>
                    <a:pt x="991785" y="104559"/>
                  </a:lnTo>
                  <a:lnTo>
                    <a:pt x="1000684" y="114729"/>
                  </a:lnTo>
                  <a:lnTo>
                    <a:pt x="1008947" y="125216"/>
                  </a:lnTo>
                  <a:lnTo>
                    <a:pt x="1014667" y="132208"/>
                  </a:lnTo>
                  <a:lnTo>
                    <a:pt x="1020070" y="139518"/>
                  </a:lnTo>
                  <a:lnTo>
                    <a:pt x="1025155" y="147145"/>
                  </a:lnTo>
                  <a:lnTo>
                    <a:pt x="1029604" y="154455"/>
                  </a:lnTo>
                  <a:lnTo>
                    <a:pt x="1034371" y="162400"/>
                  </a:lnTo>
                  <a:lnTo>
                    <a:pt x="1039139" y="170027"/>
                  </a:lnTo>
                  <a:lnTo>
                    <a:pt x="1043270" y="177973"/>
                  </a:lnTo>
                  <a:lnTo>
                    <a:pt x="1047402" y="185918"/>
                  </a:lnTo>
                  <a:lnTo>
                    <a:pt x="1050897" y="194181"/>
                  </a:lnTo>
                  <a:lnTo>
                    <a:pt x="1054711" y="202444"/>
                  </a:lnTo>
                  <a:lnTo>
                    <a:pt x="1057889" y="211025"/>
                  </a:lnTo>
                  <a:lnTo>
                    <a:pt x="1061067" y="219288"/>
                  </a:lnTo>
                  <a:lnTo>
                    <a:pt x="1063928" y="227868"/>
                  </a:lnTo>
                  <a:lnTo>
                    <a:pt x="1066470" y="236449"/>
                  </a:lnTo>
                  <a:lnTo>
                    <a:pt x="1069013" y="245030"/>
                  </a:lnTo>
                  <a:lnTo>
                    <a:pt x="1071237" y="254247"/>
                  </a:lnTo>
                  <a:lnTo>
                    <a:pt x="1072826" y="263145"/>
                  </a:lnTo>
                  <a:lnTo>
                    <a:pt x="1074733" y="271726"/>
                  </a:lnTo>
                  <a:lnTo>
                    <a:pt x="1076322" y="280942"/>
                  </a:lnTo>
                  <a:lnTo>
                    <a:pt x="1077276" y="290159"/>
                  </a:lnTo>
                  <a:lnTo>
                    <a:pt x="1078229" y="299057"/>
                  </a:lnTo>
                  <a:lnTo>
                    <a:pt x="1078865" y="308274"/>
                  </a:lnTo>
                  <a:lnTo>
                    <a:pt x="1079182" y="317808"/>
                  </a:lnTo>
                  <a:lnTo>
                    <a:pt x="1079500" y="327025"/>
                  </a:lnTo>
                  <a:lnTo>
                    <a:pt x="1079182" y="336241"/>
                  </a:lnTo>
                  <a:lnTo>
                    <a:pt x="1078865" y="345457"/>
                  </a:lnTo>
                  <a:lnTo>
                    <a:pt x="1078229" y="354992"/>
                  </a:lnTo>
                  <a:lnTo>
                    <a:pt x="1077593" y="364208"/>
                  </a:lnTo>
                  <a:lnTo>
                    <a:pt x="1076322" y="373742"/>
                  </a:lnTo>
                  <a:lnTo>
                    <a:pt x="1074733" y="383277"/>
                  </a:lnTo>
                  <a:lnTo>
                    <a:pt x="1072826" y="392493"/>
                  </a:lnTo>
                  <a:lnTo>
                    <a:pt x="1070919" y="402027"/>
                  </a:lnTo>
                  <a:lnTo>
                    <a:pt x="1069966" y="405841"/>
                  </a:lnTo>
                  <a:lnTo>
                    <a:pt x="1068059" y="414104"/>
                  </a:lnTo>
                  <a:lnTo>
                    <a:pt x="1065517" y="422049"/>
                  </a:lnTo>
                  <a:lnTo>
                    <a:pt x="1062974" y="429994"/>
                  </a:lnTo>
                  <a:lnTo>
                    <a:pt x="1060432" y="437622"/>
                  </a:lnTo>
                  <a:lnTo>
                    <a:pt x="1057571" y="445249"/>
                  </a:lnTo>
                  <a:lnTo>
                    <a:pt x="1054711" y="453194"/>
                  </a:lnTo>
                  <a:lnTo>
                    <a:pt x="1051215" y="460822"/>
                  </a:lnTo>
                  <a:lnTo>
                    <a:pt x="1048037" y="468131"/>
                  </a:lnTo>
                  <a:lnTo>
                    <a:pt x="1044224" y="475441"/>
                  </a:lnTo>
                  <a:lnTo>
                    <a:pt x="1040728" y="482433"/>
                  </a:lnTo>
                  <a:lnTo>
                    <a:pt x="1032782" y="496416"/>
                  </a:lnTo>
                  <a:lnTo>
                    <a:pt x="1024519" y="510082"/>
                  </a:lnTo>
                  <a:lnTo>
                    <a:pt x="1014985" y="522794"/>
                  </a:lnTo>
                  <a:lnTo>
                    <a:pt x="1005451" y="535189"/>
                  </a:lnTo>
                  <a:lnTo>
                    <a:pt x="994963" y="547266"/>
                  </a:lnTo>
                  <a:lnTo>
                    <a:pt x="984476" y="558389"/>
                  </a:lnTo>
                  <a:lnTo>
                    <a:pt x="973035" y="569512"/>
                  </a:lnTo>
                  <a:lnTo>
                    <a:pt x="961276" y="579682"/>
                  </a:lnTo>
                  <a:lnTo>
                    <a:pt x="949199" y="589534"/>
                  </a:lnTo>
                  <a:lnTo>
                    <a:pt x="936169" y="598433"/>
                  </a:lnTo>
                  <a:lnTo>
                    <a:pt x="923139" y="607013"/>
                  </a:lnTo>
                  <a:lnTo>
                    <a:pt x="909473" y="614959"/>
                  </a:lnTo>
                  <a:lnTo>
                    <a:pt x="896125" y="621950"/>
                  </a:lnTo>
                  <a:lnTo>
                    <a:pt x="881824" y="628624"/>
                  </a:lnTo>
                  <a:lnTo>
                    <a:pt x="867204" y="634663"/>
                  </a:lnTo>
                  <a:lnTo>
                    <a:pt x="852585" y="639748"/>
                  </a:lnTo>
                  <a:lnTo>
                    <a:pt x="837331" y="644197"/>
                  </a:lnTo>
                  <a:lnTo>
                    <a:pt x="822076" y="648011"/>
                  </a:lnTo>
                  <a:lnTo>
                    <a:pt x="806503" y="650871"/>
                  </a:lnTo>
                  <a:lnTo>
                    <a:pt x="790931" y="653413"/>
                  </a:lnTo>
                  <a:lnTo>
                    <a:pt x="775040" y="655002"/>
                  </a:lnTo>
                  <a:lnTo>
                    <a:pt x="758832" y="655638"/>
                  </a:lnTo>
                  <a:lnTo>
                    <a:pt x="750887" y="655638"/>
                  </a:lnTo>
                  <a:lnTo>
                    <a:pt x="742624" y="655638"/>
                  </a:lnTo>
                  <a:lnTo>
                    <a:pt x="734679" y="655320"/>
                  </a:lnTo>
                  <a:lnTo>
                    <a:pt x="726415" y="654685"/>
                  </a:lnTo>
                  <a:lnTo>
                    <a:pt x="718470" y="654049"/>
                  </a:lnTo>
                  <a:lnTo>
                    <a:pt x="710207" y="653096"/>
                  </a:lnTo>
                  <a:lnTo>
                    <a:pt x="702262" y="651507"/>
                  </a:lnTo>
                  <a:lnTo>
                    <a:pt x="693681" y="650235"/>
                  </a:lnTo>
                  <a:lnTo>
                    <a:pt x="685418" y="648964"/>
                  </a:lnTo>
                  <a:lnTo>
                    <a:pt x="677473" y="647057"/>
                  </a:lnTo>
                  <a:lnTo>
                    <a:pt x="669210" y="644833"/>
                  </a:lnTo>
                  <a:lnTo>
                    <a:pt x="661265" y="642608"/>
                  </a:lnTo>
                  <a:lnTo>
                    <a:pt x="653002" y="640383"/>
                  </a:lnTo>
                  <a:lnTo>
                    <a:pt x="645374" y="637523"/>
                  </a:lnTo>
                  <a:lnTo>
                    <a:pt x="637111" y="634981"/>
                  </a:lnTo>
                  <a:lnTo>
                    <a:pt x="629484" y="632120"/>
                  </a:lnTo>
                  <a:lnTo>
                    <a:pt x="621857" y="628942"/>
                  </a:lnTo>
                  <a:lnTo>
                    <a:pt x="614547" y="625764"/>
                  </a:lnTo>
                  <a:lnTo>
                    <a:pt x="607237" y="621950"/>
                  </a:lnTo>
                  <a:lnTo>
                    <a:pt x="599928" y="618455"/>
                  </a:lnTo>
                  <a:lnTo>
                    <a:pt x="592618" y="614641"/>
                  </a:lnTo>
                  <a:lnTo>
                    <a:pt x="585627" y="610827"/>
                  </a:lnTo>
                  <a:lnTo>
                    <a:pt x="571961" y="601929"/>
                  </a:lnTo>
                  <a:lnTo>
                    <a:pt x="559248" y="593030"/>
                  </a:lnTo>
                  <a:lnTo>
                    <a:pt x="546536" y="583496"/>
                  </a:lnTo>
                  <a:lnTo>
                    <a:pt x="534142" y="573008"/>
                  </a:lnTo>
                  <a:lnTo>
                    <a:pt x="522383" y="562202"/>
                  </a:lnTo>
                  <a:lnTo>
                    <a:pt x="511577" y="550761"/>
                  </a:lnTo>
                  <a:lnTo>
                    <a:pt x="501407" y="539320"/>
                  </a:lnTo>
                  <a:lnTo>
                    <a:pt x="491238" y="526926"/>
                  </a:lnTo>
                  <a:lnTo>
                    <a:pt x="482021" y="513896"/>
                  </a:lnTo>
                  <a:lnTo>
                    <a:pt x="473440" y="500866"/>
                  </a:lnTo>
                  <a:lnTo>
                    <a:pt x="465495" y="487200"/>
                  </a:lnTo>
                  <a:lnTo>
                    <a:pt x="457868" y="473216"/>
                  </a:lnTo>
                  <a:lnTo>
                    <a:pt x="451512" y="458915"/>
                  </a:lnTo>
                  <a:lnTo>
                    <a:pt x="445473" y="444614"/>
                  </a:lnTo>
                  <a:lnTo>
                    <a:pt x="440070" y="429677"/>
                  </a:lnTo>
                  <a:lnTo>
                    <a:pt x="435621" y="414422"/>
                  </a:lnTo>
                  <a:lnTo>
                    <a:pt x="431807" y="399167"/>
                  </a:lnTo>
                  <a:lnTo>
                    <a:pt x="428629" y="383594"/>
                  </a:lnTo>
                  <a:lnTo>
                    <a:pt x="426405" y="367704"/>
                  </a:lnTo>
                  <a:lnTo>
                    <a:pt x="424816" y="351496"/>
                  </a:lnTo>
                  <a:lnTo>
                    <a:pt x="424498" y="343551"/>
                  </a:lnTo>
                  <a:lnTo>
                    <a:pt x="424180" y="335605"/>
                  </a:lnTo>
                  <a:lnTo>
                    <a:pt x="423862" y="327342"/>
                  </a:lnTo>
                  <a:lnTo>
                    <a:pt x="424180" y="319397"/>
                  </a:lnTo>
                  <a:lnTo>
                    <a:pt x="424498" y="311134"/>
                  </a:lnTo>
                  <a:lnTo>
                    <a:pt x="424816" y="303189"/>
                  </a:lnTo>
                  <a:lnTo>
                    <a:pt x="425769" y="294608"/>
                  </a:lnTo>
                  <a:lnTo>
                    <a:pt x="426405" y="286345"/>
                  </a:lnTo>
                  <a:lnTo>
                    <a:pt x="427676" y="278082"/>
                  </a:lnTo>
                  <a:lnTo>
                    <a:pt x="428947" y="269819"/>
                  </a:lnTo>
                  <a:lnTo>
                    <a:pt x="430854" y="261874"/>
                  </a:lnTo>
                  <a:lnTo>
                    <a:pt x="432443" y="253611"/>
                  </a:lnTo>
                  <a:lnTo>
                    <a:pt x="434350" y="245030"/>
                  </a:lnTo>
                  <a:lnTo>
                    <a:pt x="436892" y="237085"/>
                  </a:lnTo>
                  <a:lnTo>
                    <a:pt x="439117" y="229140"/>
                  </a:lnTo>
                  <a:lnTo>
                    <a:pt x="441659" y="221194"/>
                  </a:lnTo>
                  <a:lnTo>
                    <a:pt x="444520" y="213249"/>
                  </a:lnTo>
                  <a:lnTo>
                    <a:pt x="447380" y="205622"/>
                  </a:lnTo>
                  <a:lnTo>
                    <a:pt x="450558" y="197994"/>
                  </a:lnTo>
                  <a:lnTo>
                    <a:pt x="454054" y="190685"/>
                  </a:lnTo>
                  <a:lnTo>
                    <a:pt x="457232" y="183375"/>
                  </a:lnTo>
                  <a:lnTo>
                    <a:pt x="461046" y="176066"/>
                  </a:lnTo>
                  <a:lnTo>
                    <a:pt x="464859" y="169074"/>
                  </a:lnTo>
                  <a:lnTo>
                    <a:pt x="468991" y="161764"/>
                  </a:lnTo>
                  <a:lnTo>
                    <a:pt x="477254" y="148099"/>
                  </a:lnTo>
                  <a:lnTo>
                    <a:pt x="486470" y="135068"/>
                  </a:lnTo>
                  <a:lnTo>
                    <a:pt x="496322" y="122356"/>
                  </a:lnTo>
                  <a:lnTo>
                    <a:pt x="506492" y="109962"/>
                  </a:lnTo>
                  <a:lnTo>
                    <a:pt x="517298" y="98521"/>
                  </a:lnTo>
                  <a:lnTo>
                    <a:pt x="528421" y="87397"/>
                  </a:lnTo>
                  <a:lnTo>
                    <a:pt x="540498" y="77227"/>
                  </a:lnTo>
                  <a:lnTo>
                    <a:pt x="552892" y="67058"/>
                  </a:lnTo>
                  <a:lnTo>
                    <a:pt x="565287" y="57841"/>
                  </a:lnTo>
                  <a:lnTo>
                    <a:pt x="578635" y="49578"/>
                  </a:lnTo>
                  <a:lnTo>
                    <a:pt x="591983" y="41633"/>
                  </a:lnTo>
                  <a:lnTo>
                    <a:pt x="605966" y="34006"/>
                  </a:lnTo>
                  <a:lnTo>
                    <a:pt x="620268" y="27332"/>
                  </a:lnTo>
                  <a:lnTo>
                    <a:pt x="634887" y="21293"/>
                  </a:lnTo>
                  <a:lnTo>
                    <a:pt x="649824" y="16208"/>
                  </a:lnTo>
                  <a:lnTo>
                    <a:pt x="664761" y="11759"/>
                  </a:lnTo>
                  <a:lnTo>
                    <a:pt x="680651" y="7627"/>
                  </a:lnTo>
                  <a:lnTo>
                    <a:pt x="696224" y="4767"/>
                  </a:lnTo>
                  <a:lnTo>
                    <a:pt x="711796" y="2225"/>
                  </a:lnTo>
                  <a:lnTo>
                    <a:pt x="727687" y="636"/>
                  </a:lnTo>
                  <a:lnTo>
                    <a:pt x="735632" y="318"/>
                  </a:lnTo>
                  <a:lnTo>
                    <a:pt x="743895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0675" y="3801745"/>
            <a:ext cx="11550650" cy="2468245"/>
            <a:chOff x="505" y="5987"/>
            <a:chExt cx="18190" cy="3887"/>
          </a:xfrm>
        </p:grpSpPr>
        <p:sp>
          <p:nvSpPr>
            <p:cNvPr id="2" name="文本框 1"/>
            <p:cNvSpPr txBox="1"/>
            <p:nvPr/>
          </p:nvSpPr>
          <p:spPr>
            <a:xfrm>
              <a:off x="505" y="5987"/>
              <a:ext cx="18191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（9）在此同学们可以再引入一台电脑，指定同网段IP，利用ping命令测试该电脑与PC0，PC1和PC2的连通性。</a:t>
              </a:r>
            </a:p>
          </p:txBody>
        </p:sp>
        <p:pic>
          <p:nvPicPr>
            <p:cNvPr id="15" name="图片 14" descr="t01e6120faa59d799ad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16096" t="60465" r="23519"/>
            <a:stretch>
              <a:fillRect/>
            </a:stretch>
          </p:blipFill>
          <p:spPr>
            <a:xfrm>
              <a:off x="6578" y="6956"/>
              <a:ext cx="6531" cy="2918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任意多边形 17"/>
          <p:cNvSpPr/>
          <p:nvPr>
            <p:custDataLst>
              <p:tags r:id="rId2"/>
            </p:custDataLst>
          </p:nvPr>
        </p:nvSpPr>
        <p:spPr bwMode="auto">
          <a:xfrm>
            <a:off x="27093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文本框 2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8820" y="828675"/>
            <a:ext cx="1797049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FFFFFF"/>
                </a:solidFill>
                <a:latin typeface="微软雅黑" panose="020B0503020204020204" charset="-122"/>
              </a:rPr>
              <a:t>目录</a:t>
            </a:r>
          </a:p>
        </p:txBody>
      </p:sp>
      <p:cxnSp>
        <p:nvCxnSpPr>
          <p:cNvPr id="5125" name="直接连接符 22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762001" y="1628775"/>
            <a:ext cx="3240617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ash"/>
            <a:round/>
          </a:ln>
        </p:spPr>
      </p:cxnSp>
      <p:grpSp>
        <p:nvGrpSpPr>
          <p:cNvPr id="36" name="组合 35"/>
          <p:cNvGrpSpPr/>
          <p:nvPr/>
        </p:nvGrpSpPr>
        <p:grpSpPr>
          <a:xfrm>
            <a:off x="1760855" y="535305"/>
            <a:ext cx="8735060" cy="5029200"/>
            <a:chOff x="2773" y="843"/>
            <a:chExt cx="13756" cy="7920"/>
          </a:xfrm>
        </p:grpSpPr>
        <p:sp>
          <p:nvSpPr>
            <p:cNvPr id="5123" name="Text Box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826" y="2805"/>
              <a:ext cx="3803" cy="7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dist"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Contents</a:t>
              </a:r>
            </a:p>
          </p:txBody>
        </p:sp>
        <p:cxnSp>
          <p:nvCxnSpPr>
            <p:cNvPr id="5126" name="直接连接符 24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>
              <a:off x="2773" y="843"/>
              <a:ext cx="0" cy="334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sysDash"/>
              <a:round/>
            </a:ln>
          </p:spPr>
        </p:cxnSp>
        <p:grpSp>
          <p:nvGrpSpPr>
            <p:cNvPr id="6" name="组合 5"/>
            <p:cNvGrpSpPr/>
            <p:nvPr/>
          </p:nvGrpSpPr>
          <p:grpSpPr>
            <a:xfrm>
              <a:off x="9381" y="1320"/>
              <a:ext cx="7148" cy="963"/>
              <a:chOff x="9935" y="748"/>
              <a:chExt cx="7148" cy="963"/>
            </a:xfrm>
          </p:grpSpPr>
          <p:pic>
            <p:nvPicPr>
              <p:cNvPr id="47" name="图片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983" y="748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8" name="椭圆 47"/>
              <p:cNvSpPr/>
              <p:nvPr/>
            </p:nvSpPr>
            <p:spPr>
              <a:xfrm>
                <a:off x="9983" y="748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2" name="组合 20"/>
              <p:cNvGrpSpPr/>
              <p:nvPr/>
            </p:nvGrpSpPr>
            <p:grpSpPr>
              <a:xfrm>
                <a:off x="11138" y="748"/>
                <a:ext cx="5945" cy="960"/>
                <a:chOff x="6004452" y="1971917"/>
                <a:chExt cx="3406249" cy="610204"/>
              </a:xfrm>
            </p:grpSpPr>
            <p:pic>
              <p:nvPicPr>
                <p:cNvPr id="50" name="图片 1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" name="圆角矩形 50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2" name="文本框 19"/>
              <p:cNvSpPr txBox="1"/>
              <p:nvPr/>
            </p:nvSpPr>
            <p:spPr>
              <a:xfrm>
                <a:off x="11580" y="843"/>
                <a:ext cx="5220" cy="7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实验目的</a:t>
                </a:r>
              </a:p>
            </p:txBody>
          </p:sp>
          <p:sp>
            <p:nvSpPr>
              <p:cNvPr id="53" name="文本框 21"/>
              <p:cNvSpPr txBox="1"/>
              <p:nvPr/>
            </p:nvSpPr>
            <p:spPr>
              <a:xfrm>
                <a:off x="9935" y="871"/>
                <a:ext cx="1000" cy="7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一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605" y="2617"/>
              <a:ext cx="7100" cy="962"/>
              <a:chOff x="9009" y="2188"/>
              <a:chExt cx="7100" cy="965"/>
            </a:xfrm>
          </p:grpSpPr>
          <p:pic>
            <p:nvPicPr>
              <p:cNvPr id="54" name="图片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009" y="2188"/>
                <a:ext cx="963" cy="96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5" name="椭圆 54"/>
              <p:cNvSpPr/>
              <p:nvPr/>
            </p:nvSpPr>
            <p:spPr>
              <a:xfrm>
                <a:off x="9009" y="2188"/>
                <a:ext cx="963" cy="965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" name="组合 26"/>
              <p:cNvGrpSpPr/>
              <p:nvPr/>
            </p:nvGrpSpPr>
            <p:grpSpPr>
              <a:xfrm>
                <a:off x="10164" y="2188"/>
                <a:ext cx="5945" cy="963"/>
                <a:chOff x="6004452" y="1971917"/>
                <a:chExt cx="3406249" cy="610204"/>
              </a:xfrm>
            </p:grpSpPr>
            <p:pic>
              <p:nvPicPr>
                <p:cNvPr id="57" name="图片 2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8" name="圆角矩形 57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9" name="文本框 27"/>
              <p:cNvSpPr txBox="1"/>
              <p:nvPr/>
            </p:nvSpPr>
            <p:spPr>
              <a:xfrm>
                <a:off x="10607" y="2286"/>
                <a:ext cx="522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实验设备与条件</a:t>
                </a:r>
              </a:p>
            </p:txBody>
          </p:sp>
          <p:sp>
            <p:nvSpPr>
              <p:cNvPr id="60" name="文本框 28"/>
              <p:cNvSpPr txBox="1"/>
              <p:nvPr/>
            </p:nvSpPr>
            <p:spPr>
              <a:xfrm>
                <a:off x="9093" y="2314"/>
                <a:ext cx="100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二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7617" y="3913"/>
              <a:ext cx="7100" cy="962"/>
              <a:chOff x="7871" y="3631"/>
              <a:chExt cx="7100" cy="965"/>
            </a:xfrm>
          </p:grpSpPr>
          <p:pic>
            <p:nvPicPr>
              <p:cNvPr id="61" name="图片 3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71" y="3631"/>
                <a:ext cx="963" cy="96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2" name="椭圆 61"/>
              <p:cNvSpPr/>
              <p:nvPr/>
            </p:nvSpPr>
            <p:spPr>
              <a:xfrm>
                <a:off x="7871" y="3631"/>
                <a:ext cx="963" cy="965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4" name="组合 34"/>
              <p:cNvGrpSpPr/>
              <p:nvPr/>
            </p:nvGrpSpPr>
            <p:grpSpPr>
              <a:xfrm>
                <a:off x="9026" y="3631"/>
                <a:ext cx="5945" cy="962"/>
                <a:chOff x="6004452" y="1971917"/>
                <a:chExt cx="3406249" cy="610204"/>
              </a:xfrm>
            </p:grpSpPr>
            <p:pic>
              <p:nvPicPr>
                <p:cNvPr id="64" name="图片 3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5" name="圆角矩形 64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" name="文本框 35"/>
              <p:cNvSpPr txBox="1"/>
              <p:nvPr/>
            </p:nvSpPr>
            <p:spPr>
              <a:xfrm>
                <a:off x="9468" y="3728"/>
                <a:ext cx="522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实验要求与说明</a:t>
                </a:r>
              </a:p>
            </p:txBody>
          </p:sp>
          <p:sp>
            <p:nvSpPr>
              <p:cNvPr id="67" name="文本框 36"/>
              <p:cNvSpPr txBox="1"/>
              <p:nvPr/>
            </p:nvSpPr>
            <p:spPr>
              <a:xfrm>
                <a:off x="7970" y="3744"/>
                <a:ext cx="100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三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616" y="5209"/>
              <a:ext cx="7100" cy="962"/>
              <a:chOff x="6870" y="5087"/>
              <a:chExt cx="7100" cy="963"/>
            </a:xfrm>
          </p:grpSpPr>
          <p:pic>
            <p:nvPicPr>
              <p:cNvPr id="68" name="图片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70" y="5087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9" name="椭圆 68"/>
              <p:cNvSpPr/>
              <p:nvPr/>
            </p:nvSpPr>
            <p:spPr>
              <a:xfrm>
                <a:off x="6870" y="5087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5" name="组合 42"/>
              <p:cNvGrpSpPr/>
              <p:nvPr/>
            </p:nvGrpSpPr>
            <p:grpSpPr>
              <a:xfrm>
                <a:off x="8025" y="5087"/>
                <a:ext cx="5945" cy="960"/>
                <a:chOff x="6004452" y="1971917"/>
                <a:chExt cx="3406249" cy="610204"/>
              </a:xfrm>
            </p:grpSpPr>
            <p:pic>
              <p:nvPicPr>
                <p:cNvPr id="71" name="图片 4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72" name="圆角矩形 71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3" name="文本框 43"/>
              <p:cNvSpPr txBox="1"/>
              <p:nvPr/>
            </p:nvSpPr>
            <p:spPr>
              <a:xfrm>
                <a:off x="8467" y="5184"/>
                <a:ext cx="522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实验内容与步骤</a:t>
                </a:r>
              </a:p>
            </p:txBody>
          </p:sp>
          <p:sp>
            <p:nvSpPr>
              <p:cNvPr id="74" name="文本框 44"/>
              <p:cNvSpPr txBox="1"/>
              <p:nvPr/>
            </p:nvSpPr>
            <p:spPr>
              <a:xfrm>
                <a:off x="6948" y="5197"/>
                <a:ext cx="100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四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747" y="6505"/>
              <a:ext cx="7100" cy="962"/>
              <a:chOff x="6870" y="5087"/>
              <a:chExt cx="7100" cy="963"/>
            </a:xfrm>
          </p:grpSpPr>
          <p:pic>
            <p:nvPicPr>
              <p:cNvPr id="11" name="图片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70" y="5087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2" name="椭圆 11"/>
              <p:cNvSpPr/>
              <p:nvPr/>
            </p:nvSpPr>
            <p:spPr>
              <a:xfrm>
                <a:off x="6870" y="5087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3" name="组合 42"/>
              <p:cNvGrpSpPr/>
              <p:nvPr/>
            </p:nvGrpSpPr>
            <p:grpSpPr>
              <a:xfrm>
                <a:off x="8025" y="5087"/>
                <a:ext cx="5945" cy="960"/>
                <a:chOff x="6004452" y="1971917"/>
                <a:chExt cx="3406249" cy="610204"/>
              </a:xfrm>
            </p:grpSpPr>
            <p:pic>
              <p:nvPicPr>
                <p:cNvPr id="14" name="图片 4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5" name="圆角矩形 14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" name="文本框 43"/>
              <p:cNvSpPr txBox="1"/>
              <p:nvPr/>
            </p:nvSpPr>
            <p:spPr>
              <a:xfrm>
                <a:off x="8467" y="5184"/>
                <a:ext cx="522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思考题</a:t>
                </a:r>
              </a:p>
            </p:txBody>
          </p:sp>
          <p:sp>
            <p:nvSpPr>
              <p:cNvPr id="17" name="文本框 44"/>
              <p:cNvSpPr txBox="1"/>
              <p:nvPr/>
            </p:nvSpPr>
            <p:spPr>
              <a:xfrm>
                <a:off x="6975" y="5198"/>
                <a:ext cx="100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五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38" y="7801"/>
              <a:ext cx="7100" cy="962"/>
              <a:chOff x="6870" y="5087"/>
              <a:chExt cx="7100" cy="963"/>
            </a:xfrm>
          </p:grpSpPr>
          <p:pic>
            <p:nvPicPr>
              <p:cNvPr id="19" name="图片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70" y="5087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0" name="椭圆 19"/>
              <p:cNvSpPr/>
              <p:nvPr/>
            </p:nvSpPr>
            <p:spPr>
              <a:xfrm>
                <a:off x="6870" y="5087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21" name="组合 42"/>
              <p:cNvGrpSpPr/>
              <p:nvPr/>
            </p:nvGrpSpPr>
            <p:grpSpPr>
              <a:xfrm>
                <a:off x="8025" y="5087"/>
                <a:ext cx="5945" cy="960"/>
                <a:chOff x="6004452" y="1971917"/>
                <a:chExt cx="3406249" cy="610204"/>
              </a:xfrm>
            </p:grpSpPr>
            <p:pic>
              <p:nvPicPr>
                <p:cNvPr id="22" name="图片 4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23" name="圆角矩形 22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文本框 43"/>
              <p:cNvSpPr txBox="1"/>
              <p:nvPr/>
            </p:nvSpPr>
            <p:spPr>
              <a:xfrm>
                <a:off x="8467" y="5184"/>
                <a:ext cx="522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实验报告</a:t>
                </a:r>
              </a:p>
            </p:txBody>
          </p:sp>
          <p:sp>
            <p:nvSpPr>
              <p:cNvPr id="25" name="文本框 44"/>
              <p:cNvSpPr txBox="1"/>
              <p:nvPr/>
            </p:nvSpPr>
            <p:spPr>
              <a:xfrm>
                <a:off x="6948" y="5176"/>
                <a:ext cx="100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六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34360" y="1925320"/>
            <a:ext cx="9011285" cy="2538730"/>
            <a:chOff x="4936" y="3032"/>
            <a:chExt cx="14191" cy="3998"/>
          </a:xfrm>
        </p:grpSpPr>
        <p:sp>
          <p:nvSpPr>
            <p:cNvPr id="2" name="圆角矩形 1"/>
            <p:cNvSpPr/>
            <p:nvPr/>
          </p:nvSpPr>
          <p:spPr>
            <a:xfrm>
              <a:off x="4936" y="3032"/>
              <a:ext cx="13862" cy="3998"/>
            </a:xfrm>
            <a:prstGeom prst="roundRect">
              <a:avLst/>
            </a:prstGeom>
            <a:gradFill>
              <a:gsLst>
                <a:gs pos="58000">
                  <a:schemeClr val="bg1">
                    <a:lumMod val="95000"/>
                  </a:schemeClr>
                </a:gs>
                <a:gs pos="88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5423" y="3261"/>
              <a:ext cx="3704" cy="79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制作新的拓扑图</a:t>
              </a:r>
            </a:p>
          </p:txBody>
        </p:sp>
      </p:grp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830199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lnSpcReduction="10000"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二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跨交换机相同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VLAN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间通信配置</a:t>
            </a:r>
          </a:p>
        </p:txBody>
      </p:sp>
      <p:cxnSp>
        <p:nvCxnSpPr>
          <p:cNvPr id="3" name="肘形连接符 2"/>
          <p:cNvCxnSpPr/>
          <p:nvPr/>
        </p:nvCxnSpPr>
        <p:spPr>
          <a:xfrm>
            <a:off x="44450" y="1400810"/>
            <a:ext cx="3208655" cy="827405"/>
          </a:xfrm>
          <a:prstGeom prst="bentConnector3">
            <a:avLst>
              <a:gd name="adj1" fmla="val 9598"/>
            </a:avLst>
          </a:prstGeom>
          <a:ln w="31750" cmpd="sng">
            <a:solidFill>
              <a:srgbClr val="FF6600"/>
            </a:solidFill>
            <a:prstDash val="sysDot"/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41935" y="1425575"/>
            <a:ext cx="528955" cy="914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400" b="1" i="1">
                <a:ln w="10160">
                  <a:noFill/>
                  <a:prstDash val="solid"/>
                </a:ln>
                <a:solidFill>
                  <a:srgbClr val="FF66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50595" y="1673860"/>
            <a:ext cx="139636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ln w="10160">
                  <a:noFill/>
                  <a:prstDash val="solid"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</a:rPr>
              <a:t>配置VLAN</a:t>
            </a:r>
          </a:p>
        </p:txBody>
      </p:sp>
      <p:sp>
        <p:nvSpPr>
          <p:cNvPr id="8" name="矩形 7"/>
          <p:cNvSpPr/>
          <p:nvPr/>
        </p:nvSpPr>
        <p:spPr>
          <a:xfrm>
            <a:off x="3508375" y="2868295"/>
            <a:ext cx="8428355" cy="1179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000" b="1" dirty="0" smtClean="0">
                <a:solidFill>
                  <a:srgbClr val="CC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步骤</a:t>
            </a:r>
            <a:r>
              <a:rPr lang="en-US" altLang="zh-CN" sz="2000" b="1" dirty="0" smtClean="0">
                <a:solidFill>
                  <a:srgbClr val="CC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endParaRPr lang="en-US" altLang="zh-CN" sz="2000" b="1" dirty="0" smtClean="0">
              <a:solidFill>
                <a:srgbClr val="CC99FF"/>
              </a:solidFill>
              <a:latin typeface="Times New Roman" panose="02020603050405020304" pitchFamily="18" charset="0"/>
              <a:ea typeface="微软雅黑" panose="020B0503020204020204" charset="-122"/>
              <a:sym typeface="Wingdings 3"/>
            </a:endParaRPr>
          </a:p>
          <a:p>
            <a:r>
              <a:rPr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    </a:t>
            </a:r>
            <a:r>
              <a:rPr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在第一部分的基础上引入一台新的交换机，并用交叉线连接到第一部分的交换机swA上（两台交换机之间连接的端口均为F0/10），形成新的拓扑图；再引入三台计算机，连接到新添加的交换机上，如图7-2所示；按表7-2所示设置好计算机的IP地址。</a:t>
            </a:r>
          </a:p>
        </p:txBody>
      </p:sp>
      <p:sp>
        <p:nvSpPr>
          <p:cNvPr id="13" name="Triangle rectangle 10"/>
          <p:cNvSpPr/>
          <p:nvPr/>
        </p:nvSpPr>
        <p:spPr>
          <a:xfrm rot="16200000" flipH="1" flipV="1">
            <a:off x="11934463" y="2594741"/>
            <a:ext cx="230676" cy="191182"/>
          </a:xfrm>
          <a:prstGeom prst="rtTriangle">
            <a:avLst/>
          </a:prstGeom>
          <a:gradFill flip="none" rotWithShape="1">
            <a:gsLst>
              <a:gs pos="85000">
                <a:srgbClr val="FF6600"/>
              </a:gs>
              <a:gs pos="10000">
                <a:schemeClr val="accent1">
                  <a:lumMod val="50000"/>
                </a:schemeClr>
              </a:gs>
              <a:gs pos="100000">
                <a:srgbClr val="FF9933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1" name="图片 10" descr="201750-120GGH5028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505" y="3266440"/>
            <a:ext cx="3100070" cy="30422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134360" y="1252220"/>
            <a:ext cx="9010015" cy="4461510"/>
            <a:chOff x="4936" y="1972"/>
            <a:chExt cx="14189" cy="7026"/>
          </a:xfrm>
        </p:grpSpPr>
        <p:sp>
          <p:nvSpPr>
            <p:cNvPr id="2" name="圆角矩形 1"/>
            <p:cNvSpPr/>
            <p:nvPr/>
          </p:nvSpPr>
          <p:spPr>
            <a:xfrm>
              <a:off x="4936" y="1972"/>
              <a:ext cx="13862" cy="7027"/>
            </a:xfrm>
            <a:prstGeom prst="roundRect">
              <a:avLst/>
            </a:prstGeom>
            <a:gradFill>
              <a:gsLst>
                <a:gs pos="58000">
                  <a:schemeClr val="bg1">
                    <a:lumMod val="95000"/>
                  </a:schemeClr>
                </a:gs>
                <a:gs pos="88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4221" y="2157"/>
              <a:ext cx="4905" cy="1157"/>
              <a:chOff x="14222" y="3261"/>
              <a:chExt cx="4905" cy="1157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4222" y="3261"/>
                <a:ext cx="4905" cy="79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对交换机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swB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进行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VLAN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配置</a:t>
                </a:r>
                <a:endParaRPr lang="zh-CN" alt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riangle rectangle 10"/>
              <p:cNvSpPr/>
              <p:nvPr/>
            </p:nvSpPr>
            <p:spPr>
              <a:xfrm rot="16200000" flipH="1" flipV="1">
                <a:off x="18794" y="4086"/>
                <a:ext cx="363" cy="301"/>
              </a:xfrm>
              <a:prstGeom prst="rtTriangle">
                <a:avLst/>
              </a:prstGeom>
              <a:gradFill flip="none" rotWithShape="1">
                <a:gsLst>
                  <a:gs pos="85000">
                    <a:srgbClr val="FF6600"/>
                  </a:gs>
                  <a:gs pos="10000">
                    <a:schemeClr val="accent1">
                      <a:lumMod val="50000"/>
                    </a:schemeClr>
                  </a:gs>
                  <a:gs pos="100000">
                    <a:srgbClr val="FF9933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dirty="0"/>
              </a:p>
            </p:txBody>
          </p:sp>
        </p:grpSp>
      </p:grp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830199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lnSpcReduction="10000"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二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跨交换机相同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VLAN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间通信配置</a:t>
            </a:r>
          </a:p>
        </p:txBody>
      </p:sp>
      <p:cxnSp>
        <p:nvCxnSpPr>
          <p:cNvPr id="3" name="肘形连接符 2"/>
          <p:cNvCxnSpPr/>
          <p:nvPr/>
        </p:nvCxnSpPr>
        <p:spPr>
          <a:xfrm>
            <a:off x="44450" y="1400810"/>
            <a:ext cx="3208655" cy="827405"/>
          </a:xfrm>
          <a:prstGeom prst="bentConnector3">
            <a:avLst>
              <a:gd name="adj1" fmla="val 9598"/>
            </a:avLst>
          </a:prstGeom>
          <a:ln w="31750" cmpd="sng">
            <a:solidFill>
              <a:srgbClr val="FF6600"/>
            </a:solidFill>
            <a:prstDash val="sysDot"/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41935" y="1425575"/>
            <a:ext cx="528955" cy="914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400" b="1" i="1">
                <a:ln w="10160">
                  <a:noFill/>
                  <a:prstDash val="solid"/>
                </a:ln>
                <a:solidFill>
                  <a:srgbClr val="FF66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8535" y="1673860"/>
            <a:ext cx="139636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ln w="10160">
                  <a:noFill/>
                  <a:prstDash val="solid"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</a:rPr>
              <a:t>配置VLAN</a:t>
            </a:r>
          </a:p>
        </p:txBody>
      </p:sp>
      <p:sp>
        <p:nvSpPr>
          <p:cNvPr id="8" name="矩形 7"/>
          <p:cNvSpPr/>
          <p:nvPr/>
        </p:nvSpPr>
        <p:spPr>
          <a:xfrm>
            <a:off x="3508375" y="2059305"/>
            <a:ext cx="8107045" cy="935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000" b="1" dirty="0" smtClean="0">
                <a:solidFill>
                  <a:srgbClr val="CC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步骤</a:t>
            </a:r>
            <a:r>
              <a:rPr lang="en-US" altLang="zh-CN" sz="2000" b="1" dirty="0" smtClean="0">
                <a:solidFill>
                  <a:srgbClr val="CC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endParaRPr lang="en-US" altLang="zh-CN" sz="2000" b="1" dirty="0" smtClean="0">
              <a:solidFill>
                <a:srgbClr val="CC99FF"/>
              </a:solidFill>
              <a:latin typeface="Times New Roman" panose="02020603050405020304" pitchFamily="18" charset="0"/>
              <a:ea typeface="微软雅黑" panose="020B0503020204020204" charset="-122"/>
              <a:sym typeface="Wingdings 3"/>
            </a:endParaRPr>
          </a:p>
          <a:p>
            <a:r>
              <a:rPr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    </a:t>
            </a:r>
            <a:r>
              <a:rPr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保持第一部分内容不变（即swA的配置不</a:t>
            </a:r>
            <a:r>
              <a:rPr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动</a:t>
            </a:r>
            <a:r>
              <a:rPr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），按同样原理，把拓扑图右边的交换机改名为swB。现主要对交换机swB进行VLAN的配置，如图7-10所示。</a:t>
            </a:r>
          </a:p>
        </p:txBody>
      </p:sp>
      <p:pic>
        <p:nvPicPr>
          <p:cNvPr id="10" name="图片 9" descr="201750-120GGH5028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505" y="3266440"/>
            <a:ext cx="3100070" cy="304228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960235" y="3266440"/>
            <a:ext cx="4678680" cy="2421255"/>
            <a:chOff x="10317" y="5144"/>
            <a:chExt cx="7368" cy="3813"/>
          </a:xfrm>
        </p:grpSpPr>
        <p:pic>
          <p:nvPicPr>
            <p:cNvPr id="7" name="图片 138"/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10317" y="5144"/>
              <a:ext cx="7368" cy="323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" name="文本框 11"/>
            <p:cNvSpPr txBox="1"/>
            <p:nvPr/>
          </p:nvSpPr>
          <p:spPr>
            <a:xfrm>
              <a:off x="10702" y="8381"/>
              <a:ext cx="659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图7-10  在vlan database模式下划分VLAN</a:t>
              </a:r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6990715" y="3392170"/>
            <a:ext cx="1342390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6202680" y="3419475"/>
            <a:ext cx="855345" cy="441325"/>
          </a:xfrm>
          <a:prstGeom prst="line">
            <a:avLst/>
          </a:prstGeom>
          <a:ln w="31750" cmpd="sng">
            <a:solidFill>
              <a:schemeClr val="accent3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457575" y="3494405"/>
            <a:ext cx="2703195" cy="2030730"/>
            <a:chOff x="4715" y="7856"/>
            <a:chExt cx="4257" cy="3198"/>
          </a:xfrm>
        </p:grpSpPr>
        <p:sp>
          <p:nvSpPr>
            <p:cNvPr id="18" name="文本框 17"/>
            <p:cNvSpPr txBox="1"/>
            <p:nvPr/>
          </p:nvSpPr>
          <p:spPr>
            <a:xfrm>
              <a:off x="4715" y="7856"/>
              <a:ext cx="4257" cy="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        </a:t>
              </a:r>
              <a:r>
                <a:rPr dirty="0" smtClean="0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用另一种划分VLAN的方法对swB划分VLAN，</a:t>
              </a:r>
              <a:r>
                <a:rPr b="1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即在交换机的特权模式下输入vlan database命令进入vlan database模式，然后利用vlan命令划分VLAN并命名</a:t>
              </a:r>
              <a:r>
                <a:rPr lang="zh-CN" b="1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。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4715" y="7890"/>
              <a:ext cx="4257" cy="3136"/>
            </a:xfrm>
            <a:prstGeom prst="rect">
              <a:avLst/>
            </a:prstGeom>
            <a:noFill/>
            <a:ln w="25400" cmpd="sng"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134360" y="1252220"/>
            <a:ext cx="8802370" cy="4462145"/>
          </a:xfrm>
          <a:prstGeom prst="roundRect">
            <a:avLst/>
          </a:prstGeom>
          <a:gradFill>
            <a:gsLst>
              <a:gs pos="58000">
                <a:schemeClr val="bg1">
                  <a:lumMod val="95000"/>
                </a:schemeClr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7275830" y="1369695"/>
            <a:ext cx="4869180" cy="734695"/>
            <a:chOff x="11459" y="3261"/>
            <a:chExt cx="7668" cy="1157"/>
          </a:xfrm>
        </p:grpSpPr>
        <p:sp>
          <p:nvSpPr>
            <p:cNvPr id="19" name="矩形 18"/>
            <p:cNvSpPr/>
            <p:nvPr/>
          </p:nvSpPr>
          <p:spPr>
            <a:xfrm>
              <a:off x="11459" y="3261"/>
              <a:ext cx="7668" cy="79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分别将</a:t>
              </a:r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PC6</a:t>
              </a:r>
              <a:r>
                <a:rPr lang="zh-CN" alt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和</a:t>
              </a:r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PC7</a:t>
              </a:r>
              <a:r>
                <a:rPr lang="zh-CN" alt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的端口划入</a:t>
              </a:r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VLAN2</a:t>
              </a:r>
              <a:r>
                <a:rPr lang="zh-CN" alt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和</a:t>
              </a:r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VLAN3</a:t>
              </a:r>
            </a:p>
          </p:txBody>
        </p:sp>
        <p:sp>
          <p:nvSpPr>
            <p:cNvPr id="20" name="Triangle rectangle 10"/>
            <p:cNvSpPr/>
            <p:nvPr/>
          </p:nvSpPr>
          <p:spPr>
            <a:xfrm rot="16200000" flipH="1" flipV="1">
              <a:off x="18794" y="4086"/>
              <a:ext cx="363" cy="301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830199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lnSpcReduction="10000"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二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跨交换机相同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VLAN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间通信配置</a:t>
            </a:r>
          </a:p>
        </p:txBody>
      </p:sp>
      <p:cxnSp>
        <p:nvCxnSpPr>
          <p:cNvPr id="3" name="肘形连接符 2"/>
          <p:cNvCxnSpPr/>
          <p:nvPr/>
        </p:nvCxnSpPr>
        <p:spPr>
          <a:xfrm>
            <a:off x="44450" y="1400810"/>
            <a:ext cx="3208655" cy="827405"/>
          </a:xfrm>
          <a:prstGeom prst="bentConnector3">
            <a:avLst>
              <a:gd name="adj1" fmla="val 9598"/>
            </a:avLst>
          </a:prstGeom>
          <a:ln w="31750" cmpd="sng">
            <a:solidFill>
              <a:srgbClr val="FF6600"/>
            </a:solidFill>
            <a:prstDash val="sysDot"/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41935" y="1425575"/>
            <a:ext cx="528955" cy="914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400" b="1" i="1">
                <a:ln w="10160">
                  <a:noFill/>
                  <a:prstDash val="solid"/>
                </a:ln>
                <a:solidFill>
                  <a:srgbClr val="FF66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31545" y="1712595"/>
            <a:ext cx="139636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ln w="10160">
                  <a:noFill/>
                  <a:prstDash val="solid"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</a:rPr>
              <a:t>配置VLAN</a:t>
            </a:r>
          </a:p>
        </p:txBody>
      </p:sp>
      <p:sp>
        <p:nvSpPr>
          <p:cNvPr id="8" name="矩形 7"/>
          <p:cNvSpPr/>
          <p:nvPr/>
        </p:nvSpPr>
        <p:spPr>
          <a:xfrm>
            <a:off x="3508375" y="2059305"/>
            <a:ext cx="8107045" cy="966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000" b="1" dirty="0" smtClean="0">
                <a:solidFill>
                  <a:srgbClr val="CC99FF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步骤</a:t>
            </a:r>
            <a:r>
              <a:rPr lang="en-US" altLang="zh-CN" sz="2000" b="1" dirty="0" smtClean="0">
                <a:solidFill>
                  <a:srgbClr val="CC99FF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3</a:t>
            </a:r>
            <a:endParaRPr lang="en-US" altLang="zh-CN" sz="2000" b="1" dirty="0" smtClean="0">
              <a:solidFill>
                <a:srgbClr val="CC99FF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r>
              <a:rPr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      </a:t>
            </a:r>
            <a:r>
              <a:rPr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参考第一部分内容介绍的方法，在swB交换机上把连接PC7的端口F0/2划入VLAN 2，把连接PC6的端口F0/3划入VLAN 3。</a:t>
            </a:r>
          </a:p>
        </p:txBody>
      </p:sp>
      <p:sp>
        <p:nvSpPr>
          <p:cNvPr id="9" name="矩形 8"/>
          <p:cNvSpPr/>
          <p:nvPr/>
        </p:nvSpPr>
        <p:spPr>
          <a:xfrm>
            <a:off x="3508375" y="4403725"/>
            <a:ext cx="8107045" cy="7226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000" b="1" dirty="0" smtClean="0">
                <a:solidFill>
                  <a:srgbClr val="CC99FF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步骤</a:t>
            </a:r>
            <a:r>
              <a:rPr lang="en-US" altLang="zh-CN" sz="2000" b="1" dirty="0" smtClean="0">
                <a:solidFill>
                  <a:srgbClr val="CC99FF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4</a:t>
            </a:r>
            <a:endParaRPr lang="en-US" altLang="zh-CN" sz="2000" b="1" dirty="0" smtClean="0">
              <a:solidFill>
                <a:srgbClr val="CC99FF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r>
              <a:rPr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      </a:t>
            </a:r>
            <a:r>
              <a:rPr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在swB交换机上利用show vlan命令查看其VLAN信息。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897505" y="3742690"/>
            <a:ext cx="3407410" cy="734695"/>
            <a:chOff x="11459" y="3261"/>
            <a:chExt cx="5366" cy="1157"/>
          </a:xfrm>
        </p:grpSpPr>
        <p:sp>
          <p:nvSpPr>
            <p:cNvPr id="13" name="矩形 12"/>
            <p:cNvSpPr/>
            <p:nvPr/>
          </p:nvSpPr>
          <p:spPr>
            <a:xfrm>
              <a:off x="11459" y="3261"/>
              <a:ext cx="5366" cy="79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利用</a:t>
              </a:r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show vlan</a:t>
              </a:r>
              <a:r>
                <a:rPr lang="zh-CN" alt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命令查看信息</a:t>
              </a:r>
            </a:p>
          </p:txBody>
        </p:sp>
        <p:sp>
          <p:nvSpPr>
            <p:cNvPr id="17" name="Triangle rectangle 10"/>
            <p:cNvSpPr/>
            <p:nvPr/>
          </p:nvSpPr>
          <p:spPr>
            <a:xfrm rot="5400000" flipV="1">
              <a:off x="11443" y="4086"/>
              <a:ext cx="363" cy="301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pic>
        <p:nvPicPr>
          <p:cNvPr id="10" name="图片 9" descr="201750-120GGH5028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5420" y="3034665"/>
            <a:ext cx="3169285" cy="31108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ldLvl="0" animBg="1"/>
      <p:bldP spid="6" grpId="0"/>
      <p:bldP spid="8" grpId="0" bldLvl="0" animBg="1"/>
      <p:bldP spid="9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315845" y="1252220"/>
            <a:ext cx="9829165" cy="4462145"/>
            <a:chOff x="3647" y="1972"/>
            <a:chExt cx="15479" cy="7027"/>
          </a:xfrm>
        </p:grpSpPr>
        <p:sp>
          <p:nvSpPr>
            <p:cNvPr id="2" name="圆角矩形 1"/>
            <p:cNvSpPr/>
            <p:nvPr/>
          </p:nvSpPr>
          <p:spPr>
            <a:xfrm>
              <a:off x="3647" y="1972"/>
              <a:ext cx="15151" cy="7027"/>
            </a:xfrm>
            <a:prstGeom prst="roundRect">
              <a:avLst/>
            </a:prstGeom>
            <a:gradFill>
              <a:gsLst>
                <a:gs pos="58000">
                  <a:schemeClr val="bg1">
                    <a:lumMod val="95000"/>
                  </a:schemeClr>
                </a:gs>
                <a:gs pos="88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4221" y="2157"/>
              <a:ext cx="4905" cy="1157"/>
              <a:chOff x="14222" y="3261"/>
              <a:chExt cx="4905" cy="1157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4222" y="3261"/>
                <a:ext cx="4905" cy="79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利用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ping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命令测试连通性</a:t>
                </a:r>
              </a:p>
            </p:txBody>
          </p:sp>
          <p:sp>
            <p:nvSpPr>
              <p:cNvPr id="20" name="Triangle rectangle 10"/>
              <p:cNvSpPr/>
              <p:nvPr/>
            </p:nvSpPr>
            <p:spPr>
              <a:xfrm rot="16200000" flipH="1" flipV="1">
                <a:off x="18794" y="4086"/>
                <a:ext cx="363" cy="301"/>
              </a:xfrm>
              <a:prstGeom prst="rtTriangle">
                <a:avLst/>
              </a:prstGeom>
              <a:gradFill flip="none" rotWithShape="1">
                <a:gsLst>
                  <a:gs pos="85000">
                    <a:srgbClr val="FF6600"/>
                  </a:gs>
                  <a:gs pos="10000">
                    <a:schemeClr val="accent1">
                      <a:lumMod val="50000"/>
                    </a:schemeClr>
                  </a:gs>
                  <a:gs pos="100000">
                    <a:srgbClr val="FF9933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dirty="0"/>
              </a:p>
            </p:txBody>
          </p:sp>
        </p:grpSp>
      </p:grp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830199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lnSpcReduction="10000"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二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跨交换机相同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VLAN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间通信配置</a:t>
            </a:r>
          </a:p>
        </p:txBody>
      </p:sp>
      <p:cxnSp>
        <p:nvCxnSpPr>
          <p:cNvPr id="3" name="肘形连接符 2"/>
          <p:cNvCxnSpPr/>
          <p:nvPr/>
        </p:nvCxnSpPr>
        <p:spPr>
          <a:xfrm>
            <a:off x="44450" y="1400810"/>
            <a:ext cx="2448000" cy="827405"/>
          </a:xfrm>
          <a:prstGeom prst="bentConnector3">
            <a:avLst>
              <a:gd name="adj1" fmla="val 9598"/>
            </a:avLst>
          </a:prstGeom>
          <a:ln w="31750" cmpd="sng">
            <a:solidFill>
              <a:srgbClr val="FF6600"/>
            </a:solidFill>
            <a:prstDash val="sysDot"/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88595" y="1425575"/>
            <a:ext cx="528955" cy="914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400" b="1" i="1">
                <a:ln w="10160">
                  <a:noFill/>
                  <a:prstDash val="solid"/>
                </a:ln>
                <a:solidFill>
                  <a:srgbClr val="FF66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9300" y="1695450"/>
            <a:ext cx="139636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ln w="10160">
                  <a:noFill/>
                  <a:prstDash val="solid"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</a:rPr>
              <a:t>配置VLAN</a:t>
            </a:r>
          </a:p>
        </p:txBody>
      </p:sp>
      <p:sp>
        <p:nvSpPr>
          <p:cNvPr id="8" name="矩形 7"/>
          <p:cNvSpPr/>
          <p:nvPr/>
        </p:nvSpPr>
        <p:spPr>
          <a:xfrm>
            <a:off x="2650490" y="2059305"/>
            <a:ext cx="9145270" cy="935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000" b="1" dirty="0" smtClean="0">
                <a:solidFill>
                  <a:srgbClr val="CC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步骤</a:t>
            </a:r>
            <a:r>
              <a:rPr lang="en-US" altLang="zh-CN" sz="2000" b="1" dirty="0" smtClean="0">
                <a:solidFill>
                  <a:srgbClr val="CC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5</a:t>
            </a:r>
            <a:endParaRPr lang="en-US" altLang="zh-CN" sz="2000" b="1" dirty="0" smtClean="0">
              <a:solidFill>
                <a:srgbClr val="CC99FF"/>
              </a:solidFill>
              <a:latin typeface="Times New Roman" panose="02020603050405020304" pitchFamily="18" charset="0"/>
              <a:ea typeface="微软雅黑" panose="020B0503020204020204" charset="-122"/>
              <a:sym typeface="Wingdings 3"/>
            </a:endParaRPr>
          </a:p>
          <a:p>
            <a:r>
              <a:rPr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    </a:t>
            </a:r>
            <a:r>
              <a:rPr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交换机配置完后，在PC6，PC7和PC8上利用ping命令分别测试与swA交换机连接的三台计算机的连通性，如图7-11，7-12和7-13所示，观察结果并分析原因。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371725" y="3644900"/>
            <a:ext cx="3161030" cy="1701800"/>
            <a:chOff x="3735" y="5740"/>
            <a:chExt cx="4978" cy="2680"/>
          </a:xfrm>
        </p:grpSpPr>
        <p:sp>
          <p:nvSpPr>
            <p:cNvPr id="12" name="文本框 11"/>
            <p:cNvSpPr txBox="1"/>
            <p:nvPr/>
          </p:nvSpPr>
          <p:spPr>
            <a:xfrm>
              <a:off x="3735" y="7892"/>
              <a:ext cx="4979" cy="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图7-11  在PC6上ping PC3的IP地址</a:t>
              </a:r>
            </a:p>
          </p:txBody>
        </p:sp>
        <p:pic>
          <p:nvPicPr>
            <p:cNvPr id="7" name="图片 1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31" y="5740"/>
              <a:ext cx="4883" cy="2178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7" name="组合 16"/>
          <p:cNvGrpSpPr/>
          <p:nvPr/>
        </p:nvGrpSpPr>
        <p:grpSpPr>
          <a:xfrm>
            <a:off x="5627370" y="3644900"/>
            <a:ext cx="3168650" cy="1701800"/>
            <a:chOff x="8862" y="5740"/>
            <a:chExt cx="4990" cy="2680"/>
          </a:xfrm>
        </p:grpSpPr>
        <p:pic>
          <p:nvPicPr>
            <p:cNvPr id="9" name="图片 1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65" y="5740"/>
              <a:ext cx="4785" cy="215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文本框 9"/>
            <p:cNvSpPr txBox="1"/>
            <p:nvPr/>
          </p:nvSpPr>
          <p:spPr>
            <a:xfrm>
              <a:off x="8862" y="7892"/>
              <a:ext cx="4991" cy="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图7-12  在PC7上ping PC2的IP地址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749665" y="3644900"/>
            <a:ext cx="3168650" cy="1718310"/>
            <a:chOff x="13779" y="5740"/>
            <a:chExt cx="4990" cy="2706"/>
          </a:xfrm>
        </p:grpSpPr>
        <p:pic>
          <p:nvPicPr>
            <p:cNvPr id="11" name="图片 1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001" y="5740"/>
              <a:ext cx="4437" cy="219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" name="文本框 13"/>
            <p:cNvSpPr txBox="1"/>
            <p:nvPr/>
          </p:nvSpPr>
          <p:spPr>
            <a:xfrm>
              <a:off x="13779" y="7918"/>
              <a:ext cx="4991" cy="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图7-13  在PC8上ping PC1的IP地址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44145" y="3620770"/>
            <a:ext cx="2125345" cy="254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lang="zh-CN" altLang="en-US" sz="1600">
                <a:latin typeface="Times New Roman" panose="02020603050405020304" pitchFamily="18" charset="0"/>
                <a:ea typeface="微软雅黑" panose="020B0503020204020204" charset="-122"/>
              </a:rPr>
              <a:t>通过观察与对比，我们得出结论是，</a:t>
            </a:r>
            <a:r>
              <a:rPr lang="zh-CN" altLang="en-US" sz="1600" b="1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除了默认的VLAN 1以外，其他相同VLAN之中的PC无法跨交换机通信，</a:t>
            </a:r>
            <a:r>
              <a:rPr lang="zh-CN" altLang="en-US" sz="1600">
                <a:latin typeface="Times New Roman" panose="02020603050405020304" pitchFamily="18" charset="0"/>
                <a:ea typeface="微软雅黑" panose="020B0503020204020204" charset="-122"/>
              </a:rPr>
              <a:t>因为两个交换机互联的端口F0/10都在VLAN 1中，所以只有VLAN 1中的计算机可以相互通信。</a:t>
            </a: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962775" y="5561965"/>
            <a:ext cx="478155" cy="588010"/>
          </a:xfrm>
          <a:prstGeom prst="line">
            <a:avLst/>
          </a:prstGeom>
          <a:ln w="25400" cmpd="sng">
            <a:solidFill>
              <a:schemeClr val="accent3">
                <a:lumMod val="75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158750" y="6149975"/>
            <a:ext cx="6804000" cy="0"/>
          </a:xfrm>
          <a:prstGeom prst="line">
            <a:avLst/>
          </a:prstGeom>
          <a:ln w="25400" cmpd="sng">
            <a:solidFill>
              <a:schemeClr val="accent3">
                <a:lumMod val="7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  <p:bldP spid="8" grpId="0" bldLvl="0" animBg="1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34360" y="1400175"/>
            <a:ext cx="8802370" cy="4452620"/>
            <a:chOff x="4936" y="2205"/>
            <a:chExt cx="13862" cy="7012"/>
          </a:xfrm>
        </p:grpSpPr>
        <p:sp>
          <p:nvSpPr>
            <p:cNvPr id="2" name="圆角矩形 1"/>
            <p:cNvSpPr/>
            <p:nvPr/>
          </p:nvSpPr>
          <p:spPr>
            <a:xfrm>
              <a:off x="4936" y="2205"/>
              <a:ext cx="13862" cy="7012"/>
            </a:xfrm>
            <a:prstGeom prst="roundRect">
              <a:avLst/>
            </a:prstGeom>
            <a:gradFill>
              <a:gsLst>
                <a:gs pos="58000">
                  <a:schemeClr val="bg1">
                    <a:lumMod val="95000"/>
                  </a:schemeClr>
                </a:gs>
                <a:gs pos="88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347" y="2627"/>
              <a:ext cx="12971" cy="132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要实现不同交换机相同VLAN中的计算机相互通信（本例为VLAN 2和VLAN 3中的计算机都能通信），需要将两台交换机之间的互联链路设置为Trunk模式，在本实验中，是分别将两台交换机的互联</a:t>
              </a:r>
              <a:r>
                <a:rPr altLang="zh-CN" sz="1600" b="1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端口F0/10模式改为Trunk模式。</a:t>
              </a:r>
            </a:p>
          </p:txBody>
        </p:sp>
      </p:grp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830199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lnSpcReduction="10000"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二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跨交换机相同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VLAN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间通信配置</a:t>
            </a:r>
          </a:p>
        </p:txBody>
      </p:sp>
      <p:cxnSp>
        <p:nvCxnSpPr>
          <p:cNvPr id="3" name="肘形连接符 2"/>
          <p:cNvCxnSpPr/>
          <p:nvPr/>
        </p:nvCxnSpPr>
        <p:spPr>
          <a:xfrm>
            <a:off x="44450" y="1400810"/>
            <a:ext cx="3208655" cy="827405"/>
          </a:xfrm>
          <a:prstGeom prst="bentConnector3">
            <a:avLst>
              <a:gd name="adj1" fmla="val 9598"/>
            </a:avLst>
          </a:prstGeom>
          <a:ln w="31750" cmpd="sng">
            <a:solidFill>
              <a:srgbClr val="FF6600"/>
            </a:solidFill>
            <a:prstDash val="sysDot"/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41935" y="1425575"/>
            <a:ext cx="528955" cy="914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400" b="1" i="1">
                <a:ln w="10160">
                  <a:noFill/>
                  <a:prstDash val="solid"/>
                </a:ln>
                <a:solidFill>
                  <a:srgbClr val="FF66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9315" y="1489075"/>
            <a:ext cx="2158365" cy="722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ln w="10160">
                  <a:noFill/>
                  <a:prstDash val="solid"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</a:rPr>
              <a:t>跨交换机相同</a:t>
            </a:r>
          </a:p>
          <a:p>
            <a:pPr algn="l"/>
            <a:r>
              <a:rPr lang="zh-CN" altLang="en-US" sz="2000">
                <a:ln w="10160">
                  <a:noFill/>
                  <a:prstDash val="solid"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</a:rPr>
              <a:t>VLAN间通信配置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9489440" y="2762250"/>
            <a:ext cx="2646727" cy="734866"/>
            <a:chOff x="14959" y="3261"/>
            <a:chExt cx="4168" cy="1157"/>
          </a:xfrm>
        </p:grpSpPr>
        <p:sp>
          <p:nvSpPr>
            <p:cNvPr id="9" name="矩形 8"/>
            <p:cNvSpPr/>
            <p:nvPr/>
          </p:nvSpPr>
          <p:spPr>
            <a:xfrm>
              <a:off x="14959" y="3261"/>
              <a:ext cx="4168" cy="79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进入接口配置模式</a:t>
              </a:r>
            </a:p>
          </p:txBody>
        </p:sp>
        <p:sp>
          <p:nvSpPr>
            <p:cNvPr id="13" name="Triangle rectangle 10"/>
            <p:cNvSpPr/>
            <p:nvPr/>
          </p:nvSpPr>
          <p:spPr>
            <a:xfrm rot="16200000" flipH="1" flipV="1">
              <a:off x="18794" y="4086"/>
              <a:ext cx="363" cy="301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3321685" y="3385185"/>
            <a:ext cx="8623935" cy="905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000" b="1" dirty="0" smtClean="0">
                <a:solidFill>
                  <a:srgbClr val="CC99FF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步骤</a:t>
            </a:r>
            <a:r>
              <a:rPr lang="en-US" altLang="zh-CN" sz="2000" b="1" dirty="0" smtClean="0">
                <a:solidFill>
                  <a:srgbClr val="CC99FF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1</a:t>
            </a:r>
          </a:p>
          <a:p>
            <a:r>
              <a:rPr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      如图7-14和图7-15所示，分别在两台</a:t>
            </a:r>
            <a:r>
              <a:rPr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交换</a:t>
            </a:r>
            <a:r>
              <a:rPr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机上进入F0/10的接口配置模式，然后用switchport mode trunk命令将端口设置为Trunk模式。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682365" y="4770755"/>
            <a:ext cx="3590290" cy="842010"/>
            <a:chOff x="5799" y="7513"/>
            <a:chExt cx="5654" cy="1326"/>
          </a:xfrm>
        </p:grpSpPr>
        <p:pic>
          <p:nvPicPr>
            <p:cNvPr id="7" name="图片 142"/>
            <p:cNvPicPr>
              <a:picLocks noChangeAspect="1"/>
            </p:cNvPicPr>
            <p:nvPr/>
          </p:nvPicPr>
          <p:blipFill>
            <a:blip r:embed="rId5">
              <a:grayscl/>
            </a:blip>
            <a:srcRect l="1714" t="6184"/>
            <a:stretch>
              <a:fillRect/>
            </a:stretch>
          </p:blipFill>
          <p:spPr>
            <a:xfrm>
              <a:off x="5799" y="7513"/>
              <a:ext cx="5654" cy="79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" name="文本框 14"/>
            <p:cNvSpPr txBox="1"/>
            <p:nvPr/>
          </p:nvSpPr>
          <p:spPr>
            <a:xfrm>
              <a:off x="5830" y="8311"/>
              <a:ext cx="5592" cy="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图7-14  在swA交换机上设置Trunk模式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735570" y="4770755"/>
            <a:ext cx="3634740" cy="842010"/>
            <a:chOff x="12182" y="7513"/>
            <a:chExt cx="5724" cy="1326"/>
          </a:xfrm>
        </p:grpSpPr>
        <p:pic>
          <p:nvPicPr>
            <p:cNvPr id="11" name="图片 143"/>
            <p:cNvPicPr>
              <a:picLocks noChangeAspect="1"/>
            </p:cNvPicPr>
            <p:nvPr/>
          </p:nvPicPr>
          <p:blipFill>
            <a:blip r:embed="rId6">
              <a:grayscl/>
            </a:blip>
            <a:srcRect l="504" t="6075"/>
            <a:stretch>
              <a:fillRect/>
            </a:stretch>
          </p:blipFill>
          <p:spPr>
            <a:xfrm>
              <a:off x="12182" y="7513"/>
              <a:ext cx="5725" cy="79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文本框 15"/>
            <p:cNvSpPr txBox="1"/>
            <p:nvPr/>
          </p:nvSpPr>
          <p:spPr>
            <a:xfrm>
              <a:off x="12257" y="8311"/>
              <a:ext cx="5574" cy="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图7-15  在swB交换机上设置Trunk模式</a:t>
              </a:r>
            </a:p>
          </p:txBody>
        </p:sp>
      </p:grpSp>
      <p:pic>
        <p:nvPicPr>
          <p:cNvPr id="20" name="图片 19" descr="14062813281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545" y="2835910"/>
            <a:ext cx="2892425" cy="40112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  <p:bldP spid="1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134360" y="1106805"/>
            <a:ext cx="9001760" cy="4745990"/>
            <a:chOff x="4936" y="1743"/>
            <a:chExt cx="14176" cy="7474"/>
          </a:xfrm>
        </p:grpSpPr>
        <p:sp>
          <p:nvSpPr>
            <p:cNvPr id="2" name="圆角矩形 1"/>
            <p:cNvSpPr/>
            <p:nvPr/>
          </p:nvSpPr>
          <p:spPr>
            <a:xfrm>
              <a:off x="4936" y="1743"/>
              <a:ext cx="13862" cy="7474"/>
            </a:xfrm>
            <a:prstGeom prst="roundRect">
              <a:avLst/>
            </a:prstGeom>
            <a:gradFill>
              <a:gsLst>
                <a:gs pos="58000">
                  <a:schemeClr val="bg1">
                    <a:lumMod val="95000"/>
                  </a:schemeClr>
                </a:gs>
                <a:gs pos="88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4944" y="2278"/>
              <a:ext cx="4168" cy="1157"/>
              <a:chOff x="14959" y="3261"/>
              <a:chExt cx="4168" cy="1157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4959" y="3261"/>
                <a:ext cx="4168" cy="79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将端口设置为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Trunk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模式</a:t>
                </a:r>
              </a:p>
            </p:txBody>
          </p:sp>
          <p:sp>
            <p:nvSpPr>
              <p:cNvPr id="13" name="Triangle rectangle 10"/>
              <p:cNvSpPr/>
              <p:nvPr/>
            </p:nvSpPr>
            <p:spPr>
              <a:xfrm rot="16200000" flipH="1" flipV="1">
                <a:off x="18794" y="4086"/>
                <a:ext cx="363" cy="301"/>
              </a:xfrm>
              <a:prstGeom prst="rtTriangle">
                <a:avLst/>
              </a:prstGeom>
              <a:gradFill flip="none" rotWithShape="1">
                <a:gsLst>
                  <a:gs pos="85000">
                    <a:srgbClr val="FF6600"/>
                  </a:gs>
                  <a:gs pos="10000">
                    <a:schemeClr val="accent1">
                      <a:lumMod val="50000"/>
                    </a:schemeClr>
                  </a:gs>
                  <a:gs pos="100000">
                    <a:srgbClr val="FF9933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dirty="0"/>
              </a:p>
            </p:txBody>
          </p:sp>
        </p:grpSp>
      </p:grp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830199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lnSpcReduction="10000"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二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跨交换机相同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VLAN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间通信配置</a:t>
            </a:r>
          </a:p>
        </p:txBody>
      </p:sp>
      <p:cxnSp>
        <p:nvCxnSpPr>
          <p:cNvPr id="3" name="肘形连接符 2"/>
          <p:cNvCxnSpPr/>
          <p:nvPr/>
        </p:nvCxnSpPr>
        <p:spPr>
          <a:xfrm>
            <a:off x="44450" y="1400810"/>
            <a:ext cx="3208655" cy="827405"/>
          </a:xfrm>
          <a:prstGeom prst="bentConnector3">
            <a:avLst>
              <a:gd name="adj1" fmla="val 9598"/>
            </a:avLst>
          </a:prstGeom>
          <a:ln w="31750" cmpd="sng">
            <a:solidFill>
              <a:srgbClr val="FF6600"/>
            </a:solidFill>
            <a:prstDash val="sysDot"/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41935" y="1425575"/>
            <a:ext cx="528955" cy="914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400" b="1" i="1">
                <a:ln w="10160">
                  <a:noFill/>
                  <a:prstDash val="solid"/>
                </a:ln>
                <a:solidFill>
                  <a:srgbClr val="FF66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9315" y="1489075"/>
            <a:ext cx="2158365" cy="722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ln w="10160">
                  <a:noFill/>
                  <a:prstDash val="solid"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</a:rPr>
              <a:t>跨交换机相同</a:t>
            </a:r>
          </a:p>
          <a:p>
            <a:pPr algn="l"/>
            <a:r>
              <a:rPr lang="zh-CN" altLang="en-US" sz="2000">
                <a:ln w="10160">
                  <a:noFill/>
                  <a:prstDash val="solid"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</a:rPr>
              <a:t>VLAN间通信配置</a:t>
            </a:r>
          </a:p>
        </p:txBody>
      </p:sp>
      <p:sp>
        <p:nvSpPr>
          <p:cNvPr id="12" name="矩形 11"/>
          <p:cNvSpPr/>
          <p:nvPr/>
        </p:nvSpPr>
        <p:spPr>
          <a:xfrm>
            <a:off x="8963660" y="2891790"/>
            <a:ext cx="2713355" cy="1149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000" b="1" dirty="0" smtClean="0">
                <a:solidFill>
                  <a:srgbClr val="CC99FF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步骤</a:t>
            </a:r>
            <a:r>
              <a:rPr lang="en-US" altLang="zh-CN" sz="2000" b="1" dirty="0" smtClean="0">
                <a:solidFill>
                  <a:srgbClr val="CC99FF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2</a:t>
            </a:r>
          </a:p>
          <a:p>
            <a:r>
              <a:rPr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       利用show running-config命令查看swB交换机的当前配置，如图7-16所示。</a:t>
            </a:r>
          </a:p>
        </p:txBody>
      </p:sp>
      <p:pic>
        <p:nvPicPr>
          <p:cNvPr id="20" name="图片 19" descr="14062813281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545" y="2835910"/>
            <a:ext cx="2892425" cy="401129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050915" y="1160780"/>
            <a:ext cx="3094990" cy="4692015"/>
            <a:chOff x="9529" y="1828"/>
            <a:chExt cx="4874" cy="7389"/>
          </a:xfrm>
        </p:grpSpPr>
        <p:sp>
          <p:nvSpPr>
            <p:cNvPr id="15" name="文本框 14"/>
            <p:cNvSpPr txBox="1"/>
            <p:nvPr/>
          </p:nvSpPr>
          <p:spPr>
            <a:xfrm>
              <a:off x="9529" y="8689"/>
              <a:ext cx="4875" cy="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图7-16  查看交换机当前配置信息</a:t>
              </a:r>
            </a:p>
          </p:txBody>
        </p:sp>
        <p:pic>
          <p:nvPicPr>
            <p:cNvPr id="7" name="图片 144"/>
            <p:cNvPicPr>
              <a:picLocks noChangeAspect="1"/>
            </p:cNvPicPr>
            <p:nvPr/>
          </p:nvPicPr>
          <p:blipFill>
            <a:blip r:embed="rId6">
              <a:grayscl/>
            </a:blip>
            <a:srcRect b="-1767"/>
            <a:stretch>
              <a:fillRect/>
            </a:stretch>
          </p:blipFill>
          <p:spPr>
            <a:xfrm>
              <a:off x="10077" y="1828"/>
              <a:ext cx="3778" cy="697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73743160" name="矩形 1073743159"/>
          <p:cNvSpPr/>
          <p:nvPr/>
        </p:nvSpPr>
        <p:spPr>
          <a:xfrm>
            <a:off x="6407785" y="5306060"/>
            <a:ext cx="1545590" cy="21844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H="1" flipV="1">
            <a:off x="6022340" y="3502025"/>
            <a:ext cx="376555" cy="187200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5598795" y="3510915"/>
            <a:ext cx="422910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3696970" y="3009900"/>
            <a:ext cx="1901190" cy="1307465"/>
            <a:chOff x="4715" y="7890"/>
            <a:chExt cx="2994" cy="2059"/>
          </a:xfrm>
        </p:grpSpPr>
        <p:sp>
          <p:nvSpPr>
            <p:cNvPr id="25" name="文本框 24"/>
            <p:cNvSpPr txBox="1"/>
            <p:nvPr/>
          </p:nvSpPr>
          <p:spPr>
            <a:xfrm>
              <a:off x="4715" y="8047"/>
              <a:ext cx="2994" cy="1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        </a:t>
              </a:r>
              <a:r>
                <a:rPr dirty="0" smtClean="0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可看到</a:t>
              </a:r>
              <a:r>
                <a:rPr lang="zh-CN" dirty="0" smtClean="0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：</a:t>
              </a:r>
              <a:r>
                <a:rPr dirty="0" smtClean="0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交换机的F0/10端口已设置成Trunk模式</a:t>
              </a:r>
              <a:r>
                <a:rPr lang="zh-CN" dirty="0" smtClean="0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。</a:t>
              </a:r>
              <a:endParaRPr lang="zh-CN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715" y="7890"/>
              <a:ext cx="2939" cy="2059"/>
            </a:xfrm>
            <a:prstGeom prst="rect">
              <a:avLst/>
            </a:prstGeom>
            <a:noFill/>
            <a:ln w="25400" cmpd="sng"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7374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  <p:bldP spid="12" grpId="0" bldLvl="0" animBg="1"/>
      <p:bldP spid="1073743160" grpId="0" animBg="1"/>
      <p:bldP spid="1073743160" grpId="1" animBg="1"/>
      <p:bldP spid="1073743160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134360" y="1400810"/>
            <a:ext cx="8992870" cy="4451985"/>
            <a:chOff x="4936" y="1743"/>
            <a:chExt cx="14162" cy="7474"/>
          </a:xfrm>
        </p:grpSpPr>
        <p:sp>
          <p:nvSpPr>
            <p:cNvPr id="2" name="圆角矩形 1"/>
            <p:cNvSpPr/>
            <p:nvPr/>
          </p:nvSpPr>
          <p:spPr>
            <a:xfrm>
              <a:off x="4936" y="1743"/>
              <a:ext cx="13862" cy="7474"/>
            </a:xfrm>
            <a:prstGeom prst="roundRect">
              <a:avLst/>
            </a:prstGeom>
            <a:gradFill>
              <a:gsLst>
                <a:gs pos="58000">
                  <a:schemeClr val="bg1">
                    <a:lumMod val="95000"/>
                  </a:schemeClr>
                </a:gs>
                <a:gs pos="88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4389" y="1963"/>
              <a:ext cx="4709" cy="1117"/>
              <a:chOff x="14404" y="2946"/>
              <a:chExt cx="4709" cy="1117"/>
            </a:xfrm>
          </p:grpSpPr>
          <p:sp>
            <p:nvSpPr>
              <p:cNvPr id="13" name="Triangle rectangle 10"/>
              <p:cNvSpPr/>
              <p:nvPr/>
            </p:nvSpPr>
            <p:spPr>
              <a:xfrm rot="16200000" flipH="1" flipV="1">
                <a:off x="18738" y="3731"/>
                <a:ext cx="363" cy="301"/>
              </a:xfrm>
              <a:prstGeom prst="rtTriangle">
                <a:avLst/>
              </a:prstGeom>
              <a:gradFill flip="none" rotWithShape="1">
                <a:gsLst>
                  <a:gs pos="85000">
                    <a:srgbClr val="FF6600"/>
                  </a:gs>
                  <a:gs pos="10000">
                    <a:schemeClr val="accent1">
                      <a:lumMod val="50000"/>
                    </a:schemeClr>
                  </a:gs>
                  <a:gs pos="100000">
                    <a:srgbClr val="FF9933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404" y="2946"/>
                <a:ext cx="4709" cy="79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利用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ping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命令测试通信情况</a:t>
                </a:r>
              </a:p>
            </p:txBody>
          </p:sp>
        </p:grpSp>
      </p:grp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830199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lnSpcReduction="10000"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二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跨交换机相同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VLAN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间通信配置</a:t>
            </a:r>
          </a:p>
        </p:txBody>
      </p:sp>
      <p:cxnSp>
        <p:nvCxnSpPr>
          <p:cNvPr id="3" name="肘形连接符 2"/>
          <p:cNvCxnSpPr/>
          <p:nvPr/>
        </p:nvCxnSpPr>
        <p:spPr>
          <a:xfrm>
            <a:off x="44450" y="1400810"/>
            <a:ext cx="3208655" cy="827405"/>
          </a:xfrm>
          <a:prstGeom prst="bentConnector3">
            <a:avLst>
              <a:gd name="adj1" fmla="val 9598"/>
            </a:avLst>
          </a:prstGeom>
          <a:ln w="31750" cmpd="sng">
            <a:solidFill>
              <a:srgbClr val="FF6600"/>
            </a:solidFill>
            <a:prstDash val="sysDot"/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41935" y="1425575"/>
            <a:ext cx="528955" cy="914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400" b="1" i="1">
                <a:ln w="10160">
                  <a:noFill/>
                  <a:prstDash val="solid"/>
                </a:ln>
                <a:solidFill>
                  <a:srgbClr val="FF66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9315" y="1489075"/>
            <a:ext cx="2158365" cy="722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ln w="10160">
                  <a:noFill/>
                  <a:prstDash val="solid"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</a:rPr>
              <a:t>跨交换机相同</a:t>
            </a:r>
          </a:p>
          <a:p>
            <a:pPr algn="l"/>
            <a:r>
              <a:rPr lang="zh-CN" altLang="en-US" sz="2000">
                <a:ln w="10160">
                  <a:noFill/>
                  <a:prstDash val="solid"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</a:rPr>
              <a:t>VLAN间通信配置</a:t>
            </a:r>
          </a:p>
        </p:txBody>
      </p:sp>
      <p:sp>
        <p:nvSpPr>
          <p:cNvPr id="12" name="矩形 11"/>
          <p:cNvSpPr/>
          <p:nvPr/>
        </p:nvSpPr>
        <p:spPr>
          <a:xfrm>
            <a:off x="3402330" y="2106930"/>
            <a:ext cx="8366125" cy="905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000" b="1" dirty="0" smtClean="0">
                <a:solidFill>
                  <a:srgbClr val="CC99FF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步骤</a:t>
            </a:r>
            <a:r>
              <a:rPr lang="en-US" altLang="zh-CN" sz="2000" b="1" dirty="0" smtClean="0">
                <a:solidFill>
                  <a:srgbClr val="CC99FF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3</a:t>
            </a:r>
          </a:p>
          <a:p>
            <a:r>
              <a:rPr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       接下来，再次利用ping命令测试VLAN 2和VLAN 3中计算机跨不同交换机的通信情况，如图7-17和图7-18所示。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029710" y="3255645"/>
            <a:ext cx="3214370" cy="2447290"/>
            <a:chOff x="6346" y="5127"/>
            <a:chExt cx="5062" cy="3854"/>
          </a:xfrm>
        </p:grpSpPr>
        <p:pic>
          <p:nvPicPr>
            <p:cNvPr id="7" name="图片 1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46" y="5127"/>
              <a:ext cx="5062" cy="33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文本框 7"/>
            <p:cNvSpPr txBox="1"/>
            <p:nvPr/>
          </p:nvSpPr>
          <p:spPr>
            <a:xfrm>
              <a:off x="6358" y="8453"/>
              <a:ext cx="5037" cy="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图7-17  VLAN 2中计算机通信情况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749540" y="3255645"/>
            <a:ext cx="3197860" cy="2447290"/>
            <a:chOff x="12204" y="5127"/>
            <a:chExt cx="5036" cy="3854"/>
          </a:xfrm>
        </p:grpSpPr>
        <p:pic>
          <p:nvPicPr>
            <p:cNvPr id="11" name="图片 1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239" y="5127"/>
              <a:ext cx="4966" cy="333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" name="文本框 13"/>
            <p:cNvSpPr txBox="1"/>
            <p:nvPr/>
          </p:nvSpPr>
          <p:spPr>
            <a:xfrm>
              <a:off x="12204" y="8453"/>
              <a:ext cx="5037" cy="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图7-18  VLAN 3中计算机通信情况</a:t>
              </a:r>
            </a:p>
          </p:txBody>
        </p:sp>
      </p:grpSp>
      <p:cxnSp>
        <p:nvCxnSpPr>
          <p:cNvPr id="21" name="直接连接符 20"/>
          <p:cNvCxnSpPr/>
          <p:nvPr/>
        </p:nvCxnSpPr>
        <p:spPr>
          <a:xfrm flipH="1">
            <a:off x="7190740" y="5649595"/>
            <a:ext cx="360000" cy="540000"/>
          </a:xfrm>
          <a:prstGeom prst="line">
            <a:avLst/>
          </a:prstGeom>
          <a:ln w="25400" cmpd="sng">
            <a:solidFill>
              <a:schemeClr val="accent3">
                <a:lumMod val="75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200025" y="6175375"/>
            <a:ext cx="7020000" cy="0"/>
          </a:xfrm>
          <a:prstGeom prst="line">
            <a:avLst/>
          </a:prstGeom>
          <a:ln w="25400" cmpd="sng">
            <a:solidFill>
              <a:schemeClr val="accent3">
                <a:lumMod val="7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9560" y="2847975"/>
            <a:ext cx="2717800" cy="327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sz="1600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至此，在实验中根据需要划分出的caiwu（即VLAN 2）和renshi（即VLAN 3）两个虚拟局域网，通过验证各主机之间的通信关系，</a:t>
            </a:r>
            <a:r>
              <a:rPr lang="zh-CN" altLang="en-US" sz="1600" b="1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发现同属caiwu的PC机最终可以通信，同属renshi的PC机也可以通信，即实现了在不同交换机相同VLAN间的通信，说明Trunk模式配置成功。</a:t>
            </a:r>
            <a:r>
              <a:rPr lang="zh-CN" altLang="en-US" sz="1600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但是，</a:t>
            </a:r>
            <a:r>
              <a:rPr lang="zh-CN" altLang="en-US" sz="1600" b="1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不同VLAN之间暂时还是无法通信</a:t>
            </a:r>
            <a:r>
              <a:rPr lang="zh-CN" altLang="en-US" sz="1600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（将在后面实验中讲解）。</a:t>
            </a:r>
            <a:endParaRPr lang="zh-CN" altLang="en-US" sz="160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  <p:bldP spid="12" grpId="0" bldLvl="0" animBg="1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134360" y="1320800"/>
            <a:ext cx="8992870" cy="4451985"/>
            <a:chOff x="4936" y="1743"/>
            <a:chExt cx="14162" cy="7474"/>
          </a:xfrm>
        </p:grpSpPr>
        <p:sp>
          <p:nvSpPr>
            <p:cNvPr id="2" name="圆角矩形 1"/>
            <p:cNvSpPr/>
            <p:nvPr/>
          </p:nvSpPr>
          <p:spPr>
            <a:xfrm>
              <a:off x="4936" y="1743"/>
              <a:ext cx="13862" cy="7474"/>
            </a:xfrm>
            <a:prstGeom prst="roundRect">
              <a:avLst/>
            </a:prstGeom>
            <a:gradFill>
              <a:gsLst>
                <a:gs pos="58000">
                  <a:schemeClr val="bg1">
                    <a:lumMod val="95000"/>
                  </a:schemeClr>
                </a:gs>
                <a:gs pos="88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5373" y="2173"/>
              <a:ext cx="3725" cy="1117"/>
              <a:chOff x="15388" y="3156"/>
              <a:chExt cx="3725" cy="1117"/>
            </a:xfrm>
          </p:grpSpPr>
          <p:sp>
            <p:nvSpPr>
              <p:cNvPr id="13" name="Triangle rectangle 10"/>
              <p:cNvSpPr/>
              <p:nvPr/>
            </p:nvSpPr>
            <p:spPr>
              <a:xfrm rot="16200000" flipH="1" flipV="1">
                <a:off x="18766" y="3941"/>
                <a:ext cx="363" cy="301"/>
              </a:xfrm>
              <a:prstGeom prst="rtTriangle">
                <a:avLst/>
              </a:prstGeom>
              <a:gradFill flip="none" rotWithShape="1">
                <a:gsLst>
                  <a:gs pos="85000">
                    <a:srgbClr val="FF6600"/>
                  </a:gs>
                  <a:gs pos="10000">
                    <a:schemeClr val="accent1">
                      <a:lumMod val="50000"/>
                    </a:schemeClr>
                  </a:gs>
                  <a:gs pos="100000">
                    <a:srgbClr val="FF9933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5388" y="3156"/>
                <a:ext cx="3725" cy="79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如何删除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VLAN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信息</a:t>
                </a:r>
              </a:p>
            </p:txBody>
          </p:sp>
        </p:grpSp>
      </p:grp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830199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lnSpcReduction="10000"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二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跨交换机相同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VLAN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间通信配置</a:t>
            </a:r>
          </a:p>
        </p:txBody>
      </p:sp>
      <p:cxnSp>
        <p:nvCxnSpPr>
          <p:cNvPr id="3" name="肘形连接符 2"/>
          <p:cNvCxnSpPr/>
          <p:nvPr/>
        </p:nvCxnSpPr>
        <p:spPr>
          <a:xfrm>
            <a:off x="44450" y="1400810"/>
            <a:ext cx="3208655" cy="827405"/>
          </a:xfrm>
          <a:prstGeom prst="bentConnector3">
            <a:avLst>
              <a:gd name="adj1" fmla="val 9598"/>
            </a:avLst>
          </a:prstGeom>
          <a:ln w="31750" cmpd="sng">
            <a:solidFill>
              <a:srgbClr val="FF6600"/>
            </a:solidFill>
            <a:prstDash val="sysDot"/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41935" y="1425575"/>
            <a:ext cx="528955" cy="914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400" b="1" i="1">
                <a:ln w="10160">
                  <a:noFill/>
                  <a:prstDash val="solid"/>
                </a:ln>
                <a:solidFill>
                  <a:srgbClr val="FF66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9315" y="1489075"/>
            <a:ext cx="2158365" cy="722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ln w="10160">
                  <a:noFill/>
                  <a:prstDash val="solid"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</a:rPr>
              <a:t>跨交换机相同</a:t>
            </a:r>
          </a:p>
          <a:p>
            <a:pPr algn="l"/>
            <a:r>
              <a:rPr lang="zh-CN" altLang="en-US" sz="2000">
                <a:ln w="10160">
                  <a:noFill/>
                  <a:prstDash val="solid"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</a:rPr>
              <a:t>VLAN间通信配置</a:t>
            </a:r>
          </a:p>
        </p:txBody>
      </p:sp>
      <p:sp>
        <p:nvSpPr>
          <p:cNvPr id="12" name="矩形 11"/>
          <p:cNvSpPr/>
          <p:nvPr/>
        </p:nvSpPr>
        <p:spPr>
          <a:xfrm>
            <a:off x="3251200" y="2435860"/>
            <a:ext cx="8558530" cy="905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000" b="1" dirty="0" smtClean="0">
                <a:solidFill>
                  <a:srgbClr val="CC99FF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步骤</a:t>
            </a:r>
            <a:r>
              <a:rPr lang="en-US" altLang="zh-CN" sz="2000" b="1" dirty="0" smtClean="0">
                <a:solidFill>
                  <a:srgbClr val="CC99FF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4</a:t>
            </a:r>
          </a:p>
          <a:p>
            <a:r>
              <a:rPr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       若要删除VLAN信息，可利用no命令。例如，可按如图7-19和图7-20分别删除swA交换机和swB交换机的VLAN。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870960" y="4032250"/>
            <a:ext cx="3775710" cy="1217295"/>
            <a:chOff x="6052" y="5618"/>
            <a:chExt cx="5946" cy="1917"/>
          </a:xfrm>
        </p:grpSpPr>
        <p:sp>
          <p:nvSpPr>
            <p:cNvPr id="8" name="文本框 7"/>
            <p:cNvSpPr txBox="1"/>
            <p:nvPr/>
          </p:nvSpPr>
          <p:spPr>
            <a:xfrm>
              <a:off x="6650" y="7007"/>
              <a:ext cx="4750" cy="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图7-19  删除swA交换机的VLAN</a:t>
              </a:r>
            </a:p>
          </p:txBody>
        </p:sp>
        <p:pic>
          <p:nvPicPr>
            <p:cNvPr id="7" name="图片 147"/>
            <p:cNvPicPr>
              <a:picLocks noChangeAspect="1"/>
            </p:cNvPicPr>
            <p:nvPr/>
          </p:nvPicPr>
          <p:blipFill>
            <a:blip r:embed="rId5">
              <a:grayscl/>
            </a:blip>
            <a:srcRect l="1250" t="5345" r="7117" b="9163"/>
            <a:stretch>
              <a:fillRect/>
            </a:stretch>
          </p:blipFill>
          <p:spPr>
            <a:xfrm>
              <a:off x="6052" y="5618"/>
              <a:ext cx="5946" cy="1399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8" name="组合 17"/>
          <p:cNvGrpSpPr/>
          <p:nvPr/>
        </p:nvGrpSpPr>
        <p:grpSpPr>
          <a:xfrm>
            <a:off x="7875270" y="4060190"/>
            <a:ext cx="3766820" cy="1195705"/>
            <a:chOff x="12358" y="5662"/>
            <a:chExt cx="5932" cy="1883"/>
          </a:xfrm>
        </p:grpSpPr>
        <p:sp>
          <p:nvSpPr>
            <p:cNvPr id="14" name="文本框 13"/>
            <p:cNvSpPr txBox="1"/>
            <p:nvPr/>
          </p:nvSpPr>
          <p:spPr>
            <a:xfrm>
              <a:off x="12958" y="7017"/>
              <a:ext cx="4732" cy="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图7-20  删除swB交换机的VLAN</a:t>
              </a:r>
            </a:p>
          </p:txBody>
        </p:sp>
        <p:pic>
          <p:nvPicPr>
            <p:cNvPr id="11" name="图片 148"/>
            <p:cNvPicPr>
              <a:picLocks noChangeAspect="1"/>
            </p:cNvPicPr>
            <p:nvPr/>
          </p:nvPicPr>
          <p:blipFill>
            <a:blip r:embed="rId6">
              <a:grayscl/>
            </a:blip>
            <a:srcRect l="1057" t="5727" r="7597" b="12216"/>
            <a:stretch>
              <a:fillRect/>
            </a:stretch>
          </p:blipFill>
          <p:spPr>
            <a:xfrm>
              <a:off x="12358" y="5662"/>
              <a:ext cx="5932" cy="134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6" name="组合 25"/>
          <p:cNvGrpSpPr/>
          <p:nvPr/>
        </p:nvGrpSpPr>
        <p:grpSpPr>
          <a:xfrm>
            <a:off x="199390" y="3380740"/>
            <a:ext cx="2684780" cy="2709545"/>
            <a:chOff x="314" y="5324"/>
            <a:chExt cx="4228" cy="4267"/>
          </a:xfrm>
        </p:grpSpPr>
        <p:pic>
          <p:nvPicPr>
            <p:cNvPr id="22" name="图片 21" descr="0e7755b4a53fa05d7a4faca8b8f5f4fd2e29f54a219e-yxGhF6_fw65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4" y="5324"/>
              <a:ext cx="1678" cy="1678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14" y="7117"/>
              <a:ext cx="4229" cy="2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 sz="1600">
                  <a:latin typeface="Times New Roman" panose="02020603050405020304" pitchFamily="18" charset="0"/>
                  <a:ea typeface="微软雅黑" panose="020B0503020204020204" charset="-122"/>
                </a:rPr>
                <a:t>VLAN信息不是保存在交换机配置文件里面，不需要通过保存配置文件的命令来保存它。因此，如果没有删除VLAN信息，在重启交换机后其依然存在。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252" y="6186"/>
              <a:ext cx="1414" cy="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zh-CN" altLang="en-US" sz="2800" b="1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注意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  <p:bldP spid="12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68796" y="2644169"/>
              <a:ext cx="1736009" cy="16579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五</a:t>
              </a:r>
            </a:p>
          </p:txBody>
        </p:sp>
      </p:grpSp>
      <p:sp>
        <p:nvSpPr>
          <p:cNvPr id="11" name="文本框 39"/>
          <p:cNvSpPr txBox="1"/>
          <p:nvPr/>
        </p:nvSpPr>
        <p:spPr>
          <a:xfrm>
            <a:off x="6130925" y="2905125"/>
            <a:ext cx="5137150" cy="8743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思考题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012950" y="2023110"/>
            <a:ext cx="4566920" cy="1049020"/>
            <a:chOff x="3170" y="3186"/>
            <a:chExt cx="7192" cy="1652"/>
          </a:xfrm>
        </p:grpSpPr>
        <p:sp>
          <p:nvSpPr>
            <p:cNvPr id="11" name="MH_Text_1"/>
            <p:cNvSpPr/>
            <p:nvPr>
              <p:custDataLst>
                <p:tags r:id="rId9"/>
              </p:custDataLst>
            </p:nvPr>
          </p:nvSpPr>
          <p:spPr>
            <a:xfrm>
              <a:off x="3170" y="3186"/>
              <a:ext cx="7192" cy="1653"/>
            </a:xfrm>
            <a:custGeom>
              <a:avLst/>
              <a:gdLst/>
              <a:ahLst/>
              <a:cxnLst/>
              <a:rect l="l" t="t" r="r" b="b"/>
              <a:pathLst>
                <a:path w="4817937" h="2503768">
                  <a:moveTo>
                    <a:pt x="1251884" y="0"/>
                  </a:moveTo>
                  <a:lnTo>
                    <a:pt x="2605834" y="0"/>
                  </a:lnTo>
                  <a:lnTo>
                    <a:pt x="2966300" y="407993"/>
                  </a:lnTo>
                  <a:lnTo>
                    <a:pt x="1308044" y="407993"/>
                  </a:lnTo>
                  <a:cubicBezTo>
                    <a:pt x="834829" y="407993"/>
                    <a:pt x="451212" y="791610"/>
                    <a:pt x="451212" y="1264825"/>
                  </a:cubicBezTo>
                  <a:cubicBezTo>
                    <a:pt x="451212" y="1738039"/>
                    <a:pt x="834829" y="2121656"/>
                    <a:pt x="1308044" y="2121656"/>
                  </a:cubicBezTo>
                  <a:lnTo>
                    <a:pt x="4346196" y="2121657"/>
                  </a:lnTo>
                  <a:cubicBezTo>
                    <a:pt x="4388767" y="2121657"/>
                    <a:pt x="4430613" y="2118552"/>
                    <a:pt x="4471365" y="2111500"/>
                  </a:cubicBezTo>
                  <a:lnTo>
                    <a:pt x="4817937" y="2503768"/>
                  </a:lnTo>
                  <a:lnTo>
                    <a:pt x="1251884" y="2503768"/>
                  </a:lnTo>
                  <a:cubicBezTo>
                    <a:pt x="560488" y="2503768"/>
                    <a:pt x="0" y="1943281"/>
                    <a:pt x="0" y="1251884"/>
                  </a:cubicBezTo>
                  <a:cubicBezTo>
                    <a:pt x="0" y="560488"/>
                    <a:pt x="560488" y="0"/>
                    <a:pt x="1251884" y="0"/>
                  </a:cubicBezTo>
                  <a:close/>
                </a:path>
              </a:pathLst>
            </a:custGeom>
            <a:solidFill>
              <a:srgbClr val="00B0F0"/>
            </a:solidFill>
            <a:ln w="381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368000" tIns="34290" rIns="1296000" bIns="34290" numCol="1" spcCol="0" rtlCol="0" fromWordArt="0" anchor="ctr" anchorCtr="0" forceAA="0" compatLnSpc="1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1600" kern="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93" y="3632"/>
              <a:ext cx="2248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B0F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思考一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4700" y="2001520"/>
            <a:ext cx="4566920" cy="1071880"/>
            <a:chOff x="7220" y="3152"/>
            <a:chExt cx="7192" cy="1688"/>
          </a:xfrm>
        </p:grpSpPr>
        <p:sp>
          <p:nvSpPr>
            <p:cNvPr id="14" name="MH_Text_2"/>
            <p:cNvSpPr txBox="1"/>
            <p:nvPr>
              <p:custDataLst>
                <p:tags r:id="rId8"/>
              </p:custDataLst>
            </p:nvPr>
          </p:nvSpPr>
          <p:spPr>
            <a:xfrm>
              <a:off x="7220" y="3152"/>
              <a:ext cx="7192" cy="1688"/>
            </a:xfrm>
            <a:custGeom>
              <a:avLst/>
              <a:gdLst>
                <a:gd name="connsiteX0" fmla="*/ 0 w 3909513"/>
                <a:gd name="connsiteY0" fmla="*/ 0 h 2031681"/>
                <a:gd name="connsiteX1" fmla="*/ 2893672 w 3909513"/>
                <a:gd name="connsiteY1" fmla="*/ 0 h 2031681"/>
                <a:gd name="connsiteX2" fmla="*/ 3909513 w 3909513"/>
                <a:gd name="connsiteY2" fmla="*/ 1015841 h 2031681"/>
                <a:gd name="connsiteX3" fmla="*/ 2893672 w 3909513"/>
                <a:gd name="connsiteY3" fmla="*/ 2031681 h 2031681"/>
                <a:gd name="connsiteX4" fmla="*/ 1795010 w 3909513"/>
                <a:gd name="connsiteY4" fmla="*/ 2031681 h 2031681"/>
                <a:gd name="connsiteX5" fmla="*/ 1502510 w 3909513"/>
                <a:gd name="connsiteY5" fmla="*/ 1700616 h 2031681"/>
                <a:gd name="connsiteX6" fmla="*/ 2848101 w 3909513"/>
                <a:gd name="connsiteY6" fmla="*/ 1700616 h 2031681"/>
                <a:gd name="connsiteX7" fmla="*/ 3543377 w 3909513"/>
                <a:gd name="connsiteY7" fmla="*/ 1005340 h 2031681"/>
                <a:gd name="connsiteX8" fmla="*/ 2848101 w 3909513"/>
                <a:gd name="connsiteY8" fmla="*/ 310065 h 2031681"/>
                <a:gd name="connsiteX9" fmla="*/ 382794 w 3909513"/>
                <a:gd name="connsiteY9" fmla="*/ 310064 h 2031681"/>
                <a:gd name="connsiteX10" fmla="*/ 281226 w 3909513"/>
                <a:gd name="connsiteY10" fmla="*/ 318306 h 203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09513" h="2031681">
                  <a:moveTo>
                    <a:pt x="0" y="0"/>
                  </a:moveTo>
                  <a:lnTo>
                    <a:pt x="2893672" y="0"/>
                  </a:lnTo>
                  <a:cubicBezTo>
                    <a:pt x="3454705" y="0"/>
                    <a:pt x="3909513" y="454807"/>
                    <a:pt x="3909513" y="1015841"/>
                  </a:cubicBezTo>
                  <a:cubicBezTo>
                    <a:pt x="3909513" y="1576874"/>
                    <a:pt x="3454705" y="2031681"/>
                    <a:pt x="2893672" y="2031681"/>
                  </a:cubicBezTo>
                  <a:lnTo>
                    <a:pt x="1795010" y="2031681"/>
                  </a:lnTo>
                  <a:lnTo>
                    <a:pt x="1502510" y="1700616"/>
                  </a:lnTo>
                  <a:lnTo>
                    <a:pt x="2848101" y="1700616"/>
                  </a:lnTo>
                  <a:cubicBezTo>
                    <a:pt x="3232092" y="1700616"/>
                    <a:pt x="3543377" y="1389330"/>
                    <a:pt x="3543377" y="1005340"/>
                  </a:cubicBezTo>
                  <a:cubicBezTo>
                    <a:pt x="3543377" y="621351"/>
                    <a:pt x="3232092" y="310065"/>
                    <a:pt x="2848101" y="310065"/>
                  </a:cubicBezTo>
                  <a:lnTo>
                    <a:pt x="382794" y="310064"/>
                  </a:lnTo>
                  <a:cubicBezTo>
                    <a:pt x="348250" y="310064"/>
                    <a:pt x="314294" y="312583"/>
                    <a:pt x="281226" y="31830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1368000" tIns="45720" rIns="1368000" bIns="45720" numCol="1" spcCol="0" rtlCol="0" fromWordArt="0" anchor="ctr" anchorCtr="0" forceAA="0" compatLnSpc="1">
              <a:normAutofit/>
            </a:bodyPr>
            <a:lstStyle/>
            <a:p>
              <a:pPr lvl="0" algn="r">
                <a:lnSpc>
                  <a:spcPct val="130000"/>
                </a:lnSpc>
                <a:defRPr/>
              </a:pPr>
              <a:endParaRPr lang="zh-CN" altLang="en-US" sz="1600" kern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62" y="3632"/>
              <a:ext cx="2057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思考二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83920" y="3284220"/>
            <a:ext cx="4442460" cy="932815"/>
            <a:chOff x="1392" y="5172"/>
            <a:chExt cx="6996" cy="1469"/>
          </a:xfrm>
        </p:grpSpPr>
        <p:sp>
          <p:nvSpPr>
            <p:cNvPr id="15" name="MH_Text_1"/>
            <p:cNvSpPr txBox="1"/>
            <p:nvPr>
              <p:custDataLst>
                <p:tags r:id="rId6"/>
              </p:custDataLst>
            </p:nvPr>
          </p:nvSpPr>
          <p:spPr>
            <a:xfrm>
              <a:off x="1392" y="5802"/>
              <a:ext cx="6921" cy="839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defPPr>
                <a:defRPr lang="zh-CN"/>
              </a:defPPr>
              <a:lvl1pPr marR="0" lvl="0" indent="0" defTabSz="-635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200" b="0" i="0" u="none" strike="noStrike" kern="0" cap="none" spc="0" normalizeH="0" baseline="0">
                  <a:ln>
                    <a:noFill/>
                  </a:ln>
                  <a:solidFill>
                    <a:sysClr val="window" lastClr="C7EDCC">
                      <a:lumMod val="50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en-US" altLang="zh-CN" sz="1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VLAN有何优点？分析其适用的场合。</a:t>
              </a:r>
            </a:p>
          </p:txBody>
        </p:sp>
        <p:sp>
          <p:nvSpPr>
            <p:cNvPr id="16" name="MH_Other_1"/>
            <p:cNvSpPr/>
            <p:nvPr>
              <p:custDataLst>
                <p:tags r:id="rId7"/>
              </p:custDataLst>
            </p:nvPr>
          </p:nvSpPr>
          <p:spPr>
            <a:xfrm rot="16200000" flipH="1">
              <a:off x="7704" y="4943"/>
              <a:ext cx="455" cy="913"/>
            </a:xfrm>
            <a:prstGeom prst="corner">
              <a:avLst>
                <a:gd name="adj1" fmla="val 22649"/>
                <a:gd name="adj2" fmla="val 20696"/>
              </a:avLst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rgbClr val="FFFFFF"/>
                </a:solidFill>
                <a:latin typeface="Calibri" panose="020F0502020204030204"/>
                <a:ea typeface="幼圆" panose="02010509060101010101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65495" y="3284220"/>
            <a:ext cx="5327650" cy="1560830"/>
            <a:chOff x="9237" y="5172"/>
            <a:chExt cx="8390" cy="2458"/>
          </a:xfrm>
        </p:grpSpPr>
        <p:sp>
          <p:nvSpPr>
            <p:cNvPr id="19" name="MH_Text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351" y="5802"/>
              <a:ext cx="8276" cy="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auto">
                <a:lnSpc>
                  <a:spcPct val="130000"/>
                </a:lnSpc>
                <a:spcAft>
                  <a:spcPts val="600"/>
                </a:spcAft>
                <a:defRPr/>
              </a:pPr>
              <a:r>
                <a:rPr lang="en-US" altLang="zh-CN" dirty="0" smtClean="0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 dirty="0" smtClean="0">
                  <a:latin typeface="Times New Roman" panose="02020603050405020304" pitchFamily="18" charset="0"/>
                  <a:ea typeface="微软雅黑" panose="020B0503020204020204" charset="-122"/>
                </a:rPr>
                <a:t>以上实验中，如果把VLAN 2，VLAN 3都删除了，其他配置保持不变，请问六台PC机能互相访问吗？如果不能，请分析原因。</a:t>
              </a:r>
            </a:p>
          </p:txBody>
        </p:sp>
        <p:sp>
          <p:nvSpPr>
            <p:cNvPr id="20" name="MH_Other_3"/>
            <p:cNvSpPr/>
            <p:nvPr>
              <p:custDataLst>
                <p:tags r:id="rId5"/>
              </p:custDataLst>
            </p:nvPr>
          </p:nvSpPr>
          <p:spPr>
            <a:xfrm rot="5400000">
              <a:off x="9465" y="4944"/>
              <a:ext cx="455" cy="910"/>
            </a:xfrm>
            <a:prstGeom prst="corner">
              <a:avLst>
                <a:gd name="adj1" fmla="val 22649"/>
                <a:gd name="adj2" fmla="val 20696"/>
              </a:avLst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rgbClr val="FFFFFF"/>
                </a:solidFill>
                <a:latin typeface="Calibri" panose="020F0502020204030204"/>
                <a:ea typeface="幼圆" panose="02010509060101010101"/>
              </a:endParaRPr>
            </a:p>
          </p:txBody>
        </p:sp>
      </p:grpSp>
      <p:cxnSp>
        <p:nvCxnSpPr>
          <p:cNvPr id="23" name="MH_Other_5"/>
          <p:cNvCxnSpPr/>
          <p:nvPr>
            <p:custDataLst>
              <p:tags r:id="rId2"/>
            </p:custDataLst>
          </p:nvPr>
        </p:nvCxnSpPr>
        <p:spPr>
          <a:xfrm rot="5400000">
            <a:off x="4640580" y="4114165"/>
            <a:ext cx="1871980" cy="1905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</p:cxnSp>
      <p:sp>
        <p:nvSpPr>
          <p:cNvPr id="17" name="标题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思考题</a:t>
            </a:r>
          </a:p>
        </p:txBody>
      </p:sp>
      <p:pic>
        <p:nvPicPr>
          <p:cNvPr id="21" name="图片 20" descr="6380-1202111S35744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23045" y="21590"/>
            <a:ext cx="3035300" cy="40474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428365" y="2169795"/>
            <a:ext cx="7715250" cy="2362200"/>
            <a:chOff x="5399" y="3417"/>
            <a:chExt cx="12150" cy="3720"/>
          </a:xfrm>
        </p:grpSpPr>
        <p:grpSp>
          <p:nvGrpSpPr>
            <p:cNvPr id="4" name="组合 2"/>
            <p:cNvGrpSpPr/>
            <p:nvPr/>
          </p:nvGrpSpPr>
          <p:grpSpPr>
            <a:xfrm>
              <a:off x="5399" y="3417"/>
              <a:ext cx="3720" cy="3720"/>
              <a:chOff x="977900" y="2247899"/>
              <a:chExt cx="2362200" cy="23622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977900" y="2247899"/>
                <a:ext cx="2362200" cy="2362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442" name="文本框 5"/>
              <p:cNvSpPr txBox="1"/>
              <p:nvPr/>
            </p:nvSpPr>
            <p:spPr>
              <a:xfrm>
                <a:off x="1424346" y="2619057"/>
                <a:ext cx="1736009" cy="16579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9600" b="1" dirty="0">
                    <a:solidFill>
                      <a:schemeClr val="accent4">
                        <a:lumMod val="7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一</a:t>
                </a: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9459" y="4655"/>
              <a:ext cx="8090" cy="13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实验目的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-127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68796" y="2644169"/>
              <a:ext cx="1736009" cy="16579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六</a:t>
              </a:r>
            </a:p>
          </p:txBody>
        </p:sp>
      </p:grpSp>
      <p:sp>
        <p:nvSpPr>
          <p:cNvPr id="11" name="文本框 39"/>
          <p:cNvSpPr txBox="1"/>
          <p:nvPr/>
        </p:nvSpPr>
        <p:spPr>
          <a:xfrm>
            <a:off x="6130925" y="2990850"/>
            <a:ext cx="5137150" cy="8743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实验报告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实验报告</a:t>
            </a:r>
          </a:p>
        </p:txBody>
      </p:sp>
      <p:sp>
        <p:nvSpPr>
          <p:cNvPr id="11" name="矩形 10"/>
          <p:cNvSpPr/>
          <p:nvPr/>
        </p:nvSpPr>
        <p:spPr>
          <a:xfrm>
            <a:off x="3282950" y="3625850"/>
            <a:ext cx="5784215" cy="566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按照实验报告的格式要求书写实验报告</a:t>
            </a:r>
            <a:endParaRPr 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5580" y="827338"/>
            <a:ext cx="6171183" cy="2440117"/>
          </a:xfrm>
          <a:prstGeom prst="rect">
            <a:avLst/>
          </a:prstGeom>
        </p:spPr>
      </p:pic>
      <p:sp>
        <p:nvSpPr>
          <p:cNvPr id="20" name="任意多边形 19"/>
          <p:cNvSpPr/>
          <p:nvPr/>
        </p:nvSpPr>
        <p:spPr>
          <a:xfrm>
            <a:off x="2614930" y="3841115"/>
            <a:ext cx="6407785" cy="351155"/>
          </a:xfrm>
          <a:custGeom>
            <a:avLst/>
            <a:gdLst>
              <a:gd name="connsiteX0" fmla="*/ 0 w 4132613"/>
              <a:gd name="connsiteY0" fmla="*/ 0 h 1128156"/>
              <a:gd name="connsiteX1" fmla="*/ 285008 w 4132613"/>
              <a:gd name="connsiteY1" fmla="*/ 1116281 h 1128156"/>
              <a:gd name="connsiteX2" fmla="*/ 4132613 w 4132613"/>
              <a:gd name="connsiteY2" fmla="*/ 1128156 h 11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2613" h="1128156">
                <a:moveTo>
                  <a:pt x="0" y="0"/>
                </a:moveTo>
                <a:lnTo>
                  <a:pt x="285008" y="1116281"/>
                </a:lnTo>
                <a:lnTo>
                  <a:pt x="4132613" y="1128156"/>
                </a:lnTo>
              </a:path>
            </a:pathLst>
          </a:custGeom>
          <a:ln w="44450">
            <a:solidFill>
              <a:srgbClr val="FF66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CuteBall-Favorites004.png"/>
          <p:cNvPicPr preferRelativeResize="0"/>
          <p:nvPr/>
        </p:nvPicPr>
        <p:blipFill>
          <a:blip r:embed="rId6" cstate="print"/>
          <a:stretch>
            <a:fillRect/>
          </a:stretch>
        </p:blipFill>
        <p:spPr>
          <a:xfrm>
            <a:off x="2290740" y="3348823"/>
            <a:ext cx="648000" cy="648000"/>
          </a:xfrm>
          <a:prstGeom prst="rect">
            <a:avLst/>
          </a:prstGeom>
        </p:spPr>
      </p:pic>
      <p:pic>
        <p:nvPicPr>
          <p:cNvPr id="22" name="图片 21" descr="641a153ax91b0607c6230&amp;69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57060" y="1801692"/>
            <a:ext cx="1115100" cy="1115100"/>
          </a:xfrm>
          <a:prstGeom prst="rect">
            <a:avLst/>
          </a:prstGeom>
        </p:spPr>
      </p:pic>
      <p:pic>
        <p:nvPicPr>
          <p:cNvPr id="23" name="图片 22" descr="I_like_buttons_001s960x639.png"/>
          <p:cNvPicPr preferRelativeResize="0"/>
          <p:nvPr/>
        </p:nvPicPr>
        <p:blipFill>
          <a:blip r:embed="rId8" cstate="print"/>
          <a:stretch>
            <a:fillRect/>
          </a:stretch>
        </p:blipFill>
        <p:spPr>
          <a:xfrm>
            <a:off x="1300910" y="2561825"/>
            <a:ext cx="1080150" cy="972090"/>
          </a:xfrm>
          <a:prstGeom prst="rect">
            <a:avLst/>
          </a:prstGeom>
        </p:spPr>
      </p:pic>
      <p:pic>
        <p:nvPicPr>
          <p:cNvPr id="24" name="图片 23" descr="1_131028084512_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64865" y="3534020"/>
            <a:ext cx="2651733" cy="1988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未标题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15" name="TextBox 51"/>
          <p:cNvSpPr txBox="1"/>
          <p:nvPr/>
        </p:nvSpPr>
        <p:spPr>
          <a:xfrm>
            <a:off x="4792345" y="3921760"/>
            <a:ext cx="2343785" cy="933450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</a:rPr>
              <a:t>        掌握划分VLAN的方法，特别是基于端口划分。</a:t>
            </a:r>
          </a:p>
        </p:txBody>
      </p:sp>
      <p:grpSp>
        <p:nvGrpSpPr>
          <p:cNvPr id="60" name="Group 15"/>
          <p:cNvGrpSpPr/>
          <p:nvPr/>
        </p:nvGrpSpPr>
        <p:grpSpPr>
          <a:xfrm>
            <a:off x="4812030" y="1257300"/>
            <a:ext cx="2176780" cy="2200910"/>
            <a:chOff x="3528233" y="2445986"/>
            <a:chExt cx="2307913" cy="2333274"/>
          </a:xfrm>
        </p:grpSpPr>
        <p:grpSp>
          <p:nvGrpSpPr>
            <p:cNvPr id="61" name="Group 10"/>
            <p:cNvGrpSpPr/>
            <p:nvPr/>
          </p:nvGrpSpPr>
          <p:grpSpPr>
            <a:xfrm flipH="1">
              <a:off x="3528233" y="2445986"/>
              <a:ext cx="2307913" cy="2333274"/>
              <a:chOff x="1435774" y="1789788"/>
              <a:chExt cx="3410045" cy="3447519"/>
            </a:xfrm>
            <a:effectLst/>
          </p:grpSpPr>
          <p:sp>
            <p:nvSpPr>
              <p:cNvPr id="63" name="Parallelogram 5"/>
              <p:cNvSpPr/>
              <p:nvPr/>
            </p:nvSpPr>
            <p:spPr>
              <a:xfrm rot="16200000" flipV="1">
                <a:off x="2443070" y="2834557"/>
                <a:ext cx="2757672" cy="2047827"/>
              </a:xfrm>
              <a:custGeom>
                <a:avLst/>
                <a:gdLst/>
                <a:ahLst/>
                <a:cxnLst/>
                <a:rect l="l" t="t" r="r" b="b"/>
                <a:pathLst>
                  <a:path w="2056374" h="1527048">
                    <a:moveTo>
                      <a:pt x="2056374" y="0"/>
                    </a:moveTo>
                    <a:lnTo>
                      <a:pt x="339951" y="0"/>
                    </a:lnTo>
                    <a:lnTo>
                      <a:pt x="0" y="1527048"/>
                    </a:lnTo>
                    <a:lnTo>
                      <a:pt x="1706076" y="1527048"/>
                    </a:lnTo>
                    <a:lnTo>
                      <a:pt x="1704529" y="15240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BACC6">
                      <a:lumMod val="20000"/>
                      <a:lumOff val="80000"/>
                    </a:srgbClr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ln w="12700" cap="flat" cmpd="sng" algn="ctr">
                <a:solidFill>
                  <a:srgbClr val="4BACC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4" name="Parallelogram 7"/>
              <p:cNvSpPr/>
              <p:nvPr/>
            </p:nvSpPr>
            <p:spPr>
              <a:xfrm rot="5400000" flipH="1" flipV="1">
                <a:off x="635317" y="3075146"/>
                <a:ext cx="2975454" cy="1348868"/>
              </a:xfrm>
              <a:custGeom>
                <a:avLst/>
                <a:gdLst/>
                <a:ahLst/>
                <a:cxnLst/>
                <a:rect l="l" t="t" r="r" b="b"/>
                <a:pathLst>
                  <a:path w="2218772" h="1005840">
                    <a:moveTo>
                      <a:pt x="2218772" y="0"/>
                    </a:moveTo>
                    <a:lnTo>
                      <a:pt x="1706271" y="1005840"/>
                    </a:lnTo>
                    <a:lnTo>
                      <a:pt x="0" y="1005840"/>
                    </a:lnTo>
                    <a:lnTo>
                      <a:pt x="52162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BACC6">
                      <a:lumMod val="20000"/>
                      <a:lumOff val="80000"/>
                    </a:srgbClr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4BACC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5" name="Parallelogram 9"/>
              <p:cNvSpPr/>
              <p:nvPr/>
            </p:nvSpPr>
            <p:spPr>
              <a:xfrm rot="16200000" flipV="1">
                <a:off x="2554883" y="670679"/>
                <a:ext cx="1161684" cy="3399902"/>
              </a:xfrm>
              <a:custGeom>
                <a:avLst/>
                <a:gdLst/>
                <a:ahLst/>
                <a:cxnLst/>
                <a:rect l="l" t="t" r="r" b="b"/>
                <a:pathLst>
                  <a:path w="866258" h="2535280">
                    <a:moveTo>
                      <a:pt x="866258" y="1008202"/>
                    </a:moveTo>
                    <a:lnTo>
                      <a:pt x="352554" y="0"/>
                    </a:lnTo>
                    <a:lnTo>
                      <a:pt x="0" y="1527078"/>
                    </a:lnTo>
                    <a:lnTo>
                      <a:pt x="513705" y="25352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BACC6">
                      <a:lumMod val="20000"/>
                      <a:lumOff val="80000"/>
                    </a:srgbClr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ln w="12700" cap="flat" cmpd="sng" algn="ctr">
                <a:solidFill>
                  <a:srgbClr val="4BACC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51262" y="3122791"/>
              <a:ext cx="739906" cy="1400907"/>
            </a:xfrm>
            <a:prstGeom prst="rect">
              <a:avLst/>
            </a:prstGeom>
            <a:noFill/>
            <a:scene3d>
              <a:camera prst="isometricRightUp">
                <a:rot lat="452349" lon="1847430" rev="2136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8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2</a:t>
              </a:r>
            </a:p>
          </p:txBody>
        </p:sp>
      </p:grpSp>
      <p:grpSp>
        <p:nvGrpSpPr>
          <p:cNvPr id="66" name="Group 8"/>
          <p:cNvGrpSpPr/>
          <p:nvPr/>
        </p:nvGrpSpPr>
        <p:grpSpPr>
          <a:xfrm>
            <a:off x="2240280" y="1593850"/>
            <a:ext cx="2176780" cy="2200910"/>
            <a:chOff x="1888547" y="2390657"/>
            <a:chExt cx="2307913" cy="2333274"/>
          </a:xfrm>
        </p:grpSpPr>
        <p:grpSp>
          <p:nvGrpSpPr>
            <p:cNvPr id="67" name="Group 2"/>
            <p:cNvGrpSpPr/>
            <p:nvPr/>
          </p:nvGrpSpPr>
          <p:grpSpPr>
            <a:xfrm>
              <a:off x="1888547" y="2390657"/>
              <a:ext cx="2307913" cy="2333274"/>
              <a:chOff x="1435774" y="1789788"/>
              <a:chExt cx="3410045" cy="3447519"/>
            </a:xfrm>
            <a:effectLst/>
          </p:grpSpPr>
          <p:sp>
            <p:nvSpPr>
              <p:cNvPr id="69" name="Parallelogram 5"/>
              <p:cNvSpPr/>
              <p:nvPr/>
            </p:nvSpPr>
            <p:spPr>
              <a:xfrm rot="16200000" flipV="1">
                <a:off x="2443070" y="2834557"/>
                <a:ext cx="2757672" cy="2047827"/>
              </a:xfrm>
              <a:custGeom>
                <a:avLst/>
                <a:gdLst/>
                <a:ahLst/>
                <a:cxnLst/>
                <a:rect l="l" t="t" r="r" b="b"/>
                <a:pathLst>
                  <a:path w="2056374" h="1527048">
                    <a:moveTo>
                      <a:pt x="2056374" y="0"/>
                    </a:moveTo>
                    <a:lnTo>
                      <a:pt x="339951" y="0"/>
                    </a:lnTo>
                    <a:lnTo>
                      <a:pt x="0" y="1527048"/>
                    </a:lnTo>
                    <a:lnTo>
                      <a:pt x="1706076" y="1527048"/>
                    </a:lnTo>
                    <a:lnTo>
                      <a:pt x="1704529" y="15240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79646">
                      <a:lumMod val="20000"/>
                      <a:lumOff val="80000"/>
                    </a:srgbClr>
                  </a:gs>
                  <a:gs pos="100000">
                    <a:srgbClr val="F79646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ln w="127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0" name="Parallelogram 7"/>
              <p:cNvSpPr/>
              <p:nvPr/>
            </p:nvSpPr>
            <p:spPr>
              <a:xfrm rot="5400000" flipH="1" flipV="1">
                <a:off x="635317" y="3075146"/>
                <a:ext cx="2975454" cy="1348868"/>
              </a:xfrm>
              <a:custGeom>
                <a:avLst/>
                <a:gdLst/>
                <a:ahLst/>
                <a:cxnLst/>
                <a:rect l="l" t="t" r="r" b="b"/>
                <a:pathLst>
                  <a:path w="2218772" h="1005840">
                    <a:moveTo>
                      <a:pt x="2218772" y="0"/>
                    </a:moveTo>
                    <a:lnTo>
                      <a:pt x="1706271" y="1005840"/>
                    </a:lnTo>
                    <a:lnTo>
                      <a:pt x="0" y="1005840"/>
                    </a:lnTo>
                    <a:lnTo>
                      <a:pt x="52162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79646">
                      <a:lumMod val="20000"/>
                      <a:lumOff val="80000"/>
                    </a:srgbClr>
                  </a:gs>
                  <a:gs pos="100000">
                    <a:srgbClr val="F79646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1" name="Parallelogram 9"/>
              <p:cNvSpPr/>
              <p:nvPr/>
            </p:nvSpPr>
            <p:spPr>
              <a:xfrm rot="16200000" flipV="1">
                <a:off x="2554883" y="670679"/>
                <a:ext cx="1161684" cy="3399902"/>
              </a:xfrm>
              <a:custGeom>
                <a:avLst/>
                <a:gdLst/>
                <a:ahLst/>
                <a:cxnLst/>
                <a:rect l="l" t="t" r="r" b="b"/>
                <a:pathLst>
                  <a:path w="866258" h="2535280">
                    <a:moveTo>
                      <a:pt x="866258" y="1008202"/>
                    </a:moveTo>
                    <a:lnTo>
                      <a:pt x="352554" y="0"/>
                    </a:lnTo>
                    <a:lnTo>
                      <a:pt x="0" y="1527078"/>
                    </a:lnTo>
                    <a:lnTo>
                      <a:pt x="513705" y="25352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79646">
                      <a:lumMod val="20000"/>
                      <a:lumOff val="80000"/>
                    </a:srgbClr>
                  </a:gs>
                  <a:gs pos="100000">
                    <a:srgbClr val="F79646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ln w="127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3181902" y="3002340"/>
              <a:ext cx="794439" cy="1531506"/>
            </a:xfrm>
            <a:prstGeom prst="rect">
              <a:avLst/>
            </a:prstGeom>
            <a:noFill/>
            <a:scene3d>
              <a:camera prst="isometricRightUp">
                <a:rot lat="894627" lon="19494455" rev="2151990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8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1</a:t>
              </a:r>
            </a:p>
          </p:txBody>
        </p:sp>
      </p:grpSp>
      <p:grpSp>
        <p:nvGrpSpPr>
          <p:cNvPr id="72" name="Group 34"/>
          <p:cNvGrpSpPr/>
          <p:nvPr/>
        </p:nvGrpSpPr>
        <p:grpSpPr>
          <a:xfrm>
            <a:off x="7488555" y="1957705"/>
            <a:ext cx="2176780" cy="2200910"/>
            <a:chOff x="1888547" y="2390657"/>
            <a:chExt cx="2307913" cy="2333274"/>
          </a:xfrm>
        </p:grpSpPr>
        <p:grpSp>
          <p:nvGrpSpPr>
            <p:cNvPr id="73" name="Group 35"/>
            <p:cNvGrpSpPr/>
            <p:nvPr/>
          </p:nvGrpSpPr>
          <p:grpSpPr>
            <a:xfrm>
              <a:off x="1888547" y="2390657"/>
              <a:ext cx="2307913" cy="2333274"/>
              <a:chOff x="1435774" y="1789788"/>
              <a:chExt cx="3410045" cy="3447519"/>
            </a:xfrm>
            <a:effectLst/>
          </p:grpSpPr>
          <p:sp>
            <p:nvSpPr>
              <p:cNvPr id="75" name="Parallelogram 5"/>
              <p:cNvSpPr/>
              <p:nvPr/>
            </p:nvSpPr>
            <p:spPr>
              <a:xfrm rot="16200000" flipV="1">
                <a:off x="2443070" y="2834557"/>
                <a:ext cx="2757672" cy="2047827"/>
              </a:xfrm>
              <a:custGeom>
                <a:avLst/>
                <a:gdLst/>
                <a:ahLst/>
                <a:cxnLst/>
                <a:rect l="l" t="t" r="r" b="b"/>
                <a:pathLst>
                  <a:path w="2056374" h="1527048">
                    <a:moveTo>
                      <a:pt x="2056374" y="0"/>
                    </a:moveTo>
                    <a:lnTo>
                      <a:pt x="339951" y="0"/>
                    </a:lnTo>
                    <a:lnTo>
                      <a:pt x="0" y="1527048"/>
                    </a:lnTo>
                    <a:lnTo>
                      <a:pt x="1706076" y="1527048"/>
                    </a:lnTo>
                    <a:lnTo>
                      <a:pt x="1704529" y="15240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BBB59">
                      <a:lumMod val="20000"/>
                      <a:lumOff val="80000"/>
                    </a:srgbClr>
                  </a:gs>
                  <a:gs pos="100000">
                    <a:srgbClr val="9BBB59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ln w="127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6" name="Parallelogram 7"/>
              <p:cNvSpPr/>
              <p:nvPr/>
            </p:nvSpPr>
            <p:spPr>
              <a:xfrm rot="5400000" flipH="1" flipV="1">
                <a:off x="635317" y="3075146"/>
                <a:ext cx="2975454" cy="1348868"/>
              </a:xfrm>
              <a:custGeom>
                <a:avLst/>
                <a:gdLst/>
                <a:ahLst/>
                <a:cxnLst/>
                <a:rect l="l" t="t" r="r" b="b"/>
                <a:pathLst>
                  <a:path w="2218772" h="1005840">
                    <a:moveTo>
                      <a:pt x="2218772" y="0"/>
                    </a:moveTo>
                    <a:lnTo>
                      <a:pt x="1706271" y="1005840"/>
                    </a:lnTo>
                    <a:lnTo>
                      <a:pt x="0" y="1005840"/>
                    </a:lnTo>
                    <a:lnTo>
                      <a:pt x="52162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BBB59">
                      <a:lumMod val="20000"/>
                      <a:lumOff val="80000"/>
                    </a:srgbClr>
                  </a:gs>
                  <a:gs pos="100000">
                    <a:srgbClr val="9BBB59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7" name="Parallelogram 9"/>
              <p:cNvSpPr/>
              <p:nvPr/>
            </p:nvSpPr>
            <p:spPr>
              <a:xfrm rot="16200000" flipV="1">
                <a:off x="2554883" y="670679"/>
                <a:ext cx="1161684" cy="3399902"/>
              </a:xfrm>
              <a:custGeom>
                <a:avLst/>
                <a:gdLst/>
                <a:ahLst/>
                <a:cxnLst/>
                <a:rect l="l" t="t" r="r" b="b"/>
                <a:pathLst>
                  <a:path w="866258" h="2535280">
                    <a:moveTo>
                      <a:pt x="866258" y="1008202"/>
                    </a:moveTo>
                    <a:lnTo>
                      <a:pt x="352554" y="0"/>
                    </a:lnTo>
                    <a:lnTo>
                      <a:pt x="0" y="1527078"/>
                    </a:lnTo>
                    <a:lnTo>
                      <a:pt x="513705" y="25352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BBB59">
                      <a:lumMod val="20000"/>
                      <a:lumOff val="80000"/>
                    </a:srgbClr>
                  </a:gs>
                  <a:gs pos="100000">
                    <a:srgbClr val="9BBB59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ln w="127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151462" y="3002340"/>
              <a:ext cx="794439" cy="1531506"/>
            </a:xfrm>
            <a:prstGeom prst="rect">
              <a:avLst/>
            </a:prstGeom>
            <a:noFill/>
            <a:scene3d>
              <a:camera prst="isometricRightUp">
                <a:rot lat="894627" lon="19494455" rev="2151990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8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BBB59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098040" y="4529455"/>
            <a:ext cx="2110740" cy="659130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</a:rPr>
              <a:t>        理解VLAN的工作原理和作用。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633969" y="4319905"/>
            <a:ext cx="2357755" cy="659130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</a:rPr>
              <a:t>        掌握跨交换机Trunk中继协议配置。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78" grpId="0" bldLvl="0" animBg="1"/>
      <p:bldP spid="8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428365" y="2152015"/>
            <a:ext cx="7872095" cy="2362200"/>
            <a:chOff x="5399" y="3389"/>
            <a:chExt cx="12397" cy="3720"/>
          </a:xfrm>
        </p:grpSpPr>
        <p:sp>
          <p:nvSpPr>
            <p:cNvPr id="17" name="文本框 39"/>
            <p:cNvSpPr txBox="1"/>
            <p:nvPr/>
          </p:nvSpPr>
          <p:spPr>
            <a:xfrm>
              <a:off x="9706" y="4548"/>
              <a:ext cx="8090" cy="13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实验设备与条件</a:t>
              </a:r>
            </a:p>
          </p:txBody>
        </p:sp>
        <p:grpSp>
          <p:nvGrpSpPr>
            <p:cNvPr id="25" name="组合 2"/>
            <p:cNvGrpSpPr/>
            <p:nvPr/>
          </p:nvGrpSpPr>
          <p:grpSpPr>
            <a:xfrm>
              <a:off x="5399" y="3389"/>
              <a:ext cx="3720" cy="3720"/>
              <a:chOff x="977900" y="2247899"/>
              <a:chExt cx="2362200" cy="236220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977900" y="2247899"/>
                <a:ext cx="2362200" cy="2362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F4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文本框 5"/>
              <p:cNvSpPr txBox="1"/>
              <p:nvPr/>
            </p:nvSpPr>
            <p:spPr>
              <a:xfrm>
                <a:off x="1278296" y="2659409"/>
                <a:ext cx="1736009" cy="15696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9600" b="1" dirty="0">
                    <a:solidFill>
                      <a:schemeClr val="accent4">
                        <a:lumMod val="7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二</a:t>
                </a: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61670" y="338455"/>
            <a:ext cx="8415020" cy="85534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实验设备与条件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08050" y="1296035"/>
            <a:ext cx="57835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（1）2960交换机若干台，计算机若干台，网线若干根。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8050" y="1813560"/>
            <a:ext cx="332613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（2）Cisco Packet Tracer 软件。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8050" y="2331085"/>
            <a:ext cx="75361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（3）实验拓扑图。本实验将用到两个拓扑图，分别如图7-1和图7-2所示。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14095" y="3297555"/>
            <a:ext cx="3751580" cy="2719705"/>
            <a:chOff x="1372" y="5010"/>
            <a:chExt cx="5908" cy="4283"/>
          </a:xfrm>
        </p:grpSpPr>
        <p:graphicFrame>
          <p:nvGraphicFramePr>
            <p:cNvPr id="6" name="对象 128"/>
            <p:cNvGraphicFramePr>
              <a:graphicFrameLocks/>
            </p:cNvGraphicFramePr>
            <p:nvPr/>
          </p:nvGraphicFramePr>
          <p:xfrm>
            <a:off x="1984" y="5010"/>
            <a:ext cx="4684" cy="3735"/>
          </p:xfrm>
          <a:graphic>
            <a:graphicData uri="http://schemas.openxmlformats.org/presentationml/2006/ole">
              <p:oleObj spid="_x0000_s3076" r:id="rId4" imgW="3353181" imgH="2665857" progId="Visio.Drawing.11">
                <p:embed/>
              </p:oleObj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1372" y="8717"/>
              <a:ext cx="59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图7-1  单台交换机VLAN配置拓扑图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342255" y="3297555"/>
            <a:ext cx="6090920" cy="2727325"/>
            <a:chOff x="8743" y="4998"/>
            <a:chExt cx="9592" cy="4295"/>
          </a:xfrm>
        </p:grpSpPr>
        <p:graphicFrame>
          <p:nvGraphicFramePr>
            <p:cNvPr id="7" name="对象 129"/>
            <p:cNvGraphicFramePr>
              <a:graphicFrameLocks/>
            </p:cNvGraphicFramePr>
            <p:nvPr/>
          </p:nvGraphicFramePr>
          <p:xfrm>
            <a:off x="8743" y="4998"/>
            <a:ext cx="9593" cy="3750"/>
          </p:xfrm>
          <a:graphic>
            <a:graphicData uri="http://schemas.openxmlformats.org/presentationml/2006/ole">
              <p:oleObj spid="_x0000_s3077" r:id="rId5" imgW="6828663" imgH="2665857" progId="Visio.Drawing.11">
                <p:embed/>
              </p:oleObj>
            </a:graphicData>
          </a:graphic>
        </p:graphicFrame>
        <p:sp>
          <p:nvSpPr>
            <p:cNvPr id="11" name="文本框 10"/>
            <p:cNvSpPr txBox="1"/>
            <p:nvPr/>
          </p:nvSpPr>
          <p:spPr>
            <a:xfrm>
              <a:off x="10226" y="8717"/>
              <a:ext cx="66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图7-2  不同交换机VLAN之间通信拓扑图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61670" y="338455"/>
            <a:ext cx="8415020" cy="85534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实验设备与条件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08050" y="1296035"/>
            <a:ext cx="54533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（4）实验计算机IP地址规划如下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表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7-1和表7-2所示。</a:t>
            </a:r>
          </a:p>
        </p:txBody>
      </p:sp>
      <p:graphicFrame>
        <p:nvGraphicFramePr>
          <p:cNvPr id="12" name="表格 11"/>
          <p:cNvGraphicFramePr/>
          <p:nvPr/>
        </p:nvGraphicFramePr>
        <p:xfrm>
          <a:off x="2238375" y="2441575"/>
          <a:ext cx="7729220" cy="1241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475"/>
                <a:gridCol w="2654935"/>
                <a:gridCol w="2070100"/>
                <a:gridCol w="1997710"/>
              </a:tblGrid>
              <a:tr h="31178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计算机名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IP</a:t>
                      </a: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地址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连接交换机的端口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所属</a:t>
                      </a: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VLAN</a:t>
                      </a:r>
                      <a:endParaRPr lang="zh-CN" altLang="en-US" sz="1600" b="0" u="none">
                        <a:latin typeface="Times New Roman" panose="02020603050405020304" pitchFamily="18" charset="0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25400" marB="2540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192.168.1.1/24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F0/1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VLAN 1</a:t>
                      </a:r>
                    </a:p>
                  </a:txBody>
                  <a:tcPr marL="68580" marR="68580" marT="25400" marB="2540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PC1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192.168.1.2/24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F0/2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VLAN 2</a:t>
                      </a:r>
                    </a:p>
                  </a:txBody>
                  <a:tcPr marL="68580" marR="68580" marT="25400" marB="2540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PC2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192.168.1.3/24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F0/3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VLAN 3</a:t>
                      </a:r>
                    </a:p>
                  </a:txBody>
                  <a:tcPr marL="68580" marR="68580" marT="25400" marB="2540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2238375" y="4563745"/>
          <a:ext cx="7728585" cy="1235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2633345"/>
                <a:gridCol w="2094230"/>
                <a:gridCol w="1985010"/>
              </a:tblGrid>
              <a:tr h="3086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计算机名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IP</a:t>
                      </a: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地址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连接交换机的端口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所属</a:t>
                      </a: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VLAN</a:t>
                      </a:r>
                      <a:endParaRPr lang="zh-CN" altLang="en-US" sz="1600" b="0" u="none">
                        <a:latin typeface="Times New Roman" panose="02020603050405020304" pitchFamily="18" charset="0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25400" marB="2540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PC6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192.168.1.9/24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F0/3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VLAN 3</a:t>
                      </a:r>
                    </a:p>
                  </a:txBody>
                  <a:tcPr marL="68580" marR="68580" marT="25400" marB="2540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PC7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192.168.1.8/24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F0/2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VLAN 2</a:t>
                      </a:r>
                    </a:p>
                  </a:txBody>
                  <a:tcPr marL="68580" marR="68580" marT="25400" marB="2540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PC8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192.168.1.7/24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F0/1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VLAN 1</a:t>
                      </a:r>
                    </a:p>
                  </a:txBody>
                  <a:tcPr marL="68580" marR="68580" marT="25400" marB="2540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3890645" y="2075815"/>
            <a:ext cx="4424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表7-1  swA交换机相应计算机IP地址规划表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642360" y="4197985"/>
            <a:ext cx="44119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表7-2  swB交换机相应计算机IP地址规划表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633220" y="5887085"/>
            <a:ext cx="4750435" cy="483235"/>
            <a:chOff x="2572" y="9271"/>
            <a:chExt cx="7481" cy="761"/>
          </a:xfrm>
        </p:grpSpPr>
        <p:sp>
          <p:nvSpPr>
            <p:cNvPr id="18" name="文本框 17"/>
            <p:cNvSpPr txBox="1"/>
            <p:nvPr/>
          </p:nvSpPr>
          <p:spPr>
            <a:xfrm>
              <a:off x="3525" y="9426"/>
              <a:ext cx="6528" cy="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注：两个交换机互联的端口都是F0/10。</a:t>
              </a:r>
            </a:p>
          </p:txBody>
        </p:sp>
        <p:pic>
          <p:nvPicPr>
            <p:cNvPr id="19" name="图片 18" descr="037003010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27447" t="22778" r="27581" b="51427"/>
            <a:stretch>
              <a:fillRect/>
            </a:stretch>
          </p:blipFill>
          <p:spPr>
            <a:xfrm flipH="1">
              <a:off x="2572" y="9271"/>
              <a:ext cx="938" cy="761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05296" y="2672744"/>
              <a:ext cx="1736009" cy="16579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三</a:t>
              </a:r>
            </a:p>
          </p:txBody>
        </p:sp>
      </p:grpSp>
      <p:sp>
        <p:nvSpPr>
          <p:cNvPr id="13" name="文本框 39"/>
          <p:cNvSpPr txBox="1"/>
          <p:nvPr/>
        </p:nvSpPr>
        <p:spPr>
          <a:xfrm>
            <a:off x="5978525" y="2876550"/>
            <a:ext cx="5137150" cy="8743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实验要求与说明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cs typeface="+mn-cs"/>
                <a:sym typeface="+mn-ea"/>
              </a:rPr>
              <a:t>实验要求与说明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MH_Text_1"/>
          <p:cNvSpPr txBox="1"/>
          <p:nvPr>
            <p:custDataLst>
              <p:tags r:id="rId3"/>
            </p:custDataLst>
          </p:nvPr>
        </p:nvSpPr>
        <p:spPr>
          <a:xfrm>
            <a:off x="981075" y="1123315"/>
            <a:ext cx="10089515" cy="746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本实验分两部分，第一部分是单交换机VLAN配置，第二部分是跨交换机VLAN通信配置。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80390" y="2113280"/>
            <a:ext cx="5514340" cy="3532505"/>
            <a:chOff x="914" y="3328"/>
            <a:chExt cx="8684" cy="5563"/>
          </a:xfrm>
        </p:grpSpPr>
        <p:sp>
          <p:nvSpPr>
            <p:cNvPr id="3" name="MH_Other_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370629">
              <a:off x="7892" y="7564"/>
              <a:ext cx="837" cy="198"/>
            </a:xfrm>
            <a:prstGeom prst="ellipse">
              <a:avLst/>
            </a:prstGeom>
            <a:gradFill rotWithShape="1">
              <a:gsLst>
                <a:gs pos="0">
                  <a:srgbClr val="3D3D3D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MH_Other_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370629">
              <a:off x="1219" y="6359"/>
              <a:ext cx="1104" cy="198"/>
            </a:xfrm>
            <a:prstGeom prst="ellipse">
              <a:avLst/>
            </a:prstGeom>
            <a:gradFill rotWithShape="1">
              <a:gsLst>
                <a:gs pos="0">
                  <a:srgbClr val="3D3D3D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" name="MH_Other_3"/>
            <p:cNvSpPr/>
            <p:nvPr>
              <p:custDataLst>
                <p:tags r:id="rId14"/>
              </p:custDataLst>
            </p:nvPr>
          </p:nvSpPr>
          <p:spPr>
            <a:xfrm rot="2744380">
              <a:off x="1232" y="5807"/>
              <a:ext cx="808" cy="484"/>
            </a:xfrm>
            <a:prstGeom prst="triangle">
              <a:avLst/>
            </a:prstGeom>
            <a:solidFill>
              <a:srgbClr val="CF4C2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C7EDCC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MH_Other_4"/>
            <p:cNvSpPr/>
            <p:nvPr>
              <p:custDataLst>
                <p:tags r:id="rId15"/>
              </p:custDataLst>
            </p:nvPr>
          </p:nvSpPr>
          <p:spPr>
            <a:xfrm rot="17414536">
              <a:off x="1298" y="4949"/>
              <a:ext cx="1194" cy="1123"/>
            </a:xfrm>
            <a:prstGeom prst="rtTriangle">
              <a:avLst/>
            </a:prstGeom>
            <a:solidFill>
              <a:srgbClr val="E27654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C7EDCC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MH_Other_5"/>
            <p:cNvSpPr/>
            <p:nvPr>
              <p:custDataLst>
                <p:tags r:id="rId16"/>
              </p:custDataLst>
            </p:nvPr>
          </p:nvSpPr>
          <p:spPr>
            <a:xfrm rot="18690464">
              <a:off x="1389" y="4447"/>
              <a:ext cx="1194" cy="1751"/>
            </a:xfrm>
            <a:prstGeom prst="rtTriangle">
              <a:avLst/>
            </a:prstGeom>
            <a:solidFill>
              <a:srgbClr val="EDAB97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C7EDCC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MH_Text_1"/>
            <p:cNvSpPr/>
            <p:nvPr>
              <p:custDataLst>
                <p:tags r:id="rId17"/>
              </p:custDataLst>
            </p:nvPr>
          </p:nvSpPr>
          <p:spPr>
            <a:xfrm>
              <a:off x="914" y="3328"/>
              <a:ext cx="8348" cy="5088"/>
            </a:xfrm>
            <a:custGeom>
              <a:avLst/>
              <a:gdLst>
                <a:gd name="connsiteX0" fmla="*/ 2309921 w 4396510"/>
                <a:gd name="connsiteY0" fmla="*/ 3 h 3427842"/>
                <a:gd name="connsiteX1" fmla="*/ 2372136 w 4396510"/>
                <a:gd name="connsiteY1" fmla="*/ 1751 h 3427842"/>
                <a:gd name="connsiteX2" fmla="*/ 4396510 w 4396510"/>
                <a:gd name="connsiteY2" fmla="*/ 533799 h 3427842"/>
                <a:gd name="connsiteX3" fmla="*/ 4083283 w 4396510"/>
                <a:gd name="connsiteY3" fmla="*/ 3427842 h 3427842"/>
                <a:gd name="connsiteX4" fmla="*/ 961626 w 4396510"/>
                <a:gd name="connsiteY4" fmla="*/ 1591065 h 3427842"/>
                <a:gd name="connsiteX5" fmla="*/ 0 w 4396510"/>
                <a:gd name="connsiteY5" fmla="*/ 1448908 h 3427842"/>
                <a:gd name="connsiteX6" fmla="*/ 148801 w 4396510"/>
                <a:gd name="connsiteY6" fmla="*/ 74064 h 3427842"/>
                <a:gd name="connsiteX7" fmla="*/ 2309921 w 4396510"/>
                <a:gd name="connsiteY7" fmla="*/ 3 h 342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96510" h="3427842">
                  <a:moveTo>
                    <a:pt x="2309921" y="3"/>
                  </a:moveTo>
                  <a:cubicBezTo>
                    <a:pt x="2334059" y="41"/>
                    <a:pt x="2354910" y="596"/>
                    <a:pt x="2372136" y="1751"/>
                  </a:cubicBezTo>
                  <a:cubicBezTo>
                    <a:pt x="2647751" y="20223"/>
                    <a:pt x="4112737" y="-3155"/>
                    <a:pt x="4396510" y="533799"/>
                  </a:cubicBezTo>
                  <a:lnTo>
                    <a:pt x="4083283" y="3427842"/>
                  </a:lnTo>
                  <a:cubicBezTo>
                    <a:pt x="3704659" y="2668552"/>
                    <a:pt x="2485052" y="1920568"/>
                    <a:pt x="961626" y="1591065"/>
                  </a:cubicBezTo>
                  <a:cubicBezTo>
                    <a:pt x="631993" y="1519768"/>
                    <a:pt x="309339" y="1472651"/>
                    <a:pt x="0" y="1448908"/>
                  </a:cubicBezTo>
                  <a:lnTo>
                    <a:pt x="148801" y="74064"/>
                  </a:lnTo>
                  <a:cubicBezTo>
                    <a:pt x="846254" y="115330"/>
                    <a:pt x="1947846" y="-570"/>
                    <a:pt x="2309921" y="3"/>
                  </a:cubicBezTo>
                  <a:close/>
                </a:path>
              </a:pathLst>
            </a:custGeom>
            <a:solidFill>
              <a:srgbClr val="F7DAD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324000" tIns="108000" rIns="1080000" rtlCol="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en-US" altLang="zh-CN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8" name="MH_SubTitle_1"/>
            <p:cNvSpPr/>
            <p:nvPr>
              <p:custDataLst>
                <p:tags r:id="rId18"/>
              </p:custDataLst>
            </p:nvPr>
          </p:nvSpPr>
          <p:spPr>
            <a:xfrm>
              <a:off x="7259" y="6808"/>
              <a:ext cx="2339" cy="2083"/>
            </a:xfrm>
            <a:prstGeom prst="ellipse">
              <a:avLst/>
            </a:prstGeom>
            <a:solidFill>
              <a:srgbClr val="DE613A"/>
            </a:solidFill>
            <a:ln w="762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lstStyle/>
            <a:p>
              <a:pPr algn="ctr">
                <a:defRPr/>
              </a:pPr>
              <a:r>
                <a:rPr lang="zh-CN" altLang="en-US" sz="2800" b="1" kern="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第一</a:t>
              </a:r>
            </a:p>
            <a:p>
              <a:pPr algn="ctr">
                <a:defRPr/>
              </a:pPr>
              <a:r>
                <a:rPr lang="zh-CN" altLang="en-US" sz="2800" b="1" kern="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部分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170" y="3548"/>
              <a:ext cx="7737" cy="1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 b="1">
                  <a:latin typeface="Times New Roman" panose="02020603050405020304" pitchFamily="18" charset="0"/>
                  <a:ea typeface="微软雅黑" panose="020B0503020204020204" charset="-122"/>
                </a:rPr>
                <a:t>主要包括内容有：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修改交换机的名称为swA，在交换机上创建VLAN，把交换机相应的端口静态地划分到相应的VLAN中，测试VLAN间通信结果。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094730" y="2000250"/>
            <a:ext cx="5574030" cy="3645535"/>
            <a:chOff x="9598" y="3150"/>
            <a:chExt cx="8778" cy="5741"/>
          </a:xfrm>
        </p:grpSpPr>
        <p:sp>
          <p:nvSpPr>
            <p:cNvPr id="20" name="MH_Other_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21229371" flipH="1">
              <a:off x="11236" y="7612"/>
              <a:ext cx="837" cy="198"/>
            </a:xfrm>
            <a:prstGeom prst="ellipse">
              <a:avLst/>
            </a:prstGeom>
            <a:gradFill rotWithShape="1">
              <a:gsLst>
                <a:gs pos="0">
                  <a:srgbClr val="3D3D3D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MH_Other_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rot="21229371" flipH="1">
              <a:off x="16712" y="6472"/>
              <a:ext cx="1104" cy="198"/>
            </a:xfrm>
            <a:prstGeom prst="ellipse">
              <a:avLst/>
            </a:prstGeom>
            <a:gradFill rotWithShape="1">
              <a:gsLst>
                <a:gs pos="0">
                  <a:srgbClr val="3D3D3D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MH_Other_8"/>
            <p:cNvSpPr/>
            <p:nvPr>
              <p:custDataLst>
                <p:tags r:id="rId7"/>
              </p:custDataLst>
            </p:nvPr>
          </p:nvSpPr>
          <p:spPr>
            <a:xfrm rot="18855620" flipH="1">
              <a:off x="16995" y="5919"/>
              <a:ext cx="808" cy="484"/>
            </a:xfrm>
            <a:prstGeom prst="triangle">
              <a:avLst/>
            </a:prstGeom>
            <a:solidFill>
              <a:srgbClr val="008BBC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C7EDCC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MH_Other_9"/>
            <p:cNvSpPr/>
            <p:nvPr>
              <p:custDataLst>
                <p:tags r:id="rId8"/>
              </p:custDataLst>
            </p:nvPr>
          </p:nvSpPr>
          <p:spPr>
            <a:xfrm rot="4185464" flipH="1">
              <a:off x="16542" y="5061"/>
              <a:ext cx="1194" cy="1123"/>
            </a:xfrm>
            <a:prstGeom prst="rtTriangle">
              <a:avLst/>
            </a:prstGeom>
            <a:solidFill>
              <a:srgbClr val="15C2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C7EDCC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MH_Other_10"/>
            <p:cNvSpPr/>
            <p:nvPr>
              <p:custDataLst>
                <p:tags r:id="rId9"/>
              </p:custDataLst>
            </p:nvPr>
          </p:nvSpPr>
          <p:spPr>
            <a:xfrm rot="2909536" flipH="1">
              <a:off x="16451" y="4539"/>
              <a:ext cx="1194" cy="1751"/>
            </a:xfrm>
            <a:prstGeom prst="rtTriangle">
              <a:avLst/>
            </a:prstGeom>
            <a:solidFill>
              <a:srgbClr val="75DB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C7EDCC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MH_Text_2"/>
            <p:cNvSpPr/>
            <p:nvPr>
              <p:custDataLst>
                <p:tags r:id="rId10"/>
              </p:custDataLst>
            </p:nvPr>
          </p:nvSpPr>
          <p:spPr>
            <a:xfrm flipH="1">
              <a:off x="9896" y="3150"/>
              <a:ext cx="8480" cy="5289"/>
            </a:xfrm>
            <a:custGeom>
              <a:avLst/>
              <a:gdLst>
                <a:gd name="connsiteX0" fmla="*/ 2309921 w 4396510"/>
                <a:gd name="connsiteY0" fmla="*/ 3 h 3427842"/>
                <a:gd name="connsiteX1" fmla="*/ 2372136 w 4396510"/>
                <a:gd name="connsiteY1" fmla="*/ 1751 h 3427842"/>
                <a:gd name="connsiteX2" fmla="*/ 4396510 w 4396510"/>
                <a:gd name="connsiteY2" fmla="*/ 533799 h 3427842"/>
                <a:gd name="connsiteX3" fmla="*/ 4083283 w 4396510"/>
                <a:gd name="connsiteY3" fmla="*/ 3427842 h 3427842"/>
                <a:gd name="connsiteX4" fmla="*/ 961626 w 4396510"/>
                <a:gd name="connsiteY4" fmla="*/ 1591065 h 3427842"/>
                <a:gd name="connsiteX5" fmla="*/ 0 w 4396510"/>
                <a:gd name="connsiteY5" fmla="*/ 1448908 h 3427842"/>
                <a:gd name="connsiteX6" fmla="*/ 148801 w 4396510"/>
                <a:gd name="connsiteY6" fmla="*/ 74064 h 3427842"/>
                <a:gd name="connsiteX7" fmla="*/ 2309921 w 4396510"/>
                <a:gd name="connsiteY7" fmla="*/ 3 h 342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96510" h="3427842">
                  <a:moveTo>
                    <a:pt x="2309921" y="3"/>
                  </a:moveTo>
                  <a:cubicBezTo>
                    <a:pt x="2334059" y="41"/>
                    <a:pt x="2354910" y="596"/>
                    <a:pt x="2372136" y="1751"/>
                  </a:cubicBezTo>
                  <a:cubicBezTo>
                    <a:pt x="2647751" y="20223"/>
                    <a:pt x="4112737" y="-3155"/>
                    <a:pt x="4396510" y="533799"/>
                  </a:cubicBezTo>
                  <a:lnTo>
                    <a:pt x="4083283" y="3427842"/>
                  </a:lnTo>
                  <a:cubicBezTo>
                    <a:pt x="3704659" y="2668552"/>
                    <a:pt x="2485052" y="1920568"/>
                    <a:pt x="961626" y="1591065"/>
                  </a:cubicBezTo>
                  <a:cubicBezTo>
                    <a:pt x="631993" y="1519768"/>
                    <a:pt x="309339" y="1472651"/>
                    <a:pt x="0" y="1448908"/>
                  </a:cubicBezTo>
                  <a:lnTo>
                    <a:pt x="148801" y="74064"/>
                  </a:lnTo>
                  <a:cubicBezTo>
                    <a:pt x="846254" y="115330"/>
                    <a:pt x="1947846" y="-570"/>
                    <a:pt x="2309921" y="3"/>
                  </a:cubicBezTo>
                  <a:close/>
                </a:path>
              </a:pathLst>
            </a:custGeom>
            <a:solidFill>
              <a:srgbClr val="D1F3FF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1080000" tIns="108000" rIns="324000" rtlCol="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endParaRPr dirty="0" smtClean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37" name="MH_SubTitle_2"/>
            <p:cNvSpPr/>
            <p:nvPr>
              <p:custDataLst>
                <p:tags r:id="rId11"/>
              </p:custDataLst>
            </p:nvPr>
          </p:nvSpPr>
          <p:spPr>
            <a:xfrm flipH="1">
              <a:off x="9598" y="6808"/>
              <a:ext cx="2363" cy="2083"/>
            </a:xfrm>
            <a:prstGeom prst="ellipse">
              <a:avLst/>
            </a:prstGeom>
            <a:solidFill>
              <a:srgbClr val="009BD2"/>
            </a:solidFill>
            <a:ln w="762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lstStyle/>
            <a:p>
              <a:pPr algn="ctr">
                <a:defRPr/>
              </a:pPr>
              <a:r>
                <a:rPr lang="zh-CN" altLang="en-US" sz="2800" b="1" kern="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第二部分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0053" y="3441"/>
              <a:ext cx="8204" cy="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 smtClean="0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        </a:t>
              </a:r>
              <a:r>
                <a:rPr b="1" dirty="0" smtClean="0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主要内容包括有：</a:t>
              </a:r>
              <a:r>
                <a:rPr dirty="0" smtClean="0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新增另一台交换机并命名swB，用另一种方法创建与swA交换机相同的VLAN，将交换机swB相应端口划分到相应的VLAN中，将互联两台交换机的端口都设置为Trunk中继协议模式，测试通信结果。</a:t>
              </a:r>
              <a:endParaRPr dirty="0" smtClean="0">
                <a:latin typeface="Times New Roman" panose="02020603050405020304" pitchFamily="18" charset="0"/>
                <a:ea typeface="微软雅黑" panose="020B0503020204020204" charset="-122"/>
              </a:endParaRPr>
            </a:p>
            <a:p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sp>
        <p:nvSpPr>
          <p:cNvPr id="43" name="MH_Text_1"/>
          <p:cNvSpPr txBox="1"/>
          <p:nvPr>
            <p:custDataLst>
              <p:tags r:id="rId4"/>
            </p:custDataLst>
          </p:nvPr>
        </p:nvSpPr>
        <p:spPr>
          <a:xfrm>
            <a:off x="981075" y="5770880"/>
            <a:ext cx="10090150" cy="7600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charset="-122"/>
              </a:rPr>
              <a:t>第一部分是在全局模式下创建VALN，第二部分是在VLAN Database（VlAN数据库）模式下创建VLAN。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43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矩形 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Other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文本框 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直接连接符 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Text Box 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直接连接符 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文本框 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05434"/>
  <p:tag name="MH_LIBRARY" val="GRAPHIC"/>
  <p:tag name="MH_TYPE" val="Text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05434"/>
  <p:tag name="MH_LIBRARY" val="GRAPHIC"/>
  <p:tag name="MH_TYPE" val="Text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05027"/>
  <p:tag name="MH_LIBRARY" val="GRAPHIC"/>
  <p:tag name="MH_TYPE" val="Other"/>
  <p:tag name="MH_ORDER" val="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05027"/>
  <p:tag name="MH_LIBRARY" val="GRAPHIC"/>
  <p:tag name="MH_TYPE" val="Other"/>
  <p:tag name="MH_ORDER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05027"/>
  <p:tag name="MH_LIBRARY" val="GRAPHIC"/>
  <p:tag name="MH_TYPE" val="Other"/>
  <p:tag name="MH_ORDER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文本框 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05027"/>
  <p:tag name="MH_LIBRARY" val="GRAPHIC"/>
  <p:tag name="MH_TYPE" val="Other"/>
  <p:tag name="MH_ORDER" val="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05027"/>
  <p:tag name="MH_LIBRARY" val="GRAPHIC"/>
  <p:tag name="MH_TYPE" val="Other"/>
  <p:tag name="MH_ORDER" val="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05027"/>
  <p:tag name="MH_LIBRARY" val="GRAPHIC"/>
  <p:tag name="MH_TYPE" val="Text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05027"/>
  <p:tag name="MH_LIBRARY" val="GRAPHIC"/>
  <p:tag name="MH_TYPE" val="SubTitle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05027"/>
  <p:tag name="MH_LIBRARY" val="GRAPHIC"/>
  <p:tag name="MH_TYPE" val="Other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05027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05027"/>
  <p:tag name="MH_LIBRARY" val="GRAPHIC"/>
  <p:tag name="MH_TYPE" val="Other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05027"/>
  <p:tag name="MH_LIBRARY" val="GRAPHIC"/>
  <p:tag name="MH_TYPE" val="Other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05027"/>
  <p:tag name="MH_LIBRARY" val="GRAPHIC"/>
  <p:tag name="MH_TYPE" val="Other"/>
  <p:tag name="MH_ORDER" val="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05027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Shap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05027"/>
  <p:tag name="MH_LIBRARY" val="GRAPHIC"/>
  <p:tag name="MH_TYPE" val="SubTitle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Shap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文本框 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61213152808"/>
  <p:tag name="MH_LIBRARY" val="GRAPHIC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51636"/>
  <p:tag name="MH_LIBRARY" val="GRAPHIC"/>
  <p:tag name="MH_TYPE" val="Other"/>
  <p:tag name="MH_ORDER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Picture"/>
  <p:tag name="MH_ORDE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51636"/>
  <p:tag name="MH_LIBRARY" val="GRAPHIC"/>
  <p:tag name="MH_TYPE" val="Text"/>
  <p:tag name="MH_ORDER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51636"/>
  <p:tag name="MH_LIBRARY" val="GRAPHIC"/>
  <p:tag name="MH_TYPE" val="Other"/>
  <p:tag name="MH_ORDER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51636"/>
  <p:tag name="MH_LIBRARY" val="GRAPHIC"/>
  <p:tag name="MH_TYPE" val="Text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51636"/>
  <p:tag name="MH_LIBRARY" val="GRAPHIC"/>
  <p:tag name="MH_TYPE" val="Other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50422"/>
  <p:tag name="MH_LIBRARY" val="GRAPHIC"/>
  <p:tag name="MH_TYPE" val="Text"/>
  <p:tag name="MH_ORDER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50422"/>
  <p:tag name="MH_LIBRARY" val="GRAPHIC"/>
  <p:tag name="MH_TYPE" val="Text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A000120141119A01PPBG">
  <a:themeElements>
    <a:clrScheme name="自定义 49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EF4150"/>
      </a:accent1>
      <a:accent2>
        <a:srgbClr val="FBAD24"/>
      </a:accent2>
      <a:accent3>
        <a:srgbClr val="58BDA8"/>
      </a:accent3>
      <a:accent4>
        <a:srgbClr val="E8766A"/>
      </a:accent4>
      <a:accent5>
        <a:srgbClr val="CCD373"/>
      </a:accent5>
      <a:accent6>
        <a:srgbClr val="E86ABB"/>
      </a:accent6>
      <a:hlink>
        <a:srgbClr val="447195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9">
    <a:dk1>
      <a:srgbClr val="4D4D4D"/>
    </a:dk1>
    <a:lt1>
      <a:srgbClr val="FFFFFF"/>
    </a:lt1>
    <a:dk2>
      <a:srgbClr val="4D4D4D"/>
    </a:dk2>
    <a:lt2>
      <a:srgbClr val="FFFFFF"/>
    </a:lt2>
    <a:accent1>
      <a:srgbClr val="EF4150"/>
    </a:accent1>
    <a:accent2>
      <a:srgbClr val="FBAD24"/>
    </a:accent2>
    <a:accent3>
      <a:srgbClr val="58BDA8"/>
    </a:accent3>
    <a:accent4>
      <a:srgbClr val="E8766A"/>
    </a:accent4>
    <a:accent5>
      <a:srgbClr val="CCD373"/>
    </a:accent5>
    <a:accent6>
      <a:srgbClr val="E86ABB"/>
    </a:accent6>
    <a:hlink>
      <a:srgbClr val="44719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自定义 49">
    <a:dk1>
      <a:srgbClr val="4D4D4D"/>
    </a:dk1>
    <a:lt1>
      <a:srgbClr val="FFFFFF"/>
    </a:lt1>
    <a:dk2>
      <a:srgbClr val="4D4D4D"/>
    </a:dk2>
    <a:lt2>
      <a:srgbClr val="FFFFFF"/>
    </a:lt2>
    <a:accent1>
      <a:srgbClr val="EF4150"/>
    </a:accent1>
    <a:accent2>
      <a:srgbClr val="FBAD24"/>
    </a:accent2>
    <a:accent3>
      <a:srgbClr val="58BDA8"/>
    </a:accent3>
    <a:accent4>
      <a:srgbClr val="E8766A"/>
    </a:accent4>
    <a:accent5>
      <a:srgbClr val="CCD373"/>
    </a:accent5>
    <a:accent6>
      <a:srgbClr val="E86ABB"/>
    </a:accent6>
    <a:hlink>
      <a:srgbClr val="44719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2012</Words>
  <Application>WPS 演示</Application>
  <PresentationFormat>自定义</PresentationFormat>
  <Paragraphs>227</Paragraphs>
  <Slides>32</Slides>
  <Notes>22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1_A000120141119A01PPBG</vt:lpstr>
      <vt:lpstr>Microsoft Office Visio 绘图</vt:lpstr>
      <vt:lpstr>幻灯片 1</vt:lpstr>
      <vt:lpstr>幻灯片 2</vt:lpstr>
      <vt:lpstr>幻灯片 3</vt:lpstr>
      <vt:lpstr>幻灯片 4</vt:lpstr>
      <vt:lpstr>幻灯片 5</vt:lpstr>
      <vt:lpstr> 实验设备与条件</vt:lpstr>
      <vt:lpstr> 实验设备与条件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ZYK</dc:creator>
  <cp:lastModifiedBy>微软用户</cp:lastModifiedBy>
  <cp:revision>141</cp:revision>
  <dcterms:created xsi:type="dcterms:W3CDTF">2016-12-08T02:43:00Z</dcterms:created>
  <dcterms:modified xsi:type="dcterms:W3CDTF">2017-02-07T01:30:07Z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