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notesSlides/notesSlide21.xml" ContentType="application/vnd.openxmlformats-officedocument.presentationml.notesSlide+xml"/>
  <Override PartName="/ppt/tags/tag129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notesSlides/notesSlide19.xml" ContentType="application/vnd.openxmlformats-officedocument.presentationml.notesSlide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7" r:id="rId2"/>
    <p:sldId id="358" r:id="rId3"/>
    <p:sldId id="359" r:id="rId4"/>
    <p:sldId id="601" r:id="rId5"/>
    <p:sldId id="360" r:id="rId6"/>
    <p:sldId id="263" r:id="rId7"/>
    <p:sldId id="363" r:id="rId8"/>
    <p:sldId id="422" r:id="rId9"/>
    <p:sldId id="423" r:id="rId10"/>
    <p:sldId id="265" r:id="rId11"/>
    <p:sldId id="631" r:id="rId12"/>
    <p:sldId id="632" r:id="rId13"/>
    <p:sldId id="633" r:id="rId14"/>
    <p:sldId id="602" r:id="rId15"/>
    <p:sldId id="657" r:id="rId16"/>
    <p:sldId id="658" r:id="rId17"/>
    <p:sldId id="659" r:id="rId18"/>
    <p:sldId id="660" r:id="rId19"/>
    <p:sldId id="661" r:id="rId20"/>
    <p:sldId id="663" r:id="rId21"/>
    <p:sldId id="666" r:id="rId22"/>
    <p:sldId id="668" r:id="rId23"/>
    <p:sldId id="690" r:id="rId24"/>
    <p:sldId id="691" r:id="rId25"/>
    <p:sldId id="692" r:id="rId26"/>
    <p:sldId id="552" r:id="rId27"/>
    <p:sldId id="553" r:id="rId28"/>
    <p:sldId id="554" r:id="rId29"/>
    <p:sldId id="616" r:id="rId30"/>
    <p:sldId id="556" r:id="rId31"/>
    <p:sldId id="617" r:id="rId32"/>
    <p:sldId id="693" r:id="rId33"/>
    <p:sldId id="694" r:id="rId34"/>
    <p:sldId id="620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50"/>
    <a:srgbClr val="CFCFCF"/>
    <a:srgbClr val="C0C2CC"/>
    <a:srgbClr val="1B84A5"/>
    <a:srgbClr val="2B9563"/>
    <a:srgbClr val="969696"/>
    <a:srgbClr val="CC3399"/>
    <a:srgbClr val="000000"/>
    <a:srgbClr val="0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62" y="270"/>
      </p:cViewPr>
      <p:guideLst>
        <p:guide orient="horz" pos="2427"/>
        <p:guide pos="3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ea typeface="宋体" panose="02010600030101010101" pitchFamily="2" charset="-122"/>
              </a:rPr>
              <a:t>http://docer.wps.cn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4023992" y="9721107"/>
            <a:ext cx="3078427" cy="5135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75" tIns="49538" rIns="99075" bIns="49538" anchor="b"/>
          <a:lstStyle/>
          <a:p>
            <a:pPr algn="r" eaLnBrk="1" hangingPunct="1">
              <a:buFont typeface="Arial" panose="020B0604020202020204" pitchFamily="34" charset="0"/>
              <a:buNone/>
            </a:pPr>
            <a:fld id="{AAED0429-06AC-4391-B511-C2D4F3A38C12}" type="slidenum">
              <a:rPr lang="zh-CN" altLang="en-US" sz="13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23836" y="1214422"/>
            <a:ext cx="3357586" cy="755143"/>
            <a:chOff x="523836" y="1428736"/>
            <a:chExt cx="3357586" cy="755143"/>
          </a:xfrm>
        </p:grpSpPr>
        <p:sp>
          <p:nvSpPr>
            <p:cNvPr id="18" name="任意多边形 17"/>
            <p:cNvSpPr/>
            <p:nvPr/>
          </p:nvSpPr>
          <p:spPr>
            <a:xfrm>
              <a:off x="523836" y="1428736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809588" y="1617459"/>
              <a:ext cx="3071834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endParaRPr lang="zh-CN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540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7013" y="637301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915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54063" y="477520"/>
            <a:ext cx="10680700" cy="5635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4"/>
            <a:r>
              <a:rPr lang="zh-CN" altLang="en-US" dirty="0" smtClean="0"/>
              <a:t>第二级</a:t>
            </a:r>
          </a:p>
          <a:p>
            <a:pPr lvl="6"/>
            <a:r>
              <a:rPr lang="zh-CN" altLang="en-US" dirty="0" smtClean="0"/>
              <a:t>第三级</a:t>
            </a:r>
          </a:p>
          <a:p>
            <a:pPr lvl="7"/>
            <a:r>
              <a:rPr lang="zh-CN" altLang="en-US" dirty="0" smtClean="0"/>
              <a:t>第四级</a:t>
            </a:r>
          </a:p>
          <a:p>
            <a:pPr lvl="8"/>
            <a:r>
              <a:rPr lang="zh-CN" altLang="en-US" dirty="0" smtClean="0"/>
              <a:t>第五级</a:t>
            </a:r>
          </a:p>
        </p:txBody>
      </p:sp>
      <p:sp>
        <p:nvSpPr>
          <p:cNvPr id="6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>
            <p:custDataLst>
              <p:tags r:id="rId1"/>
            </p:custDataLst>
          </p:nvPr>
        </p:nvSpPr>
        <p:spPr>
          <a:xfrm>
            <a:off x="0" y="-1"/>
            <a:ext cx="12192000" cy="3552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/>
          <p:nvPr userDrawn="1">
            <p:custDataLst>
              <p:tags r:id="rId2"/>
            </p:custDataLst>
          </p:nvPr>
        </p:nvSpPr>
        <p:spPr>
          <a:xfrm>
            <a:off x="6296025" y="4052893"/>
            <a:ext cx="3841792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北京金企鹅文化发展中心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6339912" y="4606987"/>
            <a:ext cx="3826480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http://www.bjjqe.com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KSO_Shape"/>
          <p:cNvSpPr/>
          <p:nvPr userDrawn="1">
            <p:custDataLst>
              <p:tags r:id="rId4"/>
            </p:custDataLst>
          </p:nvPr>
        </p:nvSpPr>
        <p:spPr>
          <a:xfrm>
            <a:off x="5743652" y="4723721"/>
            <a:ext cx="399973" cy="200703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KSO_Shape"/>
          <p:cNvSpPr/>
          <p:nvPr userDrawn="1">
            <p:custDataLst>
              <p:tags r:id="rId5"/>
            </p:custDataLst>
          </p:nvPr>
        </p:nvSpPr>
        <p:spPr>
          <a:xfrm>
            <a:off x="5640344" y="4008003"/>
            <a:ext cx="614100" cy="347060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文本框 3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133850" y="2214554"/>
            <a:ext cx="8058150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 smtClean="0">
                <a:solidFill>
                  <a:srgbClr val="FFFFFF"/>
                </a:solidFill>
                <a:latin typeface="Britannic Bold" panose="020B0903060703020204" pitchFamily="34" charset="0"/>
              </a:rPr>
              <a:t>谢谢观看！</a:t>
            </a:r>
            <a:endParaRPr lang="zh-CN" altLang="en-US" sz="6600" b="1" dirty="0">
              <a:solidFill>
                <a:srgbClr val="FFFFFF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图片 8" descr="LOGO（黑色）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480684" y="2290946"/>
            <a:ext cx="2281816" cy="18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9" cstate="print"/>
          <a:srcRect l="20452" r="17427" b="5390"/>
          <a:stretch>
            <a:fillRect/>
          </a:stretch>
        </p:blipFill>
        <p:spPr>
          <a:xfrm rot="16200000" flipV="1">
            <a:off x="-100248" y="100244"/>
            <a:ext cx="863601" cy="663109"/>
          </a:xfrm>
          <a:custGeom>
            <a:avLst/>
            <a:gdLst>
              <a:gd name="connsiteX0" fmla="*/ 1007279 w 1007279"/>
              <a:gd name="connsiteY0" fmla="*/ 773431 h 773431"/>
              <a:gd name="connsiteX1" fmla="*/ 1007279 w 1007279"/>
              <a:gd name="connsiteY1" fmla="*/ 0 h 773431"/>
              <a:gd name="connsiteX2" fmla="*/ 404691 w 1007279"/>
              <a:gd name="connsiteY2" fmla="*/ 0 h 773431"/>
              <a:gd name="connsiteX3" fmla="*/ 473879 w 1007279"/>
              <a:gd name="connsiteY3" fmla="*/ 45011 h 773431"/>
              <a:gd name="connsiteX4" fmla="*/ 0 w 1007279"/>
              <a:gd name="connsiteY4" fmla="*/ 773431 h 77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279" h="773431">
                <a:moveTo>
                  <a:pt x="1007279" y="773431"/>
                </a:moveTo>
                <a:lnTo>
                  <a:pt x="1007279" y="0"/>
                </a:lnTo>
                <a:lnTo>
                  <a:pt x="404691" y="0"/>
                </a:lnTo>
                <a:lnTo>
                  <a:pt x="473879" y="45011"/>
                </a:lnTo>
                <a:lnTo>
                  <a:pt x="0" y="773431"/>
                </a:lnTo>
                <a:close/>
              </a:path>
            </a:pathLst>
          </a:custGeom>
        </p:spPr>
      </p:pic>
      <p:sp>
        <p:nvSpPr>
          <p:cNvPr id="9" name="灯片编号占位符 8"/>
          <p:cNvSpPr txBox="1"/>
          <p:nvPr userDrawn="1"/>
        </p:nvSpPr>
        <p:spPr>
          <a:xfrm>
            <a:off x="8795068" y="58974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0" indent="-179705" algn="l" rtl="0" eaLnBrk="1" fontAlgn="base" hangingPunct="1">
        <a:lnSpc>
          <a:spcPct val="15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360045" indent="-179705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6" Type="http://schemas.openxmlformats.org/officeDocument/2006/relationships/image" Target="../media/image14.jpe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3.png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.jpe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25.jpe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6.png"/><Relationship Id="rId5" Type="http://schemas.openxmlformats.org/officeDocument/2006/relationships/tags" Target="../tags/tag16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4.jpeg"/><Relationship Id="rId4" Type="http://schemas.openxmlformats.org/officeDocument/2006/relationships/tags" Target="../tags/tag84.xml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oleObject" Target="../embeddings/oleObject4.bin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oleObject" Target="../embeddings/oleObject3.bin"/><Relationship Id="rId2" Type="http://schemas.openxmlformats.org/officeDocument/2006/relationships/tags" Target="../tags/tag87.xml"/><Relationship Id="rId1" Type="http://schemas.openxmlformats.org/officeDocument/2006/relationships/vmlDrawing" Target="../drawings/vmlDrawing3.vml"/><Relationship Id="rId6" Type="http://schemas.openxmlformats.org/officeDocument/2006/relationships/tags" Target="../tags/tag91.xml"/><Relationship Id="rId11" Type="http://schemas.openxmlformats.org/officeDocument/2006/relationships/image" Target="../media/image14.jpeg"/><Relationship Id="rId5" Type="http://schemas.openxmlformats.org/officeDocument/2006/relationships/tags" Target="../tags/tag90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14.jpeg"/><Relationship Id="rId4" Type="http://schemas.openxmlformats.org/officeDocument/2006/relationships/tags" Target="../tags/tag97.xml"/><Relationship Id="rId9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31.jpeg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14.jpeg"/><Relationship Id="rId5" Type="http://schemas.openxmlformats.org/officeDocument/2006/relationships/tags" Target="../tags/tag107.xml"/><Relationship Id="rId10" Type="http://schemas.openxmlformats.org/officeDocument/2006/relationships/image" Target="../media/image32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34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33.jpeg"/><Relationship Id="rId5" Type="http://schemas.openxmlformats.org/officeDocument/2006/relationships/tags" Target="../tags/tag115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7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27.xml"/><Relationship Id="rId7" Type="http://schemas.openxmlformats.org/officeDocument/2006/relationships/image" Target="../media/image40.png"/><Relationship Id="rId2" Type="http://schemas.openxmlformats.org/officeDocument/2006/relationships/tags" Target="../tags/tag126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131.xml"/><Relationship Id="rId7" Type="http://schemas.openxmlformats.org/officeDocument/2006/relationships/image" Target="../media/image42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6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1.jpe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0.png"/><Relationship Id="rId5" Type="http://schemas.openxmlformats.org/officeDocument/2006/relationships/tags" Target="../tags/tag40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Picture_1"/>
          <p:cNvSpPr/>
          <p:nvPr>
            <p:custDataLst>
              <p:tags r:id="rId2"/>
            </p:custDataLst>
          </p:nvPr>
        </p:nvSpPr>
        <p:spPr>
          <a:xfrm>
            <a:off x="2397843" y="1061577"/>
            <a:ext cx="9794157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7" cstate="print">
              <a:alphaModFix amt="80000"/>
            </a:blip>
            <a:srcRect/>
            <a:stretch>
              <a:fillRect t="-3066" b="-28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Text_1"/>
          <p:cNvSpPr/>
          <p:nvPr>
            <p:custDataLst>
              <p:tags r:id="rId3"/>
            </p:custDataLst>
          </p:nvPr>
        </p:nvSpPr>
        <p:spPr>
          <a:xfrm>
            <a:off x="14168" y="1060521"/>
            <a:ext cx="5308601" cy="4234460"/>
          </a:xfrm>
          <a:custGeom>
            <a:avLst/>
            <a:gdLst>
              <a:gd name="connsiteX0" fmla="*/ 0 w 3905250"/>
              <a:gd name="connsiteY0" fmla="*/ 0 h 4204068"/>
              <a:gd name="connsiteX1" fmla="*/ 1314884 w 3905250"/>
              <a:gd name="connsiteY1" fmla="*/ 0 h 4204068"/>
              <a:gd name="connsiteX2" fmla="*/ 3905250 w 3905250"/>
              <a:gd name="connsiteY2" fmla="*/ 4204068 h 4204068"/>
              <a:gd name="connsiteX3" fmla="*/ 0 w 3905250"/>
              <a:gd name="connsiteY3" fmla="*/ 4204068 h 420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4204068">
                <a:moveTo>
                  <a:pt x="0" y="0"/>
                </a:moveTo>
                <a:lnTo>
                  <a:pt x="1314884" y="0"/>
                </a:lnTo>
                <a:lnTo>
                  <a:pt x="3905250" y="4204068"/>
                </a:lnTo>
                <a:lnTo>
                  <a:pt x="0" y="42040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144000" rtlCol="0" anchor="b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 smtClean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MH_Other_2"/>
          <p:cNvCxnSpPr/>
          <p:nvPr>
            <p:custDataLst>
              <p:tags r:id="rId4"/>
            </p:custDataLst>
          </p:nvPr>
        </p:nvCxnSpPr>
        <p:spPr>
          <a:xfrm>
            <a:off x="1200897" y="0"/>
            <a:ext cx="5683044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3"/>
          <p:cNvSpPr/>
          <p:nvPr>
            <p:custDataLst>
              <p:tags r:id="rId5"/>
            </p:custDataLst>
          </p:nvPr>
        </p:nvSpPr>
        <p:spPr>
          <a:xfrm>
            <a:off x="5404987" y="4717307"/>
            <a:ext cx="6787015" cy="385547"/>
          </a:xfrm>
          <a:custGeom>
            <a:avLst/>
            <a:gdLst>
              <a:gd name="connsiteX0" fmla="*/ 0 w 5090261"/>
              <a:gd name="connsiteY0" fmla="*/ 0 h 385547"/>
              <a:gd name="connsiteX1" fmla="*/ 5090261 w 5090261"/>
              <a:gd name="connsiteY1" fmla="*/ 0 h 385547"/>
              <a:gd name="connsiteX2" fmla="*/ 5090261 w 5090261"/>
              <a:gd name="connsiteY2" fmla="*/ 385547 h 385547"/>
              <a:gd name="connsiteX3" fmla="*/ 240311 w 5090261"/>
              <a:gd name="connsiteY3" fmla="*/ 385547 h 38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261" h="385547">
                <a:moveTo>
                  <a:pt x="0" y="0"/>
                </a:moveTo>
                <a:lnTo>
                  <a:pt x="5090261" y="0"/>
                </a:lnTo>
                <a:lnTo>
                  <a:pt x="5090261" y="385547"/>
                </a:lnTo>
                <a:lnTo>
                  <a:pt x="240311" y="385547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24000" rtlCol="0" anchor="ctr"/>
          <a:lstStyle/>
          <a:p>
            <a:pPr algn="r"/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" y="1515110"/>
            <a:ext cx="4149090" cy="381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实验</a:t>
            </a:r>
            <a:r>
              <a:rPr lang="zh-CN" altLang="en-US" sz="60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七</a:t>
            </a:r>
            <a:endParaRPr lang="zh-CN" altLang="en-US" sz="60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endParaRPr lang="zh-CN" altLang="en-US" sz="60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r>
              <a:rPr lang="zh-CN" altLang="en-US" sz="60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路由器的基本配置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0" grpId="1"/>
      <p:bldP spid="10" grpId="2"/>
      <p:bldP spid="1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2625" y="189230"/>
            <a:ext cx="529717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>
                <a:solidFill>
                  <a:srgbClr val="00B0F0"/>
                </a:solidFill>
                <a:latin typeface="+mj-ea"/>
                <a:cs typeface="Times New Roman" panose="02020603050405020304" pitchFamily="18" charset="0"/>
                <a:sym typeface="+mn-ea"/>
              </a:rPr>
              <a:t>（一）构建网络拓扑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61085" y="1786255"/>
            <a:ext cx="1060450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按图8-1所示连接好实验拓扑图。其中，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用Console配置线连接路由器的Console配置口和PC0的RS232串口（图中弯曲的线）；分别用交叉线连接PC0，PC1的快速以太网接口和路由器的快速以太网端口F0/0，F0/1。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09695" y="3170555"/>
            <a:ext cx="4696460" cy="2756535"/>
            <a:chOff x="11241" y="830"/>
            <a:chExt cx="7396" cy="4341"/>
          </a:xfrm>
        </p:grpSpPr>
        <p:sp>
          <p:nvSpPr>
            <p:cNvPr id="43" name="文本框 42"/>
            <p:cNvSpPr txBox="1"/>
            <p:nvPr/>
          </p:nvSpPr>
          <p:spPr>
            <a:xfrm>
              <a:off x="12689" y="4595"/>
              <a:ext cx="49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图8-1  路由器配置实验拓扑图</a:t>
              </a:r>
            </a:p>
          </p:txBody>
        </p:sp>
        <p:graphicFrame>
          <p:nvGraphicFramePr>
            <p:cNvPr id="7" name="对象 150"/>
            <p:cNvGraphicFramePr>
              <a:graphicFrameLocks/>
            </p:cNvGraphicFramePr>
            <p:nvPr/>
          </p:nvGraphicFramePr>
          <p:xfrm>
            <a:off x="11241" y="830"/>
            <a:ext cx="7396" cy="3765"/>
          </p:xfrm>
          <a:graphic>
            <a:graphicData uri="http://schemas.openxmlformats.org/presentationml/2006/ole">
              <p:oleObj spid="_x0000_s20481" r:id="rId6" imgW="3928872" imgH="2002917" progId="">
                <p:embed/>
              </p:oleObj>
            </a:graphicData>
          </a:graphic>
        </p:graphicFrame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529717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>
                <a:solidFill>
                  <a:srgbClr val="00B0F0"/>
                </a:solidFill>
                <a:latin typeface="+mj-ea"/>
                <a:cs typeface="Times New Roman" panose="02020603050405020304" pitchFamily="18" charset="0"/>
                <a:sym typeface="+mn-ea"/>
              </a:rPr>
              <a:t>（二）登录路由器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44750" y="1830705"/>
            <a:ext cx="905510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通过Console终端方式：要连接一台还没配置的新路由器或者没有管理IP地址的路由器，可利用Console配置线连接路由器的Console口与PC机的串口，利用PC的超级终端访问路由器。例如，利用图8-1拓扑中PC0的超级终端登录路由器，如图8-2所示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629920" y="4263390"/>
            <a:ext cx="2221230" cy="3032760"/>
            <a:chOff x="-982" y="6714"/>
            <a:chExt cx="3498" cy="4776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166" y="7239"/>
              <a:ext cx="316" cy="2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3" name="Triangle rectangle 10"/>
            <p:cNvSpPr/>
            <p:nvPr/>
          </p:nvSpPr>
          <p:spPr>
            <a:xfrm rot="8220000" flipH="1" flipV="1">
              <a:off x="1885" y="10734"/>
              <a:ext cx="220" cy="20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" name="矩形 1"/>
            <p:cNvSpPr/>
            <p:nvPr/>
          </p:nvSpPr>
          <p:spPr>
            <a:xfrm rot="3600000">
              <a:off x="-1494" y="8955"/>
              <a:ext cx="4247" cy="6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具体操作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46" y="10956"/>
              <a:ext cx="1570" cy="534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-1731" y="7463"/>
              <a:ext cx="2351" cy="852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06545" y="3025140"/>
            <a:ext cx="4513580" cy="2901950"/>
            <a:chOff x="6467" y="4764"/>
            <a:chExt cx="7108" cy="4570"/>
          </a:xfrm>
        </p:grpSpPr>
        <p:sp>
          <p:nvSpPr>
            <p:cNvPr id="43" name="文本框 42"/>
            <p:cNvSpPr txBox="1"/>
            <p:nvPr/>
          </p:nvSpPr>
          <p:spPr>
            <a:xfrm>
              <a:off x="7387" y="8758"/>
              <a:ext cx="52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图8-2  利用超级终端登录路由器</a:t>
              </a:r>
            </a:p>
          </p:txBody>
        </p:sp>
        <p:pic>
          <p:nvPicPr>
            <p:cNvPr id="4" name="图片 1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7" y="4764"/>
              <a:ext cx="7108" cy="399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8" name="组合 27"/>
          <p:cNvGrpSpPr/>
          <p:nvPr/>
        </p:nvGrpSpPr>
        <p:grpSpPr>
          <a:xfrm>
            <a:off x="880110" y="1840230"/>
            <a:ext cx="1384300" cy="923290"/>
            <a:chOff x="1386" y="2898"/>
            <a:chExt cx="2180" cy="1454"/>
          </a:xfrm>
        </p:grpSpPr>
        <p:sp>
          <p:nvSpPr>
            <p:cNvPr id="24" name="MH_Oth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86" y="2898"/>
              <a:ext cx="1060" cy="795"/>
            </a:xfrm>
            <a:prstGeom prst="rect">
              <a:avLst/>
            </a:prstGeom>
            <a:solidFill>
              <a:srgbClr val="25B4E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ea typeface="微软雅黑" panose="020B0503020204020204" charset="-122"/>
                </a:rPr>
                <a:t>01</a:t>
              </a:r>
              <a:endParaRPr lang="zh-CN" altLang="en-US" sz="24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5" name="MH_Other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06" y="3063"/>
              <a:ext cx="840" cy="630"/>
            </a:xfrm>
            <a:prstGeom prst="rect">
              <a:avLst/>
            </a:prstGeom>
            <a:solidFill>
              <a:srgbClr val="ACE3F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6" name="MH_Oth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26" y="3738"/>
              <a:ext cx="820" cy="615"/>
            </a:xfrm>
            <a:prstGeom prst="rect">
              <a:avLst/>
            </a:prstGeom>
            <a:solidFill>
              <a:srgbClr val="67CBE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7" name="MH_Other_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06" y="3738"/>
              <a:ext cx="1060" cy="525"/>
            </a:xfrm>
            <a:prstGeom prst="rect">
              <a:avLst/>
            </a:prstGeom>
            <a:solidFill>
              <a:srgbClr val="D9F2FB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片121211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02440" y="3041135"/>
            <a:ext cx="6240019" cy="3328141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529717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>
                <a:solidFill>
                  <a:srgbClr val="00B0F0"/>
                </a:solidFill>
                <a:latin typeface="+mj-ea"/>
                <a:cs typeface="Times New Roman" panose="02020603050405020304" pitchFamily="18" charset="0"/>
                <a:sym typeface="+mn-ea"/>
              </a:rPr>
              <a:t>（二）登录路由器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-629920" y="4263390"/>
            <a:ext cx="2221230" cy="3032760"/>
            <a:chOff x="-982" y="6714"/>
            <a:chExt cx="3498" cy="4776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166" y="7239"/>
              <a:ext cx="316" cy="2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3" name="Triangle rectangle 10"/>
            <p:cNvSpPr/>
            <p:nvPr/>
          </p:nvSpPr>
          <p:spPr>
            <a:xfrm rot="8220000" flipH="1" flipV="1">
              <a:off x="1885" y="10734"/>
              <a:ext cx="220" cy="20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" name="矩形 1"/>
            <p:cNvSpPr/>
            <p:nvPr/>
          </p:nvSpPr>
          <p:spPr>
            <a:xfrm rot="3600000">
              <a:off x="-1494" y="8955"/>
              <a:ext cx="4247" cy="6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具体操作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46" y="10956"/>
              <a:ext cx="1570" cy="534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-1731" y="7463"/>
              <a:ext cx="2351" cy="852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96235" y="3194685"/>
            <a:ext cx="1384300" cy="923290"/>
            <a:chOff x="4561" y="5031"/>
            <a:chExt cx="2180" cy="1454"/>
          </a:xfrm>
        </p:grpSpPr>
        <p:sp>
          <p:nvSpPr>
            <p:cNvPr id="10" name="MH_Other_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61" y="5031"/>
              <a:ext cx="1060" cy="795"/>
            </a:xfrm>
            <a:prstGeom prst="rect">
              <a:avLst/>
            </a:prstGeom>
            <a:solidFill>
              <a:srgbClr val="4FB46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ea typeface="微软雅黑" panose="020B0503020204020204" charset="-122"/>
                </a:rPr>
                <a:t>03</a:t>
              </a:r>
              <a:endParaRPr lang="zh-CN" altLang="en-US" sz="24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4" name="MH_Other_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681" y="5196"/>
              <a:ext cx="840" cy="630"/>
            </a:xfrm>
            <a:prstGeom prst="rect">
              <a:avLst/>
            </a:prstGeom>
            <a:solidFill>
              <a:srgbClr val="B6E0C1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5" name="MH_Other_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01" y="5871"/>
              <a:ext cx="820" cy="615"/>
            </a:xfrm>
            <a:prstGeom prst="rect">
              <a:avLst/>
            </a:prstGeom>
            <a:solidFill>
              <a:srgbClr val="8DCF9E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6" name="MH_Other_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681" y="5871"/>
              <a:ext cx="1060" cy="525"/>
            </a:xfrm>
            <a:prstGeom prst="rect">
              <a:avLst/>
            </a:prstGeom>
            <a:solidFill>
              <a:srgbClr val="E1F3E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17" name="MH_SubTitle_3"/>
          <p:cNvSpPr/>
          <p:nvPr>
            <p:custDataLst>
              <p:tags r:id="rId3"/>
            </p:custDataLst>
          </p:nvPr>
        </p:nvSpPr>
        <p:spPr>
          <a:xfrm>
            <a:off x="4545330" y="3194685"/>
            <a:ext cx="6842760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Web管理界面或网管软件：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路由器配置有相关协议，如HTTP和SNMP，安装了相关服务，配置有访问权限密码等。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40790" y="1923415"/>
            <a:ext cx="1384300" cy="923290"/>
            <a:chOff x="1954" y="3029"/>
            <a:chExt cx="2180" cy="1454"/>
          </a:xfrm>
        </p:grpSpPr>
        <p:sp>
          <p:nvSpPr>
            <p:cNvPr id="20" name="MH_Other_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54" y="3029"/>
              <a:ext cx="1060" cy="7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ea typeface="微软雅黑" panose="020B0503020204020204" charset="-122"/>
                </a:rPr>
                <a:t>02</a:t>
              </a:r>
              <a:endParaRPr lang="zh-CN" altLang="en-US" sz="24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1" name="MH_Other_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74" y="3194"/>
              <a:ext cx="840" cy="6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4" name="MH_Other_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94" y="3869"/>
              <a:ext cx="820" cy="6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5" name="MH_Other_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4" y="3869"/>
              <a:ext cx="1060" cy="5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6" name="MH_SubTitle_2"/>
          <p:cNvSpPr/>
          <p:nvPr>
            <p:custDataLst>
              <p:tags r:id="rId4"/>
            </p:custDataLst>
          </p:nvPr>
        </p:nvSpPr>
        <p:spPr>
          <a:xfrm>
            <a:off x="2872740" y="1950720"/>
            <a:ext cx="8169910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通过telnet远程访问：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路由器具备远程访问的条件包括：开放telnet服务，有路由器管理IP地址，有远程服务密码（参考交换机基本配置实验）。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9" name="图片 28" descr="01300000820274127432406855075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45" y="3004185"/>
            <a:ext cx="2358390" cy="3364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529717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（三）路由器的基本配置</a:t>
            </a:r>
            <a:endParaRPr lang="zh-CN">
              <a:solidFill>
                <a:srgbClr val="00B0F0"/>
              </a:solidFill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9790" y="2224405"/>
            <a:ext cx="11127740" cy="3422650"/>
            <a:chOff x="1354" y="3503"/>
            <a:chExt cx="17524" cy="5390"/>
          </a:xfrm>
        </p:grpSpPr>
        <p:sp>
          <p:nvSpPr>
            <p:cNvPr id="2" name="圆角矩形 1"/>
            <p:cNvSpPr/>
            <p:nvPr/>
          </p:nvSpPr>
          <p:spPr>
            <a:xfrm>
              <a:off x="1354" y="3503"/>
              <a:ext cx="17525" cy="5390"/>
            </a:xfrm>
            <a:prstGeom prst="roundRect">
              <a:avLst/>
            </a:prstGeom>
            <a:gradFill>
              <a:gsLst>
                <a:gs pos="77000">
                  <a:schemeClr val="bg1">
                    <a:lumMod val="8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01" y="5248"/>
              <a:ext cx="9999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思科路由器与思科交换机的大部分命令格式和模式相同，这里不再一一赘述，如有需要请参考交换机基本配置实验。当然，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不同功能和型号的路由器，其命令格式也有所不同。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下面列出路由器部分基本配置命令。</a:t>
              </a:r>
            </a:p>
          </p:txBody>
        </p:sp>
        <p:pic>
          <p:nvPicPr>
            <p:cNvPr id="10" name="图片 9" descr="20078717261147_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40" y="4096"/>
              <a:ext cx="3977" cy="4205"/>
            </a:xfrm>
            <a:prstGeom prst="rect">
              <a:avLst/>
            </a:prstGeom>
          </p:spPr>
        </p:pic>
      </p:grpSp>
      <p:pic>
        <p:nvPicPr>
          <p:cNvPr id="13" name="图片 12" descr="14751325_151634304121_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7244"/>
          <a:stretch>
            <a:fillRect/>
          </a:stretch>
        </p:blipFill>
        <p:spPr>
          <a:xfrm rot="19560000">
            <a:off x="666115" y="1910715"/>
            <a:ext cx="2524125" cy="2341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剪去单角的矩形 40"/>
          <p:cNvSpPr/>
          <p:nvPr/>
        </p:nvSpPr>
        <p:spPr>
          <a:xfrm>
            <a:off x="1220470" y="2764155"/>
            <a:ext cx="9936480" cy="3048000"/>
          </a:xfrm>
          <a:prstGeom prst="snip1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90220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（三）路由器的基本配置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4180" y="1752600"/>
            <a:ext cx="11108055" cy="4326255"/>
          </a:xfrm>
          <a:prstGeom prst="roundRect">
            <a:avLst/>
          </a:prstGeom>
          <a:gradFill>
            <a:gsLst>
              <a:gs pos="77000">
                <a:schemeClr val="bg1">
                  <a:lumMod val="8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920750" y="4096385"/>
            <a:ext cx="3326130" cy="3827780"/>
            <a:chOff x="-1450" y="6451"/>
            <a:chExt cx="5238" cy="6028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334" y="6666"/>
              <a:ext cx="426" cy="3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Triangle rectangle 10"/>
            <p:cNvSpPr/>
            <p:nvPr/>
          </p:nvSpPr>
          <p:spPr>
            <a:xfrm rot="16200000" flipH="1">
              <a:off x="3266" y="10799"/>
              <a:ext cx="318" cy="58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 rot="2820000">
              <a:off x="-1846" y="8824"/>
              <a:ext cx="6028" cy="12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基本配置命令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4" y="11237"/>
              <a:ext cx="2535" cy="1101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-2105" y="7218"/>
              <a:ext cx="2351" cy="1040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227455" y="2764155"/>
            <a:ext cx="9929495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Router&gt;enable					//进入特权模式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Router# configure terminal				//进入全局配置模式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Router（config）# hostname RA			//修改路由器名称为RA 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RA（config）# interface fastethernet 0/0	                //进入路由器fastethernet 0/0接口配置模式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RA（config-if）# ip address 192.168.1.100 255.255.255.0		//配置接口IP地址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RA（config-if）# no shutdown			//开启路由器fastethernet 0/0接口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RA（config-if）# exit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RA（config）# interface fastethernet 0/1	                //进入路由器fastethernet 0/1接口配置模式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RA（config-if）# ip address 192.168.2.100 255.255.255.0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RA（config-if）# no shutdown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RA（config-if）#exit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220470" y="2006600"/>
            <a:ext cx="6656876" cy="504825"/>
            <a:chOff x="1922" y="3160"/>
            <a:chExt cx="6908" cy="795"/>
          </a:xfrm>
        </p:grpSpPr>
        <p:sp>
          <p:nvSpPr>
            <p:cNvPr id="35" name="剪去单角的矩形 34"/>
            <p:cNvSpPr/>
            <p:nvPr/>
          </p:nvSpPr>
          <p:spPr>
            <a:xfrm>
              <a:off x="1922" y="3160"/>
              <a:ext cx="6908" cy="795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43" y="3254"/>
              <a:ext cx="6687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（1）配置路由器名称及各个端口的IP地址，并开启端口。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7" name="矩形 36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90220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（三）路由器的基本配置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4180" y="1752600"/>
            <a:ext cx="11108055" cy="4326255"/>
          </a:xfrm>
          <a:prstGeom prst="roundRect">
            <a:avLst/>
          </a:prstGeom>
          <a:gradFill>
            <a:gsLst>
              <a:gs pos="77000">
                <a:schemeClr val="bg1">
                  <a:lumMod val="8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920750" y="4096385"/>
            <a:ext cx="3326130" cy="3827780"/>
            <a:chOff x="-1450" y="6451"/>
            <a:chExt cx="5238" cy="6028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334" y="6666"/>
              <a:ext cx="426" cy="3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Triangle rectangle 10"/>
            <p:cNvSpPr/>
            <p:nvPr/>
          </p:nvSpPr>
          <p:spPr>
            <a:xfrm rot="16200000" flipH="1">
              <a:off x="3266" y="10799"/>
              <a:ext cx="318" cy="58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 rot="2820000">
              <a:off x="-1846" y="8824"/>
              <a:ext cx="6028" cy="12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基本配置命令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4" y="11237"/>
              <a:ext cx="2535" cy="1101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-2105" y="7218"/>
              <a:ext cx="2351" cy="1040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470" y="2006600"/>
            <a:ext cx="4438650" cy="504825"/>
            <a:chOff x="1922" y="3160"/>
            <a:chExt cx="6990" cy="795"/>
          </a:xfrm>
        </p:grpSpPr>
        <p:sp>
          <p:nvSpPr>
            <p:cNvPr id="35" name="剪去单角的矩形 34"/>
            <p:cNvSpPr/>
            <p:nvPr/>
          </p:nvSpPr>
          <p:spPr>
            <a:xfrm>
              <a:off x="1922" y="3160"/>
              <a:ext cx="6990" cy="795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43" y="3254"/>
              <a:ext cx="658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（2）设置管理员密码，命令如下：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7" name="矩形 36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27455" y="3963670"/>
            <a:ext cx="2911475" cy="504825"/>
            <a:chOff x="1922" y="3160"/>
            <a:chExt cx="4585" cy="795"/>
          </a:xfrm>
        </p:grpSpPr>
        <p:sp>
          <p:nvSpPr>
            <p:cNvPr id="3" name="剪去单角的矩形 2"/>
            <p:cNvSpPr/>
            <p:nvPr/>
          </p:nvSpPr>
          <p:spPr>
            <a:xfrm>
              <a:off x="1922" y="3160"/>
              <a:ext cx="4585" cy="795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43" y="3254"/>
              <a:ext cx="424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charset="-122"/>
                </a:rPr>
                <a:t>或者使用以下命令：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38295" y="2768600"/>
            <a:ext cx="3599180" cy="960120"/>
            <a:chOff x="7844" y="4353"/>
            <a:chExt cx="5668" cy="1512"/>
          </a:xfrm>
        </p:grpSpPr>
        <p:pic>
          <p:nvPicPr>
            <p:cNvPr id="10" name="图片 9" descr="001005003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44" y="4353"/>
              <a:ext cx="1851" cy="151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804" y="4806"/>
              <a:ext cx="370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***代表要设置的密码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65270" y="4554220"/>
            <a:ext cx="4721860" cy="1481455"/>
            <a:chOff x="8012" y="7112"/>
            <a:chExt cx="7436" cy="2333"/>
          </a:xfrm>
        </p:grpSpPr>
        <p:pic>
          <p:nvPicPr>
            <p:cNvPr id="12" name="图片 11" descr="56797542abb7c_102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12" y="7112"/>
              <a:ext cx="1863" cy="233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003" y="7976"/>
              <a:ext cx="5445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secret密码和password的区别请参考交换机基本配置实验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75350" y="2066290"/>
            <a:ext cx="4128135" cy="444500"/>
            <a:chOff x="9410" y="3254"/>
            <a:chExt cx="6501" cy="700"/>
          </a:xfrm>
        </p:grpSpPr>
        <p:sp>
          <p:nvSpPr>
            <p:cNvPr id="34" name="文本框 33"/>
            <p:cNvSpPr txBox="1"/>
            <p:nvPr/>
          </p:nvSpPr>
          <p:spPr>
            <a:xfrm>
              <a:off x="9521" y="3255"/>
              <a:ext cx="639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RA（config）#enable secret ***	</a:t>
              </a:r>
            </a:p>
          </p:txBody>
        </p:sp>
        <p:sp>
          <p:nvSpPr>
            <p:cNvPr id="27" name="矩形 26"/>
            <p:cNvSpPr/>
            <p:nvPr/>
          </p:nvSpPr>
          <p:spPr>
            <a:xfrm flipV="1">
              <a:off x="9410" y="3254"/>
              <a:ext cx="5432" cy="700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87720" y="3964305"/>
            <a:ext cx="5138420" cy="444500"/>
            <a:chOff x="9272" y="6243"/>
            <a:chExt cx="8092" cy="700"/>
          </a:xfrm>
        </p:grpSpPr>
        <p:sp>
          <p:nvSpPr>
            <p:cNvPr id="6" name="文本框 5"/>
            <p:cNvSpPr txBox="1"/>
            <p:nvPr/>
          </p:nvSpPr>
          <p:spPr>
            <a:xfrm>
              <a:off x="9272" y="6337"/>
              <a:ext cx="809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RA（config）#enable password ***</a:t>
              </a:r>
            </a:p>
          </p:txBody>
        </p:sp>
        <p:sp>
          <p:nvSpPr>
            <p:cNvPr id="22" name="矩形 21"/>
            <p:cNvSpPr/>
            <p:nvPr/>
          </p:nvSpPr>
          <p:spPr>
            <a:xfrm flipV="1">
              <a:off x="9272" y="6243"/>
              <a:ext cx="5569" cy="700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剪去单角的矩形 40"/>
          <p:cNvSpPr/>
          <p:nvPr/>
        </p:nvSpPr>
        <p:spPr>
          <a:xfrm>
            <a:off x="1220470" y="2764155"/>
            <a:ext cx="9936480" cy="3048000"/>
          </a:xfrm>
          <a:prstGeom prst="snip1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90220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（三）路由器的基本配置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4180" y="1752600"/>
            <a:ext cx="11108055" cy="4326255"/>
          </a:xfrm>
          <a:prstGeom prst="roundRect">
            <a:avLst/>
          </a:prstGeom>
          <a:gradFill>
            <a:gsLst>
              <a:gs pos="77000">
                <a:schemeClr val="bg1">
                  <a:lumMod val="8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920750" y="4096385"/>
            <a:ext cx="3326130" cy="3827780"/>
            <a:chOff x="-1450" y="6451"/>
            <a:chExt cx="5238" cy="6028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334" y="6666"/>
              <a:ext cx="426" cy="3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Triangle rectangle 10"/>
            <p:cNvSpPr/>
            <p:nvPr/>
          </p:nvSpPr>
          <p:spPr>
            <a:xfrm rot="16200000" flipH="1">
              <a:off x="3266" y="10799"/>
              <a:ext cx="318" cy="58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 rot="2820000">
              <a:off x="-1846" y="8824"/>
              <a:ext cx="6028" cy="12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基本配置命令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4" y="11237"/>
              <a:ext cx="2535" cy="1101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-2105" y="7218"/>
              <a:ext cx="2351" cy="1040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470" y="2006600"/>
            <a:ext cx="9511030" cy="504825"/>
            <a:chOff x="1922" y="3160"/>
            <a:chExt cx="14978" cy="795"/>
          </a:xfrm>
        </p:grpSpPr>
        <p:sp>
          <p:nvSpPr>
            <p:cNvPr id="35" name="剪去单角的矩形 34"/>
            <p:cNvSpPr/>
            <p:nvPr/>
          </p:nvSpPr>
          <p:spPr>
            <a:xfrm>
              <a:off x="1922" y="3160"/>
              <a:ext cx="14978" cy="795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43" y="3254"/>
              <a:ext cx="1427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（3）利用show ip interface brief命令可查看路由器各个接口配置信息，如图8-3所示。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7" name="矩形 36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90090" y="3203575"/>
            <a:ext cx="7415530" cy="2012315"/>
            <a:chOff x="3134" y="5045"/>
            <a:chExt cx="11678" cy="3169"/>
          </a:xfrm>
        </p:grpSpPr>
        <p:pic>
          <p:nvPicPr>
            <p:cNvPr id="3" name="图片 152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134" y="5045"/>
              <a:ext cx="11679" cy="25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" name="文本框 42"/>
            <p:cNvSpPr txBox="1"/>
            <p:nvPr/>
          </p:nvSpPr>
          <p:spPr>
            <a:xfrm>
              <a:off x="3833" y="7638"/>
              <a:ext cx="995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图8-3  利用show ip interface brief命令查看路由器接口配置信息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剪去单角的矩形 40"/>
          <p:cNvSpPr/>
          <p:nvPr/>
        </p:nvSpPr>
        <p:spPr>
          <a:xfrm>
            <a:off x="1220470" y="2764155"/>
            <a:ext cx="9936480" cy="3048000"/>
          </a:xfrm>
          <a:prstGeom prst="snip1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90220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（三）路由器的基本配置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4180" y="1752600"/>
            <a:ext cx="11108055" cy="4326255"/>
          </a:xfrm>
          <a:prstGeom prst="roundRect">
            <a:avLst/>
          </a:prstGeom>
          <a:gradFill>
            <a:gsLst>
              <a:gs pos="77000">
                <a:schemeClr val="bg1">
                  <a:lumMod val="8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920750" y="4096385"/>
            <a:ext cx="3326130" cy="3827780"/>
            <a:chOff x="-1450" y="6451"/>
            <a:chExt cx="5238" cy="6028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334" y="6666"/>
              <a:ext cx="426" cy="3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Triangle rectangle 10"/>
            <p:cNvSpPr/>
            <p:nvPr/>
          </p:nvSpPr>
          <p:spPr>
            <a:xfrm rot="16200000" flipH="1">
              <a:off x="3266" y="10799"/>
              <a:ext cx="318" cy="58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 rot="2820000">
              <a:off x="-1846" y="8824"/>
              <a:ext cx="6028" cy="12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基本配置命令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4" y="11237"/>
              <a:ext cx="2535" cy="1101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-2105" y="7218"/>
              <a:ext cx="2351" cy="1040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470" y="2006600"/>
            <a:ext cx="7662545" cy="757555"/>
            <a:chOff x="1922" y="3160"/>
            <a:chExt cx="12067" cy="1193"/>
          </a:xfrm>
        </p:grpSpPr>
        <p:sp>
          <p:nvSpPr>
            <p:cNvPr id="35" name="剪去单角的矩形 34"/>
            <p:cNvSpPr/>
            <p:nvPr/>
          </p:nvSpPr>
          <p:spPr>
            <a:xfrm>
              <a:off x="1922" y="3160"/>
              <a:ext cx="11693" cy="1193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43" y="3254"/>
              <a:ext cx="11846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（4）根据表8-1中IP地址规划，设置拓扑图8-1中PC0和PC1的IP地址、子网掩码和默认网关，如图8-4和图8-5所示。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7" name="矩形 36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38580" y="3359785"/>
            <a:ext cx="3209290" cy="2512060"/>
            <a:chOff x="3716" y="5291"/>
            <a:chExt cx="5054" cy="3956"/>
          </a:xfrm>
        </p:grpSpPr>
        <p:sp>
          <p:nvSpPr>
            <p:cNvPr id="43" name="文本框 42"/>
            <p:cNvSpPr txBox="1"/>
            <p:nvPr/>
          </p:nvSpPr>
          <p:spPr>
            <a:xfrm>
              <a:off x="3814" y="8671"/>
              <a:ext cx="485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图8-4  设定 PC0计算机IP地址</a:t>
              </a:r>
            </a:p>
          </p:txBody>
        </p:sp>
        <p:pic>
          <p:nvPicPr>
            <p:cNvPr id="2" name="图片 153"/>
            <p:cNvPicPr>
              <a:picLocks noChangeAspect="1"/>
            </p:cNvPicPr>
            <p:nvPr/>
          </p:nvPicPr>
          <p:blipFill>
            <a:blip r:embed="rId5"/>
            <a:srcRect r="14275"/>
            <a:stretch>
              <a:fillRect/>
            </a:stretch>
          </p:blipFill>
          <p:spPr>
            <a:xfrm>
              <a:off x="3716" y="5291"/>
              <a:ext cx="5054" cy="337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4679950" y="3359785"/>
            <a:ext cx="3130550" cy="2512060"/>
            <a:chOff x="10055" y="5291"/>
            <a:chExt cx="4930" cy="3956"/>
          </a:xfrm>
        </p:grpSpPr>
        <p:pic>
          <p:nvPicPr>
            <p:cNvPr id="3" name="图片 1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55" y="5291"/>
              <a:ext cx="4930" cy="33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10091" y="8671"/>
              <a:ext cx="485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图8-5  设定 PC1计算机IP地址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71180" y="1570990"/>
            <a:ext cx="3162935" cy="4291965"/>
            <a:chOff x="12868" y="2474"/>
            <a:chExt cx="4981" cy="6759"/>
          </a:xfrm>
        </p:grpSpPr>
        <p:sp>
          <p:nvSpPr>
            <p:cNvPr id="9" name="文本框 8"/>
            <p:cNvSpPr txBox="1"/>
            <p:nvPr/>
          </p:nvSpPr>
          <p:spPr>
            <a:xfrm>
              <a:off x="12868" y="5171"/>
              <a:ext cx="4951" cy="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这里对应路由器接口IP地址即为对应网络接入的计算机的网关，如拓扑图8-1的PC0的网关就是路由器F0/0端口的IP地址（192.168.1.100）。另外，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路由器每个接口不能在同一网段，因此有多少个接口启用，就能互联多少个网段。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913" y="2474"/>
              <a:ext cx="4936" cy="6660"/>
              <a:chOff x="12913" y="2474"/>
              <a:chExt cx="4936" cy="66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913" y="5204"/>
                <a:ext cx="4936" cy="3930"/>
              </a:xfrm>
              <a:prstGeom prst="rect">
                <a:avLst/>
              </a:prstGeom>
              <a:noFill/>
              <a:ln w="28575" cmpd="sng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 descr="U2471P842T5D149F533DT20100205123509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929" y="2474"/>
                <a:ext cx="3774" cy="2832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剪去单角的矩形 40"/>
          <p:cNvSpPr/>
          <p:nvPr/>
        </p:nvSpPr>
        <p:spPr>
          <a:xfrm>
            <a:off x="1220470" y="2764155"/>
            <a:ext cx="9936480" cy="3048000"/>
          </a:xfrm>
          <a:prstGeom prst="snip1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90220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（三）路由器的基本配置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4180" y="1752600"/>
            <a:ext cx="11108055" cy="4326255"/>
          </a:xfrm>
          <a:prstGeom prst="roundRect">
            <a:avLst/>
          </a:prstGeom>
          <a:gradFill>
            <a:gsLst>
              <a:gs pos="77000">
                <a:schemeClr val="bg1">
                  <a:lumMod val="8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920750" y="4096385"/>
            <a:ext cx="3326130" cy="3827780"/>
            <a:chOff x="-1450" y="6451"/>
            <a:chExt cx="5238" cy="6028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334" y="6666"/>
              <a:ext cx="426" cy="3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Triangle rectangle 10"/>
            <p:cNvSpPr/>
            <p:nvPr/>
          </p:nvSpPr>
          <p:spPr>
            <a:xfrm rot="16200000" flipH="1">
              <a:off x="3266" y="10799"/>
              <a:ext cx="318" cy="58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 rot="2820000">
              <a:off x="-1846" y="8824"/>
              <a:ext cx="6028" cy="12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基本配置命令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4" y="11237"/>
              <a:ext cx="2535" cy="1101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-2105" y="7218"/>
              <a:ext cx="2351" cy="1040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470" y="2006600"/>
            <a:ext cx="9844405" cy="757555"/>
            <a:chOff x="1922" y="3160"/>
            <a:chExt cx="15503" cy="1193"/>
          </a:xfrm>
        </p:grpSpPr>
        <p:sp>
          <p:nvSpPr>
            <p:cNvPr id="35" name="剪去单角的矩形 34"/>
            <p:cNvSpPr/>
            <p:nvPr/>
          </p:nvSpPr>
          <p:spPr>
            <a:xfrm>
              <a:off x="1922" y="3160"/>
              <a:ext cx="15503" cy="1193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43" y="3254"/>
              <a:ext cx="15116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（5）在图8-1中，对PC1执行ping命令，测试两台计算机的连通性，如图8-6所示，从反馈的数据来看，实现了通过路由器完成两个不同网段的计算机通信。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7" name="矩形 36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06015" y="3103245"/>
            <a:ext cx="3938270" cy="2872105"/>
            <a:chOff x="4668" y="4780"/>
            <a:chExt cx="6202" cy="4523"/>
          </a:xfrm>
        </p:grpSpPr>
        <p:sp>
          <p:nvSpPr>
            <p:cNvPr id="43" name="文本框 42"/>
            <p:cNvSpPr txBox="1"/>
            <p:nvPr/>
          </p:nvSpPr>
          <p:spPr>
            <a:xfrm>
              <a:off x="5720" y="8727"/>
              <a:ext cx="409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图8-6  PC1 ping命令测试</a:t>
              </a:r>
            </a:p>
          </p:txBody>
        </p:sp>
        <p:pic>
          <p:nvPicPr>
            <p:cNvPr id="2" name="图片 1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8" y="4780"/>
              <a:ext cx="6202" cy="394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4" name="组合 23"/>
          <p:cNvGrpSpPr/>
          <p:nvPr/>
        </p:nvGrpSpPr>
        <p:grpSpPr>
          <a:xfrm>
            <a:off x="6724650" y="2767330"/>
            <a:ext cx="3828415" cy="2842260"/>
            <a:chOff x="10590" y="4358"/>
            <a:chExt cx="6029" cy="44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1863" y="6290"/>
              <a:ext cx="4757" cy="2544"/>
              <a:chOff x="11533" y="5223"/>
              <a:chExt cx="4757" cy="254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1533" y="5223"/>
                <a:ext cx="4757" cy="2544"/>
              </a:xfrm>
              <a:prstGeom prst="rect">
                <a:avLst/>
              </a:prstGeom>
              <a:noFill/>
              <a:ln w="28575" cmpd="sng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550" y="5432"/>
                <a:ext cx="4740" cy="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        </a:t>
                </a:r>
                <a:r>
                  <a:rPr lang="zh-CN" altLang="en-US"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这里两台计算机的网关对通信起了关键的作用，</a:t>
                </a:r>
                <a:r>
                  <a:rPr lang="zh-CN" altLang="en-US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请试着将网关去掉再测试两台计算机的连通性，记录结果并分析原因。</a:t>
                </a:r>
              </a:p>
            </p:txBody>
          </p:sp>
        </p:grpSp>
        <p:pic>
          <p:nvPicPr>
            <p:cNvPr id="23" name="图片 22" descr="3a2388809359n68668442c2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90" y="4358"/>
              <a:ext cx="4214" cy="246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剪去单角的矩形 40"/>
          <p:cNvSpPr/>
          <p:nvPr/>
        </p:nvSpPr>
        <p:spPr>
          <a:xfrm>
            <a:off x="1220470" y="2764155"/>
            <a:ext cx="9936480" cy="3048000"/>
          </a:xfrm>
          <a:prstGeom prst="snip1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90220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（三）路由器的基本配置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4180" y="1752600"/>
            <a:ext cx="11108055" cy="4326255"/>
          </a:xfrm>
          <a:prstGeom prst="roundRect">
            <a:avLst/>
          </a:prstGeom>
          <a:gradFill>
            <a:gsLst>
              <a:gs pos="77000">
                <a:schemeClr val="bg1">
                  <a:lumMod val="8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920750" y="4096385"/>
            <a:ext cx="3326130" cy="3827780"/>
            <a:chOff x="-1450" y="6451"/>
            <a:chExt cx="5238" cy="6028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334" y="6666"/>
              <a:ext cx="426" cy="3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Triangle rectangle 10"/>
            <p:cNvSpPr/>
            <p:nvPr/>
          </p:nvSpPr>
          <p:spPr>
            <a:xfrm rot="16200000" flipH="1">
              <a:off x="3266" y="10799"/>
              <a:ext cx="318" cy="58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 rot="2820000">
              <a:off x="-1846" y="8824"/>
              <a:ext cx="6028" cy="12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基本配置命令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4" y="11237"/>
              <a:ext cx="2535" cy="1101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-2105" y="7218"/>
              <a:ext cx="2351" cy="1040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470" y="2006600"/>
            <a:ext cx="9738995" cy="504190"/>
            <a:chOff x="1922" y="3160"/>
            <a:chExt cx="15337" cy="794"/>
          </a:xfrm>
        </p:grpSpPr>
        <p:sp>
          <p:nvSpPr>
            <p:cNvPr id="35" name="剪去单角的矩形 34"/>
            <p:cNvSpPr/>
            <p:nvPr/>
          </p:nvSpPr>
          <p:spPr>
            <a:xfrm>
              <a:off x="1922" y="3160"/>
              <a:ext cx="14976" cy="794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43" y="3254"/>
              <a:ext cx="1511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（6）远程登录访问路由器并对路由器进行相应的配置（可参考交换机基本配置实验）。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7" name="矩形 36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7880" y="2764155"/>
            <a:ext cx="5309870" cy="1260475"/>
            <a:chOff x="1145" y="3666"/>
            <a:chExt cx="8362" cy="1985"/>
          </a:xfrm>
        </p:grpSpPr>
        <p:sp>
          <p:nvSpPr>
            <p:cNvPr id="7" name="Oval 5"/>
            <p:cNvSpPr/>
            <p:nvPr/>
          </p:nvSpPr>
          <p:spPr>
            <a:xfrm>
              <a:off x="1145" y="3736"/>
              <a:ext cx="1223" cy="1220"/>
            </a:xfrm>
            <a:prstGeom prst="ellipse">
              <a:avLst/>
            </a:prstGeom>
            <a:solidFill>
              <a:srgbClr val="58BDA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437" y="4026"/>
              <a:ext cx="638" cy="64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562" y="4181"/>
              <a:ext cx="6945" cy="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        </a:t>
              </a:r>
              <a:r>
                <a:rPr kumimoji="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通过Console线配置了路由器特权密码和接口IP地址后，必须设置远程允许权限和密码才可以远程登录路由器，命令如下：</a:t>
              </a:r>
            </a:p>
          </p:txBody>
        </p:sp>
        <p:sp>
          <p:nvSpPr>
            <p:cNvPr id="35857" name="文本框 18"/>
            <p:cNvSpPr txBox="1"/>
            <p:nvPr/>
          </p:nvSpPr>
          <p:spPr>
            <a:xfrm>
              <a:off x="2562" y="3666"/>
              <a:ext cx="11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89345" y="2764790"/>
            <a:ext cx="5276850" cy="1262380"/>
            <a:chOff x="10037" y="3658"/>
            <a:chExt cx="8310" cy="1988"/>
          </a:xfrm>
        </p:grpSpPr>
        <p:sp>
          <p:nvSpPr>
            <p:cNvPr id="10" name="Oval 26"/>
            <p:cNvSpPr/>
            <p:nvPr/>
          </p:nvSpPr>
          <p:spPr>
            <a:xfrm>
              <a:off x="10037" y="3727"/>
              <a:ext cx="1223" cy="1223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427" y="4176"/>
              <a:ext cx="6920" cy="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        </a:t>
              </a:r>
              <a:r>
                <a:rPr kumimoji="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利用其中任一台PC机，通过telnet命令登录路由器的任何一个接口的IP都可以远程访问路由器，如图8-7所示。</a:t>
              </a:r>
            </a:p>
          </p:txBody>
        </p:sp>
        <p:sp>
          <p:nvSpPr>
            <p:cNvPr id="35863" name="文本框 24"/>
            <p:cNvSpPr txBox="1"/>
            <p:nvPr/>
          </p:nvSpPr>
          <p:spPr>
            <a:xfrm>
              <a:off x="11427" y="3658"/>
              <a:ext cx="11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10330" y="4018"/>
              <a:ext cx="638" cy="64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87005" y="4088765"/>
            <a:ext cx="2533650" cy="1990090"/>
            <a:chOff x="12263" y="6439"/>
            <a:chExt cx="3990" cy="3134"/>
          </a:xfrm>
        </p:grpSpPr>
        <p:pic>
          <p:nvPicPr>
            <p:cNvPr id="2" name="图片 157" descr="DVZG]TGKK[CRRF1RM]GX{71"/>
            <p:cNvPicPr>
              <a:picLocks noChangeAspect="1"/>
            </p:cNvPicPr>
            <p:nvPr/>
          </p:nvPicPr>
          <p:blipFill>
            <a:blip r:embed="rId5">
              <a:grayscl/>
            </a:blip>
            <a:srcRect b="3871"/>
            <a:stretch>
              <a:fillRect/>
            </a:stretch>
          </p:blipFill>
          <p:spPr>
            <a:xfrm>
              <a:off x="12263" y="6439"/>
              <a:ext cx="3991" cy="25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" name="文本框 24"/>
            <p:cNvSpPr txBox="1"/>
            <p:nvPr/>
          </p:nvSpPr>
          <p:spPr>
            <a:xfrm>
              <a:off x="12345" y="8997"/>
              <a:ext cx="38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图8-7  远程登录路由器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17675" y="4463415"/>
            <a:ext cx="3449320" cy="1101090"/>
            <a:chOff x="2705" y="7029"/>
            <a:chExt cx="5432" cy="1734"/>
          </a:xfrm>
        </p:grpSpPr>
        <p:sp>
          <p:nvSpPr>
            <p:cNvPr id="4" name="文本框 3"/>
            <p:cNvSpPr txBox="1"/>
            <p:nvPr/>
          </p:nvSpPr>
          <p:spPr>
            <a:xfrm>
              <a:off x="2705" y="7166"/>
              <a:ext cx="5258" cy="1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RA（config）#line vty 0 4 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RA（config-line）#login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RA（config-line）#password ***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705" y="7029"/>
              <a:ext cx="5432" cy="1734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17"/>
          <p:cNvSpPr/>
          <p:nvPr>
            <p:custDataLst>
              <p:tags r:id="rId2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4269" y="1781267"/>
            <a:ext cx="2415116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Contents</a:t>
            </a:r>
          </a:p>
        </p:txBody>
      </p:sp>
      <p:sp>
        <p:nvSpPr>
          <p:cNvPr id="5124" name="文本框 2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820" y="828675"/>
            <a:ext cx="1797049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</a:rPr>
              <a:t>目录</a:t>
            </a:r>
          </a:p>
        </p:txBody>
      </p:sp>
      <p:cxnSp>
        <p:nvCxnSpPr>
          <p:cNvPr id="5125" name="直接连接符 22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762001" y="1628775"/>
            <a:ext cx="3240617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cxnSp>
        <p:nvCxnSpPr>
          <p:cNvPr id="5126" name="直接连接符 24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1761067" y="534989"/>
            <a:ext cx="0" cy="2124075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grpSp>
        <p:nvGrpSpPr>
          <p:cNvPr id="34" name="组合 33"/>
          <p:cNvGrpSpPr/>
          <p:nvPr/>
        </p:nvGrpSpPr>
        <p:grpSpPr>
          <a:xfrm>
            <a:off x="2753360" y="474980"/>
            <a:ext cx="8094345" cy="5549265"/>
            <a:chOff x="4336" y="748"/>
            <a:chExt cx="12747" cy="8739"/>
          </a:xfrm>
        </p:grpSpPr>
        <p:grpSp>
          <p:nvGrpSpPr>
            <p:cNvPr id="6" name="组合 5"/>
            <p:cNvGrpSpPr/>
            <p:nvPr/>
          </p:nvGrpSpPr>
          <p:grpSpPr>
            <a:xfrm>
              <a:off x="9935" y="748"/>
              <a:ext cx="7148" cy="963"/>
              <a:chOff x="9935" y="748"/>
              <a:chExt cx="7148" cy="963"/>
            </a:xfrm>
          </p:grpSpPr>
          <p:pic>
            <p:nvPicPr>
              <p:cNvPr id="47" name="图片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83" y="748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" name="椭圆 47"/>
              <p:cNvSpPr/>
              <p:nvPr/>
            </p:nvSpPr>
            <p:spPr>
              <a:xfrm>
                <a:off x="9983" y="748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" name="组合 20"/>
              <p:cNvGrpSpPr/>
              <p:nvPr/>
            </p:nvGrpSpPr>
            <p:grpSpPr>
              <a:xfrm>
                <a:off x="11138" y="748"/>
                <a:ext cx="5945" cy="960"/>
                <a:chOff x="6004452" y="1971917"/>
                <a:chExt cx="3406249" cy="610204"/>
              </a:xfrm>
            </p:grpSpPr>
            <p:pic>
              <p:nvPicPr>
                <p:cNvPr id="50" name="图片 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" name="圆角矩形 50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文本框 19"/>
              <p:cNvSpPr txBox="1"/>
              <p:nvPr/>
            </p:nvSpPr>
            <p:spPr>
              <a:xfrm>
                <a:off x="11580" y="843"/>
                <a:ext cx="522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实验目的</a:t>
                </a:r>
              </a:p>
            </p:txBody>
          </p:sp>
          <p:sp>
            <p:nvSpPr>
              <p:cNvPr id="53" name="文本框 21"/>
              <p:cNvSpPr txBox="1"/>
              <p:nvPr/>
            </p:nvSpPr>
            <p:spPr>
              <a:xfrm>
                <a:off x="9935" y="871"/>
                <a:ext cx="100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009" y="2045"/>
              <a:ext cx="7100" cy="962"/>
              <a:chOff x="9009" y="2188"/>
              <a:chExt cx="7100" cy="965"/>
            </a:xfrm>
          </p:grpSpPr>
          <p:pic>
            <p:nvPicPr>
              <p:cNvPr id="54" name="图片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09" y="2188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椭圆 54"/>
              <p:cNvSpPr/>
              <p:nvPr/>
            </p:nvSpPr>
            <p:spPr>
              <a:xfrm>
                <a:off x="9009" y="2188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" name="组合 26"/>
              <p:cNvGrpSpPr/>
              <p:nvPr/>
            </p:nvGrpSpPr>
            <p:grpSpPr>
              <a:xfrm>
                <a:off x="10164" y="2188"/>
                <a:ext cx="5945" cy="963"/>
                <a:chOff x="6004452" y="1971917"/>
                <a:chExt cx="3406249" cy="610204"/>
              </a:xfrm>
            </p:grpSpPr>
            <p:pic>
              <p:nvPicPr>
                <p:cNvPr id="57" name="图片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8" name="圆角矩形 57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文本框 27"/>
              <p:cNvSpPr txBox="1"/>
              <p:nvPr/>
            </p:nvSpPr>
            <p:spPr>
              <a:xfrm>
                <a:off x="10607" y="2286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实验设备与条件</a:t>
                </a:r>
              </a:p>
            </p:txBody>
          </p:sp>
          <p:sp>
            <p:nvSpPr>
              <p:cNvPr id="60" name="文本框 28"/>
              <p:cNvSpPr txBox="1"/>
              <p:nvPr/>
            </p:nvSpPr>
            <p:spPr>
              <a:xfrm>
                <a:off x="9093" y="231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871" y="3341"/>
              <a:ext cx="7100" cy="962"/>
              <a:chOff x="7871" y="3631"/>
              <a:chExt cx="7100" cy="965"/>
            </a:xfrm>
          </p:grpSpPr>
          <p:pic>
            <p:nvPicPr>
              <p:cNvPr id="61" name="图片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1" y="3631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" name="椭圆 61"/>
              <p:cNvSpPr/>
              <p:nvPr/>
            </p:nvSpPr>
            <p:spPr>
              <a:xfrm>
                <a:off x="7871" y="3631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" name="组合 34"/>
              <p:cNvGrpSpPr/>
              <p:nvPr/>
            </p:nvGrpSpPr>
            <p:grpSpPr>
              <a:xfrm>
                <a:off x="9026" y="3631"/>
                <a:ext cx="5945" cy="962"/>
                <a:chOff x="6004452" y="1971917"/>
                <a:chExt cx="3406249" cy="610204"/>
              </a:xfrm>
            </p:grpSpPr>
            <p:pic>
              <p:nvPicPr>
                <p:cNvPr id="64" name="图片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圆角矩形 6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" name="文本框 35"/>
              <p:cNvSpPr txBox="1"/>
              <p:nvPr/>
            </p:nvSpPr>
            <p:spPr>
              <a:xfrm>
                <a:off x="9468" y="3728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实验要求与说明</a:t>
                </a:r>
              </a:p>
            </p:txBody>
          </p:sp>
          <p:sp>
            <p:nvSpPr>
              <p:cNvPr id="67" name="文本框 36"/>
              <p:cNvSpPr txBox="1"/>
              <p:nvPr/>
            </p:nvSpPr>
            <p:spPr>
              <a:xfrm>
                <a:off x="7955" y="374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870" y="4637"/>
              <a:ext cx="7100" cy="962"/>
              <a:chOff x="6870" y="5087"/>
              <a:chExt cx="7100" cy="963"/>
            </a:xfrm>
          </p:grpSpPr>
          <p:pic>
            <p:nvPicPr>
              <p:cNvPr id="68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9" name="椭圆 68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5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71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2" name="圆角矩形 71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实验内容与步骤</a:t>
                </a:r>
              </a:p>
            </p:txBody>
          </p:sp>
          <p:sp>
            <p:nvSpPr>
              <p:cNvPr id="74" name="文本框 44"/>
              <p:cNvSpPr txBox="1"/>
              <p:nvPr/>
            </p:nvSpPr>
            <p:spPr>
              <a:xfrm>
                <a:off x="6978" y="5212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046" y="5933"/>
              <a:ext cx="7100" cy="962"/>
              <a:chOff x="6870" y="5087"/>
              <a:chExt cx="7100" cy="963"/>
            </a:xfrm>
          </p:grpSpPr>
          <p:pic>
            <p:nvPicPr>
              <p:cNvPr id="11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椭圆 11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14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" name="圆角矩形 1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思考题</a:t>
                </a:r>
              </a:p>
            </p:txBody>
          </p:sp>
          <p:sp>
            <p:nvSpPr>
              <p:cNvPr id="17" name="文本框 44"/>
              <p:cNvSpPr txBox="1"/>
              <p:nvPr/>
            </p:nvSpPr>
            <p:spPr>
              <a:xfrm>
                <a:off x="6975" y="5168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五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197" y="7229"/>
              <a:ext cx="7100" cy="962"/>
              <a:chOff x="6870" y="5087"/>
              <a:chExt cx="7100" cy="963"/>
            </a:xfrm>
          </p:grpSpPr>
          <p:pic>
            <p:nvPicPr>
              <p:cNvPr id="19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椭圆 19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1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22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3" name="圆角矩形 22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实验报告</a:t>
                </a: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948" y="5176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六</a:t>
                </a:r>
              </a:p>
            </p:txBody>
          </p:sp>
        </p:grpSp>
        <p:pic>
          <p:nvPicPr>
            <p:cNvPr id="27" name="图片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6" y="8525"/>
              <a:ext cx="963" cy="9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椭圆 27"/>
            <p:cNvSpPr/>
            <p:nvPr/>
          </p:nvSpPr>
          <p:spPr>
            <a:xfrm>
              <a:off x="4336" y="8525"/>
              <a:ext cx="963" cy="962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9" name="组合 42"/>
            <p:cNvGrpSpPr/>
            <p:nvPr/>
          </p:nvGrpSpPr>
          <p:grpSpPr>
            <a:xfrm>
              <a:off x="5491" y="8525"/>
              <a:ext cx="6089" cy="959"/>
              <a:chOff x="6004452" y="1971917"/>
              <a:chExt cx="3406249" cy="610204"/>
            </a:xfrm>
          </p:grpSpPr>
          <p:pic>
            <p:nvPicPr>
              <p:cNvPr id="30" name="图片 4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452" y="1973117"/>
                <a:ext cx="3406249" cy="6090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" name="圆角矩形 30"/>
              <p:cNvSpPr/>
              <p:nvPr/>
            </p:nvSpPr>
            <p:spPr>
              <a:xfrm>
                <a:off x="6004452" y="1971917"/>
                <a:ext cx="3406249" cy="6102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2" name="文本框 43"/>
            <p:cNvSpPr txBox="1"/>
            <p:nvPr/>
          </p:nvSpPr>
          <p:spPr>
            <a:xfrm>
              <a:off x="5609" y="8662"/>
              <a:ext cx="6268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理论补充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charset="-122"/>
                </a:rPr>
                <a:t>什么是网关</a:t>
              </a:r>
            </a:p>
          </p:txBody>
        </p:sp>
        <p:sp>
          <p:nvSpPr>
            <p:cNvPr id="33" name="文本框 44"/>
            <p:cNvSpPr txBox="1"/>
            <p:nvPr/>
          </p:nvSpPr>
          <p:spPr>
            <a:xfrm>
              <a:off x="4396" y="8632"/>
              <a:ext cx="1000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七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59790" y="2224405"/>
            <a:ext cx="11128375" cy="3422650"/>
            <a:chOff x="1354" y="3503"/>
            <a:chExt cx="17525" cy="5390"/>
          </a:xfrm>
        </p:grpSpPr>
        <p:sp>
          <p:nvSpPr>
            <p:cNvPr id="2" name="圆角矩形 1"/>
            <p:cNvSpPr/>
            <p:nvPr/>
          </p:nvSpPr>
          <p:spPr>
            <a:xfrm>
              <a:off x="1354" y="3503"/>
              <a:ext cx="17525" cy="5390"/>
            </a:xfrm>
            <a:prstGeom prst="roundRect">
              <a:avLst/>
            </a:prstGeom>
            <a:gradFill>
              <a:gsLst>
                <a:gs pos="77000">
                  <a:schemeClr val="bg1">
                    <a:lumMod val="8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20" y="5068"/>
              <a:ext cx="7060" cy="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路由器在关闭电源后可以根据应用需要添加和删除相应的模块，这里以Cisco Packet Tracer模拟器中2811型号的路由器为例进行讲解。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首先删除工作区中的PC和路由器，并添加两台2811型号的路由器，然后进行下列操作。</a:t>
              </a:r>
            </a:p>
          </p:txBody>
        </p: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33552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）路由器的模块添加和互联方式</a:t>
            </a:r>
            <a:endParaRPr lang="zh-CN">
              <a:solidFill>
                <a:srgbClr val="00B0F0"/>
              </a:solidFill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2517-11101200221365_meitu_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62255" y="2005965"/>
            <a:ext cx="5761355" cy="3745230"/>
          </a:xfrm>
          <a:prstGeom prst="rect">
            <a:avLst/>
          </a:prstGeom>
        </p:spPr>
      </p:pic>
      <p:pic>
        <p:nvPicPr>
          <p:cNvPr id="54" name="图片 53" descr="9_120417092904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9855" y="2501265"/>
            <a:ext cx="2801620" cy="2793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145020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）路由器的模块添加和互联方式</a:t>
            </a:r>
            <a:endParaRPr lang="zh-CN">
              <a:solidFill>
                <a:srgbClr val="00B0F0"/>
              </a:solidFill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44750" y="1741805"/>
            <a:ext cx="934974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单击Router0路由器打开其配置界面，在该界面的“物理”选项卡中列出了可添加的模块，首先单击路由器电源开关将其关闭，然后在右侧选中要添加的模块，如图8-8所示。用同样的方法为另一台路由器添加NM-8A/S模块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629920" y="4263390"/>
            <a:ext cx="2221230" cy="3032760"/>
            <a:chOff x="-982" y="6714"/>
            <a:chExt cx="3498" cy="4776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166" y="7239"/>
              <a:ext cx="316" cy="2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3" name="Triangle rectangle 10"/>
            <p:cNvSpPr/>
            <p:nvPr/>
          </p:nvSpPr>
          <p:spPr>
            <a:xfrm rot="8220000" flipH="1" flipV="1">
              <a:off x="1885" y="10734"/>
              <a:ext cx="220" cy="20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" name="矩形 1"/>
            <p:cNvSpPr/>
            <p:nvPr/>
          </p:nvSpPr>
          <p:spPr>
            <a:xfrm rot="3600000">
              <a:off x="-1494" y="8955"/>
              <a:ext cx="4247" cy="6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具体操作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46" y="10956"/>
              <a:ext cx="1570" cy="534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-1731" y="7463"/>
              <a:ext cx="2351" cy="852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0110" y="1751330"/>
            <a:ext cx="1384300" cy="923290"/>
            <a:chOff x="1386" y="2898"/>
            <a:chExt cx="2180" cy="1454"/>
          </a:xfrm>
        </p:grpSpPr>
        <p:sp>
          <p:nvSpPr>
            <p:cNvPr id="24" name="MH_Oth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86" y="2898"/>
              <a:ext cx="1060" cy="795"/>
            </a:xfrm>
            <a:prstGeom prst="rect">
              <a:avLst/>
            </a:prstGeom>
            <a:solidFill>
              <a:srgbClr val="25B4E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ea typeface="微软雅黑" panose="020B0503020204020204" charset="-122"/>
                </a:rPr>
                <a:t>01</a:t>
              </a:r>
              <a:endParaRPr lang="zh-CN" altLang="en-US" sz="24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5" name="MH_Other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06" y="3063"/>
              <a:ext cx="840" cy="630"/>
            </a:xfrm>
            <a:prstGeom prst="rect">
              <a:avLst/>
            </a:prstGeom>
            <a:solidFill>
              <a:srgbClr val="ACE3F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6" name="MH_Oth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26" y="3738"/>
              <a:ext cx="820" cy="615"/>
            </a:xfrm>
            <a:prstGeom prst="rect">
              <a:avLst/>
            </a:prstGeom>
            <a:solidFill>
              <a:srgbClr val="67CBE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7" name="MH_Other_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06" y="3738"/>
              <a:ext cx="1060" cy="525"/>
            </a:xfrm>
            <a:prstGeom prst="rect">
              <a:avLst/>
            </a:prstGeom>
            <a:solidFill>
              <a:srgbClr val="D9F2FB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8355" y="2888615"/>
            <a:ext cx="4391025" cy="3476625"/>
            <a:chOff x="6616" y="4476"/>
            <a:chExt cx="6915" cy="5475"/>
          </a:xfrm>
        </p:grpSpPr>
        <p:sp>
          <p:nvSpPr>
            <p:cNvPr id="43" name="文本框 42"/>
            <p:cNvSpPr txBox="1"/>
            <p:nvPr/>
          </p:nvSpPr>
          <p:spPr>
            <a:xfrm>
              <a:off x="7567" y="9375"/>
              <a:ext cx="38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图8-8  添加路由器模块</a:t>
              </a:r>
            </a:p>
          </p:txBody>
        </p:sp>
        <p:pic>
          <p:nvPicPr>
            <p:cNvPr id="4" name="图片 1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6" y="4476"/>
              <a:ext cx="6187" cy="49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97" name="矩形 1073742996"/>
            <p:cNvSpPr/>
            <p:nvPr/>
          </p:nvSpPr>
          <p:spPr>
            <a:xfrm>
              <a:off x="6838" y="7106"/>
              <a:ext cx="1184" cy="167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73742995" name="直接箭头连接符 1073742994"/>
            <p:cNvCxnSpPr/>
            <p:nvPr/>
          </p:nvCxnSpPr>
          <p:spPr>
            <a:xfrm flipV="1">
              <a:off x="7567" y="5947"/>
              <a:ext cx="1355" cy="1159"/>
            </a:xfrm>
            <a:prstGeom prst="straightConnector1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073742996" name="矩形标注 1073742995"/>
            <p:cNvSpPr/>
            <p:nvPr/>
          </p:nvSpPr>
          <p:spPr>
            <a:xfrm>
              <a:off x="10204" y="6714"/>
              <a:ext cx="3327" cy="832"/>
            </a:xfrm>
            <a:prstGeom prst="wedgeRectCallout">
              <a:avLst>
                <a:gd name="adj1" fmla="val 3773"/>
                <a:gd name="adj2" fmla="val -93250"/>
              </a:avLst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/>
            <a:lstStyle/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单击路由器电源开关可关闭或开启路由器电源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38795" y="4151630"/>
            <a:ext cx="3001010" cy="1864995"/>
            <a:chOff x="12327" y="6538"/>
            <a:chExt cx="4726" cy="2937"/>
          </a:xfrm>
        </p:grpSpPr>
        <p:sp>
          <p:nvSpPr>
            <p:cNvPr id="15" name="矩形标注 14"/>
            <p:cNvSpPr/>
            <p:nvPr/>
          </p:nvSpPr>
          <p:spPr>
            <a:xfrm flipV="1">
              <a:off x="12327" y="6538"/>
              <a:ext cx="4525" cy="2937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566" y="6616"/>
              <a:ext cx="4487" cy="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charset="-122"/>
                </a:rPr>
                <a:t>以添加NM-8A/S模块为例，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将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NM-8A/S模块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拖到路由器的空模块口上并释放鼠标，即可添加该模块，最后再次单击路由器电源开关将其打开。</a:t>
              </a:r>
            </a:p>
          </p:txBody>
        </p:sp>
      </p:grpSp>
      <p:pic>
        <p:nvPicPr>
          <p:cNvPr id="29" name="图片 28" descr="0130000082027412743240685507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9380" y="2675255"/>
            <a:ext cx="2358390" cy="3364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2625" y="189230"/>
            <a:ext cx="6914515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）路由器的模块添加和互联方式</a:t>
            </a:r>
            <a:endParaRPr lang="zh-CN">
              <a:solidFill>
                <a:srgbClr val="00B0F0"/>
              </a:solidFill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-629920" y="4263390"/>
            <a:ext cx="2221230" cy="3032760"/>
            <a:chOff x="-982" y="6714"/>
            <a:chExt cx="3498" cy="4776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166" y="7239"/>
              <a:ext cx="316" cy="2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3" name="Triangle rectangle 10"/>
            <p:cNvSpPr/>
            <p:nvPr/>
          </p:nvSpPr>
          <p:spPr>
            <a:xfrm rot="8220000" flipH="1" flipV="1">
              <a:off x="1885" y="10734"/>
              <a:ext cx="220" cy="20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" name="矩形 1"/>
            <p:cNvSpPr/>
            <p:nvPr/>
          </p:nvSpPr>
          <p:spPr>
            <a:xfrm rot="3600000">
              <a:off x="-1494" y="8955"/>
              <a:ext cx="4247" cy="6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具体操作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46" y="10956"/>
              <a:ext cx="1570" cy="534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-1731" y="7463"/>
              <a:ext cx="2351" cy="852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40790" y="1834515"/>
            <a:ext cx="1384300" cy="923290"/>
            <a:chOff x="1954" y="3029"/>
            <a:chExt cx="2180" cy="1454"/>
          </a:xfrm>
        </p:grpSpPr>
        <p:sp>
          <p:nvSpPr>
            <p:cNvPr id="20" name="MH_Other_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54" y="3029"/>
              <a:ext cx="1060" cy="7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ea typeface="微软雅黑" panose="020B0503020204020204" charset="-122"/>
                </a:rPr>
                <a:t>02</a:t>
              </a:r>
              <a:endParaRPr lang="zh-CN" altLang="en-US" sz="24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1" name="MH_Other_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74" y="3194"/>
              <a:ext cx="840" cy="6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4" name="MH_Other_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94" y="3869"/>
              <a:ext cx="820" cy="6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5" name="MH_Other_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4" y="3869"/>
              <a:ext cx="1060" cy="5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6" name="MH_SubTitle_2"/>
          <p:cNvSpPr/>
          <p:nvPr>
            <p:custDataLst>
              <p:tags r:id="rId4"/>
            </p:custDataLst>
          </p:nvPr>
        </p:nvSpPr>
        <p:spPr>
          <a:xfrm>
            <a:off x="2872740" y="1861820"/>
            <a:ext cx="8759825" cy="149161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如果互联的路由器都添加了同异步串口模块（Serial模块），则路由器的互联方式可以通过以太网接口（使用交叉线）也可以通过同异步串口进行互联，如图8-9和8-10所示。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本实验利用同异步串口线互联两个路由器的Serial（同异步串口）接口，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如图8-10所示。</a:t>
            </a:r>
          </a:p>
        </p:txBody>
      </p:sp>
      <p:pic>
        <p:nvPicPr>
          <p:cNvPr id="29" name="图片 28" descr="0130000082027412743240685507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45" y="3004185"/>
            <a:ext cx="2358390" cy="336486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379470" y="4264660"/>
            <a:ext cx="3609340" cy="1560830"/>
            <a:chOff x="5322" y="6716"/>
            <a:chExt cx="5684" cy="2458"/>
          </a:xfrm>
        </p:grpSpPr>
        <p:graphicFrame>
          <p:nvGraphicFramePr>
            <p:cNvPr id="4" name="对象 159"/>
            <p:cNvGraphicFramePr>
              <a:graphicFrameLocks/>
            </p:cNvGraphicFramePr>
            <p:nvPr/>
          </p:nvGraphicFramePr>
          <p:xfrm>
            <a:off x="5322" y="6716"/>
            <a:ext cx="5684" cy="1876"/>
          </p:xfrm>
          <a:graphic>
            <a:graphicData uri="http://schemas.openxmlformats.org/presentationml/2006/ole">
              <p:oleObj spid="_x0000_s25602" r:id="rId12" imgW="2372037" imgH="789480" progId="">
                <p:embed/>
              </p:oleObj>
            </a:graphicData>
          </a:graphic>
        </p:graphicFrame>
        <p:sp>
          <p:nvSpPr>
            <p:cNvPr id="43" name="文本框 42"/>
            <p:cNvSpPr txBox="1"/>
            <p:nvPr/>
          </p:nvSpPr>
          <p:spPr>
            <a:xfrm>
              <a:off x="5710" y="8592"/>
              <a:ext cx="4956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  </a:t>
              </a:r>
              <a:r>
                <a:rPr lang="zh-CN" alt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利用交叉线互联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路由器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82180" y="4264660"/>
            <a:ext cx="3916680" cy="1557020"/>
            <a:chOff x="11468" y="6716"/>
            <a:chExt cx="6168" cy="2452"/>
          </a:xfrm>
        </p:grpSpPr>
        <p:graphicFrame>
          <p:nvGraphicFramePr>
            <p:cNvPr id="7" name="对象 160"/>
            <p:cNvGraphicFramePr>
              <a:graphicFrameLocks/>
            </p:cNvGraphicFramePr>
            <p:nvPr/>
          </p:nvGraphicFramePr>
          <p:xfrm>
            <a:off x="11713" y="6716"/>
            <a:ext cx="5677" cy="1878"/>
          </p:xfrm>
          <a:graphic>
            <a:graphicData uri="http://schemas.openxmlformats.org/presentationml/2006/ole">
              <p:oleObj spid="_x0000_s25601" r:id="rId13" imgW="2372037" imgH="789480" progId="">
                <p:embed/>
              </p:oleObj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11468" y="8592"/>
              <a:ext cx="61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图8-10  利用同异步串口线互联路由器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6914515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）路由器的模块添加和互联方式</a:t>
            </a:r>
            <a:endParaRPr lang="zh-CN">
              <a:solidFill>
                <a:srgbClr val="00B0F0"/>
              </a:solidFill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-629920" y="4263390"/>
            <a:ext cx="2221230" cy="3032760"/>
            <a:chOff x="-982" y="6714"/>
            <a:chExt cx="3498" cy="4776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166" y="7239"/>
              <a:ext cx="316" cy="2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3" name="Triangle rectangle 10"/>
            <p:cNvSpPr/>
            <p:nvPr/>
          </p:nvSpPr>
          <p:spPr>
            <a:xfrm rot="8220000" flipH="1" flipV="1">
              <a:off x="1885" y="10734"/>
              <a:ext cx="220" cy="20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" name="矩形 1"/>
            <p:cNvSpPr/>
            <p:nvPr/>
          </p:nvSpPr>
          <p:spPr>
            <a:xfrm rot="3600000">
              <a:off x="-1494" y="8955"/>
              <a:ext cx="4247" cy="6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具体操作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46" y="10956"/>
              <a:ext cx="1570" cy="534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-1731" y="7463"/>
              <a:ext cx="2351" cy="852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42060" y="1829435"/>
            <a:ext cx="1384300" cy="923290"/>
            <a:chOff x="4561" y="5031"/>
            <a:chExt cx="2180" cy="1454"/>
          </a:xfrm>
        </p:grpSpPr>
        <p:sp>
          <p:nvSpPr>
            <p:cNvPr id="15" name="MH_Other_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61" y="5031"/>
              <a:ext cx="1060" cy="795"/>
            </a:xfrm>
            <a:prstGeom prst="rect">
              <a:avLst/>
            </a:prstGeom>
            <a:solidFill>
              <a:srgbClr val="4FB46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ea typeface="微软雅黑" panose="020B0503020204020204" charset="-122"/>
                </a:rPr>
                <a:t>03</a:t>
              </a:r>
              <a:endParaRPr lang="zh-CN" altLang="en-US" sz="24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6" name="MH_Other_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81" y="5196"/>
              <a:ext cx="840" cy="630"/>
            </a:xfrm>
            <a:prstGeom prst="rect">
              <a:avLst/>
            </a:prstGeom>
            <a:solidFill>
              <a:srgbClr val="B6E0C1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7" name="MH_Other_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01" y="5871"/>
              <a:ext cx="820" cy="615"/>
            </a:xfrm>
            <a:prstGeom prst="rect">
              <a:avLst/>
            </a:prstGeom>
            <a:solidFill>
              <a:srgbClr val="8DCF9E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30" name="MH_Other_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81" y="5871"/>
              <a:ext cx="1060" cy="525"/>
            </a:xfrm>
            <a:prstGeom prst="rect">
              <a:avLst/>
            </a:prstGeom>
            <a:solidFill>
              <a:srgbClr val="E1F3E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1" name="MH_SubTitle_3"/>
          <p:cNvSpPr/>
          <p:nvPr>
            <p:custDataLst>
              <p:tags r:id="rId3"/>
            </p:custDataLst>
          </p:nvPr>
        </p:nvSpPr>
        <p:spPr>
          <a:xfrm>
            <a:off x="2891155" y="1829435"/>
            <a:ext cx="8550275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如果路由器添加了同异步串口模块，我们可以对相应的Serial端口进行配置，如指定端口IP地址和时钟频率等，如下面所示：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251585" y="3268980"/>
            <a:ext cx="9212580" cy="2305050"/>
            <a:chOff x="1254" y="5261"/>
            <a:chExt cx="14508" cy="3630"/>
          </a:xfrm>
        </p:grpSpPr>
        <p:sp>
          <p:nvSpPr>
            <p:cNvPr id="32" name="文本框 31"/>
            <p:cNvSpPr txBox="1"/>
            <p:nvPr/>
          </p:nvSpPr>
          <p:spPr>
            <a:xfrm>
              <a:off x="1254" y="5261"/>
              <a:ext cx="14508" cy="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Router1（config）# interface serial 1/0       //配置同异步串口serial 1/0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Router1（config-if）# ip address 192.168.1.1 255.255.255.0  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Router1（config-if）#clock rate 64000   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//如果是DCE接口，必须配时钟频率；另外一头自动适应为DTE接口，自动同步时钟频率。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Router1（config-if）# no shutdown   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Router2（config）# interface serial 1/0   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Router2（config-if）# ip address 192.168.1.2 255.255.255.0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Router2（config-if）# no shutdown</a:t>
              </a:r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1254" y="5261"/>
              <a:ext cx="14307" cy="3629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 descr="0130000082027412743240685507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996170" y="2515235"/>
            <a:ext cx="2358390" cy="3364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6914515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）路由器的模块添加和互联方式</a:t>
            </a:r>
            <a:endParaRPr lang="zh-CN">
              <a:solidFill>
                <a:srgbClr val="00B0F0"/>
              </a:solidFill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-629920" y="4263390"/>
            <a:ext cx="2221230" cy="3032760"/>
            <a:chOff x="-982" y="6714"/>
            <a:chExt cx="3498" cy="4776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166" y="7239"/>
              <a:ext cx="316" cy="2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3" name="Triangle rectangle 10"/>
            <p:cNvSpPr/>
            <p:nvPr/>
          </p:nvSpPr>
          <p:spPr>
            <a:xfrm rot="8220000" flipH="1" flipV="1">
              <a:off x="1885" y="10734"/>
              <a:ext cx="220" cy="20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" name="矩形 1"/>
            <p:cNvSpPr/>
            <p:nvPr/>
          </p:nvSpPr>
          <p:spPr>
            <a:xfrm rot="3600000">
              <a:off x="-1494" y="8955"/>
              <a:ext cx="4247" cy="6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具体操作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46" y="10956"/>
              <a:ext cx="1570" cy="534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-1731" y="7463"/>
              <a:ext cx="2351" cy="852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238250" y="2021840"/>
            <a:ext cx="10635615" cy="3395345"/>
            <a:chOff x="2505" y="3154"/>
            <a:chExt cx="16749" cy="5347"/>
          </a:xfrm>
        </p:grpSpPr>
        <p:pic>
          <p:nvPicPr>
            <p:cNvPr id="35" name="图片 34" descr="037003010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7715" t="22487" r="27581" b="22816"/>
            <a:stretch>
              <a:fillRect/>
            </a:stretch>
          </p:blipFill>
          <p:spPr>
            <a:xfrm rot="5400000" flipH="1" flipV="1">
              <a:off x="3193" y="2466"/>
              <a:ext cx="1883" cy="3258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2719" y="5443"/>
              <a:ext cx="10967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路由器接口名称表示方式：接口类型 插槽数字标识/接口数字标识。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例如，Serial 1/4表示该接口为串口，是第1个插槽的第4个接口。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插槽的数字标识是从零开始的。</a:t>
              </a:r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 flipH="1">
              <a:off x="13092" y="3173"/>
              <a:ext cx="6162" cy="5328"/>
              <a:chOff x="2025654" y="1522413"/>
              <a:chExt cx="5472117" cy="4476750"/>
            </a:xfrm>
          </p:grpSpPr>
          <p:grpSp>
            <p:nvGrpSpPr>
              <p:cNvPr id="11" name="Group 66"/>
              <p:cNvGrpSpPr/>
              <p:nvPr/>
            </p:nvGrpSpPr>
            <p:grpSpPr bwMode="auto">
              <a:xfrm>
                <a:off x="2025654" y="1522413"/>
                <a:ext cx="5472117" cy="4476750"/>
                <a:chOff x="135" y="1078"/>
                <a:chExt cx="3447" cy="2819"/>
              </a:xfrm>
            </p:grpSpPr>
            <p:grpSp>
              <p:nvGrpSpPr>
                <p:cNvPr id="14" name="Group 47"/>
                <p:cNvGrpSpPr/>
                <p:nvPr/>
              </p:nvGrpSpPr>
              <p:grpSpPr bwMode="auto">
                <a:xfrm>
                  <a:off x="532" y="2919"/>
                  <a:ext cx="3050" cy="978"/>
                  <a:chOff x="2605" y="2725"/>
                  <a:chExt cx="2957" cy="948"/>
                </a:xfrm>
              </p:grpSpPr>
              <p:sp>
                <p:nvSpPr>
                  <p:cNvPr id="26" name="Freeform 48"/>
                  <p:cNvSpPr/>
                  <p:nvPr/>
                </p:nvSpPr>
                <p:spPr bwMode="auto">
                  <a:xfrm>
                    <a:off x="3187" y="2725"/>
                    <a:ext cx="2375" cy="504"/>
                  </a:xfrm>
                  <a:custGeom>
                    <a:avLst/>
                    <a:gdLst>
                      <a:gd name="T0" fmla="*/ 18717 w 1678"/>
                      <a:gd name="T1" fmla="*/ 3 h 1010"/>
                      <a:gd name="T2" fmla="*/ 15864 w 1678"/>
                      <a:gd name="T3" fmla="*/ 0 h 1010"/>
                      <a:gd name="T4" fmla="*/ 1863 w 1678"/>
                      <a:gd name="T5" fmla="*/ 2 h 1010"/>
                      <a:gd name="T6" fmla="*/ 0 w 1678"/>
                      <a:gd name="T7" fmla="*/ 2 h 1010"/>
                      <a:gd name="T8" fmla="*/ 17340 w 1678"/>
                      <a:gd name="T9" fmla="*/ 0 h 1010"/>
                      <a:gd name="T10" fmla="*/ 22904 w 1678"/>
                      <a:gd name="T11" fmla="*/ 3 h 1010"/>
                      <a:gd name="T12" fmla="*/ 18717 w 1678"/>
                      <a:gd name="T13" fmla="*/ 3 h 101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678"/>
                      <a:gd name="T22" fmla="*/ 0 h 1010"/>
                      <a:gd name="T23" fmla="*/ 1678 w 1678"/>
                      <a:gd name="T24" fmla="*/ 1010 h 101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678" h="1010">
                        <a:moveTo>
                          <a:pt x="1162" y="936"/>
                        </a:moveTo>
                        <a:cubicBezTo>
                          <a:pt x="1222" y="836"/>
                          <a:pt x="1371" y="388"/>
                          <a:pt x="985" y="252"/>
                        </a:cubicBezTo>
                        <a:cubicBezTo>
                          <a:pt x="471" y="122"/>
                          <a:pt x="116" y="637"/>
                          <a:pt x="116" y="637"/>
                        </a:cubicBezTo>
                        <a:cubicBezTo>
                          <a:pt x="116" y="637"/>
                          <a:pt x="116" y="637"/>
                          <a:pt x="0" y="603"/>
                        </a:cubicBezTo>
                        <a:cubicBezTo>
                          <a:pt x="272" y="215"/>
                          <a:pt x="727" y="0"/>
                          <a:pt x="1077" y="63"/>
                        </a:cubicBezTo>
                        <a:cubicBezTo>
                          <a:pt x="1416" y="123"/>
                          <a:pt x="1678" y="452"/>
                          <a:pt x="1422" y="1010"/>
                        </a:cubicBezTo>
                        <a:cubicBezTo>
                          <a:pt x="1357" y="994"/>
                          <a:pt x="1209" y="950"/>
                          <a:pt x="1162" y="936"/>
                        </a:cubicBezTo>
                        <a:close/>
                      </a:path>
                    </a:pathLst>
                  </a:custGeom>
                  <a:solidFill>
                    <a:srgbClr val="B4B4B4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7" name="Freeform 49"/>
                  <p:cNvSpPr/>
                  <p:nvPr/>
                </p:nvSpPr>
                <p:spPr bwMode="auto">
                  <a:xfrm>
                    <a:off x="2605" y="3055"/>
                    <a:ext cx="2521" cy="618"/>
                  </a:xfrm>
                  <a:custGeom>
                    <a:avLst/>
                    <a:gdLst>
                      <a:gd name="T0" fmla="*/ 7838 w 1781"/>
                      <a:gd name="T1" fmla="*/ 1 h 1235"/>
                      <a:gd name="T2" fmla="*/ 9816 w 1781"/>
                      <a:gd name="T3" fmla="*/ 4 h 1235"/>
                      <a:gd name="T4" fmla="*/ 24550 w 1781"/>
                      <a:gd name="T5" fmla="*/ 2 h 1235"/>
                      <a:gd name="T6" fmla="*/ 28696 w 1781"/>
                      <a:gd name="T7" fmla="*/ 2 h 1235"/>
                      <a:gd name="T8" fmla="*/ 7286 w 1781"/>
                      <a:gd name="T9" fmla="*/ 4 h 1235"/>
                      <a:gd name="T10" fmla="*/ 6000 w 1781"/>
                      <a:gd name="T11" fmla="*/ 0 h 1235"/>
                      <a:gd name="T12" fmla="*/ 7838 w 1781"/>
                      <a:gd name="T13" fmla="*/ 1 h 1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81"/>
                      <a:gd name="T22" fmla="*/ 0 h 1235"/>
                      <a:gd name="T23" fmla="*/ 1781 w 1781"/>
                      <a:gd name="T24" fmla="*/ 1235 h 1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81" h="1235">
                        <a:moveTo>
                          <a:pt x="487" y="36"/>
                        </a:moveTo>
                        <a:cubicBezTo>
                          <a:pt x="412" y="169"/>
                          <a:pt x="208" y="597"/>
                          <a:pt x="609" y="785"/>
                        </a:cubicBezTo>
                        <a:cubicBezTo>
                          <a:pt x="830" y="873"/>
                          <a:pt x="1204" y="807"/>
                          <a:pt x="1523" y="363"/>
                        </a:cubicBezTo>
                        <a:cubicBezTo>
                          <a:pt x="1586" y="379"/>
                          <a:pt x="1709" y="419"/>
                          <a:pt x="1781" y="444"/>
                        </a:cubicBezTo>
                        <a:cubicBezTo>
                          <a:pt x="1502" y="949"/>
                          <a:pt x="806" y="1235"/>
                          <a:pt x="452" y="998"/>
                        </a:cubicBezTo>
                        <a:cubicBezTo>
                          <a:pt x="0" y="701"/>
                          <a:pt x="278" y="135"/>
                          <a:pt x="372" y="0"/>
                        </a:cubicBezTo>
                        <a:cubicBezTo>
                          <a:pt x="430" y="17"/>
                          <a:pt x="411" y="11"/>
                          <a:pt x="487" y="36"/>
                        </a:cubicBezTo>
                        <a:close/>
                      </a:path>
                    </a:pathLst>
                  </a:custGeom>
                  <a:solidFill>
                    <a:srgbClr val="B4B4B4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0" name="Group 80"/>
                <p:cNvGrpSpPr/>
                <p:nvPr/>
              </p:nvGrpSpPr>
              <p:grpSpPr bwMode="auto">
                <a:xfrm>
                  <a:off x="135" y="2011"/>
                  <a:ext cx="2598" cy="1818"/>
                  <a:chOff x="135" y="1943"/>
                  <a:chExt cx="2598" cy="1818"/>
                </a:xfrm>
              </p:grpSpPr>
              <p:sp>
                <p:nvSpPr>
                  <p:cNvPr id="23" name="Freeform 51"/>
                  <p:cNvSpPr/>
                  <p:nvPr/>
                </p:nvSpPr>
                <p:spPr bwMode="auto">
                  <a:xfrm>
                    <a:off x="135" y="1943"/>
                    <a:ext cx="2598" cy="1803"/>
                  </a:xfrm>
                  <a:custGeom>
                    <a:avLst/>
                    <a:gdLst>
                      <a:gd name="T0" fmla="*/ 10025 w 1781"/>
                      <a:gd name="T1" fmla="*/ 745 h 1235"/>
                      <a:gd name="T2" fmla="*/ 12527 w 1781"/>
                      <a:gd name="T3" fmla="*/ 16196 h 1235"/>
                      <a:gd name="T4" fmla="*/ 31328 w 1781"/>
                      <a:gd name="T5" fmla="*/ 7497 h 1235"/>
                      <a:gd name="T6" fmla="*/ 36630 w 1781"/>
                      <a:gd name="T7" fmla="*/ 9158 h 1235"/>
                      <a:gd name="T8" fmla="*/ 9297 w 1781"/>
                      <a:gd name="T9" fmla="*/ 20594 h 1235"/>
                      <a:gd name="T10" fmla="*/ 7651 w 1781"/>
                      <a:gd name="T11" fmla="*/ 0 h 1235"/>
                      <a:gd name="T12" fmla="*/ 10025 w 1781"/>
                      <a:gd name="T13" fmla="*/ 745 h 1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81"/>
                      <a:gd name="T22" fmla="*/ 0 h 1235"/>
                      <a:gd name="T23" fmla="*/ 1781 w 1781"/>
                      <a:gd name="T24" fmla="*/ 1235 h 1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81" h="1235">
                        <a:moveTo>
                          <a:pt x="487" y="36"/>
                        </a:moveTo>
                        <a:cubicBezTo>
                          <a:pt x="412" y="169"/>
                          <a:pt x="208" y="597"/>
                          <a:pt x="609" y="785"/>
                        </a:cubicBezTo>
                        <a:cubicBezTo>
                          <a:pt x="830" y="873"/>
                          <a:pt x="1204" y="807"/>
                          <a:pt x="1523" y="363"/>
                        </a:cubicBezTo>
                        <a:cubicBezTo>
                          <a:pt x="1586" y="379"/>
                          <a:pt x="1709" y="419"/>
                          <a:pt x="1781" y="444"/>
                        </a:cubicBezTo>
                        <a:cubicBezTo>
                          <a:pt x="1502" y="949"/>
                          <a:pt x="806" y="1235"/>
                          <a:pt x="452" y="998"/>
                        </a:cubicBezTo>
                        <a:cubicBezTo>
                          <a:pt x="0" y="701"/>
                          <a:pt x="278" y="135"/>
                          <a:pt x="372" y="0"/>
                        </a:cubicBezTo>
                        <a:cubicBezTo>
                          <a:pt x="430" y="17"/>
                          <a:pt x="411" y="11"/>
                          <a:pt x="487" y="36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50000">
                        <a:srgbClr val="F6F6F6"/>
                      </a:gs>
                      <a:gs pos="100000">
                        <a:srgbClr val="DDDDDD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" name="Freeform 52"/>
                  <p:cNvSpPr/>
                  <p:nvPr/>
                </p:nvSpPr>
                <p:spPr bwMode="auto">
                  <a:xfrm>
                    <a:off x="755" y="2589"/>
                    <a:ext cx="1915" cy="1172"/>
                  </a:xfrm>
                  <a:custGeom>
                    <a:avLst/>
                    <a:gdLst>
                      <a:gd name="T0" fmla="*/ 0 w 1312"/>
                      <a:gd name="T1" fmla="*/ 12136 h 803"/>
                      <a:gd name="T2" fmla="*/ 20383 w 1312"/>
                      <a:gd name="T3" fmla="*/ 6902 h 803"/>
                      <a:gd name="T4" fmla="*/ 26093 w 1312"/>
                      <a:gd name="T5" fmla="*/ 0 h 803"/>
                      <a:gd name="T6" fmla="*/ 27029 w 1312"/>
                      <a:gd name="T7" fmla="*/ 1298 h 803"/>
                      <a:gd name="T8" fmla="*/ 8242 w 1312"/>
                      <a:gd name="T9" fmla="*/ 13966 h 803"/>
                      <a:gd name="T10" fmla="*/ 0 w 1312"/>
                      <a:gd name="T11" fmla="*/ 12136 h 80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12"/>
                      <a:gd name="T19" fmla="*/ 0 h 803"/>
                      <a:gd name="T20" fmla="*/ 1312 w 1312"/>
                      <a:gd name="T21" fmla="*/ 803 h 80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12" h="803">
                        <a:moveTo>
                          <a:pt x="0" y="589"/>
                        </a:moveTo>
                        <a:cubicBezTo>
                          <a:pt x="0" y="589"/>
                          <a:pt x="399" y="803"/>
                          <a:pt x="989" y="335"/>
                        </a:cubicBezTo>
                        <a:cubicBezTo>
                          <a:pt x="1163" y="189"/>
                          <a:pt x="1267" y="0"/>
                          <a:pt x="1267" y="0"/>
                        </a:cubicBezTo>
                        <a:cubicBezTo>
                          <a:pt x="1312" y="63"/>
                          <a:pt x="1312" y="63"/>
                          <a:pt x="1312" y="63"/>
                        </a:cubicBezTo>
                        <a:cubicBezTo>
                          <a:pt x="1312" y="63"/>
                          <a:pt x="999" y="633"/>
                          <a:pt x="400" y="678"/>
                        </a:cubicBezTo>
                        <a:cubicBezTo>
                          <a:pt x="148" y="694"/>
                          <a:pt x="0" y="589"/>
                          <a:pt x="0" y="589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C1C1C1"/>
                      </a:gs>
                      <a:gs pos="50000">
                        <a:srgbClr val="B2B2B2"/>
                      </a:gs>
                      <a:gs pos="100000">
                        <a:srgbClr val="C1C1C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5" name="Freeform 53"/>
                  <p:cNvSpPr/>
                  <p:nvPr/>
                </p:nvSpPr>
                <p:spPr bwMode="auto">
                  <a:xfrm>
                    <a:off x="419" y="1996"/>
                    <a:ext cx="389" cy="1042"/>
                  </a:xfrm>
                  <a:custGeom>
                    <a:avLst/>
                    <a:gdLst>
                      <a:gd name="T0" fmla="*/ 4168 w 267"/>
                      <a:gd name="T1" fmla="*/ 0 h 714"/>
                      <a:gd name="T2" fmla="*/ 5297 w 267"/>
                      <a:gd name="T3" fmla="*/ 1035 h 714"/>
                      <a:gd name="T4" fmla="*/ 5361 w 267"/>
                      <a:gd name="T5" fmla="*/ 14696 h 714"/>
                      <a:gd name="T6" fmla="*/ 1773 w 267"/>
                      <a:gd name="T7" fmla="*/ 7465 h 714"/>
                      <a:gd name="T8" fmla="*/ 4168 w 267"/>
                      <a:gd name="T9" fmla="*/ 0 h 7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7"/>
                      <a:gd name="T16" fmla="*/ 0 h 714"/>
                      <a:gd name="T17" fmla="*/ 267 w 267"/>
                      <a:gd name="T18" fmla="*/ 714 h 7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7" h="714">
                        <a:moveTo>
                          <a:pt x="205" y="0"/>
                        </a:moveTo>
                        <a:cubicBezTo>
                          <a:pt x="205" y="0"/>
                          <a:pt x="254" y="45"/>
                          <a:pt x="261" y="50"/>
                        </a:cubicBezTo>
                        <a:cubicBezTo>
                          <a:pt x="267" y="61"/>
                          <a:pt x="0" y="424"/>
                          <a:pt x="264" y="714"/>
                        </a:cubicBezTo>
                        <a:cubicBezTo>
                          <a:pt x="69" y="593"/>
                          <a:pt x="85" y="409"/>
                          <a:pt x="87" y="363"/>
                        </a:cubicBezTo>
                        <a:cubicBezTo>
                          <a:pt x="88" y="197"/>
                          <a:pt x="205" y="0"/>
                          <a:pt x="205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50000">
                        <a:srgbClr val="B2B2B2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1" name="Group 79"/>
                <p:cNvGrpSpPr/>
                <p:nvPr/>
              </p:nvGrpSpPr>
              <p:grpSpPr bwMode="auto">
                <a:xfrm>
                  <a:off x="606" y="1078"/>
                  <a:ext cx="2577" cy="1570"/>
                  <a:chOff x="606" y="1010"/>
                  <a:chExt cx="2577" cy="1570"/>
                </a:xfrm>
              </p:grpSpPr>
              <p:sp>
                <p:nvSpPr>
                  <p:cNvPr id="29" name="Freeform 55"/>
                  <p:cNvSpPr/>
                  <p:nvPr/>
                </p:nvSpPr>
                <p:spPr bwMode="auto">
                  <a:xfrm>
                    <a:off x="733" y="1010"/>
                    <a:ext cx="2450" cy="1473"/>
                  </a:xfrm>
                  <a:custGeom>
                    <a:avLst/>
                    <a:gdLst>
                      <a:gd name="T0" fmla="*/ 24075 w 1678"/>
                      <a:gd name="T1" fmla="*/ 19158 h 1010"/>
                      <a:gd name="T2" fmla="*/ 20411 w 1678"/>
                      <a:gd name="T3" fmla="*/ 5169 h 1010"/>
                      <a:gd name="T4" fmla="*/ 2400 w 1678"/>
                      <a:gd name="T5" fmla="*/ 13038 h 1010"/>
                      <a:gd name="T6" fmla="*/ 0 w 1678"/>
                      <a:gd name="T7" fmla="*/ 12337 h 1010"/>
                      <a:gd name="T8" fmla="*/ 22319 w 1678"/>
                      <a:gd name="T9" fmla="*/ 1285 h 1010"/>
                      <a:gd name="T10" fmla="*/ 29469 w 1678"/>
                      <a:gd name="T11" fmla="*/ 20672 h 1010"/>
                      <a:gd name="T12" fmla="*/ 24075 w 1678"/>
                      <a:gd name="T13" fmla="*/ 19158 h 101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678"/>
                      <a:gd name="T22" fmla="*/ 0 h 1010"/>
                      <a:gd name="T23" fmla="*/ 1678 w 1678"/>
                      <a:gd name="T24" fmla="*/ 1010 h 101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678" h="1010">
                        <a:moveTo>
                          <a:pt x="1162" y="936"/>
                        </a:moveTo>
                        <a:cubicBezTo>
                          <a:pt x="1222" y="836"/>
                          <a:pt x="1371" y="388"/>
                          <a:pt x="985" y="252"/>
                        </a:cubicBezTo>
                        <a:cubicBezTo>
                          <a:pt x="471" y="122"/>
                          <a:pt x="116" y="637"/>
                          <a:pt x="116" y="637"/>
                        </a:cubicBezTo>
                        <a:cubicBezTo>
                          <a:pt x="116" y="637"/>
                          <a:pt x="116" y="637"/>
                          <a:pt x="0" y="603"/>
                        </a:cubicBezTo>
                        <a:cubicBezTo>
                          <a:pt x="272" y="215"/>
                          <a:pt x="727" y="0"/>
                          <a:pt x="1077" y="63"/>
                        </a:cubicBezTo>
                        <a:cubicBezTo>
                          <a:pt x="1416" y="123"/>
                          <a:pt x="1678" y="452"/>
                          <a:pt x="1422" y="1010"/>
                        </a:cubicBezTo>
                        <a:cubicBezTo>
                          <a:pt x="1357" y="994"/>
                          <a:pt x="1209" y="950"/>
                          <a:pt x="1162" y="936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6DAA2D"/>
                      </a:gs>
                      <a:gs pos="50000">
                        <a:srgbClr val="6DAA2D">
                          <a:lumMod val="40000"/>
                          <a:lumOff val="60000"/>
                        </a:srgbClr>
                      </a:gs>
                      <a:gs pos="100000">
                        <a:srgbClr val="6DAA2D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7" name="Freeform 56"/>
                  <p:cNvSpPr/>
                  <p:nvPr/>
                </p:nvSpPr>
                <p:spPr bwMode="auto">
                  <a:xfrm>
                    <a:off x="2683" y="1564"/>
                    <a:ext cx="261" cy="1016"/>
                  </a:xfrm>
                  <a:custGeom>
                    <a:avLst/>
                    <a:gdLst>
                      <a:gd name="T0" fmla="*/ 0 w 179"/>
                      <a:gd name="T1" fmla="*/ 12990 h 696"/>
                      <a:gd name="T2" fmla="*/ 859 w 179"/>
                      <a:gd name="T3" fmla="*/ 14350 h 696"/>
                      <a:gd name="T4" fmla="*/ 2849 w 179"/>
                      <a:gd name="T5" fmla="*/ 6497 h 696"/>
                      <a:gd name="T6" fmla="*/ 1866 w 179"/>
                      <a:gd name="T7" fmla="*/ 1298 h 696"/>
                      <a:gd name="T8" fmla="*/ 1305 w 179"/>
                      <a:gd name="T9" fmla="*/ 0 h 696"/>
                      <a:gd name="T10" fmla="*/ 0 w 179"/>
                      <a:gd name="T11" fmla="*/ 12990 h 69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9"/>
                      <a:gd name="T19" fmla="*/ 0 h 696"/>
                      <a:gd name="T20" fmla="*/ 179 w 179"/>
                      <a:gd name="T21" fmla="*/ 696 h 69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9" h="696">
                        <a:moveTo>
                          <a:pt x="0" y="630"/>
                        </a:moveTo>
                        <a:cubicBezTo>
                          <a:pt x="19" y="659"/>
                          <a:pt x="42" y="696"/>
                          <a:pt x="42" y="696"/>
                        </a:cubicBezTo>
                        <a:cubicBezTo>
                          <a:pt x="42" y="696"/>
                          <a:pt x="134" y="518"/>
                          <a:pt x="139" y="315"/>
                        </a:cubicBezTo>
                        <a:cubicBezTo>
                          <a:pt x="146" y="172"/>
                          <a:pt x="91" y="63"/>
                          <a:pt x="91" y="63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0"/>
                          <a:pt x="179" y="245"/>
                          <a:pt x="0" y="63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6DAA2D"/>
                      </a:gs>
                      <a:gs pos="50000">
                        <a:srgbClr val="6DAA2D">
                          <a:lumMod val="75000"/>
                        </a:srgbClr>
                      </a:gs>
                      <a:gs pos="100000">
                        <a:srgbClr val="6DAA2D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8" name="Freeform 57"/>
                  <p:cNvSpPr/>
                  <p:nvPr/>
                </p:nvSpPr>
                <p:spPr bwMode="auto">
                  <a:xfrm>
                    <a:off x="902" y="1187"/>
                    <a:ext cx="1605" cy="826"/>
                  </a:xfrm>
                  <a:custGeom>
                    <a:avLst/>
                    <a:gdLst>
                      <a:gd name="T0" fmla="*/ 17943 w 1100"/>
                      <a:gd name="T1" fmla="*/ 2712 h 565"/>
                      <a:gd name="T2" fmla="*/ 0 w 1100"/>
                      <a:gd name="T3" fmla="*/ 10753 h 565"/>
                      <a:gd name="T4" fmla="*/ 1115 w 1100"/>
                      <a:gd name="T5" fmla="*/ 11795 h 565"/>
                      <a:gd name="T6" fmla="*/ 17869 w 1100"/>
                      <a:gd name="T7" fmla="*/ 3887 h 565"/>
                      <a:gd name="T8" fmla="*/ 22716 w 1100"/>
                      <a:gd name="T9" fmla="*/ 7231 h 565"/>
                      <a:gd name="T10" fmla="*/ 17943 w 1100"/>
                      <a:gd name="T11" fmla="*/ 2712 h 56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100"/>
                      <a:gd name="T19" fmla="*/ 0 h 565"/>
                      <a:gd name="T20" fmla="*/ 1100 w 1100"/>
                      <a:gd name="T21" fmla="*/ 565 h 56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100" h="565">
                        <a:moveTo>
                          <a:pt x="869" y="130"/>
                        </a:moveTo>
                        <a:cubicBezTo>
                          <a:pt x="355" y="0"/>
                          <a:pt x="0" y="515"/>
                          <a:pt x="0" y="515"/>
                        </a:cubicBezTo>
                        <a:cubicBezTo>
                          <a:pt x="0" y="515"/>
                          <a:pt x="0" y="515"/>
                          <a:pt x="54" y="565"/>
                        </a:cubicBezTo>
                        <a:cubicBezTo>
                          <a:pt x="279" y="285"/>
                          <a:pt x="580" y="120"/>
                          <a:pt x="866" y="186"/>
                        </a:cubicBezTo>
                        <a:cubicBezTo>
                          <a:pt x="1050" y="226"/>
                          <a:pt x="1100" y="347"/>
                          <a:pt x="1100" y="347"/>
                        </a:cubicBezTo>
                        <a:cubicBezTo>
                          <a:pt x="1084" y="303"/>
                          <a:pt x="1043" y="192"/>
                          <a:pt x="869" y="13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6DAA2D">
                          <a:lumMod val="40000"/>
                          <a:lumOff val="60000"/>
                        </a:srgbClr>
                      </a:gs>
                      <a:gs pos="50000">
                        <a:srgbClr val="6DAA2D">
                          <a:lumMod val="75000"/>
                        </a:srgbClr>
                      </a:gs>
                      <a:gs pos="100000">
                        <a:srgbClr val="6DAA2D">
                          <a:lumMod val="75000"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9" name="Freeform 58"/>
                  <p:cNvSpPr/>
                  <p:nvPr/>
                </p:nvSpPr>
                <p:spPr bwMode="auto">
                  <a:xfrm>
                    <a:off x="2303" y="2376"/>
                    <a:ext cx="440" cy="204"/>
                  </a:xfrm>
                  <a:custGeom>
                    <a:avLst/>
                    <a:gdLst>
                      <a:gd name="T0" fmla="*/ 0 w 469"/>
                      <a:gd name="T1" fmla="*/ 0 h 218"/>
                      <a:gd name="T2" fmla="*/ 243 w 469"/>
                      <a:gd name="T3" fmla="*/ 68 h 218"/>
                      <a:gd name="T4" fmla="*/ 281 w 469"/>
                      <a:gd name="T5" fmla="*/ 129 h 218"/>
                      <a:gd name="T6" fmla="*/ 44 w 469"/>
                      <a:gd name="T7" fmla="*/ 59 h 218"/>
                      <a:gd name="T8" fmla="*/ 0 w 469"/>
                      <a:gd name="T9" fmla="*/ 0 h 2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69"/>
                      <a:gd name="T16" fmla="*/ 0 h 218"/>
                      <a:gd name="T17" fmla="*/ 469 w 469"/>
                      <a:gd name="T18" fmla="*/ 218 h 21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69" h="218">
                        <a:moveTo>
                          <a:pt x="0" y="0"/>
                        </a:moveTo>
                        <a:lnTo>
                          <a:pt x="404" y="115"/>
                        </a:lnTo>
                        <a:lnTo>
                          <a:pt x="469" y="218"/>
                        </a:lnTo>
                        <a:lnTo>
                          <a:pt x="73" y="1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DAA2D">
                      <a:lumMod val="7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" name="Freeform 59"/>
                  <p:cNvSpPr/>
                  <p:nvPr/>
                </p:nvSpPr>
                <p:spPr bwMode="auto">
                  <a:xfrm>
                    <a:off x="606" y="1890"/>
                    <a:ext cx="249" cy="123"/>
                  </a:xfrm>
                  <a:custGeom>
                    <a:avLst/>
                    <a:gdLst>
                      <a:gd name="T0" fmla="*/ 112 w 264"/>
                      <a:gd name="T1" fmla="*/ 32 h 131"/>
                      <a:gd name="T2" fmla="*/ 165 w 264"/>
                      <a:gd name="T3" fmla="*/ 79 h 131"/>
                      <a:gd name="T4" fmla="*/ 52 w 264"/>
                      <a:gd name="T5" fmla="*/ 48 h 131"/>
                      <a:gd name="T6" fmla="*/ 0 w 264"/>
                      <a:gd name="T7" fmla="*/ 0 h 131"/>
                      <a:gd name="T8" fmla="*/ 112 w 264"/>
                      <a:gd name="T9" fmla="*/ 32 h 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131"/>
                      <a:gd name="T17" fmla="*/ 264 w 264"/>
                      <a:gd name="T18" fmla="*/ 131 h 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131">
                        <a:moveTo>
                          <a:pt x="180" y="53"/>
                        </a:moveTo>
                        <a:lnTo>
                          <a:pt x="264" y="131"/>
                        </a:lnTo>
                        <a:lnTo>
                          <a:pt x="83" y="78"/>
                        </a:lnTo>
                        <a:lnTo>
                          <a:pt x="0" y="0"/>
                        </a:lnTo>
                        <a:lnTo>
                          <a:pt x="180" y="53"/>
                        </a:lnTo>
                        <a:close/>
                      </a:path>
                    </a:pathLst>
                  </a:custGeom>
                  <a:solidFill>
                    <a:srgbClr val="6DAA2D">
                      <a:lumMod val="7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kern="0" dirty="0">
                      <a:solidFill>
                        <a:sysClr val="windowText" lastClr="000000"/>
                      </a:solidFill>
                      <a:latin typeface="Impact" panose="020B0806030902050204" pitchFamily="34" charset="0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 rot="21307710" flipH="1">
                <a:off x="3756323" y="3986190"/>
                <a:ext cx="464933" cy="627062"/>
              </a:xfrm>
              <a:prstGeom prst="line">
                <a:avLst/>
              </a:prstGeom>
              <a:noFill/>
              <a:ln w="76200">
                <a:solidFill>
                  <a:srgbClr val="777777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Impact" panose="020B080603090205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2" name="Line 30"/>
              <p:cNvSpPr>
                <a:spLocks noChangeShapeType="1"/>
              </p:cNvSpPr>
              <p:nvPr/>
            </p:nvSpPr>
            <p:spPr bwMode="auto">
              <a:xfrm rot="21307710" flipV="1">
                <a:off x="4469169" y="2439965"/>
                <a:ext cx="392113" cy="584200"/>
              </a:xfrm>
              <a:prstGeom prst="line">
                <a:avLst/>
              </a:prstGeom>
              <a:noFill/>
              <a:ln w="76200">
                <a:solidFill>
                  <a:srgbClr val="27588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Impact" panose="020B080603090205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3" name="Text Box 31"/>
              <p:cNvSpPr txBox="1">
                <a:spLocks noChangeArrowheads="1"/>
              </p:cNvSpPr>
              <p:nvPr/>
            </p:nvSpPr>
            <p:spPr bwMode="auto">
              <a:xfrm>
                <a:off x="2633074" y="3213941"/>
                <a:ext cx="3391434" cy="7259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801370">
                  <a:defRPr/>
                </a:pPr>
                <a:r>
                  <a:rPr lang="zh-CN" altLang="en-US" sz="2800" b="1" kern="0" noProof="1">
                    <a:solidFill>
                      <a:srgbClr val="7D7D7D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提示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6914515" cy="8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cs typeface="Times New Roman" panose="02020603050405020304" pitchFamily="18" charset="0"/>
                <a:sym typeface="+mn-ea"/>
              </a:rPr>
              <a:t>）路由器的模块添加和互联方式</a:t>
            </a:r>
            <a:endParaRPr lang="zh-CN">
              <a:solidFill>
                <a:srgbClr val="00B0F0"/>
              </a:solidFill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7980" y="977265"/>
            <a:ext cx="11559540" cy="135255"/>
            <a:chOff x="413" y="1539"/>
            <a:chExt cx="18204" cy="213"/>
          </a:xfrm>
        </p:grpSpPr>
        <p:sp>
          <p:nvSpPr>
            <p:cNvPr id="3" name="矩形 2"/>
            <p:cNvSpPr/>
            <p:nvPr/>
          </p:nvSpPr>
          <p:spPr>
            <a:xfrm>
              <a:off x="532" y="1539"/>
              <a:ext cx="18085" cy="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413" y="1539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413" y="1633"/>
              <a:ext cx="119" cy="11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-629920" y="4263390"/>
            <a:ext cx="2221230" cy="3032760"/>
            <a:chOff x="-982" y="6714"/>
            <a:chExt cx="3498" cy="4776"/>
          </a:xfrm>
        </p:grpSpPr>
        <p:sp>
          <p:nvSpPr>
            <p:cNvPr id="18" name="Triangle rectangle 10"/>
            <p:cNvSpPr/>
            <p:nvPr/>
          </p:nvSpPr>
          <p:spPr>
            <a:xfrm rot="13620000" flipH="1" flipV="1">
              <a:off x="-166" y="7239"/>
              <a:ext cx="316" cy="291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3" name="Triangle rectangle 10"/>
            <p:cNvSpPr/>
            <p:nvPr/>
          </p:nvSpPr>
          <p:spPr>
            <a:xfrm rot="8220000" flipH="1" flipV="1">
              <a:off x="1885" y="10734"/>
              <a:ext cx="220" cy="202"/>
            </a:xfrm>
            <a:prstGeom prst="rtTriangle">
              <a:avLst/>
            </a:prstGeom>
            <a:gradFill flip="none" rotWithShape="1">
              <a:gsLst>
                <a:gs pos="85000">
                  <a:srgbClr val="FF6600"/>
                </a:gs>
                <a:gs pos="10000">
                  <a:schemeClr val="accent1">
                    <a:lumMod val="50000"/>
                  </a:schemeClr>
                </a:gs>
                <a:gs pos="100000">
                  <a:srgbClr val="FF99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" name="矩形 1"/>
            <p:cNvSpPr/>
            <p:nvPr/>
          </p:nvSpPr>
          <p:spPr>
            <a:xfrm rot="3600000">
              <a:off x="-1494" y="8955"/>
              <a:ext cx="4247" cy="6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具体操作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46" y="10956"/>
              <a:ext cx="1570" cy="534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-1731" y="7463"/>
              <a:ext cx="2351" cy="852"/>
            </a:xfrm>
            <a:prstGeom prst="rect">
              <a:avLst/>
            </a:prstGeom>
            <a:solidFill>
              <a:srgbClr val="C0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33805" y="1842135"/>
            <a:ext cx="1384300" cy="923290"/>
            <a:chOff x="1943" y="2901"/>
            <a:chExt cx="2180" cy="1454"/>
          </a:xfrm>
        </p:grpSpPr>
        <p:sp>
          <p:nvSpPr>
            <p:cNvPr id="4" name="MH_Other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43" y="2901"/>
              <a:ext cx="1060" cy="7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r>
                <a:rPr lang="en-US" altLang="zh-CN" sz="2400" b="1" dirty="0" smtClean="0">
                  <a:solidFill>
                    <a:srgbClr val="FFFFFF"/>
                  </a:solidFill>
                  <a:ea typeface="微软雅黑" panose="020B0503020204020204" charset="-122"/>
                </a:rPr>
                <a:t>04</a:t>
              </a:r>
              <a:endParaRPr lang="zh-CN" altLang="en-US" sz="2400" b="1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7" name="MH_Other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063" y="3066"/>
              <a:ext cx="840" cy="6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0" name="MH_Oth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83" y="3741"/>
              <a:ext cx="820" cy="6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1" name="MH_Other_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63" y="3741"/>
              <a:ext cx="1060" cy="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14" name="MH_SubTitle_1"/>
          <p:cNvSpPr/>
          <p:nvPr>
            <p:custDataLst>
              <p:tags r:id="rId3"/>
            </p:custDataLst>
          </p:nvPr>
        </p:nvSpPr>
        <p:spPr>
          <a:xfrm>
            <a:off x="2900045" y="1897380"/>
            <a:ext cx="8674735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在路由器系统中，我们也可以执行ping命令，来验证路由器到达其他设备通信情况，如图8-11所示。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42945" y="3676650"/>
            <a:ext cx="7197090" cy="1670050"/>
            <a:chOff x="4567" y="5790"/>
            <a:chExt cx="11334" cy="2630"/>
          </a:xfrm>
        </p:grpSpPr>
        <p:pic>
          <p:nvPicPr>
            <p:cNvPr id="15" name="图片 162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4567" y="5790"/>
              <a:ext cx="11334" cy="205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" name="文本框 42"/>
            <p:cNvSpPr txBox="1"/>
            <p:nvPr/>
          </p:nvSpPr>
          <p:spPr>
            <a:xfrm>
              <a:off x="7032" y="7844"/>
              <a:ext cx="535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图8-11  在路由器上执行ping命令</a:t>
              </a:r>
            </a:p>
          </p:txBody>
        </p:sp>
      </p:grpSp>
      <p:pic>
        <p:nvPicPr>
          <p:cNvPr id="29" name="图片 28" descr="0130000082027412743240685507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45" y="3006725"/>
            <a:ext cx="2358390" cy="3364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117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五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思考题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966595" y="1618615"/>
            <a:ext cx="9168130" cy="2999740"/>
            <a:chOff x="3097" y="2549"/>
            <a:chExt cx="14438" cy="4724"/>
          </a:xfrm>
        </p:grpSpPr>
        <p:grpSp>
          <p:nvGrpSpPr>
            <p:cNvPr id="13" name="组合 12"/>
            <p:cNvGrpSpPr/>
            <p:nvPr/>
          </p:nvGrpSpPr>
          <p:grpSpPr>
            <a:xfrm>
              <a:off x="3097" y="2549"/>
              <a:ext cx="14438" cy="4724"/>
              <a:chOff x="397" y="2362"/>
              <a:chExt cx="14438" cy="4830"/>
            </a:xfrm>
          </p:grpSpPr>
          <p:sp>
            <p:nvSpPr>
              <p:cNvPr id="7" name="MH_Other_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400" y="2362"/>
                <a:ext cx="9320" cy="3213"/>
              </a:xfrm>
              <a:custGeom>
                <a:avLst/>
                <a:gdLst/>
                <a:ahLst/>
                <a:cxnLst>
                  <a:cxn ang="0">
                    <a:pos x="1558" y="337"/>
                  </a:cxn>
                  <a:cxn ang="0">
                    <a:pos x="1221" y="0"/>
                  </a:cxn>
                  <a:cxn ang="0">
                    <a:pos x="407" y="814"/>
                  </a:cxn>
                  <a:cxn ang="0">
                    <a:pos x="0" y="407"/>
                  </a:cxn>
                  <a:cxn ang="0">
                    <a:pos x="402" y="5"/>
                  </a:cxn>
                  <a:cxn ang="0">
                    <a:pos x="734" y="337"/>
                  </a:cxn>
                </a:cxnLst>
                <a:rect l="0" t="0" r="r" b="b"/>
                <a:pathLst>
                  <a:path w="1558" h="814">
                    <a:moveTo>
                      <a:pt x="1558" y="337"/>
                    </a:moveTo>
                    <a:lnTo>
                      <a:pt x="1221" y="0"/>
                    </a:lnTo>
                    <a:lnTo>
                      <a:pt x="407" y="814"/>
                    </a:lnTo>
                    <a:lnTo>
                      <a:pt x="0" y="407"/>
                    </a:lnTo>
                    <a:lnTo>
                      <a:pt x="402" y="5"/>
                    </a:lnTo>
                    <a:lnTo>
                      <a:pt x="734" y="337"/>
                    </a:lnTo>
                  </a:path>
                </a:pathLst>
              </a:custGeom>
              <a:noFill/>
              <a:ln w="25400" cap="flat" cmpd="sng">
                <a:solidFill>
                  <a:srgbClr val="E33661"/>
                </a:solidFill>
                <a:prstDash val="solid"/>
                <a:round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 sz="975"/>
              </a:p>
            </p:txBody>
          </p:sp>
          <p:sp>
            <p:nvSpPr>
              <p:cNvPr id="10" name="MH_SubTitle_2"/>
              <p:cNvSpPr/>
              <p:nvPr>
                <p:custDataLst>
                  <p:tags r:id="rId5"/>
                </p:custDataLst>
              </p:nvPr>
            </p:nvSpPr>
            <p:spPr>
              <a:xfrm>
                <a:off x="8097" y="2882"/>
                <a:ext cx="3303" cy="2180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rgbClr val="01AF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2800" b="1" dirty="0" smtClean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思考二</a:t>
                </a:r>
              </a:p>
            </p:txBody>
          </p:sp>
          <p:sp>
            <p:nvSpPr>
              <p:cNvPr id="11" name="MH_Sub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3075" y="2882"/>
                <a:ext cx="3303" cy="2180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rgbClr val="E33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2800" b="1" dirty="0" smtClean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思考一</a:t>
                </a:r>
              </a:p>
            </p:txBody>
          </p:sp>
          <p:sp>
            <p:nvSpPr>
              <p:cNvPr id="12" name="MH_Text_1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97" y="5625"/>
                <a:ext cx="6615" cy="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40000"/>
                  </a:lnSpc>
                  <a:defRPr/>
                </a:pPr>
                <a:r>
                  <a:rPr lang="en-US" dirty="0" smtClean="0">
                    <a:latin typeface="Times New Roman" panose="02020603050405020304" pitchFamily="18" charset="0"/>
                    <a:ea typeface="微软雅黑" panose="020B0503020204020204" charset="-122"/>
                  </a:rPr>
                  <a:t>        </a:t>
                </a:r>
                <a:r>
                  <a:rPr dirty="0" smtClean="0">
                    <a:latin typeface="Times New Roman" panose="02020603050405020304" pitchFamily="18" charset="0"/>
                    <a:ea typeface="微软雅黑" panose="020B0503020204020204" charset="-122"/>
                  </a:rPr>
                  <a:t>如何备份、恢复路由器配置信息？</a:t>
                </a:r>
              </a:p>
            </p:txBody>
          </p:sp>
          <p:sp>
            <p:nvSpPr>
              <p:cNvPr id="17" name="MH_Text_2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50" y="5625"/>
                <a:ext cx="7385" cy="1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40000"/>
                  </a:lnSpc>
                  <a:defRPr/>
                </a:pPr>
                <a:r>
                  <a:rPr lang="en-US" dirty="0" smtClean="0">
                    <a:latin typeface="Times New Roman" panose="02020603050405020304" pitchFamily="18" charset="0"/>
                    <a:ea typeface="微软雅黑" panose="020B0503020204020204" charset="-122"/>
                  </a:rPr>
                  <a:t>        </a:t>
                </a:r>
                <a:r>
                  <a:rPr dirty="0" smtClean="0">
                    <a:latin typeface="Times New Roman" panose="02020603050405020304" pitchFamily="18" charset="0"/>
                    <a:ea typeface="微软雅黑" panose="020B0503020204020204" charset="-122"/>
                  </a:rPr>
                  <a:t>如何限制路由器端口带宽？跟之前设置交换机接口速率一样吗？</a:t>
                </a:r>
              </a:p>
            </p:txBody>
          </p:sp>
        </p:grpSp>
        <p:sp>
          <p:nvSpPr>
            <p:cNvPr id="25" name="MH_Other_2"/>
            <p:cNvSpPr/>
            <p:nvPr>
              <p:custDataLst>
                <p:tags r:id="rId3"/>
              </p:custDataLst>
            </p:nvPr>
          </p:nvSpPr>
          <p:spPr bwMode="auto">
            <a:xfrm flipH="1" flipV="1">
              <a:off x="5514" y="2549"/>
              <a:ext cx="9320" cy="3142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01AFEE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75"/>
            </a:p>
          </p:txBody>
        </p:sp>
      </p:grpSp>
      <p:pic>
        <p:nvPicPr>
          <p:cNvPr id="26" name="图片 25" descr="70e58PICC6I_1024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A">
                  <a:alpha val="100000"/>
                </a:srgbClr>
              </a:clrFrom>
              <a:clrTo>
                <a:srgbClr val="FFFF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6195" y="391795"/>
            <a:ext cx="3121025" cy="2340610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4"/>
          <a:stretch>
            <a:fillRect/>
          </a:stretch>
        </p:blipFill>
        <p:spPr bwMode="auto">
          <a:xfrm>
            <a:off x="12700" y="3131185"/>
            <a:ext cx="2543810" cy="35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306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六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实验报告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实验报告</a:t>
            </a:r>
          </a:p>
        </p:txBody>
      </p:sp>
      <p:sp>
        <p:nvSpPr>
          <p:cNvPr id="11" name="矩形 10"/>
          <p:cNvSpPr/>
          <p:nvPr/>
        </p:nvSpPr>
        <p:spPr>
          <a:xfrm>
            <a:off x="3282950" y="3625850"/>
            <a:ext cx="578421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按照实验报告的格式要求书写实验报告</a:t>
            </a:r>
            <a:endParaRPr 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80" y="827338"/>
            <a:ext cx="6171183" cy="2440117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2614930" y="3841115"/>
            <a:ext cx="6407785" cy="351155"/>
          </a:xfrm>
          <a:custGeom>
            <a:avLst/>
            <a:gdLst>
              <a:gd name="connsiteX0" fmla="*/ 0 w 4132613"/>
              <a:gd name="connsiteY0" fmla="*/ 0 h 1128156"/>
              <a:gd name="connsiteX1" fmla="*/ 285008 w 4132613"/>
              <a:gd name="connsiteY1" fmla="*/ 1116281 h 1128156"/>
              <a:gd name="connsiteX2" fmla="*/ 4132613 w 4132613"/>
              <a:gd name="connsiteY2" fmla="*/ 1128156 h 11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613" h="1128156">
                <a:moveTo>
                  <a:pt x="0" y="0"/>
                </a:moveTo>
                <a:lnTo>
                  <a:pt x="285008" y="1116281"/>
                </a:lnTo>
                <a:lnTo>
                  <a:pt x="4132613" y="1128156"/>
                </a:lnTo>
              </a:path>
            </a:pathLst>
          </a:custGeom>
          <a:ln w="44450">
            <a:solidFill>
              <a:srgbClr val="FF66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CuteBall-Favorites004.png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2290740" y="3348823"/>
            <a:ext cx="648000" cy="648000"/>
          </a:xfrm>
          <a:prstGeom prst="rect">
            <a:avLst/>
          </a:prstGeom>
        </p:spPr>
      </p:pic>
      <p:pic>
        <p:nvPicPr>
          <p:cNvPr id="22" name="图片 21" descr="641a153ax91b0607c6230&amp;69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7060" y="1801692"/>
            <a:ext cx="1115100" cy="1115100"/>
          </a:xfrm>
          <a:prstGeom prst="rect">
            <a:avLst/>
          </a:prstGeom>
        </p:spPr>
      </p:pic>
      <p:pic>
        <p:nvPicPr>
          <p:cNvPr id="23" name="图片 22" descr="I_like_buttons_001s960x639.png"/>
          <p:cNvPicPr preferRelativeResize="0"/>
          <p:nvPr/>
        </p:nvPicPr>
        <p:blipFill>
          <a:blip r:embed="rId8" cstate="print"/>
          <a:stretch>
            <a:fillRect/>
          </a:stretch>
        </p:blipFill>
        <p:spPr>
          <a:xfrm>
            <a:off x="1300910" y="2561825"/>
            <a:ext cx="1080150" cy="972090"/>
          </a:xfrm>
          <a:prstGeom prst="rect">
            <a:avLst/>
          </a:prstGeom>
        </p:spPr>
      </p:pic>
      <p:pic>
        <p:nvPicPr>
          <p:cNvPr id="24" name="图片 23" descr="1_131028084512_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4865" y="3534020"/>
            <a:ext cx="2651733" cy="198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169795"/>
            <a:ext cx="7715250" cy="2362200"/>
            <a:chOff x="5399" y="3417"/>
            <a:chExt cx="12150" cy="3720"/>
          </a:xfrm>
        </p:grpSpPr>
        <p:grpSp>
          <p:nvGrpSpPr>
            <p:cNvPr id="4" name="组合 2"/>
            <p:cNvGrpSpPr/>
            <p:nvPr/>
          </p:nvGrpSpPr>
          <p:grpSpPr>
            <a:xfrm>
              <a:off x="5399" y="3417"/>
              <a:ext cx="3720" cy="3720"/>
              <a:chOff x="977900" y="2247899"/>
              <a:chExt cx="2362200" cy="23622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42" name="文本框 5"/>
              <p:cNvSpPr txBox="1"/>
              <p:nvPr/>
            </p:nvSpPr>
            <p:spPr>
              <a:xfrm>
                <a:off x="1424346" y="2619057"/>
                <a:ext cx="1736009" cy="16579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459" y="4655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实验目的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369736" y="265178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七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929630" cy="160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理论补充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——</a:t>
            </a:r>
            <a:r>
              <a:rPr kumimoji="0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什么是网关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理论补充——什么是网关</a:t>
            </a:r>
          </a:p>
        </p:txBody>
      </p:sp>
      <p:sp>
        <p:nvSpPr>
          <p:cNvPr id="43" name="TextBox 17"/>
          <p:cNvSpPr txBox="1"/>
          <p:nvPr/>
        </p:nvSpPr>
        <p:spPr>
          <a:xfrm>
            <a:off x="535305" y="3232785"/>
            <a:ext cx="54864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顾名思义，网关（Gateway）就是一个网络连接到另一个网络的“关口”。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按照不同的分类标准，网关也有很多种。TCP/IP协议里的网关是最常用的，在这里我们所讲的“网关”均指TCP/IP协议下的网关。</a:t>
            </a:r>
          </a:p>
        </p:txBody>
      </p:sp>
      <p:sp>
        <p:nvSpPr>
          <p:cNvPr id="3" name="TextBox 17"/>
          <p:cNvSpPr txBox="1"/>
          <p:nvPr/>
        </p:nvSpPr>
        <p:spPr>
          <a:xfrm>
            <a:off x="6165215" y="2478405"/>
            <a:ext cx="5768340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网关实质上是一个网络通向其他网络的IP地址。例如，有网络A和网络B，网络A的IP地址范围为“192.168.1.1～192.168.1.254”，子网掩码为255.255.255.0；网络B的IP地址范围为“192.168.2.1～192.168.2.254”，子网掩码为255.255.255.0。在没有路由器的情况下，两个网络之间是不能进行TCP/IP通信的，即使是两个网络连接在同一台交换机（或集线器）上，TCP/IP协议也会根据子网掩码（255.255.255.0）判定两个网络中的主机处在不同的网络里。</a:t>
            </a:r>
          </a:p>
        </p:txBody>
      </p:sp>
      <p:cxnSp>
        <p:nvCxnSpPr>
          <p:cNvPr id="23" name="MH_Other_5"/>
          <p:cNvCxnSpPr/>
          <p:nvPr>
            <p:custDataLst>
              <p:tags r:id="rId3"/>
            </p:custDataLst>
          </p:nvPr>
        </p:nvCxnSpPr>
        <p:spPr>
          <a:xfrm rot="5400000">
            <a:off x="4151682" y="4502733"/>
            <a:ext cx="3888000" cy="1905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 descr="ZXXKCOM2014010311431130868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5" y="1116330"/>
            <a:ext cx="1931035" cy="1931035"/>
          </a:xfrm>
          <a:prstGeom prst="rect">
            <a:avLst/>
          </a:prstGeom>
        </p:spPr>
      </p:pic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6330950" y="1590260"/>
            <a:ext cx="5436235" cy="50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prstTxWarp prst="textDeflate">
              <a:avLst/>
            </a:prstTxWarp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sz="18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  <a:sym typeface="+mn-ea"/>
              </a:rPr>
              <a:t>网关的定义：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" grpId="0"/>
      <p:bldP spid="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理论补充——什么是网关</a:t>
            </a:r>
          </a:p>
        </p:txBody>
      </p:sp>
      <p:sp>
        <p:nvSpPr>
          <p:cNvPr id="43" name="TextBox 17"/>
          <p:cNvSpPr txBox="1"/>
          <p:nvPr/>
        </p:nvSpPr>
        <p:spPr>
          <a:xfrm>
            <a:off x="535305" y="3232785"/>
            <a:ext cx="54864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要实现这两个网络之间的通信，就必须通过网关。如果网络A中的主机发现数据包的目的主机不在本地网络中，就把数据包转发给它自己的网关，再由网关转发给网络B的网关，网络B的网关再转发给网络B的某个主机；网络B向网络A转发数据包的过程也是如此，如图8-12所示。</a:t>
            </a:r>
          </a:p>
        </p:txBody>
      </p:sp>
      <p:cxnSp>
        <p:nvCxnSpPr>
          <p:cNvPr id="23" name="MH_Other_5"/>
          <p:cNvCxnSpPr/>
          <p:nvPr>
            <p:custDataLst>
              <p:tags r:id="rId4"/>
            </p:custDataLst>
          </p:nvPr>
        </p:nvCxnSpPr>
        <p:spPr>
          <a:xfrm rot="5400000">
            <a:off x="4151682" y="4502733"/>
            <a:ext cx="3888000" cy="1905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 descr="ZXXKCOM2014010311431130868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5" y="1116330"/>
            <a:ext cx="1931035" cy="19310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661150" y="3549650"/>
            <a:ext cx="5043170" cy="1810385"/>
            <a:chOff x="10490" y="5590"/>
            <a:chExt cx="7942" cy="2851"/>
          </a:xfrm>
        </p:grpSpPr>
        <p:graphicFrame>
          <p:nvGraphicFramePr>
            <p:cNvPr id="2" name="对象 163"/>
            <p:cNvGraphicFramePr>
              <a:graphicFrameLocks/>
            </p:cNvGraphicFramePr>
            <p:nvPr/>
          </p:nvGraphicFramePr>
          <p:xfrm>
            <a:off x="10490" y="5590"/>
            <a:ext cx="7943" cy="2275"/>
          </p:xfrm>
          <a:graphic>
            <a:graphicData uri="http://schemas.openxmlformats.org/presentationml/2006/ole">
              <p:oleObj spid="_x0000_s50177" r:id="rId8" imgW="4672489" imgH="1342710" progId="">
                <p:embed/>
              </p:oleObj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2818" y="7865"/>
              <a:ext cx="32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图8-12  网关的作用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理论补充——什么是网关</a:t>
            </a:r>
          </a:p>
        </p:txBody>
      </p:sp>
      <p:sp>
        <p:nvSpPr>
          <p:cNvPr id="43" name="TextBox 17"/>
          <p:cNvSpPr txBox="1"/>
          <p:nvPr/>
        </p:nvSpPr>
        <p:spPr>
          <a:xfrm>
            <a:off x="535305" y="2994660"/>
            <a:ext cx="5486400" cy="352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所以，</a:t>
            </a: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只有设置好网关的IP地址，TCP/IP协议才能实现不同网络之间的相互通信。</a:t>
            </a:r>
            <a:r>
              <a:rPr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那么这个IP地址是哪台机器的IP地址呢？网关的IP地址是具有路由功能的设备的近端接口的IP地址，其中具有路由功能的设备有路由器、启用了路由协议的服务器以及代理服务器（两者都相当于一台路由器）。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用户可在TCP/IP属性对话框中设置本机网关，如图8-13所示。</a:t>
            </a:r>
          </a:p>
        </p:txBody>
      </p:sp>
      <p:cxnSp>
        <p:nvCxnSpPr>
          <p:cNvPr id="23" name="MH_Other_5"/>
          <p:cNvCxnSpPr/>
          <p:nvPr>
            <p:custDataLst>
              <p:tags r:id="rId3"/>
            </p:custDataLst>
          </p:nvPr>
        </p:nvCxnSpPr>
        <p:spPr>
          <a:xfrm rot="5400000">
            <a:off x="4151682" y="4502733"/>
            <a:ext cx="3888000" cy="1905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 descr="ZXXKCOM2014010311431130868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5" y="1116330"/>
            <a:ext cx="1931035" cy="19310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06540" y="2965450"/>
            <a:ext cx="2956560" cy="3442335"/>
            <a:chOff x="12670" y="3020"/>
            <a:chExt cx="4656" cy="5421"/>
          </a:xfrm>
        </p:grpSpPr>
        <p:sp>
          <p:nvSpPr>
            <p:cNvPr id="3" name="文本框 2"/>
            <p:cNvSpPr txBox="1"/>
            <p:nvPr/>
          </p:nvSpPr>
          <p:spPr>
            <a:xfrm>
              <a:off x="12818" y="7865"/>
              <a:ext cx="436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图8-13  TCP/IP属性对话框</a:t>
              </a:r>
            </a:p>
          </p:txBody>
        </p:sp>
        <p:pic>
          <p:nvPicPr>
            <p:cNvPr id="2" name="图片 1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70" y="3020"/>
              <a:ext cx="4657" cy="484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9817735" y="2154555"/>
            <a:ext cx="2084705" cy="3562350"/>
            <a:chOff x="15461" y="3393"/>
            <a:chExt cx="3283" cy="5610"/>
          </a:xfrm>
        </p:grpSpPr>
        <p:pic>
          <p:nvPicPr>
            <p:cNvPr id="8" name="图片 7" descr="sy_7322871926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8593"/>
            <a:stretch>
              <a:fillRect/>
            </a:stretch>
          </p:blipFill>
          <p:spPr>
            <a:xfrm>
              <a:off x="15461" y="3393"/>
              <a:ext cx="2165" cy="198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5863" y="5373"/>
              <a:ext cx="2821" cy="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主机所设置的网关一定要和主机的IP地址属于同一个子网，否则主机连网关都不能ping通，更何况跨网段访问。</a:t>
              </a:r>
            </a:p>
          </p:txBody>
        </p:sp>
        <p:sp>
          <p:nvSpPr>
            <p:cNvPr id="27" name="矩形 26"/>
            <p:cNvSpPr/>
            <p:nvPr/>
          </p:nvSpPr>
          <p:spPr>
            <a:xfrm flipV="1">
              <a:off x="15834" y="5352"/>
              <a:ext cx="2911" cy="3580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未标题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40025" y="1951990"/>
            <a:ext cx="7115175" cy="712703"/>
            <a:chOff x="4337" y="3713"/>
            <a:chExt cx="11205" cy="1122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4422" y="3713"/>
              <a:ext cx="11120" cy="1085"/>
              <a:chOff x="720" y="1392"/>
              <a:chExt cx="4058" cy="480"/>
            </a:xfrm>
          </p:grpSpPr>
          <p:sp>
            <p:nvSpPr>
              <p:cNvPr id="5" name="AutoShape 6"/>
              <p:cNvSpPr>
                <a:spLocks noChangeArrowheads="1"/>
              </p:cNvSpPr>
              <p:nvPr/>
            </p:nvSpPr>
            <p:spPr bwMode="lt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E8B888"/>
                  </a:gs>
                  <a:gs pos="50000">
                    <a:srgbClr val="E8B888">
                      <a:gamma/>
                      <a:shade val="92157"/>
                      <a:invGamma/>
                    </a:srgbClr>
                  </a:gs>
                  <a:gs pos="100000">
                    <a:srgbClr val="E8B88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" name="Group 7"/>
              <p:cNvGrpSpPr/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62" name="AutoShape 8"/>
                <p:cNvSpPr>
                  <a:spLocks noChangeArrowheads="1"/>
                </p:cNvSpPr>
                <p:nvPr/>
              </p:nvSpPr>
              <p:spPr bwMode="lt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E8B888">
                        <a:alpha val="0"/>
                      </a:srgbClr>
                    </a:gs>
                    <a:gs pos="100000">
                      <a:srgbClr val="E8B888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AutoShape 9"/>
                <p:cNvSpPr>
                  <a:spLocks noChangeArrowheads="1"/>
                </p:cNvSpPr>
                <p:nvPr/>
              </p:nvSpPr>
              <p:spPr bwMode="lt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E8B888">
                        <a:gamma/>
                        <a:tint val="15686"/>
                        <a:invGamma/>
                      </a:srgbClr>
                    </a:gs>
                    <a:gs pos="100000">
                      <a:srgbClr val="E8B888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4" name="Text Box 20"/>
            <p:cNvSpPr txBox="1">
              <a:spLocks noChangeArrowheads="1"/>
            </p:cNvSpPr>
            <p:nvPr/>
          </p:nvSpPr>
          <p:spPr bwMode="black">
            <a:xfrm>
              <a:off x="4490" y="3939"/>
              <a:ext cx="10063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（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）</a:t>
              </a:r>
              <a:r>
                <a:rPr lang="en-US" altLang="zh-CN" b="1" dirty="0" err="1">
                  <a:latin typeface="Times New Roman" panose="02020603050405020304" pitchFamily="18" charset="0"/>
                  <a:ea typeface="微软雅黑" panose="020B0503020204020204" charset="-122"/>
                </a:rPr>
                <a:t>了解路由器的作用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。</a:t>
              </a:r>
            </a:p>
          </p:txBody>
        </p:sp>
        <p:pic>
          <p:nvPicPr>
            <p:cNvPr id="79" name="Picture 25" descr="1"/>
            <p:cNvPicPr>
              <a:picLocks noChangeAspect="1" noChangeArrowheads="1"/>
            </p:cNvPicPr>
            <p:nvPr/>
          </p:nvPicPr>
          <p:blipFill>
            <a:blip r:embed="rId5">
              <a:grayscl/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 bwMode="gray">
            <a:xfrm>
              <a:off x="4337" y="3747"/>
              <a:ext cx="848" cy="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组合 28"/>
          <p:cNvGrpSpPr/>
          <p:nvPr/>
        </p:nvGrpSpPr>
        <p:grpSpPr>
          <a:xfrm>
            <a:off x="2688908" y="3366770"/>
            <a:ext cx="7218362" cy="711115"/>
            <a:chOff x="4175" y="4956"/>
            <a:chExt cx="11367" cy="1120"/>
          </a:xfrm>
        </p:grpSpPr>
        <p:grpSp>
          <p:nvGrpSpPr>
            <p:cNvPr id="10" name="Group 10"/>
            <p:cNvGrpSpPr/>
            <p:nvPr/>
          </p:nvGrpSpPr>
          <p:grpSpPr bwMode="auto">
            <a:xfrm>
              <a:off x="4422" y="4956"/>
              <a:ext cx="11120" cy="1085"/>
              <a:chOff x="720" y="1392"/>
              <a:chExt cx="4058" cy="480"/>
            </a:xfrm>
          </p:grpSpPr>
          <p:sp>
            <p:nvSpPr>
              <p:cNvPr id="65" name="AutoShape 11"/>
              <p:cNvSpPr>
                <a:spLocks noChangeArrowheads="1"/>
              </p:cNvSpPr>
              <p:nvPr/>
            </p:nvSpPr>
            <p:spPr bwMode="lt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A9CBE9"/>
                  </a:gs>
                  <a:gs pos="50000">
                    <a:srgbClr val="A9CBE9">
                      <a:gamma/>
                      <a:shade val="92157"/>
                      <a:invGamma/>
                    </a:srgbClr>
                  </a:gs>
                  <a:gs pos="100000">
                    <a:srgbClr val="A9CBE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" name="Group 12"/>
              <p:cNvGrpSpPr/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67" name="AutoShape 13"/>
                <p:cNvSpPr>
                  <a:spLocks noChangeArrowheads="1"/>
                </p:cNvSpPr>
                <p:nvPr/>
              </p:nvSpPr>
              <p:spPr bwMode="lt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A9CBE9">
                        <a:alpha val="0"/>
                      </a:srgbClr>
                    </a:gs>
                    <a:gs pos="100000">
                      <a:srgbClr val="A9CBE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AutoShape 14"/>
                <p:cNvSpPr>
                  <a:spLocks noChangeArrowheads="1"/>
                </p:cNvSpPr>
                <p:nvPr/>
              </p:nvSpPr>
              <p:spPr bwMode="lt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A9CBE9">
                        <a:gamma/>
                        <a:tint val="25490"/>
                        <a:invGamma/>
                      </a:srgbClr>
                    </a:gs>
                    <a:gs pos="100000">
                      <a:srgbClr val="A9CBE9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5" name="Text Box 21"/>
            <p:cNvSpPr txBox="1">
              <a:spLocks noChangeArrowheads="1"/>
            </p:cNvSpPr>
            <p:nvPr/>
          </p:nvSpPr>
          <p:spPr bwMode="black">
            <a:xfrm>
              <a:off x="4952" y="5154"/>
              <a:ext cx="10432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（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）</a:t>
              </a:r>
              <a:r>
                <a:rPr lang="en-US" altLang="zh-CN" b="1" dirty="0" err="1">
                  <a:latin typeface="微软雅黑" panose="020B0503020204020204" charset="-122"/>
                  <a:ea typeface="微软雅黑" panose="020B0503020204020204" charset="-122"/>
                </a:rPr>
                <a:t>掌握路由器的基本配置方法</a:t>
              </a: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  <p:pic>
          <p:nvPicPr>
            <p:cNvPr id="80" name="Picture 26" descr="1"/>
            <p:cNvPicPr>
              <a:picLocks noChangeAspect="1" noChangeArrowheads="1"/>
            </p:cNvPicPr>
            <p:nvPr/>
          </p:nvPicPr>
          <p:blipFill>
            <a:blip r:embed="rId5">
              <a:grayscl/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 bwMode="gray">
            <a:xfrm>
              <a:off x="4175" y="4989"/>
              <a:ext cx="847" cy="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2741295" y="4779645"/>
            <a:ext cx="7115175" cy="720640"/>
            <a:chOff x="4337" y="6186"/>
            <a:chExt cx="11205" cy="1135"/>
          </a:xfrm>
        </p:grpSpPr>
        <p:grpSp>
          <p:nvGrpSpPr>
            <p:cNvPr id="12" name="Group 15"/>
            <p:cNvGrpSpPr/>
            <p:nvPr/>
          </p:nvGrpSpPr>
          <p:grpSpPr bwMode="auto">
            <a:xfrm>
              <a:off x="4422" y="6186"/>
              <a:ext cx="11120" cy="1085"/>
              <a:chOff x="720" y="1392"/>
              <a:chExt cx="4058" cy="480"/>
            </a:xfrm>
          </p:grpSpPr>
          <p:sp>
            <p:nvSpPr>
              <p:cNvPr id="70" name="AutoShape 16"/>
              <p:cNvSpPr>
                <a:spLocks noChangeArrowheads="1"/>
              </p:cNvSpPr>
              <p:nvPr/>
            </p:nvSpPr>
            <p:spPr bwMode="lt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A4E0CC"/>
                  </a:gs>
                  <a:gs pos="50000">
                    <a:srgbClr val="A4E0CC">
                      <a:gamma/>
                      <a:shade val="92157"/>
                      <a:invGamma/>
                    </a:srgbClr>
                  </a:gs>
                  <a:gs pos="100000">
                    <a:srgbClr val="A4E0C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4" name="Group 17"/>
              <p:cNvGrpSpPr/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72" name="AutoShape 18"/>
                <p:cNvSpPr>
                  <a:spLocks noChangeArrowheads="1"/>
                </p:cNvSpPr>
                <p:nvPr/>
              </p:nvSpPr>
              <p:spPr bwMode="lt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A4E0CC">
                        <a:alpha val="0"/>
                      </a:srgbClr>
                    </a:gs>
                    <a:gs pos="100000">
                      <a:srgbClr val="A4E0CC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AutoShape 19"/>
                <p:cNvSpPr>
                  <a:spLocks noChangeArrowheads="1"/>
                </p:cNvSpPr>
                <p:nvPr/>
              </p:nvSpPr>
              <p:spPr bwMode="lt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A4E0CC">
                        <a:gamma/>
                        <a:tint val="22353"/>
                        <a:invGamma/>
                      </a:srgbClr>
                    </a:gs>
                    <a:gs pos="100000">
                      <a:srgbClr val="A4E0CC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6" name="Text Box 22"/>
            <p:cNvSpPr txBox="1">
              <a:spLocks noChangeArrowheads="1"/>
            </p:cNvSpPr>
            <p:nvPr/>
          </p:nvSpPr>
          <p:spPr bwMode="black">
            <a:xfrm>
              <a:off x="4505" y="6367"/>
              <a:ext cx="978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                               （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）</a:t>
              </a:r>
              <a:r>
                <a:rPr lang="en-US" altLang="zh-CN" b="1" dirty="0" err="1">
                  <a:latin typeface="Times New Roman" panose="02020603050405020304" pitchFamily="18" charset="0"/>
                  <a:ea typeface="微软雅黑" panose="020B0503020204020204" charset="-122"/>
                </a:rPr>
                <a:t>掌握路由器模块的使用和互连方式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。</a:t>
              </a:r>
            </a:p>
          </p:txBody>
        </p:sp>
        <p:pic>
          <p:nvPicPr>
            <p:cNvPr id="81" name="Picture 27" descr="1"/>
            <p:cNvPicPr>
              <a:picLocks noChangeAspect="1" noChangeArrowheads="1"/>
            </p:cNvPicPr>
            <p:nvPr/>
          </p:nvPicPr>
          <p:blipFill>
            <a:blip r:embed="rId5">
              <a:grayscl/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 bwMode="gray">
            <a:xfrm>
              <a:off x="4337" y="6234"/>
              <a:ext cx="848" cy="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图片 30" descr="2009011407491326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4525" y="443865"/>
            <a:ext cx="2191385" cy="1508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28365" y="2152015"/>
            <a:ext cx="7872095" cy="2362200"/>
            <a:chOff x="5399" y="3389"/>
            <a:chExt cx="12397" cy="3720"/>
          </a:xfrm>
        </p:grpSpPr>
        <p:sp>
          <p:nvSpPr>
            <p:cNvPr id="17" name="文本框 39"/>
            <p:cNvSpPr txBox="1"/>
            <p:nvPr/>
          </p:nvSpPr>
          <p:spPr>
            <a:xfrm>
              <a:off x="9706" y="4548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实验设备与条件</a:t>
              </a:r>
            </a:p>
          </p:txBody>
        </p:sp>
        <p:grpSp>
          <p:nvGrpSpPr>
            <p:cNvPr id="25" name="组合 2"/>
            <p:cNvGrpSpPr/>
            <p:nvPr/>
          </p:nvGrpSpPr>
          <p:grpSpPr>
            <a:xfrm>
              <a:off x="5399" y="3389"/>
              <a:ext cx="3720" cy="3720"/>
              <a:chOff x="977900" y="2247899"/>
              <a:chExt cx="2362200" cy="2362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F4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文本框 5"/>
              <p:cNvSpPr txBox="1"/>
              <p:nvPr/>
            </p:nvSpPr>
            <p:spPr>
              <a:xfrm>
                <a:off x="1278296" y="2659409"/>
                <a:ext cx="1736009" cy="1569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16810" y="1866900"/>
            <a:ext cx="3743960" cy="611505"/>
            <a:chOff x="2579663" y="2085347"/>
            <a:chExt cx="3641083" cy="611505"/>
          </a:xfrm>
        </p:grpSpPr>
        <p:sp>
          <p:nvSpPr>
            <p:cNvPr id="11" name="MH_Other_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black">
            <a:xfrm>
              <a:off x="2579663" y="2695582"/>
              <a:ext cx="3641083" cy="0"/>
            </a:xfrm>
            <a:prstGeom prst="line">
              <a:avLst/>
            </a:prstGeom>
            <a:noFill/>
            <a:ln w="9525">
              <a:solidFill>
                <a:srgbClr val="BCBCBC"/>
              </a:solidFill>
              <a:prstDash val="dash"/>
              <a:round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88926" y="2085347"/>
              <a:ext cx="3396497" cy="611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16000" tIns="34290" rIns="68580" bIns="3429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宋体" panose="02010600030101010101" pitchFamily="2" charset="-122"/>
                </a:rPr>
                <a:t>2811路由器一台，计算机两台，</a:t>
              </a:r>
            </a:p>
            <a:p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宋体" panose="02010600030101010101" pitchFamily="2" charset="-122"/>
                </a:rPr>
                <a:t>Console配置线一根，网线若干。</a:t>
              </a:r>
            </a:p>
          </p:txBody>
        </p:sp>
      </p:grpSp>
      <p:sp>
        <p:nvSpPr>
          <p:cNvPr id="2" name="MH_Other_1"/>
          <p:cNvSpPr/>
          <p:nvPr>
            <p:custDataLst>
              <p:tags r:id="rId3"/>
            </p:custDataLst>
          </p:nvPr>
        </p:nvSpPr>
        <p:spPr bwMode="gray">
          <a:xfrm>
            <a:off x="1468755" y="2117090"/>
            <a:ext cx="1131570" cy="943610"/>
          </a:xfrm>
          <a:custGeom>
            <a:avLst/>
            <a:gdLst>
              <a:gd name="T0" fmla="*/ 0 w 1118"/>
              <a:gd name="T1" fmla="*/ 0 h 1020"/>
              <a:gd name="T2" fmla="*/ 6 w 1118"/>
              <a:gd name="T3" fmla="*/ 793 h 1020"/>
              <a:gd name="T4" fmla="*/ 551 w 1118"/>
              <a:gd name="T5" fmla="*/ 1020 h 1020"/>
              <a:gd name="T6" fmla="*/ 1118 w 1118"/>
              <a:gd name="T7" fmla="*/ 470 h 1020"/>
              <a:gd name="T8" fmla="*/ 0 w 1118"/>
              <a:gd name="T9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180000" anchor="ctr"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MH_Other_2"/>
          <p:cNvSpPr/>
          <p:nvPr>
            <p:custDataLst>
              <p:tags r:id="rId4"/>
            </p:custDataLst>
          </p:nvPr>
        </p:nvSpPr>
        <p:spPr bwMode="gray">
          <a:xfrm>
            <a:off x="1468755" y="4013835"/>
            <a:ext cx="1124585" cy="917575"/>
          </a:xfrm>
          <a:custGeom>
            <a:avLst/>
            <a:gdLst>
              <a:gd name="T0" fmla="*/ 0 w 1110"/>
              <a:gd name="T1" fmla="*/ 228 h 1030"/>
              <a:gd name="T2" fmla="*/ 4 w 1110"/>
              <a:gd name="T3" fmla="*/ 1018 h 1030"/>
              <a:gd name="T4" fmla="*/ 1110 w 1110"/>
              <a:gd name="T5" fmla="*/ 559 h 1030"/>
              <a:gd name="T6" fmla="*/ 552 w 1110"/>
              <a:gd name="T7" fmla="*/ 0 h 1030"/>
              <a:gd name="T8" fmla="*/ 0 w 1110"/>
              <a:gd name="T9" fmla="*/ 22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108000" bIns="0" anchor="ctr"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zh-CN" altLang="en-US" sz="3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5"/>
            </p:custDataLst>
          </p:nvPr>
        </p:nvSpPr>
        <p:spPr bwMode="gray">
          <a:xfrm>
            <a:off x="2054225" y="2593975"/>
            <a:ext cx="1031875" cy="930910"/>
          </a:xfrm>
          <a:custGeom>
            <a:avLst/>
            <a:gdLst>
              <a:gd name="T0" fmla="*/ 0 w 1017"/>
              <a:gd name="T1" fmla="*/ 554 h 1091"/>
              <a:gd name="T2" fmla="*/ 225 w 1017"/>
              <a:gd name="T3" fmla="*/ 1091 h 1091"/>
              <a:gd name="T4" fmla="*/ 1017 w 1017"/>
              <a:gd name="T5" fmla="*/ 1091 h 1091"/>
              <a:gd name="T6" fmla="*/ 566 w 1017"/>
              <a:gd name="T7" fmla="*/ 0 h 1091"/>
              <a:gd name="T8" fmla="*/ 0 w 1017"/>
              <a:gd name="T9" fmla="*/ 55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0" bIns="0" anchor="ctr"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MH_Other_4"/>
          <p:cNvSpPr/>
          <p:nvPr>
            <p:custDataLst>
              <p:tags r:id="rId6"/>
            </p:custDataLst>
          </p:nvPr>
        </p:nvSpPr>
        <p:spPr bwMode="gray">
          <a:xfrm>
            <a:off x="2054225" y="3549650"/>
            <a:ext cx="1028700" cy="949960"/>
          </a:xfrm>
          <a:custGeom>
            <a:avLst/>
            <a:gdLst>
              <a:gd name="T0" fmla="*/ 223 w 1016"/>
              <a:gd name="T1" fmla="*/ 0 h 1114"/>
              <a:gd name="T2" fmla="*/ 0 w 1016"/>
              <a:gd name="T3" fmla="*/ 550 h 1114"/>
              <a:gd name="T4" fmla="*/ 559 w 1016"/>
              <a:gd name="T5" fmla="*/ 1114 h 1114"/>
              <a:gd name="T6" fmla="*/ 1016 w 1016"/>
              <a:gd name="T7" fmla="*/ 4 h 1114"/>
              <a:gd name="T8" fmla="*/ 223 w 1016"/>
              <a:gd name="T9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108000" anchor="ctr"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MH_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61670" y="2737485"/>
            <a:ext cx="1615440" cy="151892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dirty="0" smtClean="0"/>
              <a:t>设备与条件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993390" y="2794635"/>
            <a:ext cx="2879725" cy="611505"/>
            <a:chOff x="2561137" y="2226952"/>
            <a:chExt cx="2800848" cy="611505"/>
          </a:xfrm>
        </p:grpSpPr>
        <p:sp>
          <p:nvSpPr>
            <p:cNvPr id="20" name="MH_Other_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black">
            <a:xfrm>
              <a:off x="2561137" y="2695582"/>
              <a:ext cx="2800848" cy="0"/>
            </a:xfrm>
            <a:prstGeom prst="line">
              <a:avLst/>
            </a:prstGeom>
            <a:noFill/>
            <a:ln w="9525">
              <a:solidFill>
                <a:srgbClr val="BCBCBC"/>
              </a:solidFill>
              <a:prstDash val="dash"/>
              <a:round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MH_SubTitle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79677" y="2226952"/>
              <a:ext cx="2605041" cy="611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16000" tIns="34290" rIns="68580" bIns="3429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宋体" panose="02010600030101010101" pitchFamily="2" charset="-122"/>
                </a:rPr>
                <a:t>Cisco Packet Tracer软件。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92755" y="3524885"/>
            <a:ext cx="4555490" cy="611505"/>
            <a:chOff x="2560519" y="2198377"/>
            <a:chExt cx="4430448" cy="611505"/>
          </a:xfrm>
        </p:grpSpPr>
        <p:sp>
          <p:nvSpPr>
            <p:cNvPr id="23" name="MH_Other_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black">
            <a:xfrm>
              <a:off x="2579663" y="2695582"/>
              <a:ext cx="4411304" cy="0"/>
            </a:xfrm>
            <a:prstGeom prst="line">
              <a:avLst/>
            </a:prstGeom>
            <a:noFill/>
            <a:ln w="9525">
              <a:solidFill>
                <a:srgbClr val="BCBCBC"/>
              </a:solidFill>
              <a:prstDash val="dash"/>
              <a:round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MH_SubTitle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60519" y="2198377"/>
              <a:ext cx="4409262" cy="611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16000" tIns="34290" rIns="68580" bIns="3429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宋体" panose="02010600030101010101" pitchFamily="2" charset="-122"/>
                </a:rPr>
                <a:t>实验拓扑图。本实验拓扑图如图8-1所示。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75815" y="4319905"/>
            <a:ext cx="4249420" cy="611505"/>
            <a:chOff x="2579663" y="2207221"/>
            <a:chExt cx="4132178" cy="611188"/>
          </a:xfrm>
        </p:grpSpPr>
        <p:sp>
          <p:nvSpPr>
            <p:cNvPr id="5" name="MH_Other_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black">
            <a:xfrm>
              <a:off x="2579663" y="2695582"/>
              <a:ext cx="4132088" cy="0"/>
            </a:xfrm>
            <a:prstGeom prst="line">
              <a:avLst/>
            </a:prstGeom>
            <a:noFill/>
            <a:ln w="9525">
              <a:solidFill>
                <a:srgbClr val="BCBCBC"/>
              </a:solidFill>
              <a:prstDash val="dash"/>
              <a:round/>
              <a:tailEnd type="oval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969293" y="2207221"/>
              <a:ext cx="3742548" cy="611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16000" tIns="34290" rIns="68580" bIns="34290" anchor="ctr"/>
            <a:lstStyle/>
            <a:p>
              <a:pPr algn="r"/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宋体" panose="02010600030101010101" pitchFamily="2" charset="-122"/>
                </a:rPr>
                <a:t>计算机IP地址规划如表8-1所示。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95260" y="1816735"/>
            <a:ext cx="3893820" cy="2205355"/>
            <a:chOff x="12078" y="1698"/>
            <a:chExt cx="6132" cy="3473"/>
          </a:xfrm>
        </p:grpSpPr>
        <p:sp>
          <p:nvSpPr>
            <p:cNvPr id="43" name="文本框 42"/>
            <p:cNvSpPr txBox="1"/>
            <p:nvPr/>
          </p:nvSpPr>
          <p:spPr>
            <a:xfrm>
              <a:off x="12690" y="4595"/>
              <a:ext cx="49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图8-1  路由器配置实验拓扑图</a:t>
              </a:r>
            </a:p>
          </p:txBody>
        </p:sp>
        <p:graphicFrame>
          <p:nvGraphicFramePr>
            <p:cNvPr id="7" name="对象 150"/>
            <p:cNvGraphicFramePr>
              <a:graphicFrameLocks/>
            </p:cNvGraphicFramePr>
            <p:nvPr/>
          </p:nvGraphicFramePr>
          <p:xfrm>
            <a:off x="12078" y="1698"/>
            <a:ext cx="6133" cy="3122"/>
          </p:xfrm>
          <a:graphic>
            <a:graphicData uri="http://schemas.openxmlformats.org/presentationml/2006/ole">
              <p:oleObj spid="_x0000_s3076" r:id="rId17" imgW="3928872" imgH="2002917" progId="">
                <p:embed/>
              </p:oleObj>
            </a:graphicData>
          </a:graphic>
        </p:graphicFrame>
      </p:grpSp>
      <p:graphicFrame>
        <p:nvGraphicFramePr>
          <p:cNvPr id="9" name="表格 8"/>
          <p:cNvGraphicFramePr/>
          <p:nvPr/>
        </p:nvGraphicFramePr>
        <p:xfrm>
          <a:off x="6899275" y="4991100"/>
          <a:ext cx="5148263" cy="72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900"/>
                <a:gridCol w="1450975"/>
                <a:gridCol w="1204913"/>
                <a:gridCol w="1260475"/>
              </a:tblGrid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计算机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地址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网关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连接路由器端口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8156575" y="4625340"/>
            <a:ext cx="2633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表8-1  计算机IP地址规划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bldLvl="0" animBg="1"/>
      <p:bldP spid="16" grpId="0" animBg="1"/>
      <p:bldP spid="17" grpId="0" animBg="1"/>
      <p:bldP spid="1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05296" y="2672744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实验要求与说明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实验要求与说明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4911" y="1969770"/>
            <a:ext cx="10251754" cy="3852197"/>
            <a:chOff x="-14" y="2822"/>
            <a:chExt cx="15594" cy="4900"/>
          </a:xfrm>
        </p:grpSpPr>
        <p:sp>
          <p:nvSpPr>
            <p:cNvPr id="57" name="矩形 56"/>
            <p:cNvSpPr/>
            <p:nvPr>
              <p:custDataLst>
                <p:tags r:id="rId3"/>
              </p:custDataLst>
            </p:nvPr>
          </p:nvSpPr>
          <p:spPr>
            <a:xfrm>
              <a:off x="0" y="3032"/>
              <a:ext cx="15105" cy="4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6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-14" y="4058"/>
              <a:ext cx="745" cy="656"/>
            </a:xfrm>
            <a:custGeom>
              <a:avLst/>
              <a:gdLst>
                <a:gd name="T0" fmla="*/ 96 w 192"/>
                <a:gd name="T1" fmla="*/ 0 h 176"/>
                <a:gd name="T2" fmla="*/ 0 w 192"/>
                <a:gd name="T3" fmla="*/ 88 h 176"/>
                <a:gd name="T4" fmla="*/ 15 w 192"/>
                <a:gd name="T5" fmla="*/ 135 h 176"/>
                <a:gd name="T6" fmla="*/ 0 w 192"/>
                <a:gd name="T7" fmla="*/ 170 h 176"/>
                <a:gd name="T8" fmla="*/ 1 w 192"/>
                <a:gd name="T9" fmla="*/ 175 h 176"/>
                <a:gd name="T10" fmla="*/ 4 w 192"/>
                <a:gd name="T11" fmla="*/ 176 h 176"/>
                <a:gd name="T12" fmla="*/ 6 w 192"/>
                <a:gd name="T13" fmla="*/ 176 h 176"/>
                <a:gd name="T14" fmla="*/ 42 w 192"/>
                <a:gd name="T15" fmla="*/ 161 h 176"/>
                <a:gd name="T16" fmla="*/ 96 w 192"/>
                <a:gd name="T17" fmla="*/ 176 h 176"/>
                <a:gd name="T18" fmla="*/ 192 w 192"/>
                <a:gd name="T19" fmla="*/ 88 h 176"/>
                <a:gd name="T20" fmla="*/ 96 w 192"/>
                <a:gd name="T21" fmla="*/ 0 h 176"/>
                <a:gd name="T22" fmla="*/ 92 w 192"/>
                <a:gd name="T23" fmla="*/ 92 h 176"/>
                <a:gd name="T24" fmla="*/ 48 w 192"/>
                <a:gd name="T25" fmla="*/ 136 h 176"/>
                <a:gd name="T26" fmla="*/ 44 w 192"/>
                <a:gd name="T27" fmla="*/ 132 h 176"/>
                <a:gd name="T28" fmla="*/ 44 w 192"/>
                <a:gd name="T29" fmla="*/ 120 h 176"/>
                <a:gd name="T30" fmla="*/ 48 w 192"/>
                <a:gd name="T31" fmla="*/ 116 h 176"/>
                <a:gd name="T32" fmla="*/ 69 w 192"/>
                <a:gd name="T33" fmla="*/ 96 h 176"/>
                <a:gd name="T34" fmla="*/ 48 w 192"/>
                <a:gd name="T35" fmla="*/ 96 h 176"/>
                <a:gd name="T36" fmla="*/ 44 w 192"/>
                <a:gd name="T37" fmla="*/ 92 h 176"/>
                <a:gd name="T38" fmla="*/ 44 w 192"/>
                <a:gd name="T39" fmla="*/ 52 h 176"/>
                <a:gd name="T40" fmla="*/ 48 w 192"/>
                <a:gd name="T41" fmla="*/ 48 h 176"/>
                <a:gd name="T42" fmla="*/ 88 w 192"/>
                <a:gd name="T43" fmla="*/ 48 h 176"/>
                <a:gd name="T44" fmla="*/ 92 w 192"/>
                <a:gd name="T45" fmla="*/ 52 h 176"/>
                <a:gd name="T46" fmla="*/ 92 w 192"/>
                <a:gd name="T47" fmla="*/ 92 h 176"/>
                <a:gd name="T48" fmla="*/ 148 w 192"/>
                <a:gd name="T49" fmla="*/ 92 h 176"/>
                <a:gd name="T50" fmla="*/ 104 w 192"/>
                <a:gd name="T51" fmla="*/ 136 h 176"/>
                <a:gd name="T52" fmla="*/ 100 w 192"/>
                <a:gd name="T53" fmla="*/ 132 h 176"/>
                <a:gd name="T54" fmla="*/ 100 w 192"/>
                <a:gd name="T55" fmla="*/ 120 h 176"/>
                <a:gd name="T56" fmla="*/ 104 w 192"/>
                <a:gd name="T57" fmla="*/ 116 h 176"/>
                <a:gd name="T58" fmla="*/ 125 w 192"/>
                <a:gd name="T59" fmla="*/ 96 h 176"/>
                <a:gd name="T60" fmla="*/ 104 w 192"/>
                <a:gd name="T61" fmla="*/ 96 h 176"/>
                <a:gd name="T62" fmla="*/ 100 w 192"/>
                <a:gd name="T63" fmla="*/ 92 h 176"/>
                <a:gd name="T64" fmla="*/ 100 w 192"/>
                <a:gd name="T65" fmla="*/ 52 h 176"/>
                <a:gd name="T66" fmla="*/ 104 w 192"/>
                <a:gd name="T67" fmla="*/ 48 h 176"/>
                <a:gd name="T68" fmla="*/ 144 w 192"/>
                <a:gd name="T69" fmla="*/ 48 h 176"/>
                <a:gd name="T70" fmla="*/ 148 w 192"/>
                <a:gd name="T71" fmla="*/ 52 h 176"/>
                <a:gd name="T72" fmla="*/ 148 w 192"/>
                <a:gd name="T73" fmla="*/ 9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176">
                  <a:moveTo>
                    <a:pt x="96" y="0"/>
                  </a:moveTo>
                  <a:cubicBezTo>
                    <a:pt x="43" y="0"/>
                    <a:pt x="0" y="39"/>
                    <a:pt x="0" y="88"/>
                  </a:cubicBezTo>
                  <a:cubicBezTo>
                    <a:pt x="0" y="105"/>
                    <a:pt x="5" y="121"/>
                    <a:pt x="15" y="13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2"/>
                    <a:pt x="0" y="174"/>
                    <a:pt x="1" y="175"/>
                  </a:cubicBezTo>
                  <a:cubicBezTo>
                    <a:pt x="2" y="175"/>
                    <a:pt x="3" y="176"/>
                    <a:pt x="4" y="176"/>
                  </a:cubicBezTo>
                  <a:cubicBezTo>
                    <a:pt x="5" y="176"/>
                    <a:pt x="5" y="176"/>
                    <a:pt x="6" y="176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58" y="171"/>
                    <a:pt x="77" y="176"/>
                    <a:pt x="96" y="176"/>
                  </a:cubicBezTo>
                  <a:cubicBezTo>
                    <a:pt x="149" y="176"/>
                    <a:pt x="192" y="136"/>
                    <a:pt x="192" y="88"/>
                  </a:cubicBezTo>
                  <a:cubicBezTo>
                    <a:pt x="192" y="39"/>
                    <a:pt x="149" y="0"/>
                    <a:pt x="96" y="0"/>
                  </a:cubicBezTo>
                  <a:close/>
                  <a:moveTo>
                    <a:pt x="92" y="92"/>
                  </a:moveTo>
                  <a:cubicBezTo>
                    <a:pt x="92" y="116"/>
                    <a:pt x="72" y="136"/>
                    <a:pt x="48" y="136"/>
                  </a:cubicBezTo>
                  <a:cubicBezTo>
                    <a:pt x="46" y="136"/>
                    <a:pt x="44" y="134"/>
                    <a:pt x="44" y="132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18"/>
                    <a:pt x="46" y="116"/>
                    <a:pt x="48" y="116"/>
                  </a:cubicBezTo>
                  <a:cubicBezTo>
                    <a:pt x="62" y="116"/>
                    <a:pt x="67" y="106"/>
                    <a:pt x="69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6" y="96"/>
                    <a:pt x="44" y="94"/>
                    <a:pt x="44" y="9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0"/>
                    <a:pt x="46" y="48"/>
                    <a:pt x="48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0" y="48"/>
                    <a:pt x="92" y="50"/>
                    <a:pt x="92" y="52"/>
                  </a:cubicBezTo>
                  <a:lnTo>
                    <a:pt x="92" y="92"/>
                  </a:lnTo>
                  <a:close/>
                  <a:moveTo>
                    <a:pt x="148" y="92"/>
                  </a:moveTo>
                  <a:cubicBezTo>
                    <a:pt x="148" y="116"/>
                    <a:pt x="128" y="136"/>
                    <a:pt x="104" y="136"/>
                  </a:cubicBezTo>
                  <a:cubicBezTo>
                    <a:pt x="102" y="136"/>
                    <a:pt x="100" y="134"/>
                    <a:pt x="100" y="132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18"/>
                    <a:pt x="102" y="116"/>
                    <a:pt x="104" y="116"/>
                  </a:cubicBezTo>
                  <a:cubicBezTo>
                    <a:pt x="118" y="116"/>
                    <a:pt x="123" y="106"/>
                    <a:pt x="125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2" y="96"/>
                    <a:pt x="100" y="94"/>
                    <a:pt x="100" y="9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2" y="48"/>
                    <a:pt x="104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6" y="48"/>
                    <a:pt x="148" y="50"/>
                    <a:pt x="148" y="52"/>
                  </a:cubicBezTo>
                  <a:lnTo>
                    <a:pt x="148" y="9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lIns="80296" tIns="40148" rIns="80296" bIns="40148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schemeClr val="bg1"/>
                </a:solidFill>
                <a:latin typeface="Calibri" panose="020F0502020204030204"/>
                <a:ea typeface="+mn-e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39" y="2822"/>
              <a:ext cx="15041" cy="3927"/>
              <a:chOff x="539" y="2822"/>
              <a:chExt cx="15041" cy="3927"/>
            </a:xfrm>
          </p:grpSpPr>
          <p:cxnSp>
            <p:nvCxnSpPr>
              <p:cNvPr id="62" name="直接连接符 61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3096" y="3682"/>
                <a:ext cx="23" cy="2778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本框 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329" y="3861"/>
                <a:ext cx="8315" cy="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200000"/>
                  </a:lnSpc>
                  <a:spcBef>
                    <a:spcPct val="0"/>
                  </a:spcBef>
                  <a:buFontTx/>
                  <a:buNone/>
                  <a:defRPr sz="1800">
                    <a:solidFill>
                      <a:srgbClr val="FFFFFF"/>
                    </a:solidFill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dirty="0"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        </a:t>
                </a:r>
                <a:r>
                  <a:rPr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通过计算机访问路由器并进行简单的基本配置，包括路由器名称、端口IP地址、特权密码、远程登录设置，以及路由器模块的添加和使用。</a:t>
                </a:r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180" y="2822"/>
                <a:ext cx="4400" cy="3927"/>
              </a:xfrm>
              <a:prstGeom prst="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  <p:sp>
            <p:nvSpPr>
              <p:cNvPr id="5" name="文本框 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39" y="4834"/>
                <a:ext cx="2094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>
                <a:defPPr>
                  <a:defRPr lang="zh-CN"/>
                </a:defPPr>
                <a:lvl1pPr>
                  <a:spcBef>
                    <a:spcPct val="0"/>
                  </a:spcBef>
                  <a:buFontTx/>
                  <a:buNone/>
                  <a:defRPr sz="2000" b="1">
                    <a:solidFill>
                      <a:schemeClr val="bg1"/>
                    </a:solidFill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要求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&amp;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说明</a:t>
                </a:r>
              </a:p>
            </p:txBody>
          </p:sp>
        </p:grpSp>
      </p:grpSp>
      <p:pic>
        <p:nvPicPr>
          <p:cNvPr id="417795" name="图片 2" descr="目标10.jpg"/>
          <p:cNvPicPr>
            <a:picLocks noGrp="1"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5410" y="260985"/>
            <a:ext cx="1697990" cy="16979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569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四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619375"/>
            <a:ext cx="51371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实验内容与步骤</a:t>
            </a:r>
          </a:p>
        </p:txBody>
      </p:sp>
      <p:sp>
        <p:nvSpPr>
          <p:cNvPr id="18" name="文本框 47"/>
          <p:cNvSpPr txBox="1"/>
          <p:nvPr/>
        </p:nvSpPr>
        <p:spPr>
          <a:xfrm>
            <a:off x="6163310" y="3452858"/>
            <a:ext cx="2353310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构建网络拓扑</a:t>
            </a:r>
          </a:p>
        </p:txBody>
      </p:sp>
      <p:sp>
        <p:nvSpPr>
          <p:cNvPr id="19" name="文本框 49"/>
          <p:cNvSpPr txBox="1"/>
          <p:nvPr/>
        </p:nvSpPr>
        <p:spPr>
          <a:xfrm>
            <a:off x="6163310" y="3948158"/>
            <a:ext cx="2567940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登录路由器</a:t>
            </a:r>
          </a:p>
        </p:txBody>
      </p:sp>
      <p:sp>
        <p:nvSpPr>
          <p:cNvPr id="20" name="文本框 50"/>
          <p:cNvSpPr txBox="1"/>
          <p:nvPr/>
        </p:nvSpPr>
        <p:spPr>
          <a:xfrm>
            <a:off x="6163310" y="4984750"/>
            <a:ext cx="443166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路由器的模块添加和互联方式</a:t>
            </a:r>
          </a:p>
        </p:txBody>
      </p:sp>
      <p:sp>
        <p:nvSpPr>
          <p:cNvPr id="21" name="文本框 2"/>
          <p:cNvSpPr txBox="1"/>
          <p:nvPr/>
        </p:nvSpPr>
        <p:spPr>
          <a:xfrm>
            <a:off x="6163310" y="4473938"/>
            <a:ext cx="3319780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路由器的基本配置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矩形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SubTitle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61353"/>
  <p:tag name="MH_LIBRARY" val="GRAPHIC"/>
  <p:tag name="MH_TYPE" val="Other"/>
  <p:tag name="MH_ORDER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61353"/>
  <p:tag name="MH_LIBRARY" val="GRAPHIC"/>
  <p:tag name="MH_TYPE" val="Other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61353"/>
  <p:tag name="MH_LIBRARY" val="GRAPHIC"/>
  <p:tag name="MH_TYPE" val="SubTitle"/>
  <p:tag name="MH_ORDER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61353"/>
  <p:tag name="MH_LIBRARY" val="GRAPHIC"/>
  <p:tag name="MH_TYPE" val="SubTitle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61353"/>
  <p:tag name="MH_LIBRARY" val="GRAPHIC"/>
  <p:tag name="MH_TYPE" val="Text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61353"/>
  <p:tag name="MH_LIBRARY" val="GRAPHIC"/>
  <p:tag name="MH_TYPE" val="Text"/>
  <p:tag name="MH_ORDER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Other"/>
  <p:tag name="MH_ORDER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Other"/>
  <p:tag name="MH_ORDER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1636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Text Box 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文本框 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Other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02857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96_40*i*0"/>
  <p:tag name="KSO_WM_TEMPLATE_CATEGORY" val="custom"/>
  <p:tag name="KSO_WM_TEMPLATE_INDEX" val="160596"/>
  <p:tag name="KSO_WM_UNIT_INDEX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96_40*i*3"/>
  <p:tag name="KSO_WM_TEMPLATE_CATEGORY" val="custom"/>
  <p:tag name="KSO_WM_TEMPLATE_INDEX" val="160596"/>
  <p:tag name="KSO_WM_UNIT_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96_40*i*4"/>
  <p:tag name="KSO_WM_TEMPLATE_CATEGORY" val="custom"/>
  <p:tag name="KSO_WM_TEMPLATE_INDEX" val="160596"/>
  <p:tag name="KSO_WM_UNIT_INDEX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f"/>
  <p:tag name="KSO_WM_UNIT_INDEX" val="2"/>
  <p:tag name="KSO_WM_UNIT_ID" val="custom160596_40*f*2"/>
  <p:tag name="KSO_WM_UNIT_LAYERLEVEL" val="1"/>
  <p:tag name="KSO_WM_UNIT_VALUE" val="36"/>
  <p:tag name="KSO_WM_UNIT_HIGHLIGHT" val="0"/>
  <p:tag name="KSO_WM_UNIT_COMPATIBLE" val="0"/>
  <p:tag name="KSO_WM_UNIT_CLEAR" val="0"/>
  <p:tag name="KSO_WM_UNIT_PRESET_TEXT" val="春种一粒粟,秋收万颗籽，点滴进步，成就价值是我们的一贯的追求。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96_40*i*8"/>
  <p:tag name="KSO_WM_TEMPLATE_CATEGORY" val="custom"/>
  <p:tag name="KSO_WM_TEMPLATE_INDEX" val="160596"/>
  <p:tag name="KSO_WM_UNIT_INDEX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f"/>
  <p:tag name="KSO_WM_UNIT_INDEX" val="1"/>
  <p:tag name="KSO_WM_UNIT_ID" val="custom160596_40*f*1"/>
  <p:tag name="KSO_WM_UNIT_LAYERLEVEL" val="1"/>
  <p:tag name="KSO_WM_UNIT_VALUE" val="12"/>
  <p:tag name="KSO_WM_UNIT_HIGHLIGHT" val="0"/>
  <p:tag name="KSO_WM_UNIT_COMPATIBLE" val="0"/>
  <p:tag name="KSO_WM_UNIT_CLEAR" val="0"/>
  <p:tag name="KSO_WM_UNIT_PRESET_TEXT" val="乌云后面依然是灿烂的晴天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SubTitle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1213152808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Pictur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Text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SubTitle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61626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1_A000120141119A01PPBG">
  <a:themeElements>
    <a:clrScheme name="自定义 49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F4150"/>
      </a:accent1>
      <a:accent2>
        <a:srgbClr val="FBAD24"/>
      </a:accent2>
      <a:accent3>
        <a:srgbClr val="58BDA8"/>
      </a:accent3>
      <a:accent4>
        <a:srgbClr val="E8766A"/>
      </a:accent4>
      <a:accent5>
        <a:srgbClr val="CCD373"/>
      </a:accent5>
      <a:accent6>
        <a:srgbClr val="E86ABB"/>
      </a:accent6>
      <a:hlink>
        <a:srgbClr val="447195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1839</Words>
  <Application>WPS 演示</Application>
  <PresentationFormat>自定义</PresentationFormat>
  <Paragraphs>207</Paragraphs>
  <Slides>34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1_A000120141119A01PPBG</vt:lpstr>
      <vt:lpstr>幻灯片 1</vt:lpstr>
      <vt:lpstr>幻灯片 2</vt:lpstr>
      <vt:lpstr>幻灯片 3</vt:lpstr>
      <vt:lpstr>幻灯片 4</vt:lpstr>
      <vt:lpstr>幻灯片 5</vt:lpstr>
      <vt:lpstr> 实验设备与条件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ccb</cp:lastModifiedBy>
  <cp:revision>119</cp:revision>
  <dcterms:created xsi:type="dcterms:W3CDTF">2016-12-08T02:43:00Z</dcterms:created>
  <dcterms:modified xsi:type="dcterms:W3CDTF">2020-10-26T13:47:13Z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