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theme/themeOverride1.xml" ContentType="application/vnd.openxmlformats-officedocument.themeOverr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6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7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8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9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0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1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2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3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4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5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6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7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8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9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0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1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22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3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4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25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26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27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28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29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57" r:id="rId2"/>
    <p:sldId id="358" r:id="rId3"/>
    <p:sldId id="359" r:id="rId4"/>
    <p:sldId id="260" r:id="rId5"/>
    <p:sldId id="360" r:id="rId6"/>
    <p:sldId id="263" r:id="rId7"/>
    <p:sldId id="363" r:id="rId8"/>
    <p:sldId id="422" r:id="rId9"/>
    <p:sldId id="423" r:id="rId10"/>
    <p:sldId id="761" r:id="rId11"/>
    <p:sldId id="760" r:id="rId12"/>
    <p:sldId id="762" r:id="rId13"/>
    <p:sldId id="763" r:id="rId14"/>
    <p:sldId id="764" r:id="rId15"/>
    <p:sldId id="765" r:id="rId16"/>
    <p:sldId id="766" r:id="rId17"/>
    <p:sldId id="767" r:id="rId18"/>
    <p:sldId id="768" r:id="rId19"/>
    <p:sldId id="770" r:id="rId20"/>
    <p:sldId id="794" r:id="rId21"/>
    <p:sldId id="795" r:id="rId22"/>
    <p:sldId id="796" r:id="rId23"/>
    <p:sldId id="797" r:id="rId24"/>
    <p:sldId id="798" r:id="rId25"/>
    <p:sldId id="799" r:id="rId26"/>
    <p:sldId id="800" r:id="rId27"/>
    <p:sldId id="731" r:id="rId28"/>
    <p:sldId id="801" r:id="rId29"/>
    <p:sldId id="802" r:id="rId30"/>
    <p:sldId id="803" r:id="rId31"/>
    <p:sldId id="804" r:id="rId32"/>
    <p:sldId id="805" r:id="rId33"/>
    <p:sldId id="806" r:id="rId34"/>
    <p:sldId id="807" r:id="rId35"/>
    <p:sldId id="808" r:id="rId36"/>
    <p:sldId id="809" r:id="rId37"/>
    <p:sldId id="733" r:id="rId38"/>
    <p:sldId id="734" r:id="rId39"/>
    <p:sldId id="736" r:id="rId4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150"/>
    <a:srgbClr val="FDCE7B"/>
    <a:srgbClr val="CC99FF"/>
    <a:srgbClr val="1B84A5"/>
    <a:srgbClr val="2B9563"/>
    <a:srgbClr val="969696"/>
    <a:srgbClr val="CC3399"/>
    <a:srgbClr val="00000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20" autoAdjust="0"/>
    <p:restoredTop sz="94660"/>
  </p:normalViewPr>
  <p:slideViewPr>
    <p:cSldViewPr snapToGrid="0">
      <p:cViewPr>
        <p:scale>
          <a:sx n="100" d="100"/>
          <a:sy n="100" d="100"/>
        </p:scale>
        <p:origin x="72" y="210"/>
      </p:cViewPr>
      <p:guideLst>
        <p:guide orient="horz" pos="2381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2021/9/30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>
                <a:ea typeface="宋体" panose="02010600030101010101" pitchFamily="2" charset="-122"/>
              </a:rPr>
              <a:t>模板来自于 </a:t>
            </a:r>
            <a:r>
              <a:rPr lang="en-US" altLang="zh-CN" smtClean="0">
                <a:ea typeface="宋体" panose="02010600030101010101" pitchFamily="2" charset="-122"/>
              </a:rPr>
              <a:t>http://docer.wps.cn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148" name="灯片编号占位符 3"/>
          <p:cNvSpPr txBox="1">
            <a:spLocks noGrp="1" noChangeArrowheads="1"/>
          </p:cNvSpPr>
          <p:nvPr/>
        </p:nvSpPr>
        <p:spPr bwMode="auto">
          <a:xfrm>
            <a:off x="4023992" y="9721107"/>
            <a:ext cx="3078427" cy="5135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9075" tIns="49538" rIns="99075" bIns="49538" anchor="b"/>
          <a:lstStyle/>
          <a:p>
            <a:pPr algn="r" eaLnBrk="1" hangingPunct="1">
              <a:buFont typeface="Arial" panose="020B0604020202020204" pitchFamily="34" charset="0"/>
              <a:buNone/>
            </a:pPr>
            <a:fld id="{AAED0429-06AC-4391-B511-C2D4F3A38C12}" type="slidenum">
              <a:rPr lang="zh-CN" altLang="en-US" sz="1300">
                <a:latin typeface="Calibri" panose="020F0502020204030204" pitchFamily="34" charset="0"/>
                <a:ea typeface="宋体" panose="02010600030101010101" pitchFamily="2" charset="-122"/>
              </a:rPr>
              <a:pPr algn="r" eaLnBrk="1" hangingPunct="1">
                <a:buFont typeface="Arial" panose="020B0604020202020204" pitchFamily="34" charset="0"/>
                <a:buNone/>
              </a:pPr>
              <a:t>2</a:t>
            </a:fld>
            <a:endParaRPr lang="zh-CN" altLang="en-US" sz="13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635" y="6372860"/>
            <a:ext cx="12190730" cy="23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133"/>
          <p:cNvSpPr/>
          <p:nvPr userDrawn="1"/>
        </p:nvSpPr>
        <p:spPr bwMode="auto">
          <a:xfrm>
            <a:off x="11125200" y="5809765"/>
            <a:ext cx="781050" cy="585788"/>
          </a:xfrm>
          <a:prstGeom prst="flowChartDecision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15"/>
          <p:cNvSpPr txBox="1"/>
          <p:nvPr userDrawn="1"/>
        </p:nvSpPr>
        <p:spPr>
          <a:xfrm>
            <a:off x="11198831" y="5919328"/>
            <a:ext cx="637824" cy="338552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635" y="6372860"/>
            <a:ext cx="12190730" cy="23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133"/>
          <p:cNvSpPr/>
          <p:nvPr userDrawn="1"/>
        </p:nvSpPr>
        <p:spPr bwMode="auto">
          <a:xfrm>
            <a:off x="11125200" y="5809765"/>
            <a:ext cx="781050" cy="585788"/>
          </a:xfrm>
          <a:prstGeom prst="flowChartDecision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15"/>
          <p:cNvSpPr txBox="1"/>
          <p:nvPr userDrawn="1"/>
        </p:nvSpPr>
        <p:spPr>
          <a:xfrm>
            <a:off x="11198831" y="5919328"/>
            <a:ext cx="637824" cy="338552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4063" y="261258"/>
            <a:ext cx="8415337" cy="85529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35" y="6372860"/>
            <a:ext cx="12190730" cy="23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133"/>
          <p:cNvSpPr/>
          <p:nvPr userDrawn="1"/>
        </p:nvSpPr>
        <p:spPr bwMode="auto">
          <a:xfrm>
            <a:off x="11125200" y="5809765"/>
            <a:ext cx="781050" cy="585788"/>
          </a:xfrm>
          <a:prstGeom prst="flowChartDecision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15"/>
          <p:cNvSpPr txBox="1"/>
          <p:nvPr userDrawn="1"/>
        </p:nvSpPr>
        <p:spPr>
          <a:xfrm>
            <a:off x="11198831" y="5919328"/>
            <a:ext cx="637824" cy="338552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4063" y="261258"/>
            <a:ext cx="8415337" cy="85529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523836" y="1214422"/>
            <a:ext cx="3357586" cy="755143"/>
            <a:chOff x="523836" y="1428736"/>
            <a:chExt cx="3357586" cy="755143"/>
          </a:xfrm>
        </p:grpSpPr>
        <p:sp>
          <p:nvSpPr>
            <p:cNvPr id="18" name="任意多边形 17"/>
            <p:cNvSpPr/>
            <p:nvPr/>
          </p:nvSpPr>
          <p:spPr>
            <a:xfrm>
              <a:off x="523836" y="1428736"/>
              <a:ext cx="714380" cy="642942"/>
            </a:xfrm>
            <a:custGeom>
              <a:avLst/>
              <a:gdLst>
                <a:gd name="connsiteX0" fmla="*/ 0 w 864000"/>
                <a:gd name="connsiteY0" fmla="*/ 0 h 864000"/>
                <a:gd name="connsiteX1" fmla="*/ 864000 w 864000"/>
                <a:gd name="connsiteY1" fmla="*/ 0 h 864000"/>
                <a:gd name="connsiteX2" fmla="*/ 864000 w 864000"/>
                <a:gd name="connsiteY2" fmla="*/ 261737 h 864000"/>
                <a:gd name="connsiteX3" fmla="*/ 751007 w 864000"/>
                <a:gd name="connsiteY3" fmla="*/ 261737 h 864000"/>
                <a:gd name="connsiteX4" fmla="*/ 751007 w 864000"/>
                <a:gd name="connsiteY4" fmla="*/ 112993 h 864000"/>
                <a:gd name="connsiteX5" fmla="*/ 112993 w 864000"/>
                <a:gd name="connsiteY5" fmla="*/ 112993 h 864000"/>
                <a:gd name="connsiteX6" fmla="*/ 112993 w 864000"/>
                <a:gd name="connsiteY6" fmla="*/ 751007 h 864000"/>
                <a:gd name="connsiteX7" fmla="*/ 246681 w 864000"/>
                <a:gd name="connsiteY7" fmla="*/ 751007 h 864000"/>
                <a:gd name="connsiteX8" fmla="*/ 246681 w 864000"/>
                <a:gd name="connsiteY8" fmla="*/ 864000 h 864000"/>
                <a:gd name="connsiteX9" fmla="*/ 0 w 864000"/>
                <a:gd name="connsiteY9" fmla="*/ 864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000" h="864000">
                  <a:moveTo>
                    <a:pt x="0" y="0"/>
                  </a:moveTo>
                  <a:lnTo>
                    <a:pt x="864000" y="0"/>
                  </a:lnTo>
                  <a:lnTo>
                    <a:pt x="864000" y="261737"/>
                  </a:lnTo>
                  <a:lnTo>
                    <a:pt x="751007" y="261737"/>
                  </a:lnTo>
                  <a:lnTo>
                    <a:pt x="751007" y="112993"/>
                  </a:lnTo>
                  <a:lnTo>
                    <a:pt x="112993" y="112993"/>
                  </a:lnTo>
                  <a:lnTo>
                    <a:pt x="112993" y="751007"/>
                  </a:lnTo>
                  <a:lnTo>
                    <a:pt x="246681" y="751007"/>
                  </a:lnTo>
                  <a:lnTo>
                    <a:pt x="246681" y="864000"/>
                  </a:lnTo>
                  <a:lnTo>
                    <a:pt x="0" y="86400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6"/>
            <p:cNvSpPr txBox="1"/>
            <p:nvPr/>
          </p:nvSpPr>
          <p:spPr>
            <a:xfrm>
              <a:off x="809588" y="1617459"/>
              <a:ext cx="3071834" cy="566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000" b="1">
                  <a:solidFill>
                    <a:srgbClr val="5F5E5C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endParaRPr lang="zh-CN" altLang="zh-CN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矩形 6"/>
          <p:cNvSpPr/>
          <p:nvPr userDrawn="1"/>
        </p:nvSpPr>
        <p:spPr>
          <a:xfrm>
            <a:off x="635" y="6372860"/>
            <a:ext cx="12190730" cy="23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133"/>
          <p:cNvSpPr/>
          <p:nvPr userDrawn="1"/>
        </p:nvSpPr>
        <p:spPr bwMode="auto">
          <a:xfrm>
            <a:off x="11125200" y="5809765"/>
            <a:ext cx="781050" cy="585788"/>
          </a:xfrm>
          <a:prstGeom prst="flowChartDecision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5"/>
          <p:cNvSpPr txBox="1"/>
          <p:nvPr userDrawn="1"/>
        </p:nvSpPr>
        <p:spPr>
          <a:xfrm>
            <a:off x="11198831" y="5919328"/>
            <a:ext cx="637824" cy="338552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3"/>
          <p:cNvSpPr/>
          <p:nvPr userDrawn="1"/>
        </p:nvSpPr>
        <p:spPr bwMode="auto">
          <a:xfrm>
            <a:off x="11125200" y="5809765"/>
            <a:ext cx="781050" cy="585788"/>
          </a:xfrm>
          <a:prstGeom prst="flowChartDecision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15"/>
          <p:cNvSpPr txBox="1"/>
          <p:nvPr userDrawn="1"/>
        </p:nvSpPr>
        <p:spPr>
          <a:xfrm>
            <a:off x="11198831" y="5919328"/>
            <a:ext cx="637824" cy="338552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754063" y="6373017"/>
            <a:ext cx="2743200" cy="365125"/>
          </a:xfrm>
          <a:prstGeom prst="rect">
            <a:avLst/>
          </a:prstGeom>
        </p:spPr>
        <p:txBody>
          <a:bodyPr/>
          <a:lstStyle/>
          <a:p>
            <a:fld id="{13D0CE79-49FB-443D-BEF8-6B709DE8FD0C}" type="datetimeFigureOut">
              <a:rPr lang="zh-CN" altLang="en-US" smtClean="0"/>
              <a:pPr/>
              <a:t>2021/9/30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7013" y="637301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91563" y="6373017"/>
            <a:ext cx="2743200" cy="365125"/>
          </a:xfrm>
          <a:prstGeom prst="rect">
            <a:avLst/>
          </a:prstGeom>
        </p:spPr>
        <p:txBody>
          <a:bodyPr/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754063" y="477520"/>
            <a:ext cx="10680700" cy="5635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4"/>
            <a:r>
              <a:rPr lang="zh-CN" altLang="en-US" dirty="0" smtClean="0"/>
              <a:t>第二级</a:t>
            </a:r>
          </a:p>
          <a:p>
            <a:pPr lvl="6"/>
            <a:r>
              <a:rPr lang="zh-CN" altLang="en-US" dirty="0" smtClean="0"/>
              <a:t>第三级</a:t>
            </a:r>
          </a:p>
          <a:p>
            <a:pPr lvl="7"/>
            <a:r>
              <a:rPr lang="zh-CN" altLang="en-US" dirty="0" smtClean="0"/>
              <a:t>第四级</a:t>
            </a:r>
          </a:p>
          <a:p>
            <a:pPr lvl="8"/>
            <a:r>
              <a:rPr lang="zh-CN" altLang="en-US" dirty="0" smtClean="0"/>
              <a:t>第五级</a:t>
            </a:r>
          </a:p>
        </p:txBody>
      </p:sp>
      <p:sp>
        <p:nvSpPr>
          <p:cNvPr id="6" name="Freeform 133"/>
          <p:cNvSpPr/>
          <p:nvPr userDrawn="1"/>
        </p:nvSpPr>
        <p:spPr bwMode="auto">
          <a:xfrm>
            <a:off x="11125200" y="5809765"/>
            <a:ext cx="781050" cy="585788"/>
          </a:xfrm>
          <a:prstGeom prst="flowChartDecision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15"/>
          <p:cNvSpPr txBox="1"/>
          <p:nvPr userDrawn="1"/>
        </p:nvSpPr>
        <p:spPr>
          <a:xfrm>
            <a:off x="11198831" y="5919328"/>
            <a:ext cx="637824" cy="338552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首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 userDrawn="1">
            <p:custDataLst>
              <p:tags r:id="rId1"/>
            </p:custDataLst>
          </p:nvPr>
        </p:nvSpPr>
        <p:spPr>
          <a:xfrm>
            <a:off x="0" y="-1"/>
            <a:ext cx="12192000" cy="3552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4"/>
          <p:cNvSpPr txBox="1"/>
          <p:nvPr userDrawn="1">
            <p:custDataLst>
              <p:tags r:id="rId2"/>
            </p:custDataLst>
          </p:nvPr>
        </p:nvSpPr>
        <p:spPr>
          <a:xfrm>
            <a:off x="6296025" y="4052893"/>
            <a:ext cx="3841792" cy="447968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  <a:ea typeface="微软雅黑" panose="020B0503020204020204" charset="-122"/>
                <a:cs typeface="Arial" panose="020B0604020202020204" pitchFamily="34" charset="0"/>
              </a:rPr>
              <a:t>北京金企鹅文化发展中心</a:t>
            </a:r>
            <a:endParaRPr lang="zh-CN" altLang="en-US" sz="2400" b="1" dirty="0">
              <a:solidFill>
                <a:schemeClr val="accent3">
                  <a:lumMod val="50000"/>
                </a:schemeClr>
              </a:solidFill>
              <a:latin typeface="Bell MT" panose="02020503060305020303" pitchFamily="18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4" name="文本框 6"/>
          <p:cNvSpPr txBox="1"/>
          <p:nvPr userDrawn="1">
            <p:custDataLst>
              <p:tags r:id="rId3"/>
            </p:custDataLst>
          </p:nvPr>
        </p:nvSpPr>
        <p:spPr>
          <a:xfrm>
            <a:off x="6339912" y="4606987"/>
            <a:ext cx="3826480" cy="447968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en-US" altLang="zh-CN" sz="2400" b="1" dirty="0" smtClean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  <a:ea typeface="微软雅黑" panose="020B0503020204020204" charset="-122"/>
                <a:cs typeface="Arial" panose="020B0604020202020204" pitchFamily="34" charset="0"/>
              </a:rPr>
              <a:t>http://www.bjjqe.com</a:t>
            </a:r>
            <a:endParaRPr lang="zh-CN" altLang="en-US" sz="2400" b="1" dirty="0">
              <a:solidFill>
                <a:schemeClr val="accent3">
                  <a:lumMod val="50000"/>
                </a:schemeClr>
              </a:solidFill>
              <a:latin typeface="Bell MT" panose="02020503060305020303" pitchFamily="18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5" name="KSO_Shape"/>
          <p:cNvSpPr/>
          <p:nvPr userDrawn="1">
            <p:custDataLst>
              <p:tags r:id="rId4"/>
            </p:custDataLst>
          </p:nvPr>
        </p:nvSpPr>
        <p:spPr>
          <a:xfrm>
            <a:off x="5743652" y="4723721"/>
            <a:ext cx="399973" cy="200703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KSO_Shape"/>
          <p:cNvSpPr/>
          <p:nvPr userDrawn="1">
            <p:custDataLst>
              <p:tags r:id="rId5"/>
            </p:custDataLst>
          </p:nvPr>
        </p:nvSpPr>
        <p:spPr>
          <a:xfrm>
            <a:off x="5640344" y="4008003"/>
            <a:ext cx="614100" cy="347060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37" name="文本框 3"/>
          <p:cNvSpPr txBox="1"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>
            <a:off x="4133850" y="2214554"/>
            <a:ext cx="8058150" cy="101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6600" b="1" dirty="0" smtClean="0">
                <a:solidFill>
                  <a:srgbClr val="FFFFFF"/>
                </a:solidFill>
                <a:latin typeface="Britannic Bold" panose="020B0903060703020204" pitchFamily="34" charset="0"/>
              </a:rPr>
              <a:t>谢谢观看！</a:t>
            </a:r>
            <a:endParaRPr lang="zh-CN" altLang="en-US" sz="6600" b="1" dirty="0">
              <a:solidFill>
                <a:srgbClr val="FFFFFF"/>
              </a:solidFill>
              <a:latin typeface="Britannic Bold" panose="020B0903060703020204" pitchFamily="34" charset="0"/>
            </a:endParaRPr>
          </a:p>
        </p:txBody>
      </p:sp>
      <p:pic>
        <p:nvPicPr>
          <p:cNvPr id="9" name="图片 8" descr="LOGO（黑色）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2480684" y="2290946"/>
            <a:ext cx="2281816" cy="1895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9" cstate="print"/>
          <a:srcRect l="20452" r="17427" b="5390"/>
          <a:stretch>
            <a:fillRect/>
          </a:stretch>
        </p:blipFill>
        <p:spPr>
          <a:xfrm rot="16200000" flipV="1">
            <a:off x="-100248" y="100244"/>
            <a:ext cx="863601" cy="663109"/>
          </a:xfrm>
          <a:custGeom>
            <a:avLst/>
            <a:gdLst>
              <a:gd name="connsiteX0" fmla="*/ 1007279 w 1007279"/>
              <a:gd name="connsiteY0" fmla="*/ 773431 h 773431"/>
              <a:gd name="connsiteX1" fmla="*/ 1007279 w 1007279"/>
              <a:gd name="connsiteY1" fmla="*/ 0 h 773431"/>
              <a:gd name="connsiteX2" fmla="*/ 404691 w 1007279"/>
              <a:gd name="connsiteY2" fmla="*/ 0 h 773431"/>
              <a:gd name="connsiteX3" fmla="*/ 473879 w 1007279"/>
              <a:gd name="connsiteY3" fmla="*/ 45011 h 773431"/>
              <a:gd name="connsiteX4" fmla="*/ 0 w 1007279"/>
              <a:gd name="connsiteY4" fmla="*/ 773431 h 773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279" h="773431">
                <a:moveTo>
                  <a:pt x="1007279" y="773431"/>
                </a:moveTo>
                <a:lnTo>
                  <a:pt x="1007279" y="0"/>
                </a:lnTo>
                <a:lnTo>
                  <a:pt x="404691" y="0"/>
                </a:lnTo>
                <a:lnTo>
                  <a:pt x="473879" y="45011"/>
                </a:lnTo>
                <a:lnTo>
                  <a:pt x="0" y="773431"/>
                </a:lnTo>
                <a:close/>
              </a:path>
            </a:pathLst>
          </a:custGeom>
        </p:spPr>
      </p:pic>
      <p:sp>
        <p:nvSpPr>
          <p:cNvPr id="9" name="灯片编号占位符 8"/>
          <p:cNvSpPr txBox="1"/>
          <p:nvPr userDrawn="1"/>
        </p:nvSpPr>
        <p:spPr>
          <a:xfrm>
            <a:off x="8795068" y="589740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906490-237C-474C-BA2E-D98840BC1F8F}" type="slidenum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9pPr>
    </p:titleStyle>
    <p:bodyStyle>
      <a:lvl1pPr marL="0" indent="-179705" algn="l" rtl="0" eaLnBrk="1" fontAlgn="base" hangingPunct="1">
        <a:lnSpc>
          <a:spcPct val="15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rtl="0" eaLnBrk="1" fontAlgn="base" hangingPunct="1">
        <a:spcBef>
          <a:spcPts val="5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1800" kern="1200">
          <a:solidFill>
            <a:srgbClr val="262626"/>
          </a:solidFill>
          <a:latin typeface="+mn-lt"/>
          <a:ea typeface="+mn-ea"/>
          <a:cs typeface="+mn-cs"/>
        </a:defRPr>
      </a:lvl3pPr>
      <a:lvl4pPr marL="0" indent="0" algn="l" rtl="0" eaLnBrk="1" fontAlgn="base" hangingPunct="1">
        <a:spcBef>
          <a:spcPts val="5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1800" kern="1200">
          <a:solidFill>
            <a:srgbClr val="262626"/>
          </a:solidFill>
          <a:latin typeface="+mn-lt"/>
          <a:ea typeface="+mn-ea"/>
          <a:cs typeface="+mn-cs"/>
        </a:defRPr>
      </a:lvl4pPr>
      <a:lvl5pPr marL="360045" indent="-179705" algn="l" rtl="0" eaLnBrk="1" fontAlgn="base" hangingPunct="1">
        <a:lnSpc>
          <a:spcPct val="150000"/>
        </a:lnSpc>
        <a:spcBef>
          <a:spcPts val="5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80000"/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indent="-179705" algn="l" defTabSz="914400" rtl="0" eaLnBrk="1" latinLnBrk="0" hangingPunct="1">
        <a:lnSpc>
          <a:spcPct val="150000"/>
        </a:lnSpc>
        <a:spcBef>
          <a:spcPts val="500"/>
        </a:spcBef>
        <a:buClr>
          <a:schemeClr val="tx1"/>
        </a:buClr>
        <a:buSzPct val="80000"/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179705" algn="l" defTabSz="914400" rtl="0" eaLnBrk="1" latinLnBrk="0" hangingPunct="1">
        <a:lnSpc>
          <a:spcPct val="150000"/>
        </a:lnSpc>
        <a:spcBef>
          <a:spcPts val="500"/>
        </a:spcBef>
        <a:buClr>
          <a:schemeClr val="tx1"/>
        </a:buClr>
        <a:buSzPct val="80000"/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180" indent="-179705" algn="l" defTabSz="914400" rtl="0" eaLnBrk="1" latinLnBrk="0" hangingPunct="1">
        <a:lnSpc>
          <a:spcPct val="150000"/>
        </a:lnSpc>
        <a:spcBef>
          <a:spcPts val="500"/>
        </a:spcBef>
        <a:buClr>
          <a:schemeClr val="tx1"/>
        </a:buClr>
        <a:buSzPct val="80000"/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3.jpe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5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7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image" Target="../media/image20.emf"/><Relationship Id="rId2" Type="http://schemas.openxmlformats.org/officeDocument/2006/relationships/tags" Target="../tags/tag3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6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1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6.png"/><Relationship Id="rId5" Type="http://schemas.openxmlformats.org/officeDocument/2006/relationships/tags" Target="../tags/tag16.xml"/><Relationship Id="rId10" Type="http://schemas.openxmlformats.org/officeDocument/2006/relationships/image" Target="../media/image5.png"/><Relationship Id="rId4" Type="http://schemas.openxmlformats.org/officeDocument/2006/relationships/tags" Target="../tags/tag15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47.xml"/><Relationship Id="rId7" Type="http://schemas.openxmlformats.org/officeDocument/2006/relationships/image" Target="../media/image28.emf"/><Relationship Id="rId2" Type="http://schemas.openxmlformats.org/officeDocument/2006/relationships/tags" Target="../tags/tag4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32.jpeg"/><Relationship Id="rId5" Type="http://schemas.openxmlformats.org/officeDocument/2006/relationships/image" Target="../media/image31.png"/><Relationship Id="rId4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5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34.png"/><Relationship Id="rId5" Type="http://schemas.openxmlformats.org/officeDocument/2006/relationships/image" Target="../media/image33.jpeg"/><Relationship Id="rId4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39.png"/><Relationship Id="rId5" Type="http://schemas.openxmlformats.org/officeDocument/2006/relationships/image" Target="../media/image38.jpeg"/><Relationship Id="rId4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tags" Target="../tags/tag61.xml"/><Relationship Id="rId7" Type="http://schemas.openxmlformats.org/officeDocument/2006/relationships/image" Target="../media/image42.jpe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62.xml"/><Relationship Id="rId9" Type="http://schemas.openxmlformats.org/officeDocument/2006/relationships/image" Target="../media/image44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tags" Target="../tags/tag65.xml"/><Relationship Id="rId7" Type="http://schemas.openxmlformats.org/officeDocument/2006/relationships/image" Target="../media/image42.jpe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66.xml"/><Relationship Id="rId9" Type="http://schemas.openxmlformats.org/officeDocument/2006/relationships/image" Target="../media/image44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tags" Target="../tags/tag69.xml"/><Relationship Id="rId7" Type="http://schemas.openxmlformats.org/officeDocument/2006/relationships/image" Target="../media/image42.jpe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70.xml"/><Relationship Id="rId9" Type="http://schemas.openxmlformats.org/officeDocument/2006/relationships/image" Target="../media/image4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tags" Target="../tags/tag73.xml"/><Relationship Id="rId7" Type="http://schemas.openxmlformats.org/officeDocument/2006/relationships/image" Target="../media/image42.jpe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74.xml"/><Relationship Id="rId9" Type="http://schemas.openxmlformats.org/officeDocument/2006/relationships/image" Target="../media/image44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tags" Target="../tags/tag77.xml"/><Relationship Id="rId7" Type="http://schemas.openxmlformats.org/officeDocument/2006/relationships/image" Target="../media/image42.jpe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78.xml"/><Relationship Id="rId9" Type="http://schemas.openxmlformats.org/officeDocument/2006/relationships/image" Target="../media/image44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tags" Target="../tags/tag81.xml"/><Relationship Id="rId7" Type="http://schemas.openxmlformats.org/officeDocument/2006/relationships/image" Target="../media/image42.jpe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82.xml"/><Relationship Id="rId9" Type="http://schemas.openxmlformats.org/officeDocument/2006/relationships/image" Target="../media/image44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tags" Target="../tags/tag85.xml"/><Relationship Id="rId7" Type="http://schemas.openxmlformats.org/officeDocument/2006/relationships/image" Target="../media/image42.jpeg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86.xml"/><Relationship Id="rId9" Type="http://schemas.openxmlformats.org/officeDocument/2006/relationships/image" Target="../media/image44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tags" Target="../tags/tag89.xml"/><Relationship Id="rId7" Type="http://schemas.openxmlformats.org/officeDocument/2006/relationships/image" Target="../media/image42.jpe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90.xml"/><Relationship Id="rId9" Type="http://schemas.openxmlformats.org/officeDocument/2006/relationships/image" Target="../media/image44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tags" Target="../tags/tag93.xml"/><Relationship Id="rId7" Type="http://schemas.openxmlformats.org/officeDocument/2006/relationships/image" Target="../media/image42.jpe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94.xml"/><Relationship Id="rId9" Type="http://schemas.openxmlformats.org/officeDocument/2006/relationships/image" Target="../media/image44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tags" Target="../tags/tag97.xml"/><Relationship Id="rId7" Type="http://schemas.openxmlformats.org/officeDocument/2006/relationships/notesSlide" Target="../notesSlides/notesSlide29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99.xml"/><Relationship Id="rId4" Type="http://schemas.openxmlformats.org/officeDocument/2006/relationships/tags" Target="../tags/tag9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0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7.png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notesSlide" Target="../notesSlides/notesSlide30.xml"/><Relationship Id="rId9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0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H_Picture_1"/>
          <p:cNvSpPr/>
          <p:nvPr>
            <p:custDataLst>
              <p:tags r:id="rId2"/>
            </p:custDataLst>
          </p:nvPr>
        </p:nvSpPr>
        <p:spPr>
          <a:xfrm>
            <a:off x="2397843" y="1061577"/>
            <a:ext cx="9794157" cy="4218037"/>
          </a:xfrm>
          <a:custGeom>
            <a:avLst/>
            <a:gdLst>
              <a:gd name="connsiteX0" fmla="*/ 0 w 7345618"/>
              <a:gd name="connsiteY0" fmla="*/ 0 h 4218037"/>
              <a:gd name="connsiteX1" fmla="*/ 7345618 w 7345618"/>
              <a:gd name="connsiteY1" fmla="*/ 0 h 4218037"/>
              <a:gd name="connsiteX2" fmla="*/ 7345618 w 7345618"/>
              <a:gd name="connsiteY2" fmla="*/ 4218037 h 4218037"/>
              <a:gd name="connsiteX3" fmla="*/ 2604652 w 7345618"/>
              <a:gd name="connsiteY3" fmla="*/ 4218037 h 421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5618" h="4218037">
                <a:moveTo>
                  <a:pt x="0" y="0"/>
                </a:moveTo>
                <a:lnTo>
                  <a:pt x="7345618" y="0"/>
                </a:lnTo>
                <a:lnTo>
                  <a:pt x="7345618" y="4218037"/>
                </a:lnTo>
                <a:lnTo>
                  <a:pt x="2604652" y="4218037"/>
                </a:lnTo>
                <a:close/>
              </a:path>
            </a:pathLst>
          </a:custGeom>
          <a:blipFill dpi="0" rotWithShape="1">
            <a:blip r:embed="rId7" cstate="print">
              <a:alphaModFix amt="80000"/>
            </a:blip>
            <a:srcRect/>
            <a:stretch>
              <a:fillRect t="-3066" b="-2835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MH_Text_1"/>
          <p:cNvSpPr/>
          <p:nvPr>
            <p:custDataLst>
              <p:tags r:id="rId3"/>
            </p:custDataLst>
          </p:nvPr>
        </p:nvSpPr>
        <p:spPr>
          <a:xfrm>
            <a:off x="14168" y="1060521"/>
            <a:ext cx="5308601" cy="4234460"/>
          </a:xfrm>
          <a:custGeom>
            <a:avLst/>
            <a:gdLst>
              <a:gd name="connsiteX0" fmla="*/ 0 w 3905250"/>
              <a:gd name="connsiteY0" fmla="*/ 0 h 4204068"/>
              <a:gd name="connsiteX1" fmla="*/ 1314884 w 3905250"/>
              <a:gd name="connsiteY1" fmla="*/ 0 h 4204068"/>
              <a:gd name="connsiteX2" fmla="*/ 3905250 w 3905250"/>
              <a:gd name="connsiteY2" fmla="*/ 4204068 h 4204068"/>
              <a:gd name="connsiteX3" fmla="*/ 0 w 3905250"/>
              <a:gd name="connsiteY3" fmla="*/ 4204068 h 420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0" h="4204068">
                <a:moveTo>
                  <a:pt x="0" y="0"/>
                </a:moveTo>
                <a:lnTo>
                  <a:pt x="1314884" y="0"/>
                </a:lnTo>
                <a:lnTo>
                  <a:pt x="3905250" y="4204068"/>
                </a:lnTo>
                <a:lnTo>
                  <a:pt x="0" y="42040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0" rIns="0" bIns="144000" rtlCol="0" anchor="b" anchorCtr="0">
            <a:normAutofit/>
          </a:bodyPr>
          <a:lstStyle/>
          <a:p>
            <a:pPr>
              <a:lnSpc>
                <a:spcPct val="120000"/>
              </a:lnSpc>
            </a:pPr>
            <a:endParaRPr lang="en-US" altLang="zh-CN" sz="2000" dirty="0" smtClean="0">
              <a:solidFill>
                <a:srgbClr val="292929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MH_Other_2"/>
          <p:cNvCxnSpPr/>
          <p:nvPr>
            <p:custDataLst>
              <p:tags r:id="rId4"/>
            </p:custDataLst>
          </p:nvPr>
        </p:nvCxnSpPr>
        <p:spPr>
          <a:xfrm>
            <a:off x="1200897" y="0"/>
            <a:ext cx="5683044" cy="68580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H_Other_3"/>
          <p:cNvSpPr/>
          <p:nvPr>
            <p:custDataLst>
              <p:tags r:id="rId5"/>
            </p:custDataLst>
          </p:nvPr>
        </p:nvSpPr>
        <p:spPr>
          <a:xfrm>
            <a:off x="5404987" y="4717307"/>
            <a:ext cx="6787015" cy="385547"/>
          </a:xfrm>
          <a:custGeom>
            <a:avLst/>
            <a:gdLst>
              <a:gd name="connsiteX0" fmla="*/ 0 w 5090261"/>
              <a:gd name="connsiteY0" fmla="*/ 0 h 385547"/>
              <a:gd name="connsiteX1" fmla="*/ 5090261 w 5090261"/>
              <a:gd name="connsiteY1" fmla="*/ 0 h 385547"/>
              <a:gd name="connsiteX2" fmla="*/ 5090261 w 5090261"/>
              <a:gd name="connsiteY2" fmla="*/ 385547 h 385547"/>
              <a:gd name="connsiteX3" fmla="*/ 240311 w 5090261"/>
              <a:gd name="connsiteY3" fmla="*/ 385547 h 385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0261" h="385547">
                <a:moveTo>
                  <a:pt x="0" y="0"/>
                </a:moveTo>
                <a:lnTo>
                  <a:pt x="5090261" y="0"/>
                </a:lnTo>
                <a:lnTo>
                  <a:pt x="5090261" y="385547"/>
                </a:lnTo>
                <a:lnTo>
                  <a:pt x="240311" y="385547"/>
                </a:lnTo>
                <a:close/>
              </a:path>
            </a:pathLst>
          </a:custGeom>
          <a:solidFill>
            <a:srgbClr val="66CC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324000" rtlCol="0" anchor="ctr"/>
          <a:lstStyle/>
          <a:p>
            <a:pPr algn="r"/>
            <a:endParaRPr lang="zh-CN" altLang="en-US" dirty="0">
              <a:solidFill>
                <a:srgbClr val="29292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970" y="2002155"/>
            <a:ext cx="3627755" cy="3068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spc="50" smtClean="0">
                <a:solidFill>
                  <a:schemeClr val="bg2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实验三  </a:t>
            </a:r>
            <a:endParaRPr lang="zh-CN" altLang="en-US" sz="4800" b="1" spc="50" dirty="0" smtClean="0">
              <a:solidFill>
                <a:schemeClr val="bg2"/>
              </a:solidFill>
              <a:effectLst>
                <a:glow rad="101600">
                  <a:schemeClr val="tx2"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4800" b="1" spc="50" dirty="0" smtClean="0">
              <a:solidFill>
                <a:schemeClr val="bg2"/>
              </a:solidFill>
              <a:effectLst>
                <a:glow rad="101600">
                  <a:schemeClr val="tx2"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4800" b="1" spc="50" dirty="0" smtClean="0">
                <a:solidFill>
                  <a:schemeClr val="bg2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IP地址与子网掩码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  <p:bldLst>
      <p:bldP spid="10" grpId="1"/>
      <p:bldP spid="10" grpId="2"/>
      <p:bldP spid="10" grpId="3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290" y="207010"/>
            <a:ext cx="753046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（一）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ea"/>
                <a:cs typeface="Times New Roman" panose="02020603050405020304" pitchFamily="18" charset="0"/>
                <a:sym typeface="+mn-ea"/>
              </a:rPr>
              <a:t>手工配置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TCP/IP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ea"/>
                <a:cs typeface="Times New Roman" panose="02020603050405020304" pitchFamily="18" charset="0"/>
                <a:sym typeface="+mn-ea"/>
              </a:rPr>
              <a:t>参数</a:t>
            </a:r>
            <a:endParaRPr lang="zh-CN" altLang="en-US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535940" y="1045845"/>
            <a:ext cx="777240" cy="643255"/>
          </a:xfrm>
          <a:custGeom>
            <a:avLst/>
            <a:gdLst>
              <a:gd name="connsiteX0" fmla="*/ 0 w 864000"/>
              <a:gd name="connsiteY0" fmla="*/ 0 h 864000"/>
              <a:gd name="connsiteX1" fmla="*/ 864000 w 864000"/>
              <a:gd name="connsiteY1" fmla="*/ 0 h 864000"/>
              <a:gd name="connsiteX2" fmla="*/ 864000 w 864000"/>
              <a:gd name="connsiteY2" fmla="*/ 261737 h 864000"/>
              <a:gd name="connsiteX3" fmla="*/ 751007 w 864000"/>
              <a:gd name="connsiteY3" fmla="*/ 261737 h 864000"/>
              <a:gd name="connsiteX4" fmla="*/ 751007 w 864000"/>
              <a:gd name="connsiteY4" fmla="*/ 112993 h 864000"/>
              <a:gd name="connsiteX5" fmla="*/ 112993 w 864000"/>
              <a:gd name="connsiteY5" fmla="*/ 112993 h 864000"/>
              <a:gd name="connsiteX6" fmla="*/ 112993 w 864000"/>
              <a:gd name="connsiteY6" fmla="*/ 751007 h 864000"/>
              <a:gd name="connsiteX7" fmla="*/ 246681 w 864000"/>
              <a:gd name="connsiteY7" fmla="*/ 751007 h 864000"/>
              <a:gd name="connsiteX8" fmla="*/ 246681 w 864000"/>
              <a:gd name="connsiteY8" fmla="*/ 864000 h 864000"/>
              <a:gd name="connsiteX9" fmla="*/ 0 w 864000"/>
              <a:gd name="connsiteY9" fmla="*/ 864000 h 8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7090" y="1234440"/>
            <a:ext cx="6920230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 b="1">
                <a:solidFill>
                  <a:srgbClr val="5F5E5C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sz="2400" dirty="0" smtClean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1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. </a:t>
            </a:r>
            <a:r>
              <a:rPr sz="2400" dirty="0" smtClean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检查计算机是否已安装了网卡和</a:t>
            </a:r>
            <a:r>
              <a:rPr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TCP/IP</a:t>
            </a:r>
            <a:r>
              <a:rPr sz="2400" dirty="0" smtClean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协议集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29945" y="2362200"/>
            <a:ext cx="3425190" cy="3529330"/>
            <a:chOff x="602782" y="1947896"/>
            <a:chExt cx="5422797" cy="4561192"/>
          </a:xfrm>
        </p:grpSpPr>
        <p:pic>
          <p:nvPicPr>
            <p:cNvPr id="37" name="Picture 2" descr="D:\Teliss_Tong\Copy\定期备份\工作备份\！PPT图片及版面资源\06-PPT精选插图\12-标签\方形阴影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979" y="5912972"/>
              <a:ext cx="5400600" cy="347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矩形 37"/>
            <p:cNvSpPr/>
            <p:nvPr/>
          </p:nvSpPr>
          <p:spPr>
            <a:xfrm>
              <a:off x="624899" y="1988929"/>
              <a:ext cx="5400680" cy="45201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9" name="Picture 3" descr="D:\Teliss_Tong\Copy\定期备份\工作备份\！PPT图片及版面资源\06-PPT精选插图\12-标签\绿色边角标签0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782" y="1947896"/>
              <a:ext cx="1455391" cy="1447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 Box 44"/>
            <p:cNvSpPr txBox="1">
              <a:spLocks noChangeArrowheads="1"/>
            </p:cNvSpPr>
            <p:nvPr/>
          </p:nvSpPr>
          <p:spPr bwMode="auto">
            <a:xfrm>
              <a:off x="931374" y="2573441"/>
              <a:ext cx="4789122" cy="2988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3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457200" defTabSz="720725">
                <a:lnSpc>
                  <a:spcPct val="135000"/>
                </a:lnSpc>
                <a:defRPr sz="160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  <a:lvl2pPr defTabSz="720725" eaLnBrk="0" hangingPunct="0">
                <a:defRPr sz="1600"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720725" eaLnBrk="0" hangingPunct="0">
                <a:defRPr sz="1600"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720725" eaLnBrk="0" hangingPunct="0">
                <a:defRPr sz="1600"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720725" eaLnBrk="0" hangingPunct="0">
                <a:defRPr sz="1600"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1800" dirty="0" smtClean="0">
                  <a:latin typeface="Times New Roman" pitchFamily="18" charset="0"/>
                  <a:cs typeface="Times New Roman" pitchFamily="18" charset="0"/>
                  <a:sym typeface="+mn-ea"/>
                </a:rPr>
                <a:t> </a:t>
              </a:r>
              <a:r>
                <a:rPr sz="18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+mn-ea"/>
                </a:rPr>
                <a:t>在“控制面板”窗口中依次</a:t>
              </a:r>
              <a:r>
                <a:rPr sz="18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+mn-ea"/>
                </a:rPr>
                <a:t>单击“硬件和声音”&gt;“设备管理器”图标，打开“设备管理器”窗口，查看是否安装了网络适配器（网卡）</a:t>
              </a:r>
              <a:r>
                <a:rPr sz="18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+mn-ea"/>
                </a:rPr>
                <a:t>，如图4-1所示。</a:t>
              </a:r>
              <a:endParaRPr lang="en-US" altLang="zh-CN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72151" y="2163727"/>
              <a:ext cx="942002" cy="62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n>
                    <a:solidFill>
                      <a:srgbClr val="76B531"/>
                    </a:solidFill>
                  </a:ln>
                  <a:solidFill>
                    <a:schemeClr val="bg1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微软雅黑" panose="020B0503020204020204" charset="-122"/>
                  <a:ea typeface="微软雅黑" panose="020B0503020204020204" charset="-122"/>
                </a:rPr>
                <a:t>(1)</a:t>
              </a:r>
              <a:endParaRPr lang="en-US" sz="2400" dirty="0">
                <a:ln>
                  <a:solidFill>
                    <a:srgbClr val="76B531"/>
                  </a:solidFill>
                </a:ln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432935" y="2399030"/>
            <a:ext cx="3669030" cy="3665855"/>
            <a:chOff x="11209" y="3550"/>
            <a:chExt cx="5778" cy="5773"/>
          </a:xfrm>
        </p:grpSpPr>
        <p:pic>
          <p:nvPicPr>
            <p:cNvPr id="8" name="图片 -2147482128"/>
            <p:cNvPicPr>
              <a:picLocks noChangeAspect="1"/>
            </p:cNvPicPr>
            <p:nvPr/>
          </p:nvPicPr>
          <p:blipFill>
            <a:blip r:embed="rId7"/>
            <a:srcRect b="6750"/>
            <a:stretch>
              <a:fillRect/>
            </a:stretch>
          </p:blipFill>
          <p:spPr>
            <a:xfrm>
              <a:off x="11209" y="3550"/>
              <a:ext cx="5779" cy="519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" name="矩形 10"/>
            <p:cNvSpPr/>
            <p:nvPr/>
          </p:nvSpPr>
          <p:spPr>
            <a:xfrm>
              <a:off x="11572" y="7459"/>
              <a:ext cx="3730" cy="700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040" y="8747"/>
              <a:ext cx="310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图4-1  设备管理器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564880" y="2251710"/>
            <a:ext cx="3464560" cy="3059430"/>
            <a:chOff x="13348" y="3546"/>
            <a:chExt cx="5456" cy="4818"/>
          </a:xfrm>
        </p:grpSpPr>
        <p:grpSp>
          <p:nvGrpSpPr>
            <p:cNvPr id="17" name="组合 16"/>
            <p:cNvGrpSpPr/>
            <p:nvPr/>
          </p:nvGrpSpPr>
          <p:grpSpPr>
            <a:xfrm>
              <a:off x="13348" y="5154"/>
              <a:ext cx="5457" cy="3211"/>
              <a:chOff x="13348" y="5154"/>
              <a:chExt cx="5457" cy="3211"/>
            </a:xfrm>
          </p:grpSpPr>
          <p:sp>
            <p:nvSpPr>
              <p:cNvPr id="19" name="线形标注 1(带边框和强调线) 18"/>
              <p:cNvSpPr/>
              <p:nvPr/>
            </p:nvSpPr>
            <p:spPr>
              <a:xfrm>
                <a:off x="13348" y="5154"/>
                <a:ext cx="5457" cy="3211"/>
              </a:xfrm>
              <a:prstGeom prst="accentBorderCallout1">
                <a:avLst>
                  <a:gd name="adj1" fmla="val 18750"/>
                  <a:gd name="adj2" fmla="val -8333"/>
                  <a:gd name="adj3" fmla="val 78978"/>
                  <a:gd name="adj4" fmla="val -50064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13445" y="5230"/>
                <a:ext cx="5262" cy="2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latin typeface="Times New Roman" pitchFamily="18" charset="0"/>
                    <a:ea typeface="微软雅黑" panose="020B0503020204020204" charset="-122"/>
                    <a:cs typeface="Times New Roman" pitchFamily="18" charset="0"/>
                  </a:rPr>
                  <a:t>       </a:t>
                </a:r>
                <a:r>
                  <a:rPr lang="zh-CN" altLang="en-US" dirty="0">
                    <a:latin typeface="Times New Roman" pitchFamily="18" charset="0"/>
                    <a:ea typeface="微软雅黑" panose="020B0503020204020204" charset="-122"/>
                    <a:cs typeface="Times New Roman" pitchFamily="18" charset="0"/>
                  </a:rPr>
                  <a:t>图4-1为例的计算机网络适配器已安装好。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itchFamily="18" charset="0"/>
                    <a:ea typeface="微软雅黑" panose="020B0503020204020204" charset="-122"/>
                    <a:cs typeface="Times New Roman" pitchFamily="18" charset="0"/>
                  </a:rPr>
                  <a:t>该计算机上有两个网络适配器，一个是无线网卡，一个是有线网卡，都分别安装了相应的驱动程序。</a:t>
                </a:r>
              </a:p>
            </p:txBody>
          </p:sp>
        </p:grpSp>
        <p:pic>
          <p:nvPicPr>
            <p:cNvPr id="21" name="图片 15" descr="提示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323232">
                    <a:alpha val="100000"/>
                  </a:srgbClr>
                </a:clrFrom>
                <a:clrTo>
                  <a:srgbClr val="323232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348" y="3546"/>
              <a:ext cx="2484" cy="1156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21970" y="2082800"/>
            <a:ext cx="5187950" cy="4034155"/>
            <a:chOff x="602782" y="1947896"/>
            <a:chExt cx="5422797" cy="4561192"/>
          </a:xfrm>
        </p:grpSpPr>
        <p:pic>
          <p:nvPicPr>
            <p:cNvPr id="37" name="Picture 2" descr="D:\Teliss_Tong\Copy\定期备份\工作备份\！PPT图片及版面资源\06-PPT精选插图\12-标签\方形阴影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979" y="5912972"/>
              <a:ext cx="5400600" cy="347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矩形 37"/>
            <p:cNvSpPr/>
            <p:nvPr/>
          </p:nvSpPr>
          <p:spPr>
            <a:xfrm>
              <a:off x="624899" y="1988929"/>
              <a:ext cx="5400680" cy="45201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9" name="Picture 3" descr="D:\Teliss_Tong\Copy\定期备份\工作备份\！PPT图片及版面资源\06-PPT精选插图\12-标签\绿色边角标签0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782" y="1947896"/>
              <a:ext cx="1151598" cy="1145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728573" y="2088343"/>
              <a:ext cx="942002" cy="546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n>
                    <a:solidFill>
                      <a:srgbClr val="76B531"/>
                    </a:solidFill>
                  </a:ln>
                  <a:solidFill>
                    <a:schemeClr val="bg1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微软雅黑" panose="020B0503020204020204" charset="-122"/>
                  <a:ea typeface="微软雅黑" panose="020B0503020204020204" charset="-122"/>
                </a:rPr>
                <a:t>(2)</a:t>
              </a:r>
              <a:endParaRPr lang="en-US" sz="2400" dirty="0">
                <a:ln>
                  <a:solidFill>
                    <a:srgbClr val="76B531"/>
                  </a:solidFill>
                </a:ln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" name="图片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9475" y="2091055"/>
            <a:ext cx="3239135" cy="3806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5877560" y="5897880"/>
            <a:ext cx="34023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图4-2  “本地连接 属性”对话框</a:t>
            </a: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290" y="207010"/>
            <a:ext cx="753046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（一）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ea"/>
                <a:cs typeface="Times New Roman" panose="02020603050405020304" pitchFamily="18" charset="0"/>
                <a:sym typeface="+mn-ea"/>
              </a:rPr>
              <a:t>手工配置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TCP/IP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ea"/>
                <a:cs typeface="Times New Roman" panose="02020603050405020304" pitchFamily="18" charset="0"/>
                <a:sym typeface="+mn-ea"/>
              </a:rPr>
              <a:t>参数</a:t>
            </a:r>
            <a:endParaRPr lang="zh-CN" altLang="en-US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535940" y="1045845"/>
            <a:ext cx="777240" cy="643255"/>
          </a:xfrm>
          <a:custGeom>
            <a:avLst/>
            <a:gdLst>
              <a:gd name="connsiteX0" fmla="*/ 0 w 864000"/>
              <a:gd name="connsiteY0" fmla="*/ 0 h 864000"/>
              <a:gd name="connsiteX1" fmla="*/ 864000 w 864000"/>
              <a:gd name="connsiteY1" fmla="*/ 0 h 864000"/>
              <a:gd name="connsiteX2" fmla="*/ 864000 w 864000"/>
              <a:gd name="connsiteY2" fmla="*/ 261737 h 864000"/>
              <a:gd name="connsiteX3" fmla="*/ 751007 w 864000"/>
              <a:gd name="connsiteY3" fmla="*/ 261737 h 864000"/>
              <a:gd name="connsiteX4" fmla="*/ 751007 w 864000"/>
              <a:gd name="connsiteY4" fmla="*/ 112993 h 864000"/>
              <a:gd name="connsiteX5" fmla="*/ 112993 w 864000"/>
              <a:gd name="connsiteY5" fmla="*/ 112993 h 864000"/>
              <a:gd name="connsiteX6" fmla="*/ 112993 w 864000"/>
              <a:gd name="connsiteY6" fmla="*/ 751007 h 864000"/>
              <a:gd name="connsiteX7" fmla="*/ 246681 w 864000"/>
              <a:gd name="connsiteY7" fmla="*/ 751007 h 864000"/>
              <a:gd name="connsiteX8" fmla="*/ 246681 w 864000"/>
              <a:gd name="connsiteY8" fmla="*/ 864000 h 864000"/>
              <a:gd name="connsiteX9" fmla="*/ 0 w 864000"/>
              <a:gd name="connsiteY9" fmla="*/ 864000 h 8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7090" y="1234440"/>
            <a:ext cx="6920230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 b="1">
                <a:solidFill>
                  <a:srgbClr val="5F5E5C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sz="2400" dirty="0" smtClean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1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. </a:t>
            </a:r>
            <a:r>
              <a:rPr sz="2400" dirty="0" smtClean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检查计算机是否已安装了网卡和</a:t>
            </a:r>
            <a:r>
              <a:rPr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TCP/IP</a:t>
            </a:r>
            <a:r>
              <a:rPr sz="2400" dirty="0" smtClean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协议集</a:t>
            </a:r>
          </a:p>
        </p:txBody>
      </p:sp>
      <p:sp>
        <p:nvSpPr>
          <p:cNvPr id="25" name="TextBox 6"/>
          <p:cNvSpPr txBox="1"/>
          <p:nvPr/>
        </p:nvSpPr>
        <p:spPr>
          <a:xfrm>
            <a:off x="615950" y="2414270"/>
            <a:ext cx="5010785" cy="294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 b="1">
                <a:solidFill>
                  <a:srgbClr val="5F5E5C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sz="18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       </a:t>
            </a:r>
            <a:r>
              <a:rPr sz="18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使用鼠标右击桌面上的“网络”图标，从弹出的快捷菜单中选择“属性”命令，打开“网络和共享中心”窗口，单击左侧窗格中的“更改适配器设置”选项，打开“网络连接”窗口，用鼠标右键单击窗口中的“本地连接”，从弹出的快捷菜单中选择“属性”命令，打开“本地连接 属性”对话框，检查是否存在“Internet协议版本4（TCP/IPv4）”选项，如图4-2所示。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9570085" y="2041525"/>
            <a:ext cx="2318385" cy="3244850"/>
            <a:chOff x="15057" y="3292"/>
            <a:chExt cx="3651" cy="5110"/>
          </a:xfrm>
        </p:grpSpPr>
        <p:grpSp>
          <p:nvGrpSpPr>
            <p:cNvPr id="24" name="组合 23"/>
            <p:cNvGrpSpPr/>
            <p:nvPr/>
          </p:nvGrpSpPr>
          <p:grpSpPr>
            <a:xfrm>
              <a:off x="15057" y="4646"/>
              <a:ext cx="3651" cy="3756"/>
              <a:chOff x="15057" y="4646"/>
              <a:chExt cx="3651" cy="3756"/>
            </a:xfrm>
          </p:grpSpPr>
          <p:sp>
            <p:nvSpPr>
              <p:cNvPr id="16" name="线形标注 1(带边框和强调线) 15"/>
              <p:cNvSpPr/>
              <p:nvPr/>
            </p:nvSpPr>
            <p:spPr>
              <a:xfrm>
                <a:off x="15057" y="4646"/>
                <a:ext cx="3651" cy="3756"/>
              </a:xfrm>
              <a:prstGeom prst="accentBorderCallout1">
                <a:avLst>
                  <a:gd name="adj1" fmla="val 18750"/>
                  <a:gd name="adj2" fmla="val -8333"/>
                  <a:gd name="adj3" fmla="val 50958"/>
                  <a:gd name="adj4" fmla="val -60832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5057" y="4863"/>
                <a:ext cx="3650" cy="2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latin typeface="Times New Roman" pitchFamily="18" charset="0"/>
                    <a:ea typeface="微软雅黑" panose="020B0503020204020204" charset="-122"/>
                    <a:cs typeface="Times New Roman" pitchFamily="18" charset="0"/>
                  </a:rPr>
                  <a:t>       </a:t>
                </a:r>
                <a:r>
                  <a:rPr dirty="0">
                    <a:latin typeface="Times New Roman" pitchFamily="18" charset="0"/>
                    <a:ea typeface="微软雅黑" panose="020B0503020204020204" charset="-122"/>
                    <a:cs typeface="Times New Roman" pitchFamily="18" charset="0"/>
                  </a:rPr>
                  <a:t>图4-2所示表示该计算机已正确安装了TCP/IP协议集。一般地，在安装操作系统时会自动安装TCP/IP协议集。</a:t>
                </a:r>
              </a:p>
            </p:txBody>
          </p:sp>
        </p:grpSp>
        <p:pic>
          <p:nvPicPr>
            <p:cNvPr id="3" name="图片 15" descr="提示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323232">
                    <a:alpha val="100000"/>
                  </a:srgbClr>
                </a:clrFrom>
                <a:clrTo>
                  <a:srgbClr val="323232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5057" y="3292"/>
              <a:ext cx="2484" cy="1156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C:\Documents and Settings\鱼不愚\桌面\biz_icon_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975" y="2220595"/>
            <a:ext cx="6918325" cy="42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290" y="207010"/>
            <a:ext cx="753046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（一）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ea"/>
                <a:cs typeface="Times New Roman" panose="02020603050405020304" pitchFamily="18" charset="0"/>
                <a:sym typeface="+mn-ea"/>
              </a:rPr>
              <a:t>手工配置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TCP/IP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ea"/>
                <a:cs typeface="Times New Roman" panose="02020603050405020304" pitchFamily="18" charset="0"/>
                <a:sym typeface="+mn-ea"/>
              </a:rPr>
              <a:t>参数</a:t>
            </a:r>
            <a:endParaRPr lang="zh-CN" altLang="en-US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535940" y="1045845"/>
            <a:ext cx="777240" cy="643255"/>
          </a:xfrm>
          <a:custGeom>
            <a:avLst/>
            <a:gdLst>
              <a:gd name="connsiteX0" fmla="*/ 0 w 864000"/>
              <a:gd name="connsiteY0" fmla="*/ 0 h 864000"/>
              <a:gd name="connsiteX1" fmla="*/ 864000 w 864000"/>
              <a:gd name="connsiteY1" fmla="*/ 0 h 864000"/>
              <a:gd name="connsiteX2" fmla="*/ 864000 w 864000"/>
              <a:gd name="connsiteY2" fmla="*/ 261737 h 864000"/>
              <a:gd name="connsiteX3" fmla="*/ 751007 w 864000"/>
              <a:gd name="connsiteY3" fmla="*/ 261737 h 864000"/>
              <a:gd name="connsiteX4" fmla="*/ 751007 w 864000"/>
              <a:gd name="connsiteY4" fmla="*/ 112993 h 864000"/>
              <a:gd name="connsiteX5" fmla="*/ 112993 w 864000"/>
              <a:gd name="connsiteY5" fmla="*/ 112993 h 864000"/>
              <a:gd name="connsiteX6" fmla="*/ 112993 w 864000"/>
              <a:gd name="connsiteY6" fmla="*/ 751007 h 864000"/>
              <a:gd name="connsiteX7" fmla="*/ 246681 w 864000"/>
              <a:gd name="connsiteY7" fmla="*/ 751007 h 864000"/>
              <a:gd name="connsiteX8" fmla="*/ 246681 w 864000"/>
              <a:gd name="connsiteY8" fmla="*/ 864000 h 864000"/>
              <a:gd name="connsiteX9" fmla="*/ 0 w 864000"/>
              <a:gd name="connsiteY9" fmla="*/ 864000 h 8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7090" y="1234440"/>
            <a:ext cx="6920230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 b="1">
                <a:solidFill>
                  <a:srgbClr val="5F5E5C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2. </a:t>
            </a:r>
            <a:r>
              <a:rPr sz="2400" dirty="0" smtClean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配置静态</a:t>
            </a:r>
            <a:r>
              <a:rPr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IP</a:t>
            </a:r>
            <a:r>
              <a:rPr sz="2400" dirty="0" smtClean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地址</a:t>
            </a:r>
          </a:p>
        </p:txBody>
      </p:sp>
      <p:sp>
        <p:nvSpPr>
          <p:cNvPr id="10" name="内容占位符 2"/>
          <p:cNvSpPr txBox="1"/>
          <p:nvPr/>
        </p:nvSpPr>
        <p:spPr>
          <a:xfrm>
            <a:off x="3886835" y="2780030"/>
            <a:ext cx="4204335" cy="247840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       要想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让计算机加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入到网络中，必须为计算机指定一个IP地址。当然IP地址不一定要静态指定，也可以由DHCP服务器自动分配。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但不管用什么方式，网络中的每台计算机都必须有一个IP地址。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IP地址有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IPv4和IPv6两种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，本实验以IPV4为标准。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290" y="207010"/>
            <a:ext cx="753046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（一）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ea"/>
                <a:cs typeface="Times New Roman" panose="02020603050405020304" pitchFamily="18" charset="0"/>
                <a:sym typeface="+mn-ea"/>
              </a:rPr>
              <a:t>手工配置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TCP/IP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ea"/>
                <a:cs typeface="Times New Roman" panose="02020603050405020304" pitchFamily="18" charset="0"/>
                <a:sym typeface="+mn-ea"/>
              </a:rPr>
              <a:t>参数</a:t>
            </a:r>
            <a:endParaRPr lang="zh-CN" altLang="en-US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535940" y="1045845"/>
            <a:ext cx="777240" cy="643255"/>
          </a:xfrm>
          <a:custGeom>
            <a:avLst/>
            <a:gdLst>
              <a:gd name="connsiteX0" fmla="*/ 0 w 864000"/>
              <a:gd name="connsiteY0" fmla="*/ 0 h 864000"/>
              <a:gd name="connsiteX1" fmla="*/ 864000 w 864000"/>
              <a:gd name="connsiteY1" fmla="*/ 0 h 864000"/>
              <a:gd name="connsiteX2" fmla="*/ 864000 w 864000"/>
              <a:gd name="connsiteY2" fmla="*/ 261737 h 864000"/>
              <a:gd name="connsiteX3" fmla="*/ 751007 w 864000"/>
              <a:gd name="connsiteY3" fmla="*/ 261737 h 864000"/>
              <a:gd name="connsiteX4" fmla="*/ 751007 w 864000"/>
              <a:gd name="connsiteY4" fmla="*/ 112993 h 864000"/>
              <a:gd name="connsiteX5" fmla="*/ 112993 w 864000"/>
              <a:gd name="connsiteY5" fmla="*/ 112993 h 864000"/>
              <a:gd name="connsiteX6" fmla="*/ 112993 w 864000"/>
              <a:gd name="connsiteY6" fmla="*/ 751007 h 864000"/>
              <a:gd name="connsiteX7" fmla="*/ 246681 w 864000"/>
              <a:gd name="connsiteY7" fmla="*/ 751007 h 864000"/>
              <a:gd name="connsiteX8" fmla="*/ 246681 w 864000"/>
              <a:gd name="connsiteY8" fmla="*/ 864000 h 864000"/>
              <a:gd name="connsiteX9" fmla="*/ 0 w 864000"/>
              <a:gd name="connsiteY9" fmla="*/ 864000 h 8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7090" y="1234440"/>
            <a:ext cx="6920230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 b="1">
                <a:solidFill>
                  <a:srgbClr val="5F5E5C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2. </a:t>
            </a:r>
            <a:r>
              <a:rPr sz="2400" dirty="0" smtClean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配置静态</a:t>
            </a:r>
            <a:r>
              <a:rPr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IP</a:t>
            </a:r>
            <a:r>
              <a:rPr sz="2400" dirty="0" smtClean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地址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69290" y="2141855"/>
            <a:ext cx="7860030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</a:rPr>
              <a:t>       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打开“本地连接 属性”对话框（见前图4-2），然后选择“</a:t>
            </a:r>
            <a:r>
              <a:rPr lang="zh-CN" altLang="en-US" b="1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Internet协议版本</a:t>
            </a:r>
            <a:r>
              <a:rPr lang="zh-CN" altLang="en-US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b="1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（TCP/IP v</a:t>
            </a:r>
            <a:r>
              <a:rPr lang="zh-CN" altLang="en-US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b="1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）”，单击“属性”按钮，打开“Internet协议版本</a:t>
            </a:r>
            <a:r>
              <a:rPr lang="zh-CN" altLang="en-US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b="1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（TCP/IP v</a:t>
            </a:r>
            <a:r>
              <a:rPr lang="zh-CN" altLang="en-US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b="1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）”对话框。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8993505" y="2141855"/>
            <a:ext cx="3021330" cy="3693160"/>
            <a:chOff x="14163" y="3373"/>
            <a:chExt cx="4758" cy="5816"/>
          </a:xfrm>
        </p:grpSpPr>
        <p:pic>
          <p:nvPicPr>
            <p:cNvPr id="2" name="图片 6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163" y="3373"/>
              <a:ext cx="4589" cy="478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" name="文本框 16"/>
            <p:cNvSpPr txBox="1"/>
            <p:nvPr/>
          </p:nvSpPr>
          <p:spPr>
            <a:xfrm>
              <a:off x="14355" y="8181"/>
              <a:ext cx="4566" cy="1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图4-3  “Internet协议版本（TCP/IP v4）”对话框</a:t>
              </a:r>
            </a:p>
          </p:txBody>
        </p:sp>
      </p:grpSp>
      <p:grpSp>
        <p:nvGrpSpPr>
          <p:cNvPr id="19" name="组合 26"/>
          <p:cNvGrpSpPr/>
          <p:nvPr/>
        </p:nvGrpSpPr>
        <p:grpSpPr>
          <a:xfrm>
            <a:off x="633095" y="2031365"/>
            <a:ext cx="398145" cy="406400"/>
            <a:chOff x="631492" y="2376015"/>
            <a:chExt cx="504000" cy="514244"/>
          </a:xfrm>
        </p:grpSpPr>
        <p:sp>
          <p:nvSpPr>
            <p:cNvPr id="29" name="Ellipse 53"/>
            <p:cNvSpPr>
              <a:spLocks noChangeArrowheads="1"/>
            </p:cNvSpPr>
            <p:nvPr/>
          </p:nvSpPr>
          <p:spPr bwMode="auto">
            <a:xfrm>
              <a:off x="631492" y="2376015"/>
              <a:ext cx="504000" cy="5040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62000"/>
              </a:schemeClr>
            </a:solidFill>
            <a:ln w="9525">
              <a:solidFill>
                <a:srgbClr val="FFFFFF"/>
              </a:solidFill>
              <a:round/>
            </a:ln>
            <a:effectLst>
              <a:outerShdw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30" name="Tekstboks 54"/>
            <p:cNvSpPr txBox="1">
              <a:spLocks noChangeArrowheads="1"/>
            </p:cNvSpPr>
            <p:nvPr/>
          </p:nvSpPr>
          <p:spPr bwMode="auto">
            <a:xfrm>
              <a:off x="675702" y="2383535"/>
              <a:ext cx="414556" cy="506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97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97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97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97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97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97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97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97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97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da-DK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+mn-ea"/>
                  <a:ea typeface="+mn-ea"/>
                </a:rPr>
                <a:t>1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69290" y="4076065"/>
            <a:ext cx="7860030" cy="1329690"/>
            <a:chOff x="1054" y="6419"/>
            <a:chExt cx="12378" cy="2094"/>
          </a:xfrm>
        </p:grpSpPr>
        <p:sp>
          <p:nvSpPr>
            <p:cNvPr id="16" name="文本框 15"/>
            <p:cNvSpPr txBox="1"/>
            <p:nvPr/>
          </p:nvSpPr>
          <p:spPr>
            <a:xfrm>
              <a:off x="1054" y="6611"/>
              <a:ext cx="12378" cy="1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>
                  <a:latin typeface="微软雅黑" panose="020B0503020204020204" charset="-122"/>
                  <a:ea typeface="微软雅黑" panose="020B0503020204020204" charset="-122"/>
                </a:rPr>
                <a:t>       </a:t>
              </a:r>
              <a:r>
                <a:rPr>
                  <a:latin typeface="微软雅黑" panose="020B0503020204020204" charset="-122"/>
                  <a:ea typeface="微软雅黑" panose="020B0503020204020204" charset="-122"/>
                </a:rPr>
                <a:t>选中“使用下面的</a:t>
              </a:r>
              <a:r>
                <a:rPr>
                  <a:latin typeface="Times New Roman" panose="02020603050405020304" pitchFamily="18" charset="0"/>
                  <a:ea typeface="微软雅黑" panose="020B0503020204020204" charset="-122"/>
                </a:rPr>
                <a:t>IP</a:t>
              </a:r>
              <a:r>
                <a:rPr>
                  <a:latin typeface="微软雅黑" panose="020B0503020204020204" charset="-122"/>
                  <a:ea typeface="微软雅黑" panose="020B0503020204020204" charset="-122"/>
                </a:rPr>
                <a:t>地址”单选钮，然后</a:t>
              </a:r>
              <a:r>
                <a:rPr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在“</a:t>
              </a:r>
              <a:r>
                <a:rPr b="1">
                  <a:solidFill>
                    <a:schemeClr val="accent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IP</a:t>
              </a:r>
              <a:r>
                <a:rPr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地址”文本框中输入相应的</a:t>
              </a:r>
              <a:r>
                <a:rPr b="1">
                  <a:solidFill>
                    <a:schemeClr val="accent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IP</a:t>
              </a:r>
              <a:r>
                <a:rPr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地址（可向实验指导人员索取</a:t>
              </a:r>
              <a:r>
                <a:rPr b="1">
                  <a:solidFill>
                    <a:schemeClr val="accent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IP</a:t>
              </a:r>
              <a:r>
                <a:rPr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地址），在“子网掩码”文本框中输入该类</a:t>
              </a:r>
              <a:r>
                <a:rPr b="1">
                  <a:solidFill>
                    <a:schemeClr val="accent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IP</a:t>
              </a:r>
              <a:r>
                <a:rPr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地址的子网掩码；</a:t>
              </a:r>
              <a:r>
                <a:rPr>
                  <a:latin typeface="微软雅黑" panose="020B0503020204020204" charset="-122"/>
                  <a:ea typeface="微软雅黑" panose="020B0503020204020204" charset="-122"/>
                </a:rPr>
                <a:t>视情况输入默认网关和</a:t>
              </a:r>
              <a:r>
                <a:rPr>
                  <a:latin typeface="Times New Roman" panose="02020603050405020304" pitchFamily="18" charset="0"/>
                  <a:ea typeface="微软雅黑" panose="020B0503020204020204" charset="-122"/>
                </a:rPr>
                <a:t>DNS</a:t>
              </a:r>
              <a:r>
                <a:rPr>
                  <a:latin typeface="微软雅黑" panose="020B0503020204020204" charset="-122"/>
                  <a:ea typeface="微软雅黑" panose="020B0503020204020204" charset="-122"/>
                </a:rPr>
                <a:t>服务器地址，</a:t>
              </a:r>
              <a:r>
                <a:rPr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然后单击“确定”按钮，即可将输入的</a:t>
              </a:r>
              <a:r>
                <a:rPr b="1">
                  <a:solidFill>
                    <a:schemeClr val="accent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IP</a:t>
              </a:r>
              <a:r>
                <a:rPr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地址指定给本台计算机，</a:t>
              </a:r>
              <a:r>
                <a:rPr>
                  <a:latin typeface="微软雅黑" panose="020B0503020204020204" charset="-122"/>
                  <a:ea typeface="微软雅黑" panose="020B0503020204020204" charset="-122"/>
                </a:rPr>
                <a:t>如图4-3所示。</a:t>
              </a:r>
            </a:p>
          </p:txBody>
        </p:sp>
        <p:grpSp>
          <p:nvGrpSpPr>
            <p:cNvPr id="31" name="组合 26"/>
            <p:cNvGrpSpPr/>
            <p:nvPr/>
          </p:nvGrpSpPr>
          <p:grpSpPr>
            <a:xfrm>
              <a:off x="1054" y="6419"/>
              <a:ext cx="627" cy="633"/>
              <a:chOff x="631492" y="2376015"/>
              <a:chExt cx="504000" cy="508908"/>
            </a:xfrm>
          </p:grpSpPr>
          <p:sp>
            <p:nvSpPr>
              <p:cNvPr id="32" name="Ellipse 53"/>
              <p:cNvSpPr>
                <a:spLocks noChangeArrowheads="1"/>
              </p:cNvSpPr>
              <p:nvPr/>
            </p:nvSpPr>
            <p:spPr bwMode="auto">
              <a:xfrm>
                <a:off x="631492" y="2376015"/>
                <a:ext cx="504000" cy="50400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62000"/>
                </a:schemeClr>
              </a:solidFill>
              <a:ln w="9525">
                <a:solidFill>
                  <a:srgbClr val="FFFFFF"/>
                </a:solidFill>
                <a:round/>
              </a:ln>
              <a:effectLst>
                <a:outerShdw dist="38100" dir="2700000" algn="tl" rotWithShape="0">
                  <a:srgbClr val="808080">
                    <a:alpha val="39998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33" name="Tekstboks 54"/>
              <p:cNvSpPr txBox="1">
                <a:spLocks noChangeArrowheads="1"/>
              </p:cNvSpPr>
              <p:nvPr/>
            </p:nvSpPr>
            <p:spPr bwMode="auto">
              <a:xfrm>
                <a:off x="675702" y="2383535"/>
                <a:ext cx="393876" cy="501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-97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-97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-97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-97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-97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-97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-97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-97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-97" charset="-128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da-DK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2</a:t>
                </a:r>
              </a:p>
            </p:txBody>
          </p:sp>
        </p:grp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290" y="207010"/>
            <a:ext cx="753046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（一）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ea"/>
                <a:cs typeface="Times New Roman" panose="02020603050405020304" pitchFamily="18" charset="0"/>
                <a:sym typeface="+mn-ea"/>
              </a:rPr>
              <a:t>手工配置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TCP/IP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ea"/>
                <a:cs typeface="Times New Roman" panose="02020603050405020304" pitchFamily="18" charset="0"/>
                <a:sym typeface="+mn-ea"/>
              </a:rPr>
              <a:t>参数</a:t>
            </a:r>
            <a:endParaRPr lang="zh-CN" altLang="en-US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535940" y="1045845"/>
            <a:ext cx="777240" cy="643255"/>
          </a:xfrm>
          <a:custGeom>
            <a:avLst/>
            <a:gdLst>
              <a:gd name="connsiteX0" fmla="*/ 0 w 864000"/>
              <a:gd name="connsiteY0" fmla="*/ 0 h 864000"/>
              <a:gd name="connsiteX1" fmla="*/ 864000 w 864000"/>
              <a:gd name="connsiteY1" fmla="*/ 0 h 864000"/>
              <a:gd name="connsiteX2" fmla="*/ 864000 w 864000"/>
              <a:gd name="connsiteY2" fmla="*/ 261737 h 864000"/>
              <a:gd name="connsiteX3" fmla="*/ 751007 w 864000"/>
              <a:gd name="connsiteY3" fmla="*/ 261737 h 864000"/>
              <a:gd name="connsiteX4" fmla="*/ 751007 w 864000"/>
              <a:gd name="connsiteY4" fmla="*/ 112993 h 864000"/>
              <a:gd name="connsiteX5" fmla="*/ 112993 w 864000"/>
              <a:gd name="connsiteY5" fmla="*/ 112993 h 864000"/>
              <a:gd name="connsiteX6" fmla="*/ 112993 w 864000"/>
              <a:gd name="connsiteY6" fmla="*/ 751007 h 864000"/>
              <a:gd name="connsiteX7" fmla="*/ 246681 w 864000"/>
              <a:gd name="connsiteY7" fmla="*/ 751007 h 864000"/>
              <a:gd name="connsiteX8" fmla="*/ 246681 w 864000"/>
              <a:gd name="connsiteY8" fmla="*/ 864000 h 864000"/>
              <a:gd name="connsiteX9" fmla="*/ 0 w 864000"/>
              <a:gd name="connsiteY9" fmla="*/ 864000 h 8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7090" y="1234440"/>
            <a:ext cx="6920230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 b="1">
                <a:solidFill>
                  <a:srgbClr val="5F5E5C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2. </a:t>
            </a:r>
            <a:r>
              <a:rPr sz="2400" dirty="0" smtClean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配置静态</a:t>
            </a:r>
            <a:r>
              <a:rPr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IP</a:t>
            </a:r>
            <a:r>
              <a:rPr sz="2400" dirty="0" smtClean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地址</a:t>
            </a:r>
          </a:p>
        </p:txBody>
      </p:sp>
      <p:sp>
        <p:nvSpPr>
          <p:cNvPr id="167" name=" 167"/>
          <p:cNvSpPr/>
          <p:nvPr/>
        </p:nvSpPr>
        <p:spPr>
          <a:xfrm>
            <a:off x="0" y="2663825"/>
            <a:ext cx="12183110" cy="27990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学士帽"/>
          <p:cNvSpPr/>
          <p:nvPr/>
        </p:nvSpPr>
        <p:spPr bwMode="auto">
          <a:xfrm>
            <a:off x="1116330" y="2261235"/>
            <a:ext cx="1223645" cy="856615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86305" y="2651125"/>
            <a:ext cx="2309495" cy="8229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</a:bodyPr>
          <a:lstStyle/>
          <a:p>
            <a:r>
              <a:rPr lang="zh-CN" altLang="en-US" sz="4800" dirty="0">
                <a:solidFill>
                  <a:srgbClr val="CC3399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提示：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040" y="3474085"/>
            <a:ext cx="12117705" cy="1756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itchFamily="18" charset="0"/>
                <a:ea typeface="微软雅黑" panose="020B0503020204020204" charset="-122"/>
                <a:cs typeface="Times New Roman" pitchFamily="18" charset="0"/>
              </a:rPr>
              <a:t>       </a:t>
            </a:r>
            <a:r>
              <a:rPr lang="zh-CN" altLang="en-US" dirty="0">
                <a:latin typeface="Times New Roman" pitchFamily="18" charset="0"/>
                <a:ea typeface="微软雅黑" panose="020B0503020204020204" charset="-122"/>
                <a:cs typeface="Times New Roman" pitchFamily="18" charset="0"/>
              </a:rPr>
              <a:t>目前国际标准给出了A，B，C三类私有IP地址。</a:t>
            </a:r>
            <a:r>
              <a:rPr lang="zh-CN" altLang="en-US" b="1" dirty="0">
                <a:solidFill>
                  <a:schemeClr val="accent1"/>
                </a:solidFill>
                <a:latin typeface="Times New Roman" pitchFamily="18" charset="0"/>
                <a:ea typeface="微软雅黑" panose="020B0503020204020204" charset="-122"/>
                <a:cs typeface="Times New Roman" pitchFamily="18" charset="0"/>
              </a:rPr>
              <a:t>所谓私有是指这些IP地址只能在企业或公司内部的局域网中使用，并不是在因特网上使用的全球唯一的IP地址。</a:t>
            </a:r>
            <a:r>
              <a:rPr lang="zh-CN" altLang="en-US" dirty="0">
                <a:latin typeface="Times New Roman" pitchFamily="18" charset="0"/>
                <a:ea typeface="微软雅黑" panose="020B0503020204020204" charset="-122"/>
                <a:cs typeface="Times New Roman" pitchFamily="18" charset="0"/>
              </a:rPr>
              <a:t>三类私有IP地址的范围分别如下：</a:t>
            </a:r>
          </a:p>
          <a:p>
            <a:pPr algn="l"/>
            <a:endParaRPr lang="zh-CN" altLang="en-US" dirty="0">
              <a:latin typeface="Times New Roman" pitchFamily="18" charset="0"/>
              <a:ea typeface="微软雅黑" panose="020B0503020204020204" charset="-122"/>
              <a:cs typeface="Times New Roman" pitchFamily="18" charset="0"/>
            </a:endParaRPr>
          </a:p>
          <a:p>
            <a:pPr algn="l"/>
            <a:r>
              <a:rPr lang="zh-CN" altLang="en-US" dirty="0">
                <a:latin typeface="Times New Roman" pitchFamily="18" charset="0"/>
                <a:ea typeface="微软雅黑" panose="020B0503020204020204" charset="-122"/>
                <a:cs typeface="Times New Roman" pitchFamily="18" charset="0"/>
              </a:rPr>
              <a:t>    A类私有IP地址范围是：10.0.0.0～10.255.255.255</a:t>
            </a:r>
          </a:p>
          <a:p>
            <a:pPr algn="l"/>
            <a:r>
              <a:rPr lang="zh-CN" altLang="en-US" dirty="0">
                <a:latin typeface="Times New Roman" pitchFamily="18" charset="0"/>
                <a:ea typeface="微软雅黑" panose="020B0503020204020204" charset="-122"/>
                <a:cs typeface="Times New Roman" pitchFamily="18" charset="0"/>
              </a:rPr>
              <a:t>    B类私有IP地址范围是：172.16.0.0～172.31.255.25</a:t>
            </a:r>
          </a:p>
          <a:p>
            <a:pPr algn="l"/>
            <a:r>
              <a:rPr lang="zh-CN" altLang="en-US" dirty="0">
                <a:latin typeface="Times New Roman" pitchFamily="18" charset="0"/>
                <a:ea typeface="微软雅黑" panose="020B0503020204020204" charset="-122"/>
                <a:cs typeface="Times New Roman" pitchFamily="18" charset="0"/>
              </a:rPr>
              <a:t>    C类私有IP地址范围是：192.168.0.0～192.168.255.255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69290" y="207010"/>
            <a:ext cx="8608060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（</a:t>
            </a:r>
            <a:r>
              <a:rPr lang="zh-CN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二</a:t>
            </a:r>
            <a:r>
              <a:rPr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）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+mn-ea"/>
              </a:rPr>
              <a:t>简单交换式网络IP地址应用测试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69290" y="1326515"/>
            <a:ext cx="11364595" cy="754380"/>
            <a:chOff x="508000" y="3196191"/>
            <a:chExt cx="11364483" cy="754380"/>
          </a:xfrm>
        </p:grpSpPr>
        <p:sp>
          <p:nvSpPr>
            <p:cNvPr id="2" name="TextBox 1"/>
            <p:cNvSpPr txBox="1">
              <a:spLocks noChangeArrowheads="1"/>
            </p:cNvSpPr>
            <p:nvPr/>
          </p:nvSpPr>
          <p:spPr bwMode="auto">
            <a:xfrm>
              <a:off x="508000" y="3196191"/>
              <a:ext cx="318132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rgbClr val="E67819"/>
                  </a:solidFill>
                  <a:latin typeface="Impact" panose="020B0806030902050204" pitchFamily="34" charset="0"/>
                  <a:ea typeface="MS UI Gothic" panose="020B0600070205080204" pitchFamily="34" charset="-128"/>
                </a:rPr>
                <a:t>1</a:t>
              </a:r>
              <a:endParaRPr lang="zh-CN" altLang="en-US" sz="2800" dirty="0">
                <a:solidFill>
                  <a:srgbClr val="E67819"/>
                </a:solidFill>
                <a:latin typeface="Impact" panose="020B0806030902050204" pitchFamily="34" charset="0"/>
                <a:ea typeface="MS UI Gothic" panose="020B0600070205080204" pitchFamily="34" charset="-128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508000" y="3196191"/>
              <a:ext cx="590550" cy="590550"/>
            </a:xfrm>
            <a:prstGeom prst="line">
              <a:avLst/>
            </a:prstGeom>
            <a:ln>
              <a:solidFill>
                <a:srgbClr val="E678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矩形 7"/>
            <p:cNvSpPr>
              <a:spLocks noChangeArrowheads="1"/>
            </p:cNvSpPr>
            <p:nvPr/>
          </p:nvSpPr>
          <p:spPr bwMode="auto">
            <a:xfrm>
              <a:off x="960751" y="3291441"/>
              <a:ext cx="10911732" cy="659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 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选择一个多口交换机，利用直通线将各台计算机连接到交换机上，如图4-4所示。如果试验室没有相关网络设备，可用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Cisco Packet Tracer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软件进行模拟试验。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546350" y="2698115"/>
            <a:ext cx="7098030" cy="3170555"/>
            <a:chOff x="4010" y="4249"/>
            <a:chExt cx="11178" cy="4993"/>
          </a:xfrm>
        </p:grpSpPr>
        <p:graphicFrame>
          <p:nvGraphicFramePr>
            <p:cNvPr id="7" name="对象 70"/>
            <p:cNvGraphicFramePr>
              <a:graphicFrameLocks/>
            </p:cNvGraphicFramePr>
            <p:nvPr/>
          </p:nvGraphicFramePr>
          <p:xfrm>
            <a:off x="4010" y="4249"/>
            <a:ext cx="11178" cy="4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r:id="rId6" imgW="6467523" imgH="2555010" progId="">
                    <p:embed/>
                  </p:oleObj>
                </mc:Choice>
                <mc:Fallback>
                  <p:oleObj r:id="rId6" imgW="6467523" imgH="2555010" progId="">
                    <p:embed/>
                    <p:pic>
                      <p:nvPicPr>
                        <p:cNvPr id="0" name="Picture 4" descr="image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0" y="4249"/>
                          <a:ext cx="11178" cy="44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文本框 7"/>
            <p:cNvSpPr txBox="1"/>
            <p:nvPr/>
          </p:nvSpPr>
          <p:spPr>
            <a:xfrm>
              <a:off x="8010" y="8666"/>
              <a:ext cx="3181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图4-4  实验拓扑图</a:t>
              </a:r>
            </a:p>
          </p:txBody>
        </p:sp>
      </p:grp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7112000" y="2345055"/>
            <a:ext cx="4636770" cy="3337560"/>
            <a:chOff x="11200" y="3693"/>
            <a:chExt cx="7302" cy="5256"/>
          </a:xfrm>
        </p:grpSpPr>
        <p:grpSp>
          <p:nvGrpSpPr>
            <p:cNvPr id="15" name="组合 14"/>
            <p:cNvGrpSpPr/>
            <p:nvPr/>
          </p:nvGrpSpPr>
          <p:grpSpPr>
            <a:xfrm>
              <a:off x="11200" y="3693"/>
              <a:ext cx="7302" cy="5256"/>
              <a:chOff x="11200" y="3693"/>
              <a:chExt cx="7302" cy="5256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11200" y="3693"/>
                <a:ext cx="7302" cy="5256"/>
                <a:chOff x="11200" y="3693"/>
                <a:chExt cx="7302" cy="5256"/>
              </a:xfrm>
            </p:grpSpPr>
            <p:pic>
              <p:nvPicPr>
                <p:cNvPr id="2" name="图片 7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200" y="3693"/>
                  <a:ext cx="7302" cy="46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13" name="文本框 12"/>
                <p:cNvSpPr txBox="1"/>
                <p:nvPr/>
              </p:nvSpPr>
              <p:spPr>
                <a:xfrm>
                  <a:off x="12102" y="8373"/>
                  <a:ext cx="5498" cy="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zh-CN" altLang="en-US" dirty="0">
                      <a:latin typeface="Times New Roman" pitchFamily="18" charset="0"/>
                      <a:cs typeface="Times New Roman" pitchFamily="18" charset="0"/>
                    </a:rPr>
                    <a:t>图4-5  Packet Tracer软件操作界面</a:t>
                  </a:r>
                </a:p>
              </p:txBody>
            </p:sp>
          </p:grpSp>
          <p:sp>
            <p:nvSpPr>
              <p:cNvPr id="1073742971" name="矩形 1073742970"/>
              <p:cNvSpPr/>
              <p:nvPr/>
            </p:nvSpPr>
            <p:spPr>
              <a:xfrm>
                <a:off x="12840" y="7410"/>
                <a:ext cx="1980" cy="889"/>
              </a:xfrm>
              <a:prstGeom prst="rect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3742970" name="矩形 1073742969"/>
              <p:cNvSpPr/>
              <p:nvPr/>
            </p:nvSpPr>
            <p:spPr>
              <a:xfrm>
                <a:off x="11260" y="7410"/>
                <a:ext cx="1580" cy="888"/>
              </a:xfrm>
              <a:prstGeom prst="rect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073742972" name="直接箭头连接符 1073742971"/>
            <p:cNvCxnSpPr/>
            <p:nvPr/>
          </p:nvCxnSpPr>
          <p:spPr>
            <a:xfrm flipV="1">
              <a:off x="13065" y="5559"/>
              <a:ext cx="1152" cy="2056"/>
            </a:xfrm>
            <a:prstGeom prst="straightConnector1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</p:grp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290" y="207010"/>
            <a:ext cx="8608060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（</a:t>
            </a:r>
            <a:r>
              <a:rPr lang="zh-CN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二</a:t>
            </a:r>
            <a:r>
              <a:rPr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）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+mn-ea"/>
              </a:rPr>
              <a:t>简单交换式网络IP地址应用测试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69290" y="1443990"/>
            <a:ext cx="6107430" cy="4773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None/>
            </a:pPr>
            <a:r>
              <a:rPr lang="en-US" altLang="zh-CN">
                <a:latin typeface="Times New Roman" pitchFamily="18" charset="0"/>
                <a:ea typeface="微软雅黑" panose="020B0503020204020204" charset="-122"/>
                <a:cs typeface="Times New Roman" pitchFamily="18" charset="0"/>
                <a:sym typeface="+mn-ea"/>
              </a:rPr>
              <a:t>       </a:t>
            </a:r>
            <a:r>
              <a:rPr lang="zh-CN" altLang="en-US">
                <a:latin typeface="Times New Roman" pitchFamily="18" charset="0"/>
                <a:ea typeface="微软雅黑" panose="020B0503020204020204" charset="-122"/>
                <a:cs typeface="Times New Roman" pitchFamily="18" charset="0"/>
                <a:sym typeface="+mn-ea"/>
              </a:rPr>
              <a:t>如果利用Cisco Packet Tracer软件进行模拟试验，要搭建图4-4所示的网络拓扑，可通过以下操作实现。（关于Cisco Packet Tracer的更多使用方法，可参考附录2）。</a:t>
            </a:r>
            <a:endParaRPr lang="zh-CN" altLang="en-US">
              <a:latin typeface="Times New Roman" pitchFamily="18" charset="0"/>
              <a:ea typeface="微软雅黑" panose="020B0503020204020204" charset="-122"/>
              <a:cs typeface="Times New Roman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>
              <a:latin typeface="Times New Roman" pitchFamily="18" charset="0"/>
              <a:ea typeface="微软雅黑" panose="020B0503020204020204" charset="-122"/>
              <a:cs typeface="Times New Roman" pitchFamily="18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itchFamily="18" charset="0"/>
                <a:ea typeface="微软雅黑" panose="020B0503020204020204" charset="-122"/>
                <a:cs typeface="Times New Roman" pitchFamily="18" charset="0"/>
                <a:sym typeface="+mn-ea"/>
              </a:rPr>
              <a:t>在Cisco Packet Tracer操作界面底部的设备类型列表中选择“交换机”（Switches），在右侧的设备列表中选择2950-24型号，按住鼠标左键不放将其拖到工作区中，如图4-5所示。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itchFamily="18" charset="0"/>
                <a:ea typeface="微软雅黑" panose="020B0503020204020204" charset="-122"/>
                <a:cs typeface="Times New Roman" pitchFamily="18" charset="0"/>
                <a:sym typeface="+mn-ea"/>
              </a:rPr>
              <a:t>参考上步的操作，将“终端设备”（End Devices）分类中的和设备分别拖两个到工作区中，按前图4-4所示进行排列。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itchFamily="18" charset="0"/>
                <a:ea typeface="微软雅黑" panose="020B0503020204020204" charset="-122"/>
                <a:cs typeface="Times New Roman" pitchFamily="18" charset="0"/>
                <a:sym typeface="+mn-ea"/>
              </a:rPr>
              <a:t>选择“线缆”（Connections）分类中的“直通线”（Copper Straight-Through），然后在交换机上单击，从弹出的快捷菜单中选择交换机的快速以太网接口，如选择“FastEthernet0/1”接口，再在任一PC上单击，从弹出的快捷菜单中选择“FastEthernet0”接口；使用同样的方法将其他终端设备同交换机连接起来。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3742975" name="矩形标注 1073742974"/>
          <p:cNvSpPr/>
          <p:nvPr/>
        </p:nvSpPr>
        <p:spPr>
          <a:xfrm>
            <a:off x="10185400" y="1866900"/>
            <a:ext cx="723265" cy="285750"/>
          </a:xfrm>
          <a:prstGeom prst="wedgeRectCallout">
            <a:avLst>
              <a:gd name="adj1" fmla="val -80740"/>
              <a:gd name="adj2" fmla="val 387333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54000" rIns="54000"/>
          <a:lstStyle/>
          <a:p>
            <a:pPr algn="ctr"/>
            <a:r>
              <a:rPr lang="zh-CN" altLang="en-US" sz="1400">
                <a:latin typeface="Times New Roman" pitchFamily="18" charset="0"/>
                <a:cs typeface="Times New Roman" pitchFamily="18" charset="0"/>
              </a:rPr>
              <a:t>工作区</a:t>
            </a:r>
          </a:p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3742974" name="矩形标注 1073742973"/>
          <p:cNvSpPr/>
          <p:nvPr/>
        </p:nvSpPr>
        <p:spPr>
          <a:xfrm>
            <a:off x="9483725" y="4119880"/>
            <a:ext cx="958215" cy="285750"/>
          </a:xfrm>
          <a:prstGeom prst="wedgeRectCallout">
            <a:avLst>
              <a:gd name="adj1" fmla="val -71898"/>
              <a:gd name="adj2" fmla="val 149556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54000" rIns="54000"/>
          <a:lstStyle/>
          <a:p>
            <a:pPr algn="ctr"/>
            <a:r>
              <a:rPr lang="zh-CN" altLang="en-US" sz="1400">
                <a:latin typeface="Times New Roman" pitchFamily="18" charset="0"/>
                <a:cs typeface="Times New Roman" pitchFamily="18" charset="0"/>
              </a:rPr>
              <a:t>设备列表</a:t>
            </a:r>
          </a:p>
        </p:txBody>
      </p:sp>
      <p:sp>
        <p:nvSpPr>
          <p:cNvPr id="1073742973" name="矩形标注 1073742972"/>
          <p:cNvSpPr/>
          <p:nvPr/>
        </p:nvSpPr>
        <p:spPr>
          <a:xfrm>
            <a:off x="7047230" y="5522595"/>
            <a:ext cx="481965" cy="733425"/>
          </a:xfrm>
          <a:prstGeom prst="wedgeRectCallout">
            <a:avLst>
              <a:gd name="adj1" fmla="val -3000"/>
              <a:gd name="adj2" fmla="val -85238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54000" rIns="54000"/>
          <a:lstStyle/>
          <a:p>
            <a:pPr algn="l"/>
            <a:r>
              <a:rPr lang="zh-CN" altLang="en-US" sz="1400">
                <a:latin typeface="Times New Roman" pitchFamily="18" charset="0"/>
                <a:cs typeface="Times New Roman" pitchFamily="18" charset="0"/>
              </a:rPr>
              <a:t>设备类型列表</a:t>
            </a:r>
          </a:p>
          <a:p>
            <a:pPr algn="l"/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4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2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7374297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7374297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73742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2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7374297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7374297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73742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2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7374297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7374297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73742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3742975" grpId="0" animBg="1"/>
      <p:bldP spid="1073742974" grpId="0" animBg="1"/>
      <p:bldP spid="1073742973" grpId="0" animBg="1"/>
      <p:bldP spid="1073742973" grpId="1" animBg="1"/>
      <p:bldP spid="1073742973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290" y="207010"/>
            <a:ext cx="8608060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（</a:t>
            </a:r>
            <a:r>
              <a:rPr lang="zh-CN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二</a:t>
            </a:r>
            <a:r>
              <a:rPr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）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+mn-ea"/>
              </a:rPr>
              <a:t>简单交换式网络IP地址应用测试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69290" y="1326515"/>
            <a:ext cx="11364595" cy="754380"/>
            <a:chOff x="508000" y="3196191"/>
            <a:chExt cx="11364483" cy="754380"/>
          </a:xfrm>
        </p:grpSpPr>
        <p:sp>
          <p:nvSpPr>
            <p:cNvPr id="2" name="TextBox 1"/>
            <p:cNvSpPr txBox="1">
              <a:spLocks noChangeArrowheads="1"/>
            </p:cNvSpPr>
            <p:nvPr/>
          </p:nvSpPr>
          <p:spPr bwMode="auto">
            <a:xfrm>
              <a:off x="508000" y="3196191"/>
              <a:ext cx="36131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rgbClr val="E67819"/>
                  </a:solidFill>
                  <a:latin typeface="Impact" panose="020B0806030902050204" pitchFamily="34" charset="0"/>
                  <a:ea typeface="MS UI Gothic" panose="020B0600070205080204" pitchFamily="34" charset="-128"/>
                </a:rPr>
                <a:t>2</a:t>
              </a:r>
              <a:endParaRPr lang="zh-CN" altLang="en-US" sz="2800" dirty="0">
                <a:solidFill>
                  <a:srgbClr val="E67819"/>
                </a:solidFill>
                <a:latin typeface="Impact" panose="020B0806030902050204" pitchFamily="34" charset="0"/>
                <a:ea typeface="MS UI Gothic" panose="020B0600070205080204" pitchFamily="34" charset="-128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508000" y="3196191"/>
              <a:ext cx="590550" cy="590550"/>
            </a:xfrm>
            <a:prstGeom prst="line">
              <a:avLst/>
            </a:prstGeom>
            <a:ln>
              <a:solidFill>
                <a:srgbClr val="E678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矩形 7"/>
            <p:cNvSpPr>
              <a:spLocks noChangeArrowheads="1"/>
            </p:cNvSpPr>
            <p:nvPr/>
          </p:nvSpPr>
          <p:spPr bwMode="auto">
            <a:xfrm>
              <a:off x="960751" y="3291441"/>
              <a:ext cx="10911732" cy="659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        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按前面介绍的方法手工配置计算机的TCP/IP参数，将四台计算机的IP地址指定为192.168.1.*网段，具体值参考图4-4所示，子网掩码保持默认设置。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906905" y="2539365"/>
            <a:ext cx="3037840" cy="3419475"/>
            <a:chOff x="1623" y="3998"/>
            <a:chExt cx="4784" cy="5385"/>
          </a:xfrm>
        </p:grpSpPr>
        <p:sp>
          <p:nvSpPr>
            <p:cNvPr id="48" name="AutoShape 51"/>
            <p:cNvSpPr>
              <a:spLocks noChangeArrowheads="1"/>
            </p:cNvSpPr>
            <p:nvPr/>
          </p:nvSpPr>
          <p:spPr bwMode="auto">
            <a:xfrm>
              <a:off x="1623" y="3998"/>
              <a:ext cx="4784" cy="5385"/>
            </a:xfrm>
            <a:prstGeom prst="foldedCorner">
              <a:avLst>
                <a:gd name="adj" fmla="val 9551"/>
              </a:avLst>
            </a:prstGeom>
            <a:gradFill rotWithShape="1">
              <a:gsLst>
                <a:gs pos="0">
                  <a:srgbClr val="FDEB03"/>
                </a:gs>
                <a:gs pos="100000">
                  <a:srgbClr val="FDEB03">
                    <a:gamma/>
                    <a:tint val="2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FFFFFF"/>
              </a:solidFill>
              <a:round/>
            </a:ln>
            <a:effectLst>
              <a:outerShdw dist="53882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49" name="Rectangle 52"/>
            <p:cNvSpPr>
              <a:spLocks noChangeArrowheads="1"/>
            </p:cNvSpPr>
            <p:nvPr/>
          </p:nvSpPr>
          <p:spPr bwMode="auto">
            <a:xfrm>
              <a:off x="1713" y="4123"/>
              <a:ext cx="4584" cy="641"/>
            </a:xfrm>
            <a:prstGeom prst="rect">
              <a:avLst/>
            </a:prstGeom>
            <a:solidFill>
              <a:srgbClr val="FAC400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GB" sz="2000" b="1">
                  <a:latin typeface="微软雅黑" panose="020B0503020204020204" charset="-122"/>
                  <a:ea typeface="微软雅黑" panose="020B0503020204020204" charset="-122"/>
                </a:rPr>
                <a:t>提示</a:t>
              </a: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768" y="3999"/>
              <a:ext cx="876" cy="876"/>
              <a:chOff x="13131" y="6278"/>
              <a:chExt cx="622" cy="622"/>
            </a:xfrm>
          </p:grpSpPr>
          <p:sp>
            <p:nvSpPr>
              <p:cNvPr id="51" name="Oval 32"/>
              <p:cNvSpPr>
                <a:spLocks noChangeArrowheads="1"/>
              </p:cNvSpPr>
              <p:nvPr/>
            </p:nvSpPr>
            <p:spPr bwMode="auto">
              <a:xfrm>
                <a:off x="13131" y="6278"/>
                <a:ext cx="623" cy="623"/>
              </a:xfrm>
              <a:prstGeom prst="ellipse">
                <a:avLst/>
              </a:prstGeom>
              <a:gradFill rotWithShape="1">
                <a:gsLst>
                  <a:gs pos="0">
                    <a:srgbClr val="ECECEC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bg1"/>
                </a:solidFill>
                <a:round/>
              </a:ln>
              <a:effectLst>
                <a:outerShdw dist="53882" dir="2700000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53" name="Freeform 60"/>
              <p:cNvSpPr/>
              <p:nvPr/>
            </p:nvSpPr>
            <p:spPr bwMode="gray">
              <a:xfrm>
                <a:off x="13313" y="6383"/>
                <a:ext cx="253" cy="315"/>
              </a:xfrm>
              <a:custGeom>
                <a:avLst/>
                <a:gdLst/>
                <a:ahLst/>
                <a:cxnLst>
                  <a:cxn ang="0">
                    <a:pos x="115" y="0"/>
                  </a:cxn>
                  <a:cxn ang="0">
                    <a:pos x="0" y="108"/>
                  </a:cxn>
                  <a:cxn ang="0">
                    <a:pos x="44" y="227"/>
                  </a:cxn>
                  <a:cxn ang="0">
                    <a:pos x="58" y="276"/>
                  </a:cxn>
                  <a:cxn ang="0">
                    <a:pos x="71" y="287"/>
                  </a:cxn>
                  <a:cxn ang="0">
                    <a:pos x="159" y="287"/>
                  </a:cxn>
                  <a:cxn ang="0">
                    <a:pos x="172" y="276"/>
                  </a:cxn>
                  <a:cxn ang="0">
                    <a:pos x="186" y="227"/>
                  </a:cxn>
                  <a:cxn ang="0">
                    <a:pos x="230" y="108"/>
                  </a:cxn>
                  <a:cxn ang="0">
                    <a:pos x="115" y="0"/>
                  </a:cxn>
                </a:cxnLst>
                <a:rect l="0" t="0" r="r" b="b"/>
                <a:pathLst>
                  <a:path w="230" h="287">
                    <a:moveTo>
                      <a:pt x="115" y="0"/>
                    </a:moveTo>
                    <a:cubicBezTo>
                      <a:pt x="51" y="0"/>
                      <a:pt x="0" y="49"/>
                      <a:pt x="0" y="108"/>
                    </a:cubicBezTo>
                    <a:cubicBezTo>
                      <a:pt x="0" y="146"/>
                      <a:pt x="25" y="185"/>
                      <a:pt x="44" y="227"/>
                    </a:cubicBezTo>
                    <a:cubicBezTo>
                      <a:pt x="58" y="276"/>
                      <a:pt x="58" y="276"/>
                      <a:pt x="58" y="276"/>
                    </a:cubicBezTo>
                    <a:cubicBezTo>
                      <a:pt x="58" y="282"/>
                      <a:pt x="64" y="287"/>
                      <a:pt x="71" y="287"/>
                    </a:cubicBezTo>
                    <a:cubicBezTo>
                      <a:pt x="159" y="287"/>
                      <a:pt x="159" y="287"/>
                      <a:pt x="159" y="287"/>
                    </a:cubicBezTo>
                    <a:cubicBezTo>
                      <a:pt x="166" y="287"/>
                      <a:pt x="172" y="282"/>
                      <a:pt x="172" y="276"/>
                    </a:cubicBezTo>
                    <a:cubicBezTo>
                      <a:pt x="186" y="227"/>
                      <a:pt x="186" y="227"/>
                      <a:pt x="186" y="227"/>
                    </a:cubicBezTo>
                    <a:cubicBezTo>
                      <a:pt x="205" y="185"/>
                      <a:pt x="230" y="146"/>
                      <a:pt x="230" y="108"/>
                    </a:cubicBezTo>
                    <a:cubicBezTo>
                      <a:pt x="230" y="49"/>
                      <a:pt x="179" y="0"/>
                      <a:pt x="115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99"/>
                  </a:gs>
                  <a:gs pos="100000">
                    <a:srgbClr val="FEA501"/>
                  </a:gs>
                </a:gsLst>
                <a:lin ang="5400000" scaled="1"/>
              </a:gradFill>
              <a:ln w="9525">
                <a:solidFill>
                  <a:schemeClr val="bg1"/>
                </a:solidFill>
                <a:round/>
              </a:ln>
              <a:effectLst>
                <a:outerShdw dist="35921" dir="2700000" algn="ctr" rotWithShape="0">
                  <a:srgbClr val="333333"/>
                </a:outerShdw>
              </a:effectLst>
            </p:spPr>
            <p:txBody>
              <a:bodyPr/>
              <a:lstStyle/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" name="矩形 7"/>
            <p:cNvSpPr>
              <a:spLocks noChangeArrowheads="1"/>
            </p:cNvSpPr>
            <p:nvPr/>
          </p:nvSpPr>
          <p:spPr bwMode="auto">
            <a:xfrm>
              <a:off x="1713" y="4764"/>
              <a:ext cx="4583" cy="4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        </a:t>
              </a:r>
              <a:r>
                <a:rPr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利用Cisco Packet Tracer进行模拟实验时，</a:t>
              </a:r>
              <a:r>
                <a:rPr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要设置某个PC的TCP/IP参数，可在工作区单击该PC，打开其设置界面，切换到“桌面”（Desktop）选项卡，单击“IP地址配置”（IP Configuration）选项，打开“IP 地址配置”界面进行操作，</a:t>
              </a:r>
              <a:r>
                <a:rPr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如图4-6所示。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891655" y="2618105"/>
            <a:ext cx="3554730" cy="3626485"/>
            <a:chOff x="10853" y="4123"/>
            <a:chExt cx="5598" cy="5711"/>
          </a:xfrm>
        </p:grpSpPr>
        <p:pic>
          <p:nvPicPr>
            <p:cNvPr id="4" name="图片 8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53" y="4123"/>
              <a:ext cx="5599" cy="513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3" name="文本框 12"/>
            <p:cNvSpPr txBox="1"/>
            <p:nvPr/>
          </p:nvSpPr>
          <p:spPr>
            <a:xfrm>
              <a:off x="11672" y="9258"/>
              <a:ext cx="3961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图4-6  IP 地址配置界面</a:t>
              </a:r>
            </a:p>
          </p:txBody>
        </p:sp>
        <p:sp>
          <p:nvSpPr>
            <p:cNvPr id="1073742976" name="矩形 1073742975"/>
            <p:cNvSpPr/>
            <p:nvPr/>
          </p:nvSpPr>
          <p:spPr>
            <a:xfrm>
              <a:off x="12370" y="5685"/>
              <a:ext cx="1659" cy="570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5914390" y="2376170"/>
            <a:ext cx="0" cy="3781425"/>
          </a:xfrm>
          <a:prstGeom prst="line">
            <a:avLst/>
          </a:prstGeom>
          <a:ln w="28575" cmpd="sng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290" y="207010"/>
            <a:ext cx="8608060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（</a:t>
            </a:r>
            <a:r>
              <a:rPr lang="zh-CN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二</a:t>
            </a:r>
            <a:r>
              <a:rPr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）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+mn-ea"/>
              </a:rPr>
              <a:t>简单交换式网络IP地址应用测试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69290" y="1326515"/>
            <a:ext cx="11364595" cy="754380"/>
            <a:chOff x="508000" y="3196191"/>
            <a:chExt cx="11364483" cy="754380"/>
          </a:xfrm>
        </p:grpSpPr>
        <p:sp>
          <p:nvSpPr>
            <p:cNvPr id="2" name="TextBox 1"/>
            <p:cNvSpPr txBox="1">
              <a:spLocks noChangeArrowheads="1"/>
            </p:cNvSpPr>
            <p:nvPr/>
          </p:nvSpPr>
          <p:spPr bwMode="auto">
            <a:xfrm>
              <a:off x="508000" y="3196191"/>
              <a:ext cx="37542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rgbClr val="E67819"/>
                  </a:solidFill>
                  <a:latin typeface="Impact" panose="020B0806030902050204" pitchFamily="34" charset="0"/>
                  <a:ea typeface="MS UI Gothic" panose="020B0600070205080204" pitchFamily="34" charset="-128"/>
                </a:rPr>
                <a:t>3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508000" y="3196191"/>
              <a:ext cx="590550" cy="590550"/>
            </a:xfrm>
            <a:prstGeom prst="line">
              <a:avLst/>
            </a:prstGeom>
            <a:ln>
              <a:solidFill>
                <a:srgbClr val="E678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矩形 7"/>
            <p:cNvSpPr>
              <a:spLocks noChangeArrowheads="1"/>
            </p:cNvSpPr>
            <p:nvPr/>
          </p:nvSpPr>
          <p:spPr bwMode="auto">
            <a:xfrm>
              <a:off x="960751" y="3291441"/>
              <a:ext cx="10911732" cy="659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</a:rPr>
                <a:t>        </a:t>
              </a:r>
              <a:r>
                <a:rPr dirty="0">
                  <a:solidFill>
                    <a:schemeClr val="tx1"/>
                  </a:solidFill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</a:rPr>
                <a:t>测试交换式网络中各计算机的连通性。在PC0上用ping 命令分别ping PC1，Laptop0和laptop1的IP地址，观察结果。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906905" y="2539365"/>
            <a:ext cx="3037840" cy="3419475"/>
            <a:chOff x="1623" y="3998"/>
            <a:chExt cx="4784" cy="5385"/>
          </a:xfrm>
        </p:grpSpPr>
        <p:sp>
          <p:nvSpPr>
            <p:cNvPr id="48" name="AutoShape 51"/>
            <p:cNvSpPr>
              <a:spLocks noChangeArrowheads="1"/>
            </p:cNvSpPr>
            <p:nvPr/>
          </p:nvSpPr>
          <p:spPr bwMode="auto">
            <a:xfrm>
              <a:off x="1623" y="3998"/>
              <a:ext cx="4784" cy="5385"/>
            </a:xfrm>
            <a:prstGeom prst="foldedCorner">
              <a:avLst>
                <a:gd name="adj" fmla="val 9551"/>
              </a:avLst>
            </a:prstGeom>
            <a:gradFill rotWithShape="1">
              <a:gsLst>
                <a:gs pos="0">
                  <a:srgbClr val="FDEB03"/>
                </a:gs>
                <a:gs pos="100000">
                  <a:srgbClr val="FDEB03">
                    <a:gamma/>
                    <a:tint val="2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FFFFFF"/>
              </a:solidFill>
              <a:round/>
            </a:ln>
            <a:effectLst>
              <a:outerShdw dist="53882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GB" altLang="zh-CN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49" name="Rectangle 52"/>
            <p:cNvSpPr>
              <a:spLocks noChangeArrowheads="1"/>
            </p:cNvSpPr>
            <p:nvPr/>
          </p:nvSpPr>
          <p:spPr bwMode="auto">
            <a:xfrm>
              <a:off x="1713" y="4123"/>
              <a:ext cx="4584" cy="641"/>
            </a:xfrm>
            <a:prstGeom prst="rect">
              <a:avLst/>
            </a:prstGeom>
            <a:solidFill>
              <a:srgbClr val="FAC400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GB" sz="2000" b="1"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</a:rPr>
                <a:t>提示</a:t>
              </a: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768" y="3999"/>
              <a:ext cx="876" cy="876"/>
              <a:chOff x="13131" y="6278"/>
              <a:chExt cx="622" cy="622"/>
            </a:xfrm>
          </p:grpSpPr>
          <p:sp>
            <p:nvSpPr>
              <p:cNvPr id="51" name="Oval 32"/>
              <p:cNvSpPr>
                <a:spLocks noChangeArrowheads="1"/>
              </p:cNvSpPr>
              <p:nvPr/>
            </p:nvSpPr>
            <p:spPr bwMode="auto">
              <a:xfrm>
                <a:off x="13131" y="6278"/>
                <a:ext cx="623" cy="623"/>
              </a:xfrm>
              <a:prstGeom prst="ellipse">
                <a:avLst/>
              </a:prstGeom>
              <a:gradFill rotWithShape="1">
                <a:gsLst>
                  <a:gs pos="0">
                    <a:srgbClr val="ECECEC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bg1"/>
                </a:solidFill>
                <a:round/>
              </a:ln>
              <a:effectLst>
                <a:outerShdw dist="53882" dir="2700000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GB" altLang="zh-CN"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endParaRPr>
              </a:p>
            </p:txBody>
          </p:sp>
          <p:sp>
            <p:nvSpPr>
              <p:cNvPr id="53" name="Freeform 60"/>
              <p:cNvSpPr/>
              <p:nvPr/>
            </p:nvSpPr>
            <p:spPr bwMode="gray">
              <a:xfrm>
                <a:off x="13313" y="6383"/>
                <a:ext cx="253" cy="315"/>
              </a:xfrm>
              <a:custGeom>
                <a:avLst/>
                <a:gdLst/>
                <a:ahLst/>
                <a:cxnLst>
                  <a:cxn ang="0">
                    <a:pos x="115" y="0"/>
                  </a:cxn>
                  <a:cxn ang="0">
                    <a:pos x="0" y="108"/>
                  </a:cxn>
                  <a:cxn ang="0">
                    <a:pos x="44" y="227"/>
                  </a:cxn>
                  <a:cxn ang="0">
                    <a:pos x="58" y="276"/>
                  </a:cxn>
                  <a:cxn ang="0">
                    <a:pos x="71" y="287"/>
                  </a:cxn>
                  <a:cxn ang="0">
                    <a:pos x="159" y="287"/>
                  </a:cxn>
                  <a:cxn ang="0">
                    <a:pos x="172" y="276"/>
                  </a:cxn>
                  <a:cxn ang="0">
                    <a:pos x="186" y="227"/>
                  </a:cxn>
                  <a:cxn ang="0">
                    <a:pos x="230" y="108"/>
                  </a:cxn>
                  <a:cxn ang="0">
                    <a:pos x="115" y="0"/>
                  </a:cxn>
                </a:cxnLst>
                <a:rect l="0" t="0" r="r" b="b"/>
                <a:pathLst>
                  <a:path w="230" h="287">
                    <a:moveTo>
                      <a:pt x="115" y="0"/>
                    </a:moveTo>
                    <a:cubicBezTo>
                      <a:pt x="51" y="0"/>
                      <a:pt x="0" y="49"/>
                      <a:pt x="0" y="108"/>
                    </a:cubicBezTo>
                    <a:cubicBezTo>
                      <a:pt x="0" y="146"/>
                      <a:pt x="25" y="185"/>
                      <a:pt x="44" y="227"/>
                    </a:cubicBezTo>
                    <a:cubicBezTo>
                      <a:pt x="58" y="276"/>
                      <a:pt x="58" y="276"/>
                      <a:pt x="58" y="276"/>
                    </a:cubicBezTo>
                    <a:cubicBezTo>
                      <a:pt x="58" y="282"/>
                      <a:pt x="64" y="287"/>
                      <a:pt x="71" y="287"/>
                    </a:cubicBezTo>
                    <a:cubicBezTo>
                      <a:pt x="159" y="287"/>
                      <a:pt x="159" y="287"/>
                      <a:pt x="159" y="287"/>
                    </a:cubicBezTo>
                    <a:cubicBezTo>
                      <a:pt x="166" y="287"/>
                      <a:pt x="172" y="282"/>
                      <a:pt x="172" y="276"/>
                    </a:cubicBezTo>
                    <a:cubicBezTo>
                      <a:pt x="186" y="227"/>
                      <a:pt x="186" y="227"/>
                      <a:pt x="186" y="227"/>
                    </a:cubicBezTo>
                    <a:cubicBezTo>
                      <a:pt x="205" y="185"/>
                      <a:pt x="230" y="146"/>
                      <a:pt x="230" y="108"/>
                    </a:cubicBezTo>
                    <a:cubicBezTo>
                      <a:pt x="230" y="49"/>
                      <a:pt x="179" y="0"/>
                      <a:pt x="115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99"/>
                  </a:gs>
                  <a:gs pos="100000">
                    <a:srgbClr val="FEA501"/>
                  </a:gs>
                </a:gsLst>
                <a:lin ang="5400000" scaled="1"/>
              </a:gradFill>
              <a:ln w="9525">
                <a:solidFill>
                  <a:schemeClr val="bg1"/>
                </a:solidFill>
                <a:round/>
              </a:ln>
              <a:effectLst>
                <a:outerShdw dist="35921" dir="2700000" algn="ctr" rotWithShape="0">
                  <a:srgbClr val="333333"/>
                </a:outerShdw>
              </a:effectLst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10" name="矩形 7"/>
            <p:cNvSpPr>
              <a:spLocks noChangeArrowheads="1"/>
            </p:cNvSpPr>
            <p:nvPr/>
          </p:nvSpPr>
          <p:spPr bwMode="auto">
            <a:xfrm>
              <a:off x="1713" y="5019"/>
              <a:ext cx="4583" cy="4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</a:rPr>
                <a:t>      </a:t>
              </a:r>
              <a:r>
                <a:rPr dirty="0">
                  <a:solidFill>
                    <a:schemeClr val="tx1"/>
                  </a:solidFill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</a:rPr>
                <a:t>如果利用Cisco Packet Tracer软件进行模拟试验，要在某个PC上使用ping命令，可在前面提示中讲到的“桌面”选项卡中</a:t>
              </a:r>
              <a:r>
                <a:rPr b="1" dirty="0">
                  <a:solidFill>
                    <a:srgbClr val="FF0000"/>
                  </a:solidFill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</a:rPr>
                <a:t>单击“命令提示符”（Command Prompt）选项，打开命令提示符界面进行操作，</a:t>
              </a:r>
              <a:r>
                <a:rPr dirty="0">
                  <a:solidFill>
                    <a:schemeClr val="tx1"/>
                  </a:solidFill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</a:rPr>
                <a:t>如图4-7所示。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334885" y="2540000"/>
            <a:ext cx="3141980" cy="3813810"/>
            <a:chOff x="11551" y="4000"/>
            <a:chExt cx="4948" cy="6006"/>
          </a:xfrm>
        </p:grpSpPr>
        <p:sp>
          <p:nvSpPr>
            <p:cNvPr id="13" name="文本框 12"/>
            <p:cNvSpPr txBox="1"/>
            <p:nvPr/>
          </p:nvSpPr>
          <p:spPr>
            <a:xfrm>
              <a:off x="12081" y="9430"/>
              <a:ext cx="388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图4-7  命令提示符界面</a:t>
              </a:r>
            </a:p>
          </p:txBody>
        </p:sp>
        <p:pic>
          <p:nvPicPr>
            <p:cNvPr id="4" name="图片 83"/>
            <p:cNvPicPr>
              <a:picLocks noChangeAspect="1"/>
            </p:cNvPicPr>
            <p:nvPr/>
          </p:nvPicPr>
          <p:blipFill>
            <a:blip r:embed="rId5"/>
            <a:srcRect r="16080"/>
            <a:stretch>
              <a:fillRect/>
            </a:stretch>
          </p:blipFill>
          <p:spPr>
            <a:xfrm>
              <a:off x="11551" y="4000"/>
              <a:ext cx="4948" cy="5430"/>
            </a:xfrm>
            <a:prstGeom prst="rect">
              <a:avLst/>
            </a:prstGeom>
            <a:noFill/>
            <a:ln w="9525">
              <a:noFill/>
            </a:ln>
          </p:spPr>
        </p:pic>
      </p:grpSp>
      <p:cxnSp>
        <p:nvCxnSpPr>
          <p:cNvPr id="14" name="直接连接符 13"/>
          <p:cNvCxnSpPr/>
          <p:nvPr/>
        </p:nvCxnSpPr>
        <p:spPr>
          <a:xfrm>
            <a:off x="6139815" y="2373630"/>
            <a:ext cx="0" cy="3781425"/>
          </a:xfrm>
          <a:prstGeom prst="line">
            <a:avLst/>
          </a:prstGeom>
          <a:ln w="28575" cmpd="sng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290" y="207010"/>
            <a:ext cx="8608060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（</a:t>
            </a:r>
            <a:r>
              <a:rPr lang="zh-CN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二</a:t>
            </a:r>
            <a:r>
              <a:rPr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）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+mn-ea"/>
              </a:rPr>
              <a:t>简单交换式网络IP地址应用测试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69290" y="1326515"/>
            <a:ext cx="11364595" cy="590550"/>
            <a:chOff x="508000" y="3196191"/>
            <a:chExt cx="11364483" cy="590550"/>
          </a:xfrm>
        </p:grpSpPr>
        <p:sp>
          <p:nvSpPr>
            <p:cNvPr id="2" name="TextBox 1"/>
            <p:cNvSpPr txBox="1">
              <a:spLocks noChangeArrowheads="1"/>
            </p:cNvSpPr>
            <p:nvPr/>
          </p:nvSpPr>
          <p:spPr bwMode="auto">
            <a:xfrm>
              <a:off x="508000" y="3196191"/>
              <a:ext cx="36067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rgbClr val="E67819"/>
                  </a:solidFill>
                  <a:latin typeface="Impact" panose="020B0806030902050204" pitchFamily="34" charset="0"/>
                  <a:ea typeface="MS UI Gothic" panose="020B0600070205080204" pitchFamily="34" charset="-128"/>
                </a:rPr>
                <a:t>4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508000" y="3196191"/>
              <a:ext cx="590550" cy="590550"/>
            </a:xfrm>
            <a:prstGeom prst="line">
              <a:avLst/>
            </a:prstGeom>
            <a:ln>
              <a:solidFill>
                <a:srgbClr val="E678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矩形 7"/>
            <p:cNvSpPr>
              <a:spLocks noChangeArrowheads="1"/>
            </p:cNvSpPr>
            <p:nvPr/>
          </p:nvSpPr>
          <p:spPr bwMode="auto">
            <a:xfrm>
              <a:off x="960751" y="3291441"/>
              <a:ext cx="109117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</a:rPr>
                <a:t>      </a:t>
              </a:r>
              <a:r>
                <a:rPr dirty="0">
                  <a:solidFill>
                    <a:schemeClr val="tx1"/>
                  </a:solidFill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</a:rPr>
                <a:t>通过ping命令体会IP地址在相同网段和不同网段之间的连通性。</a:t>
              </a:r>
            </a:p>
          </p:txBody>
        </p:sp>
      </p:grpSp>
      <p:sp>
        <p:nvSpPr>
          <p:cNvPr id="101" name="Rectangle 5"/>
          <p:cNvSpPr>
            <a:spLocks noChangeArrowheads="1"/>
          </p:cNvSpPr>
          <p:nvPr/>
        </p:nvSpPr>
        <p:spPr bwMode="gray">
          <a:xfrm>
            <a:off x="5136515" y="5706745"/>
            <a:ext cx="6118860" cy="275590"/>
          </a:xfrm>
          <a:prstGeom prst="rect">
            <a:avLst/>
          </a:prstGeom>
          <a:solidFill>
            <a:srgbClr val="EAEAEA"/>
          </a:solidFill>
          <a:ln w="9525" algn="ctr">
            <a:prstDash val="dash"/>
            <a:miter lim="800000"/>
          </a:ln>
          <a:effectLst/>
          <a:scene3d>
            <a:camera prst="legacyPerspectiveTop">
              <a:rot lat="600000" lon="0" rev="0"/>
            </a:camera>
            <a:lightRig rig="legacyFlat3" dir="r"/>
          </a:scene3d>
          <a:sp3d extrusionH="37830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226425" y="1931035"/>
            <a:ext cx="2348230" cy="3879215"/>
            <a:chOff x="6850" y="3296"/>
            <a:chExt cx="3698" cy="6109"/>
          </a:xfrm>
        </p:grpSpPr>
        <p:sp>
          <p:nvSpPr>
            <p:cNvPr id="113" name="AutoShape 17"/>
            <p:cNvSpPr>
              <a:spLocks noChangeArrowheads="1"/>
            </p:cNvSpPr>
            <p:nvPr/>
          </p:nvSpPr>
          <p:spPr bwMode="ltGray">
            <a:xfrm>
              <a:off x="6850" y="3296"/>
              <a:ext cx="3698" cy="5632"/>
            </a:xfrm>
            <a:prstGeom prst="roundRect">
              <a:avLst>
                <a:gd name="adj" fmla="val 2259"/>
              </a:avLst>
            </a:prstGeom>
            <a:gradFill rotWithShape="1">
              <a:gsLst>
                <a:gs pos="0">
                  <a:srgbClr val="E8E8E8"/>
                </a:gs>
                <a:gs pos="100000">
                  <a:srgbClr val="E8E8E8">
                    <a:gamma/>
                    <a:shade val="85882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DDDDDD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14" name="Picture 18" descr="light_shadow"/>
            <p:cNvPicPr>
              <a:picLocks noChangeAspect="1" noChangeArrowheads="1"/>
            </p:cNvPicPr>
            <p:nvPr/>
          </p:nvPicPr>
          <p:blipFill>
            <a:blip r:embed="rId5" cstate="print">
              <a:lum bright="-78000" contrast="-7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7551" y="8391"/>
              <a:ext cx="2389" cy="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" name="Group 22"/>
            <p:cNvGrpSpPr/>
            <p:nvPr/>
          </p:nvGrpSpPr>
          <p:grpSpPr bwMode="auto">
            <a:xfrm>
              <a:off x="7924" y="7429"/>
              <a:ext cx="1544" cy="1976"/>
              <a:chOff x="2304" y="2496"/>
              <a:chExt cx="1200" cy="1536"/>
            </a:xfrm>
          </p:grpSpPr>
          <p:pic>
            <p:nvPicPr>
              <p:cNvPr id="152" name="Picture 23" descr="circuler_1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2314" y="2544"/>
                <a:ext cx="1182" cy="1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3" name="Oval 24"/>
              <p:cNvSpPr>
                <a:spLocks noChangeArrowheads="1"/>
              </p:cNvSpPr>
              <p:nvPr/>
            </p:nvSpPr>
            <p:spPr bwMode="gray">
              <a:xfrm>
                <a:off x="2314" y="2544"/>
                <a:ext cx="1190" cy="1199"/>
              </a:xfrm>
              <a:prstGeom prst="ellipse">
                <a:avLst/>
              </a:prstGeom>
              <a:solidFill>
                <a:srgbClr val="C85414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4" name="Picture 25" descr="light_shadow1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2304" y="2496"/>
                <a:ext cx="871" cy="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9" name="Group 26"/>
              <p:cNvGrpSpPr/>
              <p:nvPr/>
            </p:nvGrpSpPr>
            <p:grpSpPr bwMode="auto">
              <a:xfrm rot="-3733502" flipH="1" flipV="1">
                <a:off x="2673" y="3381"/>
                <a:ext cx="1049" cy="253"/>
                <a:chOff x="2532" y="1051"/>
                <a:chExt cx="893" cy="246"/>
              </a:xfrm>
            </p:grpSpPr>
            <p:grpSp>
              <p:nvGrpSpPr>
                <p:cNvPr id="20" name="Group 27"/>
                <p:cNvGrpSpPr/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162" name="AutoShape 28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63" name="AutoShape 29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64" name="AutoShape 30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65" name="AutoShape 31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21" name="Group 32"/>
                <p:cNvGrpSpPr/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158" name="AutoShape 33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59" name="AutoShape 34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60" name="AutoShape 35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61" name="AutoShape 36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</p:grpSp>
        </p:grpSp>
        <p:sp>
          <p:nvSpPr>
            <p:cNvPr id="32" name="文本框 31"/>
            <p:cNvSpPr txBox="1"/>
            <p:nvPr/>
          </p:nvSpPr>
          <p:spPr>
            <a:xfrm>
              <a:off x="6942" y="3458"/>
              <a:ext cx="3487" cy="4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</a:rPr>
                <a:t>   </a:t>
              </a:r>
              <a:r>
                <a:rPr lang="zh-CN" altLang="en-US" dirty="0"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</a:rPr>
                <a:t>同样在PC0上用ping命令ping PC1，Laptop0和laptop1改过后的IP地址，观察结果，得出结论，并分析为什么（这是很重要的关键知识点，需要重点掌握）。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7894" y="7267"/>
              <a:ext cx="1957" cy="1745"/>
            </a:xfrm>
            <a:prstGeom prst="rect">
              <a:avLst/>
            </a:prstGeom>
            <a:noFill/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zh-CN" altLang="en-US" sz="660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  <a:sym typeface="+mn-ea"/>
                </a:rPr>
                <a:t>② 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715000" y="1931035"/>
            <a:ext cx="2348230" cy="3879215"/>
            <a:chOff x="2895" y="3296"/>
            <a:chExt cx="3698" cy="6109"/>
          </a:xfrm>
        </p:grpSpPr>
        <p:sp>
          <p:nvSpPr>
            <p:cNvPr id="103" name="AutoShape 7"/>
            <p:cNvSpPr>
              <a:spLocks noChangeArrowheads="1"/>
            </p:cNvSpPr>
            <p:nvPr/>
          </p:nvSpPr>
          <p:spPr bwMode="ltGray">
            <a:xfrm>
              <a:off x="2895" y="3296"/>
              <a:ext cx="3698" cy="5632"/>
            </a:xfrm>
            <a:prstGeom prst="roundRect">
              <a:avLst>
                <a:gd name="adj" fmla="val 2259"/>
              </a:avLst>
            </a:prstGeom>
            <a:gradFill rotWithShape="1">
              <a:gsLst>
                <a:gs pos="0">
                  <a:srgbClr val="E8E8E8"/>
                </a:gs>
                <a:gs pos="100000">
                  <a:srgbClr val="E8E8E8">
                    <a:gamma/>
                    <a:shade val="85882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DDDDDD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05" name="Picture 9" descr="light_shadow"/>
            <p:cNvPicPr>
              <a:picLocks noChangeAspect="1" noChangeArrowheads="1"/>
            </p:cNvPicPr>
            <p:nvPr/>
          </p:nvPicPr>
          <p:blipFill>
            <a:blip r:embed="rId5" cstate="print">
              <a:lum bright="-78000" contrast="-7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596" y="8391"/>
              <a:ext cx="2389" cy="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" name="Group 37"/>
            <p:cNvGrpSpPr/>
            <p:nvPr/>
          </p:nvGrpSpPr>
          <p:grpSpPr bwMode="auto">
            <a:xfrm>
              <a:off x="4020" y="7429"/>
              <a:ext cx="1544" cy="1976"/>
              <a:chOff x="2304" y="2496"/>
              <a:chExt cx="1200" cy="1536"/>
            </a:xfrm>
          </p:grpSpPr>
          <p:pic>
            <p:nvPicPr>
              <p:cNvPr id="138" name="Picture 38" descr="circuler_1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2314" y="2544"/>
                <a:ext cx="1182" cy="1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9" name="Oval 39"/>
              <p:cNvSpPr>
                <a:spLocks noChangeArrowheads="1"/>
              </p:cNvSpPr>
              <p:nvPr/>
            </p:nvSpPr>
            <p:spPr bwMode="gray">
              <a:xfrm>
                <a:off x="2314" y="2544"/>
                <a:ext cx="1190" cy="1199"/>
              </a:xfrm>
              <a:prstGeom prst="ellipse">
                <a:avLst/>
              </a:prstGeom>
              <a:solidFill>
                <a:srgbClr val="66B1CC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40" name="Picture 40" descr="light_shadow1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2304" y="2496"/>
                <a:ext cx="871" cy="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3" name="Group 41"/>
              <p:cNvGrpSpPr/>
              <p:nvPr/>
            </p:nvGrpSpPr>
            <p:grpSpPr bwMode="auto">
              <a:xfrm rot="-3733502" flipH="1" flipV="1">
                <a:off x="2673" y="3381"/>
                <a:ext cx="1049" cy="253"/>
                <a:chOff x="2532" y="1051"/>
                <a:chExt cx="893" cy="246"/>
              </a:xfrm>
            </p:grpSpPr>
            <p:grpSp>
              <p:nvGrpSpPr>
                <p:cNvPr id="24" name="Group 42"/>
                <p:cNvGrpSpPr/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148" name="AutoShape 43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49" name="AutoShape 44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50" name="AutoShape 45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51" name="AutoShape 46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25" name="Group 47"/>
                <p:cNvGrpSpPr/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144" name="AutoShape 48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45" name="AutoShape 49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46" name="AutoShape 50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47" name="AutoShape 51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</p:grpSp>
        </p:grpSp>
        <p:sp>
          <p:nvSpPr>
            <p:cNvPr id="31" name="文本框 30"/>
            <p:cNvSpPr txBox="1"/>
            <p:nvPr/>
          </p:nvSpPr>
          <p:spPr>
            <a:xfrm>
              <a:off x="2919" y="3458"/>
              <a:ext cx="3674" cy="3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</a:rPr>
                <a:t>    </a:t>
              </a:r>
              <a:r>
                <a:rPr lang="zh-CN" altLang="en-US" dirty="0"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</a:rPr>
                <a:t>将PC0和Laptop0的IP地址分别改为192.168.2.10和192.168.2.20，将PC1和Laptop1的IP地址分别改为10.10.10.10和10.10.10.20（注意子掩码都采用默认）。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996" y="7237"/>
              <a:ext cx="1957" cy="1745"/>
            </a:xfrm>
            <a:prstGeom prst="rect">
              <a:avLst/>
            </a:prstGeom>
            <a:noFill/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l"/>
              <a:r>
                <a:rPr lang="zh-CN" altLang="en-US" sz="660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  <a:sym typeface="+mn-ea"/>
                </a:rPr>
                <a:t>① 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06425" y="2269490"/>
            <a:ext cx="4482465" cy="3475355"/>
            <a:chOff x="955" y="3574"/>
            <a:chExt cx="7059" cy="5473"/>
          </a:xfrm>
        </p:grpSpPr>
        <p:sp>
          <p:nvSpPr>
            <p:cNvPr id="46" name="圆角矩形 45"/>
            <p:cNvSpPr/>
            <p:nvPr/>
          </p:nvSpPr>
          <p:spPr bwMode="auto">
            <a:xfrm>
              <a:off x="1054" y="5882"/>
              <a:ext cx="6960" cy="3105"/>
            </a:xfrm>
            <a:prstGeom prst="roundRect">
              <a:avLst>
                <a:gd name="adj" fmla="val 7848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lvl="2" algn="ctr" defTabSz="-635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400" dirty="0">
                <a:solidFill>
                  <a:schemeClr val="tx1"/>
                </a:solidFill>
                <a:latin typeface="Times New Roman" pitchFamily="18" charset="0"/>
                <a:ea typeface="微软雅黑" panose="020B0503020204020204" charset="-122"/>
                <a:cs typeface="Times New Roman" pitchFamily="18" charset="0"/>
              </a:endParaRPr>
            </a:p>
          </p:txBody>
        </p:sp>
        <p:sp>
          <p:nvSpPr>
            <p:cNvPr id="59" name="矩形 87"/>
            <p:cNvSpPr>
              <a:spLocks noChangeArrowheads="1"/>
            </p:cNvSpPr>
            <p:nvPr/>
          </p:nvSpPr>
          <p:spPr bwMode="auto">
            <a:xfrm>
              <a:off x="1247" y="6126"/>
              <a:ext cx="6633" cy="29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0" fontAlgn="ctr" hangingPunct="0">
                <a:buClr>
                  <a:srgbClr val="FF0000"/>
                </a:buClr>
                <a:buSzPct val="70000"/>
              </a:pPr>
              <a:r>
                <a:rPr lang="en-US" altLang="zh-CN"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</a:rPr>
                <a:t>       </a:t>
              </a:r>
              <a:r>
                <a:rPr lang="zh-CN" altLang="en-US" sz="2400">
                  <a:solidFill>
                    <a:srgbClr val="FF0000"/>
                  </a:solidFill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</a:rPr>
                <a:t>我们发现：</a:t>
              </a:r>
              <a:r>
                <a:rPr lang="zh-CN" altLang="en-US"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</a:rPr>
                <a:t>PC0和Laptop0可以相互访问，因为它们在同一网段，而和其他两台计算机不能访问，因为它们不在同一网段；同理，PC1和Laptop1可以相互访问，而和其他两台计算机不能访问，原因同上。</a:t>
              </a:r>
            </a:p>
          </p:txBody>
        </p:sp>
        <p:pic>
          <p:nvPicPr>
            <p:cNvPr id="44" name="图片 43" descr="235104-1305100Q91240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55" y="3574"/>
              <a:ext cx="2671" cy="2671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 decel="100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decel="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decel="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decel="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任意多边形 17"/>
          <p:cNvSpPr/>
          <p:nvPr>
            <p:custDataLst>
              <p:tags r:id="rId2"/>
            </p:custDataLst>
          </p:nvPr>
        </p:nvSpPr>
        <p:spPr bwMode="auto">
          <a:xfrm>
            <a:off x="27093" y="0"/>
            <a:ext cx="7249584" cy="6858000"/>
          </a:xfrm>
          <a:custGeom>
            <a:avLst/>
            <a:gdLst>
              <a:gd name="T0" fmla="*/ 0 w 5437991"/>
              <a:gd name="T1" fmla="*/ 0 h 6858000"/>
              <a:gd name="T2" fmla="*/ 5433976 w 5437991"/>
              <a:gd name="T3" fmla="*/ 0 h 6858000"/>
              <a:gd name="T4" fmla="*/ 1631922 w 5437991"/>
              <a:gd name="T5" fmla="*/ 6858000 h 6858000"/>
              <a:gd name="T6" fmla="*/ 0 w 5437991"/>
              <a:gd name="T7" fmla="*/ 6858000 h 6858000"/>
              <a:gd name="T8" fmla="*/ 0 w 5437991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37991" h="6858000">
                <a:moveTo>
                  <a:pt x="0" y="0"/>
                </a:moveTo>
                <a:lnTo>
                  <a:pt x="5437991" y="0"/>
                </a:lnTo>
                <a:lnTo>
                  <a:pt x="163312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文本框 20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8820" y="828675"/>
            <a:ext cx="1797049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800" dirty="0">
                <a:solidFill>
                  <a:srgbClr val="FFFFFF"/>
                </a:solidFill>
                <a:latin typeface="微软雅黑" panose="020B0503020204020204" charset="-122"/>
              </a:rPr>
              <a:t>目录</a:t>
            </a:r>
          </a:p>
        </p:txBody>
      </p:sp>
      <p:cxnSp>
        <p:nvCxnSpPr>
          <p:cNvPr id="5125" name="直接连接符 22"/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>
            <a:off x="762001" y="1628775"/>
            <a:ext cx="3240617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ash"/>
            <a:round/>
          </a:ln>
        </p:spPr>
      </p:cxnSp>
      <p:grpSp>
        <p:nvGrpSpPr>
          <p:cNvPr id="36" name="组合 35"/>
          <p:cNvGrpSpPr/>
          <p:nvPr/>
        </p:nvGrpSpPr>
        <p:grpSpPr>
          <a:xfrm>
            <a:off x="1760855" y="535305"/>
            <a:ext cx="8735060" cy="5029200"/>
            <a:chOff x="2773" y="843"/>
            <a:chExt cx="13756" cy="7920"/>
          </a:xfrm>
        </p:grpSpPr>
        <p:sp>
          <p:nvSpPr>
            <p:cNvPr id="5123" name="Text Box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826" y="2805"/>
              <a:ext cx="3803" cy="72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dist" eaLnBrk="1" hangingPunct="1"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Contents</a:t>
              </a:r>
            </a:p>
          </p:txBody>
        </p:sp>
        <p:cxnSp>
          <p:nvCxnSpPr>
            <p:cNvPr id="5126" name="直接连接符 24"/>
            <p:cNvCxnSpPr>
              <a:cxnSpLocks noChangeShapeType="1"/>
            </p:cNvCxnSpPr>
            <p:nvPr>
              <p:custDataLst>
                <p:tags r:id="rId6"/>
              </p:custDataLst>
            </p:nvPr>
          </p:nvCxnSpPr>
          <p:spPr bwMode="auto">
            <a:xfrm>
              <a:off x="2773" y="843"/>
              <a:ext cx="0" cy="3345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prstDash val="sysDash"/>
              <a:round/>
            </a:ln>
          </p:spPr>
        </p:cxnSp>
        <p:grpSp>
          <p:nvGrpSpPr>
            <p:cNvPr id="6" name="组合 5"/>
            <p:cNvGrpSpPr/>
            <p:nvPr/>
          </p:nvGrpSpPr>
          <p:grpSpPr>
            <a:xfrm>
              <a:off x="9381" y="1320"/>
              <a:ext cx="7148" cy="963"/>
              <a:chOff x="9935" y="748"/>
              <a:chExt cx="7148" cy="963"/>
            </a:xfrm>
          </p:grpSpPr>
          <p:pic>
            <p:nvPicPr>
              <p:cNvPr id="47" name="图片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983" y="748"/>
                <a:ext cx="963" cy="96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48" name="椭圆 47"/>
              <p:cNvSpPr/>
              <p:nvPr/>
            </p:nvSpPr>
            <p:spPr>
              <a:xfrm>
                <a:off x="9983" y="748"/>
                <a:ext cx="963" cy="963"/>
              </a:xfrm>
              <a:prstGeom prst="ellipse">
                <a:avLst/>
              </a:prstGeom>
              <a:solidFill>
                <a:schemeClr val="tx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2" name="组合 20"/>
              <p:cNvGrpSpPr/>
              <p:nvPr/>
            </p:nvGrpSpPr>
            <p:grpSpPr>
              <a:xfrm>
                <a:off x="11138" y="748"/>
                <a:ext cx="5945" cy="960"/>
                <a:chOff x="6004452" y="1971917"/>
                <a:chExt cx="3406249" cy="610204"/>
              </a:xfrm>
            </p:grpSpPr>
            <p:pic>
              <p:nvPicPr>
                <p:cNvPr id="50" name="图片 10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6004452" y="1973117"/>
                  <a:ext cx="3406249" cy="6090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1" name="圆角矩形 50"/>
                <p:cNvSpPr/>
                <p:nvPr/>
              </p:nvSpPr>
              <p:spPr>
                <a:xfrm>
                  <a:off x="6004452" y="1971917"/>
                  <a:ext cx="3406249" cy="6102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2" name="文本框 19"/>
              <p:cNvSpPr txBox="1"/>
              <p:nvPr/>
            </p:nvSpPr>
            <p:spPr>
              <a:xfrm>
                <a:off x="11580" y="843"/>
                <a:ext cx="5220" cy="7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实验目的</a:t>
                </a:r>
              </a:p>
            </p:txBody>
          </p:sp>
          <p:sp>
            <p:nvSpPr>
              <p:cNvPr id="53" name="文本框 21"/>
              <p:cNvSpPr txBox="1"/>
              <p:nvPr/>
            </p:nvSpPr>
            <p:spPr>
              <a:xfrm>
                <a:off x="9935" y="871"/>
                <a:ext cx="1000" cy="7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一</a:t>
                </a: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8605" y="2617"/>
              <a:ext cx="7100" cy="962"/>
              <a:chOff x="9009" y="2188"/>
              <a:chExt cx="7100" cy="965"/>
            </a:xfrm>
          </p:grpSpPr>
          <p:pic>
            <p:nvPicPr>
              <p:cNvPr id="54" name="图片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009" y="2188"/>
                <a:ext cx="963" cy="96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55" name="椭圆 54"/>
              <p:cNvSpPr/>
              <p:nvPr/>
            </p:nvSpPr>
            <p:spPr>
              <a:xfrm>
                <a:off x="9009" y="2188"/>
                <a:ext cx="963" cy="965"/>
              </a:xfrm>
              <a:prstGeom prst="ellipse">
                <a:avLst/>
              </a:prstGeom>
              <a:solidFill>
                <a:schemeClr val="tx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" name="组合 26"/>
              <p:cNvGrpSpPr/>
              <p:nvPr/>
            </p:nvGrpSpPr>
            <p:grpSpPr>
              <a:xfrm>
                <a:off x="10164" y="2188"/>
                <a:ext cx="5945" cy="963"/>
                <a:chOff x="6004452" y="1971917"/>
                <a:chExt cx="3406249" cy="610204"/>
              </a:xfrm>
            </p:grpSpPr>
            <p:pic>
              <p:nvPicPr>
                <p:cNvPr id="57" name="图片 29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004452" y="1973117"/>
                  <a:ext cx="3406249" cy="6090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8" name="圆角矩形 57"/>
                <p:cNvSpPr/>
                <p:nvPr/>
              </p:nvSpPr>
              <p:spPr>
                <a:xfrm>
                  <a:off x="6004452" y="1971917"/>
                  <a:ext cx="3406249" cy="6102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9" name="文本框 27"/>
              <p:cNvSpPr txBox="1"/>
              <p:nvPr/>
            </p:nvSpPr>
            <p:spPr>
              <a:xfrm>
                <a:off x="10607" y="2286"/>
                <a:ext cx="5220" cy="7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实验设备与条件</a:t>
                </a:r>
              </a:p>
            </p:txBody>
          </p:sp>
          <p:sp>
            <p:nvSpPr>
              <p:cNvPr id="60" name="文本框 28"/>
              <p:cNvSpPr txBox="1"/>
              <p:nvPr/>
            </p:nvSpPr>
            <p:spPr>
              <a:xfrm>
                <a:off x="9093" y="2314"/>
                <a:ext cx="1000" cy="7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二</a:t>
                </a: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7617" y="3913"/>
              <a:ext cx="7100" cy="962"/>
              <a:chOff x="7871" y="3631"/>
              <a:chExt cx="7100" cy="965"/>
            </a:xfrm>
          </p:grpSpPr>
          <p:pic>
            <p:nvPicPr>
              <p:cNvPr id="61" name="图片 3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871" y="3631"/>
                <a:ext cx="963" cy="96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62" name="椭圆 61"/>
              <p:cNvSpPr/>
              <p:nvPr/>
            </p:nvSpPr>
            <p:spPr>
              <a:xfrm>
                <a:off x="7871" y="3631"/>
                <a:ext cx="963" cy="965"/>
              </a:xfrm>
              <a:prstGeom prst="ellipse">
                <a:avLst/>
              </a:prstGeom>
              <a:solidFill>
                <a:schemeClr val="tx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4" name="组合 34"/>
              <p:cNvGrpSpPr/>
              <p:nvPr/>
            </p:nvGrpSpPr>
            <p:grpSpPr>
              <a:xfrm>
                <a:off x="9026" y="3631"/>
                <a:ext cx="5945" cy="962"/>
                <a:chOff x="6004452" y="1971917"/>
                <a:chExt cx="3406249" cy="610204"/>
              </a:xfrm>
            </p:grpSpPr>
            <p:pic>
              <p:nvPicPr>
                <p:cNvPr id="64" name="图片 37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004452" y="1973117"/>
                  <a:ext cx="3406249" cy="6090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65" name="圆角矩形 64"/>
                <p:cNvSpPr/>
                <p:nvPr/>
              </p:nvSpPr>
              <p:spPr>
                <a:xfrm>
                  <a:off x="6004452" y="1971917"/>
                  <a:ext cx="3406249" cy="6102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" name="文本框 35"/>
              <p:cNvSpPr txBox="1"/>
              <p:nvPr/>
            </p:nvSpPr>
            <p:spPr>
              <a:xfrm>
                <a:off x="9468" y="3728"/>
                <a:ext cx="5220" cy="7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实验要求与说明</a:t>
                </a:r>
              </a:p>
            </p:txBody>
          </p:sp>
          <p:sp>
            <p:nvSpPr>
              <p:cNvPr id="67" name="文本框 36"/>
              <p:cNvSpPr txBox="1"/>
              <p:nvPr/>
            </p:nvSpPr>
            <p:spPr>
              <a:xfrm>
                <a:off x="7970" y="3744"/>
                <a:ext cx="1000" cy="7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三</a:t>
                </a: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6616" y="5209"/>
              <a:ext cx="7100" cy="962"/>
              <a:chOff x="6870" y="5087"/>
              <a:chExt cx="7100" cy="963"/>
            </a:xfrm>
          </p:grpSpPr>
          <p:pic>
            <p:nvPicPr>
              <p:cNvPr id="68" name="图片 4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870" y="5087"/>
                <a:ext cx="963" cy="96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69" name="椭圆 68"/>
              <p:cNvSpPr/>
              <p:nvPr/>
            </p:nvSpPr>
            <p:spPr>
              <a:xfrm>
                <a:off x="6870" y="5087"/>
                <a:ext cx="963" cy="963"/>
              </a:xfrm>
              <a:prstGeom prst="ellipse">
                <a:avLst/>
              </a:prstGeom>
              <a:solidFill>
                <a:schemeClr val="tx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5" name="组合 42"/>
              <p:cNvGrpSpPr/>
              <p:nvPr/>
            </p:nvGrpSpPr>
            <p:grpSpPr>
              <a:xfrm>
                <a:off x="8025" y="5087"/>
                <a:ext cx="5945" cy="960"/>
                <a:chOff x="6004452" y="1971917"/>
                <a:chExt cx="3406249" cy="610204"/>
              </a:xfrm>
            </p:grpSpPr>
            <p:pic>
              <p:nvPicPr>
                <p:cNvPr id="71" name="图片 4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6004452" y="1973117"/>
                  <a:ext cx="3406249" cy="6090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72" name="圆角矩形 71"/>
                <p:cNvSpPr/>
                <p:nvPr/>
              </p:nvSpPr>
              <p:spPr>
                <a:xfrm>
                  <a:off x="6004452" y="1971917"/>
                  <a:ext cx="3406249" cy="6102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3" name="文本框 43"/>
              <p:cNvSpPr txBox="1"/>
              <p:nvPr/>
            </p:nvSpPr>
            <p:spPr>
              <a:xfrm>
                <a:off x="8467" y="5184"/>
                <a:ext cx="5220" cy="7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实验内容与步骤</a:t>
                </a:r>
              </a:p>
            </p:txBody>
          </p:sp>
          <p:sp>
            <p:nvSpPr>
              <p:cNvPr id="74" name="文本框 44"/>
              <p:cNvSpPr txBox="1"/>
              <p:nvPr/>
            </p:nvSpPr>
            <p:spPr>
              <a:xfrm>
                <a:off x="6948" y="5197"/>
                <a:ext cx="1000" cy="7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四</a:t>
                </a: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747" y="6505"/>
              <a:ext cx="7100" cy="962"/>
              <a:chOff x="6870" y="5087"/>
              <a:chExt cx="7100" cy="963"/>
            </a:xfrm>
          </p:grpSpPr>
          <p:pic>
            <p:nvPicPr>
              <p:cNvPr id="11" name="图片 4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870" y="5087"/>
                <a:ext cx="963" cy="96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2" name="椭圆 11"/>
              <p:cNvSpPr/>
              <p:nvPr/>
            </p:nvSpPr>
            <p:spPr>
              <a:xfrm>
                <a:off x="6870" y="5087"/>
                <a:ext cx="963" cy="963"/>
              </a:xfrm>
              <a:prstGeom prst="ellipse">
                <a:avLst/>
              </a:prstGeom>
              <a:solidFill>
                <a:schemeClr val="tx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13" name="组合 42"/>
              <p:cNvGrpSpPr/>
              <p:nvPr/>
            </p:nvGrpSpPr>
            <p:grpSpPr>
              <a:xfrm>
                <a:off x="8025" y="5087"/>
                <a:ext cx="5945" cy="960"/>
                <a:chOff x="6004452" y="1971917"/>
                <a:chExt cx="3406249" cy="610204"/>
              </a:xfrm>
            </p:grpSpPr>
            <p:pic>
              <p:nvPicPr>
                <p:cNvPr id="14" name="图片 4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6004452" y="1973117"/>
                  <a:ext cx="3406249" cy="6090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15" name="圆角矩形 14"/>
                <p:cNvSpPr/>
                <p:nvPr/>
              </p:nvSpPr>
              <p:spPr>
                <a:xfrm>
                  <a:off x="6004452" y="1971917"/>
                  <a:ext cx="3406249" cy="6102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6" name="文本框 43"/>
              <p:cNvSpPr txBox="1"/>
              <p:nvPr/>
            </p:nvSpPr>
            <p:spPr>
              <a:xfrm>
                <a:off x="8467" y="5184"/>
                <a:ext cx="5220" cy="7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思考题</a:t>
                </a:r>
              </a:p>
            </p:txBody>
          </p:sp>
          <p:sp>
            <p:nvSpPr>
              <p:cNvPr id="17" name="文本框 44"/>
              <p:cNvSpPr txBox="1"/>
              <p:nvPr/>
            </p:nvSpPr>
            <p:spPr>
              <a:xfrm>
                <a:off x="6975" y="5198"/>
                <a:ext cx="1000" cy="7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五</a:t>
                </a: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838" y="7801"/>
              <a:ext cx="7100" cy="962"/>
              <a:chOff x="6870" y="5087"/>
              <a:chExt cx="7100" cy="963"/>
            </a:xfrm>
          </p:grpSpPr>
          <p:pic>
            <p:nvPicPr>
              <p:cNvPr id="19" name="图片 4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870" y="5087"/>
                <a:ext cx="963" cy="96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0" name="椭圆 19"/>
              <p:cNvSpPr/>
              <p:nvPr/>
            </p:nvSpPr>
            <p:spPr>
              <a:xfrm>
                <a:off x="6870" y="5087"/>
                <a:ext cx="963" cy="963"/>
              </a:xfrm>
              <a:prstGeom prst="ellipse">
                <a:avLst/>
              </a:prstGeom>
              <a:solidFill>
                <a:schemeClr val="tx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21" name="组合 42"/>
              <p:cNvGrpSpPr/>
              <p:nvPr/>
            </p:nvGrpSpPr>
            <p:grpSpPr>
              <a:xfrm>
                <a:off x="8025" y="5087"/>
                <a:ext cx="5945" cy="960"/>
                <a:chOff x="6004452" y="1971917"/>
                <a:chExt cx="3406249" cy="610204"/>
              </a:xfrm>
            </p:grpSpPr>
            <p:pic>
              <p:nvPicPr>
                <p:cNvPr id="22" name="图片 4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6004452" y="1973117"/>
                  <a:ext cx="3406249" cy="6090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23" name="圆角矩形 22"/>
                <p:cNvSpPr/>
                <p:nvPr/>
              </p:nvSpPr>
              <p:spPr>
                <a:xfrm>
                  <a:off x="6004452" y="1971917"/>
                  <a:ext cx="3406249" cy="6102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" name="文本框 43"/>
              <p:cNvSpPr txBox="1"/>
              <p:nvPr/>
            </p:nvSpPr>
            <p:spPr>
              <a:xfrm>
                <a:off x="8467" y="5184"/>
                <a:ext cx="5220" cy="7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实验报告</a:t>
                </a:r>
              </a:p>
            </p:txBody>
          </p:sp>
          <p:sp>
            <p:nvSpPr>
              <p:cNvPr id="25" name="文本框 44"/>
              <p:cNvSpPr txBox="1"/>
              <p:nvPr/>
            </p:nvSpPr>
            <p:spPr>
              <a:xfrm>
                <a:off x="6948" y="5176"/>
                <a:ext cx="1000" cy="7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六</a:t>
                </a:r>
              </a:p>
            </p:txBody>
          </p:sp>
        </p:grp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69290" y="207010"/>
            <a:ext cx="689673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zh-CN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三</a:t>
            </a:r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子网掩码与子网划分测试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285750" y="1271270"/>
            <a:ext cx="11548110" cy="551180"/>
            <a:chOff x="450" y="2002"/>
            <a:chExt cx="18186" cy="868"/>
          </a:xfrm>
        </p:grpSpPr>
        <p:sp>
          <p:nvSpPr>
            <p:cNvPr id="17" name="矩形 6"/>
            <p:cNvSpPr>
              <a:spLocks noChangeArrowheads="1"/>
            </p:cNvSpPr>
            <p:nvPr/>
          </p:nvSpPr>
          <p:spPr bwMode="auto">
            <a:xfrm>
              <a:off x="1409" y="2107"/>
              <a:ext cx="17227" cy="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Aft>
                  <a:spcPts val="500"/>
                </a:spcAft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</a:rPr>
                <a:t>       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</a:rPr>
                <a:t>在Cisco Packet Tracer软件中按图4-8所示的实验拓扑图连接好交换机和计算机。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50" y="2002"/>
              <a:ext cx="14734" cy="868"/>
              <a:chOff x="450" y="2002"/>
              <a:chExt cx="14734" cy="868"/>
            </a:xfrm>
          </p:grpSpPr>
          <p:cxnSp>
            <p:nvCxnSpPr>
              <p:cNvPr id="14" name="直接连接符 13"/>
              <p:cNvCxnSpPr/>
              <p:nvPr/>
            </p:nvCxnSpPr>
            <p:spPr>
              <a:xfrm flipV="1">
                <a:off x="774" y="2841"/>
                <a:ext cx="14411" cy="0"/>
              </a:xfrm>
              <a:prstGeom prst="line">
                <a:avLst/>
              </a:prstGeom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组合 3"/>
              <p:cNvGrpSpPr/>
              <p:nvPr/>
            </p:nvGrpSpPr>
            <p:grpSpPr>
              <a:xfrm>
                <a:off x="450" y="2002"/>
                <a:ext cx="866" cy="868"/>
                <a:chOff x="450" y="1972"/>
                <a:chExt cx="866" cy="868"/>
              </a:xfrm>
            </p:grpSpPr>
            <p:sp>
              <p:nvSpPr>
                <p:cNvPr id="27" name="椭圆 26"/>
                <p:cNvSpPr/>
                <p:nvPr/>
              </p:nvSpPr>
              <p:spPr bwMode="auto">
                <a:xfrm>
                  <a:off x="450" y="1972"/>
                  <a:ext cx="867" cy="869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defTabSz="1104900">
                    <a:defRPr/>
                  </a:pPr>
                  <a:endParaRPr lang="zh-CN" altLang="en-US" sz="1600" dirty="0">
                    <a:solidFill>
                      <a:srgbClr val="0066FF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28" name="TextBox 47"/>
                <p:cNvSpPr txBox="1"/>
                <p:nvPr/>
              </p:nvSpPr>
              <p:spPr>
                <a:xfrm>
                  <a:off x="519" y="2044"/>
                  <a:ext cx="728" cy="7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solidFill>
                        <a:schemeClr val="bg1"/>
                      </a:solidFill>
                      <a:latin typeface="Impact" panose="020B080603090205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</a:rPr>
                    <a:t>01</a:t>
                  </a:r>
                  <a:endParaRPr lang="zh-CN" altLang="en-US" sz="2400" dirty="0">
                    <a:solidFill>
                      <a:schemeClr val="bg1"/>
                    </a:solidFill>
                    <a:latin typeface="Impact" panose="020B080603090205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</p:grpSp>
        </p:grpSp>
      </p:grpSp>
      <p:grpSp>
        <p:nvGrpSpPr>
          <p:cNvPr id="30" name="组合 29"/>
          <p:cNvGrpSpPr/>
          <p:nvPr/>
        </p:nvGrpSpPr>
        <p:grpSpPr>
          <a:xfrm>
            <a:off x="285750" y="2100580"/>
            <a:ext cx="11875770" cy="765175"/>
            <a:chOff x="450" y="3308"/>
            <a:chExt cx="18702" cy="1205"/>
          </a:xfrm>
        </p:grpSpPr>
        <p:cxnSp>
          <p:nvCxnSpPr>
            <p:cNvPr id="15" name="直接连接符 14"/>
            <p:cNvCxnSpPr/>
            <p:nvPr/>
          </p:nvCxnSpPr>
          <p:spPr>
            <a:xfrm flipV="1">
              <a:off x="774" y="4482"/>
              <a:ext cx="18258" cy="0"/>
            </a:xfrm>
            <a:prstGeom prst="line">
              <a:avLst/>
            </a:prstGeom>
            <a:ln w="12700" cmpd="sng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>
              <a:off x="450" y="3644"/>
              <a:ext cx="867" cy="869"/>
              <a:chOff x="450" y="1972"/>
              <a:chExt cx="867" cy="869"/>
            </a:xfrm>
          </p:grpSpPr>
          <p:sp>
            <p:nvSpPr>
              <p:cNvPr id="8" name="椭圆 7"/>
              <p:cNvSpPr/>
              <p:nvPr/>
            </p:nvSpPr>
            <p:spPr bwMode="auto">
              <a:xfrm>
                <a:off x="450" y="1972"/>
                <a:ext cx="867" cy="86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1104900">
                  <a:defRPr/>
                </a:pPr>
                <a:endParaRPr lang="zh-CN" altLang="en-US" sz="1600" dirty="0">
                  <a:solidFill>
                    <a:srgbClr val="0066FF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" name="TextBox 47"/>
              <p:cNvSpPr txBox="1"/>
              <p:nvPr/>
            </p:nvSpPr>
            <p:spPr>
              <a:xfrm>
                <a:off x="491" y="2044"/>
                <a:ext cx="786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Impact" panose="020B080603090205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02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p:grpSp>
        <p:sp>
          <p:nvSpPr>
            <p:cNvPr id="11" name="矩形 6"/>
            <p:cNvSpPr>
              <a:spLocks noChangeArrowheads="1"/>
            </p:cNvSpPr>
            <p:nvPr/>
          </p:nvSpPr>
          <p:spPr bwMode="auto">
            <a:xfrm>
              <a:off x="1409" y="3308"/>
              <a:ext cx="17743" cy="1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Aft>
                  <a:spcPts val="500"/>
                </a:spcAft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</a:rPr>
                <a:t>       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</a:rPr>
                <a:t>设定相应的IP地址和子网掩码。其中，PC0的IP地址与子网掩码为192.168.1.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</a:rPr>
                <a:t>1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</a:rPr>
                <a:t>29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</a:rPr>
                <a:t> </a:t>
              </a:r>
              <a:r>
                <a:rPr lang="zh-CN" altLang="en-US" dirty="0" smtClean="0">
                  <a:solidFill>
                    <a:schemeClr val="tx1"/>
                  </a:solidFill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</a:rPr>
                <a:t>255.255.255.128，如图4-9所示；PC1的IP地址与子网掩码为192.168.1.5 255.255.255.128，如图4-10所示。</a:t>
              </a:r>
              <a:r>
                <a:rPr lang="zh-CN" altLang="en-US" b="1" dirty="0" smtClean="0">
                  <a:solidFill>
                    <a:schemeClr val="accent1"/>
                  </a:solidFill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</a:rPr>
                <a:t>两台主机都不设置默认网关。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99745" y="3228340"/>
            <a:ext cx="4667250" cy="2689860"/>
            <a:chOff x="982" y="5084"/>
            <a:chExt cx="7350" cy="4236"/>
          </a:xfrm>
        </p:grpSpPr>
        <p:graphicFrame>
          <p:nvGraphicFramePr>
            <p:cNvPr id="2" name="对象 8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77535672"/>
                </p:ext>
              </p:extLst>
            </p:nvPr>
          </p:nvGraphicFramePr>
          <p:xfrm>
            <a:off x="1317" y="5084"/>
            <a:ext cx="6984" cy="36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43" name="Visio" r:id="rId6" imgW="4867359" imgH="2524048" progId="Visio.Drawing.11">
                    <p:embed/>
                  </p:oleObj>
                </mc:Choice>
                <mc:Fallback>
                  <p:oleObj name="Visio" r:id="rId6" imgW="4867359" imgH="2524048" progId="Visio.Drawing.11">
                    <p:embed/>
                    <p:pic>
                      <p:nvPicPr>
                        <p:cNvPr id="0" name="Picture 1" descr="image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7" y="5084"/>
                          <a:ext cx="6984" cy="36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文本框 12"/>
            <p:cNvSpPr txBox="1"/>
            <p:nvPr/>
          </p:nvSpPr>
          <p:spPr>
            <a:xfrm>
              <a:off x="3225" y="8727"/>
              <a:ext cx="316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图4-8  实验拓扑图</a:t>
              </a:r>
            </a:p>
          </p:txBody>
        </p:sp>
        <p:cxnSp>
          <p:nvCxnSpPr>
            <p:cNvPr id="36" name="肘形连接符 35"/>
            <p:cNvCxnSpPr/>
            <p:nvPr/>
          </p:nvCxnSpPr>
          <p:spPr>
            <a:xfrm rot="10800000" flipV="1">
              <a:off x="982" y="5121"/>
              <a:ext cx="7350" cy="4199"/>
            </a:xfrm>
            <a:prstGeom prst="bentConnector3">
              <a:avLst>
                <a:gd name="adj1" fmla="val -13"/>
              </a:avLst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5547995" y="3242945"/>
            <a:ext cx="5758815" cy="2686050"/>
            <a:chOff x="8737" y="5107"/>
            <a:chExt cx="9069" cy="4230"/>
          </a:xfrm>
        </p:grpSpPr>
        <p:sp>
          <p:nvSpPr>
            <p:cNvPr id="12" name="文本框 11"/>
            <p:cNvSpPr txBox="1"/>
            <p:nvPr/>
          </p:nvSpPr>
          <p:spPr>
            <a:xfrm>
              <a:off x="9587" y="8636"/>
              <a:ext cx="304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图4-9  PC0电脑IP</a:t>
              </a:r>
            </a:p>
          </p:txBody>
        </p:sp>
        <p:cxnSp>
          <p:nvCxnSpPr>
            <p:cNvPr id="40" name="肘形连接符 39"/>
            <p:cNvCxnSpPr/>
            <p:nvPr/>
          </p:nvCxnSpPr>
          <p:spPr>
            <a:xfrm>
              <a:off x="8737" y="5107"/>
              <a:ext cx="9000" cy="4230"/>
            </a:xfrm>
            <a:prstGeom prst="bentConnector3">
              <a:avLst>
                <a:gd name="adj1" fmla="val 344"/>
              </a:avLst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图片 -214748212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049" y="5345"/>
              <a:ext cx="4124" cy="329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8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424" y="5327"/>
              <a:ext cx="4383" cy="332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9" name="文本框 48"/>
            <p:cNvSpPr txBox="1"/>
            <p:nvPr/>
          </p:nvSpPr>
          <p:spPr>
            <a:xfrm>
              <a:off x="13992" y="8653"/>
              <a:ext cx="324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图4-10  PC1电脑IP</a:t>
              </a:r>
            </a:p>
          </p:txBody>
        </p:sp>
      </p:grp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290" y="207010"/>
            <a:ext cx="689673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zh-CN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三</a:t>
            </a:r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子网掩码与子网划分测试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85750" y="2313940"/>
            <a:ext cx="8075295" cy="551815"/>
            <a:chOff x="450" y="3644"/>
            <a:chExt cx="12717" cy="869"/>
          </a:xfrm>
        </p:grpSpPr>
        <p:cxnSp>
          <p:nvCxnSpPr>
            <p:cNvPr id="15" name="直接连接符 14"/>
            <p:cNvCxnSpPr/>
            <p:nvPr/>
          </p:nvCxnSpPr>
          <p:spPr>
            <a:xfrm flipV="1">
              <a:off x="773" y="4447"/>
              <a:ext cx="11654" cy="0"/>
            </a:xfrm>
            <a:prstGeom prst="line">
              <a:avLst/>
            </a:prstGeom>
            <a:ln w="12700" cmpd="sng">
              <a:solidFill>
                <a:schemeClr val="accent6">
                  <a:lumMod val="60000"/>
                  <a:lumOff val="40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>
              <a:off x="450" y="3644"/>
              <a:ext cx="867" cy="869"/>
              <a:chOff x="450" y="1972"/>
              <a:chExt cx="867" cy="869"/>
            </a:xfrm>
          </p:grpSpPr>
          <p:sp>
            <p:nvSpPr>
              <p:cNvPr id="8" name="椭圆 7"/>
              <p:cNvSpPr/>
              <p:nvPr/>
            </p:nvSpPr>
            <p:spPr bwMode="auto">
              <a:xfrm>
                <a:off x="450" y="1972"/>
                <a:ext cx="867" cy="86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1104900">
                  <a:defRPr/>
                </a:pPr>
                <a:endParaRPr lang="zh-CN" altLang="en-US" sz="1600" dirty="0">
                  <a:solidFill>
                    <a:srgbClr val="0066FF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" name="TextBox 47"/>
              <p:cNvSpPr txBox="1"/>
              <p:nvPr/>
            </p:nvSpPr>
            <p:spPr>
              <a:xfrm>
                <a:off x="492" y="2044"/>
                <a:ext cx="785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Impact" panose="020B080603090205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04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p:grpSp>
        <p:sp>
          <p:nvSpPr>
            <p:cNvPr id="11" name="矩形 6"/>
            <p:cNvSpPr>
              <a:spLocks noChangeArrowheads="1"/>
            </p:cNvSpPr>
            <p:nvPr/>
          </p:nvSpPr>
          <p:spPr bwMode="auto">
            <a:xfrm>
              <a:off x="1409" y="3716"/>
              <a:ext cx="1175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Aft>
                  <a:spcPts val="500"/>
                </a:spcAft>
              </a:pPr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</a:rPr>
                <a:t>        </a:t>
              </a:r>
              <a:r>
                <a:rPr dirty="0" smtClean="0">
                  <a:solidFill>
                    <a:schemeClr val="tx1"/>
                  </a:solidFill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</a:rPr>
                <a:t>在PC0上执行arp -a命令，观察并记录结果，如图4-12所示。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85750" y="1125220"/>
            <a:ext cx="11802745" cy="798830"/>
            <a:chOff x="450" y="1772"/>
            <a:chExt cx="18587" cy="1258"/>
          </a:xfrm>
        </p:grpSpPr>
        <p:sp>
          <p:nvSpPr>
            <p:cNvPr id="17" name="矩形 6"/>
            <p:cNvSpPr>
              <a:spLocks noChangeArrowheads="1"/>
            </p:cNvSpPr>
            <p:nvPr/>
          </p:nvSpPr>
          <p:spPr bwMode="auto">
            <a:xfrm>
              <a:off x="1409" y="1772"/>
              <a:ext cx="17622" cy="1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Aft>
                  <a:spcPts val="500"/>
                </a:spcAft>
              </a:pPr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        </a:t>
              </a:r>
              <a:r>
                <a:rPr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打开命令行窗口，在PC0和PC1上分别用ping命令测试与对方的</a:t>
              </a:r>
              <a:r>
                <a:rPr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通信情况</a:t>
              </a:r>
              <a:r>
                <a:rPr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，观察结果，分析原因，如图4-11所示。</a:t>
              </a:r>
              <a:r>
                <a:rPr b="1" dirty="0" smtClean="0">
                  <a:solidFill>
                    <a:schemeClr val="accent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分析的结果是：两台PC机可以相互通信，因为它们在同一子网。</a:t>
              </a: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699" y="3001"/>
              <a:ext cx="18339" cy="0"/>
            </a:xfrm>
            <a:prstGeom prst="line">
              <a:avLst/>
            </a:prstGeom>
            <a:ln w="12700" cmpd="sng">
              <a:solidFill>
                <a:schemeClr val="accent3">
                  <a:lumMod val="60000"/>
                  <a:lumOff val="40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3"/>
            <p:cNvGrpSpPr/>
            <p:nvPr/>
          </p:nvGrpSpPr>
          <p:grpSpPr>
            <a:xfrm>
              <a:off x="450" y="2162"/>
              <a:ext cx="867" cy="869"/>
              <a:chOff x="450" y="1972"/>
              <a:chExt cx="867" cy="869"/>
            </a:xfrm>
          </p:grpSpPr>
          <p:sp>
            <p:nvSpPr>
              <p:cNvPr id="27" name="椭圆 26"/>
              <p:cNvSpPr/>
              <p:nvPr/>
            </p:nvSpPr>
            <p:spPr bwMode="auto">
              <a:xfrm>
                <a:off x="450" y="1972"/>
                <a:ext cx="867" cy="86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1104900">
                  <a:defRPr/>
                </a:pPr>
                <a:endParaRPr lang="zh-CN" altLang="en-US" sz="1600" dirty="0">
                  <a:solidFill>
                    <a:srgbClr val="0066FF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8" name="TextBox 47"/>
              <p:cNvSpPr txBox="1"/>
              <p:nvPr/>
            </p:nvSpPr>
            <p:spPr>
              <a:xfrm>
                <a:off x="484" y="2044"/>
                <a:ext cx="800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Impact" panose="020B080603090205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03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909320" y="3248025"/>
            <a:ext cx="5107940" cy="2776220"/>
            <a:chOff x="1432" y="5115"/>
            <a:chExt cx="8044" cy="4372"/>
          </a:xfrm>
        </p:grpSpPr>
        <p:sp>
          <p:nvSpPr>
            <p:cNvPr id="13" name="文本框 12"/>
            <p:cNvSpPr txBox="1"/>
            <p:nvPr/>
          </p:nvSpPr>
          <p:spPr>
            <a:xfrm>
              <a:off x="2914" y="8900"/>
              <a:ext cx="4680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图4-11  ping 192.168.1.5命令</a:t>
              </a:r>
            </a:p>
          </p:txBody>
        </p:sp>
        <p:cxnSp>
          <p:nvCxnSpPr>
            <p:cNvPr id="36" name="肘形连接符 35"/>
            <p:cNvCxnSpPr/>
            <p:nvPr/>
          </p:nvCxnSpPr>
          <p:spPr>
            <a:xfrm rot="10800000" flipV="1">
              <a:off x="1432" y="5115"/>
              <a:ext cx="8044" cy="4372"/>
            </a:xfrm>
            <a:prstGeom prst="bentConnector3">
              <a:avLst>
                <a:gd name="adj1" fmla="val 12"/>
              </a:avLst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图片 8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38" y="5503"/>
              <a:ext cx="7294" cy="3397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9" name="组合 18"/>
          <p:cNvGrpSpPr/>
          <p:nvPr/>
        </p:nvGrpSpPr>
        <p:grpSpPr>
          <a:xfrm>
            <a:off x="6751320" y="3248025"/>
            <a:ext cx="5140325" cy="1957070"/>
            <a:chOff x="10632" y="5115"/>
            <a:chExt cx="8095" cy="3082"/>
          </a:xfrm>
        </p:grpSpPr>
        <p:sp>
          <p:nvSpPr>
            <p:cNvPr id="12" name="文本框 11"/>
            <p:cNvSpPr txBox="1"/>
            <p:nvPr/>
          </p:nvSpPr>
          <p:spPr>
            <a:xfrm>
              <a:off x="12401" y="7613"/>
              <a:ext cx="447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图4-12  PC0执行arp -a命令</a:t>
              </a:r>
            </a:p>
          </p:txBody>
        </p:sp>
        <p:cxnSp>
          <p:nvCxnSpPr>
            <p:cNvPr id="40" name="肘形连接符 39"/>
            <p:cNvCxnSpPr/>
            <p:nvPr/>
          </p:nvCxnSpPr>
          <p:spPr>
            <a:xfrm>
              <a:off x="10632" y="5115"/>
              <a:ext cx="8095" cy="3082"/>
            </a:xfrm>
            <a:prstGeom prst="bentConnector3">
              <a:avLst>
                <a:gd name="adj1" fmla="val 160"/>
              </a:avLst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Picture 17" descr="0JE40C9LVB)RE%WZ0ADZ]50"/>
            <p:cNvPicPr>
              <a:picLocks noChangeAspect="1"/>
            </p:cNvPicPr>
            <p:nvPr/>
          </p:nvPicPr>
          <p:blipFill>
            <a:blip r:embed="rId6">
              <a:grayscl/>
            </a:blip>
            <a:srcRect l="1309" b="22078"/>
            <a:stretch>
              <a:fillRect/>
            </a:stretch>
          </p:blipFill>
          <p:spPr>
            <a:xfrm>
              <a:off x="10979" y="6791"/>
              <a:ext cx="7493" cy="822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2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3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4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290" y="207010"/>
            <a:ext cx="689673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zh-CN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三</a:t>
            </a:r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子网掩码与子网划分测试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285750" y="2313940"/>
            <a:ext cx="10123170" cy="551815"/>
            <a:chOff x="450" y="3644"/>
            <a:chExt cx="15942" cy="869"/>
          </a:xfrm>
        </p:grpSpPr>
        <p:cxnSp>
          <p:nvCxnSpPr>
            <p:cNvPr id="15" name="直接连接符 14"/>
            <p:cNvCxnSpPr/>
            <p:nvPr/>
          </p:nvCxnSpPr>
          <p:spPr>
            <a:xfrm flipV="1">
              <a:off x="773" y="4432"/>
              <a:ext cx="15179" cy="0"/>
            </a:xfrm>
            <a:prstGeom prst="line">
              <a:avLst/>
            </a:prstGeom>
            <a:ln w="12700" cmpd="sng">
              <a:solidFill>
                <a:schemeClr val="accent5">
                  <a:lumMod val="7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>
              <a:off x="450" y="3644"/>
              <a:ext cx="867" cy="869"/>
              <a:chOff x="450" y="1972"/>
              <a:chExt cx="867" cy="869"/>
            </a:xfrm>
          </p:grpSpPr>
          <p:sp>
            <p:nvSpPr>
              <p:cNvPr id="8" name="椭圆 7"/>
              <p:cNvSpPr/>
              <p:nvPr/>
            </p:nvSpPr>
            <p:spPr bwMode="auto">
              <a:xfrm>
                <a:off x="450" y="1972"/>
                <a:ext cx="867" cy="869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1104900">
                  <a:defRPr/>
                </a:pPr>
                <a:endParaRPr lang="zh-CN" altLang="en-US" sz="1600" dirty="0">
                  <a:solidFill>
                    <a:srgbClr val="0066FF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" name="TextBox 47"/>
              <p:cNvSpPr txBox="1"/>
              <p:nvPr/>
            </p:nvSpPr>
            <p:spPr>
              <a:xfrm>
                <a:off x="482" y="2044"/>
                <a:ext cx="805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Impact" panose="020B080603090205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0</a:t>
                </a:r>
                <a:r>
                  <a:rPr lang="en-US" sz="2400" dirty="0">
                    <a:solidFill>
                      <a:schemeClr val="bg1"/>
                    </a:solidFill>
                    <a:latin typeface="Impact" panose="020B080603090205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6</a:t>
                </a:r>
              </a:p>
            </p:txBody>
          </p:sp>
        </p:grpSp>
        <p:sp>
          <p:nvSpPr>
            <p:cNvPr id="11" name="矩形 6"/>
            <p:cNvSpPr>
              <a:spLocks noChangeArrowheads="1"/>
            </p:cNvSpPr>
            <p:nvPr/>
          </p:nvSpPr>
          <p:spPr bwMode="auto">
            <a:xfrm>
              <a:off x="1409" y="3716"/>
              <a:ext cx="14983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Aft>
                  <a:spcPts val="500"/>
                </a:spcAft>
              </a:pPr>
              <a:r>
                <a:rPr dirty="0" smtClean="0">
                  <a:solidFill>
                    <a:schemeClr val="tx1"/>
                  </a:solidFill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</a:rPr>
                <a:t>将两台PC的子网掩码改为255.255.255.252，其他设置不变，如图4-14和图4-15所示。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85750" y="1372870"/>
            <a:ext cx="7557770" cy="551815"/>
            <a:chOff x="450" y="2162"/>
            <a:chExt cx="11902" cy="869"/>
          </a:xfrm>
        </p:grpSpPr>
        <p:sp>
          <p:nvSpPr>
            <p:cNvPr id="17" name="矩形 6"/>
            <p:cNvSpPr>
              <a:spLocks noChangeArrowheads="1"/>
            </p:cNvSpPr>
            <p:nvPr/>
          </p:nvSpPr>
          <p:spPr bwMode="auto">
            <a:xfrm>
              <a:off x="1432" y="2251"/>
              <a:ext cx="9673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Aft>
                  <a:spcPts val="500"/>
                </a:spcAft>
              </a:pPr>
              <a:r>
                <a:rPr dirty="0" smtClean="0"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</a:rPr>
                <a:t>在PC1上执行arp -a命令，观察并记录结果，如图4-13所示。</a:t>
              </a:r>
            </a:p>
          </p:txBody>
        </p:sp>
        <p:cxnSp>
          <p:nvCxnSpPr>
            <p:cNvPr id="14" name="直接连接符 13"/>
            <p:cNvCxnSpPr/>
            <p:nvPr/>
          </p:nvCxnSpPr>
          <p:spPr>
            <a:xfrm flipV="1">
              <a:off x="699" y="2977"/>
              <a:ext cx="11653" cy="0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3"/>
            <p:cNvGrpSpPr/>
            <p:nvPr/>
          </p:nvGrpSpPr>
          <p:grpSpPr>
            <a:xfrm>
              <a:off x="450" y="2162"/>
              <a:ext cx="867" cy="869"/>
              <a:chOff x="450" y="1972"/>
              <a:chExt cx="867" cy="869"/>
            </a:xfrm>
          </p:grpSpPr>
          <p:sp>
            <p:nvSpPr>
              <p:cNvPr id="27" name="椭圆 26"/>
              <p:cNvSpPr/>
              <p:nvPr/>
            </p:nvSpPr>
            <p:spPr bwMode="auto">
              <a:xfrm>
                <a:off x="450" y="1972"/>
                <a:ext cx="867" cy="86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1104900">
                  <a:defRPr/>
                </a:pPr>
                <a:endParaRPr lang="zh-CN" altLang="en-US" sz="1600" dirty="0">
                  <a:solidFill>
                    <a:srgbClr val="0066FF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8" name="TextBox 47"/>
              <p:cNvSpPr txBox="1"/>
              <p:nvPr/>
            </p:nvSpPr>
            <p:spPr>
              <a:xfrm>
                <a:off x="483" y="2044"/>
                <a:ext cx="803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Impact" panose="020B080603090205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0</a:t>
                </a:r>
                <a:r>
                  <a:rPr lang="en-US" sz="2400" dirty="0">
                    <a:solidFill>
                      <a:schemeClr val="bg1"/>
                    </a:solidFill>
                    <a:latin typeface="Impact" panose="020B080603090205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5</a:t>
                </a: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547370" y="3252470"/>
            <a:ext cx="4819650" cy="1808480"/>
            <a:chOff x="862" y="5122"/>
            <a:chExt cx="7590" cy="2848"/>
          </a:xfrm>
        </p:grpSpPr>
        <p:sp>
          <p:nvSpPr>
            <p:cNvPr id="13" name="文本框 12"/>
            <p:cNvSpPr txBox="1"/>
            <p:nvPr/>
          </p:nvSpPr>
          <p:spPr>
            <a:xfrm>
              <a:off x="2189" y="7263"/>
              <a:ext cx="482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图4-13  PC1上执行arp -a命令</a:t>
              </a:r>
            </a:p>
          </p:txBody>
        </p:sp>
        <p:cxnSp>
          <p:nvCxnSpPr>
            <p:cNvPr id="36" name="肘形连接符 35"/>
            <p:cNvCxnSpPr/>
            <p:nvPr/>
          </p:nvCxnSpPr>
          <p:spPr>
            <a:xfrm rot="10800000" flipV="1">
              <a:off x="862" y="5122"/>
              <a:ext cx="7590" cy="2848"/>
            </a:xfrm>
            <a:prstGeom prst="bentConnector3">
              <a:avLst>
                <a:gd name="adj1" fmla="val -13"/>
              </a:avLst>
            </a:prstGeom>
            <a:ln>
              <a:solidFill>
                <a:schemeClr val="bg1">
                  <a:lumMod val="50000"/>
                </a:schemeClr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8" descr="(CH(1Y2GD9A1EDJOIC60E1W"/>
            <p:cNvPicPr>
              <a:picLocks noChangeAspect="1"/>
            </p:cNvPicPr>
            <p:nvPr/>
          </p:nvPicPr>
          <p:blipFill>
            <a:blip r:embed="rId5">
              <a:grayscl/>
            </a:blip>
            <a:srcRect t="12360" r="5527" b="16853"/>
            <a:stretch>
              <a:fillRect/>
            </a:stretch>
          </p:blipFill>
          <p:spPr>
            <a:xfrm>
              <a:off x="1054" y="6452"/>
              <a:ext cx="7098" cy="811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3" name="组合 22"/>
          <p:cNvGrpSpPr/>
          <p:nvPr/>
        </p:nvGrpSpPr>
        <p:grpSpPr>
          <a:xfrm>
            <a:off x="5538470" y="3252470"/>
            <a:ext cx="6343650" cy="2533650"/>
            <a:chOff x="8722" y="5122"/>
            <a:chExt cx="9990" cy="3990"/>
          </a:xfrm>
        </p:grpSpPr>
        <p:sp>
          <p:nvSpPr>
            <p:cNvPr id="12" name="文本框 11"/>
            <p:cNvSpPr txBox="1"/>
            <p:nvPr/>
          </p:nvSpPr>
          <p:spPr>
            <a:xfrm>
              <a:off x="9440" y="8492"/>
              <a:ext cx="400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图4-14  PC0的子网掩码</a:t>
              </a:r>
            </a:p>
          </p:txBody>
        </p:sp>
        <p:cxnSp>
          <p:nvCxnSpPr>
            <p:cNvPr id="40" name="肘形连接符 39"/>
            <p:cNvCxnSpPr/>
            <p:nvPr/>
          </p:nvCxnSpPr>
          <p:spPr>
            <a:xfrm>
              <a:off x="8722" y="5122"/>
              <a:ext cx="9990" cy="3990"/>
            </a:xfrm>
            <a:prstGeom prst="bentConnector3">
              <a:avLst>
                <a:gd name="adj1" fmla="val 10"/>
              </a:avLst>
            </a:prstGeom>
            <a:ln>
              <a:solidFill>
                <a:schemeClr val="accent5">
                  <a:lumMod val="75000"/>
                </a:schemeClr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图片 9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03" y="5165"/>
              <a:ext cx="4741" cy="332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9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958" y="5171"/>
              <a:ext cx="4690" cy="332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" name="文本框 15"/>
            <p:cNvSpPr txBox="1"/>
            <p:nvPr/>
          </p:nvSpPr>
          <p:spPr>
            <a:xfrm>
              <a:off x="14269" y="8491"/>
              <a:ext cx="400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图4-15  PC1的子网掩码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290" y="207010"/>
            <a:ext cx="689673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zh-CN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三</a:t>
            </a:r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子网掩码与子网划分测试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285750" y="2073910"/>
            <a:ext cx="11834495" cy="800735"/>
            <a:chOff x="450" y="3266"/>
            <a:chExt cx="18637" cy="1261"/>
          </a:xfrm>
        </p:grpSpPr>
        <p:cxnSp>
          <p:nvCxnSpPr>
            <p:cNvPr id="15" name="直接连接符 14"/>
            <p:cNvCxnSpPr/>
            <p:nvPr/>
          </p:nvCxnSpPr>
          <p:spPr>
            <a:xfrm flipV="1">
              <a:off x="773" y="4447"/>
              <a:ext cx="18194" cy="0"/>
            </a:xfrm>
            <a:prstGeom prst="line">
              <a:avLst/>
            </a:prstGeom>
            <a:ln w="12700" cmpd="sng">
              <a:solidFill>
                <a:srgbClr val="00B0F0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>
              <a:off x="450" y="3659"/>
              <a:ext cx="867" cy="869"/>
              <a:chOff x="450" y="1972"/>
              <a:chExt cx="867" cy="869"/>
            </a:xfrm>
          </p:grpSpPr>
          <p:sp>
            <p:nvSpPr>
              <p:cNvPr id="8" name="椭圆 7"/>
              <p:cNvSpPr/>
              <p:nvPr/>
            </p:nvSpPr>
            <p:spPr bwMode="auto">
              <a:xfrm>
                <a:off x="450" y="1972"/>
                <a:ext cx="867" cy="869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1104900">
                  <a:defRPr/>
                </a:pPr>
                <a:endParaRPr lang="zh-CN" altLang="en-US" sz="1600" dirty="0">
                  <a:solidFill>
                    <a:srgbClr val="0066FF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" name="TextBox 47"/>
              <p:cNvSpPr txBox="1"/>
              <p:nvPr/>
            </p:nvSpPr>
            <p:spPr>
              <a:xfrm>
                <a:off x="484" y="2044"/>
                <a:ext cx="802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Impact" panose="020B080603090205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0</a:t>
                </a:r>
                <a:r>
                  <a:rPr lang="en-US" sz="2400" dirty="0">
                    <a:solidFill>
                      <a:schemeClr val="bg1"/>
                    </a:solidFill>
                    <a:latin typeface="Impact" panose="020B080603090205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8</a:t>
                </a:r>
              </a:p>
            </p:txBody>
          </p:sp>
        </p:grpSp>
        <p:sp>
          <p:nvSpPr>
            <p:cNvPr id="11" name="矩形 6"/>
            <p:cNvSpPr>
              <a:spLocks noChangeArrowheads="1"/>
            </p:cNvSpPr>
            <p:nvPr/>
          </p:nvSpPr>
          <p:spPr bwMode="auto">
            <a:xfrm>
              <a:off x="1409" y="3266"/>
              <a:ext cx="17679" cy="1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Aft>
                  <a:spcPts val="500"/>
                </a:spcAft>
              </a:pPr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</a:rPr>
                <a:t>        </a:t>
              </a:r>
              <a:r>
                <a:rPr dirty="0" smtClean="0">
                  <a:solidFill>
                    <a:schemeClr val="tx1"/>
                  </a:solidFill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</a:rPr>
                <a:t>再次在PC0上用ping命令测试与PC1的连通性，观察结果，分析原因，如图4-17所示。分析的结果是：两台PC机不可以相互通信，因为它们不在同一个子网了。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85750" y="1372870"/>
            <a:ext cx="11777345" cy="551815"/>
            <a:chOff x="450" y="2162"/>
            <a:chExt cx="18547" cy="869"/>
          </a:xfrm>
        </p:grpSpPr>
        <p:sp>
          <p:nvSpPr>
            <p:cNvPr id="17" name="矩形 6"/>
            <p:cNvSpPr>
              <a:spLocks noChangeArrowheads="1"/>
            </p:cNvSpPr>
            <p:nvPr/>
          </p:nvSpPr>
          <p:spPr bwMode="auto">
            <a:xfrm>
              <a:off x="1432" y="2251"/>
              <a:ext cx="17534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Aft>
                  <a:spcPts val="500"/>
                </a:spcAft>
              </a:pPr>
              <a:r>
                <a:rPr lang="en-US" dirty="0" smtClean="0"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</a:rPr>
                <a:t>        </a:t>
              </a:r>
              <a:r>
                <a:rPr dirty="0" smtClean="0"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</a:rPr>
                <a:t>在两台PC上分别执行arp -d命令，清除主机上的ARP表（可用arp -a命令测试清除效果），如图4-16所示。</a:t>
              </a: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699" y="2977"/>
              <a:ext cx="18298" cy="0"/>
            </a:xfrm>
            <a:prstGeom prst="line">
              <a:avLst/>
            </a:prstGeom>
            <a:ln w="12700" cmpd="sng">
              <a:solidFill>
                <a:schemeClr val="accent1">
                  <a:lumMod val="50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3"/>
            <p:cNvGrpSpPr/>
            <p:nvPr/>
          </p:nvGrpSpPr>
          <p:grpSpPr>
            <a:xfrm>
              <a:off x="450" y="2162"/>
              <a:ext cx="867" cy="869"/>
              <a:chOff x="450" y="1972"/>
              <a:chExt cx="867" cy="869"/>
            </a:xfrm>
          </p:grpSpPr>
          <p:sp>
            <p:nvSpPr>
              <p:cNvPr id="27" name="椭圆 26"/>
              <p:cNvSpPr/>
              <p:nvPr/>
            </p:nvSpPr>
            <p:spPr bwMode="auto">
              <a:xfrm>
                <a:off x="450" y="1972"/>
                <a:ext cx="867" cy="869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1104900">
                  <a:defRPr/>
                </a:pPr>
                <a:endParaRPr lang="zh-CN" altLang="en-US" sz="1600" dirty="0">
                  <a:solidFill>
                    <a:srgbClr val="0066FF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8" name="TextBox 47"/>
              <p:cNvSpPr txBox="1"/>
              <p:nvPr/>
            </p:nvSpPr>
            <p:spPr>
              <a:xfrm>
                <a:off x="518" y="2044"/>
                <a:ext cx="733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Impact" panose="020B080603090205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0</a:t>
                </a:r>
                <a:r>
                  <a:rPr lang="en-US" sz="2400" dirty="0">
                    <a:solidFill>
                      <a:schemeClr val="bg1"/>
                    </a:solidFill>
                    <a:latin typeface="Impact" panose="020B080603090205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7</a:t>
                </a: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937895" y="3280410"/>
            <a:ext cx="4718050" cy="2485390"/>
            <a:chOff x="1477" y="5166"/>
            <a:chExt cx="7430" cy="3914"/>
          </a:xfrm>
        </p:grpSpPr>
        <p:sp>
          <p:nvSpPr>
            <p:cNvPr id="13" name="文本框 12"/>
            <p:cNvSpPr txBox="1"/>
            <p:nvPr/>
          </p:nvSpPr>
          <p:spPr>
            <a:xfrm>
              <a:off x="2976" y="8266"/>
              <a:ext cx="385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cs typeface="Times New Roman" panose="02020603050405020304" pitchFamily="18" charset="0"/>
                </a:rPr>
                <a:t>图4-16  执行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arp -d</a:t>
              </a:r>
              <a:r>
                <a:rPr lang="zh-CN" altLang="en-US" dirty="0">
                  <a:cs typeface="Times New Roman" panose="02020603050405020304" pitchFamily="18" charset="0"/>
                </a:rPr>
                <a:t>命令</a:t>
              </a:r>
            </a:p>
          </p:txBody>
        </p:sp>
        <p:cxnSp>
          <p:nvCxnSpPr>
            <p:cNvPr id="36" name="肘形连接符 35"/>
            <p:cNvCxnSpPr/>
            <p:nvPr/>
          </p:nvCxnSpPr>
          <p:spPr>
            <a:xfrm rot="10800000" flipV="1">
              <a:off x="1477" y="5166"/>
              <a:ext cx="7430" cy="3915"/>
            </a:xfrm>
            <a:prstGeom prst="bentConnector3">
              <a:avLst>
                <a:gd name="adj1" fmla="val -80"/>
              </a:avLst>
            </a:prstGeom>
            <a:ln>
              <a:solidFill>
                <a:schemeClr val="accent1">
                  <a:lumMod val="50000"/>
                </a:schemeClr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21" descr="J2SNXXKW3E0$}%~J58A1U1X"/>
            <p:cNvPicPr>
              <a:picLocks noChangeAspect="1"/>
            </p:cNvPicPr>
            <p:nvPr/>
          </p:nvPicPr>
          <p:blipFill>
            <a:blip r:embed="rId5"/>
            <a:srcRect b="12447"/>
            <a:stretch>
              <a:fillRect/>
            </a:stretch>
          </p:blipFill>
          <p:spPr>
            <a:xfrm>
              <a:off x="1873" y="6304"/>
              <a:ext cx="6155" cy="1962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0" name="组合 19"/>
          <p:cNvGrpSpPr/>
          <p:nvPr/>
        </p:nvGrpSpPr>
        <p:grpSpPr>
          <a:xfrm>
            <a:off x="6367145" y="3281045"/>
            <a:ext cx="5342890" cy="2476500"/>
            <a:chOff x="10027" y="5167"/>
            <a:chExt cx="8414" cy="3900"/>
          </a:xfrm>
        </p:grpSpPr>
        <p:cxnSp>
          <p:nvCxnSpPr>
            <p:cNvPr id="40" name="肘形连接符 39"/>
            <p:cNvCxnSpPr/>
            <p:nvPr/>
          </p:nvCxnSpPr>
          <p:spPr>
            <a:xfrm>
              <a:off x="10027" y="5167"/>
              <a:ext cx="8415" cy="3900"/>
            </a:xfrm>
            <a:prstGeom prst="bentConnector3">
              <a:avLst>
                <a:gd name="adj1" fmla="val 273"/>
              </a:avLst>
            </a:prstGeom>
            <a:ln>
              <a:solidFill>
                <a:srgbClr val="00B0F0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11915" y="8266"/>
              <a:ext cx="472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cs typeface="Times New Roman" panose="02020603050405020304" pitchFamily="18" charset="0"/>
                </a:rPr>
                <a:t>图4-17 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ping</a:t>
              </a:r>
              <a:r>
                <a:rPr lang="zh-CN" altLang="en-US" dirty="0">
                  <a:cs typeface="Times New Roman" panose="02020603050405020304" pitchFamily="18" charset="0"/>
                </a:rPr>
                <a:t>命令测试连通性</a:t>
              </a:r>
            </a:p>
          </p:txBody>
        </p:sp>
        <p:pic>
          <p:nvPicPr>
            <p:cNvPr id="3" name="Picture 22" descr="Z3]@`_XSQI``JI{XSKC7Q[3"/>
            <p:cNvPicPr>
              <a:picLocks noChangeAspect="1"/>
            </p:cNvPicPr>
            <p:nvPr/>
          </p:nvPicPr>
          <p:blipFill>
            <a:blip r:embed="rId6"/>
            <a:srcRect t="3108"/>
            <a:stretch>
              <a:fillRect/>
            </a:stretch>
          </p:blipFill>
          <p:spPr>
            <a:xfrm>
              <a:off x="10756" y="5653"/>
              <a:ext cx="6956" cy="2624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290" y="207010"/>
            <a:ext cx="689673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zh-CN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三</a:t>
            </a:r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子网掩码与子网划分测试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85750" y="2169160"/>
            <a:ext cx="11835130" cy="801370"/>
            <a:chOff x="450" y="3416"/>
            <a:chExt cx="18638" cy="1262"/>
          </a:xfrm>
        </p:grpSpPr>
        <p:cxnSp>
          <p:nvCxnSpPr>
            <p:cNvPr id="15" name="直接连接符 14"/>
            <p:cNvCxnSpPr/>
            <p:nvPr/>
          </p:nvCxnSpPr>
          <p:spPr>
            <a:xfrm flipV="1">
              <a:off x="773" y="4597"/>
              <a:ext cx="18194" cy="0"/>
            </a:xfrm>
            <a:prstGeom prst="line">
              <a:avLst/>
            </a:prstGeom>
            <a:ln w="12700" cmpd="sng">
              <a:solidFill>
                <a:schemeClr val="accent1">
                  <a:lumMod val="60000"/>
                  <a:lumOff val="40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>
              <a:off x="450" y="3809"/>
              <a:ext cx="867" cy="869"/>
              <a:chOff x="450" y="1972"/>
              <a:chExt cx="867" cy="869"/>
            </a:xfrm>
          </p:grpSpPr>
          <p:sp>
            <p:nvSpPr>
              <p:cNvPr id="8" name="椭圆 7"/>
              <p:cNvSpPr/>
              <p:nvPr/>
            </p:nvSpPr>
            <p:spPr bwMode="auto">
              <a:xfrm>
                <a:off x="450" y="1972"/>
                <a:ext cx="867" cy="86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1104900">
                  <a:defRPr/>
                </a:pPr>
                <a:endParaRPr lang="zh-CN" altLang="en-US" sz="1600" dirty="0">
                  <a:solidFill>
                    <a:srgbClr val="0066FF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" name="TextBox 47"/>
              <p:cNvSpPr txBox="1"/>
              <p:nvPr/>
            </p:nvSpPr>
            <p:spPr>
              <a:xfrm>
                <a:off x="522" y="2044"/>
                <a:ext cx="728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Impact" panose="020B080603090205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10</a:t>
                </a:r>
                <a:endParaRPr lang="en-US" sz="2400" dirty="0">
                  <a:solidFill>
                    <a:schemeClr val="bg1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p:grpSp>
        <p:sp>
          <p:nvSpPr>
            <p:cNvPr id="11" name="矩形 6"/>
            <p:cNvSpPr>
              <a:spLocks noChangeArrowheads="1"/>
            </p:cNvSpPr>
            <p:nvPr/>
          </p:nvSpPr>
          <p:spPr bwMode="auto">
            <a:xfrm>
              <a:off x="1409" y="3416"/>
              <a:ext cx="17679" cy="1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Aft>
                  <a:spcPts val="500"/>
                </a:spcAft>
              </a:pPr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</a:rPr>
                <a:t>        </a:t>
              </a:r>
              <a:r>
                <a:rPr dirty="0" smtClean="0">
                  <a:solidFill>
                    <a:schemeClr val="tx1"/>
                  </a:solidFill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</a:rPr>
                <a:t>将两台计算机的子网掩码改为255.255.255.128，重复以上操作，记录结果并分析。同时，计算子网掩码为255.255.255.128时有多少个子网，每一个子网的IP范围是多少，并用实验验证。</a:t>
              </a:r>
            </a:p>
          </p:txBody>
        </p:sp>
      </p:grpSp>
      <p:sp>
        <p:nvSpPr>
          <p:cNvPr id="17" name="矩形 6"/>
          <p:cNvSpPr>
            <a:spLocks noChangeArrowheads="1"/>
          </p:cNvSpPr>
          <p:nvPr/>
        </p:nvSpPr>
        <p:spPr bwMode="auto">
          <a:xfrm>
            <a:off x="909320" y="1429385"/>
            <a:ext cx="11134090" cy="396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ts val="500"/>
              </a:spcAft>
            </a:pPr>
            <a:r>
              <a:rPr lang="en-US" dirty="0" smtClean="0">
                <a:latin typeface="Times New Roman" pitchFamily="18" charset="0"/>
                <a:ea typeface="微软雅黑" panose="020B0503020204020204" charset="-122"/>
                <a:cs typeface="Times New Roman" pitchFamily="18" charset="0"/>
              </a:rPr>
              <a:t>        </a:t>
            </a:r>
            <a:r>
              <a:rPr dirty="0" smtClean="0">
                <a:latin typeface="Times New Roman" pitchFamily="18" charset="0"/>
                <a:ea typeface="微软雅黑" panose="020B0503020204020204" charset="-122"/>
                <a:cs typeface="Times New Roman" pitchFamily="18" charset="0"/>
              </a:rPr>
              <a:t>执行arp -a命令，观察并记录结果，如图4-18所示。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85750" y="1372870"/>
            <a:ext cx="6576695" cy="551180"/>
            <a:chOff x="450" y="2162"/>
            <a:chExt cx="10357" cy="868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699" y="2947"/>
              <a:ext cx="10108" cy="0"/>
            </a:xfrm>
            <a:prstGeom prst="line">
              <a:avLst/>
            </a:prstGeom>
            <a:ln w="12700" cmpd="sng">
              <a:solidFill>
                <a:srgbClr val="92D050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3"/>
            <p:cNvGrpSpPr/>
            <p:nvPr/>
          </p:nvGrpSpPr>
          <p:grpSpPr>
            <a:xfrm>
              <a:off x="450" y="2162"/>
              <a:ext cx="867" cy="869"/>
              <a:chOff x="450" y="1972"/>
              <a:chExt cx="867" cy="869"/>
            </a:xfrm>
          </p:grpSpPr>
          <p:sp>
            <p:nvSpPr>
              <p:cNvPr id="27" name="椭圆 26"/>
              <p:cNvSpPr/>
              <p:nvPr/>
            </p:nvSpPr>
            <p:spPr bwMode="auto">
              <a:xfrm>
                <a:off x="450" y="1972"/>
                <a:ext cx="867" cy="869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1104900">
                  <a:defRPr/>
                </a:pPr>
                <a:endParaRPr lang="zh-CN" altLang="en-US" sz="1600" dirty="0">
                  <a:solidFill>
                    <a:srgbClr val="0066FF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8" name="TextBox 47"/>
              <p:cNvSpPr txBox="1"/>
              <p:nvPr/>
            </p:nvSpPr>
            <p:spPr>
              <a:xfrm>
                <a:off x="482" y="2044"/>
                <a:ext cx="805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Impact" panose="020B080603090205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0</a:t>
                </a:r>
                <a:r>
                  <a:rPr lang="en-US" sz="2400" dirty="0">
                    <a:solidFill>
                      <a:schemeClr val="bg1"/>
                    </a:solidFill>
                    <a:latin typeface="Impact" panose="020B080603090205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9</a:t>
                </a: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937260" y="3270885"/>
            <a:ext cx="5610225" cy="2494915"/>
            <a:chOff x="1476" y="5151"/>
            <a:chExt cx="8835" cy="3929"/>
          </a:xfrm>
        </p:grpSpPr>
        <p:sp>
          <p:nvSpPr>
            <p:cNvPr id="13" name="文本框 12"/>
            <p:cNvSpPr txBox="1"/>
            <p:nvPr/>
          </p:nvSpPr>
          <p:spPr>
            <a:xfrm>
              <a:off x="4565" y="8266"/>
              <a:ext cx="383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cs typeface="Times New Roman" panose="02020603050405020304" pitchFamily="18" charset="0"/>
                </a:rPr>
                <a:t>图4-18  执行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arp -a</a:t>
              </a:r>
              <a:r>
                <a:rPr lang="zh-CN" altLang="en-US" dirty="0">
                  <a:cs typeface="Times New Roman" panose="02020603050405020304" pitchFamily="18" charset="0"/>
                </a:rPr>
                <a:t>命令</a:t>
              </a:r>
            </a:p>
          </p:txBody>
        </p:sp>
        <p:cxnSp>
          <p:nvCxnSpPr>
            <p:cNvPr id="36" name="肘形连接符 35"/>
            <p:cNvCxnSpPr/>
            <p:nvPr/>
          </p:nvCxnSpPr>
          <p:spPr>
            <a:xfrm rot="10800000" flipV="1">
              <a:off x="1476" y="5151"/>
              <a:ext cx="8835" cy="3929"/>
            </a:xfrm>
            <a:prstGeom prst="bentConnector3">
              <a:avLst>
                <a:gd name="adj1" fmla="val -90"/>
              </a:avLst>
            </a:prstGeom>
            <a:ln>
              <a:solidFill>
                <a:srgbClr val="92D050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23" descr="]3FWFE6X)1@UNT26M9}HO[B"/>
            <p:cNvPicPr>
              <a:picLocks noChangeAspect="1"/>
            </p:cNvPicPr>
            <p:nvPr/>
          </p:nvPicPr>
          <p:blipFill>
            <a:blip r:embed="rId5"/>
            <a:srcRect b="9583"/>
            <a:stretch>
              <a:fillRect/>
            </a:stretch>
          </p:blipFill>
          <p:spPr>
            <a:xfrm>
              <a:off x="2360" y="6534"/>
              <a:ext cx="7652" cy="1732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32" name="图片 31" descr="0130054253150813984103584191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48110" y="3354783"/>
            <a:ext cx="4057624" cy="24114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 decel="100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 decel="100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290" y="207010"/>
            <a:ext cx="6896735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zh-CN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三</a:t>
            </a:r>
            <a:r>
              <a:rPr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子网掩码与子网划分测试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85750" y="1102995"/>
            <a:ext cx="11796395" cy="821055"/>
            <a:chOff x="450" y="1737"/>
            <a:chExt cx="18577" cy="1293"/>
          </a:xfrm>
        </p:grpSpPr>
        <p:sp>
          <p:nvSpPr>
            <p:cNvPr id="17" name="矩形 6"/>
            <p:cNvSpPr>
              <a:spLocks noChangeArrowheads="1"/>
            </p:cNvSpPr>
            <p:nvPr/>
          </p:nvSpPr>
          <p:spPr bwMode="auto">
            <a:xfrm>
              <a:off x="1317" y="1737"/>
              <a:ext cx="17534" cy="1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Aft>
                  <a:spcPts val="500"/>
                </a:spcAft>
              </a:pPr>
              <a:r>
                <a:rPr lang="en-US" dirty="0" smtClean="0"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</a:rPr>
                <a:t>       </a:t>
              </a:r>
              <a:r>
                <a:rPr dirty="0" smtClean="0"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</a:rPr>
                <a:t>可在真实PC机上验证上述实验过程，并尝试说明图4-19和图4-20所示情况的原因。</a:t>
              </a:r>
              <a:r>
                <a:rPr b="1" dirty="0" smtClean="0">
                  <a:solidFill>
                    <a:schemeClr val="accent1"/>
                  </a:solidFill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</a:rPr>
                <a:t>分析的结果是：子网号和广播地址不能作为正常IP使用。</a:t>
              </a:r>
            </a:p>
          </p:txBody>
        </p:sp>
        <p:cxnSp>
          <p:nvCxnSpPr>
            <p:cNvPr id="14" name="直接连接符 13"/>
            <p:cNvCxnSpPr/>
            <p:nvPr/>
          </p:nvCxnSpPr>
          <p:spPr>
            <a:xfrm flipV="1">
              <a:off x="699" y="2917"/>
              <a:ext cx="18328" cy="0"/>
            </a:xfrm>
            <a:prstGeom prst="line">
              <a:avLst/>
            </a:prstGeom>
            <a:ln w="12700" cmpd="sng">
              <a:solidFill>
                <a:schemeClr val="accent6">
                  <a:lumMod val="50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3"/>
            <p:cNvGrpSpPr/>
            <p:nvPr/>
          </p:nvGrpSpPr>
          <p:grpSpPr>
            <a:xfrm>
              <a:off x="450" y="2162"/>
              <a:ext cx="867" cy="869"/>
              <a:chOff x="450" y="1972"/>
              <a:chExt cx="867" cy="869"/>
            </a:xfrm>
          </p:grpSpPr>
          <p:sp>
            <p:nvSpPr>
              <p:cNvPr id="27" name="椭圆 26"/>
              <p:cNvSpPr/>
              <p:nvPr/>
            </p:nvSpPr>
            <p:spPr bwMode="auto">
              <a:xfrm>
                <a:off x="450" y="1972"/>
                <a:ext cx="867" cy="869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1104900">
                  <a:defRPr/>
                </a:pPr>
                <a:endParaRPr lang="zh-CN" altLang="en-US" sz="1600" dirty="0">
                  <a:solidFill>
                    <a:srgbClr val="0066FF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8" name="TextBox 47"/>
              <p:cNvSpPr txBox="1"/>
              <p:nvPr/>
            </p:nvSpPr>
            <p:spPr>
              <a:xfrm>
                <a:off x="558" y="2044"/>
                <a:ext cx="654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Impact" panose="020B080603090205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11</a:t>
                </a:r>
                <a:endParaRPr lang="en-US" sz="2400" dirty="0">
                  <a:solidFill>
                    <a:schemeClr val="bg1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p:grpSp>
      </p:grpSp>
      <p:cxnSp>
        <p:nvCxnSpPr>
          <p:cNvPr id="36" name="肘形连接符 35"/>
          <p:cNvCxnSpPr/>
          <p:nvPr/>
        </p:nvCxnSpPr>
        <p:spPr>
          <a:xfrm rot="10800000" flipV="1">
            <a:off x="898525" y="2537460"/>
            <a:ext cx="10897235" cy="3217545"/>
          </a:xfrm>
          <a:prstGeom prst="bentConnector3">
            <a:avLst>
              <a:gd name="adj1" fmla="val 262"/>
            </a:avLst>
          </a:prstGeom>
          <a:ln>
            <a:solidFill>
              <a:schemeClr val="accent6">
                <a:lumMod val="50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335405" y="2514600"/>
            <a:ext cx="4403090" cy="3192780"/>
            <a:chOff x="2103" y="3960"/>
            <a:chExt cx="6934" cy="5028"/>
          </a:xfrm>
        </p:grpSpPr>
        <p:sp>
          <p:nvSpPr>
            <p:cNvPr id="13" name="文本框 12"/>
            <p:cNvSpPr txBox="1"/>
            <p:nvPr/>
          </p:nvSpPr>
          <p:spPr>
            <a:xfrm>
              <a:off x="2646" y="8412"/>
              <a:ext cx="584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cs typeface="Times New Roman" panose="02020603050405020304" pitchFamily="18" charset="0"/>
                </a:rPr>
                <a:t>图4-19  子网号不能作为正常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IP</a:t>
              </a:r>
              <a:r>
                <a:rPr lang="zh-CN" altLang="en-US" dirty="0">
                  <a:cs typeface="Times New Roman" panose="02020603050405020304" pitchFamily="18" charset="0"/>
                </a:rPr>
                <a:t>使用</a:t>
              </a:r>
            </a:p>
          </p:txBody>
        </p:sp>
        <p:pic>
          <p:nvPicPr>
            <p:cNvPr id="2" name="图片 9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3" y="3960"/>
              <a:ext cx="6934" cy="4507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8" name="组合 17"/>
          <p:cNvGrpSpPr/>
          <p:nvPr/>
        </p:nvGrpSpPr>
        <p:grpSpPr>
          <a:xfrm>
            <a:off x="6824345" y="2514600"/>
            <a:ext cx="4398010" cy="3192780"/>
            <a:chOff x="10747" y="3960"/>
            <a:chExt cx="6926" cy="5028"/>
          </a:xfrm>
        </p:grpSpPr>
        <p:pic>
          <p:nvPicPr>
            <p:cNvPr id="3" name="图片 9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47" y="3960"/>
              <a:ext cx="6927" cy="450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" name="文本框 5"/>
            <p:cNvSpPr txBox="1"/>
            <p:nvPr/>
          </p:nvSpPr>
          <p:spPr>
            <a:xfrm>
              <a:off x="11097" y="8412"/>
              <a:ext cx="620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cs typeface="Times New Roman" panose="02020603050405020304" pitchFamily="18" charset="0"/>
                </a:rPr>
                <a:t>图4-20  广播地址不能作为正常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IP</a:t>
              </a:r>
              <a:r>
                <a:rPr lang="zh-CN" altLang="en-US" dirty="0">
                  <a:cs typeface="Times New Roman" panose="02020603050405020304" pitchFamily="18" charset="0"/>
                </a:rPr>
                <a:t>使用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17"/>
          <p:cNvSpPr/>
          <p:nvPr>
            <p:custDataLst>
              <p:tags r:id="rId1"/>
            </p:custDataLst>
          </p:nvPr>
        </p:nvSpPr>
        <p:spPr bwMode="auto">
          <a:xfrm>
            <a:off x="-2117" y="0"/>
            <a:ext cx="7249584" cy="6858000"/>
          </a:xfrm>
          <a:custGeom>
            <a:avLst/>
            <a:gdLst>
              <a:gd name="T0" fmla="*/ 0 w 5437991"/>
              <a:gd name="T1" fmla="*/ 0 h 6858000"/>
              <a:gd name="T2" fmla="*/ 5433976 w 5437991"/>
              <a:gd name="T3" fmla="*/ 0 h 6858000"/>
              <a:gd name="T4" fmla="*/ 1631922 w 5437991"/>
              <a:gd name="T5" fmla="*/ 6858000 h 6858000"/>
              <a:gd name="T6" fmla="*/ 0 w 5437991"/>
              <a:gd name="T7" fmla="*/ 6858000 h 6858000"/>
              <a:gd name="T8" fmla="*/ 0 w 5437991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37991" h="6858000">
                <a:moveTo>
                  <a:pt x="0" y="0"/>
                </a:moveTo>
                <a:lnTo>
                  <a:pt x="5437991" y="0"/>
                </a:lnTo>
                <a:lnTo>
                  <a:pt x="163312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2"/>
          <p:cNvGrpSpPr/>
          <p:nvPr/>
        </p:nvGrpSpPr>
        <p:grpSpPr>
          <a:xfrm>
            <a:off x="3428449" y="2152106"/>
            <a:ext cx="2362200" cy="2362200"/>
            <a:chOff x="977900" y="2247899"/>
            <a:chExt cx="2362200" cy="2362200"/>
          </a:xfrm>
        </p:grpSpPr>
        <p:sp>
          <p:nvSpPr>
            <p:cNvPr id="26" name="椭圆 25"/>
            <p:cNvSpPr/>
            <p:nvPr/>
          </p:nvSpPr>
          <p:spPr>
            <a:xfrm>
              <a:off x="977900" y="2247899"/>
              <a:ext cx="2362200" cy="2362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F41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5"/>
            <p:cNvSpPr txBox="1"/>
            <p:nvPr/>
          </p:nvSpPr>
          <p:spPr>
            <a:xfrm>
              <a:off x="1468796" y="2644169"/>
              <a:ext cx="1736009" cy="16579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9600" b="1" dirty="0" smtClean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五</a:t>
              </a:r>
            </a:p>
          </p:txBody>
        </p:sp>
      </p:grpSp>
      <p:sp>
        <p:nvSpPr>
          <p:cNvPr id="11" name="文本框 39"/>
          <p:cNvSpPr txBox="1"/>
          <p:nvPr/>
        </p:nvSpPr>
        <p:spPr>
          <a:xfrm>
            <a:off x="6130925" y="2905125"/>
            <a:ext cx="5137150" cy="8743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思考题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545465" y="1298575"/>
            <a:ext cx="1410970" cy="4271010"/>
            <a:chOff x="859" y="2045"/>
            <a:chExt cx="2222" cy="6726"/>
          </a:xfrm>
        </p:grpSpPr>
        <p:sp>
          <p:nvSpPr>
            <p:cNvPr id="24" name="AutoShape 4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white">
            <a:xfrm>
              <a:off x="1188" y="2809"/>
              <a:ext cx="1893" cy="5962"/>
            </a:xfrm>
            <a:prstGeom prst="roundRect">
              <a:avLst>
                <a:gd name="adj" fmla="val 4784"/>
              </a:avLst>
            </a:prstGeom>
            <a:solidFill>
              <a:schemeClr val="bg1">
                <a:alpha val="60000"/>
              </a:schemeClr>
            </a:solidFill>
            <a:ln w="38100">
              <a:gradFill>
                <a:gsLst>
                  <a:gs pos="50000">
                    <a:srgbClr val="FFCF01"/>
                  </a:gs>
                  <a:gs pos="100000">
                    <a:srgbClr val="E22000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01600" prst="divot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defTabSz="-635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400" dirty="0">
                <a:solidFill>
                  <a:schemeClr val="tx1"/>
                </a:solidFill>
                <a:latin typeface="Times New Roman" pitchFamily="18" charset="0"/>
                <a:ea typeface="微软雅黑" panose="020B0503020204020204" charset="-122"/>
                <a:cs typeface="Times New Roman" pitchFamily="18" charset="0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859" y="2045"/>
              <a:ext cx="1238" cy="932"/>
              <a:chOff x="7925" y="5497"/>
              <a:chExt cx="2763" cy="2077"/>
            </a:xfrm>
          </p:grpSpPr>
          <p:sp>
            <p:nvSpPr>
              <p:cNvPr id="231" name="Oval 11"/>
              <p:cNvSpPr>
                <a:spLocks noChangeArrowheads="1"/>
              </p:cNvSpPr>
              <p:nvPr/>
            </p:nvSpPr>
            <p:spPr bwMode="gray">
              <a:xfrm>
                <a:off x="8141" y="5497"/>
                <a:ext cx="2080" cy="2077"/>
              </a:xfrm>
              <a:prstGeom prst="ellipse">
                <a:avLst/>
              </a:prstGeom>
              <a:gradFill rotWithShape="1">
                <a:gsLst>
                  <a:gs pos="99000">
                    <a:srgbClr val="C19E31">
                      <a:alpha val="100000"/>
                    </a:srgbClr>
                  </a:gs>
                  <a:gs pos="0">
                    <a:srgbClr val="FECF40"/>
                  </a:gs>
                  <a:gs pos="100000">
                    <a:srgbClr val="846C21"/>
                  </a:gs>
                </a:gsLst>
                <a:lin ang="5400000" scaled="0"/>
              </a:gradFill>
              <a:ln w="57150">
                <a:solidFill>
                  <a:srgbClr val="EAEAEA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9" name="Group 35"/>
              <p:cNvGrpSpPr/>
              <p:nvPr/>
            </p:nvGrpSpPr>
            <p:grpSpPr bwMode="auto">
              <a:xfrm rot="10082854">
                <a:off x="7925" y="7009"/>
                <a:ext cx="1888" cy="477"/>
                <a:chOff x="2598" y="1026"/>
                <a:chExt cx="957" cy="242"/>
              </a:xfrm>
            </p:grpSpPr>
            <p:grpSp>
              <p:nvGrpSpPr>
                <p:cNvPr id="30" name="Group 36"/>
                <p:cNvGrpSpPr/>
                <p:nvPr/>
              </p:nvGrpSpPr>
              <p:grpSpPr bwMode="auto">
                <a:xfrm rot="-9970459" flipH="1" flipV="1">
                  <a:off x="2598" y="1026"/>
                  <a:ext cx="957" cy="242"/>
                  <a:chOff x="2532" y="1051"/>
                  <a:chExt cx="893" cy="246"/>
                </a:xfrm>
              </p:grpSpPr>
              <p:grpSp>
                <p:nvGrpSpPr>
                  <p:cNvPr id="31" name="Group 37"/>
                  <p:cNvGrpSpPr/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274" name="AutoShape 38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75" name="AutoShape 39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76" name="AutoShape 40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77" name="AutoShape 41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  <p:grpSp>
                <p:nvGrpSpPr>
                  <p:cNvPr id="32" name="Group 42"/>
                  <p:cNvGrpSpPr/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270" name="AutoShape 43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71" name="AutoShape 44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72" name="AutoShape 45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73" name="AutoShape 46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</p:grpSp>
            <p:grpSp>
              <p:nvGrpSpPr>
                <p:cNvPr id="34" name="Group 47"/>
                <p:cNvGrpSpPr/>
                <p:nvPr/>
              </p:nvGrpSpPr>
              <p:grpSpPr bwMode="auto">
                <a:xfrm rot="-9970459" flipH="1" flipV="1">
                  <a:off x="2688" y="1056"/>
                  <a:ext cx="784" cy="198"/>
                  <a:chOff x="2532" y="1051"/>
                  <a:chExt cx="893" cy="246"/>
                </a:xfrm>
              </p:grpSpPr>
              <p:grpSp>
                <p:nvGrpSpPr>
                  <p:cNvPr id="35" name="Group 48"/>
                  <p:cNvGrpSpPr/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264" name="AutoShape 49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65" name="AutoShape 50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66" name="AutoShape 51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67" name="AutoShape 52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  <p:grpSp>
                <p:nvGrpSpPr>
                  <p:cNvPr id="36" name="Group 53"/>
                  <p:cNvGrpSpPr/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260" name="AutoShape 54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61" name="AutoShape 55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62" name="AutoShape 56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63" name="AutoShape 57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245" name="Group 127"/>
              <p:cNvGrpSpPr/>
              <p:nvPr/>
            </p:nvGrpSpPr>
            <p:grpSpPr bwMode="auto">
              <a:xfrm rot="-232145">
                <a:off x="8743" y="5674"/>
                <a:ext cx="1945" cy="522"/>
                <a:chOff x="1824" y="2448"/>
                <a:chExt cx="987" cy="266"/>
              </a:xfrm>
            </p:grpSpPr>
            <p:grpSp>
              <p:nvGrpSpPr>
                <p:cNvPr id="246" name="Group 128"/>
                <p:cNvGrpSpPr/>
                <p:nvPr/>
              </p:nvGrpSpPr>
              <p:grpSpPr bwMode="auto">
                <a:xfrm rot="513316">
                  <a:off x="1824" y="2448"/>
                  <a:ext cx="957" cy="242"/>
                  <a:chOff x="2598" y="1026"/>
                  <a:chExt cx="957" cy="242"/>
                </a:xfrm>
              </p:grpSpPr>
              <p:grpSp>
                <p:nvGrpSpPr>
                  <p:cNvPr id="255" name="Group 129"/>
                  <p:cNvGrpSpPr/>
                  <p:nvPr/>
                </p:nvGrpSpPr>
                <p:grpSpPr bwMode="auto">
                  <a:xfrm rot="-9970459" flipH="1" flipV="1">
                    <a:off x="2598" y="1026"/>
                    <a:ext cx="957" cy="242"/>
                    <a:chOff x="2532" y="1051"/>
                    <a:chExt cx="893" cy="246"/>
                  </a:xfrm>
                </p:grpSpPr>
                <p:grpSp>
                  <p:nvGrpSpPr>
                    <p:cNvPr id="256" name="Group 130"/>
                    <p:cNvGrpSpPr/>
                    <p:nvPr/>
                  </p:nvGrpSpPr>
                  <p:grpSpPr bwMode="auto">
                    <a:xfrm>
                      <a:off x="2532" y="1051"/>
                      <a:ext cx="743" cy="185"/>
                      <a:chOff x="1565" y="2568"/>
                      <a:chExt cx="1118" cy="279"/>
                    </a:xfrm>
                  </p:grpSpPr>
                  <p:sp>
                    <p:nvSpPr>
                      <p:cNvPr id="390" name="AutoShape 131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91" name="AutoShape 132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92" name="AutoShape 133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93" name="AutoShape 134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" name="Group 135"/>
                    <p:cNvGrpSpPr/>
                    <p:nvPr/>
                  </p:nvGrpSpPr>
                  <p:grpSpPr bwMode="auto">
                    <a:xfrm rot="1353540">
                      <a:off x="2682" y="1111"/>
                      <a:ext cx="743" cy="186"/>
                      <a:chOff x="1565" y="2568"/>
                      <a:chExt cx="1118" cy="279"/>
                    </a:xfrm>
                  </p:grpSpPr>
                  <p:sp>
                    <p:nvSpPr>
                      <p:cNvPr id="386" name="AutoShape 136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87" name="AutoShape 137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88" name="AutoShape 138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89" name="AutoShape 139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58" name="Group 140"/>
                  <p:cNvGrpSpPr/>
                  <p:nvPr/>
                </p:nvGrpSpPr>
                <p:grpSpPr bwMode="auto">
                  <a:xfrm rot="-9970459" flipH="1" flipV="1">
                    <a:off x="2688" y="1056"/>
                    <a:ext cx="784" cy="198"/>
                    <a:chOff x="2532" y="1051"/>
                    <a:chExt cx="893" cy="246"/>
                  </a:xfrm>
                </p:grpSpPr>
                <p:grpSp>
                  <p:nvGrpSpPr>
                    <p:cNvPr id="259" name="Group 141"/>
                    <p:cNvGrpSpPr/>
                    <p:nvPr/>
                  </p:nvGrpSpPr>
                  <p:grpSpPr bwMode="auto">
                    <a:xfrm>
                      <a:off x="2532" y="1051"/>
                      <a:ext cx="743" cy="185"/>
                      <a:chOff x="1565" y="2568"/>
                      <a:chExt cx="1118" cy="279"/>
                    </a:xfrm>
                  </p:grpSpPr>
                  <p:sp>
                    <p:nvSpPr>
                      <p:cNvPr id="380" name="AutoShape 142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81" name="AutoShape 143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82" name="AutoShape 144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83" name="AutoShape 145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  <p:grpSp>
                  <p:nvGrpSpPr>
                    <p:cNvPr id="268" name="Group 146"/>
                    <p:cNvGrpSpPr/>
                    <p:nvPr/>
                  </p:nvGrpSpPr>
                  <p:grpSpPr bwMode="auto">
                    <a:xfrm rot="1353540">
                      <a:off x="2682" y="1111"/>
                      <a:ext cx="743" cy="186"/>
                      <a:chOff x="1565" y="2568"/>
                      <a:chExt cx="1118" cy="279"/>
                    </a:xfrm>
                  </p:grpSpPr>
                  <p:sp>
                    <p:nvSpPr>
                      <p:cNvPr id="376" name="AutoShape 147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77" name="AutoShape 148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78" name="AutoShape 149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79" name="AutoShape 150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69" name="Group 151"/>
                <p:cNvGrpSpPr/>
                <p:nvPr/>
              </p:nvGrpSpPr>
              <p:grpSpPr bwMode="auto">
                <a:xfrm rot="513316">
                  <a:off x="1854" y="2472"/>
                  <a:ext cx="957" cy="242"/>
                  <a:chOff x="2598" y="1026"/>
                  <a:chExt cx="957" cy="242"/>
                </a:xfrm>
              </p:grpSpPr>
              <p:grpSp>
                <p:nvGrpSpPr>
                  <p:cNvPr id="278" name="Group 152"/>
                  <p:cNvGrpSpPr/>
                  <p:nvPr/>
                </p:nvGrpSpPr>
                <p:grpSpPr bwMode="auto">
                  <a:xfrm rot="-9970459" flipH="1" flipV="1">
                    <a:off x="2598" y="1026"/>
                    <a:ext cx="957" cy="242"/>
                    <a:chOff x="2532" y="1051"/>
                    <a:chExt cx="893" cy="246"/>
                  </a:xfrm>
                </p:grpSpPr>
                <p:grpSp>
                  <p:nvGrpSpPr>
                    <p:cNvPr id="279" name="Group 153"/>
                    <p:cNvGrpSpPr/>
                    <p:nvPr/>
                  </p:nvGrpSpPr>
                  <p:grpSpPr bwMode="auto">
                    <a:xfrm>
                      <a:off x="2532" y="1051"/>
                      <a:ext cx="743" cy="185"/>
                      <a:chOff x="1565" y="2568"/>
                      <a:chExt cx="1118" cy="279"/>
                    </a:xfrm>
                  </p:grpSpPr>
                  <p:sp>
                    <p:nvSpPr>
                      <p:cNvPr id="368" name="AutoShape 154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69" name="AutoShape 155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70" name="AutoShape 156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71" name="AutoShape 157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  <p:grpSp>
                  <p:nvGrpSpPr>
                    <p:cNvPr id="280" name="Group 158"/>
                    <p:cNvGrpSpPr/>
                    <p:nvPr/>
                  </p:nvGrpSpPr>
                  <p:grpSpPr bwMode="auto">
                    <a:xfrm rot="1353540">
                      <a:off x="2682" y="1111"/>
                      <a:ext cx="743" cy="186"/>
                      <a:chOff x="1565" y="2568"/>
                      <a:chExt cx="1118" cy="279"/>
                    </a:xfrm>
                  </p:grpSpPr>
                  <p:sp>
                    <p:nvSpPr>
                      <p:cNvPr id="364" name="AutoShape 159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65" name="AutoShape 160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66" name="AutoShape 161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67" name="AutoShape 162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81" name="Group 163"/>
                  <p:cNvGrpSpPr/>
                  <p:nvPr/>
                </p:nvGrpSpPr>
                <p:grpSpPr bwMode="auto">
                  <a:xfrm rot="-9970459" flipH="1" flipV="1">
                    <a:off x="2688" y="1056"/>
                    <a:ext cx="784" cy="198"/>
                    <a:chOff x="2532" y="1051"/>
                    <a:chExt cx="893" cy="246"/>
                  </a:xfrm>
                </p:grpSpPr>
                <p:grpSp>
                  <p:nvGrpSpPr>
                    <p:cNvPr id="282" name="Group 164"/>
                    <p:cNvGrpSpPr/>
                    <p:nvPr/>
                  </p:nvGrpSpPr>
                  <p:grpSpPr bwMode="auto">
                    <a:xfrm>
                      <a:off x="2532" y="1051"/>
                      <a:ext cx="743" cy="185"/>
                      <a:chOff x="1565" y="2568"/>
                      <a:chExt cx="1118" cy="279"/>
                    </a:xfrm>
                  </p:grpSpPr>
                  <p:sp>
                    <p:nvSpPr>
                      <p:cNvPr id="358" name="AutoShape 165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59" name="AutoShape 166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60" name="AutoShape 167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61" name="AutoShape 168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  <p:grpSp>
                  <p:nvGrpSpPr>
                    <p:cNvPr id="291" name="Group 169"/>
                    <p:cNvGrpSpPr/>
                    <p:nvPr/>
                  </p:nvGrpSpPr>
                  <p:grpSpPr bwMode="auto">
                    <a:xfrm rot="1353540">
                      <a:off x="2682" y="1111"/>
                      <a:ext cx="743" cy="186"/>
                      <a:chOff x="1565" y="2568"/>
                      <a:chExt cx="1118" cy="279"/>
                    </a:xfrm>
                  </p:grpSpPr>
                  <p:sp>
                    <p:nvSpPr>
                      <p:cNvPr id="354" name="AutoShape 170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55" name="AutoShape 171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56" name="AutoShape 172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57" name="AutoShape 173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</p:grpSp>
            </p:grpSp>
          </p:grpSp>
          <p:sp>
            <p:nvSpPr>
              <p:cNvPr id="404" name="Rectangle 184"/>
              <p:cNvSpPr>
                <a:spLocks noChangeArrowheads="1"/>
              </p:cNvSpPr>
              <p:nvPr/>
            </p:nvSpPr>
            <p:spPr bwMode="gray">
              <a:xfrm>
                <a:off x="8395" y="5657"/>
                <a:ext cx="1570" cy="18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2"/>
                        </a:gs>
                        <a:gs pos="100000">
                          <a:schemeClr val="accent2">
                            <a:gamma/>
                            <a:tint val="73725"/>
                            <a:invGamma/>
                          </a:schemeClr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>
                    <a:solidFill>
                      <a:srgbClr val="FFFFFF"/>
                    </a:solidFill>
                    <a:latin typeface="Times New Roman" pitchFamily="18" charset="0"/>
                    <a:ea typeface="微软雅黑" panose="020B0503020204020204" charset="-122"/>
                    <a:cs typeface="Times New Roman" pitchFamily="18" charset="0"/>
                  </a:rPr>
                  <a:t>1</a:t>
                </a:r>
              </a:p>
            </p:txBody>
          </p:sp>
        </p:grpSp>
      </p:grpSp>
      <p:sp>
        <p:nvSpPr>
          <p:cNvPr id="6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54380" y="260985"/>
            <a:ext cx="7660640" cy="8553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en-US" altLang="zh-CN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zh-CN" altLang="en-US" b="1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+mn-ea"/>
              </a:rPr>
              <a:t>思考题</a:t>
            </a:r>
          </a:p>
        </p:txBody>
      </p:sp>
      <p:pic>
        <p:nvPicPr>
          <p:cNvPr id="3" name="图片 2" descr="dui5ry0bwvt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18345" y="3766185"/>
            <a:ext cx="2145030" cy="2861945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754380" y="1892300"/>
            <a:ext cx="1202055" cy="3676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l" defTabSz="912495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en-US" spc="50" dirty="0" smtClean="0">
                <a:ln w="11430"/>
                <a:latin typeface="Times New Roman" pitchFamily="18" charset="0"/>
                <a:ea typeface="微软雅黑" panose="020B0503020204020204" charset="-122"/>
                <a:cs typeface="Times New Roman" pitchFamily="18" charset="0"/>
              </a:rPr>
              <a:t>      </a:t>
            </a:r>
            <a:r>
              <a:rPr spc="50" dirty="0" smtClean="0">
                <a:ln w="11430"/>
                <a:latin typeface="Times New Roman" pitchFamily="18" charset="0"/>
                <a:ea typeface="微软雅黑" panose="020B0503020204020204" charset="-122"/>
                <a:cs typeface="Times New Roman" pitchFamily="18" charset="0"/>
              </a:rPr>
              <a:t>两个同学分为一组，或在Cisco Packet Tracer软件中按如下步骤试着从测试中进一步体会子网掩码和子网划分。</a:t>
            </a:r>
          </a:p>
        </p:txBody>
      </p:sp>
      <p:pic>
        <p:nvPicPr>
          <p:cNvPr id="2" name="图片 1" descr="2786001_085439166000_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b="5270"/>
          <a:stretch>
            <a:fillRect/>
          </a:stretch>
        </p:blipFill>
        <p:spPr>
          <a:xfrm>
            <a:off x="2198370" y="4756785"/>
            <a:ext cx="1849120" cy="1751330"/>
          </a:xfrm>
          <a:prstGeom prst="rect">
            <a:avLst/>
          </a:prstGeom>
        </p:spPr>
      </p:pic>
      <p:graphicFrame>
        <p:nvGraphicFramePr>
          <p:cNvPr id="4" name="表格 -1"/>
          <p:cNvGraphicFramePr/>
          <p:nvPr/>
        </p:nvGraphicFramePr>
        <p:xfrm>
          <a:off x="2988945" y="1970405"/>
          <a:ext cx="6824980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8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PC1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PC2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IP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192.168.16.2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192.168.16.3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0" u="none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子网掩码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255.255.255.0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255.255.255.0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2988945" y="1129030"/>
            <a:ext cx="6629400" cy="430530"/>
            <a:chOff x="967" y="4532"/>
            <a:chExt cx="10440" cy="678"/>
          </a:xfrm>
        </p:grpSpPr>
        <p:sp>
          <p:nvSpPr>
            <p:cNvPr id="11" name="MH_Text_2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447" y="4532"/>
              <a:ext cx="8960" cy="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b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dirty="0" smtClean="0"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</a:rPr>
                <a:t>设置两台机器PC1，PC2的IP和子网掩码如下：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67" y="4532"/>
              <a:ext cx="1381" cy="582"/>
            </a:xfrm>
            <a:prstGeom prst="rect">
              <a:avLst/>
            </a:prstGeom>
            <a:gradFill>
              <a:gsLst>
                <a:gs pos="0">
                  <a:srgbClr val="FECF40"/>
                </a:gs>
                <a:gs pos="100000">
                  <a:srgbClr val="846C21"/>
                </a:gs>
              </a:gsLst>
              <a:lin ang="5400000" scaled="0"/>
            </a:gradFill>
          </p:spPr>
          <p:txBody>
            <a:bodyPr wrap="none" rtlCol="0">
              <a:spAutoFit/>
            </a:bodyPr>
            <a:lstStyle/>
            <a:p>
              <a:pPr algn="l"/>
              <a:r>
                <a:rPr dirty="0" smtClean="0"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  <a:sym typeface="+mn-ea"/>
                </a:rPr>
                <a:t>第一步</a:t>
              </a:r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90415" y="3417570"/>
            <a:ext cx="4699635" cy="702310"/>
            <a:chOff x="7229" y="5382"/>
            <a:chExt cx="7401" cy="1106"/>
          </a:xfrm>
        </p:grpSpPr>
        <p:pic>
          <p:nvPicPr>
            <p:cNvPr id="14" name="图片 13" descr="b95977cb1253"/>
            <p:cNvPicPr>
              <a:picLocks noChangeAspect="1"/>
            </p:cNvPicPr>
            <p:nvPr/>
          </p:nvPicPr>
          <p:blipFill>
            <a:blip r:embed="rId9" cstate="print"/>
            <a:srcRect l="12755" t="3218" r="15771" b="4498"/>
            <a:stretch>
              <a:fillRect/>
            </a:stretch>
          </p:blipFill>
          <p:spPr>
            <a:xfrm>
              <a:off x="7229" y="5382"/>
              <a:ext cx="1144" cy="1106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8562" y="5694"/>
              <a:ext cx="606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在PC1上ping PC2，看是否有回应？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590415" y="4429125"/>
            <a:ext cx="4699635" cy="702310"/>
            <a:chOff x="7229" y="6975"/>
            <a:chExt cx="7401" cy="1106"/>
          </a:xfrm>
        </p:grpSpPr>
        <p:pic>
          <p:nvPicPr>
            <p:cNvPr id="15" name="图片 14" descr="b95977cb1253"/>
            <p:cNvPicPr>
              <a:picLocks noChangeAspect="1"/>
            </p:cNvPicPr>
            <p:nvPr/>
          </p:nvPicPr>
          <p:blipFill>
            <a:blip r:embed="rId9" cstate="print"/>
            <a:srcRect l="12755" t="3218" r="15771" b="4498"/>
            <a:stretch>
              <a:fillRect/>
            </a:stretch>
          </p:blipFill>
          <p:spPr>
            <a:xfrm>
              <a:off x="7229" y="6975"/>
              <a:ext cx="1144" cy="1106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8562" y="7322"/>
              <a:ext cx="606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在PC2上ping PC1，看是否有回应？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590415" y="5440680"/>
            <a:ext cx="4001135" cy="702310"/>
            <a:chOff x="7229" y="8568"/>
            <a:chExt cx="6301" cy="1106"/>
          </a:xfrm>
        </p:grpSpPr>
        <p:pic>
          <p:nvPicPr>
            <p:cNvPr id="16" name="图片 15" descr="b95977cb1253"/>
            <p:cNvPicPr>
              <a:picLocks noChangeAspect="1"/>
            </p:cNvPicPr>
            <p:nvPr/>
          </p:nvPicPr>
          <p:blipFill>
            <a:blip r:embed="rId9" cstate="print"/>
            <a:srcRect l="12755" t="3218" r="15771" b="4498"/>
            <a:stretch>
              <a:fillRect/>
            </a:stretch>
          </p:blipFill>
          <p:spPr>
            <a:xfrm>
              <a:off x="7229" y="8568"/>
              <a:ext cx="1144" cy="1106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8562" y="8950"/>
              <a:ext cx="496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分析产生这一个结果的原因。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45465" y="1298575"/>
            <a:ext cx="1410970" cy="4271010"/>
            <a:chOff x="859" y="2045"/>
            <a:chExt cx="2222" cy="6726"/>
          </a:xfrm>
        </p:grpSpPr>
        <p:sp>
          <p:nvSpPr>
            <p:cNvPr id="8" name="AutoShape 4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white">
            <a:xfrm>
              <a:off x="1188" y="2809"/>
              <a:ext cx="1893" cy="5962"/>
            </a:xfrm>
            <a:prstGeom prst="roundRect">
              <a:avLst>
                <a:gd name="adj" fmla="val 4784"/>
              </a:avLst>
            </a:prstGeom>
            <a:solidFill>
              <a:schemeClr val="bg1">
                <a:alpha val="60000"/>
              </a:schemeClr>
            </a:solidFill>
            <a:ln w="38100">
              <a:gradFill>
                <a:gsLst>
                  <a:gs pos="50000">
                    <a:srgbClr val="FFCF01"/>
                  </a:gs>
                  <a:gs pos="100000">
                    <a:srgbClr val="E22000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01600" prst="divot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defTabSz="-635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400" dirty="0">
                <a:solidFill>
                  <a:schemeClr val="tx1"/>
                </a:solidFill>
                <a:latin typeface="Times New Roman" pitchFamily="18" charset="0"/>
                <a:ea typeface="微软雅黑" panose="020B0503020204020204" charset="-122"/>
                <a:cs typeface="Times New Roman" pitchFamily="18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859" y="2045"/>
              <a:ext cx="1238" cy="932"/>
              <a:chOff x="7925" y="5497"/>
              <a:chExt cx="2763" cy="2077"/>
            </a:xfrm>
          </p:grpSpPr>
          <p:sp>
            <p:nvSpPr>
              <p:cNvPr id="10" name="Oval 11"/>
              <p:cNvSpPr>
                <a:spLocks noChangeArrowheads="1"/>
              </p:cNvSpPr>
              <p:nvPr/>
            </p:nvSpPr>
            <p:spPr bwMode="gray">
              <a:xfrm>
                <a:off x="8141" y="5497"/>
                <a:ext cx="2080" cy="2077"/>
              </a:xfrm>
              <a:prstGeom prst="ellipse">
                <a:avLst/>
              </a:prstGeom>
              <a:gradFill rotWithShape="1">
                <a:gsLst>
                  <a:gs pos="99000">
                    <a:srgbClr val="C19E31">
                      <a:alpha val="100000"/>
                    </a:srgbClr>
                  </a:gs>
                  <a:gs pos="0">
                    <a:srgbClr val="FECF40"/>
                  </a:gs>
                  <a:gs pos="100000">
                    <a:srgbClr val="846C21"/>
                  </a:gs>
                </a:gsLst>
                <a:lin ang="5400000" scaled="0"/>
              </a:gradFill>
              <a:ln w="57150">
                <a:solidFill>
                  <a:srgbClr val="EAEAEA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0" name="Group 35"/>
              <p:cNvGrpSpPr/>
              <p:nvPr/>
            </p:nvGrpSpPr>
            <p:grpSpPr bwMode="auto">
              <a:xfrm rot="10082854">
                <a:off x="7925" y="7009"/>
                <a:ext cx="1888" cy="477"/>
                <a:chOff x="2598" y="1026"/>
                <a:chExt cx="957" cy="242"/>
              </a:xfrm>
            </p:grpSpPr>
            <p:grpSp>
              <p:nvGrpSpPr>
                <p:cNvPr id="25" name="Group 36"/>
                <p:cNvGrpSpPr/>
                <p:nvPr/>
              </p:nvGrpSpPr>
              <p:grpSpPr bwMode="auto">
                <a:xfrm rot="-9970459" flipH="1" flipV="1">
                  <a:off x="2598" y="1026"/>
                  <a:ext cx="957" cy="242"/>
                  <a:chOff x="2532" y="1051"/>
                  <a:chExt cx="893" cy="246"/>
                </a:xfrm>
              </p:grpSpPr>
              <p:grpSp>
                <p:nvGrpSpPr>
                  <p:cNvPr id="26" name="Group 37"/>
                  <p:cNvGrpSpPr/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28" name="AutoShape 38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38" name="AutoShape 39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39" name="AutoShape 40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40" name="AutoShape 41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  <p:grpSp>
                <p:nvGrpSpPr>
                  <p:cNvPr id="41" name="Group 42"/>
                  <p:cNvGrpSpPr/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42" name="AutoShape 43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43" name="AutoShape 44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44" name="AutoShape 45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45" name="AutoShape 46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</p:grpSp>
            <p:grpSp>
              <p:nvGrpSpPr>
                <p:cNvPr id="46" name="Group 47"/>
                <p:cNvGrpSpPr/>
                <p:nvPr/>
              </p:nvGrpSpPr>
              <p:grpSpPr bwMode="auto">
                <a:xfrm rot="-9970459" flipH="1" flipV="1">
                  <a:off x="2688" y="1056"/>
                  <a:ext cx="784" cy="198"/>
                  <a:chOff x="2532" y="1051"/>
                  <a:chExt cx="893" cy="246"/>
                </a:xfrm>
              </p:grpSpPr>
              <p:grpSp>
                <p:nvGrpSpPr>
                  <p:cNvPr id="47" name="Group 48"/>
                  <p:cNvGrpSpPr/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48" name="AutoShape 49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49" name="AutoShape 50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50" name="AutoShape 51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51" name="AutoShape 52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  <p:grpSp>
                <p:nvGrpSpPr>
                  <p:cNvPr id="52" name="Group 53"/>
                  <p:cNvGrpSpPr/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53" name="AutoShape 54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54" name="AutoShape 55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55" name="AutoShape 56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56" name="AutoShape 57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57" name="Group 127"/>
              <p:cNvGrpSpPr/>
              <p:nvPr/>
            </p:nvGrpSpPr>
            <p:grpSpPr bwMode="auto">
              <a:xfrm rot="-232145">
                <a:off x="8743" y="5674"/>
                <a:ext cx="1945" cy="522"/>
                <a:chOff x="1824" y="2448"/>
                <a:chExt cx="987" cy="266"/>
              </a:xfrm>
            </p:grpSpPr>
            <p:grpSp>
              <p:nvGrpSpPr>
                <p:cNvPr id="58" name="Group 128"/>
                <p:cNvGrpSpPr/>
                <p:nvPr/>
              </p:nvGrpSpPr>
              <p:grpSpPr bwMode="auto">
                <a:xfrm rot="513316">
                  <a:off x="1824" y="2448"/>
                  <a:ext cx="957" cy="242"/>
                  <a:chOff x="2598" y="1026"/>
                  <a:chExt cx="957" cy="242"/>
                </a:xfrm>
              </p:grpSpPr>
              <p:grpSp>
                <p:nvGrpSpPr>
                  <p:cNvPr id="59" name="Group 129"/>
                  <p:cNvGrpSpPr/>
                  <p:nvPr/>
                </p:nvGrpSpPr>
                <p:grpSpPr bwMode="auto">
                  <a:xfrm rot="-9970459" flipH="1" flipV="1">
                    <a:off x="2598" y="1026"/>
                    <a:ext cx="957" cy="242"/>
                    <a:chOff x="2532" y="1051"/>
                    <a:chExt cx="893" cy="246"/>
                  </a:xfrm>
                </p:grpSpPr>
                <p:grpSp>
                  <p:nvGrpSpPr>
                    <p:cNvPr id="60" name="Group 130"/>
                    <p:cNvGrpSpPr/>
                    <p:nvPr/>
                  </p:nvGrpSpPr>
                  <p:grpSpPr bwMode="auto">
                    <a:xfrm>
                      <a:off x="2532" y="1051"/>
                      <a:ext cx="743" cy="185"/>
                      <a:chOff x="1565" y="2568"/>
                      <a:chExt cx="1118" cy="279"/>
                    </a:xfrm>
                  </p:grpSpPr>
                  <p:sp>
                    <p:nvSpPr>
                      <p:cNvPr id="61" name="AutoShape 131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62" name="AutoShape 132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63" name="AutoShape 133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64" name="AutoShape 134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  <p:grpSp>
                  <p:nvGrpSpPr>
                    <p:cNvPr id="65" name="Group 135"/>
                    <p:cNvGrpSpPr/>
                    <p:nvPr/>
                  </p:nvGrpSpPr>
                  <p:grpSpPr bwMode="auto">
                    <a:xfrm rot="1353540">
                      <a:off x="2682" y="1111"/>
                      <a:ext cx="743" cy="186"/>
                      <a:chOff x="1565" y="2568"/>
                      <a:chExt cx="1118" cy="279"/>
                    </a:xfrm>
                  </p:grpSpPr>
                  <p:sp>
                    <p:nvSpPr>
                      <p:cNvPr id="66" name="AutoShape 136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67" name="AutoShape 137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68" name="AutoShape 138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69" name="AutoShape 139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0" name="Group 140"/>
                  <p:cNvGrpSpPr/>
                  <p:nvPr/>
                </p:nvGrpSpPr>
                <p:grpSpPr bwMode="auto">
                  <a:xfrm rot="-9970459" flipH="1" flipV="1">
                    <a:off x="2688" y="1056"/>
                    <a:ext cx="784" cy="198"/>
                    <a:chOff x="2532" y="1051"/>
                    <a:chExt cx="893" cy="246"/>
                  </a:xfrm>
                </p:grpSpPr>
                <p:grpSp>
                  <p:nvGrpSpPr>
                    <p:cNvPr id="71" name="Group 141"/>
                    <p:cNvGrpSpPr/>
                    <p:nvPr/>
                  </p:nvGrpSpPr>
                  <p:grpSpPr bwMode="auto">
                    <a:xfrm>
                      <a:off x="2532" y="1051"/>
                      <a:ext cx="743" cy="185"/>
                      <a:chOff x="1565" y="2568"/>
                      <a:chExt cx="1118" cy="279"/>
                    </a:xfrm>
                  </p:grpSpPr>
                  <p:sp>
                    <p:nvSpPr>
                      <p:cNvPr id="72" name="AutoShape 142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73" name="AutoShape 143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74" name="AutoShape 144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75" name="AutoShape 145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  <p:grpSp>
                  <p:nvGrpSpPr>
                    <p:cNvPr id="76" name="Group 146"/>
                    <p:cNvGrpSpPr/>
                    <p:nvPr/>
                  </p:nvGrpSpPr>
                  <p:grpSpPr bwMode="auto">
                    <a:xfrm rot="1353540">
                      <a:off x="2682" y="1111"/>
                      <a:ext cx="743" cy="186"/>
                      <a:chOff x="1565" y="2568"/>
                      <a:chExt cx="1118" cy="279"/>
                    </a:xfrm>
                  </p:grpSpPr>
                  <p:sp>
                    <p:nvSpPr>
                      <p:cNvPr id="77" name="AutoShape 147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78" name="AutoShape 148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79" name="AutoShape 149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80" name="AutoShape 150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1" name="Group 151"/>
                <p:cNvGrpSpPr/>
                <p:nvPr/>
              </p:nvGrpSpPr>
              <p:grpSpPr bwMode="auto">
                <a:xfrm rot="513316">
                  <a:off x="1854" y="2472"/>
                  <a:ext cx="957" cy="242"/>
                  <a:chOff x="2598" y="1026"/>
                  <a:chExt cx="957" cy="242"/>
                </a:xfrm>
              </p:grpSpPr>
              <p:grpSp>
                <p:nvGrpSpPr>
                  <p:cNvPr id="82" name="Group 152"/>
                  <p:cNvGrpSpPr/>
                  <p:nvPr/>
                </p:nvGrpSpPr>
                <p:grpSpPr bwMode="auto">
                  <a:xfrm rot="-9970459" flipH="1" flipV="1">
                    <a:off x="2598" y="1026"/>
                    <a:ext cx="957" cy="242"/>
                    <a:chOff x="2532" y="1051"/>
                    <a:chExt cx="893" cy="246"/>
                  </a:xfrm>
                </p:grpSpPr>
                <p:grpSp>
                  <p:nvGrpSpPr>
                    <p:cNvPr id="83" name="Group 153"/>
                    <p:cNvGrpSpPr/>
                    <p:nvPr/>
                  </p:nvGrpSpPr>
                  <p:grpSpPr bwMode="auto">
                    <a:xfrm>
                      <a:off x="2532" y="1051"/>
                      <a:ext cx="743" cy="185"/>
                      <a:chOff x="1565" y="2568"/>
                      <a:chExt cx="1118" cy="279"/>
                    </a:xfrm>
                  </p:grpSpPr>
                  <p:sp>
                    <p:nvSpPr>
                      <p:cNvPr id="84" name="AutoShape 154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85" name="AutoShape 155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86" name="AutoShape 156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87" name="AutoShape 157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  <p:grpSp>
                  <p:nvGrpSpPr>
                    <p:cNvPr id="88" name="Group 158"/>
                    <p:cNvGrpSpPr/>
                    <p:nvPr/>
                  </p:nvGrpSpPr>
                  <p:grpSpPr bwMode="auto">
                    <a:xfrm rot="1353540">
                      <a:off x="2682" y="1111"/>
                      <a:ext cx="743" cy="186"/>
                      <a:chOff x="1565" y="2568"/>
                      <a:chExt cx="1118" cy="279"/>
                    </a:xfrm>
                  </p:grpSpPr>
                  <p:sp>
                    <p:nvSpPr>
                      <p:cNvPr id="89" name="AutoShape 159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90" name="AutoShape 160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91" name="AutoShape 161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92" name="AutoShape 162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93" name="Group 163"/>
                  <p:cNvGrpSpPr/>
                  <p:nvPr/>
                </p:nvGrpSpPr>
                <p:grpSpPr bwMode="auto">
                  <a:xfrm rot="-9970459" flipH="1" flipV="1">
                    <a:off x="2688" y="1056"/>
                    <a:ext cx="784" cy="198"/>
                    <a:chOff x="2532" y="1051"/>
                    <a:chExt cx="893" cy="246"/>
                  </a:xfrm>
                </p:grpSpPr>
                <p:grpSp>
                  <p:nvGrpSpPr>
                    <p:cNvPr id="94" name="Group 164"/>
                    <p:cNvGrpSpPr/>
                    <p:nvPr/>
                  </p:nvGrpSpPr>
                  <p:grpSpPr bwMode="auto">
                    <a:xfrm>
                      <a:off x="2532" y="1051"/>
                      <a:ext cx="743" cy="185"/>
                      <a:chOff x="1565" y="2568"/>
                      <a:chExt cx="1118" cy="279"/>
                    </a:xfrm>
                  </p:grpSpPr>
                  <p:sp>
                    <p:nvSpPr>
                      <p:cNvPr id="95" name="AutoShape 165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96" name="AutoShape 166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97" name="AutoShape 167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98" name="AutoShape 168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  <p:grpSp>
                  <p:nvGrpSpPr>
                    <p:cNvPr id="99" name="Group 169"/>
                    <p:cNvGrpSpPr/>
                    <p:nvPr/>
                  </p:nvGrpSpPr>
                  <p:grpSpPr bwMode="auto">
                    <a:xfrm rot="1353540">
                      <a:off x="2682" y="1111"/>
                      <a:ext cx="743" cy="186"/>
                      <a:chOff x="1565" y="2568"/>
                      <a:chExt cx="1118" cy="279"/>
                    </a:xfrm>
                  </p:grpSpPr>
                  <p:sp>
                    <p:nvSpPr>
                      <p:cNvPr id="100" name="AutoShape 170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101" name="AutoShape 171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102" name="AutoShape 172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103" name="AutoShape 173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</p:grpSp>
            </p:grpSp>
          </p:grpSp>
          <p:sp>
            <p:nvSpPr>
              <p:cNvPr id="104" name="Rectangle 184"/>
              <p:cNvSpPr>
                <a:spLocks noChangeArrowheads="1"/>
              </p:cNvSpPr>
              <p:nvPr/>
            </p:nvSpPr>
            <p:spPr bwMode="gray">
              <a:xfrm>
                <a:off x="8395" y="5657"/>
                <a:ext cx="1570" cy="18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2"/>
                        </a:gs>
                        <a:gs pos="100000">
                          <a:schemeClr val="accent2">
                            <a:gamma/>
                            <a:tint val="73725"/>
                            <a:invGamma/>
                          </a:schemeClr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>
                    <a:solidFill>
                      <a:srgbClr val="FFFFFF"/>
                    </a:solidFill>
                    <a:latin typeface="Times New Roman" pitchFamily="18" charset="0"/>
                    <a:ea typeface="微软雅黑" panose="020B0503020204020204" charset="-122"/>
                    <a:cs typeface="Times New Roman" pitchFamily="18" charset="0"/>
                  </a:rPr>
                  <a:t>1</a:t>
                </a:r>
              </a:p>
            </p:txBody>
          </p:sp>
        </p:grpSp>
      </p:grpSp>
      <p:sp>
        <p:nvSpPr>
          <p:cNvPr id="6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54380" y="260985"/>
            <a:ext cx="7660640" cy="8553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en-US" altLang="zh-CN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zh-CN" altLang="en-US" b="1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+mn-ea"/>
              </a:rPr>
              <a:t>思考题</a:t>
            </a:r>
          </a:p>
        </p:txBody>
      </p:sp>
      <p:pic>
        <p:nvPicPr>
          <p:cNvPr id="3" name="图片 2" descr="dui5ry0bwvt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18345" y="3766185"/>
            <a:ext cx="2145030" cy="2861945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754380" y="1892300"/>
            <a:ext cx="1202055" cy="3676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l" defTabSz="912495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en-US" spc="50" dirty="0" smtClean="0">
                <a:ln w="11430"/>
                <a:latin typeface="Times New Roman" pitchFamily="18" charset="0"/>
                <a:ea typeface="微软雅黑" panose="020B0503020204020204" charset="-122"/>
                <a:cs typeface="Times New Roman" pitchFamily="18" charset="0"/>
              </a:rPr>
              <a:t>      </a:t>
            </a:r>
            <a:r>
              <a:rPr spc="50" dirty="0" smtClean="0">
                <a:ln w="11430"/>
                <a:latin typeface="Times New Roman" pitchFamily="18" charset="0"/>
                <a:ea typeface="微软雅黑" panose="020B0503020204020204" charset="-122"/>
                <a:cs typeface="Times New Roman" pitchFamily="18" charset="0"/>
              </a:rPr>
              <a:t>两个同学分为一组，或在Cisco Packet Tracer软件中按如下步骤试着从测试中进一步体会子网掩码和子网划分。</a:t>
            </a:r>
          </a:p>
        </p:txBody>
      </p:sp>
      <p:pic>
        <p:nvPicPr>
          <p:cNvPr id="2" name="图片 1" descr="2786001_085439166000_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b="5270"/>
          <a:stretch>
            <a:fillRect/>
          </a:stretch>
        </p:blipFill>
        <p:spPr>
          <a:xfrm>
            <a:off x="2198370" y="4756785"/>
            <a:ext cx="1849120" cy="175133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2988945" y="1129030"/>
            <a:ext cx="6629400" cy="430530"/>
            <a:chOff x="967" y="4532"/>
            <a:chExt cx="10440" cy="678"/>
          </a:xfrm>
        </p:grpSpPr>
        <p:sp>
          <p:nvSpPr>
            <p:cNvPr id="11" name="MH_Text_2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447" y="4532"/>
              <a:ext cx="8960" cy="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b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dirty="0" smtClean="0"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</a:rPr>
                <a:t>设置两台机器PC1，PC2的IP和子网掩码如下：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67" y="4532"/>
              <a:ext cx="1381" cy="582"/>
            </a:xfrm>
            <a:prstGeom prst="rect">
              <a:avLst/>
            </a:prstGeom>
            <a:gradFill>
              <a:gsLst>
                <a:gs pos="0">
                  <a:srgbClr val="FECF40"/>
                </a:gs>
                <a:gs pos="100000">
                  <a:srgbClr val="846C21"/>
                </a:gs>
              </a:gsLst>
              <a:lin ang="5400000" scaled="0"/>
            </a:gradFill>
          </p:spPr>
          <p:txBody>
            <a:bodyPr wrap="none" rtlCol="0">
              <a:spAutoFit/>
            </a:bodyPr>
            <a:lstStyle/>
            <a:p>
              <a:pPr algn="l"/>
              <a:r>
                <a:rPr dirty="0" smtClean="0"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  <a:sym typeface="+mn-ea"/>
                </a:rPr>
                <a:t>第</a:t>
              </a:r>
              <a:r>
                <a:rPr lang="zh-CN" dirty="0" smtClean="0"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  <a:sym typeface="+mn-ea"/>
                </a:rPr>
                <a:t>二</a:t>
              </a:r>
              <a:r>
                <a:rPr dirty="0" smtClean="0"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  <a:sym typeface="+mn-ea"/>
                </a:rPr>
                <a:t>步</a:t>
              </a:r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90415" y="3417570"/>
            <a:ext cx="4699635" cy="702310"/>
            <a:chOff x="7229" y="5382"/>
            <a:chExt cx="7401" cy="1106"/>
          </a:xfrm>
        </p:grpSpPr>
        <p:pic>
          <p:nvPicPr>
            <p:cNvPr id="14" name="图片 13" descr="b95977cb1253"/>
            <p:cNvPicPr>
              <a:picLocks noChangeAspect="1"/>
            </p:cNvPicPr>
            <p:nvPr/>
          </p:nvPicPr>
          <p:blipFill>
            <a:blip r:embed="rId9" cstate="print"/>
            <a:srcRect l="12755" t="3218" r="15771" b="4498"/>
            <a:stretch>
              <a:fillRect/>
            </a:stretch>
          </p:blipFill>
          <p:spPr>
            <a:xfrm>
              <a:off x="7229" y="5382"/>
              <a:ext cx="1144" cy="1106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8562" y="5694"/>
              <a:ext cx="606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在PC1上ping PC2，看是否有回应？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590415" y="4429125"/>
            <a:ext cx="4699635" cy="702310"/>
            <a:chOff x="7229" y="6975"/>
            <a:chExt cx="7401" cy="1106"/>
          </a:xfrm>
        </p:grpSpPr>
        <p:pic>
          <p:nvPicPr>
            <p:cNvPr id="15" name="图片 14" descr="b95977cb1253"/>
            <p:cNvPicPr>
              <a:picLocks noChangeAspect="1"/>
            </p:cNvPicPr>
            <p:nvPr/>
          </p:nvPicPr>
          <p:blipFill>
            <a:blip r:embed="rId9" cstate="print"/>
            <a:srcRect l="12755" t="3218" r="15771" b="4498"/>
            <a:stretch>
              <a:fillRect/>
            </a:stretch>
          </p:blipFill>
          <p:spPr>
            <a:xfrm>
              <a:off x="7229" y="6975"/>
              <a:ext cx="1144" cy="1106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8562" y="7322"/>
              <a:ext cx="606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在PC2上ping PC1，看是否有回应？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590415" y="5440680"/>
            <a:ext cx="4001135" cy="702310"/>
            <a:chOff x="7229" y="8568"/>
            <a:chExt cx="6301" cy="1106"/>
          </a:xfrm>
        </p:grpSpPr>
        <p:pic>
          <p:nvPicPr>
            <p:cNvPr id="16" name="图片 15" descr="b95977cb1253"/>
            <p:cNvPicPr>
              <a:picLocks noChangeAspect="1"/>
            </p:cNvPicPr>
            <p:nvPr/>
          </p:nvPicPr>
          <p:blipFill>
            <a:blip r:embed="rId9" cstate="print"/>
            <a:srcRect l="12755" t="3218" r="15771" b="4498"/>
            <a:stretch>
              <a:fillRect/>
            </a:stretch>
          </p:blipFill>
          <p:spPr>
            <a:xfrm>
              <a:off x="7229" y="8568"/>
              <a:ext cx="1144" cy="1106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8562" y="8950"/>
              <a:ext cx="496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分析产生这一个结果的原因。</a:t>
              </a:r>
            </a:p>
          </p:txBody>
        </p:sp>
      </p:grpSp>
      <p:graphicFrame>
        <p:nvGraphicFramePr>
          <p:cNvPr id="4" name="表格 3"/>
          <p:cNvGraphicFramePr/>
          <p:nvPr/>
        </p:nvGraphicFramePr>
        <p:xfrm>
          <a:off x="4047490" y="1892300"/>
          <a:ext cx="6824980" cy="994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8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17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1800" b="0" u="none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PC1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PC2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IP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192.168.16.2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192.168.26.3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0" u="none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子网掩码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255.255.255.0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255.255.255.0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639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139"/>
                            </p:stCondLst>
                            <p:childTnLst>
                              <p:par>
                                <p:cTn id="1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639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139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639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545465" y="1298575"/>
            <a:ext cx="1410970" cy="4271010"/>
            <a:chOff x="859" y="2045"/>
            <a:chExt cx="2222" cy="6726"/>
          </a:xfrm>
        </p:grpSpPr>
        <p:sp>
          <p:nvSpPr>
            <p:cNvPr id="5" name="AutoShape 4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white">
            <a:xfrm>
              <a:off x="1188" y="2809"/>
              <a:ext cx="1893" cy="5962"/>
            </a:xfrm>
            <a:prstGeom prst="roundRect">
              <a:avLst>
                <a:gd name="adj" fmla="val 4784"/>
              </a:avLst>
            </a:prstGeom>
            <a:solidFill>
              <a:schemeClr val="bg1">
                <a:alpha val="60000"/>
              </a:schemeClr>
            </a:solidFill>
            <a:ln w="38100">
              <a:gradFill>
                <a:gsLst>
                  <a:gs pos="50000">
                    <a:srgbClr val="FFCF01"/>
                  </a:gs>
                  <a:gs pos="100000">
                    <a:srgbClr val="E22000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01600" prst="divot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defTabSz="-635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400" dirty="0">
                <a:solidFill>
                  <a:schemeClr val="tx1"/>
                </a:solidFill>
                <a:latin typeface="Times New Roman" pitchFamily="18" charset="0"/>
                <a:ea typeface="微软雅黑" panose="020B0503020204020204" charset="-122"/>
                <a:cs typeface="Times New Roman" pitchFamily="18" charset="0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859" y="2045"/>
              <a:ext cx="1238" cy="932"/>
              <a:chOff x="7925" y="5497"/>
              <a:chExt cx="2763" cy="2077"/>
            </a:xfrm>
          </p:grpSpPr>
          <p:sp>
            <p:nvSpPr>
              <p:cNvPr id="231" name="Oval 11"/>
              <p:cNvSpPr>
                <a:spLocks noChangeArrowheads="1"/>
              </p:cNvSpPr>
              <p:nvPr/>
            </p:nvSpPr>
            <p:spPr bwMode="gray">
              <a:xfrm>
                <a:off x="8141" y="5497"/>
                <a:ext cx="2080" cy="2077"/>
              </a:xfrm>
              <a:prstGeom prst="ellipse">
                <a:avLst/>
              </a:prstGeom>
              <a:gradFill rotWithShape="1">
                <a:gsLst>
                  <a:gs pos="99000">
                    <a:srgbClr val="C19E31">
                      <a:alpha val="100000"/>
                    </a:srgbClr>
                  </a:gs>
                  <a:gs pos="0">
                    <a:srgbClr val="FECF40"/>
                  </a:gs>
                  <a:gs pos="100000">
                    <a:srgbClr val="846C21"/>
                  </a:gs>
                </a:gsLst>
                <a:lin ang="5400000" scaled="0"/>
              </a:gradFill>
              <a:ln w="57150">
                <a:solidFill>
                  <a:srgbClr val="EAEAEA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9" name="Group 35"/>
              <p:cNvGrpSpPr/>
              <p:nvPr/>
            </p:nvGrpSpPr>
            <p:grpSpPr bwMode="auto">
              <a:xfrm rot="10082854">
                <a:off x="7925" y="7009"/>
                <a:ext cx="1888" cy="477"/>
                <a:chOff x="2598" y="1026"/>
                <a:chExt cx="957" cy="242"/>
              </a:xfrm>
            </p:grpSpPr>
            <p:grpSp>
              <p:nvGrpSpPr>
                <p:cNvPr id="30" name="Group 36"/>
                <p:cNvGrpSpPr/>
                <p:nvPr/>
              </p:nvGrpSpPr>
              <p:grpSpPr bwMode="auto">
                <a:xfrm rot="-9970459" flipH="1" flipV="1">
                  <a:off x="2598" y="1026"/>
                  <a:ext cx="957" cy="242"/>
                  <a:chOff x="2532" y="1051"/>
                  <a:chExt cx="893" cy="246"/>
                </a:xfrm>
              </p:grpSpPr>
              <p:grpSp>
                <p:nvGrpSpPr>
                  <p:cNvPr id="31" name="Group 37"/>
                  <p:cNvGrpSpPr/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274" name="AutoShape 38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75" name="AutoShape 39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76" name="AutoShape 40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77" name="AutoShape 41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  <p:grpSp>
                <p:nvGrpSpPr>
                  <p:cNvPr id="32" name="Group 42"/>
                  <p:cNvGrpSpPr/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270" name="AutoShape 43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71" name="AutoShape 44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72" name="AutoShape 45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73" name="AutoShape 46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</p:grpSp>
            <p:grpSp>
              <p:nvGrpSpPr>
                <p:cNvPr id="34" name="Group 47"/>
                <p:cNvGrpSpPr/>
                <p:nvPr/>
              </p:nvGrpSpPr>
              <p:grpSpPr bwMode="auto">
                <a:xfrm rot="-9970459" flipH="1" flipV="1">
                  <a:off x="2688" y="1056"/>
                  <a:ext cx="784" cy="198"/>
                  <a:chOff x="2532" y="1051"/>
                  <a:chExt cx="893" cy="246"/>
                </a:xfrm>
              </p:grpSpPr>
              <p:grpSp>
                <p:nvGrpSpPr>
                  <p:cNvPr id="35" name="Group 48"/>
                  <p:cNvGrpSpPr/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264" name="AutoShape 49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65" name="AutoShape 50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66" name="AutoShape 51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67" name="AutoShape 52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  <p:grpSp>
                <p:nvGrpSpPr>
                  <p:cNvPr id="36" name="Group 53"/>
                  <p:cNvGrpSpPr/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260" name="AutoShape 54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61" name="AutoShape 55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62" name="AutoShape 56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63" name="AutoShape 57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245" name="Group 127"/>
              <p:cNvGrpSpPr/>
              <p:nvPr/>
            </p:nvGrpSpPr>
            <p:grpSpPr bwMode="auto">
              <a:xfrm rot="-232145">
                <a:off x="8743" y="5674"/>
                <a:ext cx="1945" cy="522"/>
                <a:chOff x="1824" y="2448"/>
                <a:chExt cx="987" cy="266"/>
              </a:xfrm>
            </p:grpSpPr>
            <p:grpSp>
              <p:nvGrpSpPr>
                <p:cNvPr id="246" name="Group 128"/>
                <p:cNvGrpSpPr/>
                <p:nvPr/>
              </p:nvGrpSpPr>
              <p:grpSpPr bwMode="auto">
                <a:xfrm rot="513316">
                  <a:off x="1824" y="2448"/>
                  <a:ext cx="957" cy="242"/>
                  <a:chOff x="2598" y="1026"/>
                  <a:chExt cx="957" cy="242"/>
                </a:xfrm>
              </p:grpSpPr>
              <p:grpSp>
                <p:nvGrpSpPr>
                  <p:cNvPr id="255" name="Group 129"/>
                  <p:cNvGrpSpPr/>
                  <p:nvPr/>
                </p:nvGrpSpPr>
                <p:grpSpPr bwMode="auto">
                  <a:xfrm rot="-9970459" flipH="1" flipV="1">
                    <a:off x="2598" y="1026"/>
                    <a:ext cx="957" cy="242"/>
                    <a:chOff x="2532" y="1051"/>
                    <a:chExt cx="893" cy="246"/>
                  </a:xfrm>
                </p:grpSpPr>
                <p:grpSp>
                  <p:nvGrpSpPr>
                    <p:cNvPr id="256" name="Group 130"/>
                    <p:cNvGrpSpPr/>
                    <p:nvPr/>
                  </p:nvGrpSpPr>
                  <p:grpSpPr bwMode="auto">
                    <a:xfrm>
                      <a:off x="2532" y="1051"/>
                      <a:ext cx="743" cy="185"/>
                      <a:chOff x="1565" y="2568"/>
                      <a:chExt cx="1118" cy="279"/>
                    </a:xfrm>
                  </p:grpSpPr>
                  <p:sp>
                    <p:nvSpPr>
                      <p:cNvPr id="390" name="AutoShape 131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91" name="AutoShape 132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92" name="AutoShape 133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93" name="AutoShape 134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" name="Group 135"/>
                    <p:cNvGrpSpPr/>
                    <p:nvPr/>
                  </p:nvGrpSpPr>
                  <p:grpSpPr bwMode="auto">
                    <a:xfrm rot="1353540">
                      <a:off x="2682" y="1111"/>
                      <a:ext cx="743" cy="186"/>
                      <a:chOff x="1565" y="2568"/>
                      <a:chExt cx="1118" cy="279"/>
                    </a:xfrm>
                  </p:grpSpPr>
                  <p:sp>
                    <p:nvSpPr>
                      <p:cNvPr id="386" name="AutoShape 136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87" name="AutoShape 137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88" name="AutoShape 138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89" name="AutoShape 139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58" name="Group 140"/>
                  <p:cNvGrpSpPr/>
                  <p:nvPr/>
                </p:nvGrpSpPr>
                <p:grpSpPr bwMode="auto">
                  <a:xfrm rot="-9970459" flipH="1" flipV="1">
                    <a:off x="2688" y="1056"/>
                    <a:ext cx="784" cy="198"/>
                    <a:chOff x="2532" y="1051"/>
                    <a:chExt cx="893" cy="246"/>
                  </a:xfrm>
                </p:grpSpPr>
                <p:grpSp>
                  <p:nvGrpSpPr>
                    <p:cNvPr id="259" name="Group 141"/>
                    <p:cNvGrpSpPr/>
                    <p:nvPr/>
                  </p:nvGrpSpPr>
                  <p:grpSpPr bwMode="auto">
                    <a:xfrm>
                      <a:off x="2532" y="1051"/>
                      <a:ext cx="743" cy="185"/>
                      <a:chOff x="1565" y="2568"/>
                      <a:chExt cx="1118" cy="279"/>
                    </a:xfrm>
                  </p:grpSpPr>
                  <p:sp>
                    <p:nvSpPr>
                      <p:cNvPr id="380" name="AutoShape 142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81" name="AutoShape 143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82" name="AutoShape 144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83" name="AutoShape 145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  <p:grpSp>
                  <p:nvGrpSpPr>
                    <p:cNvPr id="268" name="Group 146"/>
                    <p:cNvGrpSpPr/>
                    <p:nvPr/>
                  </p:nvGrpSpPr>
                  <p:grpSpPr bwMode="auto">
                    <a:xfrm rot="1353540">
                      <a:off x="2682" y="1111"/>
                      <a:ext cx="743" cy="186"/>
                      <a:chOff x="1565" y="2568"/>
                      <a:chExt cx="1118" cy="279"/>
                    </a:xfrm>
                  </p:grpSpPr>
                  <p:sp>
                    <p:nvSpPr>
                      <p:cNvPr id="376" name="AutoShape 147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77" name="AutoShape 148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78" name="AutoShape 149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79" name="AutoShape 150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69" name="Group 151"/>
                <p:cNvGrpSpPr/>
                <p:nvPr/>
              </p:nvGrpSpPr>
              <p:grpSpPr bwMode="auto">
                <a:xfrm rot="513316">
                  <a:off x="1854" y="2472"/>
                  <a:ext cx="957" cy="242"/>
                  <a:chOff x="2598" y="1026"/>
                  <a:chExt cx="957" cy="242"/>
                </a:xfrm>
              </p:grpSpPr>
              <p:grpSp>
                <p:nvGrpSpPr>
                  <p:cNvPr id="278" name="Group 152"/>
                  <p:cNvGrpSpPr/>
                  <p:nvPr/>
                </p:nvGrpSpPr>
                <p:grpSpPr bwMode="auto">
                  <a:xfrm rot="-9970459" flipH="1" flipV="1">
                    <a:off x="2598" y="1026"/>
                    <a:ext cx="957" cy="242"/>
                    <a:chOff x="2532" y="1051"/>
                    <a:chExt cx="893" cy="246"/>
                  </a:xfrm>
                </p:grpSpPr>
                <p:grpSp>
                  <p:nvGrpSpPr>
                    <p:cNvPr id="279" name="Group 153"/>
                    <p:cNvGrpSpPr/>
                    <p:nvPr/>
                  </p:nvGrpSpPr>
                  <p:grpSpPr bwMode="auto">
                    <a:xfrm>
                      <a:off x="2532" y="1051"/>
                      <a:ext cx="743" cy="185"/>
                      <a:chOff x="1565" y="2568"/>
                      <a:chExt cx="1118" cy="279"/>
                    </a:xfrm>
                  </p:grpSpPr>
                  <p:sp>
                    <p:nvSpPr>
                      <p:cNvPr id="368" name="AutoShape 154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69" name="AutoShape 155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70" name="AutoShape 156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71" name="AutoShape 157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  <p:grpSp>
                  <p:nvGrpSpPr>
                    <p:cNvPr id="280" name="Group 158"/>
                    <p:cNvGrpSpPr/>
                    <p:nvPr/>
                  </p:nvGrpSpPr>
                  <p:grpSpPr bwMode="auto">
                    <a:xfrm rot="1353540">
                      <a:off x="2682" y="1111"/>
                      <a:ext cx="743" cy="186"/>
                      <a:chOff x="1565" y="2568"/>
                      <a:chExt cx="1118" cy="279"/>
                    </a:xfrm>
                  </p:grpSpPr>
                  <p:sp>
                    <p:nvSpPr>
                      <p:cNvPr id="364" name="AutoShape 159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65" name="AutoShape 160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66" name="AutoShape 161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67" name="AutoShape 162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81" name="Group 163"/>
                  <p:cNvGrpSpPr/>
                  <p:nvPr/>
                </p:nvGrpSpPr>
                <p:grpSpPr bwMode="auto">
                  <a:xfrm rot="-9970459" flipH="1" flipV="1">
                    <a:off x="2688" y="1056"/>
                    <a:ext cx="784" cy="198"/>
                    <a:chOff x="2532" y="1051"/>
                    <a:chExt cx="893" cy="246"/>
                  </a:xfrm>
                </p:grpSpPr>
                <p:grpSp>
                  <p:nvGrpSpPr>
                    <p:cNvPr id="282" name="Group 164"/>
                    <p:cNvGrpSpPr/>
                    <p:nvPr/>
                  </p:nvGrpSpPr>
                  <p:grpSpPr bwMode="auto">
                    <a:xfrm>
                      <a:off x="2532" y="1051"/>
                      <a:ext cx="743" cy="185"/>
                      <a:chOff x="1565" y="2568"/>
                      <a:chExt cx="1118" cy="279"/>
                    </a:xfrm>
                  </p:grpSpPr>
                  <p:sp>
                    <p:nvSpPr>
                      <p:cNvPr id="358" name="AutoShape 165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59" name="AutoShape 166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60" name="AutoShape 167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61" name="AutoShape 168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  <p:grpSp>
                  <p:nvGrpSpPr>
                    <p:cNvPr id="291" name="Group 169"/>
                    <p:cNvGrpSpPr/>
                    <p:nvPr/>
                  </p:nvGrpSpPr>
                  <p:grpSpPr bwMode="auto">
                    <a:xfrm rot="1353540">
                      <a:off x="2682" y="1111"/>
                      <a:ext cx="743" cy="186"/>
                      <a:chOff x="1565" y="2568"/>
                      <a:chExt cx="1118" cy="279"/>
                    </a:xfrm>
                  </p:grpSpPr>
                  <p:sp>
                    <p:nvSpPr>
                      <p:cNvPr id="354" name="AutoShape 170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55" name="AutoShape 171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56" name="AutoShape 172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57" name="AutoShape 173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</p:grpSp>
            </p:grpSp>
          </p:grpSp>
          <p:sp>
            <p:nvSpPr>
              <p:cNvPr id="404" name="Rectangle 184"/>
              <p:cNvSpPr>
                <a:spLocks noChangeArrowheads="1"/>
              </p:cNvSpPr>
              <p:nvPr/>
            </p:nvSpPr>
            <p:spPr bwMode="gray">
              <a:xfrm>
                <a:off x="8395" y="5657"/>
                <a:ext cx="1570" cy="18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2"/>
                        </a:gs>
                        <a:gs pos="100000">
                          <a:schemeClr val="accent2">
                            <a:gamma/>
                            <a:tint val="73725"/>
                            <a:invGamma/>
                          </a:schemeClr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>
                    <a:solidFill>
                      <a:srgbClr val="FFFFFF"/>
                    </a:solidFill>
                    <a:latin typeface="Times New Roman" pitchFamily="18" charset="0"/>
                    <a:ea typeface="微软雅黑" panose="020B0503020204020204" charset="-122"/>
                    <a:cs typeface="Times New Roman" pitchFamily="18" charset="0"/>
                  </a:rPr>
                  <a:t>1</a:t>
                </a:r>
              </a:p>
            </p:txBody>
          </p:sp>
        </p:grpSp>
      </p:grpSp>
      <p:sp>
        <p:nvSpPr>
          <p:cNvPr id="6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54380" y="260985"/>
            <a:ext cx="7660640" cy="8553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en-US" altLang="zh-CN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zh-CN" altLang="en-US" b="1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+mn-ea"/>
              </a:rPr>
              <a:t>思考题</a:t>
            </a:r>
          </a:p>
        </p:txBody>
      </p:sp>
      <p:pic>
        <p:nvPicPr>
          <p:cNvPr id="3" name="图片 2" descr="dui5ry0bwvt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18345" y="3766185"/>
            <a:ext cx="2145030" cy="2861945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754380" y="1892300"/>
            <a:ext cx="1202055" cy="3676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l" defTabSz="912495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en-US" spc="50" dirty="0" smtClean="0">
                <a:ln w="11430"/>
                <a:latin typeface="Times New Roman" pitchFamily="18" charset="0"/>
                <a:ea typeface="微软雅黑" panose="020B0503020204020204" charset="-122"/>
                <a:cs typeface="Times New Roman" pitchFamily="18" charset="0"/>
              </a:rPr>
              <a:t>      </a:t>
            </a:r>
            <a:r>
              <a:rPr spc="50" dirty="0" smtClean="0">
                <a:ln w="11430"/>
                <a:latin typeface="Times New Roman" pitchFamily="18" charset="0"/>
                <a:ea typeface="微软雅黑" panose="020B0503020204020204" charset="-122"/>
                <a:cs typeface="Times New Roman" pitchFamily="18" charset="0"/>
              </a:rPr>
              <a:t>两个同学分为一组，或在Cisco Packet Tracer软件中按如下步骤试着从测试中进一步体会子网掩码和子网划分。</a:t>
            </a:r>
          </a:p>
        </p:txBody>
      </p:sp>
      <p:pic>
        <p:nvPicPr>
          <p:cNvPr id="2" name="图片 1" descr="2786001_085439166000_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b="5270"/>
          <a:stretch>
            <a:fillRect/>
          </a:stretch>
        </p:blipFill>
        <p:spPr>
          <a:xfrm>
            <a:off x="2198370" y="4756785"/>
            <a:ext cx="1849120" cy="175133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2988945" y="1129030"/>
            <a:ext cx="6629400" cy="430530"/>
            <a:chOff x="967" y="4532"/>
            <a:chExt cx="10440" cy="678"/>
          </a:xfrm>
        </p:grpSpPr>
        <p:sp>
          <p:nvSpPr>
            <p:cNvPr id="11" name="MH_Text_2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447" y="4532"/>
              <a:ext cx="8960" cy="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b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dirty="0" smtClean="0"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</a:rPr>
                <a:t>设置两台机器PC1，PC2的IP和子网掩码如下：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67" y="4532"/>
              <a:ext cx="1381" cy="582"/>
            </a:xfrm>
            <a:prstGeom prst="rect">
              <a:avLst/>
            </a:prstGeom>
            <a:gradFill>
              <a:gsLst>
                <a:gs pos="0">
                  <a:srgbClr val="FECF40"/>
                </a:gs>
                <a:gs pos="100000">
                  <a:srgbClr val="846C21"/>
                </a:gs>
              </a:gsLst>
              <a:lin ang="5400000" scaled="0"/>
            </a:gradFill>
          </p:spPr>
          <p:txBody>
            <a:bodyPr wrap="none" rtlCol="0">
              <a:spAutoFit/>
            </a:bodyPr>
            <a:lstStyle/>
            <a:p>
              <a:pPr algn="l"/>
              <a:r>
                <a:rPr dirty="0" smtClean="0"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  <a:sym typeface="+mn-ea"/>
                </a:rPr>
                <a:t>第</a:t>
              </a:r>
              <a:r>
                <a:rPr lang="zh-CN" dirty="0" smtClean="0"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  <a:sym typeface="+mn-ea"/>
                </a:rPr>
                <a:t>三</a:t>
              </a:r>
              <a:r>
                <a:rPr dirty="0" smtClean="0"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  <a:sym typeface="+mn-ea"/>
                </a:rPr>
                <a:t>步</a:t>
              </a:r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90415" y="3417570"/>
            <a:ext cx="4699635" cy="702310"/>
            <a:chOff x="7229" y="5382"/>
            <a:chExt cx="7401" cy="1106"/>
          </a:xfrm>
        </p:grpSpPr>
        <p:pic>
          <p:nvPicPr>
            <p:cNvPr id="14" name="图片 13" descr="b95977cb1253"/>
            <p:cNvPicPr>
              <a:picLocks noChangeAspect="1"/>
            </p:cNvPicPr>
            <p:nvPr/>
          </p:nvPicPr>
          <p:blipFill>
            <a:blip r:embed="rId9" cstate="print"/>
            <a:srcRect l="12755" t="3218" r="15771" b="4498"/>
            <a:stretch>
              <a:fillRect/>
            </a:stretch>
          </p:blipFill>
          <p:spPr>
            <a:xfrm>
              <a:off x="7229" y="5382"/>
              <a:ext cx="1144" cy="1106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8562" y="5694"/>
              <a:ext cx="606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在PC1上ping PC2，看是否有回应？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590415" y="4429125"/>
            <a:ext cx="4699635" cy="702310"/>
            <a:chOff x="7229" y="6975"/>
            <a:chExt cx="7401" cy="1106"/>
          </a:xfrm>
        </p:grpSpPr>
        <p:pic>
          <p:nvPicPr>
            <p:cNvPr id="15" name="图片 14" descr="b95977cb1253"/>
            <p:cNvPicPr>
              <a:picLocks noChangeAspect="1"/>
            </p:cNvPicPr>
            <p:nvPr/>
          </p:nvPicPr>
          <p:blipFill>
            <a:blip r:embed="rId9" cstate="print"/>
            <a:srcRect l="12755" t="3218" r="15771" b="4498"/>
            <a:stretch>
              <a:fillRect/>
            </a:stretch>
          </p:blipFill>
          <p:spPr>
            <a:xfrm>
              <a:off x="7229" y="6975"/>
              <a:ext cx="1144" cy="1106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8562" y="7322"/>
              <a:ext cx="606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在PC2上ping PC1，看是否有回应？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590415" y="5440680"/>
            <a:ext cx="4001135" cy="702310"/>
            <a:chOff x="7229" y="8568"/>
            <a:chExt cx="6301" cy="1106"/>
          </a:xfrm>
        </p:grpSpPr>
        <p:pic>
          <p:nvPicPr>
            <p:cNvPr id="16" name="图片 15" descr="b95977cb1253"/>
            <p:cNvPicPr>
              <a:picLocks noChangeAspect="1"/>
            </p:cNvPicPr>
            <p:nvPr/>
          </p:nvPicPr>
          <p:blipFill>
            <a:blip r:embed="rId9" cstate="print"/>
            <a:srcRect l="12755" t="3218" r="15771" b="4498"/>
            <a:stretch>
              <a:fillRect/>
            </a:stretch>
          </p:blipFill>
          <p:spPr>
            <a:xfrm>
              <a:off x="7229" y="8568"/>
              <a:ext cx="1144" cy="1106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8562" y="8950"/>
              <a:ext cx="496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分析产生这一个结果的原因。</a:t>
              </a:r>
            </a:p>
          </p:txBody>
        </p:sp>
      </p:grpSp>
      <p:graphicFrame>
        <p:nvGraphicFramePr>
          <p:cNvPr id="4" name="表格 -1"/>
          <p:cNvGraphicFramePr/>
          <p:nvPr/>
        </p:nvGraphicFramePr>
        <p:xfrm>
          <a:off x="4047490" y="1892300"/>
          <a:ext cx="6825615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9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1800" b="0" u="none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PC1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PC2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IP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192.168.16.2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192.168.16.3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子网掩码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255.255.255.0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255.255.0.0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17"/>
          <p:cNvSpPr/>
          <p:nvPr>
            <p:custDataLst>
              <p:tags r:id="rId1"/>
            </p:custDataLst>
          </p:nvPr>
        </p:nvSpPr>
        <p:spPr bwMode="auto">
          <a:xfrm>
            <a:off x="-2117" y="0"/>
            <a:ext cx="7249584" cy="6858000"/>
          </a:xfrm>
          <a:custGeom>
            <a:avLst/>
            <a:gdLst>
              <a:gd name="T0" fmla="*/ 0 w 5437991"/>
              <a:gd name="T1" fmla="*/ 0 h 6858000"/>
              <a:gd name="T2" fmla="*/ 5433976 w 5437991"/>
              <a:gd name="T3" fmla="*/ 0 h 6858000"/>
              <a:gd name="T4" fmla="*/ 1631922 w 5437991"/>
              <a:gd name="T5" fmla="*/ 6858000 h 6858000"/>
              <a:gd name="T6" fmla="*/ 0 w 5437991"/>
              <a:gd name="T7" fmla="*/ 6858000 h 6858000"/>
              <a:gd name="T8" fmla="*/ 0 w 5437991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37991" h="6858000">
                <a:moveTo>
                  <a:pt x="0" y="0"/>
                </a:moveTo>
                <a:lnTo>
                  <a:pt x="5437991" y="0"/>
                </a:lnTo>
                <a:lnTo>
                  <a:pt x="163312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428365" y="2169795"/>
            <a:ext cx="7715250" cy="2362200"/>
            <a:chOff x="5399" y="3417"/>
            <a:chExt cx="12150" cy="3720"/>
          </a:xfrm>
        </p:grpSpPr>
        <p:grpSp>
          <p:nvGrpSpPr>
            <p:cNvPr id="4" name="组合 2"/>
            <p:cNvGrpSpPr/>
            <p:nvPr/>
          </p:nvGrpSpPr>
          <p:grpSpPr>
            <a:xfrm>
              <a:off x="5399" y="3417"/>
              <a:ext cx="3720" cy="3720"/>
              <a:chOff x="977900" y="2247899"/>
              <a:chExt cx="2362200" cy="2362200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977900" y="2247899"/>
                <a:ext cx="2362200" cy="2362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442" name="文本框 5"/>
              <p:cNvSpPr txBox="1"/>
              <p:nvPr/>
            </p:nvSpPr>
            <p:spPr>
              <a:xfrm>
                <a:off x="1424346" y="2619057"/>
                <a:ext cx="1736009" cy="16579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9600" b="1" dirty="0">
                    <a:solidFill>
                      <a:schemeClr val="accent4">
                        <a:lumMod val="7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一</a:t>
                </a:r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9459" y="4655"/>
              <a:ext cx="8090" cy="13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实验目的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545465" y="1298575"/>
            <a:ext cx="1410970" cy="4271010"/>
            <a:chOff x="859" y="2045"/>
            <a:chExt cx="2222" cy="6726"/>
          </a:xfrm>
        </p:grpSpPr>
        <p:sp>
          <p:nvSpPr>
            <p:cNvPr id="32" name="AutoShape 4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white">
            <a:xfrm>
              <a:off x="1188" y="2809"/>
              <a:ext cx="1893" cy="5962"/>
            </a:xfrm>
            <a:prstGeom prst="roundRect">
              <a:avLst>
                <a:gd name="adj" fmla="val 4784"/>
              </a:avLst>
            </a:prstGeom>
            <a:solidFill>
              <a:schemeClr val="bg1">
                <a:alpha val="60000"/>
              </a:schemeClr>
            </a:solidFill>
            <a:ln w="38100">
              <a:gradFill>
                <a:gsLst>
                  <a:gs pos="50000">
                    <a:srgbClr val="FFCF01"/>
                  </a:gs>
                  <a:gs pos="100000">
                    <a:srgbClr val="E22000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01600" prst="divot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defTabSz="-635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400" dirty="0">
                <a:solidFill>
                  <a:schemeClr val="tx1"/>
                </a:solidFill>
                <a:latin typeface="Times New Roman" pitchFamily="18" charset="0"/>
                <a:ea typeface="微软雅黑" panose="020B0503020204020204" charset="-122"/>
                <a:cs typeface="Times New Roman" pitchFamily="18" charset="0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859" y="2045"/>
              <a:ext cx="1238" cy="932"/>
              <a:chOff x="7925" y="5497"/>
              <a:chExt cx="2763" cy="2077"/>
            </a:xfrm>
          </p:grpSpPr>
          <p:sp>
            <p:nvSpPr>
              <p:cNvPr id="231" name="Oval 11"/>
              <p:cNvSpPr>
                <a:spLocks noChangeArrowheads="1"/>
              </p:cNvSpPr>
              <p:nvPr/>
            </p:nvSpPr>
            <p:spPr bwMode="gray">
              <a:xfrm>
                <a:off x="8141" y="5497"/>
                <a:ext cx="2080" cy="2077"/>
              </a:xfrm>
              <a:prstGeom prst="ellipse">
                <a:avLst/>
              </a:prstGeom>
              <a:gradFill rotWithShape="1">
                <a:gsLst>
                  <a:gs pos="99000">
                    <a:srgbClr val="C19E31">
                      <a:alpha val="100000"/>
                    </a:srgbClr>
                  </a:gs>
                  <a:gs pos="0">
                    <a:srgbClr val="FECF40"/>
                  </a:gs>
                  <a:gs pos="100000">
                    <a:srgbClr val="846C21"/>
                  </a:gs>
                </a:gsLst>
                <a:lin ang="5400000" scaled="0"/>
              </a:gradFill>
              <a:ln w="57150">
                <a:solidFill>
                  <a:srgbClr val="EAEAEA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4" name="Group 35"/>
              <p:cNvGrpSpPr/>
              <p:nvPr/>
            </p:nvGrpSpPr>
            <p:grpSpPr bwMode="auto">
              <a:xfrm rot="10082854">
                <a:off x="7925" y="7009"/>
                <a:ext cx="1888" cy="477"/>
                <a:chOff x="2598" y="1026"/>
                <a:chExt cx="957" cy="242"/>
              </a:xfrm>
            </p:grpSpPr>
            <p:grpSp>
              <p:nvGrpSpPr>
                <p:cNvPr id="35" name="Group 36"/>
                <p:cNvGrpSpPr/>
                <p:nvPr/>
              </p:nvGrpSpPr>
              <p:grpSpPr bwMode="auto">
                <a:xfrm rot="-9970459" flipH="1" flipV="1">
                  <a:off x="2598" y="1026"/>
                  <a:ext cx="957" cy="242"/>
                  <a:chOff x="2532" y="1051"/>
                  <a:chExt cx="893" cy="246"/>
                </a:xfrm>
              </p:grpSpPr>
              <p:grpSp>
                <p:nvGrpSpPr>
                  <p:cNvPr id="36" name="Group 37"/>
                  <p:cNvGrpSpPr/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274" name="AutoShape 38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75" name="AutoShape 39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76" name="AutoShape 40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77" name="AutoShape 41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  <p:grpSp>
                <p:nvGrpSpPr>
                  <p:cNvPr id="38" name="Group 42"/>
                  <p:cNvGrpSpPr/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270" name="AutoShape 43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71" name="AutoShape 44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72" name="AutoShape 45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73" name="AutoShape 46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</p:grpSp>
            <p:grpSp>
              <p:nvGrpSpPr>
                <p:cNvPr id="39" name="Group 47"/>
                <p:cNvGrpSpPr/>
                <p:nvPr/>
              </p:nvGrpSpPr>
              <p:grpSpPr bwMode="auto">
                <a:xfrm rot="-9970459" flipH="1" flipV="1">
                  <a:off x="2688" y="1056"/>
                  <a:ext cx="784" cy="198"/>
                  <a:chOff x="2532" y="1051"/>
                  <a:chExt cx="893" cy="246"/>
                </a:xfrm>
              </p:grpSpPr>
              <p:grpSp>
                <p:nvGrpSpPr>
                  <p:cNvPr id="40" name="Group 48"/>
                  <p:cNvGrpSpPr/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264" name="AutoShape 49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65" name="AutoShape 50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66" name="AutoShape 51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67" name="AutoShape 52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  <p:grpSp>
                <p:nvGrpSpPr>
                  <p:cNvPr id="41" name="Group 53"/>
                  <p:cNvGrpSpPr/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260" name="AutoShape 54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61" name="AutoShape 55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62" name="AutoShape 56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63" name="AutoShape 57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245" name="Group 127"/>
              <p:cNvGrpSpPr/>
              <p:nvPr/>
            </p:nvGrpSpPr>
            <p:grpSpPr bwMode="auto">
              <a:xfrm rot="-232145">
                <a:off x="8743" y="5674"/>
                <a:ext cx="1945" cy="522"/>
                <a:chOff x="1824" y="2448"/>
                <a:chExt cx="987" cy="266"/>
              </a:xfrm>
            </p:grpSpPr>
            <p:grpSp>
              <p:nvGrpSpPr>
                <p:cNvPr id="246" name="Group 128"/>
                <p:cNvGrpSpPr/>
                <p:nvPr/>
              </p:nvGrpSpPr>
              <p:grpSpPr bwMode="auto">
                <a:xfrm rot="513316">
                  <a:off x="1824" y="2448"/>
                  <a:ext cx="957" cy="242"/>
                  <a:chOff x="2598" y="1026"/>
                  <a:chExt cx="957" cy="242"/>
                </a:xfrm>
              </p:grpSpPr>
              <p:grpSp>
                <p:nvGrpSpPr>
                  <p:cNvPr id="255" name="Group 129"/>
                  <p:cNvGrpSpPr/>
                  <p:nvPr/>
                </p:nvGrpSpPr>
                <p:grpSpPr bwMode="auto">
                  <a:xfrm rot="-9970459" flipH="1" flipV="1">
                    <a:off x="2598" y="1026"/>
                    <a:ext cx="957" cy="242"/>
                    <a:chOff x="2532" y="1051"/>
                    <a:chExt cx="893" cy="246"/>
                  </a:xfrm>
                </p:grpSpPr>
                <p:grpSp>
                  <p:nvGrpSpPr>
                    <p:cNvPr id="256" name="Group 130"/>
                    <p:cNvGrpSpPr/>
                    <p:nvPr/>
                  </p:nvGrpSpPr>
                  <p:grpSpPr bwMode="auto">
                    <a:xfrm>
                      <a:off x="2532" y="1051"/>
                      <a:ext cx="743" cy="185"/>
                      <a:chOff x="1565" y="2568"/>
                      <a:chExt cx="1118" cy="279"/>
                    </a:xfrm>
                  </p:grpSpPr>
                  <p:sp>
                    <p:nvSpPr>
                      <p:cNvPr id="390" name="AutoShape 131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91" name="AutoShape 132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92" name="AutoShape 133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93" name="AutoShape 134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" name="Group 135"/>
                    <p:cNvGrpSpPr/>
                    <p:nvPr/>
                  </p:nvGrpSpPr>
                  <p:grpSpPr bwMode="auto">
                    <a:xfrm rot="1353540">
                      <a:off x="2682" y="1111"/>
                      <a:ext cx="743" cy="186"/>
                      <a:chOff x="1565" y="2568"/>
                      <a:chExt cx="1118" cy="279"/>
                    </a:xfrm>
                  </p:grpSpPr>
                  <p:sp>
                    <p:nvSpPr>
                      <p:cNvPr id="386" name="AutoShape 136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87" name="AutoShape 137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88" name="AutoShape 138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89" name="AutoShape 139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58" name="Group 140"/>
                  <p:cNvGrpSpPr/>
                  <p:nvPr/>
                </p:nvGrpSpPr>
                <p:grpSpPr bwMode="auto">
                  <a:xfrm rot="-9970459" flipH="1" flipV="1">
                    <a:off x="2688" y="1056"/>
                    <a:ext cx="784" cy="198"/>
                    <a:chOff x="2532" y="1051"/>
                    <a:chExt cx="893" cy="246"/>
                  </a:xfrm>
                </p:grpSpPr>
                <p:grpSp>
                  <p:nvGrpSpPr>
                    <p:cNvPr id="259" name="Group 141"/>
                    <p:cNvGrpSpPr/>
                    <p:nvPr/>
                  </p:nvGrpSpPr>
                  <p:grpSpPr bwMode="auto">
                    <a:xfrm>
                      <a:off x="2532" y="1051"/>
                      <a:ext cx="743" cy="185"/>
                      <a:chOff x="1565" y="2568"/>
                      <a:chExt cx="1118" cy="279"/>
                    </a:xfrm>
                  </p:grpSpPr>
                  <p:sp>
                    <p:nvSpPr>
                      <p:cNvPr id="380" name="AutoShape 142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81" name="AutoShape 143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82" name="AutoShape 144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83" name="AutoShape 145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  <p:grpSp>
                  <p:nvGrpSpPr>
                    <p:cNvPr id="268" name="Group 146"/>
                    <p:cNvGrpSpPr/>
                    <p:nvPr/>
                  </p:nvGrpSpPr>
                  <p:grpSpPr bwMode="auto">
                    <a:xfrm rot="1353540">
                      <a:off x="2682" y="1111"/>
                      <a:ext cx="743" cy="186"/>
                      <a:chOff x="1565" y="2568"/>
                      <a:chExt cx="1118" cy="279"/>
                    </a:xfrm>
                  </p:grpSpPr>
                  <p:sp>
                    <p:nvSpPr>
                      <p:cNvPr id="376" name="AutoShape 147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77" name="AutoShape 148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78" name="AutoShape 149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79" name="AutoShape 150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69" name="Group 151"/>
                <p:cNvGrpSpPr/>
                <p:nvPr/>
              </p:nvGrpSpPr>
              <p:grpSpPr bwMode="auto">
                <a:xfrm rot="513316">
                  <a:off x="1854" y="2472"/>
                  <a:ext cx="957" cy="242"/>
                  <a:chOff x="2598" y="1026"/>
                  <a:chExt cx="957" cy="242"/>
                </a:xfrm>
              </p:grpSpPr>
              <p:grpSp>
                <p:nvGrpSpPr>
                  <p:cNvPr id="278" name="Group 152"/>
                  <p:cNvGrpSpPr/>
                  <p:nvPr/>
                </p:nvGrpSpPr>
                <p:grpSpPr bwMode="auto">
                  <a:xfrm rot="-9970459" flipH="1" flipV="1">
                    <a:off x="2598" y="1026"/>
                    <a:ext cx="957" cy="242"/>
                    <a:chOff x="2532" y="1051"/>
                    <a:chExt cx="893" cy="246"/>
                  </a:xfrm>
                </p:grpSpPr>
                <p:grpSp>
                  <p:nvGrpSpPr>
                    <p:cNvPr id="279" name="Group 153"/>
                    <p:cNvGrpSpPr/>
                    <p:nvPr/>
                  </p:nvGrpSpPr>
                  <p:grpSpPr bwMode="auto">
                    <a:xfrm>
                      <a:off x="2532" y="1051"/>
                      <a:ext cx="743" cy="185"/>
                      <a:chOff x="1565" y="2568"/>
                      <a:chExt cx="1118" cy="279"/>
                    </a:xfrm>
                  </p:grpSpPr>
                  <p:sp>
                    <p:nvSpPr>
                      <p:cNvPr id="368" name="AutoShape 154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69" name="AutoShape 155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70" name="AutoShape 156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71" name="AutoShape 157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  <p:grpSp>
                  <p:nvGrpSpPr>
                    <p:cNvPr id="280" name="Group 158"/>
                    <p:cNvGrpSpPr/>
                    <p:nvPr/>
                  </p:nvGrpSpPr>
                  <p:grpSpPr bwMode="auto">
                    <a:xfrm rot="1353540">
                      <a:off x="2682" y="1111"/>
                      <a:ext cx="743" cy="186"/>
                      <a:chOff x="1565" y="2568"/>
                      <a:chExt cx="1118" cy="279"/>
                    </a:xfrm>
                  </p:grpSpPr>
                  <p:sp>
                    <p:nvSpPr>
                      <p:cNvPr id="364" name="AutoShape 159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65" name="AutoShape 160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66" name="AutoShape 161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67" name="AutoShape 162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81" name="Group 163"/>
                  <p:cNvGrpSpPr/>
                  <p:nvPr/>
                </p:nvGrpSpPr>
                <p:grpSpPr bwMode="auto">
                  <a:xfrm rot="-9970459" flipH="1" flipV="1">
                    <a:off x="2688" y="1056"/>
                    <a:ext cx="784" cy="198"/>
                    <a:chOff x="2532" y="1051"/>
                    <a:chExt cx="893" cy="246"/>
                  </a:xfrm>
                </p:grpSpPr>
                <p:grpSp>
                  <p:nvGrpSpPr>
                    <p:cNvPr id="282" name="Group 164"/>
                    <p:cNvGrpSpPr/>
                    <p:nvPr/>
                  </p:nvGrpSpPr>
                  <p:grpSpPr bwMode="auto">
                    <a:xfrm>
                      <a:off x="2532" y="1051"/>
                      <a:ext cx="743" cy="185"/>
                      <a:chOff x="1565" y="2568"/>
                      <a:chExt cx="1118" cy="279"/>
                    </a:xfrm>
                  </p:grpSpPr>
                  <p:sp>
                    <p:nvSpPr>
                      <p:cNvPr id="358" name="AutoShape 165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59" name="AutoShape 166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60" name="AutoShape 167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61" name="AutoShape 168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  <p:grpSp>
                  <p:nvGrpSpPr>
                    <p:cNvPr id="291" name="Group 169"/>
                    <p:cNvGrpSpPr/>
                    <p:nvPr/>
                  </p:nvGrpSpPr>
                  <p:grpSpPr bwMode="auto">
                    <a:xfrm rot="1353540">
                      <a:off x="2682" y="1111"/>
                      <a:ext cx="743" cy="186"/>
                      <a:chOff x="1565" y="2568"/>
                      <a:chExt cx="1118" cy="279"/>
                    </a:xfrm>
                  </p:grpSpPr>
                  <p:sp>
                    <p:nvSpPr>
                      <p:cNvPr id="354" name="AutoShape 170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55" name="AutoShape 171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56" name="AutoShape 172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57" name="AutoShape 173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</p:grpSp>
            </p:grpSp>
          </p:grpSp>
          <p:sp>
            <p:nvSpPr>
              <p:cNvPr id="404" name="Rectangle 184"/>
              <p:cNvSpPr>
                <a:spLocks noChangeArrowheads="1"/>
              </p:cNvSpPr>
              <p:nvPr/>
            </p:nvSpPr>
            <p:spPr bwMode="gray">
              <a:xfrm>
                <a:off x="8395" y="5657"/>
                <a:ext cx="1570" cy="18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2"/>
                        </a:gs>
                        <a:gs pos="100000">
                          <a:schemeClr val="accent2">
                            <a:gamma/>
                            <a:tint val="73725"/>
                            <a:invGamma/>
                          </a:schemeClr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>
                    <a:solidFill>
                      <a:srgbClr val="FFFFFF"/>
                    </a:solidFill>
                    <a:latin typeface="Times New Roman" pitchFamily="18" charset="0"/>
                    <a:ea typeface="微软雅黑" panose="020B0503020204020204" charset="-122"/>
                    <a:cs typeface="Times New Roman" pitchFamily="18" charset="0"/>
                  </a:rPr>
                  <a:t>1</a:t>
                </a:r>
              </a:p>
            </p:txBody>
          </p:sp>
        </p:grpSp>
      </p:grpSp>
      <p:sp>
        <p:nvSpPr>
          <p:cNvPr id="6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54380" y="260985"/>
            <a:ext cx="7660640" cy="8553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en-US" altLang="zh-CN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zh-CN" altLang="en-US" b="1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+mn-ea"/>
              </a:rPr>
              <a:t>思考题</a:t>
            </a:r>
          </a:p>
        </p:txBody>
      </p:sp>
      <p:pic>
        <p:nvPicPr>
          <p:cNvPr id="3" name="图片 2" descr="dui5ry0bwvt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18345" y="3766185"/>
            <a:ext cx="2145030" cy="2861945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754380" y="1892300"/>
            <a:ext cx="1202055" cy="3676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l" defTabSz="912495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en-US" spc="50" dirty="0" smtClean="0">
                <a:ln w="11430"/>
                <a:latin typeface="Times New Roman" pitchFamily="18" charset="0"/>
                <a:ea typeface="微软雅黑" panose="020B0503020204020204" charset="-122"/>
                <a:cs typeface="Times New Roman" pitchFamily="18" charset="0"/>
              </a:rPr>
              <a:t>      </a:t>
            </a:r>
            <a:r>
              <a:rPr spc="50" dirty="0" smtClean="0">
                <a:ln w="11430"/>
                <a:latin typeface="Times New Roman" pitchFamily="18" charset="0"/>
                <a:ea typeface="微软雅黑" panose="020B0503020204020204" charset="-122"/>
                <a:cs typeface="Times New Roman" pitchFamily="18" charset="0"/>
              </a:rPr>
              <a:t>两个同学分为一组，或在Cisco Packet Tracer软件中按如下步骤试着从测试中进一步体会子网掩码和子网划分。</a:t>
            </a:r>
          </a:p>
        </p:txBody>
      </p:sp>
      <p:pic>
        <p:nvPicPr>
          <p:cNvPr id="2" name="图片 1" descr="2786001_085439166000_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b="5270"/>
          <a:stretch>
            <a:fillRect/>
          </a:stretch>
        </p:blipFill>
        <p:spPr>
          <a:xfrm>
            <a:off x="2198370" y="4756785"/>
            <a:ext cx="1849120" cy="175133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2988945" y="1129030"/>
            <a:ext cx="6629400" cy="430530"/>
            <a:chOff x="967" y="4532"/>
            <a:chExt cx="10440" cy="678"/>
          </a:xfrm>
        </p:grpSpPr>
        <p:sp>
          <p:nvSpPr>
            <p:cNvPr id="11" name="MH_Text_2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447" y="4532"/>
              <a:ext cx="8960" cy="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b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dirty="0" smtClean="0"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</a:rPr>
                <a:t>设置两台机器PC1，PC2的IP和子网掩码如下：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67" y="4532"/>
              <a:ext cx="1381" cy="582"/>
            </a:xfrm>
            <a:prstGeom prst="rect">
              <a:avLst/>
            </a:prstGeom>
            <a:gradFill>
              <a:gsLst>
                <a:gs pos="0">
                  <a:srgbClr val="FECF40"/>
                </a:gs>
                <a:gs pos="100000">
                  <a:srgbClr val="846C21"/>
                </a:gs>
              </a:gsLst>
              <a:lin ang="5400000" scaled="0"/>
            </a:gradFill>
          </p:spPr>
          <p:txBody>
            <a:bodyPr wrap="none" rtlCol="0">
              <a:spAutoFit/>
            </a:bodyPr>
            <a:lstStyle/>
            <a:p>
              <a:pPr algn="l"/>
              <a:r>
                <a:rPr dirty="0" smtClean="0"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  <a:sym typeface="+mn-ea"/>
                </a:rPr>
                <a:t>第</a:t>
              </a:r>
              <a:r>
                <a:rPr lang="zh-CN" dirty="0" smtClean="0"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  <a:sym typeface="+mn-ea"/>
                </a:rPr>
                <a:t>四</a:t>
              </a:r>
              <a:r>
                <a:rPr dirty="0" smtClean="0"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  <a:sym typeface="+mn-ea"/>
                </a:rPr>
                <a:t>步</a:t>
              </a:r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4" name="表格 3"/>
          <p:cNvGraphicFramePr/>
          <p:nvPr/>
        </p:nvGraphicFramePr>
        <p:xfrm>
          <a:off x="3949700" y="2000885"/>
          <a:ext cx="6826250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5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796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18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PC1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PC2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IP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192.168.16.2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192.168.26.3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0" u="none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子网掩码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255.255.255.0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255.255.0.0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4590415" y="3417570"/>
            <a:ext cx="4699635" cy="702310"/>
            <a:chOff x="7229" y="5382"/>
            <a:chExt cx="7401" cy="1106"/>
          </a:xfrm>
        </p:grpSpPr>
        <p:pic>
          <p:nvPicPr>
            <p:cNvPr id="10" name="图片 9" descr="b95977cb1253"/>
            <p:cNvPicPr>
              <a:picLocks noChangeAspect="1"/>
            </p:cNvPicPr>
            <p:nvPr/>
          </p:nvPicPr>
          <p:blipFill>
            <a:blip r:embed="rId9" cstate="print"/>
            <a:srcRect l="12755" t="3218" r="15771" b="4498"/>
            <a:stretch>
              <a:fillRect/>
            </a:stretch>
          </p:blipFill>
          <p:spPr>
            <a:xfrm>
              <a:off x="7229" y="5382"/>
              <a:ext cx="1144" cy="1106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8562" y="5694"/>
              <a:ext cx="606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在PC1上ping PC2，看是否有回应？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590415" y="4429125"/>
            <a:ext cx="4699635" cy="702310"/>
            <a:chOff x="7229" y="6975"/>
            <a:chExt cx="7401" cy="1106"/>
          </a:xfrm>
        </p:grpSpPr>
        <p:pic>
          <p:nvPicPr>
            <p:cNvPr id="26" name="图片 25" descr="b95977cb1253"/>
            <p:cNvPicPr>
              <a:picLocks noChangeAspect="1"/>
            </p:cNvPicPr>
            <p:nvPr/>
          </p:nvPicPr>
          <p:blipFill>
            <a:blip r:embed="rId9" cstate="print"/>
            <a:srcRect l="12755" t="3218" r="15771" b="4498"/>
            <a:stretch>
              <a:fillRect/>
            </a:stretch>
          </p:blipFill>
          <p:spPr>
            <a:xfrm>
              <a:off x="7229" y="6975"/>
              <a:ext cx="1144" cy="1106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8562" y="7322"/>
              <a:ext cx="606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在PC2上ping PC1，看是否有回应？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590415" y="5440680"/>
            <a:ext cx="4001135" cy="702310"/>
            <a:chOff x="7229" y="8568"/>
            <a:chExt cx="6301" cy="1106"/>
          </a:xfrm>
        </p:grpSpPr>
        <p:pic>
          <p:nvPicPr>
            <p:cNvPr id="30" name="图片 29" descr="b95977cb1253"/>
            <p:cNvPicPr>
              <a:picLocks noChangeAspect="1"/>
            </p:cNvPicPr>
            <p:nvPr/>
          </p:nvPicPr>
          <p:blipFill>
            <a:blip r:embed="rId9" cstate="print"/>
            <a:srcRect l="12755" t="3218" r="15771" b="4498"/>
            <a:stretch>
              <a:fillRect/>
            </a:stretch>
          </p:blipFill>
          <p:spPr>
            <a:xfrm>
              <a:off x="7229" y="8568"/>
              <a:ext cx="1144" cy="1106"/>
            </a:xfrm>
            <a:prstGeom prst="rect">
              <a:avLst/>
            </a:prstGeom>
          </p:spPr>
        </p:pic>
        <p:sp>
          <p:nvSpPr>
            <p:cNvPr id="31" name="文本框 30"/>
            <p:cNvSpPr txBox="1"/>
            <p:nvPr/>
          </p:nvSpPr>
          <p:spPr>
            <a:xfrm>
              <a:off x="8562" y="8950"/>
              <a:ext cx="496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分析产生这一个结果的原因。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639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139"/>
                            </p:stCondLst>
                            <p:childTnLst>
                              <p:par>
                                <p:cTn id="1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639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139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639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545465" y="1298575"/>
            <a:ext cx="1410970" cy="4271010"/>
            <a:chOff x="859" y="2045"/>
            <a:chExt cx="2222" cy="6726"/>
          </a:xfrm>
        </p:grpSpPr>
        <p:sp>
          <p:nvSpPr>
            <p:cNvPr id="9" name="AutoShape 4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white">
            <a:xfrm>
              <a:off x="1188" y="2809"/>
              <a:ext cx="1893" cy="5962"/>
            </a:xfrm>
            <a:prstGeom prst="roundRect">
              <a:avLst>
                <a:gd name="adj" fmla="val 4784"/>
              </a:avLst>
            </a:prstGeom>
            <a:solidFill>
              <a:schemeClr val="bg1">
                <a:alpha val="60000"/>
              </a:schemeClr>
            </a:solidFill>
            <a:ln w="38100">
              <a:gradFill>
                <a:gsLst>
                  <a:gs pos="50000">
                    <a:srgbClr val="FFCF01"/>
                  </a:gs>
                  <a:gs pos="100000">
                    <a:srgbClr val="E22000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01600" prst="divot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defTabSz="-635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400" dirty="0">
                <a:solidFill>
                  <a:schemeClr val="tx1"/>
                </a:solidFill>
                <a:latin typeface="Times New Roman" pitchFamily="18" charset="0"/>
                <a:ea typeface="微软雅黑" panose="020B0503020204020204" charset="-122"/>
                <a:cs typeface="Times New Roman" pitchFamily="18" charset="0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859" y="2045"/>
              <a:ext cx="1238" cy="932"/>
              <a:chOff x="7925" y="5497"/>
              <a:chExt cx="2763" cy="2077"/>
            </a:xfrm>
          </p:grpSpPr>
          <p:sp>
            <p:nvSpPr>
              <p:cNvPr id="231" name="Oval 11"/>
              <p:cNvSpPr>
                <a:spLocks noChangeArrowheads="1"/>
              </p:cNvSpPr>
              <p:nvPr/>
            </p:nvSpPr>
            <p:spPr bwMode="gray">
              <a:xfrm>
                <a:off x="8141" y="5497"/>
                <a:ext cx="2080" cy="2077"/>
              </a:xfrm>
              <a:prstGeom prst="ellipse">
                <a:avLst/>
              </a:prstGeom>
              <a:gradFill rotWithShape="1">
                <a:gsLst>
                  <a:gs pos="99000">
                    <a:srgbClr val="C19E31">
                      <a:alpha val="100000"/>
                    </a:srgbClr>
                  </a:gs>
                  <a:gs pos="0">
                    <a:srgbClr val="FECF40"/>
                  </a:gs>
                  <a:gs pos="100000">
                    <a:srgbClr val="846C21"/>
                  </a:gs>
                </a:gsLst>
                <a:lin ang="5400000" scaled="0"/>
              </a:gradFill>
              <a:ln w="57150">
                <a:solidFill>
                  <a:srgbClr val="EAEAEA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9" name="Group 35"/>
              <p:cNvGrpSpPr/>
              <p:nvPr/>
            </p:nvGrpSpPr>
            <p:grpSpPr bwMode="auto">
              <a:xfrm rot="10082854">
                <a:off x="7925" y="7009"/>
                <a:ext cx="1888" cy="477"/>
                <a:chOff x="2598" y="1026"/>
                <a:chExt cx="957" cy="242"/>
              </a:xfrm>
            </p:grpSpPr>
            <p:grpSp>
              <p:nvGrpSpPr>
                <p:cNvPr id="30" name="Group 36"/>
                <p:cNvGrpSpPr/>
                <p:nvPr/>
              </p:nvGrpSpPr>
              <p:grpSpPr bwMode="auto">
                <a:xfrm rot="-9970459" flipH="1" flipV="1">
                  <a:off x="2598" y="1026"/>
                  <a:ext cx="957" cy="242"/>
                  <a:chOff x="2532" y="1051"/>
                  <a:chExt cx="893" cy="246"/>
                </a:xfrm>
              </p:grpSpPr>
              <p:grpSp>
                <p:nvGrpSpPr>
                  <p:cNvPr id="31" name="Group 37"/>
                  <p:cNvGrpSpPr/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274" name="AutoShape 38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75" name="AutoShape 39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76" name="AutoShape 40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77" name="AutoShape 41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  <p:grpSp>
                <p:nvGrpSpPr>
                  <p:cNvPr id="32" name="Group 42"/>
                  <p:cNvGrpSpPr/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270" name="AutoShape 43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71" name="AutoShape 44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72" name="AutoShape 45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73" name="AutoShape 46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</p:grpSp>
            <p:grpSp>
              <p:nvGrpSpPr>
                <p:cNvPr id="34" name="Group 47"/>
                <p:cNvGrpSpPr/>
                <p:nvPr/>
              </p:nvGrpSpPr>
              <p:grpSpPr bwMode="auto">
                <a:xfrm rot="-9970459" flipH="1" flipV="1">
                  <a:off x="2688" y="1056"/>
                  <a:ext cx="784" cy="198"/>
                  <a:chOff x="2532" y="1051"/>
                  <a:chExt cx="893" cy="246"/>
                </a:xfrm>
              </p:grpSpPr>
              <p:grpSp>
                <p:nvGrpSpPr>
                  <p:cNvPr id="35" name="Group 48"/>
                  <p:cNvGrpSpPr/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264" name="AutoShape 49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65" name="AutoShape 50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66" name="AutoShape 51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67" name="AutoShape 52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  <p:grpSp>
                <p:nvGrpSpPr>
                  <p:cNvPr id="36" name="Group 53"/>
                  <p:cNvGrpSpPr/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260" name="AutoShape 54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61" name="AutoShape 55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62" name="AutoShape 56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63" name="AutoShape 57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245" name="Group 127"/>
              <p:cNvGrpSpPr/>
              <p:nvPr/>
            </p:nvGrpSpPr>
            <p:grpSpPr bwMode="auto">
              <a:xfrm rot="-232145">
                <a:off x="8743" y="5674"/>
                <a:ext cx="1945" cy="522"/>
                <a:chOff x="1824" y="2448"/>
                <a:chExt cx="987" cy="266"/>
              </a:xfrm>
            </p:grpSpPr>
            <p:grpSp>
              <p:nvGrpSpPr>
                <p:cNvPr id="246" name="Group 128"/>
                <p:cNvGrpSpPr/>
                <p:nvPr/>
              </p:nvGrpSpPr>
              <p:grpSpPr bwMode="auto">
                <a:xfrm rot="513316">
                  <a:off x="1824" y="2448"/>
                  <a:ext cx="957" cy="242"/>
                  <a:chOff x="2598" y="1026"/>
                  <a:chExt cx="957" cy="242"/>
                </a:xfrm>
              </p:grpSpPr>
              <p:grpSp>
                <p:nvGrpSpPr>
                  <p:cNvPr id="255" name="Group 129"/>
                  <p:cNvGrpSpPr/>
                  <p:nvPr/>
                </p:nvGrpSpPr>
                <p:grpSpPr bwMode="auto">
                  <a:xfrm rot="-9970459" flipH="1" flipV="1">
                    <a:off x="2598" y="1026"/>
                    <a:ext cx="957" cy="242"/>
                    <a:chOff x="2532" y="1051"/>
                    <a:chExt cx="893" cy="246"/>
                  </a:xfrm>
                </p:grpSpPr>
                <p:grpSp>
                  <p:nvGrpSpPr>
                    <p:cNvPr id="256" name="Group 130"/>
                    <p:cNvGrpSpPr/>
                    <p:nvPr/>
                  </p:nvGrpSpPr>
                  <p:grpSpPr bwMode="auto">
                    <a:xfrm>
                      <a:off x="2532" y="1051"/>
                      <a:ext cx="743" cy="185"/>
                      <a:chOff x="1565" y="2568"/>
                      <a:chExt cx="1118" cy="279"/>
                    </a:xfrm>
                  </p:grpSpPr>
                  <p:sp>
                    <p:nvSpPr>
                      <p:cNvPr id="390" name="AutoShape 131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91" name="AutoShape 132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92" name="AutoShape 133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93" name="AutoShape 134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" name="Group 135"/>
                    <p:cNvGrpSpPr/>
                    <p:nvPr/>
                  </p:nvGrpSpPr>
                  <p:grpSpPr bwMode="auto">
                    <a:xfrm rot="1353540">
                      <a:off x="2682" y="1111"/>
                      <a:ext cx="743" cy="186"/>
                      <a:chOff x="1565" y="2568"/>
                      <a:chExt cx="1118" cy="279"/>
                    </a:xfrm>
                  </p:grpSpPr>
                  <p:sp>
                    <p:nvSpPr>
                      <p:cNvPr id="386" name="AutoShape 136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87" name="AutoShape 137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88" name="AutoShape 138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89" name="AutoShape 139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58" name="Group 140"/>
                  <p:cNvGrpSpPr/>
                  <p:nvPr/>
                </p:nvGrpSpPr>
                <p:grpSpPr bwMode="auto">
                  <a:xfrm rot="-9970459" flipH="1" flipV="1">
                    <a:off x="2688" y="1056"/>
                    <a:ext cx="784" cy="198"/>
                    <a:chOff x="2532" y="1051"/>
                    <a:chExt cx="893" cy="246"/>
                  </a:xfrm>
                </p:grpSpPr>
                <p:grpSp>
                  <p:nvGrpSpPr>
                    <p:cNvPr id="259" name="Group 141"/>
                    <p:cNvGrpSpPr/>
                    <p:nvPr/>
                  </p:nvGrpSpPr>
                  <p:grpSpPr bwMode="auto">
                    <a:xfrm>
                      <a:off x="2532" y="1051"/>
                      <a:ext cx="743" cy="185"/>
                      <a:chOff x="1565" y="2568"/>
                      <a:chExt cx="1118" cy="279"/>
                    </a:xfrm>
                  </p:grpSpPr>
                  <p:sp>
                    <p:nvSpPr>
                      <p:cNvPr id="380" name="AutoShape 142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81" name="AutoShape 143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82" name="AutoShape 144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83" name="AutoShape 145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  <p:grpSp>
                  <p:nvGrpSpPr>
                    <p:cNvPr id="268" name="Group 146"/>
                    <p:cNvGrpSpPr/>
                    <p:nvPr/>
                  </p:nvGrpSpPr>
                  <p:grpSpPr bwMode="auto">
                    <a:xfrm rot="1353540">
                      <a:off x="2682" y="1111"/>
                      <a:ext cx="743" cy="186"/>
                      <a:chOff x="1565" y="2568"/>
                      <a:chExt cx="1118" cy="279"/>
                    </a:xfrm>
                  </p:grpSpPr>
                  <p:sp>
                    <p:nvSpPr>
                      <p:cNvPr id="376" name="AutoShape 147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77" name="AutoShape 148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78" name="AutoShape 149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79" name="AutoShape 150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69" name="Group 151"/>
                <p:cNvGrpSpPr/>
                <p:nvPr/>
              </p:nvGrpSpPr>
              <p:grpSpPr bwMode="auto">
                <a:xfrm rot="513316">
                  <a:off x="1854" y="2472"/>
                  <a:ext cx="957" cy="242"/>
                  <a:chOff x="2598" y="1026"/>
                  <a:chExt cx="957" cy="242"/>
                </a:xfrm>
              </p:grpSpPr>
              <p:grpSp>
                <p:nvGrpSpPr>
                  <p:cNvPr id="278" name="Group 152"/>
                  <p:cNvGrpSpPr/>
                  <p:nvPr/>
                </p:nvGrpSpPr>
                <p:grpSpPr bwMode="auto">
                  <a:xfrm rot="-9970459" flipH="1" flipV="1">
                    <a:off x="2598" y="1026"/>
                    <a:ext cx="957" cy="242"/>
                    <a:chOff x="2532" y="1051"/>
                    <a:chExt cx="893" cy="246"/>
                  </a:xfrm>
                </p:grpSpPr>
                <p:grpSp>
                  <p:nvGrpSpPr>
                    <p:cNvPr id="279" name="Group 153"/>
                    <p:cNvGrpSpPr/>
                    <p:nvPr/>
                  </p:nvGrpSpPr>
                  <p:grpSpPr bwMode="auto">
                    <a:xfrm>
                      <a:off x="2532" y="1051"/>
                      <a:ext cx="743" cy="185"/>
                      <a:chOff x="1565" y="2568"/>
                      <a:chExt cx="1118" cy="279"/>
                    </a:xfrm>
                  </p:grpSpPr>
                  <p:sp>
                    <p:nvSpPr>
                      <p:cNvPr id="368" name="AutoShape 154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69" name="AutoShape 155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70" name="AutoShape 156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71" name="AutoShape 157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  <p:grpSp>
                  <p:nvGrpSpPr>
                    <p:cNvPr id="280" name="Group 158"/>
                    <p:cNvGrpSpPr/>
                    <p:nvPr/>
                  </p:nvGrpSpPr>
                  <p:grpSpPr bwMode="auto">
                    <a:xfrm rot="1353540">
                      <a:off x="2682" y="1111"/>
                      <a:ext cx="743" cy="186"/>
                      <a:chOff x="1565" y="2568"/>
                      <a:chExt cx="1118" cy="279"/>
                    </a:xfrm>
                  </p:grpSpPr>
                  <p:sp>
                    <p:nvSpPr>
                      <p:cNvPr id="364" name="AutoShape 159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65" name="AutoShape 160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66" name="AutoShape 161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67" name="AutoShape 162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81" name="Group 163"/>
                  <p:cNvGrpSpPr/>
                  <p:nvPr/>
                </p:nvGrpSpPr>
                <p:grpSpPr bwMode="auto">
                  <a:xfrm rot="-9970459" flipH="1" flipV="1">
                    <a:off x="2688" y="1056"/>
                    <a:ext cx="784" cy="198"/>
                    <a:chOff x="2532" y="1051"/>
                    <a:chExt cx="893" cy="246"/>
                  </a:xfrm>
                </p:grpSpPr>
                <p:grpSp>
                  <p:nvGrpSpPr>
                    <p:cNvPr id="282" name="Group 164"/>
                    <p:cNvGrpSpPr/>
                    <p:nvPr/>
                  </p:nvGrpSpPr>
                  <p:grpSpPr bwMode="auto">
                    <a:xfrm>
                      <a:off x="2532" y="1051"/>
                      <a:ext cx="743" cy="185"/>
                      <a:chOff x="1565" y="2568"/>
                      <a:chExt cx="1118" cy="279"/>
                    </a:xfrm>
                  </p:grpSpPr>
                  <p:sp>
                    <p:nvSpPr>
                      <p:cNvPr id="358" name="AutoShape 165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59" name="AutoShape 166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60" name="AutoShape 167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61" name="AutoShape 168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  <p:grpSp>
                  <p:nvGrpSpPr>
                    <p:cNvPr id="291" name="Group 169"/>
                    <p:cNvGrpSpPr/>
                    <p:nvPr/>
                  </p:nvGrpSpPr>
                  <p:grpSpPr bwMode="auto">
                    <a:xfrm rot="1353540">
                      <a:off x="2682" y="1111"/>
                      <a:ext cx="743" cy="186"/>
                      <a:chOff x="1565" y="2568"/>
                      <a:chExt cx="1118" cy="279"/>
                    </a:xfrm>
                  </p:grpSpPr>
                  <p:sp>
                    <p:nvSpPr>
                      <p:cNvPr id="354" name="AutoShape 170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55" name="AutoShape 171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56" name="AutoShape 172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57" name="AutoShape 173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</p:grpSp>
            </p:grpSp>
          </p:grpSp>
          <p:sp>
            <p:nvSpPr>
              <p:cNvPr id="404" name="Rectangle 184"/>
              <p:cNvSpPr>
                <a:spLocks noChangeArrowheads="1"/>
              </p:cNvSpPr>
              <p:nvPr/>
            </p:nvSpPr>
            <p:spPr bwMode="gray">
              <a:xfrm>
                <a:off x="8395" y="5657"/>
                <a:ext cx="1570" cy="18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2"/>
                        </a:gs>
                        <a:gs pos="100000">
                          <a:schemeClr val="accent2">
                            <a:gamma/>
                            <a:tint val="73725"/>
                            <a:invGamma/>
                          </a:schemeClr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>
                    <a:solidFill>
                      <a:srgbClr val="FFFFFF"/>
                    </a:solidFill>
                    <a:latin typeface="Times New Roman" pitchFamily="18" charset="0"/>
                    <a:ea typeface="微软雅黑" panose="020B0503020204020204" charset="-122"/>
                    <a:cs typeface="Times New Roman" pitchFamily="18" charset="0"/>
                  </a:rPr>
                  <a:t>1</a:t>
                </a:r>
              </a:p>
            </p:txBody>
          </p:sp>
        </p:grpSp>
      </p:grpSp>
      <p:sp>
        <p:nvSpPr>
          <p:cNvPr id="6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54380" y="260985"/>
            <a:ext cx="7660640" cy="8553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en-US" altLang="zh-CN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zh-CN" altLang="en-US" b="1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+mn-ea"/>
              </a:rPr>
              <a:t>思考题</a:t>
            </a:r>
          </a:p>
        </p:txBody>
      </p:sp>
      <p:pic>
        <p:nvPicPr>
          <p:cNvPr id="3" name="图片 2" descr="dui5ry0bwvt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05085" y="3154680"/>
            <a:ext cx="2145030" cy="2861945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754380" y="1892300"/>
            <a:ext cx="1202055" cy="3676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l" defTabSz="912495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en-US" spc="50" dirty="0" smtClean="0">
                <a:ln w="11430"/>
                <a:latin typeface="Times New Roman" pitchFamily="18" charset="0"/>
                <a:ea typeface="微软雅黑" panose="020B0503020204020204" charset="-122"/>
                <a:cs typeface="Times New Roman" pitchFamily="18" charset="0"/>
              </a:rPr>
              <a:t>      </a:t>
            </a:r>
            <a:r>
              <a:rPr spc="50" dirty="0" smtClean="0">
                <a:ln w="11430"/>
                <a:latin typeface="Times New Roman" pitchFamily="18" charset="0"/>
                <a:ea typeface="微软雅黑" panose="020B0503020204020204" charset="-122"/>
                <a:cs typeface="Times New Roman" pitchFamily="18" charset="0"/>
              </a:rPr>
              <a:t>两个同学分为一组，或在Cisco Packet Tracer软件中按如下步骤试着从测试中进一步体会子网掩码和子网划分。</a:t>
            </a:r>
          </a:p>
        </p:txBody>
      </p:sp>
      <p:pic>
        <p:nvPicPr>
          <p:cNvPr id="2" name="图片 1" descr="2786001_085439166000_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b="5270"/>
          <a:stretch>
            <a:fillRect/>
          </a:stretch>
        </p:blipFill>
        <p:spPr>
          <a:xfrm>
            <a:off x="2348865" y="4375150"/>
            <a:ext cx="1849120" cy="175133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2988945" y="1129030"/>
            <a:ext cx="6629400" cy="430530"/>
            <a:chOff x="967" y="4532"/>
            <a:chExt cx="10440" cy="678"/>
          </a:xfrm>
        </p:grpSpPr>
        <p:sp>
          <p:nvSpPr>
            <p:cNvPr id="11" name="MH_Text_2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447" y="4532"/>
              <a:ext cx="8960" cy="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b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dirty="0" smtClean="0"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</a:rPr>
                <a:t>设置两台机器PC1，PC2的IP和子网掩码如下：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67" y="4532"/>
              <a:ext cx="1381" cy="582"/>
            </a:xfrm>
            <a:prstGeom prst="rect">
              <a:avLst/>
            </a:prstGeom>
            <a:gradFill>
              <a:gsLst>
                <a:gs pos="0">
                  <a:srgbClr val="FECF40"/>
                </a:gs>
                <a:gs pos="100000">
                  <a:srgbClr val="846C21"/>
                </a:gs>
              </a:gsLst>
              <a:lin ang="5400000" scaled="0"/>
            </a:gradFill>
          </p:spPr>
          <p:txBody>
            <a:bodyPr wrap="none" rtlCol="0">
              <a:spAutoFit/>
            </a:bodyPr>
            <a:lstStyle/>
            <a:p>
              <a:pPr algn="l"/>
              <a:r>
                <a:rPr dirty="0" smtClean="0"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  <a:sym typeface="+mn-ea"/>
                </a:rPr>
                <a:t>第</a:t>
              </a:r>
              <a:r>
                <a:rPr lang="zh-CN" dirty="0" smtClean="0"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  <a:sym typeface="+mn-ea"/>
                </a:rPr>
                <a:t>五</a:t>
              </a:r>
              <a:r>
                <a:rPr dirty="0" smtClean="0"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  <a:sym typeface="+mn-ea"/>
                </a:rPr>
                <a:t>步</a:t>
              </a:r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90415" y="3150870"/>
            <a:ext cx="4699635" cy="702310"/>
            <a:chOff x="7229" y="5382"/>
            <a:chExt cx="7401" cy="1106"/>
          </a:xfrm>
        </p:grpSpPr>
        <p:pic>
          <p:nvPicPr>
            <p:cNvPr id="14" name="图片 13" descr="b95977cb1253"/>
            <p:cNvPicPr>
              <a:picLocks noChangeAspect="1"/>
            </p:cNvPicPr>
            <p:nvPr/>
          </p:nvPicPr>
          <p:blipFill>
            <a:blip r:embed="rId9" cstate="print"/>
            <a:srcRect l="12755" t="3218" r="15771" b="4498"/>
            <a:stretch>
              <a:fillRect/>
            </a:stretch>
          </p:blipFill>
          <p:spPr>
            <a:xfrm>
              <a:off x="7229" y="5382"/>
              <a:ext cx="1144" cy="1106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8562" y="5694"/>
              <a:ext cx="606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在PC1上ping PC2，看是否有回应？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590415" y="4025265"/>
            <a:ext cx="4699635" cy="702310"/>
            <a:chOff x="7229" y="6975"/>
            <a:chExt cx="7401" cy="1106"/>
          </a:xfrm>
        </p:grpSpPr>
        <p:pic>
          <p:nvPicPr>
            <p:cNvPr id="15" name="图片 14" descr="b95977cb1253"/>
            <p:cNvPicPr>
              <a:picLocks noChangeAspect="1"/>
            </p:cNvPicPr>
            <p:nvPr/>
          </p:nvPicPr>
          <p:blipFill>
            <a:blip r:embed="rId9" cstate="print"/>
            <a:srcRect l="12755" t="3218" r="15771" b="4498"/>
            <a:stretch>
              <a:fillRect/>
            </a:stretch>
          </p:blipFill>
          <p:spPr>
            <a:xfrm>
              <a:off x="7229" y="6975"/>
              <a:ext cx="1144" cy="1106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8562" y="7322"/>
              <a:ext cx="606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在PC2上ping PC1，看是否有回应？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590415" y="4899660"/>
            <a:ext cx="6287135" cy="702310"/>
            <a:chOff x="7229" y="8568"/>
            <a:chExt cx="9901" cy="1106"/>
          </a:xfrm>
        </p:grpSpPr>
        <p:pic>
          <p:nvPicPr>
            <p:cNvPr id="16" name="图片 15" descr="b95977cb1253"/>
            <p:cNvPicPr>
              <a:picLocks noChangeAspect="1"/>
            </p:cNvPicPr>
            <p:nvPr/>
          </p:nvPicPr>
          <p:blipFill>
            <a:blip r:embed="rId9" cstate="print"/>
            <a:srcRect l="12755" t="3218" r="15771" b="4498"/>
            <a:stretch>
              <a:fillRect/>
            </a:stretch>
          </p:blipFill>
          <p:spPr>
            <a:xfrm>
              <a:off x="7229" y="8568"/>
              <a:ext cx="1144" cy="1106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8562" y="8950"/>
              <a:ext cx="856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分析两台计算机是否属于同一子网？子网号为多少？</a:t>
              </a:r>
            </a:p>
          </p:txBody>
        </p:sp>
      </p:grpSp>
      <p:graphicFrame>
        <p:nvGraphicFramePr>
          <p:cNvPr id="4" name="表格 -1"/>
          <p:cNvGraphicFramePr/>
          <p:nvPr/>
        </p:nvGraphicFramePr>
        <p:xfrm>
          <a:off x="3949700" y="1929130"/>
          <a:ext cx="6826250" cy="88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8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16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PC1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PC2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IP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192.168.16.200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192.168.16.209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600" b="0" u="none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子网掩码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255.255.255.240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255.255.255.240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4590415" y="5774055"/>
            <a:ext cx="6403340" cy="882650"/>
            <a:chOff x="7229" y="8568"/>
            <a:chExt cx="10084" cy="1390"/>
          </a:xfrm>
        </p:grpSpPr>
        <p:pic>
          <p:nvPicPr>
            <p:cNvPr id="7" name="图片 6" descr="b95977cb1253"/>
            <p:cNvPicPr>
              <a:picLocks noChangeAspect="1"/>
            </p:cNvPicPr>
            <p:nvPr/>
          </p:nvPicPr>
          <p:blipFill>
            <a:blip r:embed="rId9" cstate="print"/>
            <a:srcRect l="12755" t="3218" r="15771" b="4498"/>
            <a:stretch>
              <a:fillRect/>
            </a:stretch>
          </p:blipFill>
          <p:spPr>
            <a:xfrm>
              <a:off x="7229" y="8568"/>
              <a:ext cx="1144" cy="1106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8562" y="8950"/>
              <a:ext cx="8751" cy="1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上述子网掩码最长可能设置为几位，PC1与PC2之间也能直接通信？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545465" y="1298575"/>
            <a:ext cx="1410970" cy="4271010"/>
            <a:chOff x="859" y="2045"/>
            <a:chExt cx="2222" cy="6726"/>
          </a:xfrm>
        </p:grpSpPr>
        <p:sp>
          <p:nvSpPr>
            <p:cNvPr id="9" name="AutoShape 4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white">
            <a:xfrm>
              <a:off x="1188" y="2809"/>
              <a:ext cx="1893" cy="5962"/>
            </a:xfrm>
            <a:prstGeom prst="roundRect">
              <a:avLst>
                <a:gd name="adj" fmla="val 4784"/>
              </a:avLst>
            </a:prstGeom>
            <a:solidFill>
              <a:schemeClr val="bg1">
                <a:alpha val="60000"/>
              </a:schemeClr>
            </a:solidFill>
            <a:ln w="38100">
              <a:gradFill>
                <a:gsLst>
                  <a:gs pos="50000">
                    <a:srgbClr val="FFCF01"/>
                  </a:gs>
                  <a:gs pos="100000">
                    <a:srgbClr val="E22000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01600" prst="divot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defTabSz="-635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400" dirty="0">
                <a:solidFill>
                  <a:schemeClr val="tx1"/>
                </a:solidFill>
                <a:latin typeface="Times New Roman" pitchFamily="18" charset="0"/>
                <a:ea typeface="微软雅黑" panose="020B0503020204020204" charset="-122"/>
                <a:cs typeface="Times New Roman" pitchFamily="18" charset="0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859" y="2045"/>
              <a:ext cx="1238" cy="932"/>
              <a:chOff x="7925" y="5497"/>
              <a:chExt cx="2763" cy="2077"/>
            </a:xfrm>
          </p:grpSpPr>
          <p:sp>
            <p:nvSpPr>
              <p:cNvPr id="231" name="Oval 11"/>
              <p:cNvSpPr>
                <a:spLocks noChangeArrowheads="1"/>
              </p:cNvSpPr>
              <p:nvPr/>
            </p:nvSpPr>
            <p:spPr bwMode="gray">
              <a:xfrm>
                <a:off x="8141" y="5497"/>
                <a:ext cx="2080" cy="2077"/>
              </a:xfrm>
              <a:prstGeom prst="ellipse">
                <a:avLst/>
              </a:prstGeom>
              <a:gradFill rotWithShape="1">
                <a:gsLst>
                  <a:gs pos="99000">
                    <a:srgbClr val="C19E31">
                      <a:alpha val="100000"/>
                    </a:srgbClr>
                  </a:gs>
                  <a:gs pos="0">
                    <a:srgbClr val="FECF40"/>
                  </a:gs>
                  <a:gs pos="100000">
                    <a:srgbClr val="846C21"/>
                  </a:gs>
                </a:gsLst>
                <a:lin ang="5400000" scaled="0"/>
              </a:gradFill>
              <a:ln w="57150">
                <a:solidFill>
                  <a:srgbClr val="EAEAEA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9" name="Group 35"/>
              <p:cNvGrpSpPr/>
              <p:nvPr/>
            </p:nvGrpSpPr>
            <p:grpSpPr bwMode="auto">
              <a:xfrm rot="10082854">
                <a:off x="7925" y="7009"/>
                <a:ext cx="1888" cy="477"/>
                <a:chOff x="2598" y="1026"/>
                <a:chExt cx="957" cy="242"/>
              </a:xfrm>
            </p:grpSpPr>
            <p:grpSp>
              <p:nvGrpSpPr>
                <p:cNvPr id="30" name="Group 36"/>
                <p:cNvGrpSpPr/>
                <p:nvPr/>
              </p:nvGrpSpPr>
              <p:grpSpPr bwMode="auto">
                <a:xfrm rot="-9970459" flipH="1" flipV="1">
                  <a:off x="2598" y="1026"/>
                  <a:ext cx="957" cy="242"/>
                  <a:chOff x="2532" y="1051"/>
                  <a:chExt cx="893" cy="246"/>
                </a:xfrm>
              </p:grpSpPr>
              <p:grpSp>
                <p:nvGrpSpPr>
                  <p:cNvPr id="31" name="Group 37"/>
                  <p:cNvGrpSpPr/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274" name="AutoShape 38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75" name="AutoShape 39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76" name="AutoShape 40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77" name="AutoShape 41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  <p:grpSp>
                <p:nvGrpSpPr>
                  <p:cNvPr id="32" name="Group 42"/>
                  <p:cNvGrpSpPr/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270" name="AutoShape 43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71" name="AutoShape 44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72" name="AutoShape 45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73" name="AutoShape 46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</p:grpSp>
            <p:grpSp>
              <p:nvGrpSpPr>
                <p:cNvPr id="34" name="Group 47"/>
                <p:cNvGrpSpPr/>
                <p:nvPr/>
              </p:nvGrpSpPr>
              <p:grpSpPr bwMode="auto">
                <a:xfrm rot="-9970459" flipH="1" flipV="1">
                  <a:off x="2688" y="1056"/>
                  <a:ext cx="784" cy="198"/>
                  <a:chOff x="2532" y="1051"/>
                  <a:chExt cx="893" cy="246"/>
                </a:xfrm>
              </p:grpSpPr>
              <p:grpSp>
                <p:nvGrpSpPr>
                  <p:cNvPr id="35" name="Group 48"/>
                  <p:cNvGrpSpPr/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264" name="AutoShape 49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65" name="AutoShape 50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66" name="AutoShape 51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67" name="AutoShape 52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  <p:grpSp>
                <p:nvGrpSpPr>
                  <p:cNvPr id="36" name="Group 53"/>
                  <p:cNvGrpSpPr/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260" name="AutoShape 54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61" name="AutoShape 55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62" name="AutoShape 56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63" name="AutoShape 57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245" name="Group 127"/>
              <p:cNvGrpSpPr/>
              <p:nvPr/>
            </p:nvGrpSpPr>
            <p:grpSpPr bwMode="auto">
              <a:xfrm rot="-232145">
                <a:off x="8743" y="5674"/>
                <a:ext cx="1945" cy="522"/>
                <a:chOff x="1824" y="2448"/>
                <a:chExt cx="987" cy="266"/>
              </a:xfrm>
            </p:grpSpPr>
            <p:grpSp>
              <p:nvGrpSpPr>
                <p:cNvPr id="246" name="Group 128"/>
                <p:cNvGrpSpPr/>
                <p:nvPr/>
              </p:nvGrpSpPr>
              <p:grpSpPr bwMode="auto">
                <a:xfrm rot="513316">
                  <a:off x="1824" y="2448"/>
                  <a:ext cx="957" cy="242"/>
                  <a:chOff x="2598" y="1026"/>
                  <a:chExt cx="957" cy="242"/>
                </a:xfrm>
              </p:grpSpPr>
              <p:grpSp>
                <p:nvGrpSpPr>
                  <p:cNvPr id="255" name="Group 129"/>
                  <p:cNvGrpSpPr/>
                  <p:nvPr/>
                </p:nvGrpSpPr>
                <p:grpSpPr bwMode="auto">
                  <a:xfrm rot="-9970459" flipH="1" flipV="1">
                    <a:off x="2598" y="1026"/>
                    <a:ext cx="957" cy="242"/>
                    <a:chOff x="2532" y="1051"/>
                    <a:chExt cx="893" cy="246"/>
                  </a:xfrm>
                </p:grpSpPr>
                <p:grpSp>
                  <p:nvGrpSpPr>
                    <p:cNvPr id="256" name="Group 130"/>
                    <p:cNvGrpSpPr/>
                    <p:nvPr/>
                  </p:nvGrpSpPr>
                  <p:grpSpPr bwMode="auto">
                    <a:xfrm>
                      <a:off x="2532" y="1051"/>
                      <a:ext cx="743" cy="185"/>
                      <a:chOff x="1565" y="2568"/>
                      <a:chExt cx="1118" cy="279"/>
                    </a:xfrm>
                  </p:grpSpPr>
                  <p:sp>
                    <p:nvSpPr>
                      <p:cNvPr id="390" name="AutoShape 131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91" name="AutoShape 132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92" name="AutoShape 133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93" name="AutoShape 134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" name="Group 135"/>
                    <p:cNvGrpSpPr/>
                    <p:nvPr/>
                  </p:nvGrpSpPr>
                  <p:grpSpPr bwMode="auto">
                    <a:xfrm rot="1353540">
                      <a:off x="2682" y="1111"/>
                      <a:ext cx="743" cy="186"/>
                      <a:chOff x="1565" y="2568"/>
                      <a:chExt cx="1118" cy="279"/>
                    </a:xfrm>
                  </p:grpSpPr>
                  <p:sp>
                    <p:nvSpPr>
                      <p:cNvPr id="386" name="AutoShape 136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87" name="AutoShape 137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88" name="AutoShape 138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89" name="AutoShape 139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58" name="Group 140"/>
                  <p:cNvGrpSpPr/>
                  <p:nvPr/>
                </p:nvGrpSpPr>
                <p:grpSpPr bwMode="auto">
                  <a:xfrm rot="-9970459" flipH="1" flipV="1">
                    <a:off x="2688" y="1056"/>
                    <a:ext cx="784" cy="198"/>
                    <a:chOff x="2532" y="1051"/>
                    <a:chExt cx="893" cy="246"/>
                  </a:xfrm>
                </p:grpSpPr>
                <p:grpSp>
                  <p:nvGrpSpPr>
                    <p:cNvPr id="259" name="Group 141"/>
                    <p:cNvGrpSpPr/>
                    <p:nvPr/>
                  </p:nvGrpSpPr>
                  <p:grpSpPr bwMode="auto">
                    <a:xfrm>
                      <a:off x="2532" y="1051"/>
                      <a:ext cx="743" cy="185"/>
                      <a:chOff x="1565" y="2568"/>
                      <a:chExt cx="1118" cy="279"/>
                    </a:xfrm>
                  </p:grpSpPr>
                  <p:sp>
                    <p:nvSpPr>
                      <p:cNvPr id="380" name="AutoShape 142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81" name="AutoShape 143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82" name="AutoShape 144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83" name="AutoShape 145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  <p:grpSp>
                  <p:nvGrpSpPr>
                    <p:cNvPr id="268" name="Group 146"/>
                    <p:cNvGrpSpPr/>
                    <p:nvPr/>
                  </p:nvGrpSpPr>
                  <p:grpSpPr bwMode="auto">
                    <a:xfrm rot="1353540">
                      <a:off x="2682" y="1111"/>
                      <a:ext cx="743" cy="186"/>
                      <a:chOff x="1565" y="2568"/>
                      <a:chExt cx="1118" cy="279"/>
                    </a:xfrm>
                  </p:grpSpPr>
                  <p:sp>
                    <p:nvSpPr>
                      <p:cNvPr id="376" name="AutoShape 147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77" name="AutoShape 148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78" name="AutoShape 149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79" name="AutoShape 150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69" name="Group 151"/>
                <p:cNvGrpSpPr/>
                <p:nvPr/>
              </p:nvGrpSpPr>
              <p:grpSpPr bwMode="auto">
                <a:xfrm rot="513316">
                  <a:off x="1854" y="2472"/>
                  <a:ext cx="957" cy="242"/>
                  <a:chOff x="2598" y="1026"/>
                  <a:chExt cx="957" cy="242"/>
                </a:xfrm>
              </p:grpSpPr>
              <p:grpSp>
                <p:nvGrpSpPr>
                  <p:cNvPr id="278" name="Group 152"/>
                  <p:cNvGrpSpPr/>
                  <p:nvPr/>
                </p:nvGrpSpPr>
                <p:grpSpPr bwMode="auto">
                  <a:xfrm rot="-9970459" flipH="1" flipV="1">
                    <a:off x="2598" y="1026"/>
                    <a:ext cx="957" cy="242"/>
                    <a:chOff x="2532" y="1051"/>
                    <a:chExt cx="893" cy="246"/>
                  </a:xfrm>
                </p:grpSpPr>
                <p:grpSp>
                  <p:nvGrpSpPr>
                    <p:cNvPr id="279" name="Group 153"/>
                    <p:cNvGrpSpPr/>
                    <p:nvPr/>
                  </p:nvGrpSpPr>
                  <p:grpSpPr bwMode="auto">
                    <a:xfrm>
                      <a:off x="2532" y="1051"/>
                      <a:ext cx="743" cy="185"/>
                      <a:chOff x="1565" y="2568"/>
                      <a:chExt cx="1118" cy="279"/>
                    </a:xfrm>
                  </p:grpSpPr>
                  <p:sp>
                    <p:nvSpPr>
                      <p:cNvPr id="368" name="AutoShape 154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69" name="AutoShape 155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70" name="AutoShape 156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71" name="AutoShape 157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  <p:grpSp>
                  <p:nvGrpSpPr>
                    <p:cNvPr id="280" name="Group 158"/>
                    <p:cNvGrpSpPr/>
                    <p:nvPr/>
                  </p:nvGrpSpPr>
                  <p:grpSpPr bwMode="auto">
                    <a:xfrm rot="1353540">
                      <a:off x="2682" y="1111"/>
                      <a:ext cx="743" cy="186"/>
                      <a:chOff x="1565" y="2568"/>
                      <a:chExt cx="1118" cy="279"/>
                    </a:xfrm>
                  </p:grpSpPr>
                  <p:sp>
                    <p:nvSpPr>
                      <p:cNvPr id="364" name="AutoShape 159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65" name="AutoShape 160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66" name="AutoShape 161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67" name="AutoShape 162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81" name="Group 163"/>
                  <p:cNvGrpSpPr/>
                  <p:nvPr/>
                </p:nvGrpSpPr>
                <p:grpSpPr bwMode="auto">
                  <a:xfrm rot="-9970459" flipH="1" flipV="1">
                    <a:off x="2688" y="1056"/>
                    <a:ext cx="784" cy="198"/>
                    <a:chOff x="2532" y="1051"/>
                    <a:chExt cx="893" cy="246"/>
                  </a:xfrm>
                </p:grpSpPr>
                <p:grpSp>
                  <p:nvGrpSpPr>
                    <p:cNvPr id="282" name="Group 164"/>
                    <p:cNvGrpSpPr/>
                    <p:nvPr/>
                  </p:nvGrpSpPr>
                  <p:grpSpPr bwMode="auto">
                    <a:xfrm>
                      <a:off x="2532" y="1051"/>
                      <a:ext cx="743" cy="185"/>
                      <a:chOff x="1565" y="2568"/>
                      <a:chExt cx="1118" cy="279"/>
                    </a:xfrm>
                  </p:grpSpPr>
                  <p:sp>
                    <p:nvSpPr>
                      <p:cNvPr id="358" name="AutoShape 165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59" name="AutoShape 166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60" name="AutoShape 167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61" name="AutoShape 168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  <p:grpSp>
                  <p:nvGrpSpPr>
                    <p:cNvPr id="291" name="Group 169"/>
                    <p:cNvGrpSpPr/>
                    <p:nvPr/>
                  </p:nvGrpSpPr>
                  <p:grpSpPr bwMode="auto">
                    <a:xfrm rot="1353540">
                      <a:off x="2682" y="1111"/>
                      <a:ext cx="743" cy="186"/>
                      <a:chOff x="1565" y="2568"/>
                      <a:chExt cx="1118" cy="279"/>
                    </a:xfrm>
                  </p:grpSpPr>
                  <p:sp>
                    <p:nvSpPr>
                      <p:cNvPr id="354" name="AutoShape 170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55" name="AutoShape 171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56" name="AutoShape 172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357" name="AutoShape 173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</p:grpSp>
            </p:grpSp>
          </p:grpSp>
          <p:sp>
            <p:nvSpPr>
              <p:cNvPr id="404" name="Rectangle 184"/>
              <p:cNvSpPr>
                <a:spLocks noChangeArrowheads="1"/>
              </p:cNvSpPr>
              <p:nvPr/>
            </p:nvSpPr>
            <p:spPr bwMode="gray">
              <a:xfrm>
                <a:off x="8395" y="5657"/>
                <a:ext cx="1570" cy="18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2"/>
                        </a:gs>
                        <a:gs pos="100000">
                          <a:schemeClr val="accent2">
                            <a:gamma/>
                            <a:tint val="73725"/>
                            <a:invGamma/>
                          </a:schemeClr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>
                    <a:solidFill>
                      <a:srgbClr val="FFFFFF"/>
                    </a:solidFill>
                    <a:latin typeface="Times New Roman" pitchFamily="18" charset="0"/>
                    <a:ea typeface="微软雅黑" panose="020B0503020204020204" charset="-122"/>
                    <a:cs typeface="Times New Roman" pitchFamily="18" charset="0"/>
                  </a:rPr>
                  <a:t>1</a:t>
                </a:r>
              </a:p>
            </p:txBody>
          </p:sp>
        </p:grpSp>
      </p:grpSp>
      <p:sp>
        <p:nvSpPr>
          <p:cNvPr id="6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54380" y="260985"/>
            <a:ext cx="7660640" cy="8553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en-US" altLang="zh-CN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zh-CN" altLang="en-US" b="1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+mn-ea"/>
              </a:rPr>
              <a:t>思考题</a:t>
            </a:r>
          </a:p>
        </p:txBody>
      </p:sp>
      <p:pic>
        <p:nvPicPr>
          <p:cNvPr id="3" name="图片 2" descr="dui5ry0bwvt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05085" y="3154680"/>
            <a:ext cx="2145030" cy="2861945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754380" y="1892300"/>
            <a:ext cx="1202055" cy="3676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l" defTabSz="912495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en-US" spc="50" dirty="0" smtClean="0">
                <a:ln w="11430"/>
                <a:latin typeface="Times New Roman" pitchFamily="18" charset="0"/>
                <a:ea typeface="微软雅黑" panose="020B0503020204020204" charset="-122"/>
                <a:cs typeface="Times New Roman" pitchFamily="18" charset="0"/>
              </a:rPr>
              <a:t>      </a:t>
            </a:r>
            <a:r>
              <a:rPr spc="50" dirty="0" smtClean="0">
                <a:ln w="11430"/>
                <a:latin typeface="Times New Roman" pitchFamily="18" charset="0"/>
                <a:ea typeface="微软雅黑" panose="020B0503020204020204" charset="-122"/>
                <a:cs typeface="Times New Roman" pitchFamily="18" charset="0"/>
              </a:rPr>
              <a:t>两个同学分为一组，或在Cisco Packet Tracer软件中按如下步骤试着从测试中进一步体会子网掩码和子网划分。</a:t>
            </a:r>
          </a:p>
        </p:txBody>
      </p:sp>
      <p:pic>
        <p:nvPicPr>
          <p:cNvPr id="2" name="图片 1" descr="2786001_085439166000_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b="5270"/>
          <a:stretch>
            <a:fillRect/>
          </a:stretch>
        </p:blipFill>
        <p:spPr>
          <a:xfrm>
            <a:off x="2348865" y="4375150"/>
            <a:ext cx="1849120" cy="175133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2988945" y="1129030"/>
            <a:ext cx="6629400" cy="430530"/>
            <a:chOff x="967" y="4532"/>
            <a:chExt cx="10440" cy="678"/>
          </a:xfrm>
        </p:grpSpPr>
        <p:sp>
          <p:nvSpPr>
            <p:cNvPr id="11" name="MH_Text_2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447" y="4532"/>
              <a:ext cx="8960" cy="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b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dirty="0" smtClean="0"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</a:rPr>
                <a:t>设置两台机器PC1，PC2的IP和子网掩码如下：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67" y="4532"/>
              <a:ext cx="1381" cy="582"/>
            </a:xfrm>
            <a:prstGeom prst="rect">
              <a:avLst/>
            </a:prstGeom>
            <a:gradFill>
              <a:gsLst>
                <a:gs pos="0">
                  <a:srgbClr val="FECF40"/>
                </a:gs>
                <a:gs pos="100000">
                  <a:srgbClr val="846C21"/>
                </a:gs>
              </a:gsLst>
              <a:lin ang="5400000" scaled="0"/>
            </a:gradFill>
          </p:spPr>
          <p:txBody>
            <a:bodyPr wrap="none" rtlCol="0">
              <a:spAutoFit/>
            </a:bodyPr>
            <a:lstStyle/>
            <a:p>
              <a:pPr algn="l"/>
              <a:r>
                <a:rPr dirty="0" smtClean="0"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  <a:sym typeface="+mn-ea"/>
                </a:rPr>
                <a:t>第</a:t>
              </a:r>
              <a:r>
                <a:rPr lang="zh-CN" dirty="0" smtClean="0"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  <a:sym typeface="+mn-ea"/>
                </a:rPr>
                <a:t>六</a:t>
              </a:r>
              <a:r>
                <a:rPr dirty="0" smtClean="0">
                  <a:latin typeface="Times New Roman" pitchFamily="18" charset="0"/>
                  <a:ea typeface="微软雅黑" panose="020B0503020204020204" charset="-122"/>
                  <a:cs typeface="Times New Roman" pitchFamily="18" charset="0"/>
                  <a:sym typeface="+mn-ea"/>
                </a:rPr>
                <a:t>步</a:t>
              </a:r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90415" y="3150870"/>
            <a:ext cx="4699635" cy="702310"/>
            <a:chOff x="7229" y="5382"/>
            <a:chExt cx="7401" cy="1106"/>
          </a:xfrm>
        </p:grpSpPr>
        <p:pic>
          <p:nvPicPr>
            <p:cNvPr id="14" name="图片 13" descr="b95977cb1253"/>
            <p:cNvPicPr>
              <a:picLocks noChangeAspect="1"/>
            </p:cNvPicPr>
            <p:nvPr/>
          </p:nvPicPr>
          <p:blipFill>
            <a:blip r:embed="rId9" cstate="print"/>
            <a:srcRect l="12755" t="3218" r="15771" b="4498"/>
            <a:stretch>
              <a:fillRect/>
            </a:stretch>
          </p:blipFill>
          <p:spPr>
            <a:xfrm>
              <a:off x="7229" y="5382"/>
              <a:ext cx="1144" cy="1106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8562" y="5694"/>
              <a:ext cx="606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在PC1上ping PC2，看是否有回应？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590415" y="4025265"/>
            <a:ext cx="4699635" cy="702310"/>
            <a:chOff x="7229" y="6975"/>
            <a:chExt cx="7401" cy="1106"/>
          </a:xfrm>
        </p:grpSpPr>
        <p:pic>
          <p:nvPicPr>
            <p:cNvPr id="15" name="图片 14" descr="b95977cb1253"/>
            <p:cNvPicPr>
              <a:picLocks noChangeAspect="1"/>
            </p:cNvPicPr>
            <p:nvPr/>
          </p:nvPicPr>
          <p:blipFill>
            <a:blip r:embed="rId9" cstate="print"/>
            <a:srcRect l="12755" t="3218" r="15771" b="4498"/>
            <a:stretch>
              <a:fillRect/>
            </a:stretch>
          </p:blipFill>
          <p:spPr>
            <a:xfrm>
              <a:off x="7229" y="6975"/>
              <a:ext cx="1144" cy="1106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8562" y="7322"/>
              <a:ext cx="606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在PC2上ping PC1，看是否有回应？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590415" y="4899660"/>
            <a:ext cx="6287135" cy="702310"/>
            <a:chOff x="7229" y="8568"/>
            <a:chExt cx="9901" cy="1106"/>
          </a:xfrm>
        </p:grpSpPr>
        <p:pic>
          <p:nvPicPr>
            <p:cNvPr id="16" name="图片 15" descr="b95977cb1253"/>
            <p:cNvPicPr>
              <a:picLocks noChangeAspect="1"/>
            </p:cNvPicPr>
            <p:nvPr/>
          </p:nvPicPr>
          <p:blipFill>
            <a:blip r:embed="rId9" cstate="print"/>
            <a:srcRect l="12755" t="3218" r="15771" b="4498"/>
            <a:stretch>
              <a:fillRect/>
            </a:stretch>
          </p:blipFill>
          <p:spPr>
            <a:xfrm>
              <a:off x="7229" y="8568"/>
              <a:ext cx="1144" cy="1106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8562" y="8950"/>
              <a:ext cx="856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分析两台计算机是否属于同一子网？子网号为多少？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90415" y="5774055"/>
            <a:ext cx="6403340" cy="882650"/>
            <a:chOff x="7229" y="8568"/>
            <a:chExt cx="10084" cy="1390"/>
          </a:xfrm>
        </p:grpSpPr>
        <p:pic>
          <p:nvPicPr>
            <p:cNvPr id="7" name="图片 6" descr="b95977cb1253"/>
            <p:cNvPicPr>
              <a:picLocks noChangeAspect="1"/>
            </p:cNvPicPr>
            <p:nvPr/>
          </p:nvPicPr>
          <p:blipFill>
            <a:blip r:embed="rId9" cstate="print"/>
            <a:srcRect l="12755" t="3218" r="15771" b="4498"/>
            <a:stretch>
              <a:fillRect/>
            </a:stretch>
          </p:blipFill>
          <p:spPr>
            <a:xfrm>
              <a:off x="7229" y="8568"/>
              <a:ext cx="1144" cy="1106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8562" y="8950"/>
              <a:ext cx="8751" cy="1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上述子网掩码最长可能设置为几位，PC1与PC2之间也能直接通信？</a:t>
              </a:r>
            </a:p>
          </p:txBody>
        </p:sp>
      </p:grpSp>
      <p:graphicFrame>
        <p:nvGraphicFramePr>
          <p:cNvPr id="4" name="表格 3"/>
          <p:cNvGraphicFramePr/>
          <p:nvPr/>
        </p:nvGraphicFramePr>
        <p:xfrm>
          <a:off x="3949700" y="1852930"/>
          <a:ext cx="6826250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1800" b="0" u="none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PC1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PC2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IP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172.16.155.16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172.16.150.16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子网掩码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255.255.240.0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255.255.240.0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639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139"/>
                            </p:stCondLst>
                            <p:childTnLst>
                              <p:par>
                                <p:cTn id="1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639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139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639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139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545465" y="1297940"/>
            <a:ext cx="1410335" cy="4271645"/>
            <a:chOff x="859" y="2044"/>
            <a:chExt cx="2221" cy="6727"/>
          </a:xfrm>
        </p:grpSpPr>
        <p:sp>
          <p:nvSpPr>
            <p:cNvPr id="9" name="AutoShape 4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white">
            <a:xfrm>
              <a:off x="1188" y="2809"/>
              <a:ext cx="1893" cy="5962"/>
            </a:xfrm>
            <a:prstGeom prst="roundRect">
              <a:avLst>
                <a:gd name="adj" fmla="val 4784"/>
              </a:avLst>
            </a:prstGeom>
            <a:solidFill>
              <a:schemeClr val="bg1">
                <a:alpha val="60000"/>
              </a:schemeClr>
            </a:solidFill>
            <a:ln w="38100">
              <a:gradFill>
                <a:gsLst>
                  <a:gs pos="50000">
                    <a:srgbClr val="FFCF01"/>
                  </a:gs>
                  <a:gs pos="100000">
                    <a:srgbClr val="E22000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01600" prst="divot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defTabSz="-635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859" y="2044"/>
              <a:ext cx="1238" cy="936"/>
              <a:chOff x="7925" y="5497"/>
              <a:chExt cx="2763" cy="2087"/>
            </a:xfrm>
          </p:grpSpPr>
          <p:sp>
            <p:nvSpPr>
              <p:cNvPr id="231" name="Oval 11"/>
              <p:cNvSpPr>
                <a:spLocks noChangeArrowheads="1"/>
              </p:cNvSpPr>
              <p:nvPr/>
            </p:nvSpPr>
            <p:spPr bwMode="gray">
              <a:xfrm>
                <a:off x="8141" y="5497"/>
                <a:ext cx="2080" cy="2077"/>
              </a:xfrm>
              <a:prstGeom prst="ellipse">
                <a:avLst/>
              </a:prstGeom>
              <a:gradFill rotWithShape="1">
                <a:gsLst>
                  <a:gs pos="99000">
                    <a:srgbClr val="C19E31">
                      <a:alpha val="100000"/>
                    </a:srgbClr>
                  </a:gs>
                  <a:gs pos="0">
                    <a:srgbClr val="FECF40"/>
                  </a:gs>
                  <a:gs pos="100000">
                    <a:srgbClr val="846C21"/>
                  </a:gs>
                </a:gsLst>
                <a:lin ang="5400000" scaled="0"/>
              </a:gradFill>
              <a:ln w="57150">
                <a:solidFill>
                  <a:srgbClr val="EAEAEA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9" name="Group 35"/>
              <p:cNvGrpSpPr/>
              <p:nvPr/>
            </p:nvGrpSpPr>
            <p:grpSpPr bwMode="auto">
              <a:xfrm rot="10082854">
                <a:off x="7925" y="7009"/>
                <a:ext cx="1888" cy="477"/>
                <a:chOff x="2598" y="1026"/>
                <a:chExt cx="957" cy="242"/>
              </a:xfrm>
            </p:grpSpPr>
            <p:grpSp>
              <p:nvGrpSpPr>
                <p:cNvPr id="30" name="Group 36"/>
                <p:cNvGrpSpPr/>
                <p:nvPr/>
              </p:nvGrpSpPr>
              <p:grpSpPr bwMode="auto">
                <a:xfrm rot="-9970459" flipH="1" flipV="1">
                  <a:off x="2598" y="1026"/>
                  <a:ext cx="957" cy="242"/>
                  <a:chOff x="2532" y="1051"/>
                  <a:chExt cx="893" cy="246"/>
                </a:xfrm>
              </p:grpSpPr>
              <p:grpSp>
                <p:nvGrpSpPr>
                  <p:cNvPr id="31" name="Group 37"/>
                  <p:cNvGrpSpPr/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274" name="AutoShape 38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75" name="AutoShape 39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76" name="AutoShape 40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77" name="AutoShape 41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grpSp>
                <p:nvGrpSpPr>
                  <p:cNvPr id="32" name="Group 42"/>
                  <p:cNvGrpSpPr/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270" name="AutoShape 43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71" name="AutoShape 44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72" name="AutoShape 45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73" name="AutoShape 46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  <p:grpSp>
              <p:nvGrpSpPr>
                <p:cNvPr id="34" name="Group 47"/>
                <p:cNvGrpSpPr/>
                <p:nvPr/>
              </p:nvGrpSpPr>
              <p:grpSpPr bwMode="auto">
                <a:xfrm rot="-9970459" flipH="1" flipV="1">
                  <a:off x="2688" y="1056"/>
                  <a:ext cx="784" cy="198"/>
                  <a:chOff x="2532" y="1051"/>
                  <a:chExt cx="893" cy="246"/>
                </a:xfrm>
              </p:grpSpPr>
              <p:grpSp>
                <p:nvGrpSpPr>
                  <p:cNvPr id="35" name="Group 48"/>
                  <p:cNvGrpSpPr/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264" name="AutoShape 49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65" name="AutoShape 50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66" name="AutoShape 51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67" name="AutoShape 52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grpSp>
                <p:nvGrpSpPr>
                  <p:cNvPr id="36" name="Group 53"/>
                  <p:cNvGrpSpPr/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260" name="AutoShape 54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61" name="AutoShape 55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62" name="AutoShape 56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63" name="AutoShape 57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</p:grpSp>
          <p:grpSp>
            <p:nvGrpSpPr>
              <p:cNvPr id="245" name="Group 127"/>
              <p:cNvGrpSpPr/>
              <p:nvPr/>
            </p:nvGrpSpPr>
            <p:grpSpPr bwMode="auto">
              <a:xfrm rot="-232145">
                <a:off x="8743" y="5674"/>
                <a:ext cx="1945" cy="522"/>
                <a:chOff x="1824" y="2448"/>
                <a:chExt cx="987" cy="266"/>
              </a:xfrm>
            </p:grpSpPr>
            <p:grpSp>
              <p:nvGrpSpPr>
                <p:cNvPr id="246" name="Group 128"/>
                <p:cNvGrpSpPr/>
                <p:nvPr/>
              </p:nvGrpSpPr>
              <p:grpSpPr bwMode="auto">
                <a:xfrm rot="513316">
                  <a:off x="1824" y="2448"/>
                  <a:ext cx="957" cy="242"/>
                  <a:chOff x="2598" y="1026"/>
                  <a:chExt cx="957" cy="242"/>
                </a:xfrm>
              </p:grpSpPr>
              <p:grpSp>
                <p:nvGrpSpPr>
                  <p:cNvPr id="255" name="Group 129"/>
                  <p:cNvGrpSpPr/>
                  <p:nvPr/>
                </p:nvGrpSpPr>
                <p:grpSpPr bwMode="auto">
                  <a:xfrm rot="-9970459" flipH="1" flipV="1">
                    <a:off x="2598" y="1026"/>
                    <a:ext cx="957" cy="242"/>
                    <a:chOff x="2532" y="1051"/>
                    <a:chExt cx="893" cy="246"/>
                  </a:xfrm>
                </p:grpSpPr>
                <p:grpSp>
                  <p:nvGrpSpPr>
                    <p:cNvPr id="256" name="Group 130"/>
                    <p:cNvGrpSpPr/>
                    <p:nvPr/>
                  </p:nvGrpSpPr>
                  <p:grpSpPr bwMode="auto">
                    <a:xfrm>
                      <a:off x="2532" y="1051"/>
                      <a:ext cx="743" cy="185"/>
                      <a:chOff x="1565" y="2568"/>
                      <a:chExt cx="1118" cy="279"/>
                    </a:xfrm>
                  </p:grpSpPr>
                  <p:sp>
                    <p:nvSpPr>
                      <p:cNvPr id="390" name="AutoShape 131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91" name="AutoShape 132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92" name="AutoShape 133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93" name="AutoShape 134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grpSp>
                  <p:nvGrpSpPr>
                    <p:cNvPr id="257" name="Group 135"/>
                    <p:cNvGrpSpPr/>
                    <p:nvPr/>
                  </p:nvGrpSpPr>
                  <p:grpSpPr bwMode="auto">
                    <a:xfrm rot="1353540">
                      <a:off x="2682" y="1111"/>
                      <a:ext cx="743" cy="186"/>
                      <a:chOff x="1565" y="2568"/>
                      <a:chExt cx="1118" cy="279"/>
                    </a:xfrm>
                  </p:grpSpPr>
                  <p:sp>
                    <p:nvSpPr>
                      <p:cNvPr id="386" name="AutoShape 136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87" name="AutoShape 137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88" name="AutoShape 138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89" name="AutoShape 139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</p:grpSp>
              <p:grpSp>
                <p:nvGrpSpPr>
                  <p:cNvPr id="258" name="Group 140"/>
                  <p:cNvGrpSpPr/>
                  <p:nvPr/>
                </p:nvGrpSpPr>
                <p:grpSpPr bwMode="auto">
                  <a:xfrm rot="-9970459" flipH="1" flipV="1">
                    <a:off x="2688" y="1056"/>
                    <a:ext cx="784" cy="198"/>
                    <a:chOff x="2532" y="1051"/>
                    <a:chExt cx="893" cy="246"/>
                  </a:xfrm>
                </p:grpSpPr>
                <p:grpSp>
                  <p:nvGrpSpPr>
                    <p:cNvPr id="259" name="Group 141"/>
                    <p:cNvGrpSpPr/>
                    <p:nvPr/>
                  </p:nvGrpSpPr>
                  <p:grpSpPr bwMode="auto">
                    <a:xfrm>
                      <a:off x="2532" y="1051"/>
                      <a:ext cx="743" cy="185"/>
                      <a:chOff x="1565" y="2568"/>
                      <a:chExt cx="1118" cy="279"/>
                    </a:xfrm>
                  </p:grpSpPr>
                  <p:sp>
                    <p:nvSpPr>
                      <p:cNvPr id="380" name="AutoShape 142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81" name="AutoShape 143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82" name="AutoShape 144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83" name="AutoShape 145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grpSp>
                  <p:nvGrpSpPr>
                    <p:cNvPr id="268" name="Group 146"/>
                    <p:cNvGrpSpPr/>
                    <p:nvPr/>
                  </p:nvGrpSpPr>
                  <p:grpSpPr bwMode="auto">
                    <a:xfrm rot="1353540">
                      <a:off x="2682" y="1111"/>
                      <a:ext cx="743" cy="186"/>
                      <a:chOff x="1565" y="2568"/>
                      <a:chExt cx="1118" cy="279"/>
                    </a:xfrm>
                  </p:grpSpPr>
                  <p:sp>
                    <p:nvSpPr>
                      <p:cNvPr id="376" name="AutoShape 147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77" name="AutoShape 148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78" name="AutoShape 149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79" name="AutoShape 150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69" name="Group 151"/>
                <p:cNvGrpSpPr/>
                <p:nvPr/>
              </p:nvGrpSpPr>
              <p:grpSpPr bwMode="auto">
                <a:xfrm rot="513316">
                  <a:off x="1854" y="2472"/>
                  <a:ext cx="957" cy="242"/>
                  <a:chOff x="2598" y="1026"/>
                  <a:chExt cx="957" cy="242"/>
                </a:xfrm>
              </p:grpSpPr>
              <p:grpSp>
                <p:nvGrpSpPr>
                  <p:cNvPr id="278" name="Group 152"/>
                  <p:cNvGrpSpPr/>
                  <p:nvPr/>
                </p:nvGrpSpPr>
                <p:grpSpPr bwMode="auto">
                  <a:xfrm rot="-9970459" flipH="1" flipV="1">
                    <a:off x="2598" y="1026"/>
                    <a:ext cx="957" cy="242"/>
                    <a:chOff x="2532" y="1051"/>
                    <a:chExt cx="893" cy="246"/>
                  </a:xfrm>
                </p:grpSpPr>
                <p:grpSp>
                  <p:nvGrpSpPr>
                    <p:cNvPr id="279" name="Group 153"/>
                    <p:cNvGrpSpPr/>
                    <p:nvPr/>
                  </p:nvGrpSpPr>
                  <p:grpSpPr bwMode="auto">
                    <a:xfrm>
                      <a:off x="2532" y="1051"/>
                      <a:ext cx="743" cy="185"/>
                      <a:chOff x="1565" y="2568"/>
                      <a:chExt cx="1118" cy="279"/>
                    </a:xfrm>
                  </p:grpSpPr>
                  <p:sp>
                    <p:nvSpPr>
                      <p:cNvPr id="368" name="AutoShape 154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69" name="AutoShape 155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70" name="AutoShape 156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71" name="AutoShape 157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grpSp>
                  <p:nvGrpSpPr>
                    <p:cNvPr id="280" name="Group 158"/>
                    <p:cNvGrpSpPr/>
                    <p:nvPr/>
                  </p:nvGrpSpPr>
                  <p:grpSpPr bwMode="auto">
                    <a:xfrm rot="1353540">
                      <a:off x="2682" y="1111"/>
                      <a:ext cx="743" cy="186"/>
                      <a:chOff x="1565" y="2568"/>
                      <a:chExt cx="1118" cy="279"/>
                    </a:xfrm>
                  </p:grpSpPr>
                  <p:sp>
                    <p:nvSpPr>
                      <p:cNvPr id="364" name="AutoShape 159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65" name="AutoShape 160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66" name="AutoShape 161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67" name="AutoShape 162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</p:grpSp>
              <p:grpSp>
                <p:nvGrpSpPr>
                  <p:cNvPr id="281" name="Group 163"/>
                  <p:cNvGrpSpPr/>
                  <p:nvPr/>
                </p:nvGrpSpPr>
                <p:grpSpPr bwMode="auto">
                  <a:xfrm rot="-9970459" flipH="1" flipV="1">
                    <a:off x="2688" y="1056"/>
                    <a:ext cx="784" cy="198"/>
                    <a:chOff x="2532" y="1051"/>
                    <a:chExt cx="893" cy="246"/>
                  </a:xfrm>
                </p:grpSpPr>
                <p:grpSp>
                  <p:nvGrpSpPr>
                    <p:cNvPr id="282" name="Group 164"/>
                    <p:cNvGrpSpPr/>
                    <p:nvPr/>
                  </p:nvGrpSpPr>
                  <p:grpSpPr bwMode="auto">
                    <a:xfrm>
                      <a:off x="2532" y="1051"/>
                      <a:ext cx="743" cy="185"/>
                      <a:chOff x="1565" y="2568"/>
                      <a:chExt cx="1118" cy="279"/>
                    </a:xfrm>
                  </p:grpSpPr>
                  <p:sp>
                    <p:nvSpPr>
                      <p:cNvPr id="358" name="AutoShape 165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59" name="AutoShape 166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60" name="AutoShape 167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61" name="AutoShape 168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grpSp>
                  <p:nvGrpSpPr>
                    <p:cNvPr id="291" name="Group 169"/>
                    <p:cNvGrpSpPr/>
                    <p:nvPr/>
                  </p:nvGrpSpPr>
                  <p:grpSpPr bwMode="auto">
                    <a:xfrm rot="1353540">
                      <a:off x="2682" y="1111"/>
                      <a:ext cx="743" cy="186"/>
                      <a:chOff x="1565" y="2568"/>
                      <a:chExt cx="1118" cy="279"/>
                    </a:xfrm>
                  </p:grpSpPr>
                  <p:sp>
                    <p:nvSpPr>
                      <p:cNvPr id="354" name="AutoShape 170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55" name="AutoShape 171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56" name="AutoShape 172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57" name="AutoShape 173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</p:grpSp>
            </p:grpSp>
          </p:grpSp>
          <p:sp>
            <p:nvSpPr>
              <p:cNvPr id="404" name="Rectangle 184"/>
              <p:cNvSpPr>
                <a:spLocks noChangeArrowheads="1"/>
              </p:cNvSpPr>
              <p:nvPr/>
            </p:nvSpPr>
            <p:spPr bwMode="gray">
              <a:xfrm>
                <a:off x="8395" y="5657"/>
                <a:ext cx="1570" cy="19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2"/>
                        </a:gs>
                        <a:gs pos="100000">
                          <a:schemeClr val="accent2">
                            <a:gamma/>
                            <a:tint val="73725"/>
                            <a:invGamma/>
                          </a:schemeClr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</a:t>
                </a:r>
              </a:p>
            </p:txBody>
          </p:sp>
        </p:grpSp>
      </p:grpSp>
      <p:sp>
        <p:nvSpPr>
          <p:cNvPr id="6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54380" y="260985"/>
            <a:ext cx="7660640" cy="8553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en-US" altLang="zh-C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b="1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思考题</a:t>
            </a:r>
          </a:p>
        </p:txBody>
      </p:sp>
      <p:pic>
        <p:nvPicPr>
          <p:cNvPr id="3" name="图片 2" descr="dui5ry0bwvt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05085" y="3154680"/>
            <a:ext cx="2145030" cy="2861945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754380" y="1892300"/>
            <a:ext cx="1202055" cy="3676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l" defTabSz="912495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en-US" spc="50" dirty="0" smtClean="0">
                <a:ln w="11430"/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spc="50" dirty="0" smtClean="0">
                <a:ln w="11430"/>
                <a:latin typeface="微软雅黑" panose="020B0503020204020204" charset="-122"/>
                <a:ea typeface="微软雅黑" panose="020B0503020204020204" charset="-122"/>
              </a:rPr>
              <a:t>两个同学分为一组，或在</a:t>
            </a:r>
            <a:r>
              <a:rPr spc="50" dirty="0" smtClean="0">
                <a:ln w="11430"/>
                <a:latin typeface="Times New Roman" panose="02020603050405020304" pitchFamily="18" charset="0"/>
                <a:ea typeface="微软雅黑" panose="020B0503020204020204" charset="-122"/>
              </a:rPr>
              <a:t>Cisco Packet Tracer</a:t>
            </a:r>
            <a:r>
              <a:rPr spc="50" dirty="0" smtClean="0">
                <a:ln w="11430"/>
                <a:latin typeface="微软雅黑" panose="020B0503020204020204" charset="-122"/>
                <a:ea typeface="微软雅黑" panose="020B0503020204020204" charset="-122"/>
              </a:rPr>
              <a:t>软件中按如下步骤试着从测试中进一步体会子网掩码和子网划分。</a:t>
            </a:r>
          </a:p>
        </p:txBody>
      </p:sp>
      <p:pic>
        <p:nvPicPr>
          <p:cNvPr id="2" name="图片 1" descr="2786001_085439166000_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b="5270"/>
          <a:stretch>
            <a:fillRect/>
          </a:stretch>
        </p:blipFill>
        <p:spPr>
          <a:xfrm>
            <a:off x="2348865" y="4375150"/>
            <a:ext cx="1849120" cy="175133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2988945" y="1129030"/>
            <a:ext cx="6629400" cy="430530"/>
            <a:chOff x="967" y="4532"/>
            <a:chExt cx="10440" cy="678"/>
          </a:xfrm>
        </p:grpSpPr>
        <p:sp>
          <p:nvSpPr>
            <p:cNvPr id="11" name="MH_Text_2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447" y="4532"/>
              <a:ext cx="8960" cy="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b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dirty="0" smtClean="0">
                  <a:latin typeface="Times New Roman" panose="02020603050405020304" pitchFamily="18" charset="0"/>
                  <a:ea typeface="微软雅黑" panose="020B0503020204020204" charset="-122"/>
                </a:rPr>
                <a:t>设置四台PC的IP和子网掩码如下：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67" y="4532"/>
              <a:ext cx="1368" cy="606"/>
            </a:xfrm>
            <a:prstGeom prst="rect">
              <a:avLst/>
            </a:prstGeom>
            <a:gradFill>
              <a:gsLst>
                <a:gs pos="0">
                  <a:srgbClr val="FECF40"/>
                </a:gs>
                <a:gs pos="100000">
                  <a:srgbClr val="846C21"/>
                </a:gs>
              </a:gsLst>
              <a:lin ang="5400000" scaled="0"/>
            </a:gradFill>
          </p:spPr>
          <p:txBody>
            <a:bodyPr wrap="none" rtlCol="0">
              <a:spAutoFit/>
            </a:bodyPr>
            <a:lstStyle/>
            <a:p>
              <a:pPr algn="l"/>
              <a:r>
                <a:rPr dirty="0" smtClean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第</a:t>
              </a:r>
              <a:r>
                <a:rPr lang="zh-CN" dirty="0" smtClean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七</a:t>
              </a:r>
              <a:r>
                <a:rPr dirty="0" smtClean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步</a:t>
              </a:r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90415" y="3390900"/>
            <a:ext cx="6035675" cy="1112520"/>
            <a:chOff x="7229" y="5382"/>
            <a:chExt cx="9505" cy="1752"/>
          </a:xfrm>
        </p:grpSpPr>
        <p:pic>
          <p:nvPicPr>
            <p:cNvPr id="14" name="图片 13" descr="b95977cb1253"/>
            <p:cNvPicPr>
              <a:picLocks noChangeAspect="1"/>
            </p:cNvPicPr>
            <p:nvPr/>
          </p:nvPicPr>
          <p:blipFill>
            <a:blip r:embed="rId9" cstate="print"/>
            <a:srcRect l="12755" t="3218" r="15771" b="4498"/>
            <a:stretch>
              <a:fillRect/>
            </a:stretch>
          </p:blipFill>
          <p:spPr>
            <a:xfrm>
              <a:off x="7229" y="5382"/>
              <a:ext cx="1144" cy="1106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8562" y="5694"/>
              <a:ext cx="8172" cy="1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</a:rPr>
                <a:t>这四个IP地址涉及几个子网，如果相互用ping命令去ping对方IP，哪些可以ping通？哪些ping不通？分析结果，说明原因。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590415" y="4587240"/>
            <a:ext cx="6122035" cy="860425"/>
            <a:chOff x="7229" y="6975"/>
            <a:chExt cx="9641" cy="1355"/>
          </a:xfrm>
        </p:grpSpPr>
        <p:pic>
          <p:nvPicPr>
            <p:cNvPr id="15" name="图片 14" descr="b95977cb1253"/>
            <p:cNvPicPr>
              <a:picLocks noChangeAspect="1"/>
            </p:cNvPicPr>
            <p:nvPr/>
          </p:nvPicPr>
          <p:blipFill>
            <a:blip r:embed="rId9" cstate="print"/>
            <a:srcRect l="12755" t="3218" r="15771" b="4498"/>
            <a:stretch>
              <a:fillRect/>
            </a:stretch>
          </p:blipFill>
          <p:spPr>
            <a:xfrm>
              <a:off x="7229" y="6975"/>
              <a:ext cx="1144" cy="1106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8562" y="7322"/>
              <a:ext cx="8308" cy="1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</a:rPr>
                <a:t>如果把PC3的IP改为192.168.16.62，那么它与哪些机子能相互ping通，说明什么？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590415" y="5531485"/>
            <a:ext cx="4394835" cy="702310"/>
            <a:chOff x="7229" y="8568"/>
            <a:chExt cx="6921" cy="1106"/>
          </a:xfrm>
        </p:grpSpPr>
        <p:pic>
          <p:nvPicPr>
            <p:cNvPr id="16" name="图片 15" descr="b95977cb1253"/>
            <p:cNvPicPr>
              <a:picLocks noChangeAspect="1"/>
            </p:cNvPicPr>
            <p:nvPr/>
          </p:nvPicPr>
          <p:blipFill>
            <a:blip r:embed="rId9" cstate="print"/>
            <a:srcRect l="12755" t="3218" r="15771" b="4498"/>
            <a:stretch>
              <a:fillRect/>
            </a:stretch>
          </p:blipFill>
          <p:spPr>
            <a:xfrm>
              <a:off x="7229" y="8568"/>
              <a:ext cx="1144" cy="1106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8562" y="8950"/>
              <a:ext cx="558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</a:rPr>
                <a:t>PC4所在子网的广播地址是多少？</a:t>
              </a:r>
            </a:p>
          </p:txBody>
        </p:sp>
      </p:grpSp>
      <p:graphicFrame>
        <p:nvGraphicFramePr>
          <p:cNvPr id="4" name="表格 -1"/>
          <p:cNvGraphicFramePr/>
          <p:nvPr/>
        </p:nvGraphicFramePr>
        <p:xfrm>
          <a:off x="3378200" y="1883410"/>
          <a:ext cx="8358505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8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8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35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1800" b="0" u="none"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PC1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PC2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PC3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PC4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IP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192.168.16.51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192.168.16.60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192.168.16.65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192.168.16.121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0" u="none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子网掩码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255.255.255.240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255.255.255.240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255.255.255.240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255.255.255.240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545465" y="1297940"/>
            <a:ext cx="1410335" cy="4271645"/>
            <a:chOff x="859" y="2044"/>
            <a:chExt cx="2221" cy="6727"/>
          </a:xfrm>
        </p:grpSpPr>
        <p:sp>
          <p:nvSpPr>
            <p:cNvPr id="5" name="AutoShape 4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white">
            <a:xfrm>
              <a:off x="1188" y="2809"/>
              <a:ext cx="1893" cy="5962"/>
            </a:xfrm>
            <a:prstGeom prst="roundRect">
              <a:avLst>
                <a:gd name="adj" fmla="val 4784"/>
              </a:avLst>
            </a:prstGeom>
            <a:solidFill>
              <a:schemeClr val="bg1">
                <a:alpha val="60000"/>
              </a:schemeClr>
            </a:solidFill>
            <a:ln w="38100">
              <a:gradFill>
                <a:gsLst>
                  <a:gs pos="50000">
                    <a:srgbClr val="FFCF01"/>
                  </a:gs>
                  <a:gs pos="100000">
                    <a:srgbClr val="E22000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01600" prst="divot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defTabSz="-635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859" y="2044"/>
              <a:ext cx="1238" cy="936"/>
              <a:chOff x="7925" y="5497"/>
              <a:chExt cx="2763" cy="2087"/>
            </a:xfrm>
          </p:grpSpPr>
          <p:sp>
            <p:nvSpPr>
              <p:cNvPr id="231" name="Oval 11"/>
              <p:cNvSpPr>
                <a:spLocks noChangeArrowheads="1"/>
              </p:cNvSpPr>
              <p:nvPr/>
            </p:nvSpPr>
            <p:spPr bwMode="gray">
              <a:xfrm>
                <a:off x="8141" y="5497"/>
                <a:ext cx="2080" cy="2077"/>
              </a:xfrm>
              <a:prstGeom prst="ellipse">
                <a:avLst/>
              </a:prstGeom>
              <a:gradFill rotWithShape="1">
                <a:gsLst>
                  <a:gs pos="99000">
                    <a:srgbClr val="C19E31">
                      <a:alpha val="100000"/>
                    </a:srgbClr>
                  </a:gs>
                  <a:gs pos="0">
                    <a:srgbClr val="FECF40"/>
                  </a:gs>
                  <a:gs pos="100000">
                    <a:srgbClr val="846C21"/>
                  </a:gs>
                </a:gsLst>
                <a:lin ang="5400000" scaled="0"/>
              </a:gradFill>
              <a:ln w="57150">
                <a:solidFill>
                  <a:srgbClr val="EAEAEA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9" name="Group 35"/>
              <p:cNvGrpSpPr/>
              <p:nvPr/>
            </p:nvGrpSpPr>
            <p:grpSpPr bwMode="auto">
              <a:xfrm rot="10082854">
                <a:off x="7925" y="7009"/>
                <a:ext cx="1888" cy="477"/>
                <a:chOff x="2598" y="1026"/>
                <a:chExt cx="957" cy="242"/>
              </a:xfrm>
            </p:grpSpPr>
            <p:grpSp>
              <p:nvGrpSpPr>
                <p:cNvPr id="30" name="Group 36"/>
                <p:cNvGrpSpPr/>
                <p:nvPr/>
              </p:nvGrpSpPr>
              <p:grpSpPr bwMode="auto">
                <a:xfrm rot="-9970459" flipH="1" flipV="1">
                  <a:off x="2598" y="1026"/>
                  <a:ext cx="957" cy="242"/>
                  <a:chOff x="2532" y="1051"/>
                  <a:chExt cx="893" cy="246"/>
                </a:xfrm>
              </p:grpSpPr>
              <p:grpSp>
                <p:nvGrpSpPr>
                  <p:cNvPr id="31" name="Group 37"/>
                  <p:cNvGrpSpPr/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274" name="AutoShape 38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75" name="AutoShape 39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76" name="AutoShape 40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77" name="AutoShape 41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grpSp>
                <p:nvGrpSpPr>
                  <p:cNvPr id="32" name="Group 42"/>
                  <p:cNvGrpSpPr/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270" name="AutoShape 43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71" name="AutoShape 44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72" name="AutoShape 45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73" name="AutoShape 46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  <p:grpSp>
              <p:nvGrpSpPr>
                <p:cNvPr id="34" name="Group 47"/>
                <p:cNvGrpSpPr/>
                <p:nvPr/>
              </p:nvGrpSpPr>
              <p:grpSpPr bwMode="auto">
                <a:xfrm rot="-9970459" flipH="1" flipV="1">
                  <a:off x="2688" y="1056"/>
                  <a:ext cx="784" cy="198"/>
                  <a:chOff x="2532" y="1051"/>
                  <a:chExt cx="893" cy="246"/>
                </a:xfrm>
              </p:grpSpPr>
              <p:grpSp>
                <p:nvGrpSpPr>
                  <p:cNvPr id="35" name="Group 48"/>
                  <p:cNvGrpSpPr/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264" name="AutoShape 49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65" name="AutoShape 50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66" name="AutoShape 51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67" name="AutoShape 52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grpSp>
                <p:nvGrpSpPr>
                  <p:cNvPr id="36" name="Group 53"/>
                  <p:cNvGrpSpPr/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260" name="AutoShape 54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61" name="AutoShape 55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62" name="AutoShape 56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63" name="AutoShape 57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</p:grpSp>
          <p:grpSp>
            <p:nvGrpSpPr>
              <p:cNvPr id="245" name="Group 127"/>
              <p:cNvGrpSpPr/>
              <p:nvPr/>
            </p:nvGrpSpPr>
            <p:grpSpPr bwMode="auto">
              <a:xfrm rot="-232145">
                <a:off x="8743" y="5674"/>
                <a:ext cx="1945" cy="522"/>
                <a:chOff x="1824" y="2448"/>
                <a:chExt cx="987" cy="266"/>
              </a:xfrm>
            </p:grpSpPr>
            <p:grpSp>
              <p:nvGrpSpPr>
                <p:cNvPr id="246" name="Group 128"/>
                <p:cNvGrpSpPr/>
                <p:nvPr/>
              </p:nvGrpSpPr>
              <p:grpSpPr bwMode="auto">
                <a:xfrm rot="513316">
                  <a:off x="1824" y="2448"/>
                  <a:ext cx="957" cy="242"/>
                  <a:chOff x="2598" y="1026"/>
                  <a:chExt cx="957" cy="242"/>
                </a:xfrm>
              </p:grpSpPr>
              <p:grpSp>
                <p:nvGrpSpPr>
                  <p:cNvPr id="255" name="Group 129"/>
                  <p:cNvGrpSpPr/>
                  <p:nvPr/>
                </p:nvGrpSpPr>
                <p:grpSpPr bwMode="auto">
                  <a:xfrm rot="-9970459" flipH="1" flipV="1">
                    <a:off x="2598" y="1026"/>
                    <a:ext cx="957" cy="242"/>
                    <a:chOff x="2532" y="1051"/>
                    <a:chExt cx="893" cy="246"/>
                  </a:xfrm>
                </p:grpSpPr>
                <p:grpSp>
                  <p:nvGrpSpPr>
                    <p:cNvPr id="256" name="Group 130"/>
                    <p:cNvGrpSpPr/>
                    <p:nvPr/>
                  </p:nvGrpSpPr>
                  <p:grpSpPr bwMode="auto">
                    <a:xfrm>
                      <a:off x="2532" y="1051"/>
                      <a:ext cx="743" cy="185"/>
                      <a:chOff x="1565" y="2568"/>
                      <a:chExt cx="1118" cy="279"/>
                    </a:xfrm>
                  </p:grpSpPr>
                  <p:sp>
                    <p:nvSpPr>
                      <p:cNvPr id="390" name="AutoShape 131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91" name="AutoShape 132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92" name="AutoShape 133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93" name="AutoShape 134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grpSp>
                  <p:nvGrpSpPr>
                    <p:cNvPr id="257" name="Group 135"/>
                    <p:cNvGrpSpPr/>
                    <p:nvPr/>
                  </p:nvGrpSpPr>
                  <p:grpSpPr bwMode="auto">
                    <a:xfrm rot="1353540">
                      <a:off x="2682" y="1111"/>
                      <a:ext cx="743" cy="186"/>
                      <a:chOff x="1565" y="2568"/>
                      <a:chExt cx="1118" cy="279"/>
                    </a:xfrm>
                  </p:grpSpPr>
                  <p:sp>
                    <p:nvSpPr>
                      <p:cNvPr id="386" name="AutoShape 136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87" name="AutoShape 137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88" name="AutoShape 138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89" name="AutoShape 139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</p:grpSp>
              <p:grpSp>
                <p:nvGrpSpPr>
                  <p:cNvPr id="258" name="Group 140"/>
                  <p:cNvGrpSpPr/>
                  <p:nvPr/>
                </p:nvGrpSpPr>
                <p:grpSpPr bwMode="auto">
                  <a:xfrm rot="-9970459" flipH="1" flipV="1">
                    <a:off x="2688" y="1056"/>
                    <a:ext cx="784" cy="198"/>
                    <a:chOff x="2532" y="1051"/>
                    <a:chExt cx="893" cy="246"/>
                  </a:xfrm>
                </p:grpSpPr>
                <p:grpSp>
                  <p:nvGrpSpPr>
                    <p:cNvPr id="259" name="Group 141"/>
                    <p:cNvGrpSpPr/>
                    <p:nvPr/>
                  </p:nvGrpSpPr>
                  <p:grpSpPr bwMode="auto">
                    <a:xfrm>
                      <a:off x="2532" y="1051"/>
                      <a:ext cx="743" cy="185"/>
                      <a:chOff x="1565" y="2568"/>
                      <a:chExt cx="1118" cy="279"/>
                    </a:xfrm>
                  </p:grpSpPr>
                  <p:sp>
                    <p:nvSpPr>
                      <p:cNvPr id="380" name="AutoShape 142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81" name="AutoShape 143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82" name="AutoShape 144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83" name="AutoShape 145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grpSp>
                  <p:nvGrpSpPr>
                    <p:cNvPr id="268" name="Group 146"/>
                    <p:cNvGrpSpPr/>
                    <p:nvPr/>
                  </p:nvGrpSpPr>
                  <p:grpSpPr bwMode="auto">
                    <a:xfrm rot="1353540">
                      <a:off x="2682" y="1111"/>
                      <a:ext cx="743" cy="186"/>
                      <a:chOff x="1565" y="2568"/>
                      <a:chExt cx="1118" cy="279"/>
                    </a:xfrm>
                  </p:grpSpPr>
                  <p:sp>
                    <p:nvSpPr>
                      <p:cNvPr id="376" name="AutoShape 147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77" name="AutoShape 148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78" name="AutoShape 149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79" name="AutoShape 150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69" name="Group 151"/>
                <p:cNvGrpSpPr/>
                <p:nvPr/>
              </p:nvGrpSpPr>
              <p:grpSpPr bwMode="auto">
                <a:xfrm rot="513316">
                  <a:off x="1854" y="2472"/>
                  <a:ext cx="957" cy="242"/>
                  <a:chOff x="2598" y="1026"/>
                  <a:chExt cx="957" cy="242"/>
                </a:xfrm>
              </p:grpSpPr>
              <p:grpSp>
                <p:nvGrpSpPr>
                  <p:cNvPr id="278" name="Group 152"/>
                  <p:cNvGrpSpPr/>
                  <p:nvPr/>
                </p:nvGrpSpPr>
                <p:grpSpPr bwMode="auto">
                  <a:xfrm rot="-9970459" flipH="1" flipV="1">
                    <a:off x="2598" y="1026"/>
                    <a:ext cx="957" cy="242"/>
                    <a:chOff x="2532" y="1051"/>
                    <a:chExt cx="893" cy="246"/>
                  </a:xfrm>
                </p:grpSpPr>
                <p:grpSp>
                  <p:nvGrpSpPr>
                    <p:cNvPr id="279" name="Group 153"/>
                    <p:cNvGrpSpPr/>
                    <p:nvPr/>
                  </p:nvGrpSpPr>
                  <p:grpSpPr bwMode="auto">
                    <a:xfrm>
                      <a:off x="2532" y="1051"/>
                      <a:ext cx="743" cy="185"/>
                      <a:chOff x="1565" y="2568"/>
                      <a:chExt cx="1118" cy="279"/>
                    </a:xfrm>
                  </p:grpSpPr>
                  <p:sp>
                    <p:nvSpPr>
                      <p:cNvPr id="368" name="AutoShape 154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69" name="AutoShape 155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70" name="AutoShape 156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71" name="AutoShape 157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grpSp>
                  <p:nvGrpSpPr>
                    <p:cNvPr id="280" name="Group 158"/>
                    <p:cNvGrpSpPr/>
                    <p:nvPr/>
                  </p:nvGrpSpPr>
                  <p:grpSpPr bwMode="auto">
                    <a:xfrm rot="1353540">
                      <a:off x="2682" y="1111"/>
                      <a:ext cx="743" cy="186"/>
                      <a:chOff x="1565" y="2568"/>
                      <a:chExt cx="1118" cy="279"/>
                    </a:xfrm>
                  </p:grpSpPr>
                  <p:sp>
                    <p:nvSpPr>
                      <p:cNvPr id="364" name="AutoShape 159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65" name="AutoShape 160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66" name="AutoShape 161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67" name="AutoShape 162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</p:grpSp>
              <p:grpSp>
                <p:nvGrpSpPr>
                  <p:cNvPr id="281" name="Group 163"/>
                  <p:cNvGrpSpPr/>
                  <p:nvPr/>
                </p:nvGrpSpPr>
                <p:grpSpPr bwMode="auto">
                  <a:xfrm rot="-9970459" flipH="1" flipV="1">
                    <a:off x="2688" y="1056"/>
                    <a:ext cx="784" cy="198"/>
                    <a:chOff x="2532" y="1051"/>
                    <a:chExt cx="893" cy="246"/>
                  </a:xfrm>
                </p:grpSpPr>
                <p:grpSp>
                  <p:nvGrpSpPr>
                    <p:cNvPr id="282" name="Group 164"/>
                    <p:cNvGrpSpPr/>
                    <p:nvPr/>
                  </p:nvGrpSpPr>
                  <p:grpSpPr bwMode="auto">
                    <a:xfrm>
                      <a:off x="2532" y="1051"/>
                      <a:ext cx="743" cy="185"/>
                      <a:chOff x="1565" y="2568"/>
                      <a:chExt cx="1118" cy="279"/>
                    </a:xfrm>
                  </p:grpSpPr>
                  <p:sp>
                    <p:nvSpPr>
                      <p:cNvPr id="358" name="AutoShape 165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59" name="AutoShape 166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60" name="AutoShape 167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61" name="AutoShape 168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grpSp>
                  <p:nvGrpSpPr>
                    <p:cNvPr id="291" name="Group 169"/>
                    <p:cNvGrpSpPr/>
                    <p:nvPr/>
                  </p:nvGrpSpPr>
                  <p:grpSpPr bwMode="auto">
                    <a:xfrm rot="1353540">
                      <a:off x="2682" y="1111"/>
                      <a:ext cx="743" cy="186"/>
                      <a:chOff x="1565" y="2568"/>
                      <a:chExt cx="1118" cy="279"/>
                    </a:xfrm>
                  </p:grpSpPr>
                  <p:sp>
                    <p:nvSpPr>
                      <p:cNvPr id="354" name="AutoShape 170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55" name="AutoShape 171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56" name="AutoShape 172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57" name="AutoShape 173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</p:grpSp>
            </p:grpSp>
          </p:grpSp>
          <p:sp>
            <p:nvSpPr>
              <p:cNvPr id="404" name="Rectangle 184"/>
              <p:cNvSpPr>
                <a:spLocks noChangeArrowheads="1"/>
              </p:cNvSpPr>
              <p:nvPr/>
            </p:nvSpPr>
            <p:spPr bwMode="gray">
              <a:xfrm>
                <a:off x="8395" y="5657"/>
                <a:ext cx="1570" cy="19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2"/>
                        </a:gs>
                        <a:gs pos="100000">
                          <a:schemeClr val="accent2">
                            <a:gamma/>
                            <a:tint val="73725"/>
                            <a:invGamma/>
                          </a:schemeClr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</a:t>
                </a:r>
              </a:p>
            </p:txBody>
          </p:sp>
        </p:grpSp>
      </p:grpSp>
      <p:sp>
        <p:nvSpPr>
          <p:cNvPr id="6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54380" y="260985"/>
            <a:ext cx="7660640" cy="8553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en-US" altLang="zh-C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b="1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思考题</a:t>
            </a:r>
          </a:p>
        </p:txBody>
      </p:sp>
      <p:pic>
        <p:nvPicPr>
          <p:cNvPr id="3" name="图片 2" descr="dui5ry0bwvt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07855" y="3819525"/>
            <a:ext cx="2145030" cy="2861945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754380" y="1892300"/>
            <a:ext cx="1202055" cy="3676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l" defTabSz="912495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en-US" spc="50" dirty="0" smtClean="0">
                <a:ln w="11430"/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spc="50" dirty="0" smtClean="0">
                <a:ln w="11430"/>
                <a:latin typeface="微软雅黑" panose="020B0503020204020204" charset="-122"/>
                <a:ea typeface="微软雅黑" panose="020B0503020204020204" charset="-122"/>
              </a:rPr>
              <a:t>两个同学分为一组，或在</a:t>
            </a:r>
            <a:r>
              <a:rPr spc="50" dirty="0" smtClean="0">
                <a:ln w="11430"/>
                <a:latin typeface="Times New Roman" panose="02020603050405020304" pitchFamily="18" charset="0"/>
                <a:ea typeface="微软雅黑" panose="020B0503020204020204" charset="-122"/>
              </a:rPr>
              <a:t>Cisco Packet Tracer</a:t>
            </a:r>
            <a:r>
              <a:rPr spc="50" dirty="0" smtClean="0">
                <a:ln w="11430"/>
                <a:latin typeface="微软雅黑" panose="020B0503020204020204" charset="-122"/>
                <a:ea typeface="微软雅黑" panose="020B0503020204020204" charset="-122"/>
              </a:rPr>
              <a:t>软件中按如下步骤试着从测试中进一步体会子网掩码和子网划分。</a:t>
            </a:r>
          </a:p>
        </p:txBody>
      </p:sp>
      <p:pic>
        <p:nvPicPr>
          <p:cNvPr id="2" name="图片 1" descr="2786001_085439166000_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b="5270"/>
          <a:stretch>
            <a:fillRect/>
          </a:stretch>
        </p:blipFill>
        <p:spPr>
          <a:xfrm>
            <a:off x="2348865" y="4375150"/>
            <a:ext cx="1849120" cy="175133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2988945" y="1129030"/>
            <a:ext cx="6629400" cy="430530"/>
            <a:chOff x="967" y="4532"/>
            <a:chExt cx="10440" cy="678"/>
          </a:xfrm>
        </p:grpSpPr>
        <p:sp>
          <p:nvSpPr>
            <p:cNvPr id="11" name="MH_Text_2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447" y="4532"/>
              <a:ext cx="8960" cy="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b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dirty="0" smtClean="0">
                  <a:latin typeface="Times New Roman" panose="02020603050405020304" pitchFamily="18" charset="0"/>
                  <a:ea typeface="微软雅黑" panose="020B0503020204020204" charset="-122"/>
                </a:rPr>
                <a:t>设置四台PC的IP和子网掩码如下：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67" y="4532"/>
              <a:ext cx="1368" cy="606"/>
            </a:xfrm>
            <a:prstGeom prst="rect">
              <a:avLst/>
            </a:prstGeom>
            <a:gradFill>
              <a:gsLst>
                <a:gs pos="0">
                  <a:srgbClr val="FECF40"/>
                </a:gs>
                <a:gs pos="100000">
                  <a:srgbClr val="846C21"/>
                </a:gs>
              </a:gsLst>
              <a:lin ang="5400000" scaled="0"/>
            </a:gradFill>
          </p:spPr>
          <p:txBody>
            <a:bodyPr wrap="none" rtlCol="0">
              <a:spAutoFit/>
            </a:bodyPr>
            <a:lstStyle/>
            <a:p>
              <a:pPr algn="l"/>
              <a:r>
                <a:rPr dirty="0" smtClean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第</a:t>
              </a:r>
              <a:r>
                <a:rPr lang="zh-CN" dirty="0" smtClean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八</a:t>
              </a:r>
              <a:r>
                <a:rPr dirty="0" smtClean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步</a:t>
              </a:r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197985" y="3467735"/>
            <a:ext cx="6035675" cy="702310"/>
            <a:chOff x="7229" y="5382"/>
            <a:chExt cx="9505" cy="1106"/>
          </a:xfrm>
        </p:grpSpPr>
        <p:pic>
          <p:nvPicPr>
            <p:cNvPr id="14" name="图片 13" descr="b95977cb1253"/>
            <p:cNvPicPr>
              <a:picLocks noChangeAspect="1"/>
            </p:cNvPicPr>
            <p:nvPr/>
          </p:nvPicPr>
          <p:blipFill>
            <a:blip r:embed="rId9" cstate="print"/>
            <a:srcRect l="12755" t="3218" r="15771" b="4498"/>
            <a:stretch>
              <a:fillRect/>
            </a:stretch>
          </p:blipFill>
          <p:spPr>
            <a:xfrm>
              <a:off x="7229" y="5382"/>
              <a:ext cx="1144" cy="1106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8562" y="5694"/>
              <a:ext cx="8172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</a:rPr>
                <a:t>测试四台电脑之间能否相互通信？为什么？</a:t>
              </a:r>
            </a:p>
          </p:txBody>
        </p:sp>
      </p:grpSp>
      <p:graphicFrame>
        <p:nvGraphicFramePr>
          <p:cNvPr id="4" name="表格 -1"/>
          <p:cNvGraphicFramePr/>
          <p:nvPr/>
        </p:nvGraphicFramePr>
        <p:xfrm>
          <a:off x="3378200" y="1883410"/>
          <a:ext cx="8358505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8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8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35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1800" b="0" u="none"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PC1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PC2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PC3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PC4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IP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192.168.8.16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192.168.9.16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192.168.10.16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192.168.11.16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0" u="none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子网掩码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255.255.252.0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255.255.252.0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255.255.252.0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255.255.252.0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545465" y="1297940"/>
            <a:ext cx="1410335" cy="4271645"/>
            <a:chOff x="859" y="2044"/>
            <a:chExt cx="2221" cy="6727"/>
          </a:xfrm>
        </p:grpSpPr>
        <p:sp>
          <p:nvSpPr>
            <p:cNvPr id="15" name="AutoShape 4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white">
            <a:xfrm>
              <a:off x="1188" y="2809"/>
              <a:ext cx="1893" cy="5962"/>
            </a:xfrm>
            <a:prstGeom prst="roundRect">
              <a:avLst>
                <a:gd name="adj" fmla="val 4784"/>
              </a:avLst>
            </a:prstGeom>
            <a:solidFill>
              <a:schemeClr val="bg1">
                <a:alpha val="60000"/>
              </a:schemeClr>
            </a:solidFill>
            <a:ln w="38100">
              <a:gradFill>
                <a:gsLst>
                  <a:gs pos="50000">
                    <a:srgbClr val="FFCF01"/>
                  </a:gs>
                  <a:gs pos="100000">
                    <a:srgbClr val="E22000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01600" prst="divot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defTabSz="-635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859" y="2044"/>
              <a:ext cx="1238" cy="936"/>
              <a:chOff x="7925" y="5497"/>
              <a:chExt cx="2763" cy="2087"/>
            </a:xfrm>
          </p:grpSpPr>
          <p:sp>
            <p:nvSpPr>
              <p:cNvPr id="231" name="Oval 11"/>
              <p:cNvSpPr>
                <a:spLocks noChangeArrowheads="1"/>
              </p:cNvSpPr>
              <p:nvPr/>
            </p:nvSpPr>
            <p:spPr bwMode="gray">
              <a:xfrm>
                <a:off x="8141" y="5497"/>
                <a:ext cx="2080" cy="2077"/>
              </a:xfrm>
              <a:prstGeom prst="ellipse">
                <a:avLst/>
              </a:prstGeom>
              <a:gradFill rotWithShape="1">
                <a:gsLst>
                  <a:gs pos="99000">
                    <a:srgbClr val="C19E31">
                      <a:alpha val="100000"/>
                    </a:srgbClr>
                  </a:gs>
                  <a:gs pos="0">
                    <a:srgbClr val="FECF40"/>
                  </a:gs>
                  <a:gs pos="100000">
                    <a:srgbClr val="846C21"/>
                  </a:gs>
                </a:gsLst>
                <a:lin ang="5400000" scaled="0"/>
              </a:gradFill>
              <a:ln w="57150">
                <a:solidFill>
                  <a:srgbClr val="EAEAEA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9" name="Group 35"/>
              <p:cNvGrpSpPr/>
              <p:nvPr/>
            </p:nvGrpSpPr>
            <p:grpSpPr bwMode="auto">
              <a:xfrm rot="10082854">
                <a:off x="7925" y="7009"/>
                <a:ext cx="1888" cy="477"/>
                <a:chOff x="2598" y="1026"/>
                <a:chExt cx="957" cy="242"/>
              </a:xfrm>
            </p:grpSpPr>
            <p:grpSp>
              <p:nvGrpSpPr>
                <p:cNvPr id="30" name="Group 36"/>
                <p:cNvGrpSpPr/>
                <p:nvPr/>
              </p:nvGrpSpPr>
              <p:grpSpPr bwMode="auto">
                <a:xfrm rot="-9970459" flipH="1" flipV="1">
                  <a:off x="2598" y="1026"/>
                  <a:ext cx="957" cy="242"/>
                  <a:chOff x="2532" y="1051"/>
                  <a:chExt cx="893" cy="246"/>
                </a:xfrm>
              </p:grpSpPr>
              <p:grpSp>
                <p:nvGrpSpPr>
                  <p:cNvPr id="31" name="Group 37"/>
                  <p:cNvGrpSpPr/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274" name="AutoShape 38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75" name="AutoShape 39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76" name="AutoShape 40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77" name="AutoShape 41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grpSp>
                <p:nvGrpSpPr>
                  <p:cNvPr id="32" name="Group 42"/>
                  <p:cNvGrpSpPr/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270" name="AutoShape 43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71" name="AutoShape 44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72" name="AutoShape 45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73" name="AutoShape 46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  <p:grpSp>
              <p:nvGrpSpPr>
                <p:cNvPr id="34" name="Group 47"/>
                <p:cNvGrpSpPr/>
                <p:nvPr/>
              </p:nvGrpSpPr>
              <p:grpSpPr bwMode="auto">
                <a:xfrm rot="-9970459" flipH="1" flipV="1">
                  <a:off x="2688" y="1056"/>
                  <a:ext cx="784" cy="198"/>
                  <a:chOff x="2532" y="1051"/>
                  <a:chExt cx="893" cy="246"/>
                </a:xfrm>
              </p:grpSpPr>
              <p:grpSp>
                <p:nvGrpSpPr>
                  <p:cNvPr id="35" name="Group 48"/>
                  <p:cNvGrpSpPr/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264" name="AutoShape 49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65" name="AutoShape 50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66" name="AutoShape 51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67" name="AutoShape 52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grpSp>
                <p:nvGrpSpPr>
                  <p:cNvPr id="36" name="Group 53"/>
                  <p:cNvGrpSpPr/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260" name="AutoShape 54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61" name="AutoShape 55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62" name="AutoShape 56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63" name="AutoShape 57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</p:grpSp>
          <p:grpSp>
            <p:nvGrpSpPr>
              <p:cNvPr id="245" name="Group 127"/>
              <p:cNvGrpSpPr/>
              <p:nvPr/>
            </p:nvGrpSpPr>
            <p:grpSpPr bwMode="auto">
              <a:xfrm rot="-232145">
                <a:off x="8743" y="5674"/>
                <a:ext cx="1945" cy="522"/>
                <a:chOff x="1824" y="2448"/>
                <a:chExt cx="987" cy="266"/>
              </a:xfrm>
            </p:grpSpPr>
            <p:grpSp>
              <p:nvGrpSpPr>
                <p:cNvPr id="246" name="Group 128"/>
                <p:cNvGrpSpPr/>
                <p:nvPr/>
              </p:nvGrpSpPr>
              <p:grpSpPr bwMode="auto">
                <a:xfrm rot="513316">
                  <a:off x="1824" y="2448"/>
                  <a:ext cx="957" cy="242"/>
                  <a:chOff x="2598" y="1026"/>
                  <a:chExt cx="957" cy="242"/>
                </a:xfrm>
              </p:grpSpPr>
              <p:grpSp>
                <p:nvGrpSpPr>
                  <p:cNvPr id="255" name="Group 129"/>
                  <p:cNvGrpSpPr/>
                  <p:nvPr/>
                </p:nvGrpSpPr>
                <p:grpSpPr bwMode="auto">
                  <a:xfrm rot="-9970459" flipH="1" flipV="1">
                    <a:off x="2598" y="1026"/>
                    <a:ext cx="957" cy="242"/>
                    <a:chOff x="2532" y="1051"/>
                    <a:chExt cx="893" cy="246"/>
                  </a:xfrm>
                </p:grpSpPr>
                <p:grpSp>
                  <p:nvGrpSpPr>
                    <p:cNvPr id="256" name="Group 130"/>
                    <p:cNvGrpSpPr/>
                    <p:nvPr/>
                  </p:nvGrpSpPr>
                  <p:grpSpPr bwMode="auto">
                    <a:xfrm>
                      <a:off x="2532" y="1051"/>
                      <a:ext cx="743" cy="185"/>
                      <a:chOff x="1565" y="2568"/>
                      <a:chExt cx="1118" cy="279"/>
                    </a:xfrm>
                  </p:grpSpPr>
                  <p:sp>
                    <p:nvSpPr>
                      <p:cNvPr id="390" name="AutoShape 131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91" name="AutoShape 132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92" name="AutoShape 133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93" name="AutoShape 134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grpSp>
                  <p:nvGrpSpPr>
                    <p:cNvPr id="257" name="Group 135"/>
                    <p:cNvGrpSpPr/>
                    <p:nvPr/>
                  </p:nvGrpSpPr>
                  <p:grpSpPr bwMode="auto">
                    <a:xfrm rot="1353540">
                      <a:off x="2682" y="1111"/>
                      <a:ext cx="743" cy="186"/>
                      <a:chOff x="1565" y="2568"/>
                      <a:chExt cx="1118" cy="279"/>
                    </a:xfrm>
                  </p:grpSpPr>
                  <p:sp>
                    <p:nvSpPr>
                      <p:cNvPr id="386" name="AutoShape 136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87" name="AutoShape 137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88" name="AutoShape 138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89" name="AutoShape 139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</p:grpSp>
              <p:grpSp>
                <p:nvGrpSpPr>
                  <p:cNvPr id="258" name="Group 140"/>
                  <p:cNvGrpSpPr/>
                  <p:nvPr/>
                </p:nvGrpSpPr>
                <p:grpSpPr bwMode="auto">
                  <a:xfrm rot="-9970459" flipH="1" flipV="1">
                    <a:off x="2688" y="1056"/>
                    <a:ext cx="784" cy="198"/>
                    <a:chOff x="2532" y="1051"/>
                    <a:chExt cx="893" cy="246"/>
                  </a:xfrm>
                </p:grpSpPr>
                <p:grpSp>
                  <p:nvGrpSpPr>
                    <p:cNvPr id="259" name="Group 141"/>
                    <p:cNvGrpSpPr/>
                    <p:nvPr/>
                  </p:nvGrpSpPr>
                  <p:grpSpPr bwMode="auto">
                    <a:xfrm>
                      <a:off x="2532" y="1051"/>
                      <a:ext cx="743" cy="185"/>
                      <a:chOff x="1565" y="2568"/>
                      <a:chExt cx="1118" cy="279"/>
                    </a:xfrm>
                  </p:grpSpPr>
                  <p:sp>
                    <p:nvSpPr>
                      <p:cNvPr id="380" name="AutoShape 142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81" name="AutoShape 143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82" name="AutoShape 144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83" name="AutoShape 145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grpSp>
                  <p:nvGrpSpPr>
                    <p:cNvPr id="268" name="Group 146"/>
                    <p:cNvGrpSpPr/>
                    <p:nvPr/>
                  </p:nvGrpSpPr>
                  <p:grpSpPr bwMode="auto">
                    <a:xfrm rot="1353540">
                      <a:off x="2682" y="1111"/>
                      <a:ext cx="743" cy="186"/>
                      <a:chOff x="1565" y="2568"/>
                      <a:chExt cx="1118" cy="279"/>
                    </a:xfrm>
                  </p:grpSpPr>
                  <p:sp>
                    <p:nvSpPr>
                      <p:cNvPr id="376" name="AutoShape 147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77" name="AutoShape 148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78" name="AutoShape 149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79" name="AutoShape 150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69" name="Group 151"/>
                <p:cNvGrpSpPr/>
                <p:nvPr/>
              </p:nvGrpSpPr>
              <p:grpSpPr bwMode="auto">
                <a:xfrm rot="513316">
                  <a:off x="1854" y="2472"/>
                  <a:ext cx="957" cy="242"/>
                  <a:chOff x="2598" y="1026"/>
                  <a:chExt cx="957" cy="242"/>
                </a:xfrm>
              </p:grpSpPr>
              <p:grpSp>
                <p:nvGrpSpPr>
                  <p:cNvPr id="278" name="Group 152"/>
                  <p:cNvGrpSpPr/>
                  <p:nvPr/>
                </p:nvGrpSpPr>
                <p:grpSpPr bwMode="auto">
                  <a:xfrm rot="-9970459" flipH="1" flipV="1">
                    <a:off x="2598" y="1026"/>
                    <a:ext cx="957" cy="242"/>
                    <a:chOff x="2532" y="1051"/>
                    <a:chExt cx="893" cy="246"/>
                  </a:xfrm>
                </p:grpSpPr>
                <p:grpSp>
                  <p:nvGrpSpPr>
                    <p:cNvPr id="279" name="Group 153"/>
                    <p:cNvGrpSpPr/>
                    <p:nvPr/>
                  </p:nvGrpSpPr>
                  <p:grpSpPr bwMode="auto">
                    <a:xfrm>
                      <a:off x="2532" y="1051"/>
                      <a:ext cx="743" cy="185"/>
                      <a:chOff x="1565" y="2568"/>
                      <a:chExt cx="1118" cy="279"/>
                    </a:xfrm>
                  </p:grpSpPr>
                  <p:sp>
                    <p:nvSpPr>
                      <p:cNvPr id="368" name="AutoShape 154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69" name="AutoShape 155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70" name="AutoShape 156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71" name="AutoShape 157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grpSp>
                  <p:nvGrpSpPr>
                    <p:cNvPr id="280" name="Group 158"/>
                    <p:cNvGrpSpPr/>
                    <p:nvPr/>
                  </p:nvGrpSpPr>
                  <p:grpSpPr bwMode="auto">
                    <a:xfrm rot="1353540">
                      <a:off x="2682" y="1111"/>
                      <a:ext cx="743" cy="186"/>
                      <a:chOff x="1565" y="2568"/>
                      <a:chExt cx="1118" cy="279"/>
                    </a:xfrm>
                  </p:grpSpPr>
                  <p:sp>
                    <p:nvSpPr>
                      <p:cNvPr id="364" name="AutoShape 159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65" name="AutoShape 160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66" name="AutoShape 161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67" name="AutoShape 162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</p:grpSp>
              <p:grpSp>
                <p:nvGrpSpPr>
                  <p:cNvPr id="281" name="Group 163"/>
                  <p:cNvGrpSpPr/>
                  <p:nvPr/>
                </p:nvGrpSpPr>
                <p:grpSpPr bwMode="auto">
                  <a:xfrm rot="-9970459" flipH="1" flipV="1">
                    <a:off x="2688" y="1056"/>
                    <a:ext cx="784" cy="198"/>
                    <a:chOff x="2532" y="1051"/>
                    <a:chExt cx="893" cy="246"/>
                  </a:xfrm>
                </p:grpSpPr>
                <p:grpSp>
                  <p:nvGrpSpPr>
                    <p:cNvPr id="282" name="Group 164"/>
                    <p:cNvGrpSpPr/>
                    <p:nvPr/>
                  </p:nvGrpSpPr>
                  <p:grpSpPr bwMode="auto">
                    <a:xfrm>
                      <a:off x="2532" y="1051"/>
                      <a:ext cx="743" cy="185"/>
                      <a:chOff x="1565" y="2568"/>
                      <a:chExt cx="1118" cy="279"/>
                    </a:xfrm>
                  </p:grpSpPr>
                  <p:sp>
                    <p:nvSpPr>
                      <p:cNvPr id="358" name="AutoShape 165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59" name="AutoShape 166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60" name="AutoShape 167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61" name="AutoShape 168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grpSp>
                  <p:nvGrpSpPr>
                    <p:cNvPr id="291" name="Group 169"/>
                    <p:cNvGrpSpPr/>
                    <p:nvPr/>
                  </p:nvGrpSpPr>
                  <p:grpSpPr bwMode="auto">
                    <a:xfrm rot="1353540">
                      <a:off x="2682" y="1111"/>
                      <a:ext cx="743" cy="186"/>
                      <a:chOff x="1565" y="2568"/>
                      <a:chExt cx="1118" cy="279"/>
                    </a:xfrm>
                  </p:grpSpPr>
                  <p:sp>
                    <p:nvSpPr>
                      <p:cNvPr id="354" name="AutoShape 170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55" name="AutoShape 171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56" name="AutoShape 172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57" name="AutoShape 173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2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</p:grpSp>
            </p:grpSp>
          </p:grpSp>
          <p:sp>
            <p:nvSpPr>
              <p:cNvPr id="404" name="Rectangle 184"/>
              <p:cNvSpPr>
                <a:spLocks noChangeArrowheads="1"/>
              </p:cNvSpPr>
              <p:nvPr/>
            </p:nvSpPr>
            <p:spPr bwMode="gray">
              <a:xfrm>
                <a:off x="8395" y="5657"/>
                <a:ext cx="1570" cy="19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2"/>
                        </a:gs>
                        <a:gs pos="100000">
                          <a:schemeClr val="accent2">
                            <a:gamma/>
                            <a:tint val="73725"/>
                            <a:invGamma/>
                          </a:schemeClr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</a:t>
                </a:r>
              </a:p>
            </p:txBody>
          </p:sp>
        </p:grpSp>
      </p:grpSp>
      <p:sp>
        <p:nvSpPr>
          <p:cNvPr id="6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54380" y="260985"/>
            <a:ext cx="7660640" cy="8553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en-US" altLang="zh-C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b="1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思考题</a:t>
            </a:r>
          </a:p>
        </p:txBody>
      </p:sp>
      <p:pic>
        <p:nvPicPr>
          <p:cNvPr id="3" name="图片 2" descr="dui5ry0bwvt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07855" y="3819525"/>
            <a:ext cx="2145030" cy="2861945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754380" y="1892300"/>
            <a:ext cx="1202055" cy="3676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l" defTabSz="912495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en-US" spc="50" dirty="0" smtClean="0">
                <a:ln w="11430"/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spc="50" dirty="0" smtClean="0">
                <a:ln w="11430"/>
                <a:latin typeface="微软雅黑" panose="020B0503020204020204" charset="-122"/>
                <a:ea typeface="微软雅黑" panose="020B0503020204020204" charset="-122"/>
              </a:rPr>
              <a:t>两个同学分为一组，或在</a:t>
            </a:r>
            <a:r>
              <a:rPr spc="50" dirty="0" smtClean="0">
                <a:ln w="11430"/>
                <a:latin typeface="Times New Roman" panose="02020603050405020304" pitchFamily="18" charset="0"/>
                <a:ea typeface="微软雅黑" panose="020B0503020204020204" charset="-122"/>
              </a:rPr>
              <a:t>Cisco Packet Tracer</a:t>
            </a:r>
            <a:r>
              <a:rPr spc="50" dirty="0" smtClean="0">
                <a:ln w="11430"/>
                <a:latin typeface="微软雅黑" panose="020B0503020204020204" charset="-122"/>
                <a:ea typeface="微软雅黑" panose="020B0503020204020204" charset="-122"/>
              </a:rPr>
              <a:t>软件中按如下步骤试着从测试中进一步体会子网掩码和子网划分。</a:t>
            </a:r>
          </a:p>
        </p:txBody>
      </p:sp>
      <p:pic>
        <p:nvPicPr>
          <p:cNvPr id="2" name="图片 1" descr="2786001_085439166000_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b="5270"/>
          <a:stretch>
            <a:fillRect/>
          </a:stretch>
        </p:blipFill>
        <p:spPr>
          <a:xfrm>
            <a:off x="2079625" y="4892675"/>
            <a:ext cx="1849120" cy="175133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2988945" y="1129030"/>
            <a:ext cx="8663940" cy="430530"/>
            <a:chOff x="967" y="4532"/>
            <a:chExt cx="13644" cy="678"/>
          </a:xfrm>
        </p:grpSpPr>
        <p:sp>
          <p:nvSpPr>
            <p:cNvPr id="11" name="MH_Text_2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447" y="4532"/>
              <a:ext cx="12164" cy="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b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dirty="0" smtClean="0">
                  <a:latin typeface="Times New Roman" panose="02020603050405020304" pitchFamily="18" charset="0"/>
                  <a:ea typeface="微软雅黑" panose="020B0503020204020204" charset="-122"/>
                </a:rPr>
                <a:t>试用自己学过的知识分析并回答以下问题，然后在实验室验证你的结论。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67" y="4532"/>
              <a:ext cx="1368" cy="606"/>
            </a:xfrm>
            <a:prstGeom prst="rect">
              <a:avLst/>
            </a:prstGeom>
            <a:gradFill>
              <a:gsLst>
                <a:gs pos="0">
                  <a:srgbClr val="FECF40"/>
                </a:gs>
                <a:gs pos="100000">
                  <a:srgbClr val="846C21"/>
                </a:gs>
              </a:gsLst>
              <a:lin ang="5400000" scaled="0"/>
            </a:gradFill>
          </p:spPr>
          <p:txBody>
            <a:bodyPr wrap="none" rtlCol="0">
              <a:spAutoFit/>
            </a:bodyPr>
            <a:lstStyle/>
            <a:p>
              <a:pPr algn="l"/>
              <a:r>
                <a:rPr dirty="0" smtClean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第</a:t>
              </a:r>
              <a:r>
                <a:rPr lang="zh-CN" dirty="0" smtClean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九</a:t>
              </a:r>
              <a:r>
                <a:rPr dirty="0" smtClean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步</a:t>
              </a:r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710940" y="2063750"/>
            <a:ext cx="6732905" cy="702310"/>
            <a:chOff x="7229" y="5382"/>
            <a:chExt cx="10603" cy="1106"/>
          </a:xfrm>
        </p:grpSpPr>
        <p:pic>
          <p:nvPicPr>
            <p:cNvPr id="14" name="图片 13" descr="b95977cb1253"/>
            <p:cNvPicPr>
              <a:picLocks noChangeAspect="1"/>
            </p:cNvPicPr>
            <p:nvPr/>
          </p:nvPicPr>
          <p:blipFill>
            <a:blip r:embed="rId9" cstate="print"/>
            <a:srcRect l="12755" t="3218" r="15771" b="4498"/>
            <a:stretch>
              <a:fillRect/>
            </a:stretch>
          </p:blipFill>
          <p:spPr>
            <a:xfrm>
              <a:off x="7229" y="5382"/>
              <a:ext cx="1144" cy="1106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8562" y="5694"/>
              <a:ext cx="9270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</a:rPr>
                <a:t>172.16.0.220/25和172.16.2.33/25分别属于哪个子网？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710940" y="3408045"/>
            <a:ext cx="7163435" cy="702310"/>
            <a:chOff x="7229" y="5382"/>
            <a:chExt cx="11281" cy="1106"/>
          </a:xfrm>
        </p:grpSpPr>
        <p:pic>
          <p:nvPicPr>
            <p:cNvPr id="5" name="图片 4" descr="b95977cb1253"/>
            <p:cNvPicPr>
              <a:picLocks noChangeAspect="1"/>
            </p:cNvPicPr>
            <p:nvPr/>
          </p:nvPicPr>
          <p:blipFill>
            <a:blip r:embed="rId9" cstate="print"/>
            <a:srcRect l="12755" t="3218" r="15771" b="4498"/>
            <a:stretch>
              <a:fillRect/>
            </a:stretch>
          </p:blipFill>
          <p:spPr>
            <a:xfrm>
              <a:off x="7229" y="5382"/>
              <a:ext cx="1144" cy="1106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8562" y="5694"/>
              <a:ext cx="9948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</a:rPr>
                <a:t>192.168.1.60/26和192.168.1.66/26能不能互相ping通？为什么？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710940" y="4752340"/>
            <a:ext cx="6732905" cy="838200"/>
            <a:chOff x="7229" y="5382"/>
            <a:chExt cx="10603" cy="1320"/>
          </a:xfrm>
        </p:grpSpPr>
        <p:pic>
          <p:nvPicPr>
            <p:cNvPr id="9" name="图片 8" descr="b95977cb1253"/>
            <p:cNvPicPr>
              <a:picLocks noChangeAspect="1"/>
            </p:cNvPicPr>
            <p:nvPr/>
          </p:nvPicPr>
          <p:blipFill>
            <a:blip r:embed="rId9" cstate="print"/>
            <a:srcRect l="12755" t="3218" r="15771" b="4498"/>
            <a:stretch>
              <a:fillRect/>
            </a:stretch>
          </p:blipFill>
          <p:spPr>
            <a:xfrm>
              <a:off x="7229" y="5382"/>
              <a:ext cx="1144" cy="1106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8562" y="5694"/>
              <a:ext cx="9270" cy="1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</a:rPr>
                <a:t>210.89.14.25/23，210.89.15.89/23，210.89.16.148/23之间能否互相ping通？为什么？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639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139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639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139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54380" y="260985"/>
            <a:ext cx="7660640" cy="8553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en-US" altLang="zh-C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b="1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思考题</a:t>
            </a:r>
          </a:p>
        </p:txBody>
      </p:sp>
      <p:pic>
        <p:nvPicPr>
          <p:cNvPr id="3" name="图片 2" descr="dui5ry0bwvt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90480" y="2319655"/>
            <a:ext cx="2145030" cy="286194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589915" y="1288415"/>
            <a:ext cx="9768205" cy="1630680"/>
            <a:chOff x="859" y="2029"/>
            <a:chExt cx="15383" cy="2568"/>
          </a:xfrm>
        </p:grpSpPr>
        <p:grpSp>
          <p:nvGrpSpPr>
            <p:cNvPr id="37" name="组合 36"/>
            <p:cNvGrpSpPr/>
            <p:nvPr/>
          </p:nvGrpSpPr>
          <p:grpSpPr>
            <a:xfrm>
              <a:off x="859" y="2029"/>
              <a:ext cx="15269" cy="2568"/>
              <a:chOff x="859" y="2044"/>
              <a:chExt cx="15269" cy="2568"/>
            </a:xfrm>
          </p:grpSpPr>
          <p:sp>
            <p:nvSpPr>
              <p:cNvPr id="4" name="AutoShape 4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white">
              <a:xfrm>
                <a:off x="1188" y="2809"/>
                <a:ext cx="14940" cy="1803"/>
              </a:xfrm>
              <a:prstGeom prst="roundRect">
                <a:avLst>
                  <a:gd name="adj" fmla="val 4784"/>
                </a:avLst>
              </a:prstGeom>
              <a:solidFill>
                <a:schemeClr val="bg1">
                  <a:alpha val="60000"/>
                </a:schemeClr>
              </a:solidFill>
              <a:ln w="38100">
                <a:gradFill>
                  <a:gsLst>
                    <a:gs pos="50000">
                      <a:srgbClr val="FFCF01"/>
                    </a:gs>
                    <a:gs pos="100000">
                      <a:srgbClr val="E22000"/>
                    </a:gs>
                  </a:gsLst>
                  <a:lin ang="5400000" scaled="0"/>
                </a:gradFill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contourW="19050">
                <a:bevelT w="101600" prst="divot"/>
                <a:bevelB w="0" h="0"/>
                <a:contourClr>
                  <a:schemeClr val="bg1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2" algn="ctr" defTabSz="-635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anose="05000000000000000000" pitchFamily="2" charset="2"/>
                  <a:buChar char="n"/>
                  <a:tabLst>
                    <a:tab pos="136525" algn="l"/>
                  </a:tabLst>
                  <a:defRPr/>
                </a:pPr>
                <a:endParaRPr lang="zh-CN" altLang="en-US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33" name="组合 32"/>
              <p:cNvGrpSpPr/>
              <p:nvPr/>
            </p:nvGrpSpPr>
            <p:grpSpPr>
              <a:xfrm>
                <a:off x="859" y="2044"/>
                <a:ext cx="1238" cy="936"/>
                <a:chOff x="7925" y="5497"/>
                <a:chExt cx="2763" cy="2086"/>
              </a:xfrm>
            </p:grpSpPr>
            <p:sp>
              <p:nvSpPr>
                <p:cNvPr id="231" name="Oval 11"/>
                <p:cNvSpPr>
                  <a:spLocks noChangeArrowheads="1"/>
                </p:cNvSpPr>
                <p:nvPr/>
              </p:nvSpPr>
              <p:spPr bwMode="gray">
                <a:xfrm>
                  <a:off x="8141" y="5497"/>
                  <a:ext cx="2080" cy="2077"/>
                </a:xfrm>
                <a:prstGeom prst="ellipse">
                  <a:avLst/>
                </a:prstGeom>
                <a:gradFill rotWithShape="1">
                  <a:gsLst>
                    <a:gs pos="99000">
                      <a:srgbClr val="C19E31">
                        <a:alpha val="100000"/>
                      </a:srgbClr>
                    </a:gs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ang="5400000" scaled="0"/>
                </a:gradFill>
                <a:ln w="57150">
                  <a:solidFill>
                    <a:srgbClr val="EAEAEA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29" name="Group 35"/>
                <p:cNvGrpSpPr/>
                <p:nvPr/>
              </p:nvGrpSpPr>
              <p:grpSpPr bwMode="auto">
                <a:xfrm rot="10082854">
                  <a:off x="7925" y="7009"/>
                  <a:ext cx="1888" cy="477"/>
                  <a:chOff x="2598" y="1026"/>
                  <a:chExt cx="957" cy="242"/>
                </a:xfrm>
              </p:grpSpPr>
              <p:grpSp>
                <p:nvGrpSpPr>
                  <p:cNvPr id="30" name="Group 36"/>
                  <p:cNvGrpSpPr/>
                  <p:nvPr/>
                </p:nvGrpSpPr>
                <p:grpSpPr bwMode="auto">
                  <a:xfrm rot="-9970459" flipH="1" flipV="1">
                    <a:off x="2598" y="1026"/>
                    <a:ext cx="957" cy="242"/>
                    <a:chOff x="2532" y="1051"/>
                    <a:chExt cx="893" cy="246"/>
                  </a:xfrm>
                </p:grpSpPr>
                <p:grpSp>
                  <p:nvGrpSpPr>
                    <p:cNvPr id="31" name="Group 37"/>
                    <p:cNvGrpSpPr/>
                    <p:nvPr/>
                  </p:nvGrpSpPr>
                  <p:grpSpPr bwMode="auto">
                    <a:xfrm>
                      <a:off x="2532" y="1051"/>
                      <a:ext cx="743" cy="185"/>
                      <a:chOff x="1565" y="2568"/>
                      <a:chExt cx="1118" cy="279"/>
                    </a:xfrm>
                  </p:grpSpPr>
                  <p:sp>
                    <p:nvSpPr>
                      <p:cNvPr id="274" name="AutoShape 38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275" name="AutoShape 39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276" name="AutoShape 40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277" name="AutoShape 41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grpSp>
                  <p:nvGrpSpPr>
                    <p:cNvPr id="32" name="Group 42"/>
                    <p:cNvGrpSpPr/>
                    <p:nvPr/>
                  </p:nvGrpSpPr>
                  <p:grpSpPr bwMode="auto">
                    <a:xfrm rot="1353540">
                      <a:off x="2682" y="1111"/>
                      <a:ext cx="743" cy="186"/>
                      <a:chOff x="1565" y="2568"/>
                      <a:chExt cx="1118" cy="279"/>
                    </a:xfrm>
                  </p:grpSpPr>
                  <p:sp>
                    <p:nvSpPr>
                      <p:cNvPr id="270" name="AutoShape 43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271" name="AutoShape 44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272" name="AutoShape 45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273" name="AutoShape 46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</p:grpSp>
              <p:grpSp>
                <p:nvGrpSpPr>
                  <p:cNvPr id="34" name="Group 47"/>
                  <p:cNvGrpSpPr/>
                  <p:nvPr/>
                </p:nvGrpSpPr>
                <p:grpSpPr bwMode="auto">
                  <a:xfrm rot="-9970459" flipH="1" flipV="1">
                    <a:off x="2688" y="1056"/>
                    <a:ext cx="784" cy="198"/>
                    <a:chOff x="2532" y="1051"/>
                    <a:chExt cx="893" cy="246"/>
                  </a:xfrm>
                </p:grpSpPr>
                <p:grpSp>
                  <p:nvGrpSpPr>
                    <p:cNvPr id="35" name="Group 48"/>
                    <p:cNvGrpSpPr/>
                    <p:nvPr/>
                  </p:nvGrpSpPr>
                  <p:grpSpPr bwMode="auto">
                    <a:xfrm>
                      <a:off x="2532" y="1051"/>
                      <a:ext cx="743" cy="185"/>
                      <a:chOff x="1565" y="2568"/>
                      <a:chExt cx="1118" cy="279"/>
                    </a:xfrm>
                  </p:grpSpPr>
                  <p:sp>
                    <p:nvSpPr>
                      <p:cNvPr id="264" name="AutoShape 49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265" name="AutoShape 50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266" name="AutoShape 51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267" name="AutoShape 52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grpSp>
                  <p:nvGrpSpPr>
                    <p:cNvPr id="36" name="Group 53"/>
                    <p:cNvGrpSpPr/>
                    <p:nvPr/>
                  </p:nvGrpSpPr>
                  <p:grpSpPr bwMode="auto">
                    <a:xfrm rot="1353540">
                      <a:off x="2682" y="1111"/>
                      <a:ext cx="743" cy="186"/>
                      <a:chOff x="1565" y="2568"/>
                      <a:chExt cx="1118" cy="279"/>
                    </a:xfrm>
                  </p:grpSpPr>
                  <p:sp>
                    <p:nvSpPr>
                      <p:cNvPr id="260" name="AutoShape 54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261" name="AutoShape 55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262" name="AutoShape 56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263" name="AutoShape 57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45" name="Group 127"/>
                <p:cNvGrpSpPr/>
                <p:nvPr/>
              </p:nvGrpSpPr>
              <p:grpSpPr bwMode="auto">
                <a:xfrm rot="-232145">
                  <a:off x="8743" y="5674"/>
                  <a:ext cx="1945" cy="522"/>
                  <a:chOff x="1824" y="2448"/>
                  <a:chExt cx="987" cy="266"/>
                </a:xfrm>
              </p:grpSpPr>
              <p:grpSp>
                <p:nvGrpSpPr>
                  <p:cNvPr id="246" name="Group 128"/>
                  <p:cNvGrpSpPr/>
                  <p:nvPr/>
                </p:nvGrpSpPr>
                <p:grpSpPr bwMode="auto">
                  <a:xfrm rot="513316">
                    <a:off x="1824" y="2448"/>
                    <a:ext cx="957" cy="242"/>
                    <a:chOff x="2598" y="1026"/>
                    <a:chExt cx="957" cy="242"/>
                  </a:xfrm>
                </p:grpSpPr>
                <p:grpSp>
                  <p:nvGrpSpPr>
                    <p:cNvPr id="255" name="Group 129"/>
                    <p:cNvGrpSpPr/>
                    <p:nvPr/>
                  </p:nvGrpSpPr>
                  <p:grpSpPr bwMode="auto">
                    <a:xfrm rot="-9970459" flipH="1" flipV="1">
                      <a:off x="2598" y="1026"/>
                      <a:ext cx="957" cy="242"/>
                      <a:chOff x="2532" y="1051"/>
                      <a:chExt cx="893" cy="246"/>
                    </a:xfrm>
                  </p:grpSpPr>
                  <p:grpSp>
                    <p:nvGrpSpPr>
                      <p:cNvPr id="256" name="Group 130"/>
                      <p:cNvGrpSpPr/>
                      <p:nvPr/>
                    </p:nvGrpSpPr>
                    <p:grpSpPr bwMode="auto">
                      <a:xfrm>
                        <a:off x="2532" y="1051"/>
                        <a:ext cx="743" cy="185"/>
                        <a:chOff x="1565" y="2568"/>
                        <a:chExt cx="1118" cy="279"/>
                      </a:xfrm>
                    </p:grpSpPr>
                    <p:sp>
                      <p:nvSpPr>
                        <p:cNvPr id="390" name="AutoShape 131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5263130">
                          <a:off x="1859" y="2274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3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391" name="AutoShape 132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078281">
                          <a:off x="1995" y="2274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3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392" name="AutoShape 133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373927">
                          <a:off x="2071" y="2296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3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393" name="AutoShape 134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906312">
                          <a:off x="2161" y="2326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3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  <p:grpSp>
                    <p:nvGrpSpPr>
                      <p:cNvPr id="257" name="Group 135"/>
                      <p:cNvGrpSpPr/>
                      <p:nvPr/>
                    </p:nvGrpSpPr>
                    <p:grpSpPr bwMode="auto">
                      <a:xfrm rot="1353540">
                        <a:off x="2682" y="1111"/>
                        <a:ext cx="743" cy="186"/>
                        <a:chOff x="1565" y="2568"/>
                        <a:chExt cx="1118" cy="279"/>
                      </a:xfrm>
                    </p:grpSpPr>
                    <p:sp>
                      <p:nvSpPr>
                        <p:cNvPr id="386" name="AutoShape 136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5263130">
                          <a:off x="1859" y="2274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3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387" name="AutoShape 137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078281">
                          <a:off x="1995" y="2274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3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388" name="AutoShape 138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373927">
                          <a:off x="2071" y="2296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3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389" name="AutoShape 139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906312">
                          <a:off x="2161" y="2326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3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8" name="Group 140"/>
                    <p:cNvGrpSpPr/>
                    <p:nvPr/>
                  </p:nvGrpSpPr>
                  <p:grpSpPr bwMode="auto">
                    <a:xfrm rot="-9970459" flipH="1" flipV="1">
                      <a:off x="2688" y="1056"/>
                      <a:ext cx="784" cy="198"/>
                      <a:chOff x="2532" y="1051"/>
                      <a:chExt cx="893" cy="246"/>
                    </a:xfrm>
                  </p:grpSpPr>
                  <p:grpSp>
                    <p:nvGrpSpPr>
                      <p:cNvPr id="259" name="Group 141"/>
                      <p:cNvGrpSpPr/>
                      <p:nvPr/>
                    </p:nvGrpSpPr>
                    <p:grpSpPr bwMode="auto">
                      <a:xfrm>
                        <a:off x="2532" y="1051"/>
                        <a:ext cx="743" cy="185"/>
                        <a:chOff x="1565" y="2568"/>
                        <a:chExt cx="1118" cy="279"/>
                      </a:xfrm>
                    </p:grpSpPr>
                    <p:sp>
                      <p:nvSpPr>
                        <p:cNvPr id="380" name="AutoShape 142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5263130">
                          <a:off x="1859" y="2274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3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381" name="AutoShape 143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078281">
                          <a:off x="1995" y="2274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3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382" name="AutoShape 144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373927">
                          <a:off x="2071" y="2296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3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383" name="AutoShape 145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906312">
                          <a:off x="2161" y="2326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3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  <p:grpSp>
                    <p:nvGrpSpPr>
                      <p:cNvPr id="268" name="Group 146"/>
                      <p:cNvGrpSpPr/>
                      <p:nvPr/>
                    </p:nvGrpSpPr>
                    <p:grpSpPr bwMode="auto">
                      <a:xfrm rot="1353540">
                        <a:off x="2682" y="1111"/>
                        <a:ext cx="743" cy="186"/>
                        <a:chOff x="1565" y="2568"/>
                        <a:chExt cx="1118" cy="279"/>
                      </a:xfrm>
                    </p:grpSpPr>
                    <p:sp>
                      <p:nvSpPr>
                        <p:cNvPr id="376" name="AutoShape 147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5263130">
                          <a:off x="1859" y="2274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3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377" name="AutoShape 148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078281">
                          <a:off x="1995" y="2274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3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378" name="AutoShape 149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373927">
                          <a:off x="2071" y="2296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3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379" name="AutoShape 150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906312">
                          <a:off x="2161" y="2326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3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69" name="Group 151"/>
                  <p:cNvGrpSpPr/>
                  <p:nvPr/>
                </p:nvGrpSpPr>
                <p:grpSpPr bwMode="auto">
                  <a:xfrm rot="513316">
                    <a:off x="1854" y="2472"/>
                    <a:ext cx="957" cy="242"/>
                    <a:chOff x="2598" y="1026"/>
                    <a:chExt cx="957" cy="242"/>
                  </a:xfrm>
                </p:grpSpPr>
                <p:grpSp>
                  <p:nvGrpSpPr>
                    <p:cNvPr id="278" name="Group 152"/>
                    <p:cNvGrpSpPr/>
                    <p:nvPr/>
                  </p:nvGrpSpPr>
                  <p:grpSpPr bwMode="auto">
                    <a:xfrm rot="-9970459" flipH="1" flipV="1">
                      <a:off x="2598" y="1026"/>
                      <a:ext cx="957" cy="242"/>
                      <a:chOff x="2532" y="1051"/>
                      <a:chExt cx="893" cy="246"/>
                    </a:xfrm>
                  </p:grpSpPr>
                  <p:grpSp>
                    <p:nvGrpSpPr>
                      <p:cNvPr id="279" name="Group 153"/>
                      <p:cNvGrpSpPr/>
                      <p:nvPr/>
                    </p:nvGrpSpPr>
                    <p:grpSpPr bwMode="auto">
                      <a:xfrm>
                        <a:off x="2532" y="1051"/>
                        <a:ext cx="743" cy="185"/>
                        <a:chOff x="1565" y="2568"/>
                        <a:chExt cx="1118" cy="279"/>
                      </a:xfrm>
                    </p:grpSpPr>
                    <p:sp>
                      <p:nvSpPr>
                        <p:cNvPr id="368" name="AutoShape 154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5263130">
                          <a:off x="1859" y="2274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2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369" name="AutoShape 155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078281">
                          <a:off x="1995" y="2274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2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370" name="AutoShape 156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373927">
                          <a:off x="2071" y="2296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2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371" name="AutoShape 157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906312">
                          <a:off x="2161" y="2326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2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  <p:grpSp>
                    <p:nvGrpSpPr>
                      <p:cNvPr id="280" name="Group 158"/>
                      <p:cNvGrpSpPr/>
                      <p:nvPr/>
                    </p:nvGrpSpPr>
                    <p:grpSpPr bwMode="auto">
                      <a:xfrm rot="1353540">
                        <a:off x="2682" y="1111"/>
                        <a:ext cx="743" cy="186"/>
                        <a:chOff x="1565" y="2568"/>
                        <a:chExt cx="1118" cy="279"/>
                      </a:xfrm>
                    </p:grpSpPr>
                    <p:sp>
                      <p:nvSpPr>
                        <p:cNvPr id="364" name="AutoShape 159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5263130">
                          <a:off x="1859" y="2274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2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365" name="AutoShape 160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078281">
                          <a:off x="1995" y="2274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2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366" name="AutoShape 161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373927">
                          <a:off x="2071" y="2296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2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367" name="AutoShape 162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906312">
                          <a:off x="2161" y="2326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2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1" name="Group 163"/>
                    <p:cNvGrpSpPr/>
                    <p:nvPr/>
                  </p:nvGrpSpPr>
                  <p:grpSpPr bwMode="auto">
                    <a:xfrm rot="-9970459" flipH="1" flipV="1">
                      <a:off x="2688" y="1056"/>
                      <a:ext cx="784" cy="198"/>
                      <a:chOff x="2532" y="1051"/>
                      <a:chExt cx="893" cy="246"/>
                    </a:xfrm>
                  </p:grpSpPr>
                  <p:grpSp>
                    <p:nvGrpSpPr>
                      <p:cNvPr id="282" name="Group 164"/>
                      <p:cNvGrpSpPr/>
                      <p:nvPr/>
                    </p:nvGrpSpPr>
                    <p:grpSpPr bwMode="auto">
                      <a:xfrm>
                        <a:off x="2532" y="1051"/>
                        <a:ext cx="743" cy="185"/>
                        <a:chOff x="1565" y="2568"/>
                        <a:chExt cx="1118" cy="279"/>
                      </a:xfrm>
                    </p:grpSpPr>
                    <p:sp>
                      <p:nvSpPr>
                        <p:cNvPr id="358" name="AutoShape 165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5263130">
                          <a:off x="1859" y="2274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2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359" name="AutoShape 166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078281">
                          <a:off x="1995" y="2274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2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360" name="AutoShape 167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373927">
                          <a:off x="2071" y="2296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2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361" name="AutoShape 168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906312">
                          <a:off x="2161" y="2326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2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  <p:grpSp>
                    <p:nvGrpSpPr>
                      <p:cNvPr id="291" name="Group 169"/>
                      <p:cNvGrpSpPr/>
                      <p:nvPr/>
                    </p:nvGrpSpPr>
                    <p:grpSpPr bwMode="auto">
                      <a:xfrm rot="1353540">
                        <a:off x="2682" y="1111"/>
                        <a:ext cx="743" cy="186"/>
                        <a:chOff x="1565" y="2568"/>
                        <a:chExt cx="1118" cy="279"/>
                      </a:xfrm>
                    </p:grpSpPr>
                    <p:sp>
                      <p:nvSpPr>
                        <p:cNvPr id="354" name="AutoShape 170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5263130">
                          <a:off x="1859" y="2274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2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355" name="AutoShape 171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078281">
                          <a:off x="1995" y="2274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2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356" name="AutoShape 172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373927">
                          <a:off x="2071" y="2296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2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357" name="AutoShape 173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906312">
                          <a:off x="2161" y="2326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2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404" name="Rectangle 184"/>
                <p:cNvSpPr>
                  <a:spLocks noChangeArrowheads="1"/>
                </p:cNvSpPr>
                <p:nvPr/>
              </p:nvSpPr>
              <p:spPr bwMode="gray">
                <a:xfrm>
                  <a:off x="8395" y="5657"/>
                  <a:ext cx="1570" cy="19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1">
                        <a:gsLst>
                          <a:gs pos="0">
                            <a:schemeClr val="accent2"/>
                          </a:gs>
                          <a:gs pos="100000">
                            <a:schemeClr val="accent2">
                              <a:gamma/>
                              <a:tint val="73725"/>
                              <a:invGamma/>
                            </a:schemeClr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2800" b="1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2</a:t>
                  </a:r>
                </a:p>
              </p:txBody>
            </p:sp>
          </p:grpSp>
        </p:grpSp>
        <p:sp>
          <p:nvSpPr>
            <p:cNvPr id="27" name="矩形 26"/>
            <p:cNvSpPr/>
            <p:nvPr/>
          </p:nvSpPr>
          <p:spPr>
            <a:xfrm>
              <a:off x="1188" y="2980"/>
              <a:ext cx="15054" cy="14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2" algn="l" defTabSz="912495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ct val="80000"/>
                <a:tabLst>
                  <a:tab pos="136525" algn="l"/>
                </a:tabLst>
                <a:defRPr/>
              </a:pPr>
              <a:r>
                <a:rPr lang="en-US" spc="50" dirty="0" smtClean="0">
                  <a:ln w="11430"/>
                  <a:latin typeface="Times New Roman" panose="02020603050405020304" pitchFamily="18" charset="0"/>
                  <a:ea typeface="微软雅黑" panose="020B0503020204020204" charset="-122"/>
                </a:rPr>
                <a:t>        </a:t>
              </a:r>
              <a:r>
                <a:rPr spc="50" dirty="0" smtClean="0">
                  <a:ln w="11430"/>
                  <a:latin typeface="Times New Roman" panose="02020603050405020304" pitchFamily="18" charset="0"/>
                  <a:ea typeface="微软雅黑" panose="020B0503020204020204" charset="-122"/>
                </a:rPr>
                <a:t>某单位分配到一个C类IP地址，其网络地址为：192.168.1.0，该单位有100台左右的计算机，并且分布在2个不同的地点，每个地点的计算机大致相同，试给每个地点分配一个子网号码，并写出每个地点计算机的最大IP地址和最小IP地址。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89915" y="3132455"/>
            <a:ext cx="9768205" cy="1630680"/>
            <a:chOff x="859" y="2029"/>
            <a:chExt cx="15383" cy="2568"/>
          </a:xfrm>
        </p:grpSpPr>
        <p:grpSp>
          <p:nvGrpSpPr>
            <p:cNvPr id="8" name="组合 7"/>
            <p:cNvGrpSpPr/>
            <p:nvPr/>
          </p:nvGrpSpPr>
          <p:grpSpPr>
            <a:xfrm>
              <a:off x="859" y="2029"/>
              <a:ext cx="15269" cy="2568"/>
              <a:chOff x="859" y="2044"/>
              <a:chExt cx="15269" cy="2568"/>
            </a:xfrm>
          </p:grpSpPr>
          <p:sp>
            <p:nvSpPr>
              <p:cNvPr id="9" name="AutoShape 4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white">
              <a:xfrm>
                <a:off x="1188" y="2809"/>
                <a:ext cx="14940" cy="1803"/>
              </a:xfrm>
              <a:prstGeom prst="roundRect">
                <a:avLst>
                  <a:gd name="adj" fmla="val 4784"/>
                </a:avLst>
              </a:prstGeom>
              <a:solidFill>
                <a:schemeClr val="bg1">
                  <a:alpha val="60000"/>
                </a:schemeClr>
              </a:solidFill>
              <a:ln w="38100">
                <a:gradFill>
                  <a:gsLst>
                    <a:gs pos="50000">
                      <a:srgbClr val="FFCF01"/>
                    </a:gs>
                    <a:gs pos="100000">
                      <a:srgbClr val="E22000"/>
                    </a:gs>
                  </a:gsLst>
                  <a:lin ang="5400000" scaled="0"/>
                </a:gradFill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contourW="19050">
                <a:bevelT w="101600" prst="divot"/>
                <a:bevelB w="0" h="0"/>
                <a:contourClr>
                  <a:schemeClr val="bg1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2" algn="ctr" defTabSz="-635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anose="05000000000000000000" pitchFamily="2" charset="2"/>
                  <a:buChar char="n"/>
                  <a:tabLst>
                    <a:tab pos="136525" algn="l"/>
                  </a:tabLst>
                  <a:defRPr/>
                </a:pPr>
                <a:endParaRPr lang="zh-CN" altLang="en-US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859" y="2044"/>
                <a:ext cx="1238" cy="936"/>
                <a:chOff x="7925" y="5497"/>
                <a:chExt cx="2763" cy="2086"/>
              </a:xfrm>
            </p:grpSpPr>
            <p:sp>
              <p:nvSpPr>
                <p:cNvPr id="20" name="Oval 11"/>
                <p:cNvSpPr>
                  <a:spLocks noChangeArrowheads="1"/>
                </p:cNvSpPr>
                <p:nvPr/>
              </p:nvSpPr>
              <p:spPr bwMode="gray">
                <a:xfrm>
                  <a:off x="8141" y="5497"/>
                  <a:ext cx="2080" cy="2077"/>
                </a:xfrm>
                <a:prstGeom prst="ellipse">
                  <a:avLst/>
                </a:prstGeom>
                <a:gradFill rotWithShape="1">
                  <a:gsLst>
                    <a:gs pos="99000">
                      <a:srgbClr val="C19E31">
                        <a:alpha val="100000"/>
                      </a:srgbClr>
                    </a:gs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ang="5400000" scaled="0"/>
                </a:gradFill>
                <a:ln w="57150">
                  <a:solidFill>
                    <a:srgbClr val="EAEAEA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25" name="Group 35"/>
                <p:cNvGrpSpPr/>
                <p:nvPr/>
              </p:nvGrpSpPr>
              <p:grpSpPr bwMode="auto">
                <a:xfrm rot="10082854">
                  <a:off x="7925" y="7009"/>
                  <a:ext cx="1888" cy="477"/>
                  <a:chOff x="2598" y="1026"/>
                  <a:chExt cx="957" cy="242"/>
                </a:xfrm>
              </p:grpSpPr>
              <p:grpSp>
                <p:nvGrpSpPr>
                  <p:cNvPr id="26" name="Group 36"/>
                  <p:cNvGrpSpPr/>
                  <p:nvPr/>
                </p:nvGrpSpPr>
                <p:grpSpPr bwMode="auto">
                  <a:xfrm rot="-9970459" flipH="1" flipV="1">
                    <a:off x="2598" y="1026"/>
                    <a:ext cx="957" cy="242"/>
                    <a:chOff x="2532" y="1051"/>
                    <a:chExt cx="893" cy="246"/>
                  </a:xfrm>
                </p:grpSpPr>
                <p:grpSp>
                  <p:nvGrpSpPr>
                    <p:cNvPr id="28" name="Group 37"/>
                    <p:cNvGrpSpPr/>
                    <p:nvPr/>
                  </p:nvGrpSpPr>
                  <p:grpSpPr bwMode="auto">
                    <a:xfrm>
                      <a:off x="2532" y="1051"/>
                      <a:ext cx="743" cy="185"/>
                      <a:chOff x="1565" y="2568"/>
                      <a:chExt cx="1118" cy="279"/>
                    </a:xfrm>
                  </p:grpSpPr>
                  <p:sp>
                    <p:nvSpPr>
                      <p:cNvPr id="38" name="AutoShape 38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9" name="AutoShape 39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40" name="AutoShape 40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41" name="AutoShape 41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grpSp>
                  <p:nvGrpSpPr>
                    <p:cNvPr id="42" name="Group 42"/>
                    <p:cNvGrpSpPr/>
                    <p:nvPr/>
                  </p:nvGrpSpPr>
                  <p:grpSpPr bwMode="auto">
                    <a:xfrm rot="1353540">
                      <a:off x="2682" y="1111"/>
                      <a:ext cx="743" cy="186"/>
                      <a:chOff x="1565" y="2568"/>
                      <a:chExt cx="1118" cy="279"/>
                    </a:xfrm>
                  </p:grpSpPr>
                  <p:sp>
                    <p:nvSpPr>
                      <p:cNvPr id="43" name="AutoShape 43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44" name="AutoShape 44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45" name="AutoShape 45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46" name="AutoShape 46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</p:grpSp>
              <p:grpSp>
                <p:nvGrpSpPr>
                  <p:cNvPr id="47" name="Group 47"/>
                  <p:cNvGrpSpPr/>
                  <p:nvPr/>
                </p:nvGrpSpPr>
                <p:grpSpPr bwMode="auto">
                  <a:xfrm rot="-9970459" flipH="1" flipV="1">
                    <a:off x="2688" y="1056"/>
                    <a:ext cx="784" cy="198"/>
                    <a:chOff x="2532" y="1051"/>
                    <a:chExt cx="893" cy="246"/>
                  </a:xfrm>
                </p:grpSpPr>
                <p:grpSp>
                  <p:nvGrpSpPr>
                    <p:cNvPr id="48" name="Group 48"/>
                    <p:cNvGrpSpPr/>
                    <p:nvPr/>
                  </p:nvGrpSpPr>
                  <p:grpSpPr bwMode="auto">
                    <a:xfrm>
                      <a:off x="2532" y="1051"/>
                      <a:ext cx="743" cy="185"/>
                      <a:chOff x="1565" y="2568"/>
                      <a:chExt cx="1118" cy="279"/>
                    </a:xfrm>
                  </p:grpSpPr>
                  <p:sp>
                    <p:nvSpPr>
                      <p:cNvPr id="49" name="AutoShape 49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50" name="AutoShape 50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51" name="AutoShape 51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52" name="AutoShape 52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grpSp>
                  <p:nvGrpSpPr>
                    <p:cNvPr id="53" name="Group 53"/>
                    <p:cNvGrpSpPr/>
                    <p:nvPr/>
                  </p:nvGrpSpPr>
                  <p:grpSpPr bwMode="auto">
                    <a:xfrm rot="1353540">
                      <a:off x="2682" y="1111"/>
                      <a:ext cx="743" cy="186"/>
                      <a:chOff x="1565" y="2568"/>
                      <a:chExt cx="1118" cy="279"/>
                    </a:xfrm>
                  </p:grpSpPr>
                  <p:sp>
                    <p:nvSpPr>
                      <p:cNvPr id="54" name="AutoShape 54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55" name="AutoShape 55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56" name="AutoShape 56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57" name="AutoShape 57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58" name="Group 127"/>
                <p:cNvGrpSpPr/>
                <p:nvPr/>
              </p:nvGrpSpPr>
              <p:grpSpPr bwMode="auto">
                <a:xfrm rot="-232145">
                  <a:off x="8743" y="5674"/>
                  <a:ext cx="1945" cy="522"/>
                  <a:chOff x="1824" y="2448"/>
                  <a:chExt cx="987" cy="266"/>
                </a:xfrm>
              </p:grpSpPr>
              <p:grpSp>
                <p:nvGrpSpPr>
                  <p:cNvPr id="59" name="Group 128"/>
                  <p:cNvGrpSpPr/>
                  <p:nvPr/>
                </p:nvGrpSpPr>
                <p:grpSpPr bwMode="auto">
                  <a:xfrm rot="513316">
                    <a:off x="1824" y="2448"/>
                    <a:ext cx="957" cy="242"/>
                    <a:chOff x="2598" y="1026"/>
                    <a:chExt cx="957" cy="242"/>
                  </a:xfrm>
                </p:grpSpPr>
                <p:grpSp>
                  <p:nvGrpSpPr>
                    <p:cNvPr id="60" name="Group 129"/>
                    <p:cNvGrpSpPr/>
                    <p:nvPr/>
                  </p:nvGrpSpPr>
                  <p:grpSpPr bwMode="auto">
                    <a:xfrm rot="-9970459" flipH="1" flipV="1">
                      <a:off x="2598" y="1026"/>
                      <a:ext cx="957" cy="242"/>
                      <a:chOff x="2532" y="1051"/>
                      <a:chExt cx="893" cy="246"/>
                    </a:xfrm>
                  </p:grpSpPr>
                  <p:grpSp>
                    <p:nvGrpSpPr>
                      <p:cNvPr id="61" name="Group 130"/>
                      <p:cNvGrpSpPr/>
                      <p:nvPr/>
                    </p:nvGrpSpPr>
                    <p:grpSpPr bwMode="auto">
                      <a:xfrm>
                        <a:off x="2532" y="1051"/>
                        <a:ext cx="743" cy="185"/>
                        <a:chOff x="1565" y="2568"/>
                        <a:chExt cx="1118" cy="279"/>
                      </a:xfrm>
                    </p:grpSpPr>
                    <p:sp>
                      <p:nvSpPr>
                        <p:cNvPr id="62" name="AutoShape 131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5263130">
                          <a:off x="1859" y="2274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3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3" name="AutoShape 132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078281">
                          <a:off x="1995" y="2274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3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4" name="AutoShape 133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373927">
                          <a:off x="2071" y="2296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3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5" name="AutoShape 134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906312">
                          <a:off x="2161" y="2326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3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  <p:grpSp>
                    <p:nvGrpSpPr>
                      <p:cNvPr id="66" name="Group 135"/>
                      <p:cNvGrpSpPr/>
                      <p:nvPr/>
                    </p:nvGrpSpPr>
                    <p:grpSpPr bwMode="auto">
                      <a:xfrm rot="1353540">
                        <a:off x="2682" y="1111"/>
                        <a:ext cx="743" cy="186"/>
                        <a:chOff x="1565" y="2568"/>
                        <a:chExt cx="1118" cy="279"/>
                      </a:xfrm>
                    </p:grpSpPr>
                    <p:sp>
                      <p:nvSpPr>
                        <p:cNvPr id="67" name="AutoShape 136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5263130">
                          <a:off x="1859" y="2274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3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8" name="AutoShape 137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078281">
                          <a:off x="1995" y="2274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3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" name="AutoShape 138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373927">
                          <a:off x="2071" y="2296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3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70" name="AutoShape 139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906312">
                          <a:off x="2161" y="2326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3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1" name="Group 140"/>
                    <p:cNvGrpSpPr/>
                    <p:nvPr/>
                  </p:nvGrpSpPr>
                  <p:grpSpPr bwMode="auto">
                    <a:xfrm rot="-9970459" flipH="1" flipV="1">
                      <a:off x="2688" y="1056"/>
                      <a:ext cx="784" cy="198"/>
                      <a:chOff x="2532" y="1051"/>
                      <a:chExt cx="893" cy="246"/>
                    </a:xfrm>
                  </p:grpSpPr>
                  <p:grpSp>
                    <p:nvGrpSpPr>
                      <p:cNvPr id="72" name="Group 141"/>
                      <p:cNvGrpSpPr/>
                      <p:nvPr/>
                    </p:nvGrpSpPr>
                    <p:grpSpPr bwMode="auto">
                      <a:xfrm>
                        <a:off x="2532" y="1051"/>
                        <a:ext cx="743" cy="185"/>
                        <a:chOff x="1565" y="2568"/>
                        <a:chExt cx="1118" cy="279"/>
                      </a:xfrm>
                    </p:grpSpPr>
                    <p:sp>
                      <p:nvSpPr>
                        <p:cNvPr id="73" name="AutoShape 142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5263130">
                          <a:off x="1859" y="2274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3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74" name="AutoShape 143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078281">
                          <a:off x="1995" y="2274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3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75" name="AutoShape 144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373927">
                          <a:off x="2071" y="2296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3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76" name="AutoShape 145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906312">
                          <a:off x="2161" y="2326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3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  <p:grpSp>
                    <p:nvGrpSpPr>
                      <p:cNvPr id="77" name="Group 146"/>
                      <p:cNvGrpSpPr/>
                      <p:nvPr/>
                    </p:nvGrpSpPr>
                    <p:grpSpPr bwMode="auto">
                      <a:xfrm rot="1353540">
                        <a:off x="2682" y="1111"/>
                        <a:ext cx="743" cy="186"/>
                        <a:chOff x="1565" y="2568"/>
                        <a:chExt cx="1118" cy="279"/>
                      </a:xfrm>
                    </p:grpSpPr>
                    <p:sp>
                      <p:nvSpPr>
                        <p:cNvPr id="78" name="AutoShape 147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5263130">
                          <a:off x="1859" y="2274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3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79" name="AutoShape 148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078281">
                          <a:off x="1995" y="2274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3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80" name="AutoShape 149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373927">
                          <a:off x="2071" y="2296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3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81" name="AutoShape 150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906312">
                          <a:off x="2161" y="2326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3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82" name="Group 151"/>
                  <p:cNvGrpSpPr/>
                  <p:nvPr/>
                </p:nvGrpSpPr>
                <p:grpSpPr bwMode="auto">
                  <a:xfrm rot="513316">
                    <a:off x="1854" y="2472"/>
                    <a:ext cx="957" cy="242"/>
                    <a:chOff x="2598" y="1026"/>
                    <a:chExt cx="957" cy="242"/>
                  </a:xfrm>
                </p:grpSpPr>
                <p:grpSp>
                  <p:nvGrpSpPr>
                    <p:cNvPr id="83" name="Group 152"/>
                    <p:cNvGrpSpPr/>
                    <p:nvPr/>
                  </p:nvGrpSpPr>
                  <p:grpSpPr bwMode="auto">
                    <a:xfrm rot="-9970459" flipH="1" flipV="1">
                      <a:off x="2598" y="1026"/>
                      <a:ext cx="957" cy="242"/>
                      <a:chOff x="2532" y="1051"/>
                      <a:chExt cx="893" cy="246"/>
                    </a:xfrm>
                  </p:grpSpPr>
                  <p:grpSp>
                    <p:nvGrpSpPr>
                      <p:cNvPr id="84" name="Group 153"/>
                      <p:cNvGrpSpPr/>
                      <p:nvPr/>
                    </p:nvGrpSpPr>
                    <p:grpSpPr bwMode="auto">
                      <a:xfrm>
                        <a:off x="2532" y="1051"/>
                        <a:ext cx="743" cy="185"/>
                        <a:chOff x="1565" y="2568"/>
                        <a:chExt cx="1118" cy="279"/>
                      </a:xfrm>
                    </p:grpSpPr>
                    <p:sp>
                      <p:nvSpPr>
                        <p:cNvPr id="85" name="AutoShape 154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5263130">
                          <a:off x="1859" y="2274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2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86" name="AutoShape 155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078281">
                          <a:off x="1995" y="2274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2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87" name="AutoShape 156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373927">
                          <a:off x="2071" y="2296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2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88" name="AutoShape 157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906312">
                          <a:off x="2161" y="2326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2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  <p:grpSp>
                    <p:nvGrpSpPr>
                      <p:cNvPr id="89" name="Group 158"/>
                      <p:cNvGrpSpPr/>
                      <p:nvPr/>
                    </p:nvGrpSpPr>
                    <p:grpSpPr bwMode="auto">
                      <a:xfrm rot="1353540">
                        <a:off x="2682" y="1111"/>
                        <a:ext cx="743" cy="186"/>
                        <a:chOff x="1565" y="2568"/>
                        <a:chExt cx="1118" cy="279"/>
                      </a:xfrm>
                    </p:grpSpPr>
                    <p:sp>
                      <p:nvSpPr>
                        <p:cNvPr id="90" name="AutoShape 159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5263130">
                          <a:off x="1859" y="2274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2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91" name="AutoShape 160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078281">
                          <a:off x="1995" y="2274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2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92" name="AutoShape 161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373927">
                          <a:off x="2071" y="2296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2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93" name="AutoShape 162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906312">
                          <a:off x="2161" y="2326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2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94" name="Group 163"/>
                    <p:cNvGrpSpPr/>
                    <p:nvPr/>
                  </p:nvGrpSpPr>
                  <p:grpSpPr bwMode="auto">
                    <a:xfrm rot="-9970459" flipH="1" flipV="1">
                      <a:off x="2688" y="1056"/>
                      <a:ext cx="784" cy="198"/>
                      <a:chOff x="2532" y="1051"/>
                      <a:chExt cx="893" cy="246"/>
                    </a:xfrm>
                  </p:grpSpPr>
                  <p:grpSp>
                    <p:nvGrpSpPr>
                      <p:cNvPr id="95" name="Group 164"/>
                      <p:cNvGrpSpPr/>
                      <p:nvPr/>
                    </p:nvGrpSpPr>
                    <p:grpSpPr bwMode="auto">
                      <a:xfrm>
                        <a:off x="2532" y="1051"/>
                        <a:ext cx="743" cy="185"/>
                        <a:chOff x="1565" y="2568"/>
                        <a:chExt cx="1118" cy="279"/>
                      </a:xfrm>
                    </p:grpSpPr>
                    <p:sp>
                      <p:nvSpPr>
                        <p:cNvPr id="96" name="AutoShape 165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5263130">
                          <a:off x="1859" y="2274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2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97" name="AutoShape 166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078281">
                          <a:off x="1995" y="2274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2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98" name="AutoShape 167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373927">
                          <a:off x="2071" y="2296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2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99" name="AutoShape 168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906312">
                          <a:off x="2161" y="2326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2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  <p:grpSp>
                    <p:nvGrpSpPr>
                      <p:cNvPr id="100" name="Group 169"/>
                      <p:cNvGrpSpPr/>
                      <p:nvPr/>
                    </p:nvGrpSpPr>
                    <p:grpSpPr bwMode="auto">
                      <a:xfrm rot="1353540">
                        <a:off x="2682" y="1111"/>
                        <a:ext cx="743" cy="186"/>
                        <a:chOff x="1565" y="2568"/>
                        <a:chExt cx="1118" cy="279"/>
                      </a:xfrm>
                    </p:grpSpPr>
                    <p:sp>
                      <p:nvSpPr>
                        <p:cNvPr id="101" name="AutoShape 170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5263130">
                          <a:off x="1859" y="2274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2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102" name="AutoShape 171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078281">
                          <a:off x="1995" y="2274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2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103" name="AutoShape 172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373927">
                          <a:off x="2071" y="2296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2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104" name="AutoShape 173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906312">
                          <a:off x="2161" y="2326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2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105" name="Rectangle 184"/>
                <p:cNvSpPr>
                  <a:spLocks noChangeArrowheads="1"/>
                </p:cNvSpPr>
                <p:nvPr/>
              </p:nvSpPr>
              <p:spPr bwMode="gray">
                <a:xfrm>
                  <a:off x="8395" y="5657"/>
                  <a:ext cx="1570" cy="19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1">
                        <a:gsLst>
                          <a:gs pos="0">
                            <a:schemeClr val="accent2"/>
                          </a:gs>
                          <a:gs pos="100000">
                            <a:schemeClr val="accent2">
                              <a:gamma/>
                              <a:tint val="73725"/>
                              <a:invGamma/>
                            </a:schemeClr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2800" b="1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3</a:t>
                  </a:r>
                </a:p>
              </p:txBody>
            </p:sp>
          </p:grpSp>
        </p:grpSp>
        <p:sp>
          <p:nvSpPr>
            <p:cNvPr id="106" name="矩形 105"/>
            <p:cNvSpPr/>
            <p:nvPr/>
          </p:nvSpPr>
          <p:spPr>
            <a:xfrm>
              <a:off x="1188" y="2980"/>
              <a:ext cx="15054" cy="14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2" algn="l" defTabSz="912495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ct val="80000"/>
                <a:tabLst>
                  <a:tab pos="136525" algn="l"/>
                </a:tabLst>
                <a:defRPr/>
              </a:pPr>
              <a:r>
                <a:rPr lang="en-US" spc="50" dirty="0" smtClean="0">
                  <a:ln w="11430"/>
                  <a:latin typeface="Times New Roman" panose="02020603050405020304" pitchFamily="18" charset="0"/>
                  <a:ea typeface="微软雅黑" panose="020B0503020204020204" charset="-122"/>
                </a:rPr>
                <a:t>       </a:t>
              </a:r>
              <a:r>
                <a:rPr spc="50" dirty="0" smtClean="0">
                  <a:ln w="11430"/>
                  <a:latin typeface="Times New Roman" panose="02020603050405020304" pitchFamily="18" charset="0"/>
                  <a:ea typeface="微软雅黑" panose="020B0503020204020204" charset="-122"/>
                </a:rPr>
                <a:t>对于B类地址，假如主机数小于或等于254，与C类地址算法相同。对于主机数大于254的，如需主机700台，又应该怎么划分子网呢？例如假设其网络地址为：192.168.0.0，请计算出第一个子网的最大IP地址和最小IP地址。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589915" y="4976495"/>
            <a:ext cx="9768205" cy="1263015"/>
            <a:chOff x="859" y="2029"/>
            <a:chExt cx="15383" cy="1989"/>
          </a:xfrm>
        </p:grpSpPr>
        <p:grpSp>
          <p:nvGrpSpPr>
            <p:cNvPr id="108" name="组合 107"/>
            <p:cNvGrpSpPr/>
            <p:nvPr/>
          </p:nvGrpSpPr>
          <p:grpSpPr>
            <a:xfrm>
              <a:off x="859" y="2029"/>
              <a:ext cx="15269" cy="1988"/>
              <a:chOff x="859" y="2044"/>
              <a:chExt cx="15269" cy="1988"/>
            </a:xfrm>
          </p:grpSpPr>
          <p:sp>
            <p:nvSpPr>
              <p:cNvPr id="109" name="AutoShape 4"/>
              <p:cNvSpPr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white">
              <a:xfrm>
                <a:off x="1188" y="2809"/>
                <a:ext cx="14940" cy="1223"/>
              </a:xfrm>
              <a:prstGeom prst="roundRect">
                <a:avLst>
                  <a:gd name="adj" fmla="val 4784"/>
                </a:avLst>
              </a:prstGeom>
              <a:solidFill>
                <a:schemeClr val="bg1">
                  <a:alpha val="60000"/>
                </a:schemeClr>
              </a:solidFill>
              <a:ln w="38100">
                <a:gradFill>
                  <a:gsLst>
                    <a:gs pos="50000">
                      <a:srgbClr val="FFCF01"/>
                    </a:gs>
                    <a:gs pos="100000">
                      <a:srgbClr val="E22000"/>
                    </a:gs>
                  </a:gsLst>
                  <a:lin ang="5400000" scaled="0"/>
                </a:gradFill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contourW="19050">
                <a:bevelT w="101600" prst="divot"/>
                <a:bevelB w="0" h="0"/>
                <a:contourClr>
                  <a:schemeClr val="bg1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2" algn="ctr" defTabSz="-635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anose="05000000000000000000" pitchFamily="2" charset="2"/>
                  <a:buChar char="n"/>
                  <a:tabLst>
                    <a:tab pos="136525" algn="l"/>
                  </a:tabLst>
                  <a:defRPr/>
                </a:pPr>
                <a:endParaRPr lang="zh-CN" altLang="en-US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110" name="组合 109"/>
              <p:cNvGrpSpPr/>
              <p:nvPr/>
            </p:nvGrpSpPr>
            <p:grpSpPr>
              <a:xfrm>
                <a:off x="859" y="2044"/>
                <a:ext cx="1238" cy="936"/>
                <a:chOff x="7925" y="5497"/>
                <a:chExt cx="2763" cy="2086"/>
              </a:xfrm>
            </p:grpSpPr>
            <p:sp>
              <p:nvSpPr>
                <p:cNvPr id="111" name="Oval 11"/>
                <p:cNvSpPr>
                  <a:spLocks noChangeArrowheads="1"/>
                </p:cNvSpPr>
                <p:nvPr/>
              </p:nvSpPr>
              <p:spPr bwMode="gray">
                <a:xfrm>
                  <a:off x="8141" y="5497"/>
                  <a:ext cx="2080" cy="2077"/>
                </a:xfrm>
                <a:prstGeom prst="ellipse">
                  <a:avLst/>
                </a:prstGeom>
                <a:gradFill rotWithShape="1">
                  <a:gsLst>
                    <a:gs pos="99000">
                      <a:srgbClr val="C19E31">
                        <a:alpha val="100000"/>
                      </a:srgbClr>
                    </a:gs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ang="5400000" scaled="0"/>
                </a:gradFill>
                <a:ln w="57150">
                  <a:solidFill>
                    <a:srgbClr val="EAEAEA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112" name="Group 35"/>
                <p:cNvGrpSpPr/>
                <p:nvPr/>
              </p:nvGrpSpPr>
              <p:grpSpPr bwMode="auto">
                <a:xfrm rot="10082854">
                  <a:off x="7925" y="7009"/>
                  <a:ext cx="1888" cy="477"/>
                  <a:chOff x="2598" y="1026"/>
                  <a:chExt cx="957" cy="242"/>
                </a:xfrm>
              </p:grpSpPr>
              <p:grpSp>
                <p:nvGrpSpPr>
                  <p:cNvPr id="113" name="Group 36"/>
                  <p:cNvGrpSpPr/>
                  <p:nvPr/>
                </p:nvGrpSpPr>
                <p:grpSpPr bwMode="auto">
                  <a:xfrm rot="-9970459" flipH="1" flipV="1">
                    <a:off x="2598" y="1026"/>
                    <a:ext cx="957" cy="242"/>
                    <a:chOff x="2532" y="1051"/>
                    <a:chExt cx="893" cy="246"/>
                  </a:xfrm>
                </p:grpSpPr>
                <p:grpSp>
                  <p:nvGrpSpPr>
                    <p:cNvPr id="114" name="Group 37"/>
                    <p:cNvGrpSpPr/>
                    <p:nvPr/>
                  </p:nvGrpSpPr>
                  <p:grpSpPr bwMode="auto">
                    <a:xfrm>
                      <a:off x="2532" y="1051"/>
                      <a:ext cx="743" cy="185"/>
                      <a:chOff x="1565" y="2568"/>
                      <a:chExt cx="1118" cy="279"/>
                    </a:xfrm>
                  </p:grpSpPr>
                  <p:sp>
                    <p:nvSpPr>
                      <p:cNvPr id="115" name="AutoShape 38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16" name="AutoShape 39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17" name="AutoShape 40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18" name="AutoShape 41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grpSp>
                  <p:nvGrpSpPr>
                    <p:cNvPr id="119" name="Group 42"/>
                    <p:cNvGrpSpPr/>
                    <p:nvPr/>
                  </p:nvGrpSpPr>
                  <p:grpSpPr bwMode="auto">
                    <a:xfrm rot="1353540">
                      <a:off x="2682" y="1111"/>
                      <a:ext cx="743" cy="186"/>
                      <a:chOff x="1565" y="2568"/>
                      <a:chExt cx="1118" cy="279"/>
                    </a:xfrm>
                  </p:grpSpPr>
                  <p:sp>
                    <p:nvSpPr>
                      <p:cNvPr id="120" name="AutoShape 43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21" name="AutoShape 44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22" name="AutoShape 45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23" name="AutoShape 46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</p:grpSp>
              <p:grpSp>
                <p:nvGrpSpPr>
                  <p:cNvPr id="124" name="Group 47"/>
                  <p:cNvGrpSpPr/>
                  <p:nvPr/>
                </p:nvGrpSpPr>
                <p:grpSpPr bwMode="auto">
                  <a:xfrm rot="-9970459" flipH="1" flipV="1">
                    <a:off x="2688" y="1056"/>
                    <a:ext cx="784" cy="198"/>
                    <a:chOff x="2532" y="1051"/>
                    <a:chExt cx="893" cy="246"/>
                  </a:xfrm>
                </p:grpSpPr>
                <p:grpSp>
                  <p:nvGrpSpPr>
                    <p:cNvPr id="125" name="Group 48"/>
                    <p:cNvGrpSpPr/>
                    <p:nvPr/>
                  </p:nvGrpSpPr>
                  <p:grpSpPr bwMode="auto">
                    <a:xfrm>
                      <a:off x="2532" y="1051"/>
                      <a:ext cx="743" cy="185"/>
                      <a:chOff x="1565" y="2568"/>
                      <a:chExt cx="1118" cy="279"/>
                    </a:xfrm>
                  </p:grpSpPr>
                  <p:sp>
                    <p:nvSpPr>
                      <p:cNvPr id="126" name="AutoShape 49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27" name="AutoShape 50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28" name="AutoShape 51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29" name="AutoShape 52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grpSp>
                  <p:nvGrpSpPr>
                    <p:cNvPr id="130" name="Group 53"/>
                    <p:cNvGrpSpPr/>
                    <p:nvPr/>
                  </p:nvGrpSpPr>
                  <p:grpSpPr bwMode="auto">
                    <a:xfrm rot="1353540">
                      <a:off x="2682" y="1111"/>
                      <a:ext cx="743" cy="186"/>
                      <a:chOff x="1565" y="2568"/>
                      <a:chExt cx="1118" cy="279"/>
                    </a:xfrm>
                  </p:grpSpPr>
                  <p:sp>
                    <p:nvSpPr>
                      <p:cNvPr id="131" name="AutoShape 54"/>
                      <p:cNvSpPr>
                        <a:spLocks noChangeArrowheads="1"/>
                      </p:cNvSpPr>
                      <p:nvPr/>
                    </p:nvSpPr>
                    <p:spPr bwMode="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32" name="AutoShape 55"/>
                      <p:cNvSpPr>
                        <a:spLocks noChangeArrowheads="1"/>
                      </p:cNvSpPr>
                      <p:nvPr/>
                    </p:nvSpPr>
                    <p:spPr bwMode="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33" name="AutoShape 56"/>
                      <p:cNvSpPr>
                        <a:spLocks noChangeArrowheads="1"/>
                      </p:cNvSpPr>
                      <p:nvPr/>
                    </p:nvSpPr>
                    <p:spPr bwMode="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34" name="AutoShape 57"/>
                      <p:cNvSpPr>
                        <a:spLocks noChangeArrowheads="1"/>
                      </p:cNvSpPr>
                      <p:nvPr/>
                    </p:nvSpPr>
                    <p:spPr bwMode="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35" name="Group 127"/>
                <p:cNvGrpSpPr/>
                <p:nvPr/>
              </p:nvGrpSpPr>
              <p:grpSpPr bwMode="auto">
                <a:xfrm rot="-232145">
                  <a:off x="8743" y="5674"/>
                  <a:ext cx="1945" cy="522"/>
                  <a:chOff x="1824" y="2448"/>
                  <a:chExt cx="987" cy="266"/>
                </a:xfrm>
              </p:grpSpPr>
              <p:grpSp>
                <p:nvGrpSpPr>
                  <p:cNvPr id="136" name="Group 128"/>
                  <p:cNvGrpSpPr/>
                  <p:nvPr/>
                </p:nvGrpSpPr>
                <p:grpSpPr bwMode="auto">
                  <a:xfrm rot="513316">
                    <a:off x="1824" y="2448"/>
                    <a:ext cx="957" cy="242"/>
                    <a:chOff x="2598" y="1026"/>
                    <a:chExt cx="957" cy="242"/>
                  </a:xfrm>
                </p:grpSpPr>
                <p:grpSp>
                  <p:nvGrpSpPr>
                    <p:cNvPr id="137" name="Group 129"/>
                    <p:cNvGrpSpPr/>
                    <p:nvPr/>
                  </p:nvGrpSpPr>
                  <p:grpSpPr bwMode="auto">
                    <a:xfrm rot="-9970459" flipH="1" flipV="1">
                      <a:off x="2598" y="1026"/>
                      <a:ext cx="957" cy="242"/>
                      <a:chOff x="2532" y="1051"/>
                      <a:chExt cx="893" cy="246"/>
                    </a:xfrm>
                  </p:grpSpPr>
                  <p:grpSp>
                    <p:nvGrpSpPr>
                      <p:cNvPr id="138" name="Group 130"/>
                      <p:cNvGrpSpPr/>
                      <p:nvPr/>
                    </p:nvGrpSpPr>
                    <p:grpSpPr bwMode="auto">
                      <a:xfrm>
                        <a:off x="2532" y="1051"/>
                        <a:ext cx="743" cy="185"/>
                        <a:chOff x="1565" y="2568"/>
                        <a:chExt cx="1118" cy="279"/>
                      </a:xfrm>
                    </p:grpSpPr>
                    <p:sp>
                      <p:nvSpPr>
                        <p:cNvPr id="139" name="AutoShape 131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5263130">
                          <a:off x="1859" y="2274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3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140" name="AutoShape 132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078281">
                          <a:off x="1995" y="2274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3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141" name="AutoShape 133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373927">
                          <a:off x="2071" y="2296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3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142" name="AutoShape 134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906312">
                          <a:off x="2161" y="2326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3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  <p:grpSp>
                    <p:nvGrpSpPr>
                      <p:cNvPr id="143" name="Group 135"/>
                      <p:cNvGrpSpPr/>
                      <p:nvPr/>
                    </p:nvGrpSpPr>
                    <p:grpSpPr bwMode="auto">
                      <a:xfrm rot="1353540">
                        <a:off x="2682" y="1111"/>
                        <a:ext cx="743" cy="186"/>
                        <a:chOff x="1565" y="2568"/>
                        <a:chExt cx="1118" cy="279"/>
                      </a:xfrm>
                    </p:grpSpPr>
                    <p:sp>
                      <p:nvSpPr>
                        <p:cNvPr id="144" name="AutoShape 136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5263130">
                          <a:off x="1859" y="2274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3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145" name="AutoShape 137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078281">
                          <a:off x="1995" y="2274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3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146" name="AutoShape 138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373927">
                          <a:off x="2071" y="2296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3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147" name="AutoShape 139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906312">
                          <a:off x="2161" y="2326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3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48" name="Group 140"/>
                    <p:cNvGrpSpPr/>
                    <p:nvPr/>
                  </p:nvGrpSpPr>
                  <p:grpSpPr bwMode="auto">
                    <a:xfrm rot="-9970459" flipH="1" flipV="1">
                      <a:off x="2688" y="1056"/>
                      <a:ext cx="784" cy="198"/>
                      <a:chOff x="2532" y="1051"/>
                      <a:chExt cx="893" cy="246"/>
                    </a:xfrm>
                  </p:grpSpPr>
                  <p:grpSp>
                    <p:nvGrpSpPr>
                      <p:cNvPr id="149" name="Group 141"/>
                      <p:cNvGrpSpPr/>
                      <p:nvPr/>
                    </p:nvGrpSpPr>
                    <p:grpSpPr bwMode="auto">
                      <a:xfrm>
                        <a:off x="2532" y="1051"/>
                        <a:ext cx="743" cy="185"/>
                        <a:chOff x="1565" y="2568"/>
                        <a:chExt cx="1118" cy="279"/>
                      </a:xfrm>
                    </p:grpSpPr>
                    <p:sp>
                      <p:nvSpPr>
                        <p:cNvPr id="150" name="AutoShape 142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5263130">
                          <a:off x="1859" y="2274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3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151" name="AutoShape 143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078281">
                          <a:off x="1995" y="2274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3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152" name="AutoShape 144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373927">
                          <a:off x="2071" y="2296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3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153" name="AutoShape 145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906312">
                          <a:off x="2161" y="2326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3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  <p:grpSp>
                    <p:nvGrpSpPr>
                      <p:cNvPr id="154" name="Group 146"/>
                      <p:cNvGrpSpPr/>
                      <p:nvPr/>
                    </p:nvGrpSpPr>
                    <p:grpSpPr bwMode="auto">
                      <a:xfrm rot="1353540">
                        <a:off x="2682" y="1111"/>
                        <a:ext cx="743" cy="186"/>
                        <a:chOff x="1565" y="2568"/>
                        <a:chExt cx="1118" cy="279"/>
                      </a:xfrm>
                    </p:grpSpPr>
                    <p:sp>
                      <p:nvSpPr>
                        <p:cNvPr id="155" name="AutoShape 147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5263130">
                          <a:off x="1859" y="2274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3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156" name="AutoShape 148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078281">
                          <a:off x="1995" y="2274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3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157" name="AutoShape 149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373927">
                          <a:off x="2071" y="2296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3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158" name="AutoShape 150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906312">
                          <a:off x="2161" y="2326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3999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59" name="Group 151"/>
                  <p:cNvGrpSpPr/>
                  <p:nvPr/>
                </p:nvGrpSpPr>
                <p:grpSpPr bwMode="auto">
                  <a:xfrm rot="513316">
                    <a:off x="1854" y="2472"/>
                    <a:ext cx="957" cy="242"/>
                    <a:chOff x="2598" y="1026"/>
                    <a:chExt cx="957" cy="242"/>
                  </a:xfrm>
                </p:grpSpPr>
                <p:grpSp>
                  <p:nvGrpSpPr>
                    <p:cNvPr id="160" name="Group 152"/>
                    <p:cNvGrpSpPr/>
                    <p:nvPr/>
                  </p:nvGrpSpPr>
                  <p:grpSpPr bwMode="auto">
                    <a:xfrm rot="-9970459" flipH="1" flipV="1">
                      <a:off x="2598" y="1026"/>
                      <a:ext cx="957" cy="242"/>
                      <a:chOff x="2532" y="1051"/>
                      <a:chExt cx="893" cy="246"/>
                    </a:xfrm>
                  </p:grpSpPr>
                  <p:grpSp>
                    <p:nvGrpSpPr>
                      <p:cNvPr id="161" name="Group 153"/>
                      <p:cNvGrpSpPr/>
                      <p:nvPr/>
                    </p:nvGrpSpPr>
                    <p:grpSpPr bwMode="auto">
                      <a:xfrm>
                        <a:off x="2532" y="1051"/>
                        <a:ext cx="743" cy="185"/>
                        <a:chOff x="1565" y="2568"/>
                        <a:chExt cx="1118" cy="279"/>
                      </a:xfrm>
                    </p:grpSpPr>
                    <p:sp>
                      <p:nvSpPr>
                        <p:cNvPr id="162" name="AutoShape 154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5263130">
                          <a:off x="1859" y="2274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2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163" name="AutoShape 155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078281">
                          <a:off x="1995" y="2274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2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164" name="AutoShape 156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373927">
                          <a:off x="2071" y="2296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2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165" name="AutoShape 157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906312">
                          <a:off x="2161" y="2326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2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  <p:grpSp>
                    <p:nvGrpSpPr>
                      <p:cNvPr id="166" name="Group 158"/>
                      <p:cNvGrpSpPr/>
                      <p:nvPr/>
                    </p:nvGrpSpPr>
                    <p:grpSpPr bwMode="auto">
                      <a:xfrm rot="1353540">
                        <a:off x="2682" y="1111"/>
                        <a:ext cx="743" cy="186"/>
                        <a:chOff x="1565" y="2568"/>
                        <a:chExt cx="1118" cy="279"/>
                      </a:xfrm>
                    </p:grpSpPr>
                    <p:sp>
                      <p:nvSpPr>
                        <p:cNvPr id="167" name="AutoShape 159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5263130">
                          <a:off x="1859" y="2274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2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168" name="AutoShape 160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078281">
                          <a:off x="1995" y="2274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2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169" name="AutoShape 161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373927">
                          <a:off x="2071" y="2296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2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170" name="AutoShape 162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906312">
                          <a:off x="2161" y="2326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2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71" name="Group 163"/>
                    <p:cNvGrpSpPr/>
                    <p:nvPr/>
                  </p:nvGrpSpPr>
                  <p:grpSpPr bwMode="auto">
                    <a:xfrm rot="-9970459" flipH="1" flipV="1">
                      <a:off x="2688" y="1056"/>
                      <a:ext cx="784" cy="198"/>
                      <a:chOff x="2532" y="1051"/>
                      <a:chExt cx="893" cy="246"/>
                    </a:xfrm>
                  </p:grpSpPr>
                  <p:grpSp>
                    <p:nvGrpSpPr>
                      <p:cNvPr id="172" name="Group 164"/>
                      <p:cNvGrpSpPr/>
                      <p:nvPr/>
                    </p:nvGrpSpPr>
                    <p:grpSpPr bwMode="auto">
                      <a:xfrm>
                        <a:off x="2532" y="1051"/>
                        <a:ext cx="743" cy="185"/>
                        <a:chOff x="1565" y="2568"/>
                        <a:chExt cx="1118" cy="279"/>
                      </a:xfrm>
                    </p:grpSpPr>
                    <p:sp>
                      <p:nvSpPr>
                        <p:cNvPr id="173" name="AutoShape 165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5263130">
                          <a:off x="1859" y="2274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2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174" name="AutoShape 166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078281">
                          <a:off x="1995" y="2274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2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175" name="AutoShape 167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373927">
                          <a:off x="2071" y="2296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2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176" name="AutoShape 168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906312">
                          <a:off x="2161" y="2326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2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  <p:grpSp>
                    <p:nvGrpSpPr>
                      <p:cNvPr id="177" name="Group 169"/>
                      <p:cNvGrpSpPr/>
                      <p:nvPr/>
                    </p:nvGrpSpPr>
                    <p:grpSpPr bwMode="auto">
                      <a:xfrm rot="1353540">
                        <a:off x="2682" y="1111"/>
                        <a:ext cx="743" cy="186"/>
                        <a:chOff x="1565" y="2568"/>
                        <a:chExt cx="1118" cy="279"/>
                      </a:xfrm>
                    </p:grpSpPr>
                    <p:sp>
                      <p:nvSpPr>
                        <p:cNvPr id="178" name="AutoShape 170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5263130">
                          <a:off x="1859" y="2274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2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179" name="AutoShape 171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078281">
                          <a:off x="1995" y="2274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2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180" name="AutoShape 172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373927">
                          <a:off x="2071" y="2296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2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181" name="AutoShape 173"/>
                        <p:cNvSpPr>
                          <a:spLocks noChangeArrowheads="1"/>
                        </p:cNvSpPr>
                        <p:nvPr/>
                      </p:nvSpPr>
                      <p:spPr bwMode="gray">
                        <a:xfrm rot="6906312">
                          <a:off x="2161" y="2326"/>
                          <a:ext cx="227" cy="816"/>
                        </a:xfrm>
                        <a:prstGeom prst="moon">
                          <a:avLst>
                            <a:gd name="adj" fmla="val 49773"/>
                          </a:avLst>
                        </a:prstGeom>
                        <a:solidFill>
                          <a:srgbClr val="FFFFFF">
                            <a:alpha val="2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182" name="Rectangle 184"/>
                <p:cNvSpPr>
                  <a:spLocks noChangeArrowheads="1"/>
                </p:cNvSpPr>
                <p:nvPr/>
              </p:nvSpPr>
              <p:spPr bwMode="gray">
                <a:xfrm>
                  <a:off x="8395" y="5657"/>
                  <a:ext cx="1570" cy="19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1">
                        <a:gsLst>
                          <a:gs pos="0">
                            <a:schemeClr val="accent2"/>
                          </a:gs>
                          <a:gs pos="100000">
                            <a:schemeClr val="accent2">
                              <a:gamma/>
                              <a:tint val="73725"/>
                              <a:invGamma/>
                            </a:schemeClr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2800" b="1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4</a:t>
                  </a:r>
                </a:p>
              </p:txBody>
            </p:sp>
          </p:grpSp>
        </p:grpSp>
        <p:sp>
          <p:nvSpPr>
            <p:cNvPr id="183" name="矩形 182"/>
            <p:cNvSpPr/>
            <p:nvPr/>
          </p:nvSpPr>
          <p:spPr>
            <a:xfrm>
              <a:off x="1188" y="2980"/>
              <a:ext cx="15054" cy="10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2" algn="l" defTabSz="912495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ct val="80000"/>
                <a:tabLst>
                  <a:tab pos="136525" algn="l"/>
                </a:tabLst>
                <a:defRPr/>
              </a:pPr>
              <a:r>
                <a:rPr lang="en-US" spc="50" dirty="0" smtClean="0">
                  <a:ln w="11430"/>
                  <a:latin typeface="Times New Roman" panose="02020603050405020304" pitchFamily="18" charset="0"/>
                  <a:ea typeface="微软雅黑" panose="020B0503020204020204" charset="-122"/>
                </a:rPr>
                <a:t>        </a:t>
              </a:r>
              <a:r>
                <a:rPr spc="50" dirty="0" smtClean="0">
                  <a:ln w="11430"/>
                  <a:latin typeface="Times New Roman" panose="02020603050405020304" pitchFamily="18" charset="0"/>
                  <a:ea typeface="微软雅黑" panose="020B0503020204020204" charset="-122"/>
                </a:rPr>
                <a:t>某单位分配到一个C类IP地址，其网络地址为：192.168.10.0，该单位需要划分28个子网，请计算出子网掩码和每个子网有多少个IP地址。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17"/>
          <p:cNvSpPr/>
          <p:nvPr>
            <p:custDataLst>
              <p:tags r:id="rId1"/>
            </p:custDataLst>
          </p:nvPr>
        </p:nvSpPr>
        <p:spPr bwMode="auto">
          <a:xfrm>
            <a:off x="-2117" y="-1270"/>
            <a:ext cx="7249584" cy="6858000"/>
          </a:xfrm>
          <a:custGeom>
            <a:avLst/>
            <a:gdLst>
              <a:gd name="T0" fmla="*/ 0 w 5437991"/>
              <a:gd name="T1" fmla="*/ 0 h 6858000"/>
              <a:gd name="T2" fmla="*/ 5433976 w 5437991"/>
              <a:gd name="T3" fmla="*/ 0 h 6858000"/>
              <a:gd name="T4" fmla="*/ 1631922 w 5437991"/>
              <a:gd name="T5" fmla="*/ 6858000 h 6858000"/>
              <a:gd name="T6" fmla="*/ 0 w 5437991"/>
              <a:gd name="T7" fmla="*/ 6858000 h 6858000"/>
              <a:gd name="T8" fmla="*/ 0 w 5437991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37991" h="6858000">
                <a:moveTo>
                  <a:pt x="0" y="0"/>
                </a:moveTo>
                <a:lnTo>
                  <a:pt x="5437991" y="0"/>
                </a:lnTo>
                <a:lnTo>
                  <a:pt x="163312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2"/>
          <p:cNvGrpSpPr/>
          <p:nvPr/>
        </p:nvGrpSpPr>
        <p:grpSpPr>
          <a:xfrm>
            <a:off x="3428449" y="2152106"/>
            <a:ext cx="2362200" cy="2362200"/>
            <a:chOff x="977900" y="2247899"/>
            <a:chExt cx="2362200" cy="2362200"/>
          </a:xfrm>
        </p:grpSpPr>
        <p:sp>
          <p:nvSpPr>
            <p:cNvPr id="26" name="椭圆 25"/>
            <p:cNvSpPr/>
            <p:nvPr/>
          </p:nvSpPr>
          <p:spPr>
            <a:xfrm>
              <a:off x="977900" y="2247899"/>
              <a:ext cx="2362200" cy="2362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F41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5"/>
            <p:cNvSpPr txBox="1"/>
            <p:nvPr/>
          </p:nvSpPr>
          <p:spPr>
            <a:xfrm>
              <a:off x="1468796" y="2644169"/>
              <a:ext cx="1736009" cy="16579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9600" b="1" dirty="0" smtClean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六</a:t>
              </a:r>
            </a:p>
          </p:txBody>
        </p:sp>
      </p:grpSp>
      <p:sp>
        <p:nvSpPr>
          <p:cNvPr id="11" name="文本框 39"/>
          <p:cNvSpPr txBox="1"/>
          <p:nvPr/>
        </p:nvSpPr>
        <p:spPr>
          <a:xfrm>
            <a:off x="6130925" y="2990850"/>
            <a:ext cx="5137150" cy="8743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实验报告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54380" y="260985"/>
            <a:ext cx="7660640" cy="8553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en-US" altLang="zh-C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b="1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实验报告</a:t>
            </a:r>
          </a:p>
        </p:txBody>
      </p:sp>
      <p:sp>
        <p:nvSpPr>
          <p:cNvPr id="11" name="矩形 10"/>
          <p:cNvSpPr/>
          <p:nvPr/>
        </p:nvSpPr>
        <p:spPr>
          <a:xfrm>
            <a:off x="3282950" y="3625850"/>
            <a:ext cx="5784215" cy="566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sz="2400" dirty="0" smtClean="0">
                <a:latin typeface="微软雅黑" panose="020B0503020204020204" charset="-122"/>
                <a:ea typeface="微软雅黑" panose="020B0503020204020204" charset="-122"/>
              </a:rPr>
              <a:t>按照实验报告的格式要求书写实验报告</a:t>
            </a:r>
            <a:endParaRPr 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05580" y="827338"/>
            <a:ext cx="6171183" cy="2440117"/>
          </a:xfrm>
          <a:prstGeom prst="rect">
            <a:avLst/>
          </a:prstGeom>
        </p:spPr>
      </p:pic>
      <p:sp>
        <p:nvSpPr>
          <p:cNvPr id="20" name="任意多边形 19"/>
          <p:cNvSpPr/>
          <p:nvPr/>
        </p:nvSpPr>
        <p:spPr>
          <a:xfrm>
            <a:off x="2614930" y="3841115"/>
            <a:ext cx="6407785" cy="351155"/>
          </a:xfrm>
          <a:custGeom>
            <a:avLst/>
            <a:gdLst>
              <a:gd name="connsiteX0" fmla="*/ 0 w 4132613"/>
              <a:gd name="connsiteY0" fmla="*/ 0 h 1128156"/>
              <a:gd name="connsiteX1" fmla="*/ 285008 w 4132613"/>
              <a:gd name="connsiteY1" fmla="*/ 1116281 h 1128156"/>
              <a:gd name="connsiteX2" fmla="*/ 4132613 w 4132613"/>
              <a:gd name="connsiteY2" fmla="*/ 1128156 h 11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2613" h="1128156">
                <a:moveTo>
                  <a:pt x="0" y="0"/>
                </a:moveTo>
                <a:lnTo>
                  <a:pt x="285008" y="1116281"/>
                </a:lnTo>
                <a:lnTo>
                  <a:pt x="4132613" y="1128156"/>
                </a:lnTo>
              </a:path>
            </a:pathLst>
          </a:custGeom>
          <a:ln w="44450">
            <a:solidFill>
              <a:srgbClr val="FF66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CuteBall-Favorites004.png"/>
          <p:cNvPicPr preferRelativeResize="0"/>
          <p:nvPr/>
        </p:nvPicPr>
        <p:blipFill>
          <a:blip r:embed="rId6" cstate="print"/>
          <a:stretch>
            <a:fillRect/>
          </a:stretch>
        </p:blipFill>
        <p:spPr>
          <a:xfrm>
            <a:off x="2290740" y="3348823"/>
            <a:ext cx="648000" cy="648000"/>
          </a:xfrm>
          <a:prstGeom prst="rect">
            <a:avLst/>
          </a:prstGeom>
        </p:spPr>
      </p:pic>
      <p:pic>
        <p:nvPicPr>
          <p:cNvPr id="22" name="图片 21" descr="641a153ax91b0607c6230&amp;690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57060" y="1801692"/>
            <a:ext cx="1115100" cy="1115100"/>
          </a:xfrm>
          <a:prstGeom prst="rect">
            <a:avLst/>
          </a:prstGeom>
        </p:spPr>
      </p:pic>
      <p:pic>
        <p:nvPicPr>
          <p:cNvPr id="23" name="图片 22" descr="I_like_buttons_001s960x639.png"/>
          <p:cNvPicPr preferRelativeResize="0"/>
          <p:nvPr/>
        </p:nvPicPr>
        <p:blipFill>
          <a:blip r:embed="rId8" cstate="print"/>
          <a:stretch>
            <a:fillRect/>
          </a:stretch>
        </p:blipFill>
        <p:spPr>
          <a:xfrm>
            <a:off x="1300910" y="2561825"/>
            <a:ext cx="1080150" cy="972090"/>
          </a:xfrm>
          <a:prstGeom prst="rect">
            <a:avLst/>
          </a:prstGeom>
        </p:spPr>
      </p:pic>
      <p:pic>
        <p:nvPicPr>
          <p:cNvPr id="24" name="图片 23" descr="1_131028084512_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764865" y="3534020"/>
            <a:ext cx="2651733" cy="1988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13935" y="2893695"/>
            <a:ext cx="1706880" cy="1070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>
                <a:ln w="12700">
                  <a:solidFill>
                    <a:srgbClr val="00B0F0"/>
                  </a:solidFill>
                  <a:prstDash val="solid"/>
                </a:ln>
                <a:pattFill prst="ltDnDiag">
                  <a:fgClr>
                    <a:schemeClr val="bg1"/>
                  </a:fgClr>
                  <a:bgClr>
                    <a:schemeClr val="bg1"/>
                  </a:bgClr>
                </a:pattFill>
                <a:effectLst/>
                <a:latin typeface="微软雅黑" panose="020B0503020204020204" charset="-122"/>
                <a:ea typeface="微软雅黑" panose="020B0503020204020204" charset="-122"/>
              </a:rPr>
              <a:t>谢谢</a:t>
            </a:r>
          </a:p>
        </p:txBody>
      </p:sp>
      <p:pic>
        <p:nvPicPr>
          <p:cNvPr id="6" name="Picture 2" descr="C:\Documents and Settings\Administrator\桌面\未标题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54380" y="260985"/>
            <a:ext cx="7660640" cy="8553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zh-CN" altLang="en-US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实验目的</a:t>
            </a:r>
          </a:p>
        </p:txBody>
      </p:sp>
      <p:sp>
        <p:nvSpPr>
          <p:cNvPr id="15" name="TextBox 51"/>
          <p:cNvSpPr txBox="1"/>
          <p:nvPr/>
        </p:nvSpPr>
        <p:spPr>
          <a:xfrm>
            <a:off x="4363720" y="4182110"/>
            <a:ext cx="1562100" cy="1756410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      掌握识别同网段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</a:rPr>
              <a:t>IP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地址的方法，了解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</a:rPr>
              <a:t>A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</a:rPr>
              <a:t>B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</a:rPr>
              <a:t>C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三类常用的私有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</a:rPr>
              <a:t>IP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地址。</a:t>
            </a:r>
          </a:p>
        </p:txBody>
      </p:sp>
      <p:grpSp>
        <p:nvGrpSpPr>
          <p:cNvPr id="54" name="Group 28"/>
          <p:cNvGrpSpPr/>
          <p:nvPr/>
        </p:nvGrpSpPr>
        <p:grpSpPr>
          <a:xfrm>
            <a:off x="8107680" y="1737995"/>
            <a:ext cx="2176780" cy="2200910"/>
            <a:chOff x="3528233" y="2445986"/>
            <a:chExt cx="2307913" cy="2333274"/>
          </a:xfrm>
        </p:grpSpPr>
        <p:grpSp>
          <p:nvGrpSpPr>
            <p:cNvPr id="55" name="Group 29"/>
            <p:cNvGrpSpPr/>
            <p:nvPr/>
          </p:nvGrpSpPr>
          <p:grpSpPr>
            <a:xfrm flipH="1">
              <a:off x="3528233" y="2445986"/>
              <a:ext cx="2307913" cy="2333274"/>
              <a:chOff x="1435774" y="1789788"/>
              <a:chExt cx="3410045" cy="3447519"/>
            </a:xfrm>
            <a:effectLst/>
          </p:grpSpPr>
          <p:sp>
            <p:nvSpPr>
              <p:cNvPr id="57" name="Parallelogram 5"/>
              <p:cNvSpPr/>
              <p:nvPr/>
            </p:nvSpPr>
            <p:spPr>
              <a:xfrm rot="16200000" flipV="1">
                <a:off x="2443070" y="2834557"/>
                <a:ext cx="2757672" cy="2047827"/>
              </a:xfrm>
              <a:custGeom>
                <a:avLst/>
                <a:gdLst/>
                <a:ahLst/>
                <a:cxnLst/>
                <a:rect l="l" t="t" r="r" b="b"/>
                <a:pathLst>
                  <a:path w="2056374" h="1527048">
                    <a:moveTo>
                      <a:pt x="2056374" y="0"/>
                    </a:moveTo>
                    <a:lnTo>
                      <a:pt x="339951" y="0"/>
                    </a:lnTo>
                    <a:lnTo>
                      <a:pt x="0" y="1527048"/>
                    </a:lnTo>
                    <a:lnTo>
                      <a:pt x="1706076" y="1527048"/>
                    </a:lnTo>
                    <a:lnTo>
                      <a:pt x="1704529" y="1524011"/>
                    </a:lnTo>
                    <a:close/>
                  </a:path>
                </a:pathLst>
              </a:custGeom>
              <a:gradFill>
                <a:gsLst>
                  <a:gs pos="0">
                    <a:srgbClr val="8064A2">
                      <a:lumMod val="20000"/>
                      <a:lumOff val="80000"/>
                    </a:srgbClr>
                  </a:gs>
                  <a:gs pos="100000">
                    <a:srgbClr val="8064A2">
                      <a:lumMod val="60000"/>
                      <a:lumOff val="40000"/>
                    </a:srgbClr>
                  </a:gs>
                </a:gsLst>
                <a:lin ang="13500000" scaled="1"/>
              </a:gradFill>
              <a:ln w="12700" cap="flat" cmpd="sng" algn="ctr">
                <a:solidFill>
                  <a:srgbClr val="8064A2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58" name="Parallelogram 7"/>
              <p:cNvSpPr/>
              <p:nvPr/>
            </p:nvSpPr>
            <p:spPr>
              <a:xfrm rot="5400000" flipH="1" flipV="1">
                <a:off x="635317" y="3075146"/>
                <a:ext cx="2975454" cy="1348868"/>
              </a:xfrm>
              <a:custGeom>
                <a:avLst/>
                <a:gdLst/>
                <a:ahLst/>
                <a:cxnLst/>
                <a:rect l="l" t="t" r="r" b="b"/>
                <a:pathLst>
                  <a:path w="2218772" h="1005840">
                    <a:moveTo>
                      <a:pt x="2218772" y="0"/>
                    </a:moveTo>
                    <a:lnTo>
                      <a:pt x="1706271" y="1005840"/>
                    </a:lnTo>
                    <a:lnTo>
                      <a:pt x="0" y="1005840"/>
                    </a:lnTo>
                    <a:lnTo>
                      <a:pt x="521629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64A2">
                      <a:lumMod val="20000"/>
                      <a:lumOff val="80000"/>
                    </a:srgbClr>
                  </a:gs>
                  <a:gs pos="100000">
                    <a:srgbClr val="8064A2">
                      <a:lumMod val="60000"/>
                      <a:lumOff val="40000"/>
                    </a:srgbClr>
                  </a:gs>
                </a:gsLst>
                <a:lin ang="13500000" scaled="1"/>
              </a:gradFill>
              <a:ln w="12700" cap="flat" cmpd="sng" algn="ctr">
                <a:solidFill>
                  <a:srgbClr val="8064A2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59" name="Parallelogram 9"/>
              <p:cNvSpPr/>
              <p:nvPr/>
            </p:nvSpPr>
            <p:spPr>
              <a:xfrm rot="16200000" flipV="1">
                <a:off x="2554883" y="670679"/>
                <a:ext cx="1161684" cy="3399902"/>
              </a:xfrm>
              <a:custGeom>
                <a:avLst/>
                <a:gdLst/>
                <a:ahLst/>
                <a:cxnLst/>
                <a:rect l="l" t="t" r="r" b="b"/>
                <a:pathLst>
                  <a:path w="866258" h="2535280">
                    <a:moveTo>
                      <a:pt x="866258" y="1008202"/>
                    </a:moveTo>
                    <a:lnTo>
                      <a:pt x="352554" y="0"/>
                    </a:lnTo>
                    <a:lnTo>
                      <a:pt x="0" y="1527078"/>
                    </a:lnTo>
                    <a:lnTo>
                      <a:pt x="513705" y="2535280"/>
                    </a:lnTo>
                    <a:close/>
                  </a:path>
                </a:pathLst>
              </a:custGeom>
              <a:gradFill>
                <a:gsLst>
                  <a:gs pos="0">
                    <a:srgbClr val="8064A2">
                      <a:lumMod val="20000"/>
                      <a:lumOff val="80000"/>
                    </a:srgbClr>
                  </a:gs>
                  <a:gs pos="100000">
                    <a:srgbClr val="8064A2">
                      <a:lumMod val="60000"/>
                      <a:lumOff val="40000"/>
                    </a:srgbClr>
                  </a:gs>
                </a:gsLst>
                <a:lin ang="13500000" scaled="1"/>
              </a:gradFill>
              <a:ln w="12700" cap="flat" cmpd="sng" algn="ctr">
                <a:solidFill>
                  <a:srgbClr val="8064A2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3776823" y="3122791"/>
              <a:ext cx="739906" cy="1400907"/>
            </a:xfrm>
            <a:prstGeom prst="rect">
              <a:avLst/>
            </a:prstGeom>
            <a:noFill/>
            <a:scene3d>
              <a:camera prst="isometricRightUp">
                <a:rot lat="452349" lon="1847430" rev="2136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8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64A2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4</a:t>
              </a:r>
            </a:p>
          </p:txBody>
        </p:sp>
      </p:grpSp>
      <p:grpSp>
        <p:nvGrpSpPr>
          <p:cNvPr id="60" name="Group 15"/>
          <p:cNvGrpSpPr/>
          <p:nvPr/>
        </p:nvGrpSpPr>
        <p:grpSpPr>
          <a:xfrm>
            <a:off x="4383405" y="1257300"/>
            <a:ext cx="2176780" cy="2200910"/>
            <a:chOff x="3528233" y="2445986"/>
            <a:chExt cx="2307913" cy="2333274"/>
          </a:xfrm>
        </p:grpSpPr>
        <p:grpSp>
          <p:nvGrpSpPr>
            <p:cNvPr id="61" name="Group 10"/>
            <p:cNvGrpSpPr/>
            <p:nvPr/>
          </p:nvGrpSpPr>
          <p:grpSpPr>
            <a:xfrm flipH="1">
              <a:off x="3528233" y="2445986"/>
              <a:ext cx="2307913" cy="2333274"/>
              <a:chOff x="1435774" y="1789788"/>
              <a:chExt cx="3410045" cy="3447519"/>
            </a:xfrm>
            <a:effectLst/>
          </p:grpSpPr>
          <p:sp>
            <p:nvSpPr>
              <p:cNvPr id="63" name="Parallelogram 5"/>
              <p:cNvSpPr/>
              <p:nvPr/>
            </p:nvSpPr>
            <p:spPr>
              <a:xfrm rot="16200000" flipV="1">
                <a:off x="2443070" y="2834557"/>
                <a:ext cx="2757672" cy="2047827"/>
              </a:xfrm>
              <a:custGeom>
                <a:avLst/>
                <a:gdLst/>
                <a:ahLst/>
                <a:cxnLst/>
                <a:rect l="l" t="t" r="r" b="b"/>
                <a:pathLst>
                  <a:path w="2056374" h="1527048">
                    <a:moveTo>
                      <a:pt x="2056374" y="0"/>
                    </a:moveTo>
                    <a:lnTo>
                      <a:pt x="339951" y="0"/>
                    </a:lnTo>
                    <a:lnTo>
                      <a:pt x="0" y="1527048"/>
                    </a:lnTo>
                    <a:lnTo>
                      <a:pt x="1706076" y="1527048"/>
                    </a:lnTo>
                    <a:lnTo>
                      <a:pt x="1704529" y="152401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BACC6">
                      <a:lumMod val="20000"/>
                      <a:lumOff val="80000"/>
                    </a:srgbClr>
                  </a:gs>
                  <a:gs pos="100000">
                    <a:srgbClr val="4BACC6">
                      <a:lumMod val="60000"/>
                      <a:lumOff val="40000"/>
                    </a:srgbClr>
                  </a:gs>
                </a:gsLst>
                <a:lin ang="13500000" scaled="1"/>
                <a:tileRect/>
              </a:gradFill>
              <a:ln w="12700" cap="flat" cmpd="sng" algn="ctr">
                <a:solidFill>
                  <a:srgbClr val="4BACC6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64" name="Parallelogram 7"/>
              <p:cNvSpPr/>
              <p:nvPr/>
            </p:nvSpPr>
            <p:spPr>
              <a:xfrm rot="5400000" flipH="1" flipV="1">
                <a:off x="635317" y="3075146"/>
                <a:ext cx="2975454" cy="1348868"/>
              </a:xfrm>
              <a:custGeom>
                <a:avLst/>
                <a:gdLst/>
                <a:ahLst/>
                <a:cxnLst/>
                <a:rect l="l" t="t" r="r" b="b"/>
                <a:pathLst>
                  <a:path w="2218772" h="1005840">
                    <a:moveTo>
                      <a:pt x="2218772" y="0"/>
                    </a:moveTo>
                    <a:lnTo>
                      <a:pt x="1706271" y="1005840"/>
                    </a:lnTo>
                    <a:lnTo>
                      <a:pt x="0" y="1005840"/>
                    </a:lnTo>
                    <a:lnTo>
                      <a:pt x="52162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BACC6">
                      <a:lumMod val="20000"/>
                      <a:lumOff val="80000"/>
                    </a:srgbClr>
                  </a:gs>
                  <a:gs pos="100000">
                    <a:srgbClr val="4BACC6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rgbClr val="4BACC6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65" name="Parallelogram 9"/>
              <p:cNvSpPr/>
              <p:nvPr/>
            </p:nvSpPr>
            <p:spPr>
              <a:xfrm rot="16200000" flipV="1">
                <a:off x="2554883" y="670679"/>
                <a:ext cx="1161684" cy="3399902"/>
              </a:xfrm>
              <a:custGeom>
                <a:avLst/>
                <a:gdLst/>
                <a:ahLst/>
                <a:cxnLst/>
                <a:rect l="l" t="t" r="r" b="b"/>
                <a:pathLst>
                  <a:path w="866258" h="2535280">
                    <a:moveTo>
                      <a:pt x="866258" y="1008202"/>
                    </a:moveTo>
                    <a:lnTo>
                      <a:pt x="352554" y="0"/>
                    </a:lnTo>
                    <a:lnTo>
                      <a:pt x="0" y="1527078"/>
                    </a:lnTo>
                    <a:lnTo>
                      <a:pt x="513705" y="253528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BACC6">
                      <a:lumMod val="20000"/>
                      <a:lumOff val="80000"/>
                    </a:srgbClr>
                  </a:gs>
                  <a:gs pos="100000">
                    <a:srgbClr val="4BACC6">
                      <a:lumMod val="60000"/>
                      <a:lumOff val="40000"/>
                    </a:srgbClr>
                  </a:gs>
                </a:gsLst>
                <a:lin ang="13500000" scaled="1"/>
                <a:tileRect/>
              </a:gradFill>
              <a:ln w="12700" cap="flat" cmpd="sng" algn="ctr">
                <a:solidFill>
                  <a:srgbClr val="4BACC6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3851262" y="3122791"/>
              <a:ext cx="739906" cy="1400907"/>
            </a:xfrm>
            <a:prstGeom prst="rect">
              <a:avLst/>
            </a:prstGeom>
            <a:noFill/>
            <a:scene3d>
              <a:camera prst="isometricRightUp">
                <a:rot lat="452349" lon="1847430" rev="2136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8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BACC6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2</a:t>
              </a:r>
            </a:p>
          </p:txBody>
        </p:sp>
      </p:grpSp>
      <p:grpSp>
        <p:nvGrpSpPr>
          <p:cNvPr id="66" name="Group 8"/>
          <p:cNvGrpSpPr/>
          <p:nvPr/>
        </p:nvGrpSpPr>
        <p:grpSpPr>
          <a:xfrm>
            <a:off x="2240280" y="1593850"/>
            <a:ext cx="2176780" cy="2200910"/>
            <a:chOff x="1888547" y="2390657"/>
            <a:chExt cx="2307913" cy="2333274"/>
          </a:xfrm>
        </p:grpSpPr>
        <p:grpSp>
          <p:nvGrpSpPr>
            <p:cNvPr id="67" name="Group 2"/>
            <p:cNvGrpSpPr/>
            <p:nvPr/>
          </p:nvGrpSpPr>
          <p:grpSpPr>
            <a:xfrm>
              <a:off x="1888547" y="2390657"/>
              <a:ext cx="2307913" cy="2333274"/>
              <a:chOff x="1435774" y="1789788"/>
              <a:chExt cx="3410045" cy="3447519"/>
            </a:xfrm>
            <a:effectLst/>
          </p:grpSpPr>
          <p:sp>
            <p:nvSpPr>
              <p:cNvPr id="69" name="Parallelogram 5"/>
              <p:cNvSpPr/>
              <p:nvPr/>
            </p:nvSpPr>
            <p:spPr>
              <a:xfrm rot="16200000" flipV="1">
                <a:off x="2443070" y="2834557"/>
                <a:ext cx="2757672" cy="2047827"/>
              </a:xfrm>
              <a:custGeom>
                <a:avLst/>
                <a:gdLst/>
                <a:ahLst/>
                <a:cxnLst/>
                <a:rect l="l" t="t" r="r" b="b"/>
                <a:pathLst>
                  <a:path w="2056374" h="1527048">
                    <a:moveTo>
                      <a:pt x="2056374" y="0"/>
                    </a:moveTo>
                    <a:lnTo>
                      <a:pt x="339951" y="0"/>
                    </a:lnTo>
                    <a:lnTo>
                      <a:pt x="0" y="1527048"/>
                    </a:lnTo>
                    <a:lnTo>
                      <a:pt x="1706076" y="1527048"/>
                    </a:lnTo>
                    <a:lnTo>
                      <a:pt x="1704529" y="152401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79646">
                      <a:lumMod val="20000"/>
                      <a:lumOff val="80000"/>
                    </a:srgbClr>
                  </a:gs>
                  <a:gs pos="100000">
                    <a:srgbClr val="F79646">
                      <a:lumMod val="60000"/>
                      <a:lumOff val="40000"/>
                    </a:srgbClr>
                  </a:gs>
                </a:gsLst>
                <a:lin ang="13500000" scaled="1"/>
                <a:tileRect/>
              </a:gradFill>
              <a:ln w="127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0" name="Parallelogram 7"/>
              <p:cNvSpPr/>
              <p:nvPr/>
            </p:nvSpPr>
            <p:spPr>
              <a:xfrm rot="5400000" flipH="1" flipV="1">
                <a:off x="635317" y="3075146"/>
                <a:ext cx="2975454" cy="1348868"/>
              </a:xfrm>
              <a:custGeom>
                <a:avLst/>
                <a:gdLst/>
                <a:ahLst/>
                <a:cxnLst/>
                <a:rect l="l" t="t" r="r" b="b"/>
                <a:pathLst>
                  <a:path w="2218772" h="1005840">
                    <a:moveTo>
                      <a:pt x="2218772" y="0"/>
                    </a:moveTo>
                    <a:lnTo>
                      <a:pt x="1706271" y="1005840"/>
                    </a:lnTo>
                    <a:lnTo>
                      <a:pt x="0" y="1005840"/>
                    </a:lnTo>
                    <a:lnTo>
                      <a:pt x="52162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79646">
                      <a:lumMod val="20000"/>
                      <a:lumOff val="80000"/>
                    </a:srgbClr>
                  </a:gs>
                  <a:gs pos="100000">
                    <a:srgbClr val="F79646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1" name="Parallelogram 9"/>
              <p:cNvSpPr/>
              <p:nvPr/>
            </p:nvSpPr>
            <p:spPr>
              <a:xfrm rot="16200000" flipV="1">
                <a:off x="2554883" y="670679"/>
                <a:ext cx="1161684" cy="3399902"/>
              </a:xfrm>
              <a:custGeom>
                <a:avLst/>
                <a:gdLst/>
                <a:ahLst/>
                <a:cxnLst/>
                <a:rect l="l" t="t" r="r" b="b"/>
                <a:pathLst>
                  <a:path w="866258" h="2535280">
                    <a:moveTo>
                      <a:pt x="866258" y="1008202"/>
                    </a:moveTo>
                    <a:lnTo>
                      <a:pt x="352554" y="0"/>
                    </a:lnTo>
                    <a:lnTo>
                      <a:pt x="0" y="1527078"/>
                    </a:lnTo>
                    <a:lnTo>
                      <a:pt x="513705" y="253528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79646">
                      <a:lumMod val="20000"/>
                      <a:lumOff val="80000"/>
                    </a:srgbClr>
                  </a:gs>
                  <a:gs pos="100000">
                    <a:srgbClr val="F79646">
                      <a:lumMod val="60000"/>
                      <a:lumOff val="40000"/>
                    </a:srgbClr>
                  </a:gs>
                </a:gsLst>
                <a:lin ang="13500000" scaled="1"/>
                <a:tileRect/>
              </a:gradFill>
              <a:ln w="127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3181902" y="3002340"/>
              <a:ext cx="794439" cy="1531506"/>
            </a:xfrm>
            <a:prstGeom prst="rect">
              <a:avLst/>
            </a:prstGeom>
            <a:noFill/>
            <a:scene3d>
              <a:camera prst="isometricRightUp">
                <a:rot lat="894627" lon="19494455" rev="2151990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8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1</a:t>
              </a:r>
            </a:p>
          </p:txBody>
        </p:sp>
      </p:grpSp>
      <p:grpSp>
        <p:nvGrpSpPr>
          <p:cNvPr id="72" name="Group 34"/>
          <p:cNvGrpSpPr/>
          <p:nvPr/>
        </p:nvGrpSpPr>
        <p:grpSpPr>
          <a:xfrm>
            <a:off x="5974080" y="1948180"/>
            <a:ext cx="2176780" cy="2200910"/>
            <a:chOff x="1888547" y="2390657"/>
            <a:chExt cx="2307913" cy="2333274"/>
          </a:xfrm>
        </p:grpSpPr>
        <p:grpSp>
          <p:nvGrpSpPr>
            <p:cNvPr id="73" name="Group 35"/>
            <p:cNvGrpSpPr/>
            <p:nvPr/>
          </p:nvGrpSpPr>
          <p:grpSpPr>
            <a:xfrm>
              <a:off x="1888547" y="2390657"/>
              <a:ext cx="2307913" cy="2333274"/>
              <a:chOff x="1435774" y="1789788"/>
              <a:chExt cx="3410045" cy="3447519"/>
            </a:xfrm>
            <a:effectLst/>
          </p:grpSpPr>
          <p:sp>
            <p:nvSpPr>
              <p:cNvPr id="75" name="Parallelogram 5"/>
              <p:cNvSpPr/>
              <p:nvPr/>
            </p:nvSpPr>
            <p:spPr>
              <a:xfrm rot="16200000" flipV="1">
                <a:off x="2443070" y="2834557"/>
                <a:ext cx="2757672" cy="2047827"/>
              </a:xfrm>
              <a:custGeom>
                <a:avLst/>
                <a:gdLst/>
                <a:ahLst/>
                <a:cxnLst/>
                <a:rect l="l" t="t" r="r" b="b"/>
                <a:pathLst>
                  <a:path w="2056374" h="1527048">
                    <a:moveTo>
                      <a:pt x="2056374" y="0"/>
                    </a:moveTo>
                    <a:lnTo>
                      <a:pt x="339951" y="0"/>
                    </a:lnTo>
                    <a:lnTo>
                      <a:pt x="0" y="1527048"/>
                    </a:lnTo>
                    <a:lnTo>
                      <a:pt x="1706076" y="1527048"/>
                    </a:lnTo>
                    <a:lnTo>
                      <a:pt x="1704529" y="152401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BBB59">
                      <a:lumMod val="20000"/>
                      <a:lumOff val="80000"/>
                    </a:srgbClr>
                  </a:gs>
                  <a:gs pos="100000">
                    <a:srgbClr val="9BBB59">
                      <a:lumMod val="60000"/>
                      <a:lumOff val="40000"/>
                    </a:srgbClr>
                  </a:gs>
                </a:gsLst>
                <a:lin ang="13500000" scaled="1"/>
                <a:tileRect/>
              </a:gradFill>
              <a:ln w="12700" cap="flat" cmpd="sng" algn="ctr">
                <a:solidFill>
                  <a:srgbClr val="9BBB59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6" name="Parallelogram 7"/>
              <p:cNvSpPr/>
              <p:nvPr/>
            </p:nvSpPr>
            <p:spPr>
              <a:xfrm rot="5400000" flipH="1" flipV="1">
                <a:off x="635317" y="3075146"/>
                <a:ext cx="2975454" cy="1348868"/>
              </a:xfrm>
              <a:custGeom>
                <a:avLst/>
                <a:gdLst/>
                <a:ahLst/>
                <a:cxnLst/>
                <a:rect l="l" t="t" r="r" b="b"/>
                <a:pathLst>
                  <a:path w="2218772" h="1005840">
                    <a:moveTo>
                      <a:pt x="2218772" y="0"/>
                    </a:moveTo>
                    <a:lnTo>
                      <a:pt x="1706271" y="1005840"/>
                    </a:lnTo>
                    <a:lnTo>
                      <a:pt x="0" y="1005840"/>
                    </a:lnTo>
                    <a:lnTo>
                      <a:pt x="52162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BBB59">
                      <a:lumMod val="20000"/>
                      <a:lumOff val="80000"/>
                    </a:srgbClr>
                  </a:gs>
                  <a:gs pos="100000">
                    <a:srgbClr val="9BBB59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rgbClr val="9BBB59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7" name="Parallelogram 9"/>
              <p:cNvSpPr/>
              <p:nvPr/>
            </p:nvSpPr>
            <p:spPr>
              <a:xfrm rot="16200000" flipV="1">
                <a:off x="2554883" y="670679"/>
                <a:ext cx="1161684" cy="3399902"/>
              </a:xfrm>
              <a:custGeom>
                <a:avLst/>
                <a:gdLst/>
                <a:ahLst/>
                <a:cxnLst/>
                <a:rect l="l" t="t" r="r" b="b"/>
                <a:pathLst>
                  <a:path w="866258" h="2535280">
                    <a:moveTo>
                      <a:pt x="866258" y="1008202"/>
                    </a:moveTo>
                    <a:lnTo>
                      <a:pt x="352554" y="0"/>
                    </a:lnTo>
                    <a:lnTo>
                      <a:pt x="0" y="1527078"/>
                    </a:lnTo>
                    <a:lnTo>
                      <a:pt x="513705" y="253528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BBB59">
                      <a:lumMod val="20000"/>
                      <a:lumOff val="80000"/>
                    </a:srgbClr>
                  </a:gs>
                  <a:gs pos="100000">
                    <a:srgbClr val="9BBB59">
                      <a:lumMod val="60000"/>
                      <a:lumOff val="40000"/>
                    </a:srgbClr>
                  </a:gs>
                </a:gsLst>
                <a:lin ang="13500000" scaled="1"/>
                <a:tileRect/>
              </a:gradFill>
              <a:ln w="12700" cap="flat" cmpd="sng" algn="ctr">
                <a:solidFill>
                  <a:srgbClr val="9BBB59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3151462" y="3002340"/>
              <a:ext cx="794439" cy="1531506"/>
            </a:xfrm>
            <a:prstGeom prst="rect">
              <a:avLst/>
            </a:prstGeom>
            <a:noFill/>
            <a:scene3d>
              <a:camera prst="isometricRightUp">
                <a:rot lat="894627" lon="19494455" rev="2151990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8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9BBB59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3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2261870" y="4415155"/>
            <a:ext cx="1685925" cy="1207770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      了解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</a:rPr>
              <a:t>IP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地址的类别，掌握静态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</a:rPr>
              <a:t>IP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地址的配置方法。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338570" y="4201160"/>
            <a:ext cx="2067560" cy="2305050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      理解网关和子网掩码的作用；掌握子网掩码的算法和设置；掌握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</a:rPr>
              <a:t>IP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地址子网的划分方法，能够计算划分子网后的子网掩码和每个子网的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</a:rPr>
              <a:t>IP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范围。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787130" y="4477385"/>
            <a:ext cx="1828800" cy="1207770"/>
          </a:xfrm>
          <a:prstGeom prst="rect">
            <a:avLst/>
          </a:prstGeom>
          <a:solidFill>
            <a:srgbClr val="8064A2">
              <a:lumMod val="40000"/>
              <a:lumOff val="6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8064A2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</a:rPr>
              <a:t>        熟悉网络模拟软件Cisco Packet Tracer的使用方法。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78" grpId="0" bldLvl="0" animBg="1"/>
      <p:bldP spid="80" grpId="0" bldLvl="0" animBg="1"/>
      <p:bldP spid="8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17"/>
          <p:cNvSpPr/>
          <p:nvPr>
            <p:custDataLst>
              <p:tags r:id="rId1"/>
            </p:custDataLst>
          </p:nvPr>
        </p:nvSpPr>
        <p:spPr bwMode="auto">
          <a:xfrm>
            <a:off x="-2117" y="0"/>
            <a:ext cx="7249584" cy="6858000"/>
          </a:xfrm>
          <a:custGeom>
            <a:avLst/>
            <a:gdLst>
              <a:gd name="T0" fmla="*/ 0 w 5437991"/>
              <a:gd name="T1" fmla="*/ 0 h 6858000"/>
              <a:gd name="T2" fmla="*/ 5433976 w 5437991"/>
              <a:gd name="T3" fmla="*/ 0 h 6858000"/>
              <a:gd name="T4" fmla="*/ 1631922 w 5437991"/>
              <a:gd name="T5" fmla="*/ 6858000 h 6858000"/>
              <a:gd name="T6" fmla="*/ 0 w 5437991"/>
              <a:gd name="T7" fmla="*/ 6858000 h 6858000"/>
              <a:gd name="T8" fmla="*/ 0 w 5437991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37991" h="6858000">
                <a:moveTo>
                  <a:pt x="0" y="0"/>
                </a:moveTo>
                <a:lnTo>
                  <a:pt x="5437991" y="0"/>
                </a:lnTo>
                <a:lnTo>
                  <a:pt x="163312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428365" y="2152015"/>
            <a:ext cx="7872095" cy="2362200"/>
            <a:chOff x="5399" y="3389"/>
            <a:chExt cx="12397" cy="3720"/>
          </a:xfrm>
        </p:grpSpPr>
        <p:sp>
          <p:nvSpPr>
            <p:cNvPr id="17" name="文本框 39"/>
            <p:cNvSpPr txBox="1"/>
            <p:nvPr/>
          </p:nvSpPr>
          <p:spPr>
            <a:xfrm>
              <a:off x="9706" y="4548"/>
              <a:ext cx="8090" cy="13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实验设备与条件</a:t>
              </a:r>
            </a:p>
          </p:txBody>
        </p:sp>
        <p:grpSp>
          <p:nvGrpSpPr>
            <p:cNvPr id="25" name="组合 2"/>
            <p:cNvGrpSpPr/>
            <p:nvPr/>
          </p:nvGrpSpPr>
          <p:grpSpPr>
            <a:xfrm>
              <a:off x="5399" y="3389"/>
              <a:ext cx="3720" cy="3720"/>
              <a:chOff x="977900" y="2247899"/>
              <a:chExt cx="2362200" cy="2362200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977900" y="2247899"/>
                <a:ext cx="2362200" cy="2362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F41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文本框 5"/>
              <p:cNvSpPr txBox="1"/>
              <p:nvPr/>
            </p:nvSpPr>
            <p:spPr>
              <a:xfrm>
                <a:off x="1278296" y="2659409"/>
                <a:ext cx="1736009" cy="15696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9600" b="1" dirty="0">
                    <a:solidFill>
                      <a:schemeClr val="accent4">
                        <a:lumMod val="7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二</a:t>
                </a:r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661670" y="338455"/>
            <a:ext cx="8415020" cy="85534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实验设备与条件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731010" y="1480820"/>
            <a:ext cx="9102725" cy="4387850"/>
            <a:chOff x="2726" y="2332"/>
            <a:chExt cx="14335" cy="6910"/>
          </a:xfrm>
        </p:grpSpPr>
        <p:pic>
          <p:nvPicPr>
            <p:cNvPr id="6" name="Picture 6" descr="图片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6" y="2332"/>
              <a:ext cx="14335" cy="6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Oval 18"/>
            <p:cNvSpPr>
              <a:spLocks noChangeArrowheads="1"/>
            </p:cNvSpPr>
            <p:nvPr/>
          </p:nvSpPr>
          <p:spPr bwMode="auto">
            <a:xfrm>
              <a:off x="3978" y="3691"/>
              <a:ext cx="568" cy="56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94" name="Oval 19"/>
            <p:cNvSpPr>
              <a:spLocks noChangeArrowheads="1"/>
            </p:cNvSpPr>
            <p:nvPr/>
          </p:nvSpPr>
          <p:spPr bwMode="auto">
            <a:xfrm>
              <a:off x="3978" y="5116"/>
              <a:ext cx="568" cy="568"/>
            </a:xfrm>
            <a:prstGeom prst="ellipse">
              <a:avLst/>
            </a:prstGeom>
            <a:solidFill>
              <a:srgbClr val="CC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95" name="Oval 20"/>
            <p:cNvSpPr>
              <a:spLocks noChangeArrowheads="1"/>
            </p:cNvSpPr>
            <p:nvPr/>
          </p:nvSpPr>
          <p:spPr bwMode="auto">
            <a:xfrm>
              <a:off x="3978" y="6519"/>
              <a:ext cx="568" cy="56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3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4675" y="3591"/>
              <a:ext cx="9850" cy="7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  <a:defRPr/>
              </a:pPr>
              <a:r>
                <a:rPr lang="zh-CN" altLang="en-US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交换机若干台，网线若干根。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4675" y="5016"/>
              <a:ext cx="9850" cy="7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  <a:defRPr/>
              </a:pPr>
              <a:r>
                <a:rPr lang="zh-CN" altLang="en-US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安装有操作系统的计算机若干台。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4675" y="6419"/>
              <a:ext cx="11643" cy="12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  <a:defRPr/>
              </a:pPr>
              <a:r>
                <a:rPr lang="zh-CN" altLang="en-US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如果实验室交换机和网线不够，使用Cisco Packet Tracer模拟软件进行实验。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17"/>
          <p:cNvSpPr/>
          <p:nvPr>
            <p:custDataLst>
              <p:tags r:id="rId1"/>
            </p:custDataLst>
          </p:nvPr>
        </p:nvSpPr>
        <p:spPr bwMode="auto">
          <a:xfrm>
            <a:off x="-2117" y="0"/>
            <a:ext cx="7249584" cy="6858000"/>
          </a:xfrm>
          <a:custGeom>
            <a:avLst/>
            <a:gdLst>
              <a:gd name="T0" fmla="*/ 0 w 5437991"/>
              <a:gd name="T1" fmla="*/ 0 h 6858000"/>
              <a:gd name="T2" fmla="*/ 5433976 w 5437991"/>
              <a:gd name="T3" fmla="*/ 0 h 6858000"/>
              <a:gd name="T4" fmla="*/ 1631922 w 5437991"/>
              <a:gd name="T5" fmla="*/ 6858000 h 6858000"/>
              <a:gd name="T6" fmla="*/ 0 w 5437991"/>
              <a:gd name="T7" fmla="*/ 6858000 h 6858000"/>
              <a:gd name="T8" fmla="*/ 0 w 5437991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37991" h="6858000">
                <a:moveTo>
                  <a:pt x="0" y="0"/>
                </a:moveTo>
                <a:lnTo>
                  <a:pt x="5437991" y="0"/>
                </a:lnTo>
                <a:lnTo>
                  <a:pt x="163312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2" name="组合 2"/>
          <p:cNvGrpSpPr/>
          <p:nvPr/>
        </p:nvGrpSpPr>
        <p:grpSpPr>
          <a:xfrm>
            <a:off x="3428449" y="2152106"/>
            <a:ext cx="2362200" cy="2362200"/>
            <a:chOff x="977900" y="2247899"/>
            <a:chExt cx="2362200" cy="2362200"/>
          </a:xfrm>
        </p:grpSpPr>
        <p:sp>
          <p:nvSpPr>
            <p:cNvPr id="26" name="椭圆 25"/>
            <p:cNvSpPr/>
            <p:nvPr/>
          </p:nvSpPr>
          <p:spPr>
            <a:xfrm>
              <a:off x="977900" y="2247899"/>
              <a:ext cx="2362200" cy="2362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F41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文本框 5"/>
            <p:cNvSpPr txBox="1"/>
            <p:nvPr/>
          </p:nvSpPr>
          <p:spPr>
            <a:xfrm>
              <a:off x="1405296" y="2672744"/>
              <a:ext cx="1736009" cy="16579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9600" b="1" dirty="0" smtClean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三</a:t>
              </a:r>
            </a:p>
          </p:txBody>
        </p:sp>
      </p:grpSp>
      <p:sp>
        <p:nvSpPr>
          <p:cNvPr id="13" name="文本框 39"/>
          <p:cNvSpPr txBox="1"/>
          <p:nvPr/>
        </p:nvSpPr>
        <p:spPr>
          <a:xfrm>
            <a:off x="5978525" y="2876550"/>
            <a:ext cx="5137150" cy="8743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实验要求与说明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54380" y="260985"/>
            <a:ext cx="7660640" cy="8553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ea"/>
                <a:cs typeface="+mn-cs"/>
                <a:sym typeface="+mn-ea"/>
              </a:rPr>
              <a:t>实验要求与说明</a:t>
            </a:r>
            <a:endParaRPr lang="zh-CN" altLang="en-US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图片 9" descr="9117-11092510203821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62185" y="260985"/>
            <a:ext cx="2238375" cy="260667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1922780" y="1564005"/>
            <a:ext cx="1971675" cy="4069080"/>
            <a:chOff x="3028" y="2463"/>
            <a:chExt cx="3105" cy="6408"/>
          </a:xfrm>
        </p:grpSpPr>
        <p:sp>
          <p:nvSpPr>
            <p:cNvPr id="17" name="AutoShape 3"/>
            <p:cNvSpPr>
              <a:spLocks noChangeArrowheads="1"/>
            </p:cNvSpPr>
            <p:nvPr/>
          </p:nvSpPr>
          <p:spPr bwMode="gray">
            <a:xfrm rot="5400000">
              <a:off x="1664" y="4402"/>
              <a:ext cx="5832" cy="3105"/>
            </a:xfrm>
            <a:prstGeom prst="roundRect">
              <a:avLst>
                <a:gd name="adj" fmla="val 19894"/>
              </a:avLst>
            </a:prstGeom>
            <a:gradFill rotWithShape="1">
              <a:gsLst>
                <a:gs pos="0">
                  <a:srgbClr val="F8F8F8">
                    <a:gamma/>
                    <a:shade val="77647"/>
                    <a:invGamma/>
                    <a:alpha val="98000"/>
                  </a:srgbClr>
                </a:gs>
                <a:gs pos="50000">
                  <a:srgbClr val="F8F8F8"/>
                </a:gs>
                <a:gs pos="100000">
                  <a:srgbClr val="F8F8F8">
                    <a:gamma/>
                    <a:shade val="77647"/>
                    <a:invGamma/>
                    <a:alpha val="98000"/>
                  </a:srgbClr>
                </a:gs>
              </a:gsLst>
              <a:lin ang="5400000" scaled="1"/>
            </a:gradFill>
            <a:ln w="38100" algn="ctr">
              <a:solidFill>
                <a:srgbClr val="808080"/>
              </a:solidFill>
              <a:round/>
            </a:ln>
            <a:effectLst>
              <a:prstShdw prst="shdw12">
                <a:srgbClr val="1C1C1C">
                  <a:alpha val="50000"/>
                </a:srgbClr>
              </a:prst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30" name="Picture 16" descr="O_chevron00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7" y="4123"/>
              <a:ext cx="650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3028" y="4910"/>
              <a:ext cx="3096" cy="3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defRPr/>
              </a:pPr>
              <a:r>
                <a:rPr kumimoji="1" lang="en-US" altLang="zh-CN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       </a:t>
              </a:r>
              <a:r>
                <a:rPr kumimoji="1"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首先查看当前计算机的网卡和</a:t>
              </a:r>
              <a:r>
                <a:rPr kumimoji="1" lang="zh-CN" altLang="en-US" dirty="0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TCP/IP</a:t>
              </a:r>
              <a:r>
                <a:rPr kumimoji="1"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协议是否按照正常，并查看和配置静态</a:t>
              </a:r>
              <a:r>
                <a:rPr kumimoji="1" lang="zh-CN" altLang="en-US" dirty="0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IP</a:t>
              </a:r>
              <a:r>
                <a:rPr kumimoji="1"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地址；</a:t>
              </a:r>
              <a:endParaRPr kumimoji="0" lang="zh-CN" altLang="en-US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pic>
          <p:nvPicPr>
            <p:cNvPr id="13" name="Picture 10" descr="LB_circle00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" y="2463"/>
              <a:ext cx="1344" cy="1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4038" y="2903"/>
              <a:ext cx="1029" cy="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rgbClr val="D13F1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en-US" altLang="zh-CN" sz="2800" b="1">
                <a:solidFill>
                  <a:srgbClr val="5F5F5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387215" y="1538605"/>
            <a:ext cx="1971675" cy="4094480"/>
            <a:chOff x="6909" y="2423"/>
            <a:chExt cx="3105" cy="6448"/>
          </a:xfrm>
        </p:grpSpPr>
        <p:sp>
          <p:nvSpPr>
            <p:cNvPr id="19" name="AutoShape 5"/>
            <p:cNvSpPr>
              <a:spLocks noChangeArrowheads="1"/>
            </p:cNvSpPr>
            <p:nvPr/>
          </p:nvSpPr>
          <p:spPr bwMode="gray">
            <a:xfrm rot="5400000">
              <a:off x="5545" y="4402"/>
              <a:ext cx="5832" cy="3105"/>
            </a:xfrm>
            <a:prstGeom prst="roundRect">
              <a:avLst>
                <a:gd name="adj" fmla="val 19894"/>
              </a:avLst>
            </a:prstGeom>
            <a:gradFill rotWithShape="1">
              <a:gsLst>
                <a:gs pos="0">
                  <a:srgbClr val="F8F8F8">
                    <a:gamma/>
                    <a:shade val="77647"/>
                    <a:invGamma/>
                    <a:alpha val="98000"/>
                  </a:srgbClr>
                </a:gs>
                <a:gs pos="50000">
                  <a:srgbClr val="F8F8F8"/>
                </a:gs>
                <a:gs pos="100000">
                  <a:srgbClr val="F8F8F8">
                    <a:gamma/>
                    <a:shade val="77647"/>
                    <a:invGamma/>
                    <a:alpha val="98000"/>
                  </a:srgbClr>
                </a:gs>
              </a:gsLst>
              <a:lin ang="5400000" scaled="1"/>
            </a:gradFill>
            <a:ln w="38100" algn="ctr">
              <a:solidFill>
                <a:srgbClr val="808080"/>
              </a:solidFill>
              <a:round/>
            </a:ln>
            <a:effectLst>
              <a:prstShdw prst="shdw12">
                <a:srgbClr val="1C1C1C">
                  <a:alpha val="50000"/>
                </a:srgbClr>
              </a:prst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9" name="Picture 15" descr="O_chevron00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0" y="4123"/>
              <a:ext cx="650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7004" y="4910"/>
              <a:ext cx="2986" cy="1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indent="0">
                <a:lnSpc>
                  <a:spcPct val="120000"/>
                </a:lnSpc>
                <a:buNone/>
              </a:pPr>
              <a:r>
                <a:rPr kumimoji="1" lang="en-US" altLang="zh-CN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       </a:t>
              </a:r>
              <a:r>
                <a:rPr kumimoji="1"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然后进行交换式网络</a:t>
              </a:r>
              <a:r>
                <a:rPr kumimoji="1" lang="zh-CN" altLang="en-US" dirty="0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IP</a:t>
              </a:r>
              <a:r>
                <a:rPr kumimoji="1"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地址应用测试；</a:t>
              </a:r>
              <a:endParaRPr lang="zh-CN" i="0">
                <a:ea typeface="黑体" panose="02010609060101010101" pitchFamily="49" charset="-122"/>
              </a:endParaRPr>
            </a:p>
          </p:txBody>
        </p:sp>
        <p:pic>
          <p:nvPicPr>
            <p:cNvPr id="14" name="Picture 11" descr="YG_circle001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9" y="2423"/>
              <a:ext cx="1345" cy="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7923" y="2873"/>
              <a:ext cx="1031" cy="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rgbClr val="D13F11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en-US" altLang="zh-CN" sz="2800" b="1">
                <a:solidFill>
                  <a:srgbClr val="5F5F5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851650" y="1564005"/>
            <a:ext cx="1971675" cy="4069080"/>
            <a:chOff x="10790" y="2463"/>
            <a:chExt cx="3105" cy="6408"/>
          </a:xfrm>
        </p:grpSpPr>
        <p:sp>
          <p:nvSpPr>
            <p:cNvPr id="21" name="AutoShape 7"/>
            <p:cNvSpPr>
              <a:spLocks noChangeArrowheads="1"/>
            </p:cNvSpPr>
            <p:nvPr/>
          </p:nvSpPr>
          <p:spPr bwMode="gray">
            <a:xfrm rot="5400000">
              <a:off x="9426" y="4402"/>
              <a:ext cx="5832" cy="3105"/>
            </a:xfrm>
            <a:prstGeom prst="roundRect">
              <a:avLst>
                <a:gd name="adj" fmla="val 19894"/>
              </a:avLst>
            </a:prstGeom>
            <a:gradFill rotWithShape="1">
              <a:gsLst>
                <a:gs pos="0">
                  <a:srgbClr val="F8F8F8">
                    <a:gamma/>
                    <a:shade val="77647"/>
                    <a:invGamma/>
                    <a:alpha val="98000"/>
                  </a:srgbClr>
                </a:gs>
                <a:gs pos="50000">
                  <a:srgbClr val="F8F8F8"/>
                </a:gs>
                <a:gs pos="100000">
                  <a:srgbClr val="F8F8F8">
                    <a:gamma/>
                    <a:shade val="77647"/>
                    <a:invGamma/>
                    <a:alpha val="98000"/>
                  </a:srgbClr>
                </a:gs>
              </a:gsLst>
              <a:lin ang="5400000" scaled="1"/>
            </a:gradFill>
            <a:ln w="38100" algn="ctr">
              <a:solidFill>
                <a:srgbClr val="808080"/>
              </a:solidFill>
              <a:round/>
            </a:ln>
            <a:effectLst>
              <a:prstShdw prst="shdw12" dist="88900" dir="10800000">
                <a:srgbClr val="1C1C1C">
                  <a:alpha val="50000"/>
                </a:srgbClr>
              </a:prst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31" name="Picture 17" descr="O_chevron00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0" y="4123"/>
              <a:ext cx="650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0896" y="4910"/>
              <a:ext cx="2997" cy="1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indent="0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None/>
                <a:defRPr/>
              </a:pPr>
              <a:r>
                <a:rPr kumimoji="1" lang="en-US" altLang="zh-CN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       </a:t>
              </a:r>
              <a:r>
                <a:rPr kumimoji="1"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最后进行子网掩码与子网划分测试。</a:t>
              </a:r>
              <a:endParaRPr lang="zh-CN" i="0">
                <a:ea typeface="黑体" panose="02010609060101010101" pitchFamily="49" charset="-122"/>
              </a:endParaRPr>
            </a:p>
          </p:txBody>
        </p:sp>
        <p:pic>
          <p:nvPicPr>
            <p:cNvPr id="32" name="Picture 9" descr="RY_circle001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68" y="2463"/>
              <a:ext cx="1344" cy="1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 Box 13"/>
            <p:cNvSpPr txBox="1">
              <a:spLocks noChangeArrowheads="1"/>
            </p:cNvSpPr>
            <p:nvPr/>
          </p:nvSpPr>
          <p:spPr bwMode="auto">
            <a:xfrm>
              <a:off x="11810" y="2888"/>
              <a:ext cx="1031" cy="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rgbClr val="D13F11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en-US" altLang="zh-CN" sz="2800" b="1">
                <a:solidFill>
                  <a:srgbClr val="5F5F5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17"/>
          <p:cNvSpPr/>
          <p:nvPr>
            <p:custDataLst>
              <p:tags r:id="rId1"/>
            </p:custDataLst>
          </p:nvPr>
        </p:nvSpPr>
        <p:spPr bwMode="auto">
          <a:xfrm>
            <a:off x="-2117" y="0"/>
            <a:ext cx="7249584" cy="6858000"/>
          </a:xfrm>
          <a:custGeom>
            <a:avLst/>
            <a:gdLst>
              <a:gd name="T0" fmla="*/ 0 w 5437991"/>
              <a:gd name="T1" fmla="*/ 0 h 6858000"/>
              <a:gd name="T2" fmla="*/ 5433976 w 5437991"/>
              <a:gd name="T3" fmla="*/ 0 h 6858000"/>
              <a:gd name="T4" fmla="*/ 1631922 w 5437991"/>
              <a:gd name="T5" fmla="*/ 6858000 h 6858000"/>
              <a:gd name="T6" fmla="*/ 0 w 5437991"/>
              <a:gd name="T7" fmla="*/ 6858000 h 6858000"/>
              <a:gd name="T8" fmla="*/ 0 w 5437991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37991" h="6858000">
                <a:moveTo>
                  <a:pt x="0" y="0"/>
                </a:moveTo>
                <a:lnTo>
                  <a:pt x="5437991" y="0"/>
                </a:lnTo>
                <a:lnTo>
                  <a:pt x="163312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2"/>
          <p:cNvGrpSpPr/>
          <p:nvPr/>
        </p:nvGrpSpPr>
        <p:grpSpPr>
          <a:xfrm>
            <a:off x="3428449" y="2152106"/>
            <a:ext cx="2362200" cy="2362200"/>
            <a:chOff x="977900" y="2247899"/>
            <a:chExt cx="2362200" cy="2362200"/>
          </a:xfrm>
        </p:grpSpPr>
        <p:sp>
          <p:nvSpPr>
            <p:cNvPr id="26" name="椭圆 25"/>
            <p:cNvSpPr/>
            <p:nvPr/>
          </p:nvSpPr>
          <p:spPr>
            <a:xfrm>
              <a:off x="977900" y="2247899"/>
              <a:ext cx="2362200" cy="2362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F41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5"/>
            <p:cNvSpPr txBox="1"/>
            <p:nvPr/>
          </p:nvSpPr>
          <p:spPr>
            <a:xfrm>
              <a:off x="1468796" y="2644169"/>
              <a:ext cx="1736009" cy="156966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9600" b="1" dirty="0" smtClean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四</a:t>
              </a:r>
            </a:p>
          </p:txBody>
        </p:sp>
      </p:grpSp>
      <p:sp>
        <p:nvSpPr>
          <p:cNvPr id="11" name="文本框 39"/>
          <p:cNvSpPr txBox="1"/>
          <p:nvPr/>
        </p:nvSpPr>
        <p:spPr>
          <a:xfrm>
            <a:off x="6130925" y="2676525"/>
            <a:ext cx="513715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实验内容与步骤</a:t>
            </a:r>
          </a:p>
        </p:txBody>
      </p:sp>
      <p:sp>
        <p:nvSpPr>
          <p:cNvPr id="12" name="文本框 47"/>
          <p:cNvSpPr txBox="1"/>
          <p:nvPr/>
        </p:nvSpPr>
        <p:spPr>
          <a:xfrm>
            <a:off x="6130925" y="3565525"/>
            <a:ext cx="4656455" cy="417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手工配置TCP/IP参数</a:t>
            </a:r>
          </a:p>
        </p:txBody>
      </p:sp>
      <p:sp>
        <p:nvSpPr>
          <p:cNvPr id="16" name="文本框 49"/>
          <p:cNvSpPr txBox="1"/>
          <p:nvPr/>
        </p:nvSpPr>
        <p:spPr>
          <a:xfrm>
            <a:off x="6130925" y="4126865"/>
            <a:ext cx="4327525" cy="417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简单交换式网络IP地址应用测试</a:t>
            </a:r>
          </a:p>
        </p:txBody>
      </p:sp>
      <p:sp>
        <p:nvSpPr>
          <p:cNvPr id="18" name="文本框 3"/>
          <p:cNvSpPr txBox="1"/>
          <p:nvPr/>
        </p:nvSpPr>
        <p:spPr>
          <a:xfrm>
            <a:off x="6130925" y="4688205"/>
            <a:ext cx="4327525" cy="417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微软雅黑" panose="020B0503020204020204" charset="-122"/>
                <a:cs typeface="Times New Roman" panose="02020603050405020304" pitchFamily="18" charset="0"/>
              </a:rPr>
              <a:t>子网掩码与子网划分测试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54116"/>
  <p:tag name="MH_LIBRARY" val="GRAPHIC"/>
  <p:tag name="MH_ORDER" val="矩形 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2808"/>
  <p:tag name="MH_LIBRARY" val="GRAPHIC"/>
  <p:tag name="MH_TYPE" val="Other"/>
  <p:tag name="MH_ORDER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任意多边形 17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2808"/>
  <p:tag name="MH_LIBRARY" val="GRAPHIC"/>
  <p:tag name="MH_TYPE" val="Other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任意多边形 1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文本框 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直接连接符 2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Text Box 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直接连接符 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任意多边形 1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54116"/>
  <p:tag name="MH_LIBRARY" val="GRAPHIC"/>
  <p:tag name="MH_ORDER" val="文本框 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任意多边形 1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任意多边形 1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任意多边形 1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54116"/>
  <p:tag name="MH_LIBRARY" val="GRAPHIC"/>
  <p:tag name="MH_ORDER" val="文本框 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54116"/>
  <p:tag name="MH_LIBRARY" val="GRAPHIC"/>
  <p:tag name="MH_ORDER" val="Shap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54116"/>
  <p:tag name="MH_LIBRARY" val="GRAPHIC"/>
  <p:tag name="MH_ORDER" val="Shap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80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任意多边形 1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54116"/>
  <p:tag name="MH_LIBRARY" val="GRAPHIC"/>
  <p:tag name="MH_ORDER" val="文本框 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43941"/>
  <p:tag name="MH_LIBRARY" val="GRAPHIC"/>
  <p:tag name="MH_TYPE" val="Text"/>
  <p:tag name="MH_ORDER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OZHO13yzUCaepRpRzBw5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43941"/>
  <p:tag name="MH_LIBRARY" val="GRAPHIC"/>
  <p:tag name="MH_TYPE" val="Text"/>
  <p:tag name="MH_ORDER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OZHO13yzUCaepRpRzBw5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43941"/>
  <p:tag name="MH_LIBRARY" val="GRAPHIC"/>
  <p:tag name="MH_TYPE" val="Text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61213152808"/>
  <p:tag name="MH_LIBRARY" val="GRAPHIC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OZHO13yzUCaepRpRzBw5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43941"/>
  <p:tag name="MH_LIBRARY" val="GRAPHIC"/>
  <p:tag name="MH_TYPE" val="Text"/>
  <p:tag name="MH_ORDER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OZHO13yzUCaepRpRzBw5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43941"/>
  <p:tag name="MH_LIBRARY" val="GRAPHIC"/>
  <p:tag name="MH_TYPE" val="Text"/>
  <p:tag name="MH_ORDER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OZHO13yzUCaepRpRzBw5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2808"/>
  <p:tag name="MH_LIBRARY" val="GRAPHIC"/>
  <p:tag name="MH_TYPE" val="Picture"/>
  <p:tag name="MH_ORDER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43941"/>
  <p:tag name="MH_LIBRARY" val="GRAPHIC"/>
  <p:tag name="MH_TYPE" val="Text"/>
  <p:tag name="MH_ORDER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OZHO13yzUCaepRpRzBw5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43941"/>
  <p:tag name="MH_LIBRARY" val="GRAPHIC"/>
  <p:tag name="MH_TYPE" val="Text"/>
  <p:tag name="MH_ORDER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OZHO13yzUCaepRpRzBw5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43941"/>
  <p:tag name="MH_LIBRARY" val="GRAPHIC"/>
  <p:tag name="MH_TYPE" val="Text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2808"/>
  <p:tag name="MH_LIBRARY" val="GRAPHIC"/>
  <p:tag name="MH_TYPE" val="Text"/>
  <p:tag name="MH_ORDER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OZHO13yzUCaepRpRzBw5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43941"/>
  <p:tag name="MH_LIBRARY" val="GRAPHIC"/>
  <p:tag name="MH_TYPE" val="Text"/>
  <p:tag name="MH_ORDER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OZHO13yzUCaepRpRzBw5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OZHO13yzUCaepRpRzBw5w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OZHO13yzUCaepRpRzBw5w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OZHO13yzUCaepRpRzBw5w"/>
</p:tagLst>
</file>

<file path=ppt/theme/theme1.xml><?xml version="1.0" encoding="utf-8"?>
<a:theme xmlns:a="http://schemas.openxmlformats.org/drawingml/2006/main" name="1_A000120141119A01PPBG">
  <a:themeElements>
    <a:clrScheme name="自定义 49">
      <a:dk1>
        <a:srgbClr val="4D4D4D"/>
      </a:dk1>
      <a:lt1>
        <a:srgbClr val="FFFFFF"/>
      </a:lt1>
      <a:dk2>
        <a:srgbClr val="4D4D4D"/>
      </a:dk2>
      <a:lt2>
        <a:srgbClr val="FFFFFF"/>
      </a:lt2>
      <a:accent1>
        <a:srgbClr val="EF4150"/>
      </a:accent1>
      <a:accent2>
        <a:srgbClr val="FBAD24"/>
      </a:accent2>
      <a:accent3>
        <a:srgbClr val="58BDA8"/>
      </a:accent3>
      <a:accent4>
        <a:srgbClr val="E8766A"/>
      </a:accent4>
      <a:accent5>
        <a:srgbClr val="CCD373"/>
      </a:accent5>
      <a:accent6>
        <a:srgbClr val="E86ABB"/>
      </a:accent6>
      <a:hlink>
        <a:srgbClr val="447195"/>
      </a:hlink>
      <a:folHlink>
        <a:srgbClr val="7F7F7F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9">
    <a:dk1>
      <a:srgbClr val="4D4D4D"/>
    </a:dk1>
    <a:lt1>
      <a:srgbClr val="FFFFFF"/>
    </a:lt1>
    <a:dk2>
      <a:srgbClr val="4D4D4D"/>
    </a:dk2>
    <a:lt2>
      <a:srgbClr val="FFFFFF"/>
    </a:lt2>
    <a:accent1>
      <a:srgbClr val="EF4150"/>
    </a:accent1>
    <a:accent2>
      <a:srgbClr val="FBAD24"/>
    </a:accent2>
    <a:accent3>
      <a:srgbClr val="58BDA8"/>
    </a:accent3>
    <a:accent4>
      <a:srgbClr val="E8766A"/>
    </a:accent4>
    <a:accent5>
      <a:srgbClr val="CCD373"/>
    </a:accent5>
    <a:accent6>
      <a:srgbClr val="E86ABB"/>
    </a:accent6>
    <a:hlink>
      <a:srgbClr val="447195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2650</Words>
  <Application>Microsoft Office PowerPoint</Application>
  <PresentationFormat>宽屏</PresentationFormat>
  <Paragraphs>337</Paragraphs>
  <Slides>39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6" baseType="lpstr">
      <vt:lpstr>Arial Unicode MS</vt:lpstr>
      <vt:lpstr>MS UI Gothic</vt:lpstr>
      <vt:lpstr>黑体</vt:lpstr>
      <vt:lpstr>华文新魏</vt:lpstr>
      <vt:lpstr>宋体</vt:lpstr>
      <vt:lpstr>微软雅黑</vt:lpstr>
      <vt:lpstr>幼圆</vt:lpstr>
      <vt:lpstr>Arial</vt:lpstr>
      <vt:lpstr>Bell MT</vt:lpstr>
      <vt:lpstr>Britannic Bold</vt:lpstr>
      <vt:lpstr>Calibri</vt:lpstr>
      <vt:lpstr>Impact</vt:lpstr>
      <vt:lpstr>Tempus Sans ITC</vt:lpstr>
      <vt:lpstr>Times New Roman</vt:lpstr>
      <vt:lpstr>Wingdings</vt:lpstr>
      <vt:lpstr>1_A000120141119A01PPBG</vt:lpstr>
      <vt:lpstr>Microsoft Visio 2003-2010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实验设备与条件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ZYK</dc:creator>
  <cp:lastModifiedBy>Administrator</cp:lastModifiedBy>
  <cp:revision>139</cp:revision>
  <dcterms:created xsi:type="dcterms:W3CDTF">2016-12-08T02:43:00Z</dcterms:created>
  <dcterms:modified xsi:type="dcterms:W3CDTF">2021-09-30T07:36:38Z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