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7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heme/themeOverride2.xml" ContentType="application/vnd.openxmlformats-officedocument.themeOverride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Default Extension="vml" ContentType="application/vnd.openxmlformats-officedocument.vmlDrawing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14.xml" ContentType="application/vnd.openxmlformats-officedocument.presentationml.notesSlide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57" r:id="rId2"/>
    <p:sldId id="358" r:id="rId3"/>
    <p:sldId id="359" r:id="rId4"/>
    <p:sldId id="260" r:id="rId5"/>
    <p:sldId id="360" r:id="rId6"/>
    <p:sldId id="263" r:id="rId7"/>
    <p:sldId id="881" r:id="rId8"/>
    <p:sldId id="363" r:id="rId9"/>
    <p:sldId id="869" r:id="rId10"/>
    <p:sldId id="423" r:id="rId11"/>
    <p:sldId id="906" r:id="rId12"/>
    <p:sldId id="908" r:id="rId13"/>
    <p:sldId id="909" r:id="rId14"/>
    <p:sldId id="910" r:id="rId15"/>
    <p:sldId id="911" r:id="rId16"/>
    <p:sldId id="916" r:id="rId17"/>
    <p:sldId id="912" r:id="rId18"/>
    <p:sldId id="913" r:id="rId19"/>
    <p:sldId id="917" r:id="rId20"/>
    <p:sldId id="918" r:id="rId21"/>
    <p:sldId id="919" r:id="rId22"/>
    <p:sldId id="920" r:id="rId23"/>
    <p:sldId id="921" r:id="rId24"/>
    <p:sldId id="922" r:id="rId25"/>
    <p:sldId id="800" r:id="rId26"/>
    <p:sldId id="898" r:id="rId27"/>
    <p:sldId id="733" r:id="rId28"/>
    <p:sldId id="734" r:id="rId29"/>
    <p:sldId id="814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150"/>
    <a:srgbClr val="FF6600"/>
    <a:srgbClr val="FF9933"/>
    <a:srgbClr val="CC99FF"/>
    <a:srgbClr val="FDCE7B"/>
    <a:srgbClr val="1B84A5"/>
    <a:srgbClr val="2B9563"/>
    <a:srgbClr val="969696"/>
    <a:srgbClr val="CC3399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336"/>
      </p:cViewPr>
      <p:guideLst>
        <p:guide orient="horz" pos="2387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2017-2-7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模板来自于 </a:t>
            </a:r>
            <a:r>
              <a:rPr lang="en-US" altLang="zh-CN" smtClean="0">
                <a:ea typeface="宋体" panose="02010600030101010101" pitchFamily="2" charset="-122"/>
              </a:rPr>
              <a:t>http://docer.wps.cn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 noChangeArrowheads="1"/>
          </p:cNvSpPr>
          <p:nvPr/>
        </p:nvSpPr>
        <p:spPr bwMode="auto">
          <a:xfrm>
            <a:off x="4023992" y="9721107"/>
            <a:ext cx="3078427" cy="5135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75" tIns="49538" rIns="99075" bIns="49538" anchor="b"/>
          <a:lstStyle/>
          <a:p>
            <a:pPr algn="r" eaLnBrk="1" hangingPunct="1">
              <a:buFont typeface="Arial" panose="020B0604020202020204" pitchFamily="34" charset="0"/>
              <a:buNone/>
            </a:pPr>
            <a:fld id="{AAED0429-06AC-4391-B511-C2D4F3A38C12}" type="slidenum">
              <a:rPr lang="zh-CN" altLang="en-US" sz="13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2</a:t>
            </a:fld>
            <a:endParaRPr lang="zh-CN" altLang="en-US" sz="13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063" y="261258"/>
            <a:ext cx="8415337" cy="8552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23836" y="1214422"/>
            <a:ext cx="3357586" cy="755143"/>
            <a:chOff x="523836" y="1428736"/>
            <a:chExt cx="3357586" cy="755143"/>
          </a:xfrm>
        </p:grpSpPr>
        <p:sp>
          <p:nvSpPr>
            <p:cNvPr id="18" name="任意多边形 17"/>
            <p:cNvSpPr/>
            <p:nvPr/>
          </p:nvSpPr>
          <p:spPr>
            <a:xfrm>
              <a:off x="523836" y="1428736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809588" y="1617459"/>
              <a:ext cx="3071834" cy="56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endParaRPr lang="zh-CN" altLang="zh-CN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635" y="6372860"/>
            <a:ext cx="12190730" cy="23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540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2017-2-7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7013" y="637301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91563" y="6373017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54063" y="477520"/>
            <a:ext cx="10680700" cy="5635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4"/>
            <a:r>
              <a:rPr lang="zh-CN" altLang="en-US" dirty="0" smtClean="0"/>
              <a:t>第二级</a:t>
            </a:r>
          </a:p>
          <a:p>
            <a:pPr lvl="6"/>
            <a:r>
              <a:rPr lang="zh-CN" altLang="en-US" dirty="0" smtClean="0"/>
              <a:t>第三级</a:t>
            </a:r>
          </a:p>
          <a:p>
            <a:pPr lvl="7"/>
            <a:r>
              <a:rPr lang="zh-CN" altLang="en-US" dirty="0" smtClean="0"/>
              <a:t>第四级</a:t>
            </a:r>
          </a:p>
          <a:p>
            <a:pPr lvl="8"/>
            <a:r>
              <a:rPr lang="zh-CN" altLang="en-US" dirty="0" smtClean="0"/>
              <a:t>第五级</a:t>
            </a:r>
          </a:p>
        </p:txBody>
      </p:sp>
      <p:sp>
        <p:nvSpPr>
          <p:cNvPr id="6" name="Freeform 133"/>
          <p:cNvSpPr/>
          <p:nvPr userDrawn="1"/>
        </p:nvSpPr>
        <p:spPr bwMode="auto">
          <a:xfrm>
            <a:off x="11125200" y="5809765"/>
            <a:ext cx="781050" cy="585788"/>
          </a:xfrm>
          <a:prstGeom prst="flowChartDecision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198831" y="5919328"/>
            <a:ext cx="637824" cy="338552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>
            <p:custDataLst>
              <p:tags r:id="rId1"/>
            </p:custDataLst>
          </p:nvPr>
        </p:nvSpPr>
        <p:spPr>
          <a:xfrm>
            <a:off x="0" y="-1"/>
            <a:ext cx="12192000" cy="3552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4"/>
          <p:cNvSpPr txBox="1"/>
          <p:nvPr userDrawn="1">
            <p:custDataLst>
              <p:tags r:id="rId2"/>
            </p:custDataLst>
          </p:nvPr>
        </p:nvSpPr>
        <p:spPr>
          <a:xfrm>
            <a:off x="6296025" y="4052893"/>
            <a:ext cx="3841792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北京金企鹅文化发展中心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6339912" y="4606987"/>
            <a:ext cx="3826480" cy="4479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  <a:ea typeface="微软雅黑" panose="020B0503020204020204" charset="-122"/>
                <a:cs typeface="Arial" panose="020B0604020202020204" pitchFamily="34" charset="0"/>
              </a:rPr>
              <a:t>http://www.bjjqe.com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Bell MT" panose="02020503060305020303" pitchFamily="18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5" name="KSO_Shape"/>
          <p:cNvSpPr/>
          <p:nvPr userDrawn="1">
            <p:custDataLst>
              <p:tags r:id="rId4"/>
            </p:custDataLst>
          </p:nvPr>
        </p:nvSpPr>
        <p:spPr>
          <a:xfrm>
            <a:off x="5743652" y="4723721"/>
            <a:ext cx="399973" cy="200703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KSO_Shape"/>
          <p:cNvSpPr/>
          <p:nvPr userDrawn="1">
            <p:custDataLst>
              <p:tags r:id="rId5"/>
            </p:custDataLst>
          </p:nvPr>
        </p:nvSpPr>
        <p:spPr>
          <a:xfrm>
            <a:off x="5640344" y="4008003"/>
            <a:ext cx="614100" cy="347060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7" name="文本框 3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133850" y="2214554"/>
            <a:ext cx="8058150" cy="10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b="1" dirty="0" smtClean="0">
                <a:solidFill>
                  <a:srgbClr val="FFFFFF"/>
                </a:solidFill>
                <a:latin typeface="Britannic Bold" panose="020B0903060703020204" pitchFamily="34" charset="0"/>
              </a:rPr>
              <a:t>谢谢观看！</a:t>
            </a:r>
            <a:endParaRPr lang="zh-CN" altLang="en-US" sz="6600" b="1" dirty="0">
              <a:solidFill>
                <a:srgbClr val="FFFFFF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图片 8" descr="LOGO（黑色）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480684" y="2290946"/>
            <a:ext cx="2281816" cy="18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9" cstate="print"/>
          <a:srcRect l="20452" r="17427" b="5390"/>
          <a:stretch>
            <a:fillRect/>
          </a:stretch>
        </p:blipFill>
        <p:spPr>
          <a:xfrm rot="16200000" flipV="1">
            <a:off x="-100248" y="100244"/>
            <a:ext cx="863601" cy="663109"/>
          </a:xfrm>
          <a:custGeom>
            <a:avLst/>
            <a:gdLst>
              <a:gd name="connsiteX0" fmla="*/ 1007279 w 1007279"/>
              <a:gd name="connsiteY0" fmla="*/ 773431 h 773431"/>
              <a:gd name="connsiteX1" fmla="*/ 1007279 w 1007279"/>
              <a:gd name="connsiteY1" fmla="*/ 0 h 773431"/>
              <a:gd name="connsiteX2" fmla="*/ 404691 w 1007279"/>
              <a:gd name="connsiteY2" fmla="*/ 0 h 773431"/>
              <a:gd name="connsiteX3" fmla="*/ 473879 w 1007279"/>
              <a:gd name="connsiteY3" fmla="*/ 45011 h 773431"/>
              <a:gd name="connsiteX4" fmla="*/ 0 w 1007279"/>
              <a:gd name="connsiteY4" fmla="*/ 773431 h 77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279" h="773431">
                <a:moveTo>
                  <a:pt x="1007279" y="773431"/>
                </a:moveTo>
                <a:lnTo>
                  <a:pt x="1007279" y="0"/>
                </a:lnTo>
                <a:lnTo>
                  <a:pt x="404691" y="0"/>
                </a:lnTo>
                <a:lnTo>
                  <a:pt x="473879" y="45011"/>
                </a:lnTo>
                <a:lnTo>
                  <a:pt x="0" y="773431"/>
                </a:lnTo>
                <a:close/>
              </a:path>
            </a:pathLst>
          </a:custGeom>
        </p:spPr>
      </p:pic>
      <p:sp>
        <p:nvSpPr>
          <p:cNvPr id="9" name="灯片编号占位符 8"/>
          <p:cNvSpPr txBox="1"/>
          <p:nvPr userDrawn="1"/>
        </p:nvSpPr>
        <p:spPr>
          <a:xfrm>
            <a:off x="8795068" y="589740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906490-237C-474C-BA2E-D98840BC1F8F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=""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0" indent="-179705" algn="l" rtl="0" eaLnBrk="1" fontAlgn="base" hangingPunct="1">
        <a:lnSpc>
          <a:spcPct val="15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0" indent="0" algn="l" rtl="0" eaLnBrk="1" fontAlgn="base" hangingPunct="1"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rgbClr val="262626"/>
          </a:solidFill>
          <a:latin typeface="+mn-lt"/>
          <a:ea typeface="+mn-ea"/>
          <a:cs typeface="+mn-cs"/>
        </a:defRPr>
      </a:lvl4pPr>
      <a:lvl5pPr marL="360045" indent="-179705" algn="l" rtl="0" eaLnBrk="1" fontAlgn="base" hangingPunct="1">
        <a:lnSpc>
          <a:spcPct val="150000"/>
        </a:lnSpc>
        <a:spcBef>
          <a:spcPts val="5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79705" algn="l" defTabSz="914400" rtl="0" eaLnBrk="1" latinLnBrk="0" hangingPunct="1">
        <a:lnSpc>
          <a:spcPct val="150000"/>
        </a:lnSpc>
        <a:spcBef>
          <a:spcPts val="500"/>
        </a:spcBef>
        <a:buClr>
          <a:schemeClr val="tx1"/>
        </a:buClr>
        <a:buSzPct val="8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4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tags" Target="../tags/tag31.xml"/><Relationship Id="rId7" Type="http://schemas.openxmlformats.org/officeDocument/2006/relationships/image" Target="../media/image15.jpe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7.xml"/><Relationship Id="rId7" Type="http://schemas.openxmlformats.org/officeDocument/2006/relationships/image" Target="../media/image16.jpe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40.xml"/><Relationship Id="rId7" Type="http://schemas.openxmlformats.org/officeDocument/2006/relationships/image" Target="../media/image19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2.jpe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tags" Target="../tags/tag46.xml"/><Relationship Id="rId7" Type="http://schemas.openxmlformats.org/officeDocument/2006/relationships/image" Target="../media/image14.jpe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24.jpe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25.jpe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6.png"/><Relationship Id="rId5" Type="http://schemas.openxmlformats.org/officeDocument/2006/relationships/tags" Target="../tags/tag16.xml"/><Relationship Id="rId10" Type="http://schemas.openxmlformats.org/officeDocument/2006/relationships/image" Target="../media/image5.png"/><Relationship Id="rId4" Type="http://schemas.openxmlformats.org/officeDocument/2006/relationships/tags" Target="../tags/tag15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tags" Target="../tags/tag56.xml"/><Relationship Id="rId7" Type="http://schemas.openxmlformats.org/officeDocument/2006/relationships/image" Target="../media/image26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59.xml"/><Relationship Id="rId7" Type="http://schemas.openxmlformats.org/officeDocument/2006/relationships/image" Target="../media/image28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4.xml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62.xml"/><Relationship Id="rId7" Type="http://schemas.openxmlformats.org/officeDocument/2006/relationships/image" Target="../media/image32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tags" Target="../tags/tag65.xml"/><Relationship Id="rId7" Type="http://schemas.openxmlformats.org/officeDocument/2006/relationships/image" Target="../media/image34.jpe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22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oleObject" Target="../embeddings/oleObject2.bin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37.jpeg"/><Relationship Id="rId2" Type="http://schemas.openxmlformats.org/officeDocument/2006/relationships/tags" Target="../tags/tag70.xml"/><Relationship Id="rId1" Type="http://schemas.openxmlformats.org/officeDocument/2006/relationships/vmlDrawing" Target="../drawings/vmlDrawing2.vml"/><Relationship Id="rId6" Type="http://schemas.openxmlformats.org/officeDocument/2006/relationships/tags" Target="../tags/tag74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73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jpe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Picture_1"/>
          <p:cNvSpPr/>
          <p:nvPr>
            <p:custDataLst>
              <p:tags r:id="rId2"/>
            </p:custDataLst>
          </p:nvPr>
        </p:nvSpPr>
        <p:spPr>
          <a:xfrm>
            <a:off x="2397843" y="1061577"/>
            <a:ext cx="9794157" cy="4218037"/>
          </a:xfrm>
          <a:custGeom>
            <a:avLst/>
            <a:gdLst>
              <a:gd name="connsiteX0" fmla="*/ 0 w 7345618"/>
              <a:gd name="connsiteY0" fmla="*/ 0 h 4218037"/>
              <a:gd name="connsiteX1" fmla="*/ 7345618 w 7345618"/>
              <a:gd name="connsiteY1" fmla="*/ 0 h 4218037"/>
              <a:gd name="connsiteX2" fmla="*/ 7345618 w 7345618"/>
              <a:gd name="connsiteY2" fmla="*/ 4218037 h 4218037"/>
              <a:gd name="connsiteX3" fmla="*/ 2604652 w 7345618"/>
              <a:gd name="connsiteY3" fmla="*/ 4218037 h 42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5618" h="4218037">
                <a:moveTo>
                  <a:pt x="0" y="0"/>
                </a:moveTo>
                <a:lnTo>
                  <a:pt x="7345618" y="0"/>
                </a:lnTo>
                <a:lnTo>
                  <a:pt x="7345618" y="4218037"/>
                </a:lnTo>
                <a:lnTo>
                  <a:pt x="2604652" y="4218037"/>
                </a:lnTo>
                <a:close/>
              </a:path>
            </a:pathLst>
          </a:custGeom>
          <a:blipFill dpi="0" rotWithShape="1">
            <a:blip r:embed="rId7" cstate="print">
              <a:alphaModFix amt="80000"/>
            </a:blip>
            <a:srcRect/>
            <a:stretch>
              <a:fillRect t="-3066" b="-283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Text_1"/>
          <p:cNvSpPr/>
          <p:nvPr>
            <p:custDataLst>
              <p:tags r:id="rId3"/>
            </p:custDataLst>
          </p:nvPr>
        </p:nvSpPr>
        <p:spPr>
          <a:xfrm>
            <a:off x="14168" y="1060521"/>
            <a:ext cx="5308601" cy="4234460"/>
          </a:xfrm>
          <a:custGeom>
            <a:avLst/>
            <a:gdLst>
              <a:gd name="connsiteX0" fmla="*/ 0 w 3905250"/>
              <a:gd name="connsiteY0" fmla="*/ 0 h 4204068"/>
              <a:gd name="connsiteX1" fmla="*/ 1314884 w 3905250"/>
              <a:gd name="connsiteY1" fmla="*/ 0 h 4204068"/>
              <a:gd name="connsiteX2" fmla="*/ 3905250 w 3905250"/>
              <a:gd name="connsiteY2" fmla="*/ 4204068 h 4204068"/>
              <a:gd name="connsiteX3" fmla="*/ 0 w 3905250"/>
              <a:gd name="connsiteY3" fmla="*/ 4204068 h 420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4204068">
                <a:moveTo>
                  <a:pt x="0" y="0"/>
                </a:moveTo>
                <a:lnTo>
                  <a:pt x="1314884" y="0"/>
                </a:lnTo>
                <a:lnTo>
                  <a:pt x="3905250" y="4204068"/>
                </a:lnTo>
                <a:lnTo>
                  <a:pt x="0" y="42040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144000" rtlCol="0" anchor="b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2000" dirty="0" smtClean="0">
              <a:solidFill>
                <a:srgbClr val="292929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MH_Other_2"/>
          <p:cNvCxnSpPr/>
          <p:nvPr>
            <p:custDataLst>
              <p:tags r:id="rId4"/>
            </p:custDataLst>
          </p:nvPr>
        </p:nvCxnSpPr>
        <p:spPr>
          <a:xfrm>
            <a:off x="1200897" y="0"/>
            <a:ext cx="5683044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_3"/>
          <p:cNvSpPr/>
          <p:nvPr>
            <p:custDataLst>
              <p:tags r:id="rId5"/>
            </p:custDataLst>
          </p:nvPr>
        </p:nvSpPr>
        <p:spPr>
          <a:xfrm>
            <a:off x="5404987" y="4717307"/>
            <a:ext cx="6787015" cy="385547"/>
          </a:xfrm>
          <a:custGeom>
            <a:avLst/>
            <a:gdLst>
              <a:gd name="connsiteX0" fmla="*/ 0 w 5090261"/>
              <a:gd name="connsiteY0" fmla="*/ 0 h 385547"/>
              <a:gd name="connsiteX1" fmla="*/ 5090261 w 5090261"/>
              <a:gd name="connsiteY1" fmla="*/ 0 h 385547"/>
              <a:gd name="connsiteX2" fmla="*/ 5090261 w 5090261"/>
              <a:gd name="connsiteY2" fmla="*/ 385547 h 385547"/>
              <a:gd name="connsiteX3" fmla="*/ 240311 w 5090261"/>
              <a:gd name="connsiteY3" fmla="*/ 385547 h 38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261" h="385547">
                <a:moveTo>
                  <a:pt x="0" y="0"/>
                </a:moveTo>
                <a:lnTo>
                  <a:pt x="5090261" y="0"/>
                </a:lnTo>
                <a:lnTo>
                  <a:pt x="5090261" y="385547"/>
                </a:lnTo>
                <a:lnTo>
                  <a:pt x="240311" y="385547"/>
                </a:lnTo>
                <a:close/>
              </a:path>
            </a:pathLst>
          </a:custGeom>
          <a:solidFill>
            <a:srgbClr val="66CC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24000" rtlCol="0" anchor="ctr"/>
          <a:lstStyle/>
          <a:p>
            <a:pPr algn="r"/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35480"/>
            <a:ext cx="3879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实验十一  </a:t>
            </a:r>
          </a:p>
          <a:p>
            <a:endParaRPr lang="zh-CN" altLang="en-US" sz="4800" b="1" spc="50" dirty="0" smtClean="0">
              <a:solidFill>
                <a:schemeClr val="bg2"/>
              </a:solidFill>
              <a:effectLst>
                <a:glow rad="101600">
                  <a:schemeClr val="tx2"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r>
              <a:rPr lang="zh-CN" altLang="en-US" sz="4800" b="1" spc="50" dirty="0" smtClean="0">
                <a:solidFill>
                  <a:schemeClr val="bg2"/>
                </a:solidFill>
                <a:effectLst>
                  <a:glow rad="101600">
                    <a:schemeClr val="tx2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动态RIP配置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0" grpId="1"/>
      <p:bldP spid="10" grpId="2"/>
      <p:bldP spid="10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5696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四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13380"/>
            <a:ext cx="513715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实验内容与步骤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79805" y="1416050"/>
            <a:ext cx="9548495" cy="777240"/>
            <a:chOff x="1543" y="2230"/>
            <a:chExt cx="15037" cy="1224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092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首先按实验拓扑图11-1要求连接好各设备，然后对RouterA的设备名称和端口IP进行配置。配置命令如图11-2所示。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47720" y="2822575"/>
            <a:ext cx="5496560" cy="3587750"/>
            <a:chOff x="5272" y="4445"/>
            <a:chExt cx="8656" cy="5650"/>
          </a:xfrm>
        </p:grpSpPr>
        <p:sp>
          <p:nvSpPr>
            <p:cNvPr id="13" name="文本框 12"/>
            <p:cNvSpPr txBox="1"/>
            <p:nvPr/>
          </p:nvSpPr>
          <p:spPr>
            <a:xfrm>
              <a:off x="7353" y="9519"/>
              <a:ext cx="449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图11-2  路由器RA基本配置</a:t>
              </a:r>
            </a:p>
          </p:txBody>
        </p:sp>
        <p:pic>
          <p:nvPicPr>
            <p:cNvPr id="4" name="图片 199" descr="1F0OO2)I[$)FQ)4$TDTVO61"/>
            <p:cNvPicPr>
              <a:picLocks noChangeAspect="1"/>
            </p:cNvPicPr>
            <p:nvPr/>
          </p:nvPicPr>
          <p:blipFill>
            <a:blip r:embed="rId6">
              <a:grayscl/>
            </a:blip>
            <a:srcRect l="2573"/>
            <a:stretch>
              <a:fillRect/>
            </a:stretch>
          </p:blipFill>
          <p:spPr>
            <a:xfrm>
              <a:off x="5272" y="4445"/>
              <a:ext cx="8656" cy="5074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79805" y="1416050"/>
            <a:ext cx="9548495" cy="601980"/>
            <a:chOff x="1543" y="2230"/>
            <a:chExt cx="15037" cy="948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09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配置无误后，利用show ip route命令查看路由表，如图11-3所示。</a:t>
              </a:r>
            </a:p>
          </p:txBody>
        </p:sp>
      </p:grp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23085" y="3227070"/>
            <a:ext cx="6591300" cy="2679065"/>
            <a:chOff x="4843" y="4506"/>
            <a:chExt cx="10380" cy="4219"/>
          </a:xfrm>
        </p:grpSpPr>
        <p:sp>
          <p:nvSpPr>
            <p:cNvPr id="13" name="文本框 12"/>
            <p:cNvSpPr txBox="1"/>
            <p:nvPr/>
          </p:nvSpPr>
          <p:spPr>
            <a:xfrm>
              <a:off x="7786" y="8149"/>
              <a:ext cx="449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图11-3  查看RA路由表信息</a:t>
              </a:r>
            </a:p>
          </p:txBody>
        </p:sp>
        <p:pic>
          <p:nvPicPr>
            <p:cNvPr id="4" name="图片 200" descr="4}5172YB7JGT[)@6RM7I2$A"/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4843" y="4506"/>
              <a:ext cx="10381" cy="3643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图片 6" descr="235104-1305100Q9124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392410" y="2741930"/>
            <a:ext cx="1565910" cy="1565910"/>
          </a:xfrm>
          <a:prstGeom prst="rect">
            <a:avLst/>
          </a:prstGeom>
        </p:spPr>
      </p:pic>
      <p:cxnSp>
        <p:nvCxnSpPr>
          <p:cNvPr id="17" name="直接连接符 16"/>
          <p:cNvCxnSpPr>
            <a:stCxn id="13" idx="3"/>
          </p:cNvCxnSpPr>
          <p:nvPr/>
        </p:nvCxnSpPr>
        <p:spPr>
          <a:xfrm>
            <a:off x="6545580" y="5723255"/>
            <a:ext cx="1584000" cy="6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8129270" y="5046980"/>
            <a:ext cx="838200" cy="6762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967470" y="5046980"/>
            <a:ext cx="2647950" cy="95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67470" y="4065905"/>
            <a:ext cx="26479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通过路由表信息，可以发现目前路由器RA只有直连路由信息。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79805" y="1416050"/>
            <a:ext cx="9548495" cy="601980"/>
            <a:chOff x="1543" y="2230"/>
            <a:chExt cx="15037" cy="948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09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对RouterB的设备名称和端口IP进行配置。配置命令如图11-4所示。</a:t>
              </a:r>
            </a:p>
          </p:txBody>
        </p:sp>
      </p:grp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155315" y="2698750"/>
            <a:ext cx="5593080" cy="3616325"/>
            <a:chOff x="4969" y="4250"/>
            <a:chExt cx="8808" cy="5695"/>
          </a:xfrm>
        </p:grpSpPr>
        <p:sp>
          <p:nvSpPr>
            <p:cNvPr id="13" name="文本框 12"/>
            <p:cNvSpPr txBox="1"/>
            <p:nvPr/>
          </p:nvSpPr>
          <p:spPr>
            <a:xfrm>
              <a:off x="7363" y="9369"/>
              <a:ext cx="44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图11-4  路由器RB基本配置</a:t>
              </a:r>
            </a:p>
          </p:txBody>
        </p:sp>
        <p:pic>
          <p:nvPicPr>
            <p:cNvPr id="4" name="图片 201" descr="B012%Z_IW4JNU[RCMQKE(MV"/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4969" y="4250"/>
              <a:ext cx="8808" cy="511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79805" y="1416050"/>
            <a:ext cx="9548495" cy="601980"/>
            <a:chOff x="1543" y="2230"/>
            <a:chExt cx="15037" cy="948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092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配置无误后，利用show ip route命令查看路由表，如图11-5所示。</a:t>
              </a:r>
            </a:p>
          </p:txBody>
        </p:sp>
      </p:grp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pic>
        <p:nvPicPr>
          <p:cNvPr id="7" name="图片 6" descr="235104-1305100Q91240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392410" y="2741930"/>
            <a:ext cx="1565910" cy="1565910"/>
          </a:xfrm>
          <a:prstGeom prst="rect">
            <a:avLst/>
          </a:prstGeom>
        </p:spPr>
      </p:pic>
      <p:cxnSp>
        <p:nvCxnSpPr>
          <p:cNvPr id="17" name="直接连接符 16"/>
          <p:cNvCxnSpPr>
            <a:stCxn id="13" idx="3"/>
          </p:cNvCxnSpPr>
          <p:nvPr/>
        </p:nvCxnSpPr>
        <p:spPr>
          <a:xfrm>
            <a:off x="6532880" y="5723255"/>
            <a:ext cx="1584000" cy="6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8129270" y="5046980"/>
            <a:ext cx="838200" cy="6762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967470" y="5046980"/>
            <a:ext cx="2647950" cy="95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67470" y="4094480"/>
            <a:ext cx="26479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通过路由表信息，可以发现目前路由器RB只有直连路由信息。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63725" y="3221355"/>
            <a:ext cx="6497320" cy="2684780"/>
            <a:chOff x="2935" y="5073"/>
            <a:chExt cx="10232" cy="4228"/>
          </a:xfrm>
        </p:grpSpPr>
        <p:sp>
          <p:nvSpPr>
            <p:cNvPr id="13" name="文本框 12"/>
            <p:cNvSpPr txBox="1"/>
            <p:nvPr/>
          </p:nvSpPr>
          <p:spPr>
            <a:xfrm>
              <a:off x="5814" y="8725"/>
              <a:ext cx="44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图11-5  查看RB路由表信息</a:t>
              </a:r>
            </a:p>
          </p:txBody>
        </p:sp>
        <p:pic>
          <p:nvPicPr>
            <p:cNvPr id="4" name="图片 202"/>
            <p:cNvPicPr>
              <a:picLocks noChangeAspect="1"/>
            </p:cNvPicPr>
            <p:nvPr/>
          </p:nvPicPr>
          <p:blipFill>
            <a:blip r:embed="rId8"/>
            <a:srcRect l="1149" r="897"/>
            <a:stretch>
              <a:fillRect/>
            </a:stretch>
          </p:blipFill>
          <p:spPr>
            <a:xfrm>
              <a:off x="2935" y="5073"/>
              <a:ext cx="10232" cy="365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79805" y="1416050"/>
            <a:ext cx="9548495" cy="777240"/>
            <a:chOff x="1543" y="2230"/>
            <a:chExt cx="15037" cy="1224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092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根据两个路由器的路由表显示信息，分别在RA和RB上执行ping命令测试网络连通性，如图11-6和图11-7所示。</a:t>
              </a:r>
            </a:p>
          </p:txBody>
        </p:sp>
      </p:grp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05535" y="2969895"/>
            <a:ext cx="4975860" cy="2121535"/>
            <a:chOff x="916" y="5218"/>
            <a:chExt cx="7836" cy="3341"/>
          </a:xfrm>
        </p:grpSpPr>
        <p:sp>
          <p:nvSpPr>
            <p:cNvPr id="13" name="文本框 12"/>
            <p:cNvSpPr txBox="1"/>
            <p:nvPr/>
          </p:nvSpPr>
          <p:spPr>
            <a:xfrm>
              <a:off x="1187" y="7983"/>
              <a:ext cx="729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图11-6  在RA上执行ping命令测试网络连通性</a:t>
              </a:r>
            </a:p>
          </p:txBody>
        </p:sp>
        <p:pic>
          <p:nvPicPr>
            <p:cNvPr id="4" name="图片 203" descr="Q1C~Y[}I$TG5]B3Y74QT4AB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6" y="5218"/>
              <a:ext cx="7837" cy="27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6439535" y="2969895"/>
            <a:ext cx="4956810" cy="2139950"/>
            <a:chOff x="9228" y="5218"/>
            <a:chExt cx="7806" cy="3370"/>
          </a:xfrm>
        </p:grpSpPr>
        <p:pic>
          <p:nvPicPr>
            <p:cNvPr id="7" name="图片 204" descr="]HJ0Y0OJE8P4$QR{)RRB{(M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28" y="5218"/>
              <a:ext cx="7807" cy="2794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</p:pic>
        <p:sp>
          <p:nvSpPr>
            <p:cNvPr id="5" name="文本框 4"/>
            <p:cNvSpPr txBox="1"/>
            <p:nvPr/>
          </p:nvSpPr>
          <p:spPr>
            <a:xfrm>
              <a:off x="9494" y="8012"/>
              <a:ext cx="72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图11-7  在RB上执行ping命令测试网络连通性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37180" y="5176520"/>
            <a:ext cx="5840095" cy="1544320"/>
            <a:chOff x="4468" y="8152"/>
            <a:chExt cx="9197" cy="2432"/>
          </a:xfrm>
        </p:grpSpPr>
        <p:sp>
          <p:nvSpPr>
            <p:cNvPr id="20" name="文本框 19"/>
            <p:cNvSpPr txBox="1"/>
            <p:nvPr/>
          </p:nvSpPr>
          <p:spPr>
            <a:xfrm>
              <a:off x="7326" y="8633"/>
              <a:ext cx="6119" cy="1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通过测试我们可知</a:t>
              </a:r>
              <a:r>
                <a:rPr 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：</a:t>
              </a:r>
            </a:p>
            <a:p>
              <a:pPr algn="l"/>
              <a:r>
                <a:rPr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路由器A无法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到达</a:t>
              </a:r>
              <a:r>
                <a:rPr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192.168.2.0的网络；</a:t>
              </a:r>
            </a:p>
            <a:p>
              <a:pPr algn="l"/>
              <a:r>
                <a:rPr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路由器B无法到达192.168.1.0的网络。</a:t>
              </a:r>
            </a:p>
          </p:txBody>
        </p:sp>
        <p:pic>
          <p:nvPicPr>
            <p:cNvPr id="11" name="图片 10" descr="56797542abb7c_10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8" y="8152"/>
              <a:ext cx="1942" cy="243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7275" y="8609"/>
              <a:ext cx="6390" cy="1590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79805" y="1416050"/>
            <a:ext cx="9547860" cy="1051560"/>
            <a:chOff x="1543" y="2230"/>
            <a:chExt cx="15036" cy="1656"/>
          </a:xfrm>
        </p:grpSpPr>
        <p:sp>
          <p:nvSpPr>
            <p:cNvPr id="8" name="矩形 7"/>
            <p:cNvSpPr/>
            <p:nvPr/>
          </p:nvSpPr>
          <p:spPr>
            <a:xfrm>
              <a:off x="12390" y="2924"/>
              <a:ext cx="3090" cy="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543" y="2230"/>
              <a:ext cx="15037" cy="1656"/>
              <a:chOff x="1543" y="2230"/>
              <a:chExt cx="15037" cy="1656"/>
            </a:xfrm>
          </p:grpSpPr>
          <p:sp>
            <p:nvSpPr>
              <p:cNvPr id="71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1543" y="2230"/>
                <a:ext cx="1944" cy="948"/>
              </a:xfrm>
              <a:prstGeom prst="ellipse">
                <a:avLst/>
              </a:prstGeom>
              <a:solidFill>
                <a:srgbClr val="65922A"/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Arial" panose="020B0604020202020204" pitchFamily="34" charset="0"/>
                  </a:rPr>
                  <a:t>步骤</a:t>
                </a:r>
                <a:r>
                  <a:rPr lang="en-US" altLang="zh-CN" sz="2000" b="1" kern="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3488" y="2416"/>
                <a:ext cx="13092" cy="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>
                    <a:latin typeface="Times New Roman" panose="02020603050405020304" pitchFamily="18" charset="0"/>
                    <a:ea typeface="微软雅黑" panose="020B0503020204020204" charset="-122"/>
                  </a:rPr>
                  <a:t>        </a:t>
                </a:r>
                <a:r>
                  <a:rPr lang="zh-CN" altLang="en-US">
                    <a:latin typeface="Times New Roman" panose="02020603050405020304" pitchFamily="18" charset="0"/>
                    <a:ea typeface="微软雅黑" panose="020B0503020204020204" charset="-122"/>
                  </a:rPr>
                  <a:t>分别为两个路由器配置动态路由。首先对RA启用RIP协议，指定协议版本（RIP有两个版本），然后配置动态路由，命令格式为：network 直连网段，如下所示。</a:t>
                </a:r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504950" y="3247390"/>
            <a:ext cx="9810750" cy="1295400"/>
            <a:chOff x="2370" y="4124"/>
            <a:chExt cx="15450" cy="2040"/>
          </a:xfrm>
        </p:grpSpPr>
        <p:sp>
          <p:nvSpPr>
            <p:cNvPr id="17" name="矩形 16"/>
            <p:cNvSpPr/>
            <p:nvPr/>
          </p:nvSpPr>
          <p:spPr>
            <a:xfrm>
              <a:off x="2370" y="4124"/>
              <a:ext cx="15450" cy="2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736" y="4169"/>
              <a:ext cx="14818" cy="1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RA（config）#router rip				//启用RIP协议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RA（config-router）#version 2			// RIP协议第二版，默认设置是第一版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RA（config-router）#network 192.168.1.0		//添加与路由器直连的网络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RA（config-router）#network 172.25.1.0</a:t>
              </a:r>
            </a:p>
          </p:txBody>
        </p:sp>
      </p:grpSp>
      <p:pic>
        <p:nvPicPr>
          <p:cNvPr id="4" name="图片 3" descr="20081206_4e18c542e93f3ce26a6c2RyvOfYgjVo1"/>
          <p:cNvPicPr>
            <a:picLocks noChangeAspect="1"/>
          </p:cNvPicPr>
          <p:nvPr/>
        </p:nvPicPr>
        <p:blipFill>
          <a:blip r:embed="rId7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1101725" y="576580"/>
            <a:ext cx="4889500" cy="7687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9805" y="1416050"/>
            <a:ext cx="9719310" cy="601980"/>
            <a:chOff x="1543" y="2230"/>
            <a:chExt cx="15306" cy="948"/>
          </a:xfrm>
        </p:grpSpPr>
        <p:sp>
          <p:nvSpPr>
            <p:cNvPr id="71" name="MH_Other_2"/>
            <p:cNvSpPr/>
            <p:nvPr>
              <p:custDataLst>
                <p:tags r:id="rId4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351"/>
              <a:ext cx="1336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配置好RA的RIP协议后，查看路由表信息，发现路由表并没有变化，为什么？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979805" y="3187700"/>
            <a:ext cx="7701280" cy="601980"/>
            <a:chOff x="1543" y="2230"/>
            <a:chExt cx="12128" cy="948"/>
          </a:xfrm>
        </p:grpSpPr>
        <p:sp>
          <p:nvSpPr>
            <p:cNvPr id="25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88" y="2416"/>
              <a:ext cx="10183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对RB启用RIP协议并配置动态路由信息，如图11-8所示。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42360" y="4211955"/>
            <a:ext cx="4907280" cy="1723390"/>
            <a:chOff x="5888" y="3616"/>
            <a:chExt cx="7728" cy="2714"/>
          </a:xfrm>
        </p:grpSpPr>
        <p:pic>
          <p:nvPicPr>
            <p:cNvPr id="28" name="图片 205" descr="IG8M1MS0OHIBIOAIBJMO)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" y="3616"/>
              <a:ext cx="7728" cy="22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" name="文本框 28"/>
            <p:cNvSpPr txBox="1"/>
            <p:nvPr/>
          </p:nvSpPr>
          <p:spPr>
            <a:xfrm>
              <a:off x="7155" y="5754"/>
              <a:ext cx="519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图11-8  RB路由器动态路由配置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9805" y="1416050"/>
            <a:ext cx="9548495" cy="777240"/>
            <a:chOff x="1543" y="2230"/>
            <a:chExt cx="15037" cy="1224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092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配置好RB的RIP协议后，查看路由表信息，发现路由表多了一项“R”信息，说明RIP协议起作用了，相邻路由器的信息动态建立了路由表，如图11-9所示。</a:t>
              </a:r>
              <a:endParaRPr lang="zh-CN" altLang="en-US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001645" y="3074035"/>
            <a:ext cx="6188710" cy="2687955"/>
            <a:chOff x="4592" y="2320"/>
            <a:chExt cx="9746" cy="4233"/>
          </a:xfrm>
        </p:grpSpPr>
        <p:pic>
          <p:nvPicPr>
            <p:cNvPr id="9" name="图片 206" descr="U[$BFZYUDD}CW2(FAMB3GB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2" y="2320"/>
              <a:ext cx="9746" cy="36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7040" y="5977"/>
              <a:ext cx="44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图11-9  查看RB路由表信息</a:t>
              </a:r>
            </a:p>
          </p:txBody>
        </p:sp>
        <p:sp>
          <p:nvSpPr>
            <p:cNvPr id="1073743162" name="矩形 1073743161"/>
            <p:cNvSpPr/>
            <p:nvPr/>
          </p:nvSpPr>
          <p:spPr>
            <a:xfrm>
              <a:off x="4592" y="5475"/>
              <a:ext cx="7850" cy="255"/>
            </a:xfrm>
            <a:prstGeom prst="rect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9805" y="1416050"/>
            <a:ext cx="9548495" cy="777240"/>
            <a:chOff x="1543" y="2230"/>
            <a:chExt cx="15037" cy="1224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092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在RB上执行ping命令，发现RB可以ping通目的网络192.168.1.0了，如图11-10所示。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192655" y="3106420"/>
            <a:ext cx="8180070" cy="1764030"/>
            <a:chOff x="3483" y="4727"/>
            <a:chExt cx="12882" cy="2778"/>
          </a:xfrm>
        </p:grpSpPr>
        <p:sp>
          <p:nvSpPr>
            <p:cNvPr id="11" name="文本框 10"/>
            <p:cNvSpPr txBox="1"/>
            <p:nvPr/>
          </p:nvSpPr>
          <p:spPr>
            <a:xfrm>
              <a:off x="6307" y="6929"/>
              <a:ext cx="745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图11-10  在RB上执行ping命令测试网络连通性</a:t>
              </a:r>
            </a:p>
          </p:txBody>
        </p:sp>
        <p:pic>
          <p:nvPicPr>
            <p:cNvPr id="5" name="图片 207" descr="@@YE(VXWGQ3D1Z_4_JANZSQ"/>
            <p:cNvPicPr>
              <a:picLocks noChangeAspect="1"/>
            </p:cNvPicPr>
            <p:nvPr/>
          </p:nvPicPr>
          <p:blipFill>
            <a:blip r:embed="rId7"/>
            <a:srcRect l="633"/>
            <a:stretch>
              <a:fillRect/>
            </a:stretch>
          </p:blipFill>
          <p:spPr>
            <a:xfrm>
              <a:off x="3483" y="4727"/>
              <a:ext cx="12883" cy="220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任意多边形 17"/>
          <p:cNvSpPr/>
          <p:nvPr>
            <p:custDataLst>
              <p:tags r:id="rId2"/>
            </p:custDataLst>
          </p:nvPr>
        </p:nvSpPr>
        <p:spPr bwMode="auto">
          <a:xfrm>
            <a:off x="27093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文本框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8820" y="828675"/>
            <a:ext cx="1797049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FFFFFF"/>
                </a:solidFill>
                <a:latin typeface="微软雅黑" panose="020B0503020204020204" charset="-122"/>
              </a:rPr>
              <a:t>目录</a:t>
            </a:r>
          </a:p>
        </p:txBody>
      </p:sp>
      <p:cxnSp>
        <p:nvCxnSpPr>
          <p:cNvPr id="5125" name="直接连接符 22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762001" y="1628775"/>
            <a:ext cx="3240617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</a:ln>
        </p:spPr>
      </p:cxnSp>
      <p:grpSp>
        <p:nvGrpSpPr>
          <p:cNvPr id="36" name="组合 35"/>
          <p:cNvGrpSpPr/>
          <p:nvPr/>
        </p:nvGrpSpPr>
        <p:grpSpPr>
          <a:xfrm>
            <a:off x="1760855" y="535305"/>
            <a:ext cx="8735060" cy="5029200"/>
            <a:chOff x="2773" y="843"/>
            <a:chExt cx="13756" cy="7920"/>
          </a:xfrm>
        </p:grpSpPr>
        <p:sp>
          <p:nvSpPr>
            <p:cNvPr id="5123" name="Text Box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826" y="2805"/>
              <a:ext cx="3803" cy="7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dist"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Contents</a:t>
              </a:r>
            </a:p>
          </p:txBody>
        </p:sp>
        <p:cxnSp>
          <p:nvCxnSpPr>
            <p:cNvPr id="5126" name="直接连接符 24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>
              <a:off x="2773" y="843"/>
              <a:ext cx="0" cy="3345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prstDash val="sysDash"/>
              <a:round/>
            </a:ln>
          </p:spPr>
        </p:cxnSp>
        <p:grpSp>
          <p:nvGrpSpPr>
            <p:cNvPr id="6" name="组合 5"/>
            <p:cNvGrpSpPr/>
            <p:nvPr/>
          </p:nvGrpSpPr>
          <p:grpSpPr>
            <a:xfrm>
              <a:off x="9381" y="1320"/>
              <a:ext cx="7148" cy="963"/>
              <a:chOff x="9935" y="748"/>
              <a:chExt cx="7148" cy="963"/>
            </a:xfrm>
          </p:grpSpPr>
          <p:pic>
            <p:nvPicPr>
              <p:cNvPr id="47" name="图片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983" y="748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48" name="椭圆 47"/>
              <p:cNvSpPr/>
              <p:nvPr/>
            </p:nvSpPr>
            <p:spPr>
              <a:xfrm>
                <a:off x="9983" y="748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" name="组合 20"/>
              <p:cNvGrpSpPr/>
              <p:nvPr/>
            </p:nvGrpSpPr>
            <p:grpSpPr>
              <a:xfrm>
                <a:off x="11138" y="748"/>
                <a:ext cx="5945" cy="960"/>
                <a:chOff x="6004452" y="1971917"/>
                <a:chExt cx="3406249" cy="610204"/>
              </a:xfrm>
            </p:grpSpPr>
            <p:pic>
              <p:nvPicPr>
                <p:cNvPr id="50" name="图片 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1" name="圆角矩形 50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文本框 19"/>
              <p:cNvSpPr txBox="1"/>
              <p:nvPr/>
            </p:nvSpPr>
            <p:spPr>
              <a:xfrm>
                <a:off x="11580" y="843"/>
                <a:ext cx="522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实验目的</a:t>
                </a:r>
              </a:p>
            </p:txBody>
          </p:sp>
          <p:sp>
            <p:nvSpPr>
              <p:cNvPr id="53" name="文本框 21"/>
              <p:cNvSpPr txBox="1"/>
              <p:nvPr/>
            </p:nvSpPr>
            <p:spPr>
              <a:xfrm>
                <a:off x="9935" y="871"/>
                <a:ext cx="1000" cy="7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605" y="2617"/>
              <a:ext cx="7100" cy="962"/>
              <a:chOff x="9009" y="2188"/>
              <a:chExt cx="7100" cy="965"/>
            </a:xfrm>
          </p:grpSpPr>
          <p:pic>
            <p:nvPicPr>
              <p:cNvPr id="54" name="图片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09" y="2188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椭圆 54"/>
              <p:cNvSpPr/>
              <p:nvPr/>
            </p:nvSpPr>
            <p:spPr>
              <a:xfrm>
                <a:off x="9009" y="2188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" name="组合 26"/>
              <p:cNvGrpSpPr/>
              <p:nvPr/>
            </p:nvGrpSpPr>
            <p:grpSpPr>
              <a:xfrm>
                <a:off x="10164" y="2188"/>
                <a:ext cx="5945" cy="963"/>
                <a:chOff x="6004452" y="1971917"/>
                <a:chExt cx="3406249" cy="610204"/>
              </a:xfrm>
            </p:grpSpPr>
            <p:pic>
              <p:nvPicPr>
                <p:cNvPr id="57" name="图片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8" name="圆角矩形 57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文本框 27"/>
              <p:cNvSpPr txBox="1"/>
              <p:nvPr/>
            </p:nvSpPr>
            <p:spPr>
              <a:xfrm>
                <a:off x="10607" y="2286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实验设备与条件</a:t>
                </a:r>
              </a:p>
            </p:txBody>
          </p:sp>
          <p:sp>
            <p:nvSpPr>
              <p:cNvPr id="60" name="文本框 28"/>
              <p:cNvSpPr txBox="1"/>
              <p:nvPr/>
            </p:nvSpPr>
            <p:spPr>
              <a:xfrm>
                <a:off x="9093" y="231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617" y="3913"/>
              <a:ext cx="7100" cy="962"/>
              <a:chOff x="7871" y="3631"/>
              <a:chExt cx="7100" cy="965"/>
            </a:xfrm>
          </p:grpSpPr>
          <p:pic>
            <p:nvPicPr>
              <p:cNvPr id="61" name="图片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871" y="3631"/>
                <a:ext cx="963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2" name="椭圆 61"/>
              <p:cNvSpPr/>
              <p:nvPr/>
            </p:nvSpPr>
            <p:spPr>
              <a:xfrm>
                <a:off x="7871" y="3631"/>
                <a:ext cx="963" cy="965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" name="组合 34"/>
              <p:cNvGrpSpPr/>
              <p:nvPr/>
            </p:nvGrpSpPr>
            <p:grpSpPr>
              <a:xfrm>
                <a:off x="9026" y="3631"/>
                <a:ext cx="5945" cy="962"/>
                <a:chOff x="6004452" y="1971917"/>
                <a:chExt cx="3406249" cy="610204"/>
              </a:xfrm>
            </p:grpSpPr>
            <p:pic>
              <p:nvPicPr>
                <p:cNvPr id="64" name="图片 3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5" name="圆角矩形 6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" name="文本框 35"/>
              <p:cNvSpPr txBox="1"/>
              <p:nvPr/>
            </p:nvSpPr>
            <p:spPr>
              <a:xfrm>
                <a:off x="9468" y="3728"/>
                <a:ext cx="522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实验要求与说明</a:t>
                </a:r>
              </a:p>
            </p:txBody>
          </p:sp>
          <p:sp>
            <p:nvSpPr>
              <p:cNvPr id="67" name="文本框 36"/>
              <p:cNvSpPr txBox="1"/>
              <p:nvPr/>
            </p:nvSpPr>
            <p:spPr>
              <a:xfrm>
                <a:off x="7970" y="3744"/>
                <a:ext cx="1000" cy="7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616" y="5209"/>
              <a:ext cx="7100" cy="962"/>
              <a:chOff x="6870" y="5087"/>
              <a:chExt cx="7100" cy="963"/>
            </a:xfrm>
          </p:grpSpPr>
          <p:pic>
            <p:nvPicPr>
              <p:cNvPr id="68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9" name="椭圆 68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5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71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2" name="圆角矩形 71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3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实验内容与步骤</a:t>
                </a:r>
              </a:p>
            </p:txBody>
          </p:sp>
          <p:sp>
            <p:nvSpPr>
              <p:cNvPr id="74" name="文本框 44"/>
              <p:cNvSpPr txBox="1"/>
              <p:nvPr/>
            </p:nvSpPr>
            <p:spPr>
              <a:xfrm>
                <a:off x="6948" y="5197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747" y="6505"/>
              <a:ext cx="7100" cy="962"/>
              <a:chOff x="6870" y="5087"/>
              <a:chExt cx="7100" cy="963"/>
            </a:xfrm>
          </p:grpSpPr>
          <p:pic>
            <p:nvPicPr>
              <p:cNvPr id="11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2" name="椭圆 11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14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5" name="圆角矩形 14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思考题</a:t>
                </a:r>
              </a:p>
            </p:txBody>
          </p:sp>
          <p:sp>
            <p:nvSpPr>
              <p:cNvPr id="17" name="文本框 44"/>
              <p:cNvSpPr txBox="1"/>
              <p:nvPr/>
            </p:nvSpPr>
            <p:spPr>
              <a:xfrm>
                <a:off x="6975" y="5198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五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38" y="7801"/>
              <a:ext cx="7100" cy="962"/>
              <a:chOff x="6870" y="5087"/>
              <a:chExt cx="7100" cy="963"/>
            </a:xfrm>
          </p:grpSpPr>
          <p:pic>
            <p:nvPicPr>
              <p:cNvPr id="19" name="图片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70" y="5087"/>
                <a:ext cx="963" cy="96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" name="椭圆 19"/>
              <p:cNvSpPr/>
              <p:nvPr/>
            </p:nvSpPr>
            <p:spPr>
              <a:xfrm>
                <a:off x="6870" y="5087"/>
                <a:ext cx="963" cy="963"/>
              </a:xfrm>
              <a:prstGeom prst="ellipse">
                <a:avLst/>
              </a:prstGeom>
              <a:solidFill>
                <a:schemeClr val="tx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1" name="组合 42"/>
              <p:cNvGrpSpPr/>
              <p:nvPr/>
            </p:nvGrpSpPr>
            <p:grpSpPr>
              <a:xfrm>
                <a:off x="8025" y="5087"/>
                <a:ext cx="5945" cy="960"/>
                <a:chOff x="6004452" y="1971917"/>
                <a:chExt cx="3406249" cy="610204"/>
              </a:xfrm>
            </p:grpSpPr>
            <p:pic>
              <p:nvPicPr>
                <p:cNvPr id="22" name="图片 4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6004452" y="1973117"/>
                  <a:ext cx="3406249" cy="6090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23" name="圆角矩形 22"/>
                <p:cNvSpPr/>
                <p:nvPr/>
              </p:nvSpPr>
              <p:spPr>
                <a:xfrm>
                  <a:off x="6004452" y="1971917"/>
                  <a:ext cx="3406249" cy="6102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alpha val="3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文本框 43"/>
              <p:cNvSpPr txBox="1"/>
              <p:nvPr/>
            </p:nvSpPr>
            <p:spPr>
              <a:xfrm>
                <a:off x="8467" y="5184"/>
                <a:ext cx="522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实验报告</a:t>
                </a:r>
              </a:p>
            </p:txBody>
          </p:sp>
          <p:sp>
            <p:nvSpPr>
              <p:cNvPr id="25" name="文本框 44"/>
              <p:cNvSpPr txBox="1"/>
              <p:nvPr/>
            </p:nvSpPr>
            <p:spPr>
              <a:xfrm>
                <a:off x="6948" y="5176"/>
                <a:ext cx="1000" cy="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六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9805" y="1416050"/>
            <a:ext cx="9548495" cy="777240"/>
            <a:chOff x="1543" y="2230"/>
            <a:chExt cx="15037" cy="1224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092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回到RA上查看路由表信息，也</a:t>
              </a:r>
              <a:r>
                <a:rPr lang="zh-CN" altLang="en-US" b="1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发现多了“R”路由信息，同样执行ping命令测试，也能ping通目的网络192.168.2.0。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分别如图11-11和图11-12所示。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217920" y="4296410"/>
            <a:ext cx="5353050" cy="1294765"/>
            <a:chOff x="9762" y="5421"/>
            <a:chExt cx="8430" cy="2039"/>
          </a:xfrm>
        </p:grpSpPr>
        <p:pic>
          <p:nvPicPr>
            <p:cNvPr id="4" name="图片 209" descr="$BH$1{LOA}$CKFX1J0DAITV"/>
            <p:cNvPicPr>
              <a:picLocks noChangeAspect="1"/>
            </p:cNvPicPr>
            <p:nvPr/>
          </p:nvPicPr>
          <p:blipFill>
            <a:blip r:embed="rId7"/>
            <a:srcRect l="673"/>
            <a:stretch>
              <a:fillRect/>
            </a:stretch>
          </p:blipFill>
          <p:spPr>
            <a:xfrm>
              <a:off x="9762" y="5421"/>
              <a:ext cx="8430" cy="1463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10240" y="6884"/>
              <a:ext cx="74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图11-12  在RA上执行ping命令测试网络连通性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0720" y="3251835"/>
            <a:ext cx="5232400" cy="2339340"/>
            <a:chOff x="1042" y="5121"/>
            <a:chExt cx="8240" cy="3684"/>
          </a:xfrm>
        </p:grpSpPr>
        <p:sp>
          <p:nvSpPr>
            <p:cNvPr id="11" name="文本框 10"/>
            <p:cNvSpPr txBox="1"/>
            <p:nvPr/>
          </p:nvSpPr>
          <p:spPr>
            <a:xfrm>
              <a:off x="2832" y="8229"/>
              <a:ext cx="466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图11-11  查看RA路由表信息</a:t>
              </a:r>
            </a:p>
          </p:txBody>
        </p:sp>
        <p:pic>
          <p:nvPicPr>
            <p:cNvPr id="5" name="图片 208" descr=")YDJ)RZW@J3A_L2IA$CD9IB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2" y="5121"/>
              <a:ext cx="8241" cy="3108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</p:pic>
        <p:sp>
          <p:nvSpPr>
            <p:cNvPr id="1073743163" name="矩形 1073743162"/>
            <p:cNvSpPr/>
            <p:nvPr/>
          </p:nvSpPr>
          <p:spPr>
            <a:xfrm>
              <a:off x="1042" y="8021"/>
              <a:ext cx="6569" cy="207"/>
            </a:xfrm>
            <a:prstGeom prst="rect">
              <a:avLst/>
            </a:prstGeom>
            <a:noFill/>
            <a:ln w="222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9805" y="1416050"/>
            <a:ext cx="9805670" cy="777240"/>
            <a:chOff x="1543" y="2230"/>
            <a:chExt cx="15442" cy="1224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497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根据表11-1所示设置各PC的IP地址、子网掩码和网关，如图11-13、图11-14、图11-15、图11-16所示。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25475" y="3196590"/>
            <a:ext cx="2517140" cy="2643505"/>
            <a:chOff x="985" y="5034"/>
            <a:chExt cx="3964" cy="4163"/>
          </a:xfrm>
        </p:grpSpPr>
        <p:sp>
          <p:nvSpPr>
            <p:cNvPr id="11" name="文本框 10"/>
            <p:cNvSpPr txBox="1"/>
            <p:nvPr/>
          </p:nvSpPr>
          <p:spPr>
            <a:xfrm>
              <a:off x="1470" y="8621"/>
              <a:ext cx="299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图11-13  配置PC1</a:t>
              </a:r>
            </a:p>
          </p:txBody>
        </p:sp>
        <p:pic>
          <p:nvPicPr>
            <p:cNvPr id="4" name="图片 2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5" y="5034"/>
              <a:ext cx="3964" cy="359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3364865" y="3196590"/>
            <a:ext cx="2598420" cy="2649855"/>
            <a:chOff x="5299" y="5034"/>
            <a:chExt cx="4092" cy="4173"/>
          </a:xfrm>
        </p:grpSpPr>
        <p:pic>
          <p:nvPicPr>
            <p:cNvPr id="5" name="图片 2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99" y="5034"/>
              <a:ext cx="4093" cy="3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5848" y="8631"/>
              <a:ext cx="299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图11-14  配置PC2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86170" y="3196590"/>
            <a:ext cx="2565400" cy="2649855"/>
            <a:chOff x="9742" y="5034"/>
            <a:chExt cx="4040" cy="4173"/>
          </a:xfrm>
        </p:grpSpPr>
        <p:pic>
          <p:nvPicPr>
            <p:cNvPr id="7" name="图片 2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2" y="5034"/>
              <a:ext cx="4041" cy="35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文本框 11"/>
            <p:cNvSpPr txBox="1"/>
            <p:nvPr/>
          </p:nvSpPr>
          <p:spPr>
            <a:xfrm>
              <a:off x="10266" y="8631"/>
              <a:ext cx="299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图11-15  配置PC3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74455" y="3196590"/>
            <a:ext cx="2529840" cy="2649855"/>
            <a:chOff x="14133" y="5034"/>
            <a:chExt cx="3984" cy="4173"/>
          </a:xfrm>
        </p:grpSpPr>
        <p:pic>
          <p:nvPicPr>
            <p:cNvPr id="8" name="图片 2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33" y="5034"/>
              <a:ext cx="3985" cy="35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14629" y="8631"/>
              <a:ext cx="299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图11-16  配置PC4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9805" y="1416050"/>
            <a:ext cx="9805670" cy="777240"/>
            <a:chOff x="1543" y="2230"/>
            <a:chExt cx="15442" cy="1224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497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在PC机上执行ping命令和tracert命令进行连通性测试和路由追踪。分别如图11-17、图11-18所示。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858645" y="2674620"/>
            <a:ext cx="4491990" cy="3541395"/>
            <a:chOff x="3542" y="4212"/>
            <a:chExt cx="7074" cy="5577"/>
          </a:xfrm>
        </p:grpSpPr>
        <p:sp>
          <p:nvSpPr>
            <p:cNvPr id="11" name="文本框 10"/>
            <p:cNvSpPr txBox="1"/>
            <p:nvPr/>
          </p:nvSpPr>
          <p:spPr>
            <a:xfrm>
              <a:off x="3542" y="9213"/>
              <a:ext cx="70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图11-17  在PC1上执行ping命令和tracert命令</a:t>
              </a:r>
            </a:p>
          </p:txBody>
        </p:sp>
        <p:pic>
          <p:nvPicPr>
            <p:cNvPr id="4" name="图片 2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4" y="4212"/>
              <a:ext cx="4810" cy="500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9" name="组合 18"/>
          <p:cNvGrpSpPr/>
          <p:nvPr/>
        </p:nvGrpSpPr>
        <p:grpSpPr>
          <a:xfrm>
            <a:off x="6558280" y="2674620"/>
            <a:ext cx="4491990" cy="3541395"/>
            <a:chOff x="10388" y="4212"/>
            <a:chExt cx="7074" cy="5577"/>
          </a:xfrm>
        </p:grpSpPr>
        <p:pic>
          <p:nvPicPr>
            <p:cNvPr id="5" name="图片 2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98" y="4212"/>
              <a:ext cx="4854" cy="50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10388" y="9213"/>
              <a:ext cx="70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图11-18  在PC3上执行ping命令和tracert命令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9805" y="1416050"/>
            <a:ext cx="9805670" cy="1325880"/>
            <a:chOff x="1543" y="2230"/>
            <a:chExt cx="15442" cy="2088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497" cy="1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通过以上配置和测试，使得两个路由器连接的三个网络都可以相互通信，PC1，PC2也可以跟PC3，PC4通信。说明动态RIP路由协议配置成功。在路由器上执行路由追踪命令trace，查看数据包到目的网络所走的路径和所花时间，如图11-19和图11-20所示。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57680" y="3582035"/>
            <a:ext cx="4345940" cy="2160905"/>
            <a:chOff x="2558" y="5284"/>
            <a:chExt cx="6844" cy="3403"/>
          </a:xfrm>
        </p:grpSpPr>
        <p:sp>
          <p:nvSpPr>
            <p:cNvPr id="11" name="文本框 10"/>
            <p:cNvSpPr txBox="1"/>
            <p:nvPr/>
          </p:nvSpPr>
          <p:spPr>
            <a:xfrm>
              <a:off x="3103" y="8111"/>
              <a:ext cx="575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图11-19  在RA上执行路由追踪命令</a:t>
              </a:r>
            </a:p>
          </p:txBody>
        </p:sp>
        <p:pic>
          <p:nvPicPr>
            <p:cNvPr id="4" name="图片 216" descr="W2M1`Y7}1BWS03FG(31OSGP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8" y="5284"/>
              <a:ext cx="6844" cy="282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6483985" y="4364355"/>
            <a:ext cx="4442460" cy="1378585"/>
            <a:chOff x="10001" y="5388"/>
            <a:chExt cx="6996" cy="2171"/>
          </a:xfrm>
        </p:grpSpPr>
        <p:pic>
          <p:nvPicPr>
            <p:cNvPr id="5" name="图片 217" descr="877SO2$S$BV{BW%E7B@6[VM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01" y="5388"/>
              <a:ext cx="6996" cy="1595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10632" y="6983"/>
              <a:ext cx="573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图11-20  在RB上执行路由追踪命令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9805" y="1416050"/>
            <a:ext cx="9805670" cy="601980"/>
            <a:chOff x="1543" y="2230"/>
            <a:chExt cx="15442" cy="948"/>
          </a:xfrm>
        </p:grpSpPr>
        <p:sp>
          <p:nvSpPr>
            <p:cNvPr id="71" name="MH_Other_2"/>
            <p:cNvSpPr/>
            <p:nvPr>
              <p:custDataLst>
                <p:tags r:id="rId3"/>
              </p:custDataLst>
            </p:nvPr>
          </p:nvSpPr>
          <p:spPr>
            <a:xfrm>
              <a:off x="1543" y="2230"/>
              <a:ext cx="1944" cy="948"/>
            </a:xfrm>
            <a:prstGeom prst="ellipse">
              <a:avLst/>
            </a:prstGeom>
            <a:solidFill>
              <a:srgbClr val="65922A"/>
            </a:solidFill>
            <a:ln w="254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步骤</a:t>
              </a:r>
              <a:r>
                <a:rPr lang="en-US" altLang="zh-CN" sz="2000" b="1" kern="0" dirty="0">
                  <a:solidFill>
                    <a:srgbClr val="FFFF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488" y="2416"/>
              <a:ext cx="13497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       </a:t>
              </a:r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  <a:sym typeface="+mn-ea"/>
                </a:rPr>
                <a:t>若要删除配置有误的路由信息或路由协议，可利用no命令，参考以下例子。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dirty="0">
                <a:solidFill>
                  <a:srgbClr val="00B0F0"/>
                </a:solidFill>
                <a:sym typeface="+mn-ea"/>
              </a:rPr>
              <a:t>实验内容与步骤</a:t>
            </a:r>
          </a:p>
        </p:txBody>
      </p:sp>
      <p:pic>
        <p:nvPicPr>
          <p:cNvPr id="14" name="图片 13" descr="240511-130215094I45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2410" y="75565"/>
            <a:ext cx="1763395" cy="13404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927860" y="2961640"/>
            <a:ext cx="9144000" cy="713740"/>
            <a:chOff x="3042" y="5369"/>
            <a:chExt cx="14400" cy="1124"/>
          </a:xfrm>
        </p:grpSpPr>
        <p:sp>
          <p:nvSpPr>
            <p:cNvPr id="12" name="矩形 11"/>
            <p:cNvSpPr/>
            <p:nvPr/>
          </p:nvSpPr>
          <p:spPr>
            <a:xfrm>
              <a:off x="3042" y="5369"/>
              <a:ext cx="14400" cy="11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20" y="5399"/>
              <a:ext cx="14168" cy="1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RA（config-router）#no network 192.168.1.0				//删除直连网段</a:t>
              </a:r>
            </a:p>
            <a:p>
              <a:pPr algn="l"/>
              <a:r>
                <a:rPr lang="zh-CN" altLang="en-US">
                  <a:latin typeface="Times New Roman" panose="02020603050405020304" pitchFamily="18" charset="0"/>
                  <a:ea typeface="微软雅黑" panose="020B0503020204020204" charset="-122"/>
                </a:rPr>
                <a:t>RA（config）#no router rip						//删除RIP协议</a:t>
              </a:r>
            </a:p>
          </p:txBody>
        </p:sp>
      </p:grpSp>
      <p:pic>
        <p:nvPicPr>
          <p:cNvPr id="16" name="图片 15" descr="20081206_4e18c542e93f3ce26a6c2RyvOfYgjVo1"/>
          <p:cNvPicPr>
            <a:picLocks noChangeAspect="1"/>
          </p:cNvPicPr>
          <p:nvPr/>
        </p:nvPicPr>
        <p:blipFill>
          <a:blip r:embed="rId7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1120775" y="538480"/>
            <a:ext cx="4889500" cy="7687945"/>
          </a:xfrm>
          <a:prstGeom prst="rect">
            <a:avLst/>
          </a:prstGeom>
        </p:spPr>
      </p:pic>
      <p:pic>
        <p:nvPicPr>
          <p:cNvPr id="17" name="图片 16" descr="20081206_4e18c542e93f3ce26a6c2RyvOfYgjVo1"/>
          <p:cNvPicPr>
            <a:picLocks noChangeAspect="1"/>
          </p:cNvPicPr>
          <p:nvPr/>
        </p:nvPicPr>
        <p:blipFill>
          <a:blip r:embed="rId7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1130300" y="557530"/>
            <a:ext cx="4889500" cy="7687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五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05125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思考题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思考题</a:t>
            </a:r>
          </a:p>
        </p:txBody>
      </p:sp>
      <p:pic>
        <p:nvPicPr>
          <p:cNvPr id="21" name="图片 20" descr="6380-1202111S35744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70845" y="40640"/>
            <a:ext cx="1558925" cy="207899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 flipH="1">
            <a:off x="890554" y="1404927"/>
            <a:ext cx="1000126" cy="2207118"/>
            <a:chOff x="10161053" y="1349376"/>
            <a:chExt cx="1000124" cy="3757613"/>
          </a:xfrm>
        </p:grpSpPr>
        <p:sp>
          <p:nvSpPr>
            <p:cNvPr id="34" name="MH_Other_3"/>
            <p:cNvSpPr/>
            <p:nvPr>
              <p:custDataLst>
                <p:tags r:id="rId8"/>
              </p:custDataLst>
            </p:nvPr>
          </p:nvSpPr>
          <p:spPr bwMode="auto">
            <a:xfrm>
              <a:off x="11018301" y="1349376"/>
              <a:ext cx="142876" cy="2624137"/>
            </a:xfrm>
            <a:prstGeom prst="rect">
              <a:avLst/>
            </a:prstGeom>
            <a:solidFill>
              <a:srgbClr val="008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anchor="ctr">
              <a:normAutofit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spc="200">
                <a:solidFill>
                  <a:srgbClr val="008C33"/>
                </a:solidFill>
              </a:endParaRPr>
            </a:p>
          </p:txBody>
        </p:sp>
        <p:sp>
          <p:nvSpPr>
            <p:cNvPr id="36" name="MH_SubTitle_1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10161053" y="1366839"/>
              <a:ext cx="964148" cy="3740150"/>
            </a:xfrm>
            <a:custGeom>
              <a:avLst/>
              <a:gdLst>
                <a:gd name="connsiteX0" fmla="*/ 0 w 1079880"/>
                <a:gd name="connsiteY0" fmla="*/ 2762546 h 3739786"/>
                <a:gd name="connsiteX1" fmla="*/ 44068 w 1079880"/>
                <a:gd name="connsiteY1" fmla="*/ 2762546 h 3739786"/>
                <a:gd name="connsiteX2" fmla="*/ 44068 w 1079880"/>
                <a:gd name="connsiteY2" fmla="*/ 3688106 h 3739786"/>
                <a:gd name="connsiteX3" fmla="*/ 771229 w 1079880"/>
                <a:gd name="connsiteY3" fmla="*/ 3688106 h 3739786"/>
                <a:gd name="connsiteX4" fmla="*/ 771229 w 1079880"/>
                <a:gd name="connsiteY4" fmla="*/ 3739786 h 3739786"/>
                <a:gd name="connsiteX5" fmla="*/ 0 w 1079880"/>
                <a:gd name="connsiteY5" fmla="*/ 3739786 h 3739786"/>
                <a:gd name="connsiteX6" fmla="*/ 308650 w 1079880"/>
                <a:gd name="connsiteY6" fmla="*/ 0 h 3739786"/>
                <a:gd name="connsiteX7" fmla="*/ 1079880 w 1079880"/>
                <a:gd name="connsiteY7" fmla="*/ 0 h 3739786"/>
                <a:gd name="connsiteX8" fmla="*/ 1079880 w 1079880"/>
                <a:gd name="connsiteY8" fmla="*/ 977241 h 3739786"/>
                <a:gd name="connsiteX9" fmla="*/ 1035812 w 1079880"/>
                <a:gd name="connsiteY9" fmla="*/ 977241 h 3739786"/>
                <a:gd name="connsiteX10" fmla="*/ 1035812 w 1079880"/>
                <a:gd name="connsiteY10" fmla="*/ 51681 h 3739786"/>
                <a:gd name="connsiteX11" fmla="*/ 308650 w 1079880"/>
                <a:gd name="connsiteY11" fmla="*/ 51681 h 37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9880" h="3739786">
                  <a:moveTo>
                    <a:pt x="0" y="2762546"/>
                  </a:moveTo>
                  <a:lnTo>
                    <a:pt x="44068" y="2762546"/>
                  </a:lnTo>
                  <a:lnTo>
                    <a:pt x="44068" y="3688106"/>
                  </a:lnTo>
                  <a:lnTo>
                    <a:pt x="771229" y="3688106"/>
                  </a:lnTo>
                  <a:lnTo>
                    <a:pt x="771229" y="3739786"/>
                  </a:lnTo>
                  <a:lnTo>
                    <a:pt x="0" y="3739786"/>
                  </a:lnTo>
                  <a:close/>
                  <a:moveTo>
                    <a:pt x="308650" y="0"/>
                  </a:moveTo>
                  <a:lnTo>
                    <a:pt x="1079880" y="0"/>
                  </a:lnTo>
                  <a:lnTo>
                    <a:pt x="1079880" y="977241"/>
                  </a:lnTo>
                  <a:lnTo>
                    <a:pt x="1035812" y="977241"/>
                  </a:lnTo>
                  <a:lnTo>
                    <a:pt x="1035812" y="51681"/>
                  </a:lnTo>
                  <a:lnTo>
                    <a:pt x="308650" y="51681"/>
                  </a:lnTo>
                  <a:close/>
                </a:path>
              </a:pathLst>
            </a:custGeom>
            <a:solidFill>
              <a:srgbClr val="008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spc="500" dirty="0" smtClean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思考一</a:t>
              </a:r>
            </a:p>
          </p:txBody>
        </p:sp>
      </p:grpSp>
      <p:sp>
        <p:nvSpPr>
          <p:cNvPr id="37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05025" y="1905000"/>
            <a:ext cx="3690620" cy="1248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分析图11-21所示的拓扑图有几个网络？如何配置基本网络参数；如何配置RIP路由，使各网络之间能相互通信？</a:t>
            </a:r>
          </a:p>
        </p:txBody>
      </p:sp>
      <p:grpSp>
        <p:nvGrpSpPr>
          <p:cNvPr id="44" name="组合 43"/>
          <p:cNvGrpSpPr/>
          <p:nvPr/>
        </p:nvGrpSpPr>
        <p:grpSpPr>
          <a:xfrm flipH="1">
            <a:off x="890554" y="3833819"/>
            <a:ext cx="1000126" cy="2420687"/>
            <a:chOff x="10161053" y="1349376"/>
            <a:chExt cx="1000124" cy="3757613"/>
          </a:xfrm>
        </p:grpSpPr>
        <p:sp>
          <p:nvSpPr>
            <p:cNvPr id="45" name="MH_Other_3"/>
            <p:cNvSpPr/>
            <p:nvPr>
              <p:custDataLst>
                <p:tags r:id="rId6"/>
              </p:custDataLst>
            </p:nvPr>
          </p:nvSpPr>
          <p:spPr bwMode="auto">
            <a:xfrm>
              <a:off x="11018301" y="1349376"/>
              <a:ext cx="142876" cy="2624137"/>
            </a:xfrm>
            <a:prstGeom prst="rect">
              <a:avLst/>
            </a:prstGeom>
            <a:solidFill>
              <a:srgbClr val="008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anchor="ctr">
              <a:normAutofit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spc="200">
                <a:solidFill>
                  <a:srgbClr val="008C33"/>
                </a:solidFill>
              </a:endParaRPr>
            </a:p>
          </p:txBody>
        </p:sp>
        <p:sp>
          <p:nvSpPr>
            <p:cNvPr id="47" name="MH_SubTitle_1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10161053" y="1366839"/>
              <a:ext cx="964148" cy="3740150"/>
            </a:xfrm>
            <a:custGeom>
              <a:avLst/>
              <a:gdLst>
                <a:gd name="connsiteX0" fmla="*/ 0 w 1079880"/>
                <a:gd name="connsiteY0" fmla="*/ 2762546 h 3739786"/>
                <a:gd name="connsiteX1" fmla="*/ 44068 w 1079880"/>
                <a:gd name="connsiteY1" fmla="*/ 2762546 h 3739786"/>
                <a:gd name="connsiteX2" fmla="*/ 44068 w 1079880"/>
                <a:gd name="connsiteY2" fmla="*/ 3688106 h 3739786"/>
                <a:gd name="connsiteX3" fmla="*/ 771229 w 1079880"/>
                <a:gd name="connsiteY3" fmla="*/ 3688106 h 3739786"/>
                <a:gd name="connsiteX4" fmla="*/ 771229 w 1079880"/>
                <a:gd name="connsiteY4" fmla="*/ 3739786 h 3739786"/>
                <a:gd name="connsiteX5" fmla="*/ 0 w 1079880"/>
                <a:gd name="connsiteY5" fmla="*/ 3739786 h 3739786"/>
                <a:gd name="connsiteX6" fmla="*/ 308650 w 1079880"/>
                <a:gd name="connsiteY6" fmla="*/ 0 h 3739786"/>
                <a:gd name="connsiteX7" fmla="*/ 1079880 w 1079880"/>
                <a:gd name="connsiteY7" fmla="*/ 0 h 3739786"/>
                <a:gd name="connsiteX8" fmla="*/ 1079880 w 1079880"/>
                <a:gd name="connsiteY8" fmla="*/ 977241 h 3739786"/>
                <a:gd name="connsiteX9" fmla="*/ 1035812 w 1079880"/>
                <a:gd name="connsiteY9" fmla="*/ 977241 h 3739786"/>
                <a:gd name="connsiteX10" fmla="*/ 1035812 w 1079880"/>
                <a:gd name="connsiteY10" fmla="*/ 51681 h 3739786"/>
                <a:gd name="connsiteX11" fmla="*/ 308650 w 1079880"/>
                <a:gd name="connsiteY11" fmla="*/ 51681 h 373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9880" h="3739786">
                  <a:moveTo>
                    <a:pt x="0" y="2762546"/>
                  </a:moveTo>
                  <a:lnTo>
                    <a:pt x="44068" y="2762546"/>
                  </a:lnTo>
                  <a:lnTo>
                    <a:pt x="44068" y="3688106"/>
                  </a:lnTo>
                  <a:lnTo>
                    <a:pt x="771229" y="3688106"/>
                  </a:lnTo>
                  <a:lnTo>
                    <a:pt x="771229" y="3739786"/>
                  </a:lnTo>
                  <a:lnTo>
                    <a:pt x="0" y="3739786"/>
                  </a:lnTo>
                  <a:close/>
                  <a:moveTo>
                    <a:pt x="308650" y="0"/>
                  </a:moveTo>
                  <a:lnTo>
                    <a:pt x="1079880" y="0"/>
                  </a:lnTo>
                  <a:lnTo>
                    <a:pt x="1079880" y="977241"/>
                  </a:lnTo>
                  <a:lnTo>
                    <a:pt x="1035812" y="977241"/>
                  </a:lnTo>
                  <a:lnTo>
                    <a:pt x="1035812" y="51681"/>
                  </a:lnTo>
                  <a:lnTo>
                    <a:pt x="308650" y="51681"/>
                  </a:lnTo>
                  <a:close/>
                </a:path>
              </a:pathLst>
            </a:custGeom>
            <a:solidFill>
              <a:srgbClr val="008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spc="500" dirty="0" smtClean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思考二</a:t>
              </a:r>
            </a:p>
          </p:txBody>
        </p:sp>
      </p:grpSp>
      <p:sp>
        <p:nvSpPr>
          <p:cNvPr id="48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33270" y="4619625"/>
            <a:ext cx="376174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微软雅黑" panose="020B0503020204020204" charset="-122"/>
              </a:rPr>
              <a:t>        </a:t>
            </a:r>
            <a:r>
              <a:rPr dirty="0" smtClean="0">
                <a:latin typeface="Times New Roman" panose="02020603050405020304" pitchFamily="18" charset="0"/>
                <a:ea typeface="微软雅黑" panose="020B0503020204020204" charset="-122"/>
              </a:rPr>
              <a:t>使用RIP路由协议有什么局限性？分析它所适用的场合。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18580" y="2119630"/>
            <a:ext cx="4554220" cy="3009900"/>
            <a:chOff x="10108" y="3338"/>
            <a:chExt cx="7172" cy="4740"/>
          </a:xfrm>
        </p:grpSpPr>
        <p:sp>
          <p:nvSpPr>
            <p:cNvPr id="50" name="文本框 49"/>
            <p:cNvSpPr txBox="1"/>
            <p:nvPr/>
          </p:nvSpPr>
          <p:spPr>
            <a:xfrm>
              <a:off x="10708" y="7502"/>
              <a:ext cx="5974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图11-21  多个路由器动态路由拓扑图</a:t>
              </a:r>
            </a:p>
          </p:txBody>
        </p:sp>
        <p:graphicFrame>
          <p:nvGraphicFramePr>
            <p:cNvPr id="2" name="对象 218"/>
            <p:cNvGraphicFramePr>
              <a:graphicFrameLocks/>
            </p:cNvGraphicFramePr>
            <p:nvPr/>
          </p:nvGraphicFramePr>
          <p:xfrm>
            <a:off x="10108" y="3338"/>
            <a:ext cx="7173" cy="4164"/>
          </p:xfrm>
          <a:graphic>
            <a:graphicData uri="http://schemas.openxmlformats.org/presentationml/2006/ole">
              <p:oleObj spid="_x0000_s20481" r:id="rId13" imgW="5320513" imgH="3088460" progId="Visio.Drawing.11">
                <p:embed/>
              </p:oleObj>
            </a:graphicData>
          </a:graphic>
        </p:graphicFrame>
      </p:grp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-127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68796" y="2644169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六</a:t>
              </a:r>
            </a:p>
          </p:txBody>
        </p:sp>
      </p:grpSp>
      <p:sp>
        <p:nvSpPr>
          <p:cNvPr id="11" name="文本框 39"/>
          <p:cNvSpPr txBox="1"/>
          <p:nvPr/>
        </p:nvSpPr>
        <p:spPr>
          <a:xfrm>
            <a:off x="6130925" y="29908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实验报告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实验报告</a:t>
            </a:r>
          </a:p>
        </p:txBody>
      </p:sp>
      <p:sp>
        <p:nvSpPr>
          <p:cNvPr id="11" name="矩形 10"/>
          <p:cNvSpPr/>
          <p:nvPr/>
        </p:nvSpPr>
        <p:spPr>
          <a:xfrm>
            <a:off x="3282950" y="3625850"/>
            <a:ext cx="5784215" cy="566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sz="2400" dirty="0" smtClean="0">
                <a:latin typeface="微软雅黑" panose="020B0503020204020204" charset="-122"/>
                <a:ea typeface="微软雅黑" panose="020B0503020204020204" charset="-122"/>
              </a:rPr>
              <a:t>按照实验报告的格式要求书写实验报告</a:t>
            </a:r>
            <a:endParaRPr 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580" y="827338"/>
            <a:ext cx="6171183" cy="2440117"/>
          </a:xfrm>
          <a:prstGeom prst="rect">
            <a:avLst/>
          </a:prstGeom>
        </p:spPr>
      </p:pic>
      <p:sp>
        <p:nvSpPr>
          <p:cNvPr id="20" name="任意多边形 19"/>
          <p:cNvSpPr/>
          <p:nvPr/>
        </p:nvSpPr>
        <p:spPr>
          <a:xfrm>
            <a:off x="2614930" y="3841115"/>
            <a:ext cx="6407785" cy="351155"/>
          </a:xfrm>
          <a:custGeom>
            <a:avLst/>
            <a:gdLst>
              <a:gd name="connsiteX0" fmla="*/ 0 w 4132613"/>
              <a:gd name="connsiteY0" fmla="*/ 0 h 1128156"/>
              <a:gd name="connsiteX1" fmla="*/ 285008 w 4132613"/>
              <a:gd name="connsiteY1" fmla="*/ 1116281 h 1128156"/>
              <a:gd name="connsiteX2" fmla="*/ 4132613 w 4132613"/>
              <a:gd name="connsiteY2" fmla="*/ 1128156 h 11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613" h="1128156">
                <a:moveTo>
                  <a:pt x="0" y="0"/>
                </a:moveTo>
                <a:lnTo>
                  <a:pt x="285008" y="1116281"/>
                </a:lnTo>
                <a:lnTo>
                  <a:pt x="4132613" y="1128156"/>
                </a:lnTo>
              </a:path>
            </a:pathLst>
          </a:custGeom>
          <a:ln w="44450">
            <a:solidFill>
              <a:srgbClr val="FF66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CuteBall-Favorites004.png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2290740" y="3348823"/>
            <a:ext cx="648000" cy="648000"/>
          </a:xfrm>
          <a:prstGeom prst="rect">
            <a:avLst/>
          </a:prstGeom>
        </p:spPr>
      </p:pic>
      <p:pic>
        <p:nvPicPr>
          <p:cNvPr id="22" name="图片 21" descr="641a153ax91b0607c6230&amp;69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57060" y="1801692"/>
            <a:ext cx="1115100" cy="1115100"/>
          </a:xfrm>
          <a:prstGeom prst="rect">
            <a:avLst/>
          </a:prstGeom>
        </p:spPr>
      </p:pic>
      <p:pic>
        <p:nvPicPr>
          <p:cNvPr id="23" name="图片 22" descr="I_like_buttons_001s960x639.png"/>
          <p:cNvPicPr preferRelativeResize="0"/>
          <p:nvPr/>
        </p:nvPicPr>
        <p:blipFill>
          <a:blip r:embed="rId8" cstate="print"/>
          <a:stretch>
            <a:fillRect/>
          </a:stretch>
        </p:blipFill>
        <p:spPr>
          <a:xfrm>
            <a:off x="1300910" y="2561825"/>
            <a:ext cx="1080150" cy="972090"/>
          </a:xfrm>
          <a:prstGeom prst="rect">
            <a:avLst/>
          </a:prstGeom>
        </p:spPr>
      </p:pic>
      <p:pic>
        <p:nvPicPr>
          <p:cNvPr id="24" name="图片 23" descr="1_131028084512_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64865" y="3534020"/>
            <a:ext cx="2651733" cy="198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未标题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28365" y="2169795"/>
            <a:ext cx="7715250" cy="2362200"/>
            <a:chOff x="5399" y="3417"/>
            <a:chExt cx="12150" cy="3720"/>
          </a:xfrm>
        </p:grpSpPr>
        <p:grpSp>
          <p:nvGrpSpPr>
            <p:cNvPr id="4" name="组合 2"/>
            <p:cNvGrpSpPr/>
            <p:nvPr/>
          </p:nvGrpSpPr>
          <p:grpSpPr>
            <a:xfrm>
              <a:off x="5399" y="3417"/>
              <a:ext cx="3720" cy="3720"/>
              <a:chOff x="977900" y="2247899"/>
              <a:chExt cx="2362200" cy="23622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42" name="文本框 5"/>
              <p:cNvSpPr txBox="1"/>
              <p:nvPr/>
            </p:nvSpPr>
            <p:spPr>
              <a:xfrm>
                <a:off x="1424346" y="2619057"/>
                <a:ext cx="1736009" cy="16579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459" y="4655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实验目的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874000" y="2675890"/>
            <a:ext cx="2009775" cy="2813685"/>
            <a:chOff x="12280" y="3989"/>
            <a:chExt cx="3165" cy="4431"/>
          </a:xfrm>
        </p:grpSpPr>
        <p:grpSp>
          <p:nvGrpSpPr>
            <p:cNvPr id="5" name="Group 16"/>
            <p:cNvGrpSpPr/>
            <p:nvPr/>
          </p:nvGrpSpPr>
          <p:grpSpPr bwMode="auto">
            <a:xfrm>
              <a:off x="12280" y="3989"/>
              <a:ext cx="3165" cy="4431"/>
              <a:chOff x="0" y="0"/>
              <a:chExt cx="1557" cy="2180"/>
            </a:xfrm>
          </p:grpSpPr>
          <p:sp>
            <p:nvSpPr>
              <p:cNvPr id="53" name="AutoShape 17"/>
              <p:cNvSpPr>
                <a:spLocks noChangeArrowheads="1"/>
              </p:cNvSpPr>
              <p:nvPr/>
            </p:nvSpPr>
            <p:spPr bwMode="auto">
              <a:xfrm rot="5400000">
                <a:off x="-413" y="415"/>
                <a:ext cx="2177" cy="1351"/>
              </a:xfrm>
              <a:custGeom>
                <a:avLst/>
                <a:gdLst>
                  <a:gd name="G0" fmla="+- 2178 0 0"/>
                  <a:gd name="G1" fmla="+- 21600 0 2178"/>
                  <a:gd name="G2" fmla="*/ 2178 1 2"/>
                  <a:gd name="G3" fmla="+- 21600 0 G2"/>
                  <a:gd name="G4" fmla="+/ 2178 21600 2"/>
                  <a:gd name="G5" fmla="+/ G1 0 2"/>
                  <a:gd name="G6" fmla="*/ 21600 21600 2178"/>
                  <a:gd name="G7" fmla="*/ G6 1 2"/>
                  <a:gd name="G8" fmla="+- 21600 0 G7"/>
                  <a:gd name="G9" fmla="*/ 21600 1 2"/>
                  <a:gd name="G10" fmla="+- 2178 0 G9"/>
                  <a:gd name="G11" fmla="?: G10 G8 0"/>
                  <a:gd name="G12" fmla="?: G10 G7 21600"/>
                  <a:gd name="T0" fmla="*/ 20511 w 21600"/>
                  <a:gd name="T1" fmla="*/ 10800 h 21600"/>
                  <a:gd name="T2" fmla="*/ 10800 w 21600"/>
                  <a:gd name="T3" fmla="*/ 21600 h 21600"/>
                  <a:gd name="T4" fmla="*/ 1089 w 21600"/>
                  <a:gd name="T5" fmla="*/ 10800 h 21600"/>
                  <a:gd name="T6" fmla="*/ 10800 w 21600"/>
                  <a:gd name="T7" fmla="*/ 0 h 21600"/>
                  <a:gd name="T8" fmla="*/ 2889 w 21600"/>
                  <a:gd name="T9" fmla="*/ 2889 h 21600"/>
                  <a:gd name="T10" fmla="*/ 18711 w 21600"/>
                  <a:gd name="T11" fmla="*/ 1871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78" y="21600"/>
                    </a:lnTo>
                    <a:lnTo>
                      <a:pt x="19422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AutoShape 18"/>
              <p:cNvSpPr>
                <a:spLocks noChangeArrowheads="1"/>
              </p:cNvSpPr>
              <p:nvPr/>
            </p:nvSpPr>
            <p:spPr bwMode="auto">
              <a:xfrm rot="16200000">
                <a:off x="380" y="994"/>
                <a:ext cx="2169" cy="182"/>
              </a:xfrm>
              <a:custGeom>
                <a:avLst/>
                <a:gdLst>
                  <a:gd name="G0" fmla="+- 1730 0 0"/>
                  <a:gd name="G1" fmla="+- 21600 0 1730"/>
                  <a:gd name="G2" fmla="*/ 1730 1 2"/>
                  <a:gd name="G3" fmla="+- 21600 0 G2"/>
                  <a:gd name="G4" fmla="+/ 1730 21600 2"/>
                  <a:gd name="G5" fmla="+/ G1 0 2"/>
                  <a:gd name="G6" fmla="*/ 21600 21600 1730"/>
                  <a:gd name="G7" fmla="*/ G6 1 2"/>
                  <a:gd name="G8" fmla="+- 21600 0 G7"/>
                  <a:gd name="G9" fmla="*/ 21600 1 2"/>
                  <a:gd name="G10" fmla="+- 1730 0 G9"/>
                  <a:gd name="G11" fmla="?: G10 G8 0"/>
                  <a:gd name="G12" fmla="?: G10 G7 21600"/>
                  <a:gd name="T0" fmla="*/ 20735 w 21600"/>
                  <a:gd name="T1" fmla="*/ 10800 h 21600"/>
                  <a:gd name="T2" fmla="*/ 10800 w 21600"/>
                  <a:gd name="T3" fmla="*/ 21600 h 21600"/>
                  <a:gd name="T4" fmla="*/ 865 w 21600"/>
                  <a:gd name="T5" fmla="*/ 10800 h 21600"/>
                  <a:gd name="T6" fmla="*/ 10800 w 21600"/>
                  <a:gd name="T7" fmla="*/ 0 h 21600"/>
                  <a:gd name="T8" fmla="*/ 2665 w 21600"/>
                  <a:gd name="T9" fmla="*/ 2665 h 21600"/>
                  <a:gd name="T10" fmla="*/ 18935 w 21600"/>
                  <a:gd name="T11" fmla="*/ 189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730" y="21600"/>
                    </a:lnTo>
                    <a:lnTo>
                      <a:pt x="1987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12280" y="5028"/>
              <a:ext cx="2712" cy="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kumimoji="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掌握RIP路由协议的配置。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35505" y="2680335"/>
            <a:ext cx="2009140" cy="2813685"/>
            <a:chOff x="3243" y="3996"/>
            <a:chExt cx="3164" cy="4431"/>
          </a:xfrm>
        </p:grpSpPr>
        <p:grpSp>
          <p:nvGrpSpPr>
            <p:cNvPr id="7" name="Group 20"/>
            <p:cNvGrpSpPr/>
            <p:nvPr/>
          </p:nvGrpSpPr>
          <p:grpSpPr bwMode="auto">
            <a:xfrm flipH="1">
              <a:off x="3243" y="3996"/>
              <a:ext cx="3164" cy="4431"/>
              <a:chOff x="0" y="0"/>
              <a:chExt cx="1557" cy="2180"/>
            </a:xfrm>
          </p:grpSpPr>
          <p:sp>
            <p:nvSpPr>
              <p:cNvPr id="57" name="AutoShape 21"/>
              <p:cNvSpPr>
                <a:spLocks noChangeArrowheads="1"/>
              </p:cNvSpPr>
              <p:nvPr/>
            </p:nvSpPr>
            <p:spPr bwMode="auto">
              <a:xfrm rot="5400000">
                <a:off x="-413" y="415"/>
                <a:ext cx="2177" cy="1351"/>
              </a:xfrm>
              <a:custGeom>
                <a:avLst/>
                <a:gdLst>
                  <a:gd name="G0" fmla="+- 2178 0 0"/>
                  <a:gd name="G1" fmla="+- 21600 0 2178"/>
                  <a:gd name="G2" fmla="*/ 2178 1 2"/>
                  <a:gd name="G3" fmla="+- 21600 0 G2"/>
                  <a:gd name="G4" fmla="+/ 2178 21600 2"/>
                  <a:gd name="G5" fmla="+/ G1 0 2"/>
                  <a:gd name="G6" fmla="*/ 21600 21600 2178"/>
                  <a:gd name="G7" fmla="*/ G6 1 2"/>
                  <a:gd name="G8" fmla="+- 21600 0 G7"/>
                  <a:gd name="G9" fmla="*/ 21600 1 2"/>
                  <a:gd name="G10" fmla="+- 2178 0 G9"/>
                  <a:gd name="G11" fmla="?: G10 G8 0"/>
                  <a:gd name="G12" fmla="?: G10 G7 21600"/>
                  <a:gd name="T0" fmla="*/ 20511 w 21600"/>
                  <a:gd name="T1" fmla="*/ 10800 h 21600"/>
                  <a:gd name="T2" fmla="*/ 10800 w 21600"/>
                  <a:gd name="T3" fmla="*/ 21600 h 21600"/>
                  <a:gd name="T4" fmla="*/ 1089 w 21600"/>
                  <a:gd name="T5" fmla="*/ 10800 h 21600"/>
                  <a:gd name="T6" fmla="*/ 10800 w 21600"/>
                  <a:gd name="T7" fmla="*/ 0 h 21600"/>
                  <a:gd name="T8" fmla="*/ 2889 w 21600"/>
                  <a:gd name="T9" fmla="*/ 2889 h 21600"/>
                  <a:gd name="T10" fmla="*/ 18711 w 21600"/>
                  <a:gd name="T11" fmla="*/ 1871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178" y="21600"/>
                    </a:lnTo>
                    <a:lnTo>
                      <a:pt x="19422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317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AutoShape 22"/>
              <p:cNvSpPr>
                <a:spLocks noChangeArrowheads="1"/>
              </p:cNvSpPr>
              <p:nvPr/>
            </p:nvSpPr>
            <p:spPr bwMode="auto">
              <a:xfrm rot="16200000">
                <a:off x="380" y="994"/>
                <a:ext cx="2169" cy="182"/>
              </a:xfrm>
              <a:custGeom>
                <a:avLst/>
                <a:gdLst>
                  <a:gd name="G0" fmla="+- 1730 0 0"/>
                  <a:gd name="G1" fmla="+- 21600 0 1730"/>
                  <a:gd name="G2" fmla="*/ 1730 1 2"/>
                  <a:gd name="G3" fmla="+- 21600 0 G2"/>
                  <a:gd name="G4" fmla="+/ 1730 21600 2"/>
                  <a:gd name="G5" fmla="+/ G1 0 2"/>
                  <a:gd name="G6" fmla="*/ 21600 21600 1730"/>
                  <a:gd name="G7" fmla="*/ G6 1 2"/>
                  <a:gd name="G8" fmla="+- 21600 0 G7"/>
                  <a:gd name="G9" fmla="*/ 21600 1 2"/>
                  <a:gd name="G10" fmla="+- 1730 0 G9"/>
                  <a:gd name="G11" fmla="?: G10 G8 0"/>
                  <a:gd name="G12" fmla="?: G10 G7 21600"/>
                  <a:gd name="T0" fmla="*/ 20735 w 21600"/>
                  <a:gd name="T1" fmla="*/ 10800 h 21600"/>
                  <a:gd name="T2" fmla="*/ 10800 w 21600"/>
                  <a:gd name="T3" fmla="*/ 21600 h 21600"/>
                  <a:gd name="T4" fmla="*/ 865 w 21600"/>
                  <a:gd name="T5" fmla="*/ 10800 h 21600"/>
                  <a:gd name="T6" fmla="*/ 10800 w 21600"/>
                  <a:gd name="T7" fmla="*/ 0 h 21600"/>
                  <a:gd name="T8" fmla="*/ 2665 w 21600"/>
                  <a:gd name="T9" fmla="*/ 2665 h 21600"/>
                  <a:gd name="T10" fmla="*/ 18935 w 21600"/>
                  <a:gd name="T11" fmla="*/ 189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730" y="21600"/>
                    </a:lnTo>
                    <a:lnTo>
                      <a:pt x="1987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3687" y="4995"/>
              <a:ext cx="2696" cy="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       </a:t>
              </a:r>
              <a:r>
                <a:rPr kumimoji="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了解动态路由协议的分类和路由算法。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135880" y="3039110"/>
            <a:ext cx="1873250" cy="2231390"/>
            <a:chOff x="7893" y="4561"/>
            <a:chExt cx="2950" cy="3514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7893" y="4561"/>
              <a:ext cx="2950" cy="3514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8052" y="4995"/>
              <a:ext cx="2633" cy="1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        </a:t>
              </a:r>
              <a:r>
                <a:rPr kumimoji="0" b="0" i="0" u="none" strike="noStrike" kern="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</a:rPr>
                <a:t>理解RIP路由协议的工作原理。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27275" y="1888490"/>
            <a:ext cx="1873250" cy="457200"/>
            <a:chOff x="3545" y="2749"/>
            <a:chExt cx="2950" cy="720"/>
          </a:xfrm>
        </p:grpSpPr>
        <p:grpSp>
          <p:nvGrpSpPr>
            <p:cNvPr id="2" name="Group 3"/>
            <p:cNvGrpSpPr/>
            <p:nvPr/>
          </p:nvGrpSpPr>
          <p:grpSpPr bwMode="auto">
            <a:xfrm>
              <a:off x="3545" y="2749"/>
              <a:ext cx="2950" cy="721"/>
              <a:chOff x="0" y="0"/>
              <a:chExt cx="1497" cy="998"/>
            </a:xfrm>
          </p:grpSpPr>
          <p:sp>
            <p:nvSpPr>
              <p:cNvPr id="4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7" cy="809"/>
              </a:xfrm>
              <a:prstGeom prst="rect">
                <a:avLst/>
              </a:prstGeom>
              <a:gradFill rotWithShape="1">
                <a:gsLst>
                  <a:gs pos="0">
                    <a:srgbClr val="D0009A"/>
                  </a:gs>
                  <a:gs pos="100000">
                    <a:srgbClr val="E2009C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AutoShape 5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2009C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246" y="2749"/>
              <a:ext cx="1547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目的一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24450" y="1864995"/>
            <a:ext cx="1873250" cy="480695"/>
            <a:chOff x="7965" y="2712"/>
            <a:chExt cx="2950" cy="757"/>
          </a:xfrm>
        </p:grpSpPr>
        <p:grpSp>
          <p:nvGrpSpPr>
            <p:cNvPr id="3" name="Group 8"/>
            <p:cNvGrpSpPr/>
            <p:nvPr/>
          </p:nvGrpSpPr>
          <p:grpSpPr bwMode="auto">
            <a:xfrm>
              <a:off x="7965" y="2749"/>
              <a:ext cx="2950" cy="721"/>
              <a:chOff x="0" y="0"/>
              <a:chExt cx="1497" cy="998"/>
            </a:xfrm>
          </p:grpSpPr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7" cy="809"/>
              </a:xfrm>
              <a:prstGeom prst="rect">
                <a:avLst/>
              </a:prstGeom>
              <a:gradFill rotWithShape="1">
                <a:gsLst>
                  <a:gs pos="0">
                    <a:srgbClr val="D0009A"/>
                  </a:gs>
                  <a:gs pos="100000">
                    <a:srgbClr val="E2009C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AutoShape 10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2009C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685" y="2712"/>
              <a:ext cx="1510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目的二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96225" y="1888490"/>
            <a:ext cx="1873250" cy="457200"/>
            <a:chOff x="12315" y="2749"/>
            <a:chExt cx="2950" cy="720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2315" y="2749"/>
              <a:ext cx="2950" cy="721"/>
              <a:chOff x="0" y="0"/>
              <a:chExt cx="1497" cy="998"/>
            </a:xfrm>
          </p:grpSpPr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7" cy="809"/>
              </a:xfrm>
              <a:prstGeom prst="rect">
                <a:avLst/>
              </a:prstGeom>
              <a:gradFill rotWithShape="1">
                <a:gsLst>
                  <a:gs pos="0">
                    <a:srgbClr val="D0009A"/>
                  </a:gs>
                  <a:gs pos="100000">
                    <a:srgbClr val="E2009C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AutoShape 14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1497" cy="181"/>
              </a:xfrm>
              <a:custGeom>
                <a:avLst/>
                <a:gdLst>
                  <a:gd name="G0" fmla="+- 1072 0 0"/>
                  <a:gd name="G1" fmla="+- 21600 0 1072"/>
                  <a:gd name="G2" fmla="*/ 1072 1 2"/>
                  <a:gd name="G3" fmla="+- 21600 0 G2"/>
                  <a:gd name="G4" fmla="+/ 1072 21600 2"/>
                  <a:gd name="G5" fmla="+/ G1 0 2"/>
                  <a:gd name="G6" fmla="*/ 21600 21600 1072"/>
                  <a:gd name="G7" fmla="*/ G6 1 2"/>
                  <a:gd name="G8" fmla="+- 21600 0 G7"/>
                  <a:gd name="G9" fmla="*/ 21600 1 2"/>
                  <a:gd name="G10" fmla="+- 1072 0 G9"/>
                  <a:gd name="G11" fmla="?: G10 G8 0"/>
                  <a:gd name="G12" fmla="?: G10 G7 21600"/>
                  <a:gd name="T0" fmla="*/ 21064 w 21600"/>
                  <a:gd name="T1" fmla="*/ 10800 h 21600"/>
                  <a:gd name="T2" fmla="*/ 10800 w 21600"/>
                  <a:gd name="T3" fmla="*/ 21600 h 21600"/>
                  <a:gd name="T4" fmla="*/ 536 w 21600"/>
                  <a:gd name="T5" fmla="*/ 10800 h 21600"/>
                  <a:gd name="T6" fmla="*/ 10800 w 21600"/>
                  <a:gd name="T7" fmla="*/ 0 h 21600"/>
                  <a:gd name="T8" fmla="*/ 2336 w 21600"/>
                  <a:gd name="T9" fmla="*/ 2336 h 21600"/>
                  <a:gd name="T10" fmla="*/ 19264 w 21600"/>
                  <a:gd name="T11" fmla="*/ 192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2009C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3024" y="2749"/>
              <a:ext cx="1532" cy="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目的三</a:t>
              </a:r>
            </a:p>
          </p:txBody>
        </p:sp>
      </p:grpSp>
      <p:pic>
        <p:nvPicPr>
          <p:cNvPr id="20" name="图片 19" descr="t01f8a54011b2fe256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8372"/>
          <a:stretch>
            <a:fillRect/>
          </a:stretch>
        </p:blipFill>
        <p:spPr>
          <a:xfrm>
            <a:off x="10029190" y="3126740"/>
            <a:ext cx="2124710" cy="2566035"/>
          </a:xfrm>
          <a:prstGeom prst="rect">
            <a:avLst/>
          </a:prstGeom>
        </p:spPr>
      </p:pic>
      <p:pic>
        <p:nvPicPr>
          <p:cNvPr id="21" name="图片 20" descr="t01f8a54011b2fe256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0687"/>
          <a:stretch>
            <a:fillRect/>
          </a:stretch>
        </p:blipFill>
        <p:spPr>
          <a:xfrm>
            <a:off x="75565" y="3126740"/>
            <a:ext cx="2029460" cy="2566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428365" y="2152015"/>
            <a:ext cx="7872095" cy="2362200"/>
            <a:chOff x="5399" y="3389"/>
            <a:chExt cx="12397" cy="3720"/>
          </a:xfrm>
        </p:grpSpPr>
        <p:sp>
          <p:nvSpPr>
            <p:cNvPr id="17" name="文本框 39"/>
            <p:cNvSpPr txBox="1"/>
            <p:nvPr/>
          </p:nvSpPr>
          <p:spPr>
            <a:xfrm>
              <a:off x="9706" y="4548"/>
              <a:ext cx="8090" cy="13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实验设备与条件</a:t>
              </a:r>
            </a:p>
          </p:txBody>
        </p:sp>
        <p:grpSp>
          <p:nvGrpSpPr>
            <p:cNvPr id="25" name="组合 2"/>
            <p:cNvGrpSpPr/>
            <p:nvPr/>
          </p:nvGrpSpPr>
          <p:grpSpPr>
            <a:xfrm>
              <a:off x="5399" y="3389"/>
              <a:ext cx="3720" cy="3720"/>
              <a:chOff x="977900" y="2247899"/>
              <a:chExt cx="2362200" cy="23622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977900" y="2247899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F41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文本框 5"/>
              <p:cNvSpPr txBox="1"/>
              <p:nvPr/>
            </p:nvSpPr>
            <p:spPr>
              <a:xfrm>
                <a:off x="1278296" y="2659409"/>
                <a:ext cx="1736009" cy="15696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9600" b="1" dirty="0">
                    <a:solidFill>
                      <a:schemeClr val="accent4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二</a:t>
                </a: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7550" y="1381760"/>
            <a:ext cx="851789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（1）2811路由器两台，2960交换机两台，计算机若干，同异步串口连接线，网线。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7550" y="2039620"/>
            <a:ext cx="37261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）Cisco Packet Tracer模拟软件。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7550" y="2697480"/>
            <a:ext cx="5059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（3）实验拓扑图。本实验拓扑图如图1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-1所示。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51905" y="2685415"/>
            <a:ext cx="4022090" cy="3461385"/>
            <a:chOff x="10003" y="4229"/>
            <a:chExt cx="6334" cy="5451"/>
          </a:xfrm>
        </p:grpSpPr>
        <p:sp>
          <p:nvSpPr>
            <p:cNvPr id="19" name="文本框 18"/>
            <p:cNvSpPr txBox="1"/>
            <p:nvPr/>
          </p:nvSpPr>
          <p:spPr>
            <a:xfrm>
              <a:off x="10806" y="9104"/>
              <a:ext cx="4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-1  静态路由实验拓扑图</a:t>
              </a:r>
            </a:p>
          </p:txBody>
        </p:sp>
        <p:graphicFrame>
          <p:nvGraphicFramePr>
            <p:cNvPr id="4" name="对象 198"/>
            <p:cNvGraphicFramePr>
              <a:graphicFrameLocks/>
            </p:cNvGraphicFramePr>
            <p:nvPr/>
          </p:nvGraphicFramePr>
          <p:xfrm>
            <a:off x="10003" y="4229"/>
            <a:ext cx="6334" cy="4875"/>
          </p:xfrm>
          <a:graphic>
            <a:graphicData uri="http://schemas.openxmlformats.org/presentationml/2006/ole">
              <p:oleObj spid="_x0000_s3076" r:id="rId4" imgW="3628469" imgH="2782613" progId="Visio.Drawing.11">
                <p:embed/>
              </p:oleObj>
            </a:graphicData>
          </a:graphic>
        </p:graphicFrame>
      </p:grpSp>
      <p:pic>
        <p:nvPicPr>
          <p:cNvPr id="8" name="图片 7" descr="6169c3bcc768b4458e551cee10cc16a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3243580"/>
            <a:ext cx="3870960" cy="29032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661670" y="338455"/>
            <a:ext cx="8415020" cy="8553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实验设备与条件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7550" y="1381760"/>
            <a:ext cx="502539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</a:rPr>
              <a:t>（4）实验设备名称和接口IP规划如表11-1所示。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81985" y="5742940"/>
            <a:ext cx="43395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表11-1  动态路由实验设备接口与IP规划表</a:t>
            </a:r>
          </a:p>
        </p:txBody>
      </p:sp>
      <p:pic>
        <p:nvPicPr>
          <p:cNvPr id="7" name="图片 6" descr="图11212片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42920" y="36105"/>
            <a:ext cx="1944270" cy="1460000"/>
          </a:xfrm>
          <a:prstGeom prst="rect">
            <a:avLst/>
          </a:prstGeom>
        </p:spPr>
      </p:pic>
      <p:graphicFrame>
        <p:nvGraphicFramePr>
          <p:cNvPr id="4" name="表格 -1"/>
          <p:cNvGraphicFramePr/>
          <p:nvPr/>
        </p:nvGraphicFramePr>
        <p:xfrm>
          <a:off x="1696720" y="2047240"/>
          <a:ext cx="7310755" cy="351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895"/>
                <a:gridCol w="1828800"/>
                <a:gridCol w="1826895"/>
                <a:gridCol w="1828165"/>
              </a:tblGrid>
              <a:tr h="2463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设备名称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接口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IP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地址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网关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RouterA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a0/0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SwtichA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192.168.1.100/24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Se1/0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RouterB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172.25.1.1/24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RouterB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a0/0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SwtichB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192.168.2.100/24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Se1/0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RouterA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172.25.1.2/24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SwtichA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a0/1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Fa0/2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PC2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Fa0/3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RouterA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SwtichB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a0/1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PC3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—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Fa0/2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PC4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Fa0/3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RouterB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PC1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SwtichA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PC2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SwtichA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192.168.1.2/24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192.168.1.100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PC3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SwtichB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PC4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a0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（连接</a:t>
                      </a: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SwtichB</a:t>
                      </a:r>
                      <a:r>
                        <a:rPr lang="zh-CN" altLang="en-US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b="0" u="none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192.168.2.2/24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latin typeface="Times New Roman" panose="02020603050405020304" pitchFamily="18" charset="0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192.168.2.100</a:t>
                      </a:r>
                    </a:p>
                  </a:txBody>
                  <a:tcPr marL="68580" marR="68580" marT="25400" marB="254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17"/>
          <p:cNvSpPr/>
          <p:nvPr>
            <p:custDataLst>
              <p:tags r:id="rId1"/>
            </p:custDataLst>
          </p:nvPr>
        </p:nvSpPr>
        <p:spPr bwMode="auto">
          <a:xfrm>
            <a:off x="-2117" y="0"/>
            <a:ext cx="7249584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" name="组合 2"/>
          <p:cNvGrpSpPr/>
          <p:nvPr/>
        </p:nvGrpSpPr>
        <p:grpSpPr>
          <a:xfrm>
            <a:off x="3428449" y="2152106"/>
            <a:ext cx="2362200" cy="2362200"/>
            <a:chOff x="977900" y="2247899"/>
            <a:chExt cx="2362200" cy="2362200"/>
          </a:xfrm>
        </p:grpSpPr>
        <p:sp>
          <p:nvSpPr>
            <p:cNvPr id="26" name="椭圆 25"/>
            <p:cNvSpPr/>
            <p:nvPr/>
          </p:nvSpPr>
          <p:spPr>
            <a:xfrm>
              <a:off x="977900" y="2247899"/>
              <a:ext cx="2362200" cy="236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F41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文本框 5"/>
            <p:cNvSpPr txBox="1"/>
            <p:nvPr/>
          </p:nvSpPr>
          <p:spPr>
            <a:xfrm>
              <a:off x="1405296" y="2672744"/>
              <a:ext cx="1736009" cy="16579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96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</a:p>
          </p:txBody>
        </p:sp>
      </p:grpSp>
      <p:sp>
        <p:nvSpPr>
          <p:cNvPr id="13" name="文本框 39"/>
          <p:cNvSpPr txBox="1"/>
          <p:nvPr/>
        </p:nvSpPr>
        <p:spPr>
          <a:xfrm>
            <a:off x="5978525" y="2876550"/>
            <a:ext cx="5137150" cy="8743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实验要求与说明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54380" y="260985"/>
            <a:ext cx="7660640" cy="8553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 dirty="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cs typeface="+mn-cs"/>
                <a:sym typeface="+mn-ea"/>
              </a:rPr>
              <a:t>实验要求与说明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17240" y="1737360"/>
            <a:ext cx="5478780" cy="3860800"/>
            <a:chOff x="5224" y="2736"/>
            <a:chExt cx="8628" cy="6080"/>
          </a:xfrm>
        </p:grpSpPr>
        <p:sp>
          <p:nvSpPr>
            <p:cNvPr id="43" name="矩形 42"/>
            <p:cNvSpPr/>
            <p:nvPr/>
          </p:nvSpPr>
          <p:spPr>
            <a:xfrm>
              <a:off x="5347" y="3033"/>
              <a:ext cx="8505" cy="57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" y="2904"/>
              <a:ext cx="2290" cy="2277"/>
            </a:xfrm>
            <a:prstGeom prst="rect">
              <a:avLst/>
            </a:prstGeom>
          </p:spPr>
        </p:pic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6008" y="3939"/>
              <a:ext cx="7182" cy="3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>
                      <a:alpha val="30000"/>
                    </a:srgbClr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 defTabSz="720725">
                <a:lnSpc>
                  <a:spcPct val="135000"/>
                </a:lnSpc>
                <a:defRPr sz="160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  <a:lvl2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20725" eaLnBrk="0" hangingPunct="0"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2072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>
                <a:lnSpc>
                  <a:spcPct val="15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根据RIP动态路由实验拓扑图和实验设备接口与IP规划表可知，两个路由器可互联至少三个不同网络，如何在基于距离矢量RIP动态路由选择协议的作用下，让路由器自动建立路由信息，从而让所有PC机相互通信，是本实验要解决的问题。</a:t>
              </a:r>
            </a:p>
          </p:txBody>
        </p:sp>
        <p:sp>
          <p:nvSpPr>
            <p:cNvPr id="47" name="TextBox 6"/>
            <p:cNvSpPr txBox="1"/>
            <p:nvPr/>
          </p:nvSpPr>
          <p:spPr>
            <a:xfrm rot="18836568">
              <a:off x="5004" y="3461"/>
              <a:ext cx="2056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要求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&amp;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说明</a:t>
              </a:r>
            </a:p>
          </p:txBody>
        </p:sp>
      </p:grpSp>
      <p:pic>
        <p:nvPicPr>
          <p:cNvPr id="39" name="图片 38" descr="t01063ee2706b69cb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180" y="4837430"/>
            <a:ext cx="1276350" cy="1276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矩形 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文本框 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Text Box 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直接连接符 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Shap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54116"/>
  <p:tag name="MH_LIBRARY" val="GRAPHIC"/>
  <p:tag name="MH_ORDER" val="文本框 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74220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1213152808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  <p:tag name="KSO_WM_TAG_VERSION" val="1.0"/>
  <p:tag name="KSO_WM_SLIDE_ID" val="custom160596_80"/>
  <p:tag name="KSO_WM_SLIDE_INDEX" val="8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83*127"/>
  <p:tag name="KSO_WM_SLIDE_SIZE" val="775*367"/>
  <p:tag name="KSO_WM_DIAGRAM_GROUP_CODE" val="q1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3144"/>
  <p:tag name="MH_LIBRARY" val="GRAPHIC"/>
  <p:tag name="MH_TYPE" val="Text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3144"/>
  <p:tag name="MH_LIBRARY" val="GRAPHIC"/>
  <p:tag name="MH_TYPE" val="Text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5354"/>
  <p:tag name="MH_LIBRARY" val="GRAPHIC"/>
  <p:tag name="MH_TYPE" val="Other"/>
  <p:tag name="MH_ORD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5354"/>
  <p:tag name="MH_LIBRARY" val="GRAPHIC"/>
  <p:tag name="MH_TYPE" val="SubTitle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5354"/>
  <p:tag name="MH_LIBRARY" val="GRAPHIC"/>
  <p:tag name="MH_TYPE" val="Other"/>
  <p:tag name="MH_ORDER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15354"/>
  <p:tag name="MH_LIBRARY" val="GRAPHIC"/>
  <p:tag name="MH_TYPE" val="Sub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3337"/>
  <p:tag name="MH_LIBRARY" val="GRAPHIC"/>
  <p:tag name="MH_ORDER" val="任意多边形 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Pictur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96"/>
  <p:tag name="KSO_WM_UNIT_TYPE" val="a"/>
  <p:tag name="KSO_WM_UNIT_INDEX" val="1"/>
  <p:tag name="KSO_WM_UNIT_ID" val="custom160596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3152808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A000120141119A01PPBG">
  <a:themeElements>
    <a:clrScheme name="自定义 49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EF4150"/>
      </a:accent1>
      <a:accent2>
        <a:srgbClr val="FBAD24"/>
      </a:accent2>
      <a:accent3>
        <a:srgbClr val="58BDA8"/>
      </a:accent3>
      <a:accent4>
        <a:srgbClr val="E8766A"/>
      </a:accent4>
      <a:accent5>
        <a:srgbClr val="CCD373"/>
      </a:accent5>
      <a:accent6>
        <a:srgbClr val="E86ABB"/>
      </a:accent6>
      <a:hlink>
        <a:srgbClr val="447195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49">
    <a:dk1>
      <a:srgbClr val="4D4D4D"/>
    </a:dk1>
    <a:lt1>
      <a:srgbClr val="FFFFFF"/>
    </a:lt1>
    <a:dk2>
      <a:srgbClr val="4D4D4D"/>
    </a:dk2>
    <a:lt2>
      <a:srgbClr val="FFFFFF"/>
    </a:lt2>
    <a:accent1>
      <a:srgbClr val="EF4150"/>
    </a:accent1>
    <a:accent2>
      <a:srgbClr val="FBAD24"/>
    </a:accent2>
    <a:accent3>
      <a:srgbClr val="58BDA8"/>
    </a:accent3>
    <a:accent4>
      <a:srgbClr val="E8766A"/>
    </a:accent4>
    <a:accent5>
      <a:srgbClr val="CCD373"/>
    </a:accent5>
    <a:accent6>
      <a:srgbClr val="E86ABB"/>
    </a:accent6>
    <a:hlink>
      <a:srgbClr val="44719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1199</Words>
  <Application>WPS 演示</Application>
  <PresentationFormat>自定义</PresentationFormat>
  <Paragraphs>178</Paragraphs>
  <Slides>29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1_A000120141119A01PPBG</vt:lpstr>
      <vt:lpstr>Microsoft Office Visio 绘图</vt:lpstr>
      <vt:lpstr>幻灯片 1</vt:lpstr>
      <vt:lpstr>幻灯片 2</vt:lpstr>
      <vt:lpstr>幻灯片 3</vt:lpstr>
      <vt:lpstr>幻灯片 4</vt:lpstr>
      <vt:lpstr>幻灯片 5</vt:lpstr>
      <vt:lpstr> 实验设备与条件</vt:lpstr>
      <vt:lpstr> 实验设备与条件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微软用户</cp:lastModifiedBy>
  <cp:revision>150</cp:revision>
  <dcterms:created xsi:type="dcterms:W3CDTF">2016-12-08T02:43:00Z</dcterms:created>
  <dcterms:modified xsi:type="dcterms:W3CDTF">2017-02-07T01:31:44Z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