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notesSlides/notesSlide16.xml" ContentType="application/vnd.openxmlformats-officedocument.presentationml.notesSlide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heme/themeOverride2.xml" ContentType="application/vnd.openxmlformats-officedocument.themeOverride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notesSlides/notesSlide13.xml" ContentType="application/vnd.openxmlformats-officedocument.presentationml.notesSlide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Default Extension="vml" ContentType="application/vnd.openxmlformats-officedocument.vmlDrawing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notesSlides/notesSlide18.xml" ContentType="application/vnd.openxmlformats-officedocument.presentationml.notesSlide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notesSlides/notesSlide14.xml" ContentType="application/vnd.openxmlformats-officedocument.presentationml.notesSlide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tags/tag7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57" r:id="rId2"/>
    <p:sldId id="358" r:id="rId3"/>
    <p:sldId id="359" r:id="rId4"/>
    <p:sldId id="260" r:id="rId5"/>
    <p:sldId id="360" r:id="rId6"/>
    <p:sldId id="263" r:id="rId7"/>
    <p:sldId id="881" r:id="rId8"/>
    <p:sldId id="363" r:id="rId9"/>
    <p:sldId id="869" r:id="rId10"/>
    <p:sldId id="423" r:id="rId11"/>
    <p:sldId id="943" r:id="rId12"/>
    <p:sldId id="944" r:id="rId13"/>
    <p:sldId id="945" r:id="rId14"/>
    <p:sldId id="946" r:id="rId15"/>
    <p:sldId id="947" r:id="rId16"/>
    <p:sldId id="948" r:id="rId17"/>
    <p:sldId id="949" r:id="rId18"/>
    <p:sldId id="950" r:id="rId19"/>
    <p:sldId id="951" r:id="rId20"/>
    <p:sldId id="952" r:id="rId21"/>
    <p:sldId id="953" r:id="rId22"/>
    <p:sldId id="954" r:id="rId23"/>
    <p:sldId id="955" r:id="rId24"/>
    <p:sldId id="956" r:id="rId25"/>
    <p:sldId id="957" r:id="rId26"/>
    <p:sldId id="800" r:id="rId27"/>
    <p:sldId id="958" r:id="rId28"/>
    <p:sldId id="733" r:id="rId29"/>
    <p:sldId id="734" r:id="rId30"/>
    <p:sldId id="814" r:id="rId3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2CC"/>
    <a:srgbClr val="33CCFF"/>
    <a:srgbClr val="00CCFF"/>
    <a:srgbClr val="EF4150"/>
    <a:srgbClr val="FF6600"/>
    <a:srgbClr val="FF9933"/>
    <a:srgbClr val="CC99FF"/>
    <a:srgbClr val="FDCE7B"/>
    <a:srgbClr val="1B84A5"/>
    <a:srgbClr val="2B956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852" y="-336"/>
      </p:cViewPr>
      <p:guideLst>
        <p:guide orient="horz" pos="2457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2017-2-7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ea typeface="宋体" panose="02010600030101010101" pitchFamily="2" charset="-122"/>
              </a:rPr>
              <a:t>模板来自于 </a:t>
            </a:r>
            <a:r>
              <a:rPr lang="en-US" altLang="zh-CN" smtClean="0">
                <a:ea typeface="宋体" panose="02010600030101010101" pitchFamily="2" charset="-122"/>
              </a:rPr>
              <a:t>http://docer.wps.cn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148" name="灯片编号占位符 3"/>
          <p:cNvSpPr txBox="1">
            <a:spLocks noGrp="1" noChangeArrowheads="1"/>
          </p:cNvSpPr>
          <p:nvPr/>
        </p:nvSpPr>
        <p:spPr bwMode="auto">
          <a:xfrm>
            <a:off x="4023992" y="9721107"/>
            <a:ext cx="3078427" cy="5135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75" tIns="49538" rIns="99075" bIns="49538" anchor="b"/>
          <a:lstStyle/>
          <a:p>
            <a:pPr algn="r" eaLnBrk="1" hangingPunct="1">
              <a:buFont typeface="Arial" panose="020B0604020202020204" pitchFamily="34" charset="0"/>
              <a:buNone/>
            </a:pPr>
            <a:fld id="{AAED0429-06AC-4391-B511-C2D4F3A38C12}" type="slidenum">
              <a:rPr lang="zh-CN" altLang="en-US" sz="1300">
                <a:latin typeface="Calibri" panose="020F0502020204030204" pitchFamily="34" charset="0"/>
                <a:ea typeface="宋体" panose="0201060003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2</a:t>
            </a:fld>
            <a:endParaRPr lang="zh-CN" altLang="en-US" sz="13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635" y="6372860"/>
            <a:ext cx="12190730" cy="23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35" y="6372860"/>
            <a:ext cx="12190730" cy="23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063" y="261258"/>
            <a:ext cx="8415337" cy="8552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35" y="6372860"/>
            <a:ext cx="12190730" cy="23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063" y="261258"/>
            <a:ext cx="8415337" cy="85529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523836" y="1214422"/>
            <a:ext cx="3357586" cy="755143"/>
            <a:chOff x="523836" y="1428736"/>
            <a:chExt cx="3357586" cy="755143"/>
          </a:xfrm>
        </p:grpSpPr>
        <p:sp>
          <p:nvSpPr>
            <p:cNvPr id="18" name="任意多边形 17"/>
            <p:cNvSpPr/>
            <p:nvPr/>
          </p:nvSpPr>
          <p:spPr>
            <a:xfrm>
              <a:off x="523836" y="1428736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6"/>
            <p:cNvSpPr txBox="1"/>
            <p:nvPr/>
          </p:nvSpPr>
          <p:spPr>
            <a:xfrm>
              <a:off x="809588" y="1617459"/>
              <a:ext cx="3071834" cy="566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endParaRPr lang="zh-CN" altLang="zh-CN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矩形 6"/>
          <p:cNvSpPr/>
          <p:nvPr userDrawn="1"/>
        </p:nvSpPr>
        <p:spPr>
          <a:xfrm>
            <a:off x="635" y="6372860"/>
            <a:ext cx="12190730" cy="23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54063" y="6373017"/>
            <a:ext cx="2743200" cy="365125"/>
          </a:xfrm>
          <a:prstGeom prst="rect">
            <a:avLst/>
          </a:prstGeom>
        </p:spPr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2017-2-7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7013" y="637301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91563" y="6373017"/>
            <a:ext cx="2743200" cy="365125"/>
          </a:xfrm>
          <a:prstGeom prst="rect">
            <a:avLst/>
          </a:prstGeom>
        </p:spPr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54063" y="477520"/>
            <a:ext cx="10680700" cy="5635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4"/>
            <a:r>
              <a:rPr lang="zh-CN" altLang="en-US" dirty="0" smtClean="0"/>
              <a:t>第二级</a:t>
            </a:r>
          </a:p>
          <a:p>
            <a:pPr lvl="6"/>
            <a:r>
              <a:rPr lang="zh-CN" altLang="en-US" dirty="0" smtClean="0"/>
              <a:t>第三级</a:t>
            </a:r>
          </a:p>
          <a:p>
            <a:pPr lvl="7"/>
            <a:r>
              <a:rPr lang="zh-CN" altLang="en-US" dirty="0" smtClean="0"/>
              <a:t>第四级</a:t>
            </a:r>
          </a:p>
          <a:p>
            <a:pPr lvl="8"/>
            <a:r>
              <a:rPr lang="zh-CN" altLang="en-US" dirty="0" smtClean="0"/>
              <a:t>第五级</a:t>
            </a:r>
          </a:p>
        </p:txBody>
      </p:sp>
      <p:sp>
        <p:nvSpPr>
          <p:cNvPr id="6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首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>
            <p:custDataLst>
              <p:tags r:id="rId1"/>
            </p:custDataLst>
          </p:nvPr>
        </p:nvSpPr>
        <p:spPr>
          <a:xfrm>
            <a:off x="0" y="-1"/>
            <a:ext cx="12192000" cy="3552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4"/>
          <p:cNvSpPr txBox="1"/>
          <p:nvPr userDrawn="1">
            <p:custDataLst>
              <p:tags r:id="rId2"/>
            </p:custDataLst>
          </p:nvPr>
        </p:nvSpPr>
        <p:spPr>
          <a:xfrm>
            <a:off x="6296025" y="4052893"/>
            <a:ext cx="3841792" cy="447968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  <a:ea typeface="微软雅黑" panose="020B0503020204020204" charset="-122"/>
                <a:cs typeface="Arial" panose="020B0604020202020204" pitchFamily="34" charset="0"/>
              </a:rPr>
              <a:t>北京金企鹅文化发展中心</a:t>
            </a:r>
            <a:endParaRPr lang="zh-CN" altLang="en-US" sz="2400" b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4" name="文本框 6"/>
          <p:cNvSpPr txBox="1"/>
          <p:nvPr userDrawn="1">
            <p:custDataLst>
              <p:tags r:id="rId3"/>
            </p:custDataLst>
          </p:nvPr>
        </p:nvSpPr>
        <p:spPr>
          <a:xfrm>
            <a:off x="6339912" y="4606987"/>
            <a:ext cx="3826480" cy="447968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  <a:ea typeface="微软雅黑" panose="020B0503020204020204" charset="-122"/>
                <a:cs typeface="Arial" panose="020B0604020202020204" pitchFamily="34" charset="0"/>
              </a:rPr>
              <a:t>http://www.bjjqe.com</a:t>
            </a:r>
            <a:endParaRPr lang="zh-CN" altLang="en-US" sz="2400" b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5" name="KSO_Shape"/>
          <p:cNvSpPr/>
          <p:nvPr userDrawn="1">
            <p:custDataLst>
              <p:tags r:id="rId4"/>
            </p:custDataLst>
          </p:nvPr>
        </p:nvSpPr>
        <p:spPr>
          <a:xfrm>
            <a:off x="5743652" y="4723721"/>
            <a:ext cx="399973" cy="200703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KSO_Shape"/>
          <p:cNvSpPr/>
          <p:nvPr userDrawn="1">
            <p:custDataLst>
              <p:tags r:id="rId5"/>
            </p:custDataLst>
          </p:nvPr>
        </p:nvSpPr>
        <p:spPr>
          <a:xfrm>
            <a:off x="5640344" y="4008003"/>
            <a:ext cx="614100" cy="347060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37" name="文本框 3"/>
          <p:cNvSpPr txBox="1"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4133850" y="2214554"/>
            <a:ext cx="8058150" cy="101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6600" b="1" dirty="0" smtClean="0">
                <a:solidFill>
                  <a:srgbClr val="FFFFFF"/>
                </a:solidFill>
                <a:latin typeface="Britannic Bold" panose="020B0903060703020204" pitchFamily="34" charset="0"/>
              </a:rPr>
              <a:t>谢谢观看！</a:t>
            </a:r>
            <a:endParaRPr lang="zh-CN" altLang="en-US" sz="6600" b="1" dirty="0">
              <a:solidFill>
                <a:srgbClr val="FFFFFF"/>
              </a:solidFill>
              <a:latin typeface="Britannic Bold" panose="020B0903060703020204" pitchFamily="34" charset="0"/>
            </a:endParaRPr>
          </a:p>
        </p:txBody>
      </p:sp>
      <p:pic>
        <p:nvPicPr>
          <p:cNvPr id="9" name="图片 8" descr="LOGO（黑色）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480684" y="2290946"/>
            <a:ext cx="2281816" cy="1895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9" cstate="print"/>
          <a:srcRect l="20452" r="17427" b="5390"/>
          <a:stretch>
            <a:fillRect/>
          </a:stretch>
        </p:blipFill>
        <p:spPr>
          <a:xfrm rot="16200000" flipV="1">
            <a:off x="-100248" y="100244"/>
            <a:ext cx="863601" cy="663109"/>
          </a:xfrm>
          <a:custGeom>
            <a:avLst/>
            <a:gdLst>
              <a:gd name="connsiteX0" fmla="*/ 1007279 w 1007279"/>
              <a:gd name="connsiteY0" fmla="*/ 773431 h 773431"/>
              <a:gd name="connsiteX1" fmla="*/ 1007279 w 1007279"/>
              <a:gd name="connsiteY1" fmla="*/ 0 h 773431"/>
              <a:gd name="connsiteX2" fmla="*/ 404691 w 1007279"/>
              <a:gd name="connsiteY2" fmla="*/ 0 h 773431"/>
              <a:gd name="connsiteX3" fmla="*/ 473879 w 1007279"/>
              <a:gd name="connsiteY3" fmla="*/ 45011 h 773431"/>
              <a:gd name="connsiteX4" fmla="*/ 0 w 1007279"/>
              <a:gd name="connsiteY4" fmla="*/ 773431 h 77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279" h="773431">
                <a:moveTo>
                  <a:pt x="1007279" y="773431"/>
                </a:moveTo>
                <a:lnTo>
                  <a:pt x="1007279" y="0"/>
                </a:lnTo>
                <a:lnTo>
                  <a:pt x="404691" y="0"/>
                </a:lnTo>
                <a:lnTo>
                  <a:pt x="473879" y="45011"/>
                </a:lnTo>
                <a:lnTo>
                  <a:pt x="0" y="773431"/>
                </a:lnTo>
                <a:close/>
              </a:path>
            </a:pathLst>
          </a:custGeom>
        </p:spPr>
      </p:pic>
      <p:sp>
        <p:nvSpPr>
          <p:cNvPr id="9" name="灯片编号占位符 8"/>
          <p:cNvSpPr txBox="1"/>
          <p:nvPr userDrawn="1"/>
        </p:nvSpPr>
        <p:spPr>
          <a:xfrm>
            <a:off x="8795068" y="589740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0" indent="-179705" algn="l" rtl="0" eaLnBrk="1" fontAlgn="base" hangingPunct="1">
        <a:lnSpc>
          <a:spcPct val="15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rtl="0" eaLnBrk="1" fontAlgn="base" hangingPunct="1">
        <a:spcBef>
          <a:spcPts val="5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rgbClr val="262626"/>
          </a:solidFill>
          <a:latin typeface="+mn-lt"/>
          <a:ea typeface="+mn-ea"/>
          <a:cs typeface="+mn-cs"/>
        </a:defRPr>
      </a:lvl3pPr>
      <a:lvl4pPr marL="0" indent="0" algn="l" rtl="0" eaLnBrk="1" fontAlgn="base" hangingPunct="1">
        <a:spcBef>
          <a:spcPts val="5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rgbClr val="262626"/>
          </a:solidFill>
          <a:latin typeface="+mn-lt"/>
          <a:ea typeface="+mn-ea"/>
          <a:cs typeface="+mn-cs"/>
        </a:defRPr>
      </a:lvl4pPr>
      <a:lvl5pPr marL="360045" indent="-179705" algn="l" rtl="0" eaLnBrk="1" fontAlgn="base" hangingPunct="1">
        <a:lnSpc>
          <a:spcPct val="150000"/>
        </a:lnSpc>
        <a:spcBef>
          <a:spcPts val="5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indent="-179705" algn="l" defTabSz="914400" rtl="0" eaLnBrk="1" latinLnBrk="0" hangingPunct="1">
        <a:lnSpc>
          <a:spcPct val="150000"/>
        </a:lnSpc>
        <a:spcBef>
          <a:spcPts val="500"/>
        </a:spcBef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179705" algn="l" defTabSz="914400" rtl="0" eaLnBrk="1" latinLnBrk="0" hangingPunct="1">
        <a:lnSpc>
          <a:spcPct val="150000"/>
        </a:lnSpc>
        <a:spcBef>
          <a:spcPts val="500"/>
        </a:spcBef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" indent="-179705" algn="l" defTabSz="914400" rtl="0" eaLnBrk="1" latinLnBrk="0" hangingPunct="1">
        <a:lnSpc>
          <a:spcPct val="150000"/>
        </a:lnSpc>
        <a:spcBef>
          <a:spcPts val="500"/>
        </a:spcBef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3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3.jpeg"/><Relationship Id="rId4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4.jpeg"/><Relationship Id="rId4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9.jpe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image" Target="../media/image20.png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21.jpeg"/><Relationship Id="rId4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23.jpeg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6.png"/><Relationship Id="rId5" Type="http://schemas.openxmlformats.org/officeDocument/2006/relationships/tags" Target="../tags/tag16.xml"/><Relationship Id="rId10" Type="http://schemas.openxmlformats.org/officeDocument/2006/relationships/image" Target="../media/image5.png"/><Relationship Id="rId4" Type="http://schemas.openxmlformats.org/officeDocument/2006/relationships/tags" Target="../tags/tag15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0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tags" Target="../tags/tag66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oleObject" Target="../embeddings/oleObject2.bin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notesSlide" Target="../notesSlides/notesSlide19.xml"/><Relationship Id="rId2" Type="http://schemas.openxmlformats.org/officeDocument/2006/relationships/tags" Target="../tags/tag70.xml"/><Relationship Id="rId1" Type="http://schemas.openxmlformats.org/officeDocument/2006/relationships/vmlDrawing" Target="../drawings/vmlDrawing2.vml"/><Relationship Id="rId6" Type="http://schemas.openxmlformats.org/officeDocument/2006/relationships/tags" Target="../tags/tag74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7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0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notesSlide" Target="../notesSlides/notesSlide20.xml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9.jpe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H_Picture_1"/>
          <p:cNvSpPr/>
          <p:nvPr>
            <p:custDataLst>
              <p:tags r:id="rId2"/>
            </p:custDataLst>
          </p:nvPr>
        </p:nvSpPr>
        <p:spPr>
          <a:xfrm>
            <a:off x="2397843" y="1061577"/>
            <a:ext cx="9794157" cy="4218037"/>
          </a:xfrm>
          <a:custGeom>
            <a:avLst/>
            <a:gdLst>
              <a:gd name="connsiteX0" fmla="*/ 0 w 7345618"/>
              <a:gd name="connsiteY0" fmla="*/ 0 h 4218037"/>
              <a:gd name="connsiteX1" fmla="*/ 7345618 w 7345618"/>
              <a:gd name="connsiteY1" fmla="*/ 0 h 4218037"/>
              <a:gd name="connsiteX2" fmla="*/ 7345618 w 7345618"/>
              <a:gd name="connsiteY2" fmla="*/ 4218037 h 4218037"/>
              <a:gd name="connsiteX3" fmla="*/ 2604652 w 7345618"/>
              <a:gd name="connsiteY3" fmla="*/ 4218037 h 421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5618" h="4218037">
                <a:moveTo>
                  <a:pt x="0" y="0"/>
                </a:moveTo>
                <a:lnTo>
                  <a:pt x="7345618" y="0"/>
                </a:lnTo>
                <a:lnTo>
                  <a:pt x="7345618" y="4218037"/>
                </a:lnTo>
                <a:lnTo>
                  <a:pt x="2604652" y="4218037"/>
                </a:lnTo>
                <a:close/>
              </a:path>
            </a:pathLst>
          </a:custGeom>
          <a:blipFill dpi="0" rotWithShape="1">
            <a:blip r:embed="rId7" cstate="print">
              <a:alphaModFix amt="80000"/>
            </a:blip>
            <a:srcRect/>
            <a:stretch>
              <a:fillRect t="-3066" b="-283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Text_1"/>
          <p:cNvSpPr/>
          <p:nvPr>
            <p:custDataLst>
              <p:tags r:id="rId3"/>
            </p:custDataLst>
          </p:nvPr>
        </p:nvSpPr>
        <p:spPr>
          <a:xfrm>
            <a:off x="14168" y="1060521"/>
            <a:ext cx="5308601" cy="4234460"/>
          </a:xfrm>
          <a:custGeom>
            <a:avLst/>
            <a:gdLst>
              <a:gd name="connsiteX0" fmla="*/ 0 w 3905250"/>
              <a:gd name="connsiteY0" fmla="*/ 0 h 4204068"/>
              <a:gd name="connsiteX1" fmla="*/ 1314884 w 3905250"/>
              <a:gd name="connsiteY1" fmla="*/ 0 h 4204068"/>
              <a:gd name="connsiteX2" fmla="*/ 3905250 w 3905250"/>
              <a:gd name="connsiteY2" fmla="*/ 4204068 h 4204068"/>
              <a:gd name="connsiteX3" fmla="*/ 0 w 3905250"/>
              <a:gd name="connsiteY3" fmla="*/ 4204068 h 420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4204068">
                <a:moveTo>
                  <a:pt x="0" y="0"/>
                </a:moveTo>
                <a:lnTo>
                  <a:pt x="1314884" y="0"/>
                </a:lnTo>
                <a:lnTo>
                  <a:pt x="3905250" y="4204068"/>
                </a:lnTo>
                <a:lnTo>
                  <a:pt x="0" y="42040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0" rIns="0" bIns="144000" rtlCol="0" anchor="b" anchorCtr="0">
            <a:normAutofit/>
          </a:bodyPr>
          <a:lstStyle/>
          <a:p>
            <a:pPr>
              <a:lnSpc>
                <a:spcPct val="120000"/>
              </a:lnSpc>
            </a:pPr>
            <a:endParaRPr lang="en-US" altLang="zh-CN" sz="2000" dirty="0" smtClean="0">
              <a:solidFill>
                <a:srgbClr val="292929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MH_Other_2"/>
          <p:cNvCxnSpPr/>
          <p:nvPr>
            <p:custDataLst>
              <p:tags r:id="rId4"/>
            </p:custDataLst>
          </p:nvPr>
        </p:nvCxnSpPr>
        <p:spPr>
          <a:xfrm>
            <a:off x="1200897" y="0"/>
            <a:ext cx="5683044" cy="6858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H_Other_3"/>
          <p:cNvSpPr/>
          <p:nvPr>
            <p:custDataLst>
              <p:tags r:id="rId5"/>
            </p:custDataLst>
          </p:nvPr>
        </p:nvSpPr>
        <p:spPr>
          <a:xfrm>
            <a:off x="5404987" y="4717307"/>
            <a:ext cx="6787015" cy="385547"/>
          </a:xfrm>
          <a:custGeom>
            <a:avLst/>
            <a:gdLst>
              <a:gd name="connsiteX0" fmla="*/ 0 w 5090261"/>
              <a:gd name="connsiteY0" fmla="*/ 0 h 385547"/>
              <a:gd name="connsiteX1" fmla="*/ 5090261 w 5090261"/>
              <a:gd name="connsiteY1" fmla="*/ 0 h 385547"/>
              <a:gd name="connsiteX2" fmla="*/ 5090261 w 5090261"/>
              <a:gd name="connsiteY2" fmla="*/ 385547 h 385547"/>
              <a:gd name="connsiteX3" fmla="*/ 240311 w 5090261"/>
              <a:gd name="connsiteY3" fmla="*/ 385547 h 385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0261" h="385547">
                <a:moveTo>
                  <a:pt x="0" y="0"/>
                </a:moveTo>
                <a:lnTo>
                  <a:pt x="5090261" y="0"/>
                </a:lnTo>
                <a:lnTo>
                  <a:pt x="5090261" y="385547"/>
                </a:lnTo>
                <a:lnTo>
                  <a:pt x="240311" y="385547"/>
                </a:lnTo>
                <a:close/>
              </a:path>
            </a:pathLst>
          </a:custGeom>
          <a:solidFill>
            <a:srgbClr val="66CC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324000" rtlCol="0" anchor="ctr"/>
          <a:lstStyle/>
          <a:p>
            <a:pPr algn="r"/>
            <a:endParaRPr lang="zh-CN" altLang="en-US" dirty="0">
              <a:solidFill>
                <a:srgbClr val="29292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70" y="1821180"/>
            <a:ext cx="38792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pc="50" dirty="0" smtClean="0"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</a:rPr>
              <a:t>实验十二  </a:t>
            </a:r>
          </a:p>
          <a:p>
            <a:endParaRPr lang="zh-CN" altLang="en-US" sz="4800" b="1" spc="50" dirty="0" smtClean="0"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r>
              <a:rPr lang="zh-CN" altLang="en-US" sz="4800" b="1" spc="50" dirty="0" smtClean="0"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</a:rPr>
              <a:t>单区域OSPF配置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  <p:bldLst>
      <p:bldP spid="10" grpId="1"/>
      <p:bldP spid="10" grpId="2"/>
      <p:bldP spid="10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3428449" y="2152106"/>
            <a:ext cx="2362200" cy="2362200"/>
            <a:chOff x="977900" y="2247899"/>
            <a:chExt cx="2362200" cy="2362200"/>
          </a:xfrm>
        </p:grpSpPr>
        <p:sp>
          <p:nvSpPr>
            <p:cNvPr id="26" name="椭圆 25"/>
            <p:cNvSpPr/>
            <p:nvPr/>
          </p:nvSpPr>
          <p:spPr>
            <a:xfrm>
              <a:off x="977900" y="2247899"/>
              <a:ext cx="2362200" cy="236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4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5"/>
            <p:cNvSpPr txBox="1"/>
            <p:nvPr/>
          </p:nvSpPr>
          <p:spPr>
            <a:xfrm>
              <a:off x="1468796" y="2644169"/>
              <a:ext cx="1736009" cy="15696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9600" b="1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四</a:t>
              </a:r>
            </a:p>
          </p:txBody>
        </p:sp>
      </p:grpSp>
      <p:sp>
        <p:nvSpPr>
          <p:cNvPr id="11" name="文本框 39"/>
          <p:cNvSpPr txBox="1"/>
          <p:nvPr/>
        </p:nvSpPr>
        <p:spPr>
          <a:xfrm>
            <a:off x="6130925" y="2913380"/>
            <a:ext cx="513715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实验内容与步骤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  <a:endParaRPr lang="zh-CN" altLang="en-US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5540" y="1525905"/>
            <a:ext cx="10219055" cy="9988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步骤</a:t>
            </a:r>
            <a:r>
              <a:rPr lang="en-US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endParaRPr lang="en-US" altLang="zh-CN" sz="2200" b="1" dirty="0" smtClean="0">
              <a:solidFill>
                <a:srgbClr val="3399FF"/>
              </a:solidFill>
              <a:latin typeface="Times New Roman" panose="02020603050405020304" pitchFamily="18" charset="0"/>
              <a:ea typeface="微软雅黑" panose="020B0503020204020204" charset="-122"/>
              <a:sym typeface="Wingdings 3"/>
            </a:endParaRPr>
          </a:p>
          <a:p>
            <a:r>
              <a:rPr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dirty="0" smtClean="0">
                <a:latin typeface="Times New Roman" panose="02020603050405020304" pitchFamily="18" charset="0"/>
                <a:ea typeface="微软雅黑" panose="020B0503020204020204" charset="-122"/>
              </a:rPr>
              <a:t>首先按拓扑图要求连接好各设备，然后对RouterA的设备名称和端口IP进行配置，配置过程的命令如图12-2所示。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14065" y="2823845"/>
            <a:ext cx="4942840" cy="3196590"/>
            <a:chOff x="4435" y="4267"/>
            <a:chExt cx="7784" cy="5034"/>
          </a:xfrm>
        </p:grpSpPr>
        <p:pic>
          <p:nvPicPr>
            <p:cNvPr id="3" name="图片 220" descr="1F0OO2)I[$)FQ)4$TDTVO6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5" y="4267"/>
              <a:ext cx="7784" cy="445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" name="文本框 12"/>
            <p:cNvSpPr txBox="1"/>
            <p:nvPr/>
          </p:nvSpPr>
          <p:spPr>
            <a:xfrm>
              <a:off x="5533" y="8725"/>
              <a:ext cx="558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图12-2  路由器RA命令行配置过程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42265" y="1120775"/>
            <a:ext cx="11556000" cy="190500"/>
            <a:chOff x="990" y="2069"/>
            <a:chExt cx="17729" cy="300"/>
          </a:xfrm>
        </p:grpSpPr>
        <p:sp>
          <p:nvSpPr>
            <p:cNvPr id="10" name="矩形 9"/>
            <p:cNvSpPr/>
            <p:nvPr/>
          </p:nvSpPr>
          <p:spPr>
            <a:xfrm>
              <a:off x="1103" y="2069"/>
              <a:ext cx="17616" cy="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直角三角形 10"/>
            <p:cNvSpPr/>
            <p:nvPr/>
          </p:nvSpPr>
          <p:spPr>
            <a:xfrm rot="13500000">
              <a:off x="990" y="2114"/>
              <a:ext cx="216" cy="21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  <a:endParaRPr lang="zh-CN" altLang="en-US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5540" y="1525905"/>
            <a:ext cx="10219055" cy="9988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步骤</a:t>
            </a:r>
            <a:r>
              <a:rPr lang="en-US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endParaRPr lang="en-US" altLang="zh-CN" sz="2200" b="1" dirty="0" smtClean="0">
              <a:solidFill>
                <a:srgbClr val="3399FF"/>
              </a:solidFill>
              <a:latin typeface="Times New Roman" panose="02020603050405020304" pitchFamily="18" charset="0"/>
              <a:ea typeface="微软雅黑" panose="020B0503020204020204" charset="-122"/>
              <a:sym typeface="Wingdings 3"/>
            </a:endParaRPr>
          </a:p>
          <a:p>
            <a:r>
              <a:rPr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dirty="0" smtClean="0">
                <a:latin typeface="Times New Roman" panose="02020603050405020304" pitchFamily="18" charset="0"/>
                <a:ea typeface="微软雅黑" panose="020B0503020204020204" charset="-122"/>
              </a:rPr>
              <a:t>配置无误后，利用show ip route命令查看路由表信息，发现目前路由器RA只有直连路由信息，如图12-3所示。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59685" y="2906395"/>
            <a:ext cx="6451600" cy="2606675"/>
            <a:chOff x="4031" y="4472"/>
            <a:chExt cx="10160" cy="4105"/>
          </a:xfrm>
        </p:grpSpPr>
        <p:sp>
          <p:nvSpPr>
            <p:cNvPr id="13" name="文本框 12"/>
            <p:cNvSpPr txBox="1"/>
            <p:nvPr/>
          </p:nvSpPr>
          <p:spPr>
            <a:xfrm>
              <a:off x="6317" y="8001"/>
              <a:ext cx="45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图12-3  查看RA路由表信息</a:t>
              </a:r>
            </a:p>
          </p:txBody>
        </p:sp>
        <p:pic>
          <p:nvPicPr>
            <p:cNvPr id="3" name="图片 -2147482128" descr="4}5172YB7JGT[)@6RM7I2$A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1" y="4472"/>
              <a:ext cx="10160" cy="3529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0" name="组合 19"/>
          <p:cNvGrpSpPr/>
          <p:nvPr/>
        </p:nvGrpSpPr>
        <p:grpSpPr>
          <a:xfrm>
            <a:off x="342265" y="1120775"/>
            <a:ext cx="11556000" cy="190500"/>
            <a:chOff x="990" y="2069"/>
            <a:chExt cx="17729" cy="300"/>
          </a:xfrm>
        </p:grpSpPr>
        <p:sp>
          <p:nvSpPr>
            <p:cNvPr id="10" name="矩形 9"/>
            <p:cNvSpPr/>
            <p:nvPr/>
          </p:nvSpPr>
          <p:spPr>
            <a:xfrm>
              <a:off x="1103" y="2069"/>
              <a:ext cx="17616" cy="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直角三角形 10"/>
            <p:cNvSpPr/>
            <p:nvPr/>
          </p:nvSpPr>
          <p:spPr>
            <a:xfrm rot="13500000">
              <a:off x="990" y="2114"/>
              <a:ext cx="216" cy="21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  <a:endParaRPr lang="zh-CN" altLang="en-US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5540" y="1525905"/>
            <a:ext cx="10219055" cy="72453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步骤</a:t>
            </a:r>
            <a:r>
              <a:rPr lang="en-US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3</a:t>
            </a:r>
            <a:endParaRPr lang="en-US" altLang="zh-CN" sz="2200" b="1" dirty="0" smtClean="0">
              <a:solidFill>
                <a:srgbClr val="3399FF"/>
              </a:solidFill>
              <a:latin typeface="Times New Roman" panose="02020603050405020304" pitchFamily="18" charset="0"/>
              <a:ea typeface="微软雅黑" panose="020B0503020204020204" charset="-122"/>
              <a:sym typeface="Wingdings 3"/>
            </a:endParaRPr>
          </a:p>
          <a:p>
            <a:r>
              <a:rPr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dirty="0" smtClean="0">
                <a:latin typeface="Times New Roman" panose="02020603050405020304" pitchFamily="18" charset="0"/>
                <a:ea typeface="微软雅黑" panose="020B0503020204020204" charset="-122"/>
              </a:rPr>
              <a:t>对RouterB的设备名称和端口IP进行配置，配置过程命令如图12-4所示。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972435" y="2510790"/>
            <a:ext cx="5533390" cy="3581400"/>
            <a:chOff x="4681" y="3954"/>
            <a:chExt cx="8714" cy="5640"/>
          </a:xfrm>
        </p:grpSpPr>
        <p:sp>
          <p:nvSpPr>
            <p:cNvPr id="13" name="文本框 12"/>
            <p:cNvSpPr txBox="1"/>
            <p:nvPr/>
          </p:nvSpPr>
          <p:spPr>
            <a:xfrm>
              <a:off x="6254" y="9018"/>
              <a:ext cx="55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图12-4  路由器RB命令行配置过程</a:t>
              </a:r>
            </a:p>
          </p:txBody>
        </p:sp>
        <p:pic>
          <p:nvPicPr>
            <p:cNvPr id="3" name="图片 -2147482127" descr="B012%Z_IW4JNU[RCMQKE(MV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1" y="3954"/>
              <a:ext cx="8714" cy="5064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0" name="组合 19"/>
          <p:cNvGrpSpPr/>
          <p:nvPr/>
        </p:nvGrpSpPr>
        <p:grpSpPr>
          <a:xfrm>
            <a:off x="342265" y="1120775"/>
            <a:ext cx="11556000" cy="190500"/>
            <a:chOff x="990" y="2069"/>
            <a:chExt cx="17729" cy="300"/>
          </a:xfrm>
        </p:grpSpPr>
        <p:sp>
          <p:nvSpPr>
            <p:cNvPr id="10" name="矩形 9"/>
            <p:cNvSpPr/>
            <p:nvPr/>
          </p:nvSpPr>
          <p:spPr>
            <a:xfrm>
              <a:off x="1103" y="2069"/>
              <a:ext cx="17616" cy="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直角三角形 10"/>
            <p:cNvSpPr/>
            <p:nvPr/>
          </p:nvSpPr>
          <p:spPr>
            <a:xfrm rot="13500000">
              <a:off x="990" y="2114"/>
              <a:ext cx="216" cy="21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  <a:endParaRPr lang="zh-CN" altLang="en-US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5540" y="1525905"/>
            <a:ext cx="10219055" cy="9988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步骤</a:t>
            </a:r>
            <a:r>
              <a:rPr lang="en-US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4</a:t>
            </a:r>
            <a:endParaRPr lang="en-US" altLang="zh-CN" sz="2200" b="1" dirty="0" smtClean="0">
              <a:solidFill>
                <a:srgbClr val="3399FF"/>
              </a:solidFill>
              <a:latin typeface="Times New Roman" panose="02020603050405020304" pitchFamily="18" charset="0"/>
              <a:ea typeface="微软雅黑" panose="020B0503020204020204" charset="-122"/>
              <a:sym typeface="Wingdings 3"/>
            </a:endParaRPr>
          </a:p>
          <a:p>
            <a:r>
              <a:rPr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dirty="0" smtClean="0">
                <a:latin typeface="Times New Roman" panose="02020603050405020304" pitchFamily="18" charset="0"/>
                <a:ea typeface="微软雅黑" panose="020B0503020204020204" charset="-122"/>
              </a:rPr>
              <a:t>配置无误后，利用show ip route命令查看路由表信息，如图12-5所示。通过路由表信息，可以发现</a:t>
            </a:r>
            <a:r>
              <a:rPr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目前路由器RB只有直连路由信息。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199130" y="3307080"/>
            <a:ext cx="5793740" cy="2432685"/>
            <a:chOff x="3789" y="5452"/>
            <a:chExt cx="9124" cy="3831"/>
          </a:xfrm>
        </p:grpSpPr>
        <p:sp>
          <p:nvSpPr>
            <p:cNvPr id="13" name="文本框 12"/>
            <p:cNvSpPr txBox="1"/>
            <p:nvPr/>
          </p:nvSpPr>
          <p:spPr>
            <a:xfrm>
              <a:off x="6107" y="8707"/>
              <a:ext cx="448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图12-5  查看RB路由表信息</a:t>
              </a:r>
            </a:p>
          </p:txBody>
        </p:sp>
        <p:pic>
          <p:nvPicPr>
            <p:cNvPr id="3" name="图片 223"/>
            <p:cNvPicPr>
              <a:picLocks noChangeAspect="1"/>
            </p:cNvPicPr>
            <p:nvPr/>
          </p:nvPicPr>
          <p:blipFill>
            <a:blip r:embed="rId5"/>
            <a:srcRect l="1149" r="897"/>
            <a:stretch>
              <a:fillRect/>
            </a:stretch>
          </p:blipFill>
          <p:spPr>
            <a:xfrm>
              <a:off x="3789" y="5452"/>
              <a:ext cx="9124" cy="325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0" name="组合 19"/>
          <p:cNvGrpSpPr/>
          <p:nvPr/>
        </p:nvGrpSpPr>
        <p:grpSpPr>
          <a:xfrm>
            <a:off x="342265" y="1120775"/>
            <a:ext cx="11556000" cy="190500"/>
            <a:chOff x="990" y="2069"/>
            <a:chExt cx="17729" cy="300"/>
          </a:xfrm>
        </p:grpSpPr>
        <p:sp>
          <p:nvSpPr>
            <p:cNvPr id="10" name="矩形 9"/>
            <p:cNvSpPr/>
            <p:nvPr/>
          </p:nvSpPr>
          <p:spPr>
            <a:xfrm>
              <a:off x="1103" y="2069"/>
              <a:ext cx="17616" cy="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直角三角形 10"/>
            <p:cNvSpPr/>
            <p:nvPr/>
          </p:nvSpPr>
          <p:spPr>
            <a:xfrm rot="13500000">
              <a:off x="990" y="2114"/>
              <a:ext cx="216" cy="21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  <a:endParaRPr lang="zh-CN" altLang="en-US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5540" y="1525905"/>
            <a:ext cx="10219055" cy="9988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步骤</a:t>
            </a:r>
            <a:r>
              <a:rPr lang="en-US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5</a:t>
            </a:r>
            <a:endParaRPr lang="en-US" altLang="zh-CN" sz="2200" b="1" dirty="0" smtClean="0">
              <a:solidFill>
                <a:srgbClr val="3399FF"/>
              </a:solidFill>
              <a:latin typeface="Times New Roman" panose="02020603050405020304" pitchFamily="18" charset="0"/>
              <a:ea typeface="微软雅黑" panose="020B0503020204020204" charset="-122"/>
              <a:sym typeface="Wingdings 3"/>
            </a:endParaRPr>
          </a:p>
          <a:p>
            <a:r>
              <a:rPr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dirty="0" smtClean="0">
                <a:latin typeface="Times New Roman" panose="02020603050405020304" pitchFamily="18" charset="0"/>
                <a:ea typeface="微软雅黑" panose="020B0503020204020204" charset="-122"/>
              </a:rPr>
              <a:t>根据两个路由器的路由表信息，分别在RA和RB上执行排ping命令测试网络连通性，如图12-6和图12-7所示。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147445" y="2936240"/>
            <a:ext cx="5233670" cy="2210435"/>
            <a:chOff x="1162" y="5359"/>
            <a:chExt cx="8242" cy="3481"/>
          </a:xfrm>
        </p:grpSpPr>
        <p:sp>
          <p:nvSpPr>
            <p:cNvPr id="13" name="文本框 12"/>
            <p:cNvSpPr txBox="1"/>
            <p:nvPr/>
          </p:nvSpPr>
          <p:spPr>
            <a:xfrm>
              <a:off x="1629" y="8264"/>
              <a:ext cx="73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图12-6  在RA上执行ping命令测试网络连通性</a:t>
              </a:r>
            </a:p>
          </p:txBody>
        </p:sp>
        <p:pic>
          <p:nvPicPr>
            <p:cNvPr id="3" name="图片 224" descr="Q1C~Y[}I$TG5]B3Y74QT4AB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2" y="5359"/>
              <a:ext cx="8243" cy="2905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</p:pic>
      </p:grpSp>
      <p:grpSp>
        <p:nvGrpSpPr>
          <p:cNvPr id="8" name="组合 7"/>
          <p:cNvGrpSpPr/>
          <p:nvPr/>
        </p:nvGrpSpPr>
        <p:grpSpPr>
          <a:xfrm>
            <a:off x="6488430" y="2936240"/>
            <a:ext cx="5148580" cy="2210435"/>
            <a:chOff x="10233" y="5359"/>
            <a:chExt cx="8108" cy="3481"/>
          </a:xfrm>
        </p:grpSpPr>
        <p:pic>
          <p:nvPicPr>
            <p:cNvPr id="4" name="图片 225" descr="]HJ0Y0OJE8P4$QR{)RRB{(M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33" y="5359"/>
              <a:ext cx="8108" cy="2905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</p:pic>
        <p:sp>
          <p:nvSpPr>
            <p:cNvPr id="7" name="文本框 6"/>
            <p:cNvSpPr txBox="1"/>
            <p:nvPr/>
          </p:nvSpPr>
          <p:spPr>
            <a:xfrm>
              <a:off x="10643" y="8264"/>
              <a:ext cx="728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图12-7  在RB上执行ping命令测试网络连通性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01015" y="4977765"/>
            <a:ext cx="10661650" cy="1410970"/>
            <a:chOff x="249" y="7839"/>
            <a:chExt cx="16790" cy="2222"/>
          </a:xfrm>
        </p:grpSpPr>
        <p:sp>
          <p:nvSpPr>
            <p:cNvPr id="10" name="矩形 9"/>
            <p:cNvSpPr/>
            <p:nvPr/>
          </p:nvSpPr>
          <p:spPr>
            <a:xfrm>
              <a:off x="2161" y="8790"/>
              <a:ext cx="14878" cy="60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通过测试可知，路由器A无法到达192.168.2.0的网络；而路由器B无法到达192.168.1.0的网络。</a:t>
              </a:r>
            </a:p>
          </p:txBody>
        </p:sp>
        <p:pic>
          <p:nvPicPr>
            <p:cNvPr id="11" name="图片 10" descr="jianjie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49" y="7839"/>
              <a:ext cx="1695" cy="2222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342265" y="1120775"/>
            <a:ext cx="11556000" cy="190500"/>
            <a:chOff x="990" y="2069"/>
            <a:chExt cx="17729" cy="300"/>
          </a:xfrm>
        </p:grpSpPr>
        <p:sp>
          <p:nvSpPr>
            <p:cNvPr id="14" name="矩形 13"/>
            <p:cNvSpPr/>
            <p:nvPr/>
          </p:nvSpPr>
          <p:spPr>
            <a:xfrm>
              <a:off x="1103" y="2069"/>
              <a:ext cx="17616" cy="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直角三角形 14"/>
            <p:cNvSpPr/>
            <p:nvPr/>
          </p:nvSpPr>
          <p:spPr>
            <a:xfrm rot="13500000">
              <a:off x="990" y="2114"/>
              <a:ext cx="216" cy="21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  <a:endParaRPr lang="zh-CN" altLang="en-US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5540" y="1525905"/>
            <a:ext cx="10219055" cy="72453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步骤</a:t>
            </a:r>
            <a:r>
              <a:rPr lang="en-US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6</a:t>
            </a:r>
            <a:endParaRPr lang="en-US" altLang="zh-CN" sz="2200" b="1" dirty="0" smtClean="0">
              <a:solidFill>
                <a:srgbClr val="3399FF"/>
              </a:solidFill>
              <a:latin typeface="Times New Roman" panose="02020603050405020304" pitchFamily="18" charset="0"/>
              <a:ea typeface="微软雅黑" panose="020B0503020204020204" charset="-122"/>
              <a:sym typeface="Wingdings 3"/>
            </a:endParaRPr>
          </a:p>
          <a:p>
            <a:r>
              <a:rPr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dirty="0" smtClean="0">
                <a:latin typeface="Times New Roman" panose="02020603050405020304" pitchFamily="18" charset="0"/>
                <a:ea typeface="微软雅黑" panose="020B0503020204020204" charset="-122"/>
              </a:rPr>
              <a:t>分别为两个路由器配置动态路由。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900045" y="2821940"/>
            <a:ext cx="4230370" cy="655320"/>
            <a:chOff x="4951" y="4726"/>
            <a:chExt cx="6662" cy="1032"/>
          </a:xfrm>
        </p:grpSpPr>
        <p:sp>
          <p:nvSpPr>
            <p:cNvPr id="9" name="矩形 8"/>
            <p:cNvSpPr/>
            <p:nvPr/>
          </p:nvSpPr>
          <p:spPr>
            <a:xfrm>
              <a:off x="7144" y="5225"/>
              <a:ext cx="3177" cy="5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MH_SubTitle_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black">
            <a:xfrm>
              <a:off x="4951" y="4726"/>
              <a:ext cx="6662" cy="1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noAutofit/>
            </a:bodyPr>
            <a:lstStyle/>
            <a:p>
              <a:r>
                <a:rPr dirty="0" smtClean="0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首先对RA启用OSPF协议，指定进程号，命令格式为：router ospf 进程号</a:t>
              </a:r>
              <a:endParaRPr lang="zh-CN" b="1" kern="0" dirty="0" smtClean="0">
                <a:latin typeface="Times New Roman" panose="02020603050405020304" pitchFamily="18" charset="0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900045" y="3786505"/>
            <a:ext cx="3737610" cy="684530"/>
            <a:chOff x="4951" y="6245"/>
            <a:chExt cx="5886" cy="1078"/>
          </a:xfrm>
        </p:grpSpPr>
        <p:sp>
          <p:nvSpPr>
            <p:cNvPr id="22" name="矩形 21"/>
            <p:cNvSpPr/>
            <p:nvPr/>
          </p:nvSpPr>
          <p:spPr>
            <a:xfrm>
              <a:off x="5046" y="6778"/>
              <a:ext cx="5107" cy="5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MH_SubTitle_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black">
            <a:xfrm>
              <a:off x="4951" y="6245"/>
              <a:ext cx="5886" cy="10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noAutofit/>
            </a:bodyPr>
            <a:lstStyle/>
            <a:p>
              <a:r>
                <a:rPr dirty="0" smtClean="0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然后配置动态路由，命令格式为：network 直连网段 反掩码 区域号</a:t>
              </a:r>
              <a:endParaRPr lang="zh-CN" b="1" kern="0" dirty="0" smtClean="0">
                <a:latin typeface="Times New Roman" panose="02020603050405020304" pitchFamily="18" charset="0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185285" y="4728845"/>
            <a:ext cx="5701665" cy="1492250"/>
            <a:chOff x="10679" y="5490"/>
            <a:chExt cx="8979" cy="2350"/>
          </a:xfrm>
        </p:grpSpPr>
        <p:pic>
          <p:nvPicPr>
            <p:cNvPr id="3" name="图片 226" descr="Y5}UX)RY1_@TAO$DPZ3}PE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679" y="5490"/>
              <a:ext cx="8979" cy="177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" name="文本框 30"/>
            <p:cNvSpPr txBox="1"/>
            <p:nvPr/>
          </p:nvSpPr>
          <p:spPr>
            <a:xfrm>
              <a:off x="12555" y="7264"/>
              <a:ext cx="52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图12-8  RA路由器动态路由配置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09905" y="2463800"/>
            <a:ext cx="2286000" cy="2007870"/>
            <a:chOff x="780" y="4817"/>
            <a:chExt cx="3600" cy="3162"/>
          </a:xfrm>
        </p:grpSpPr>
        <p:sp>
          <p:nvSpPr>
            <p:cNvPr id="10" name="MH_Other_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959" y="5020"/>
              <a:ext cx="3259" cy="2747"/>
            </a:xfrm>
            <a:prstGeom prst="ellipse">
              <a:avLst/>
            </a:prstGeom>
            <a:noFill/>
            <a:ln w="19050">
              <a:solidFill>
                <a:srgbClr val="64D0F6">
                  <a:alpha val="49804"/>
                </a:srgbClr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35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MH_Other_3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gray">
            <a:xfrm>
              <a:off x="780" y="6399"/>
              <a:ext cx="3600" cy="0"/>
            </a:xfrm>
            <a:prstGeom prst="line">
              <a:avLst/>
            </a:prstGeom>
            <a:noFill/>
            <a:ln w="28575">
              <a:solidFill>
                <a:srgbClr val="79D6F7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35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MH_Other_4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gray">
            <a:xfrm>
              <a:off x="2580" y="4817"/>
              <a:ext cx="0" cy="3162"/>
            </a:xfrm>
            <a:prstGeom prst="line">
              <a:avLst/>
            </a:prstGeom>
            <a:noFill/>
            <a:ln w="28575">
              <a:solidFill>
                <a:srgbClr val="79D6F7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35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MH_Other_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1137" y="5176"/>
              <a:ext cx="2883" cy="2426"/>
            </a:xfrm>
            <a:prstGeom prst="ellipse">
              <a:avLst/>
            </a:prstGeom>
            <a:noFill/>
            <a:ln w="9525">
              <a:solidFill>
                <a:srgbClr val="79D6F7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>
                      <a:alpha val="64999"/>
                    </a:schemeClr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35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MH_Other_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1466" y="5467"/>
              <a:ext cx="2209" cy="1883"/>
            </a:xfrm>
            <a:prstGeom prst="ellipse">
              <a:avLst/>
            </a:prstGeom>
            <a:solidFill>
              <a:srgbClr val="79D6F7"/>
            </a:solidFill>
            <a:ln w="0"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35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MH_Title_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1804" y="5762"/>
              <a:ext cx="1529" cy="1390"/>
            </a:xfrm>
            <a:prstGeom prst="ellipse">
              <a:avLst/>
            </a:prstGeom>
            <a:solidFill>
              <a:srgbClr val="0DACE5"/>
            </a:solidFill>
            <a:ln>
              <a:noFill/>
            </a:ln>
            <a:effectLst/>
          </p:spPr>
          <p:txBody>
            <a:bodyPr wrap="square" lIns="0" tIns="0" rIns="0" bIns="0" anchor="ctr">
              <a:normAutofit lnSpcReduction="10000"/>
            </a:bodyPr>
            <a:lstStyle/>
            <a:p>
              <a:pPr algn="ctr">
                <a:defRPr/>
              </a:pPr>
              <a:r>
                <a:rPr lang="zh-CN" altLang="en-US" sz="2000" b="1" kern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具体操作</a:t>
              </a:r>
            </a:p>
          </p:txBody>
        </p:sp>
      </p:grpSp>
      <p:sp>
        <p:nvSpPr>
          <p:cNvPr id="17" name="MH_Other_7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2473960" y="2916555"/>
            <a:ext cx="165100" cy="137795"/>
          </a:xfrm>
          <a:prstGeom prst="ellipse">
            <a:avLst/>
          </a:prstGeom>
          <a:solidFill>
            <a:srgbClr val="22BCF2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MH_Other_10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2482850" y="3836035"/>
            <a:ext cx="165100" cy="137795"/>
          </a:xfrm>
          <a:prstGeom prst="ellipse">
            <a:avLst/>
          </a:prstGeom>
          <a:solidFill>
            <a:srgbClr val="22BCF2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258295" y="3478035"/>
            <a:ext cx="864096" cy="358008"/>
            <a:chOff x="1077144" y="1439285"/>
            <a:chExt cx="396480" cy="141984"/>
          </a:xfrm>
          <a:solidFill>
            <a:srgbClr val="FF6600"/>
          </a:solidFill>
        </p:grpSpPr>
        <p:sp>
          <p:nvSpPr>
            <p:cNvPr id="35" name="燕尾形 34"/>
            <p:cNvSpPr/>
            <p:nvPr/>
          </p:nvSpPr>
          <p:spPr>
            <a:xfrm>
              <a:off x="1077144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燕尾形 35"/>
            <p:cNvSpPr/>
            <p:nvPr/>
          </p:nvSpPr>
          <p:spPr>
            <a:xfrm>
              <a:off x="1204392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1331640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8199755" y="3477895"/>
            <a:ext cx="21221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具体如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图12-8</a:t>
            </a:r>
            <a:r>
              <a:rPr lang="zh-CN" altLang="en-US">
                <a:latin typeface="Times New Roman" panose="02020603050405020304" pitchFamily="18" charset="0"/>
              </a:rPr>
              <a:t>所示</a:t>
            </a: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307340" y="4552950"/>
            <a:ext cx="116319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7036435" y="1927225"/>
            <a:ext cx="0" cy="26257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342265" y="1120775"/>
            <a:ext cx="11556000" cy="190500"/>
            <a:chOff x="990" y="2069"/>
            <a:chExt cx="17729" cy="300"/>
          </a:xfrm>
        </p:grpSpPr>
        <p:sp>
          <p:nvSpPr>
            <p:cNvPr id="42" name="矩形 41"/>
            <p:cNvSpPr/>
            <p:nvPr/>
          </p:nvSpPr>
          <p:spPr>
            <a:xfrm>
              <a:off x="1103" y="2069"/>
              <a:ext cx="17616" cy="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 rot="13500000">
              <a:off x="990" y="2114"/>
              <a:ext cx="216" cy="21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7" grpId="0" bldLvl="0" animBg="1"/>
      <p:bldP spid="17" grpId="1" bldLvl="0" animBg="1"/>
      <p:bldP spid="20" grpId="0" bldLvl="0" animBg="1"/>
      <p:bldP spid="20" grpId="1" bldLvl="0" animBg="1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342265" y="1120775"/>
            <a:ext cx="11584305" cy="4660900"/>
            <a:chOff x="539" y="1765"/>
            <a:chExt cx="18243" cy="7340"/>
          </a:xfrm>
        </p:grpSpPr>
        <p:grpSp>
          <p:nvGrpSpPr>
            <p:cNvPr id="41" name="组合 40"/>
            <p:cNvGrpSpPr/>
            <p:nvPr/>
          </p:nvGrpSpPr>
          <p:grpSpPr>
            <a:xfrm>
              <a:off x="539" y="1765"/>
              <a:ext cx="18198" cy="300"/>
              <a:chOff x="990" y="2069"/>
              <a:chExt cx="17729" cy="3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103" y="2069"/>
                <a:ext cx="17616" cy="3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直角三角形 42"/>
              <p:cNvSpPr/>
              <p:nvPr/>
            </p:nvSpPr>
            <p:spPr>
              <a:xfrm rot="13500000">
                <a:off x="990" y="2114"/>
                <a:ext cx="216" cy="21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圆角矩形 44"/>
            <p:cNvSpPr/>
            <p:nvPr/>
          </p:nvSpPr>
          <p:spPr>
            <a:xfrm>
              <a:off x="655" y="2819"/>
              <a:ext cx="18127" cy="62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878" y="3393"/>
              <a:ext cx="16225" cy="5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</a:t>
              </a:r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OSPF路由进程号（process-id）必须指定范围在1～65535，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在同一个使用OSPF路由协议的网络中，不同的路由器可以使用不同的进程号，一台路由器也可以启用多个OSPF进程。不同OSPF进程之间是无法通讯的。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        与直连网段（address）配对的反掩码（wildcard-mask）参数又叫通配符。</a:t>
              </a:r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反掩码用来解释address参数值，跟计算机能识别的子网掩码相反，0的部分表示address对应位要匹配，1的部分则表示可以不用匹配，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如上面wildcard-mask是0.0.0.255，表示对应IP地址的前三个字节要匹配，是一个子网号172.25.1.0；如果address设定的是接口IP地址，上面的例子如果是换成172.25.1.1，则wildcard-mask为0.0.0.0，表示每一位都要匹配。（为了方便计算反掩码，通常可以用255.255.255.255减去子网掩码，可得出其对应的反掩码。）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而区域号（area-id）参数值用来标识指定的网络与哪一个OSPF区域关联，它可以是一个十进制或用IP地址的点分十进制格式书写。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如果定义的OSPF是一个单一区域，area-id值必须为0，因为OSPF将区域0作为连接到所有其他OSPF区域的主干区域。如果存在不同的区域，则area-id值不同。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1818" y="3255"/>
              <a:ext cx="16242" cy="5680"/>
            </a:xfrm>
            <a:prstGeom prst="rect">
              <a:avLst/>
            </a:prstGeom>
            <a:noFill/>
            <a:ln w="34925" cmpd="sng"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  <a:endParaRPr lang="zh-CN" altLang="en-US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-1005205" y="4262120"/>
            <a:ext cx="4566920" cy="3440430"/>
            <a:chOff x="-1583" y="6712"/>
            <a:chExt cx="7192" cy="5418"/>
          </a:xfrm>
        </p:grpSpPr>
        <p:grpSp>
          <p:nvGrpSpPr>
            <p:cNvPr id="52" name="组合 51"/>
            <p:cNvGrpSpPr/>
            <p:nvPr/>
          </p:nvGrpSpPr>
          <p:grpSpPr>
            <a:xfrm>
              <a:off x="-1583" y="6712"/>
              <a:ext cx="7193" cy="5419"/>
              <a:chOff x="-1583" y="6712"/>
              <a:chExt cx="7193" cy="5419"/>
            </a:xfrm>
          </p:grpSpPr>
          <p:sp>
            <p:nvSpPr>
              <p:cNvPr id="47" name="矩形 46"/>
              <p:cNvSpPr/>
              <p:nvPr/>
            </p:nvSpPr>
            <p:spPr>
              <a:xfrm rot="8040000">
                <a:off x="775" y="6514"/>
                <a:ext cx="1269" cy="598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5400000" scaled="0"/>
                  </a:gra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8" name="直角三角形 47"/>
              <p:cNvSpPr/>
              <p:nvPr/>
            </p:nvSpPr>
            <p:spPr>
              <a:xfrm flipH="1" flipV="1">
                <a:off x="3665" y="10805"/>
                <a:ext cx="340" cy="340"/>
              </a:xfrm>
              <a:prstGeom prst="rtTriangle">
                <a:avLst/>
              </a:prstGeom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262" y="11098"/>
                <a:ext cx="4348" cy="1033"/>
              </a:xfrm>
              <a:prstGeom prst="rect">
                <a:avLst/>
              </a:prstGeom>
              <a:solidFill>
                <a:srgbClr val="C0C2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直角三角形 49"/>
              <p:cNvSpPr/>
              <p:nvPr/>
            </p:nvSpPr>
            <p:spPr>
              <a:xfrm flipH="1" flipV="1">
                <a:off x="-345" y="6971"/>
                <a:ext cx="340" cy="340"/>
              </a:xfrm>
              <a:prstGeom prst="rtTriangle">
                <a:avLst/>
              </a:prstGeom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 rot="16200000">
                <a:off x="-3006" y="8369"/>
                <a:ext cx="4348" cy="1033"/>
              </a:xfrm>
              <a:prstGeom prst="rect">
                <a:avLst/>
              </a:prstGeom>
              <a:solidFill>
                <a:srgbClr val="C0C2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 rot="2640000">
              <a:off x="98" y="8847"/>
              <a:ext cx="2448" cy="1069"/>
            </a:xfrm>
            <a:prstGeom prst="rect">
              <a:avLst/>
            </a:prstGeom>
            <a:noFill/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360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小知识</a:t>
              </a:r>
            </a:p>
          </p:txBody>
        </p:sp>
      </p:grpSp>
      <p:pic>
        <p:nvPicPr>
          <p:cNvPr id="56" name="图片 55" descr="t0154f849d3e4d4f2f3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49305" y="1201420"/>
            <a:ext cx="1381125" cy="15220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  <a:endParaRPr lang="zh-CN" altLang="en-US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5540" y="1525905"/>
            <a:ext cx="10219055" cy="9988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步骤</a:t>
            </a:r>
            <a:r>
              <a:rPr lang="en-US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7</a:t>
            </a:r>
            <a:endParaRPr lang="en-US" altLang="zh-CN" sz="2200" b="1" dirty="0" smtClean="0">
              <a:solidFill>
                <a:srgbClr val="3399FF"/>
              </a:solidFill>
              <a:latin typeface="Times New Roman" panose="02020603050405020304" pitchFamily="18" charset="0"/>
              <a:ea typeface="微软雅黑" panose="020B0503020204020204" charset="-122"/>
              <a:sym typeface="Wingdings 3"/>
            </a:endParaRPr>
          </a:p>
          <a:p>
            <a:r>
              <a:rPr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dirty="0" smtClean="0">
                <a:latin typeface="Times New Roman" panose="02020603050405020304" pitchFamily="18" charset="0"/>
                <a:ea typeface="微软雅黑" panose="020B0503020204020204" charset="-122"/>
              </a:rPr>
              <a:t>配置好RA的OSPF协议后，再查看路由表信息，发现路由表并没有变化，为什么？分析原因。此时对RB也启用OSPF协议，同样地配置动态路由信息，如图12-9所示。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342265" y="1120775"/>
            <a:ext cx="11556000" cy="190500"/>
            <a:chOff x="990" y="2069"/>
            <a:chExt cx="17729" cy="300"/>
          </a:xfrm>
        </p:grpSpPr>
        <p:sp>
          <p:nvSpPr>
            <p:cNvPr id="42" name="矩形 41"/>
            <p:cNvSpPr/>
            <p:nvPr/>
          </p:nvSpPr>
          <p:spPr>
            <a:xfrm>
              <a:off x="1103" y="2069"/>
              <a:ext cx="17616" cy="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 rot="13500000">
              <a:off x="990" y="2114"/>
              <a:ext cx="216" cy="21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34870" y="3773170"/>
            <a:ext cx="8044180" cy="1477645"/>
            <a:chOff x="4174" y="5537"/>
            <a:chExt cx="12668" cy="2327"/>
          </a:xfrm>
        </p:grpSpPr>
        <p:sp>
          <p:nvSpPr>
            <p:cNvPr id="31" name="文本框 30"/>
            <p:cNvSpPr txBox="1"/>
            <p:nvPr/>
          </p:nvSpPr>
          <p:spPr>
            <a:xfrm>
              <a:off x="7904" y="7288"/>
              <a:ext cx="52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图12-9  RB路由器动态路由配置</a:t>
              </a:r>
            </a:p>
          </p:txBody>
        </p:sp>
        <p:pic>
          <p:nvPicPr>
            <p:cNvPr id="3" name="图片 228" descr="23[~G1[@6GIBML~$[MJSW1Z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74" y="5537"/>
              <a:ext cx="12669" cy="1751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  <a:endParaRPr lang="zh-CN" altLang="en-US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5540" y="1525905"/>
            <a:ext cx="10219055" cy="1273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步骤</a:t>
            </a:r>
            <a:r>
              <a:rPr lang="en-US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8</a:t>
            </a:r>
            <a:endParaRPr lang="en-US" altLang="zh-CN" sz="2200" b="1" dirty="0" smtClean="0">
              <a:solidFill>
                <a:srgbClr val="3399FF"/>
              </a:solidFill>
              <a:latin typeface="Times New Roman" panose="02020603050405020304" pitchFamily="18" charset="0"/>
              <a:ea typeface="微软雅黑" panose="020B0503020204020204" charset="-122"/>
              <a:sym typeface="Wingdings 3"/>
            </a:endParaRPr>
          </a:p>
          <a:p>
            <a:r>
              <a:rPr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dirty="0" smtClean="0">
                <a:latin typeface="Times New Roman" panose="02020603050405020304" pitchFamily="18" charset="0"/>
                <a:ea typeface="微软雅黑" panose="020B0503020204020204" charset="-122"/>
              </a:rPr>
              <a:t>配置好RB的OSPF协议后，查看路由表信息，发现</a:t>
            </a:r>
            <a:r>
              <a:rPr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路由表多了一项“O”信息，说明OSPF协议起作用了，</a:t>
            </a:r>
            <a:r>
              <a:rPr dirty="0" smtClean="0">
                <a:latin typeface="Times New Roman" panose="02020603050405020304" pitchFamily="18" charset="0"/>
                <a:ea typeface="微软雅黑" panose="020B0503020204020204" charset="-122"/>
              </a:rPr>
              <a:t>与相邻路由器交换信息建立了动态路由表（有时候需要等待一段时间，因为路由器发现、学习、更新路由信息需要时间），如图12-10所示。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342265" y="1120775"/>
            <a:ext cx="11556000" cy="190500"/>
            <a:chOff x="990" y="2069"/>
            <a:chExt cx="17729" cy="300"/>
          </a:xfrm>
        </p:grpSpPr>
        <p:sp>
          <p:nvSpPr>
            <p:cNvPr id="42" name="矩形 41"/>
            <p:cNvSpPr/>
            <p:nvPr/>
          </p:nvSpPr>
          <p:spPr>
            <a:xfrm>
              <a:off x="1103" y="2069"/>
              <a:ext cx="17616" cy="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 rot="13500000">
              <a:off x="990" y="2114"/>
              <a:ext cx="216" cy="21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048635" y="3205480"/>
            <a:ext cx="6527800" cy="2797810"/>
            <a:chOff x="4801" y="4988"/>
            <a:chExt cx="10280" cy="4406"/>
          </a:xfrm>
        </p:grpSpPr>
        <p:sp>
          <p:nvSpPr>
            <p:cNvPr id="31" name="文本框 30"/>
            <p:cNvSpPr txBox="1"/>
            <p:nvPr/>
          </p:nvSpPr>
          <p:spPr>
            <a:xfrm>
              <a:off x="6928" y="8818"/>
              <a:ext cx="46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图12-10  查看RB路由表信息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801" y="4988"/>
              <a:ext cx="10280" cy="3830"/>
              <a:chOff x="4801" y="4988"/>
              <a:chExt cx="10280" cy="3830"/>
            </a:xfrm>
          </p:grpSpPr>
          <p:pic>
            <p:nvPicPr>
              <p:cNvPr id="3" name="图片 229" descr="}VZKPSIKV73KY@UJ4()XJW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1" y="4988"/>
                <a:ext cx="10281" cy="383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073743164" name="矩形 1073743163"/>
              <p:cNvSpPr/>
              <p:nvPr/>
            </p:nvSpPr>
            <p:spPr>
              <a:xfrm>
                <a:off x="4816" y="8324"/>
                <a:ext cx="8529" cy="271"/>
              </a:xfrm>
              <a:prstGeom prst="rect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任意多边形 17"/>
          <p:cNvSpPr/>
          <p:nvPr>
            <p:custDataLst>
              <p:tags r:id="rId2"/>
            </p:custDataLst>
          </p:nvPr>
        </p:nvSpPr>
        <p:spPr bwMode="auto">
          <a:xfrm>
            <a:off x="27093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文本框 2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8820" y="828675"/>
            <a:ext cx="1797049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rgbClr val="FFFFFF"/>
                </a:solidFill>
                <a:latin typeface="微软雅黑" panose="020B0503020204020204" charset="-122"/>
              </a:rPr>
              <a:t>目录</a:t>
            </a:r>
          </a:p>
        </p:txBody>
      </p:sp>
      <p:cxnSp>
        <p:nvCxnSpPr>
          <p:cNvPr id="5125" name="直接连接符 22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762001" y="1628775"/>
            <a:ext cx="3240617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ash"/>
            <a:round/>
          </a:ln>
        </p:spPr>
      </p:cxnSp>
      <p:grpSp>
        <p:nvGrpSpPr>
          <p:cNvPr id="36" name="组合 35"/>
          <p:cNvGrpSpPr/>
          <p:nvPr/>
        </p:nvGrpSpPr>
        <p:grpSpPr>
          <a:xfrm>
            <a:off x="1760855" y="535305"/>
            <a:ext cx="8735060" cy="5029200"/>
            <a:chOff x="2773" y="843"/>
            <a:chExt cx="13756" cy="7920"/>
          </a:xfrm>
        </p:grpSpPr>
        <p:sp>
          <p:nvSpPr>
            <p:cNvPr id="5123" name="Text Box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826" y="2805"/>
              <a:ext cx="3803" cy="7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dist"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Contents</a:t>
              </a:r>
            </a:p>
          </p:txBody>
        </p:sp>
        <p:cxnSp>
          <p:nvCxnSpPr>
            <p:cNvPr id="5126" name="直接连接符 24"/>
            <p:cNvCxnSpPr>
              <a:cxnSpLocks noChangeShapeType="1"/>
            </p:cNvCxnSpPr>
            <p:nvPr>
              <p:custDataLst>
                <p:tags r:id="rId6"/>
              </p:custDataLst>
            </p:nvPr>
          </p:nvCxnSpPr>
          <p:spPr bwMode="auto">
            <a:xfrm>
              <a:off x="2773" y="843"/>
              <a:ext cx="0" cy="334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sysDash"/>
              <a:round/>
            </a:ln>
          </p:spPr>
        </p:cxnSp>
        <p:grpSp>
          <p:nvGrpSpPr>
            <p:cNvPr id="6" name="组合 5"/>
            <p:cNvGrpSpPr/>
            <p:nvPr/>
          </p:nvGrpSpPr>
          <p:grpSpPr>
            <a:xfrm>
              <a:off x="9381" y="1320"/>
              <a:ext cx="7148" cy="963"/>
              <a:chOff x="9935" y="748"/>
              <a:chExt cx="7148" cy="963"/>
            </a:xfrm>
          </p:grpSpPr>
          <p:pic>
            <p:nvPicPr>
              <p:cNvPr id="47" name="图片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983" y="748"/>
                <a:ext cx="963" cy="9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8" name="椭圆 47"/>
              <p:cNvSpPr/>
              <p:nvPr/>
            </p:nvSpPr>
            <p:spPr>
              <a:xfrm>
                <a:off x="9983" y="748"/>
                <a:ext cx="963" cy="963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2" name="组合 20"/>
              <p:cNvGrpSpPr/>
              <p:nvPr/>
            </p:nvGrpSpPr>
            <p:grpSpPr>
              <a:xfrm>
                <a:off x="11138" y="748"/>
                <a:ext cx="5945" cy="960"/>
                <a:chOff x="6004452" y="1971917"/>
                <a:chExt cx="3406249" cy="610204"/>
              </a:xfrm>
            </p:grpSpPr>
            <p:pic>
              <p:nvPicPr>
                <p:cNvPr id="50" name="图片 1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" name="圆角矩形 50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2" name="文本框 19"/>
              <p:cNvSpPr txBox="1"/>
              <p:nvPr/>
            </p:nvSpPr>
            <p:spPr>
              <a:xfrm>
                <a:off x="11580" y="843"/>
                <a:ext cx="5220" cy="7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实验目的</a:t>
                </a:r>
              </a:p>
            </p:txBody>
          </p:sp>
          <p:sp>
            <p:nvSpPr>
              <p:cNvPr id="53" name="文本框 21"/>
              <p:cNvSpPr txBox="1"/>
              <p:nvPr/>
            </p:nvSpPr>
            <p:spPr>
              <a:xfrm>
                <a:off x="9935" y="871"/>
                <a:ext cx="1000" cy="7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一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605" y="2617"/>
              <a:ext cx="7100" cy="962"/>
              <a:chOff x="9009" y="2188"/>
              <a:chExt cx="7100" cy="965"/>
            </a:xfrm>
          </p:grpSpPr>
          <p:pic>
            <p:nvPicPr>
              <p:cNvPr id="54" name="图片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009" y="2188"/>
                <a:ext cx="963" cy="96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5" name="椭圆 54"/>
              <p:cNvSpPr/>
              <p:nvPr/>
            </p:nvSpPr>
            <p:spPr>
              <a:xfrm>
                <a:off x="9009" y="2188"/>
                <a:ext cx="963" cy="965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" name="组合 26"/>
              <p:cNvGrpSpPr/>
              <p:nvPr/>
            </p:nvGrpSpPr>
            <p:grpSpPr>
              <a:xfrm>
                <a:off x="10164" y="2188"/>
                <a:ext cx="5945" cy="963"/>
                <a:chOff x="6004452" y="1971917"/>
                <a:chExt cx="3406249" cy="610204"/>
              </a:xfrm>
            </p:grpSpPr>
            <p:pic>
              <p:nvPicPr>
                <p:cNvPr id="57" name="图片 2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8" name="圆角矩形 57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9" name="文本框 27"/>
              <p:cNvSpPr txBox="1"/>
              <p:nvPr/>
            </p:nvSpPr>
            <p:spPr>
              <a:xfrm>
                <a:off x="10607" y="2286"/>
                <a:ext cx="5220" cy="7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实验设备与条件</a:t>
                </a:r>
              </a:p>
            </p:txBody>
          </p:sp>
          <p:sp>
            <p:nvSpPr>
              <p:cNvPr id="60" name="文本框 28"/>
              <p:cNvSpPr txBox="1"/>
              <p:nvPr/>
            </p:nvSpPr>
            <p:spPr>
              <a:xfrm>
                <a:off x="9093" y="2314"/>
                <a:ext cx="1000" cy="7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二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7617" y="3913"/>
              <a:ext cx="7100" cy="962"/>
              <a:chOff x="7871" y="3631"/>
              <a:chExt cx="7100" cy="965"/>
            </a:xfrm>
          </p:grpSpPr>
          <p:pic>
            <p:nvPicPr>
              <p:cNvPr id="61" name="图片 3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71" y="3631"/>
                <a:ext cx="963" cy="96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2" name="椭圆 61"/>
              <p:cNvSpPr/>
              <p:nvPr/>
            </p:nvSpPr>
            <p:spPr>
              <a:xfrm>
                <a:off x="7871" y="3631"/>
                <a:ext cx="963" cy="965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4" name="组合 34"/>
              <p:cNvGrpSpPr/>
              <p:nvPr/>
            </p:nvGrpSpPr>
            <p:grpSpPr>
              <a:xfrm>
                <a:off x="9026" y="3631"/>
                <a:ext cx="5945" cy="962"/>
                <a:chOff x="6004452" y="1971917"/>
                <a:chExt cx="3406249" cy="610204"/>
              </a:xfrm>
            </p:grpSpPr>
            <p:pic>
              <p:nvPicPr>
                <p:cNvPr id="64" name="图片 3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5" name="圆角矩形 64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" name="文本框 35"/>
              <p:cNvSpPr txBox="1"/>
              <p:nvPr/>
            </p:nvSpPr>
            <p:spPr>
              <a:xfrm>
                <a:off x="9468" y="3728"/>
                <a:ext cx="5220" cy="7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实验要求与说明</a:t>
                </a:r>
              </a:p>
            </p:txBody>
          </p:sp>
          <p:sp>
            <p:nvSpPr>
              <p:cNvPr id="67" name="文本框 36"/>
              <p:cNvSpPr txBox="1"/>
              <p:nvPr/>
            </p:nvSpPr>
            <p:spPr>
              <a:xfrm>
                <a:off x="7970" y="3744"/>
                <a:ext cx="1000" cy="7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三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616" y="5209"/>
              <a:ext cx="7100" cy="962"/>
              <a:chOff x="6870" y="5087"/>
              <a:chExt cx="7100" cy="963"/>
            </a:xfrm>
          </p:grpSpPr>
          <p:pic>
            <p:nvPicPr>
              <p:cNvPr id="68" name="图片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70" y="5087"/>
                <a:ext cx="963" cy="9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9" name="椭圆 68"/>
              <p:cNvSpPr/>
              <p:nvPr/>
            </p:nvSpPr>
            <p:spPr>
              <a:xfrm>
                <a:off x="6870" y="5087"/>
                <a:ext cx="963" cy="963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5" name="组合 42"/>
              <p:cNvGrpSpPr/>
              <p:nvPr/>
            </p:nvGrpSpPr>
            <p:grpSpPr>
              <a:xfrm>
                <a:off x="8025" y="5087"/>
                <a:ext cx="5945" cy="960"/>
                <a:chOff x="6004452" y="1971917"/>
                <a:chExt cx="3406249" cy="610204"/>
              </a:xfrm>
            </p:grpSpPr>
            <p:pic>
              <p:nvPicPr>
                <p:cNvPr id="71" name="图片 4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72" name="圆角矩形 71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3" name="文本框 43"/>
              <p:cNvSpPr txBox="1"/>
              <p:nvPr/>
            </p:nvSpPr>
            <p:spPr>
              <a:xfrm>
                <a:off x="8467" y="5184"/>
                <a:ext cx="522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实验内容与步骤</a:t>
                </a:r>
              </a:p>
            </p:txBody>
          </p:sp>
          <p:sp>
            <p:nvSpPr>
              <p:cNvPr id="74" name="文本框 44"/>
              <p:cNvSpPr txBox="1"/>
              <p:nvPr/>
            </p:nvSpPr>
            <p:spPr>
              <a:xfrm>
                <a:off x="6948" y="5197"/>
                <a:ext cx="100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四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747" y="6505"/>
              <a:ext cx="7100" cy="962"/>
              <a:chOff x="6870" y="5087"/>
              <a:chExt cx="7100" cy="963"/>
            </a:xfrm>
          </p:grpSpPr>
          <p:pic>
            <p:nvPicPr>
              <p:cNvPr id="11" name="图片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70" y="5087"/>
                <a:ext cx="963" cy="9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2" name="椭圆 11"/>
              <p:cNvSpPr/>
              <p:nvPr/>
            </p:nvSpPr>
            <p:spPr>
              <a:xfrm>
                <a:off x="6870" y="5087"/>
                <a:ext cx="963" cy="963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3" name="组合 42"/>
              <p:cNvGrpSpPr/>
              <p:nvPr/>
            </p:nvGrpSpPr>
            <p:grpSpPr>
              <a:xfrm>
                <a:off x="8025" y="5087"/>
                <a:ext cx="5945" cy="960"/>
                <a:chOff x="6004452" y="1971917"/>
                <a:chExt cx="3406249" cy="610204"/>
              </a:xfrm>
            </p:grpSpPr>
            <p:pic>
              <p:nvPicPr>
                <p:cNvPr id="14" name="图片 4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5" name="圆角矩形 14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" name="文本框 43"/>
              <p:cNvSpPr txBox="1"/>
              <p:nvPr/>
            </p:nvSpPr>
            <p:spPr>
              <a:xfrm>
                <a:off x="8467" y="5184"/>
                <a:ext cx="522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思考题</a:t>
                </a:r>
              </a:p>
            </p:txBody>
          </p:sp>
          <p:sp>
            <p:nvSpPr>
              <p:cNvPr id="17" name="文本框 44"/>
              <p:cNvSpPr txBox="1"/>
              <p:nvPr/>
            </p:nvSpPr>
            <p:spPr>
              <a:xfrm>
                <a:off x="6975" y="5198"/>
                <a:ext cx="100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五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38" y="7801"/>
              <a:ext cx="7100" cy="962"/>
              <a:chOff x="6870" y="5087"/>
              <a:chExt cx="7100" cy="963"/>
            </a:xfrm>
          </p:grpSpPr>
          <p:pic>
            <p:nvPicPr>
              <p:cNvPr id="19" name="图片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70" y="5087"/>
                <a:ext cx="963" cy="9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0" name="椭圆 19"/>
              <p:cNvSpPr/>
              <p:nvPr/>
            </p:nvSpPr>
            <p:spPr>
              <a:xfrm>
                <a:off x="6870" y="5087"/>
                <a:ext cx="963" cy="963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21" name="组合 42"/>
              <p:cNvGrpSpPr/>
              <p:nvPr/>
            </p:nvGrpSpPr>
            <p:grpSpPr>
              <a:xfrm>
                <a:off x="8025" y="5087"/>
                <a:ext cx="5945" cy="960"/>
                <a:chOff x="6004452" y="1971917"/>
                <a:chExt cx="3406249" cy="610204"/>
              </a:xfrm>
            </p:grpSpPr>
            <p:pic>
              <p:nvPicPr>
                <p:cNvPr id="22" name="图片 4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23" name="圆角矩形 22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文本框 43"/>
              <p:cNvSpPr txBox="1"/>
              <p:nvPr/>
            </p:nvSpPr>
            <p:spPr>
              <a:xfrm>
                <a:off x="8467" y="5184"/>
                <a:ext cx="522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实验报告</a:t>
                </a:r>
              </a:p>
            </p:txBody>
          </p:sp>
          <p:sp>
            <p:nvSpPr>
              <p:cNvPr id="25" name="文本框 44"/>
              <p:cNvSpPr txBox="1"/>
              <p:nvPr/>
            </p:nvSpPr>
            <p:spPr>
              <a:xfrm>
                <a:off x="6948" y="5176"/>
                <a:ext cx="100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六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  <a:endParaRPr lang="zh-CN" altLang="en-US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5540" y="1525905"/>
            <a:ext cx="10219055" cy="72453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步骤</a:t>
            </a:r>
            <a:r>
              <a:rPr lang="en-US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9</a:t>
            </a:r>
            <a:endParaRPr lang="en-US" altLang="zh-CN" sz="2200" b="1" dirty="0" smtClean="0">
              <a:solidFill>
                <a:srgbClr val="3399FF"/>
              </a:solidFill>
              <a:latin typeface="Times New Roman" panose="02020603050405020304" pitchFamily="18" charset="0"/>
              <a:ea typeface="微软雅黑" panose="020B0503020204020204" charset="-122"/>
              <a:sym typeface="Wingdings 3"/>
            </a:endParaRPr>
          </a:p>
          <a:p>
            <a:r>
              <a:rPr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dirty="0" smtClean="0">
                <a:latin typeface="Times New Roman" panose="02020603050405020304" pitchFamily="18" charset="0"/>
                <a:ea typeface="微软雅黑" panose="020B0503020204020204" charset="-122"/>
              </a:rPr>
              <a:t>在RB上执行ping命令，如图12-11所示。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342265" y="1120775"/>
            <a:ext cx="11556000" cy="190500"/>
            <a:chOff x="990" y="2069"/>
            <a:chExt cx="17729" cy="300"/>
          </a:xfrm>
        </p:grpSpPr>
        <p:sp>
          <p:nvSpPr>
            <p:cNvPr id="42" name="矩形 41"/>
            <p:cNvSpPr/>
            <p:nvPr/>
          </p:nvSpPr>
          <p:spPr>
            <a:xfrm>
              <a:off x="1103" y="2069"/>
              <a:ext cx="17616" cy="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 rot="13500000">
              <a:off x="990" y="2114"/>
              <a:ext cx="216" cy="21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348865" y="2890520"/>
            <a:ext cx="7494270" cy="1642110"/>
            <a:chOff x="3458" y="5370"/>
            <a:chExt cx="11802" cy="2586"/>
          </a:xfrm>
        </p:grpSpPr>
        <p:sp>
          <p:nvSpPr>
            <p:cNvPr id="31" name="文本框 30"/>
            <p:cNvSpPr txBox="1"/>
            <p:nvPr/>
          </p:nvSpPr>
          <p:spPr>
            <a:xfrm>
              <a:off x="5632" y="7380"/>
              <a:ext cx="7454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图12-11  在RB上执行ping命令测试网络连通性</a:t>
              </a:r>
            </a:p>
          </p:txBody>
        </p:sp>
        <p:pic>
          <p:nvPicPr>
            <p:cNvPr id="3" name="图片 230" descr="@@YE(VXWGQ3D1Z_4_JANZSQ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58" y="5370"/>
              <a:ext cx="11802" cy="201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2" name="组合 11"/>
          <p:cNvGrpSpPr/>
          <p:nvPr/>
        </p:nvGrpSpPr>
        <p:grpSpPr>
          <a:xfrm>
            <a:off x="4133215" y="4680585"/>
            <a:ext cx="6643370" cy="1601470"/>
            <a:chOff x="6509" y="7371"/>
            <a:chExt cx="10462" cy="2522"/>
          </a:xfrm>
        </p:grpSpPr>
        <p:grpSp>
          <p:nvGrpSpPr>
            <p:cNvPr id="10" name="组合 9"/>
            <p:cNvGrpSpPr/>
            <p:nvPr/>
          </p:nvGrpSpPr>
          <p:grpSpPr>
            <a:xfrm>
              <a:off x="9513" y="8158"/>
              <a:ext cx="7458" cy="916"/>
              <a:chOff x="9513" y="8098"/>
              <a:chExt cx="7458" cy="916"/>
            </a:xfrm>
          </p:grpSpPr>
          <p:sp>
            <p:nvSpPr>
              <p:cNvPr id="8" name="圆角矩形标注 7"/>
              <p:cNvSpPr/>
              <p:nvPr/>
            </p:nvSpPr>
            <p:spPr>
              <a:xfrm rot="10800000" flipH="1">
                <a:off x="9513" y="8098"/>
                <a:ext cx="7458" cy="917"/>
              </a:xfrm>
              <a:prstGeom prst="wedgeRoundRectCallout">
                <a:avLst>
                  <a:gd name="adj1" fmla="val -31697"/>
                  <a:gd name="adj2" fmla="val 101799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9643" y="8269"/>
                <a:ext cx="7237" cy="6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zh-CN" dirty="0" smtClean="0">
                    <a:latin typeface="Times New Roman" panose="02020603050405020304" pitchFamily="18" charset="0"/>
                    <a:ea typeface="微软雅黑" panose="020B0503020204020204" charset="-122"/>
                  </a:rPr>
                  <a:t>可知：</a:t>
                </a:r>
                <a:r>
                  <a:rPr dirty="0" smtClean="0">
                    <a:latin typeface="Times New Roman" panose="02020603050405020304" pitchFamily="18" charset="0"/>
                    <a:ea typeface="微软雅黑" panose="020B0503020204020204" charset="-122"/>
                  </a:rPr>
                  <a:t>RB可以ping通目的网络192.168.1.0了。</a:t>
                </a:r>
              </a:p>
            </p:txBody>
          </p:sp>
        </p:grpSp>
        <p:pic>
          <p:nvPicPr>
            <p:cNvPr id="11" name="图片 10" descr="60bOOOPIC62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09" y="7371"/>
              <a:ext cx="2522" cy="2522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  <a:endParaRPr lang="zh-CN" altLang="en-US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5540" y="1525905"/>
            <a:ext cx="10219055" cy="9988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步骤</a:t>
            </a:r>
            <a:r>
              <a:rPr lang="en-US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10</a:t>
            </a:r>
            <a:endParaRPr lang="en-US" altLang="zh-CN" sz="2200" b="1" dirty="0" smtClean="0">
              <a:solidFill>
                <a:srgbClr val="3399FF"/>
              </a:solidFill>
              <a:latin typeface="Times New Roman" panose="02020603050405020304" pitchFamily="18" charset="0"/>
              <a:ea typeface="微软雅黑" panose="020B0503020204020204" charset="-122"/>
              <a:sym typeface="Wingdings 3"/>
            </a:endParaRPr>
          </a:p>
          <a:p>
            <a:r>
              <a:rPr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dirty="0" smtClean="0">
                <a:latin typeface="Times New Roman" panose="02020603050405020304" pitchFamily="18" charset="0"/>
                <a:ea typeface="微软雅黑" panose="020B0503020204020204" charset="-122"/>
              </a:rPr>
              <a:t>回到RA上查看路由表信息，也发现多了“O”路由信息，同样执行ping命令测试，也能ping通目的网络192.168.2.0。分别如图12-12和图12-13所示。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342265" y="1120775"/>
            <a:ext cx="11556000" cy="190500"/>
            <a:chOff x="990" y="2069"/>
            <a:chExt cx="17729" cy="300"/>
          </a:xfrm>
        </p:grpSpPr>
        <p:sp>
          <p:nvSpPr>
            <p:cNvPr id="42" name="矩形 41"/>
            <p:cNvSpPr/>
            <p:nvPr/>
          </p:nvSpPr>
          <p:spPr>
            <a:xfrm>
              <a:off x="1103" y="2069"/>
              <a:ext cx="17616" cy="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 rot="13500000">
              <a:off x="990" y="2114"/>
              <a:ext cx="216" cy="21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07415" y="3436620"/>
            <a:ext cx="5148580" cy="2266315"/>
            <a:chOff x="1339" y="5037"/>
            <a:chExt cx="8108" cy="3569"/>
          </a:xfrm>
        </p:grpSpPr>
        <p:sp>
          <p:nvSpPr>
            <p:cNvPr id="31" name="文本框 30"/>
            <p:cNvSpPr txBox="1"/>
            <p:nvPr/>
          </p:nvSpPr>
          <p:spPr>
            <a:xfrm>
              <a:off x="3049" y="8030"/>
              <a:ext cx="468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图12-12  查看RA路由表信息</a:t>
              </a:r>
            </a:p>
          </p:txBody>
        </p:sp>
        <p:pic>
          <p:nvPicPr>
            <p:cNvPr id="3" name="图片 231" descr="B73KNSXG_]R)HV]9R(`JQL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" y="5037"/>
              <a:ext cx="8108" cy="299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</p:pic>
        <p:sp>
          <p:nvSpPr>
            <p:cNvPr id="1073743165" name="矩形 1073743164"/>
            <p:cNvSpPr/>
            <p:nvPr/>
          </p:nvSpPr>
          <p:spPr>
            <a:xfrm>
              <a:off x="1339" y="7826"/>
              <a:ext cx="6548" cy="204"/>
            </a:xfrm>
            <a:prstGeom prst="rect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19825" y="4396105"/>
            <a:ext cx="5412740" cy="1297305"/>
            <a:chOff x="10110" y="6563"/>
            <a:chExt cx="8524" cy="2043"/>
          </a:xfrm>
        </p:grpSpPr>
        <p:pic>
          <p:nvPicPr>
            <p:cNvPr id="4" name="图片 232" descr="$BH$1{LOA}$CKFX1J0DAITV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10" y="6563"/>
              <a:ext cx="8525" cy="146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</p:pic>
        <p:sp>
          <p:nvSpPr>
            <p:cNvPr id="9" name="文本框 8"/>
            <p:cNvSpPr txBox="1"/>
            <p:nvPr/>
          </p:nvSpPr>
          <p:spPr>
            <a:xfrm>
              <a:off x="10629" y="8030"/>
              <a:ext cx="748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图12-13  在RA上执行ping命令测试网络连通性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  <a:endParaRPr lang="zh-CN" altLang="en-US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5540" y="1525905"/>
            <a:ext cx="10219055" cy="9988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步骤</a:t>
            </a:r>
            <a:r>
              <a:rPr lang="en-US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11</a:t>
            </a:r>
            <a:endParaRPr lang="en-US" altLang="zh-CN" sz="2200" b="1" dirty="0" smtClean="0">
              <a:solidFill>
                <a:srgbClr val="3399FF"/>
              </a:solidFill>
              <a:latin typeface="Times New Roman" panose="02020603050405020304" pitchFamily="18" charset="0"/>
              <a:ea typeface="微软雅黑" panose="020B0503020204020204" charset="-122"/>
              <a:sym typeface="Wingdings 3"/>
            </a:endParaRPr>
          </a:p>
          <a:p>
            <a:r>
              <a:rPr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dirty="0" smtClean="0">
                <a:latin typeface="Times New Roman" panose="02020603050405020304" pitchFamily="18" charset="0"/>
                <a:ea typeface="微软雅黑" panose="020B0503020204020204" charset="-122"/>
              </a:rPr>
              <a:t>最后设置PC机网卡IP情况并进行测试。首先根据IP规划和图12-14～12-17所示配置PC1～PC4的IP地址与网关。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342265" y="1120775"/>
            <a:ext cx="11556000" cy="190500"/>
            <a:chOff x="990" y="2069"/>
            <a:chExt cx="17729" cy="300"/>
          </a:xfrm>
        </p:grpSpPr>
        <p:sp>
          <p:nvSpPr>
            <p:cNvPr id="42" name="矩形 41"/>
            <p:cNvSpPr/>
            <p:nvPr/>
          </p:nvSpPr>
          <p:spPr>
            <a:xfrm>
              <a:off x="1103" y="2069"/>
              <a:ext cx="17616" cy="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 rot="13500000">
              <a:off x="990" y="2114"/>
              <a:ext cx="216" cy="21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51180" y="3358515"/>
            <a:ext cx="2527300" cy="2659380"/>
            <a:chOff x="868" y="5289"/>
            <a:chExt cx="3980" cy="4188"/>
          </a:xfrm>
        </p:grpSpPr>
        <p:sp>
          <p:nvSpPr>
            <p:cNvPr id="9" name="文本框 8"/>
            <p:cNvSpPr txBox="1"/>
            <p:nvPr/>
          </p:nvSpPr>
          <p:spPr>
            <a:xfrm>
              <a:off x="1354" y="8901"/>
              <a:ext cx="30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图12-14  配置PC1</a:t>
              </a:r>
            </a:p>
          </p:txBody>
        </p:sp>
        <p:pic>
          <p:nvPicPr>
            <p:cNvPr id="3" name="图片 2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8" y="5289"/>
              <a:ext cx="3980" cy="361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2" name="组合 11"/>
          <p:cNvGrpSpPr/>
          <p:nvPr/>
        </p:nvGrpSpPr>
        <p:grpSpPr>
          <a:xfrm>
            <a:off x="3387725" y="3358515"/>
            <a:ext cx="2609850" cy="2653665"/>
            <a:chOff x="5335" y="5289"/>
            <a:chExt cx="4110" cy="4179"/>
          </a:xfrm>
        </p:grpSpPr>
        <p:pic>
          <p:nvPicPr>
            <p:cNvPr id="4" name="图片 2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5" y="5289"/>
              <a:ext cx="4110" cy="361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文本框 6"/>
            <p:cNvSpPr txBox="1"/>
            <p:nvPr/>
          </p:nvSpPr>
          <p:spPr>
            <a:xfrm>
              <a:off x="5886" y="8892"/>
              <a:ext cx="30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图12-15  配置PC2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06820" y="3358515"/>
            <a:ext cx="2575560" cy="2653665"/>
            <a:chOff x="9932" y="5289"/>
            <a:chExt cx="4056" cy="4179"/>
          </a:xfrm>
        </p:grpSpPr>
        <p:pic>
          <p:nvPicPr>
            <p:cNvPr id="6" name="图片 23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32" y="5289"/>
              <a:ext cx="4057" cy="361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文本框 7"/>
            <p:cNvSpPr txBox="1"/>
            <p:nvPr/>
          </p:nvSpPr>
          <p:spPr>
            <a:xfrm>
              <a:off x="10457" y="8892"/>
              <a:ext cx="30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图12-16  配置PC3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192260" y="3358515"/>
            <a:ext cx="2541270" cy="2653665"/>
            <a:chOff x="14476" y="5289"/>
            <a:chExt cx="4002" cy="4179"/>
          </a:xfrm>
        </p:grpSpPr>
        <p:pic>
          <p:nvPicPr>
            <p:cNvPr id="13" name="图片 23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76" y="5289"/>
              <a:ext cx="4003" cy="36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文本框 9"/>
            <p:cNvSpPr txBox="1"/>
            <p:nvPr/>
          </p:nvSpPr>
          <p:spPr>
            <a:xfrm>
              <a:off x="14974" y="8892"/>
              <a:ext cx="30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图12-17  配置PC4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  <a:endParaRPr lang="zh-CN" altLang="en-US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5540" y="1525905"/>
            <a:ext cx="10219055" cy="72453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步骤</a:t>
            </a:r>
            <a:r>
              <a:rPr lang="en-US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12</a:t>
            </a:r>
            <a:endParaRPr lang="en-US" altLang="zh-CN" sz="2200" b="1" dirty="0" smtClean="0">
              <a:solidFill>
                <a:srgbClr val="3399FF"/>
              </a:solidFill>
              <a:latin typeface="Times New Roman" panose="02020603050405020304" pitchFamily="18" charset="0"/>
              <a:ea typeface="微软雅黑" panose="020B0503020204020204" charset="-122"/>
              <a:sym typeface="Wingdings 3"/>
            </a:endParaRPr>
          </a:p>
          <a:p>
            <a:r>
              <a:rPr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dirty="0" smtClean="0">
                <a:latin typeface="Times New Roman" panose="02020603050405020304" pitchFamily="18" charset="0"/>
                <a:ea typeface="微软雅黑" panose="020B0503020204020204" charset="-122"/>
              </a:rPr>
              <a:t>在PC机上执行ping命令和tracert命令进行连通性测试和路由追踪，分别如图12-18和图12-19所示。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342265" y="1120775"/>
            <a:ext cx="11556000" cy="190500"/>
            <a:chOff x="990" y="2069"/>
            <a:chExt cx="17729" cy="300"/>
          </a:xfrm>
        </p:grpSpPr>
        <p:sp>
          <p:nvSpPr>
            <p:cNvPr id="42" name="矩形 41"/>
            <p:cNvSpPr/>
            <p:nvPr/>
          </p:nvSpPr>
          <p:spPr>
            <a:xfrm>
              <a:off x="1103" y="2069"/>
              <a:ext cx="17616" cy="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 rot="13500000">
              <a:off x="990" y="2114"/>
              <a:ext cx="216" cy="21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23010" y="2631440"/>
            <a:ext cx="4958080" cy="3449955"/>
            <a:chOff x="2661" y="4504"/>
            <a:chExt cx="7808" cy="5433"/>
          </a:xfrm>
        </p:grpSpPr>
        <p:sp>
          <p:nvSpPr>
            <p:cNvPr id="9" name="文本框 8"/>
            <p:cNvSpPr txBox="1"/>
            <p:nvPr/>
          </p:nvSpPr>
          <p:spPr>
            <a:xfrm>
              <a:off x="2661" y="9361"/>
              <a:ext cx="78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图12-18  在PC1上执行ping命令和tracert命令测试</a:t>
              </a:r>
            </a:p>
          </p:txBody>
        </p:sp>
        <p:pic>
          <p:nvPicPr>
            <p:cNvPr id="3" name="图片 237" descr="~P$57~06`~BGZD)L`6`VTLH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16" y="4504"/>
              <a:ext cx="6298" cy="4857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7" name="组合 16"/>
          <p:cNvGrpSpPr/>
          <p:nvPr/>
        </p:nvGrpSpPr>
        <p:grpSpPr>
          <a:xfrm>
            <a:off x="6337935" y="2631440"/>
            <a:ext cx="4958080" cy="3449955"/>
            <a:chOff x="10236" y="4504"/>
            <a:chExt cx="7808" cy="5433"/>
          </a:xfrm>
        </p:grpSpPr>
        <p:pic>
          <p:nvPicPr>
            <p:cNvPr id="4" name="图片 238" descr="C@CD6NY[8KE[3AVRU@(($%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84" y="4504"/>
              <a:ext cx="6112" cy="48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文本框 15"/>
            <p:cNvSpPr txBox="1"/>
            <p:nvPr/>
          </p:nvSpPr>
          <p:spPr>
            <a:xfrm>
              <a:off x="10236" y="9361"/>
              <a:ext cx="78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图12-19  在PC3上执行ping命令和tracert命令测试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  <a:endParaRPr lang="zh-CN" altLang="en-US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5540" y="1525905"/>
            <a:ext cx="10219055" cy="1273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步骤</a:t>
            </a:r>
            <a:r>
              <a:rPr lang="en-US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13</a:t>
            </a:r>
            <a:endParaRPr lang="en-US" altLang="zh-CN" sz="2200" b="1" dirty="0" smtClean="0">
              <a:solidFill>
                <a:srgbClr val="3399FF"/>
              </a:solidFill>
              <a:latin typeface="Times New Roman" panose="02020603050405020304" pitchFamily="18" charset="0"/>
              <a:ea typeface="微软雅黑" panose="020B0503020204020204" charset="-122"/>
              <a:sym typeface="Wingdings 3"/>
            </a:endParaRPr>
          </a:p>
          <a:p>
            <a:r>
              <a:rPr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dirty="0" smtClean="0">
                <a:latin typeface="Times New Roman" panose="02020603050405020304" pitchFamily="18" charset="0"/>
                <a:ea typeface="微软雅黑" panose="020B0503020204020204" charset="-122"/>
              </a:rPr>
              <a:t>通过以上配置和测试，使得两个路由器连接的三个网络都可以相互通信，PC1、PC2也可以跟PC3，PC4通信。说明动态OSPF路由协议配置成功。在路由器上执行路由追踪命令trace，查看数据包到目的网络所走的路径和所花时间。分别如图12-20和图12-21所示。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342265" y="1120775"/>
            <a:ext cx="11556000" cy="190500"/>
            <a:chOff x="990" y="2069"/>
            <a:chExt cx="17729" cy="300"/>
          </a:xfrm>
        </p:grpSpPr>
        <p:sp>
          <p:nvSpPr>
            <p:cNvPr id="42" name="矩形 41"/>
            <p:cNvSpPr/>
            <p:nvPr/>
          </p:nvSpPr>
          <p:spPr>
            <a:xfrm>
              <a:off x="1103" y="2069"/>
              <a:ext cx="17616" cy="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 rot="13500000">
              <a:off x="990" y="2114"/>
              <a:ext cx="216" cy="21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62075" y="3479165"/>
            <a:ext cx="4719320" cy="2317750"/>
            <a:chOff x="2145" y="5194"/>
            <a:chExt cx="7432" cy="3650"/>
          </a:xfrm>
        </p:grpSpPr>
        <p:sp>
          <p:nvSpPr>
            <p:cNvPr id="9" name="文本框 8"/>
            <p:cNvSpPr txBox="1"/>
            <p:nvPr/>
          </p:nvSpPr>
          <p:spPr>
            <a:xfrm>
              <a:off x="2977" y="8268"/>
              <a:ext cx="57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图12-20  在RA上执行路由追踪命令</a:t>
              </a:r>
            </a:p>
          </p:txBody>
        </p:sp>
        <p:pic>
          <p:nvPicPr>
            <p:cNvPr id="3" name="图片 239" descr="W2M1`Y7}1BWS03FG(31OSGP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45" y="5194"/>
              <a:ext cx="7433" cy="307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</p:pic>
      </p:grpSp>
      <p:grpSp>
        <p:nvGrpSpPr>
          <p:cNvPr id="7" name="组合 6"/>
          <p:cNvGrpSpPr/>
          <p:nvPr/>
        </p:nvGrpSpPr>
        <p:grpSpPr>
          <a:xfrm>
            <a:off x="6367780" y="4333875"/>
            <a:ext cx="4809490" cy="1463040"/>
            <a:chOff x="10028" y="6540"/>
            <a:chExt cx="7574" cy="2304"/>
          </a:xfrm>
        </p:grpSpPr>
        <p:pic>
          <p:nvPicPr>
            <p:cNvPr id="4" name="图片 240" descr="877SO2$S$BV{BW%E7B@6[VM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28" y="6540"/>
              <a:ext cx="7574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</p:pic>
        <p:sp>
          <p:nvSpPr>
            <p:cNvPr id="6" name="文本框 5"/>
            <p:cNvSpPr txBox="1"/>
            <p:nvPr/>
          </p:nvSpPr>
          <p:spPr>
            <a:xfrm>
              <a:off x="10941" y="8268"/>
              <a:ext cx="57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图12-21  在RB上执行路由追踪命令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  <a:endParaRPr lang="zh-CN" altLang="en-US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5540" y="1525905"/>
            <a:ext cx="10219055" cy="72453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步骤</a:t>
            </a:r>
            <a:r>
              <a:rPr lang="en-US" altLang="zh-CN" sz="2200" b="1" dirty="0" smtClean="0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14</a:t>
            </a:r>
            <a:endParaRPr lang="en-US" altLang="zh-CN" sz="2200" b="1" dirty="0" smtClean="0">
              <a:solidFill>
                <a:srgbClr val="3399FF"/>
              </a:solidFill>
              <a:latin typeface="Times New Roman" panose="02020603050405020304" pitchFamily="18" charset="0"/>
              <a:ea typeface="微软雅黑" panose="020B0503020204020204" charset="-122"/>
              <a:sym typeface="Wingdings 3"/>
            </a:endParaRPr>
          </a:p>
          <a:p>
            <a:r>
              <a:rPr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dirty="0" smtClean="0">
                <a:latin typeface="Times New Roman" panose="02020603050405020304" pitchFamily="18" charset="0"/>
                <a:ea typeface="微软雅黑" panose="020B0503020204020204" charset="-122"/>
              </a:rPr>
              <a:t>若要删除配置有误的路由信息或路由协议，利用no命令，参考以下例子。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342265" y="1120775"/>
            <a:ext cx="11556000" cy="190500"/>
            <a:chOff x="990" y="2069"/>
            <a:chExt cx="17729" cy="300"/>
          </a:xfrm>
        </p:grpSpPr>
        <p:sp>
          <p:nvSpPr>
            <p:cNvPr id="42" name="矩形 41"/>
            <p:cNvSpPr/>
            <p:nvPr/>
          </p:nvSpPr>
          <p:spPr>
            <a:xfrm>
              <a:off x="1103" y="2069"/>
              <a:ext cx="17616" cy="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 rot="13500000">
              <a:off x="990" y="2114"/>
              <a:ext cx="216" cy="21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45490" y="3014345"/>
            <a:ext cx="9691370" cy="2313940"/>
            <a:chOff x="1174" y="4747"/>
            <a:chExt cx="15262" cy="3644"/>
          </a:xfrm>
        </p:grpSpPr>
        <p:pic>
          <p:nvPicPr>
            <p:cNvPr id="15" name="图片 14" descr="07bOOOPICf9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48077"/>
            <a:stretch>
              <a:fillRect/>
            </a:stretch>
          </p:blipFill>
          <p:spPr>
            <a:xfrm>
              <a:off x="1174" y="4747"/>
              <a:ext cx="2514" cy="3151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2786" y="7297"/>
              <a:ext cx="13650" cy="1094"/>
              <a:chOff x="5347" y="3877"/>
              <a:chExt cx="13650" cy="109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347" y="3877"/>
                <a:ext cx="13650" cy="10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437" y="3927"/>
                <a:ext cx="13448" cy="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>
                    <a:latin typeface="Times New Roman" panose="02020603050405020304" pitchFamily="18" charset="0"/>
                    <a:ea typeface="微软雅黑" panose="020B0503020204020204" charset="-122"/>
                  </a:rPr>
                  <a:t>RA（config-router）#no network 192.168.1.0 0.0.0.255 area 0	//删除直连网段信息</a:t>
                </a:r>
              </a:p>
              <a:p>
                <a:pPr algn="l"/>
                <a:r>
                  <a:rPr lang="zh-CN" altLang="en-US">
                    <a:latin typeface="Times New Roman" panose="02020603050405020304" pitchFamily="18" charset="0"/>
                    <a:ea typeface="微软雅黑" panose="020B0503020204020204" charset="-122"/>
                  </a:rPr>
                  <a:t>RA（config）#no router ospf 1				//删除OSPF协议</a:t>
                </a: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 rot="5400000">
            <a:off x="4674235" y="3157855"/>
            <a:ext cx="2103755" cy="551815"/>
            <a:chOff x="1878059" y="4986361"/>
            <a:chExt cx="3717876" cy="974726"/>
          </a:xfrm>
        </p:grpSpPr>
        <p:sp>
          <p:nvSpPr>
            <p:cNvPr id="19" name="MH_Other_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78059" y="4986361"/>
              <a:ext cx="3717876" cy="97155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D3B23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MH_Other_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352159" y="4986362"/>
              <a:ext cx="752058" cy="974725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MH_Other_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024933" y="4986362"/>
              <a:ext cx="750267" cy="974725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3428449" y="2152106"/>
            <a:ext cx="2362200" cy="2362200"/>
            <a:chOff x="977900" y="2247899"/>
            <a:chExt cx="2362200" cy="2362200"/>
          </a:xfrm>
        </p:grpSpPr>
        <p:sp>
          <p:nvSpPr>
            <p:cNvPr id="26" name="椭圆 25"/>
            <p:cNvSpPr/>
            <p:nvPr/>
          </p:nvSpPr>
          <p:spPr>
            <a:xfrm>
              <a:off x="977900" y="2247899"/>
              <a:ext cx="2362200" cy="236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4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5"/>
            <p:cNvSpPr txBox="1"/>
            <p:nvPr/>
          </p:nvSpPr>
          <p:spPr>
            <a:xfrm>
              <a:off x="1468796" y="2644169"/>
              <a:ext cx="1736009" cy="16579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9600" b="1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五</a:t>
              </a:r>
            </a:p>
          </p:txBody>
        </p:sp>
      </p:grpSp>
      <p:sp>
        <p:nvSpPr>
          <p:cNvPr id="11" name="文本框 39"/>
          <p:cNvSpPr txBox="1"/>
          <p:nvPr/>
        </p:nvSpPr>
        <p:spPr>
          <a:xfrm>
            <a:off x="6130925" y="2905125"/>
            <a:ext cx="5137150" cy="8743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思考题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思考题</a:t>
            </a:r>
          </a:p>
        </p:txBody>
      </p:sp>
      <p:cxnSp>
        <p:nvCxnSpPr>
          <p:cNvPr id="3075" name="MH_Other_1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408941" y="5496878"/>
            <a:ext cx="11374967" cy="0"/>
          </a:xfrm>
          <a:prstGeom prst="line">
            <a:avLst/>
          </a:prstGeom>
          <a:noFill/>
          <a:ln w="76200" algn="ctr">
            <a:solidFill>
              <a:srgbClr val="E0E0E0"/>
            </a:solidFill>
            <a:miter lim="800000"/>
            <a:tailEnd type="triangle" w="med" len="med"/>
          </a:ln>
        </p:spPr>
      </p:cxnSp>
      <p:grpSp>
        <p:nvGrpSpPr>
          <p:cNvPr id="25" name="组合 24"/>
          <p:cNvGrpSpPr/>
          <p:nvPr/>
        </p:nvGrpSpPr>
        <p:grpSpPr>
          <a:xfrm>
            <a:off x="1170940" y="1360170"/>
            <a:ext cx="5242560" cy="867410"/>
            <a:chOff x="1844" y="2892"/>
            <a:chExt cx="8256" cy="1366"/>
          </a:xfrm>
        </p:grpSpPr>
        <p:sp>
          <p:nvSpPr>
            <p:cNvPr id="71" name="MH_Other_2"/>
            <p:cNvSpPr/>
            <p:nvPr>
              <p:custDataLst>
                <p:tags r:id="rId9"/>
              </p:custDataLst>
            </p:nvPr>
          </p:nvSpPr>
          <p:spPr>
            <a:xfrm>
              <a:off x="1844" y="2892"/>
              <a:ext cx="940" cy="705"/>
            </a:xfrm>
            <a:prstGeom prst="ellipse">
              <a:avLst/>
            </a:prstGeom>
            <a:solidFill>
              <a:srgbClr val="65922A"/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幼圆" panose="02010509060101010101"/>
                  <a:cs typeface="Arial" panose="020B0604020202020204" pitchFamily="34" charset="0"/>
                </a:rPr>
                <a:t>1</a:t>
              </a:r>
              <a:endParaRPr lang="zh-CN" altLang="en-US" sz="2800" b="1" kern="0" dirty="0">
                <a:solidFill>
                  <a:srgbClr val="FFFFFF"/>
                </a:solidFill>
                <a:latin typeface="Arial" panose="020B0604020202020204" pitchFamily="34" charset="0"/>
                <a:ea typeface="幼圆" panose="02010509060101010101"/>
                <a:cs typeface="Arial" panose="020B0604020202020204" pitchFamily="34" charset="0"/>
              </a:endParaRPr>
            </a:p>
          </p:txBody>
        </p:sp>
        <p:sp>
          <p:nvSpPr>
            <p:cNvPr id="3078" name="MH_Text_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784" y="2892"/>
              <a:ext cx="7317" cy="1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dirty="0" smtClean="0"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zh-CN" altLang="en-US" dirty="0" smtClean="0">
                  <a:latin typeface="Times New Roman" panose="02020603050405020304" pitchFamily="18" charset="0"/>
                  <a:ea typeface="微软雅黑" panose="020B0503020204020204" charset="-122"/>
                </a:rPr>
                <a:t>分析图12-22所示的拓扑图有几个网络？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dirty="0" smtClean="0">
                  <a:latin typeface="Times New Roman" panose="02020603050405020304" pitchFamily="18" charset="0"/>
                  <a:ea typeface="微软雅黑" panose="020B0503020204020204" charset="-122"/>
                </a:rPr>
                <a:t>怎样配置OSPF路由？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170940" y="3178810"/>
            <a:ext cx="4386580" cy="448310"/>
            <a:chOff x="1844" y="5051"/>
            <a:chExt cx="6908" cy="706"/>
          </a:xfrm>
        </p:grpSpPr>
        <p:sp>
          <p:nvSpPr>
            <p:cNvPr id="74" name="MH_Other_3"/>
            <p:cNvSpPr/>
            <p:nvPr>
              <p:custDataLst>
                <p:tags r:id="rId7"/>
              </p:custDataLst>
            </p:nvPr>
          </p:nvSpPr>
          <p:spPr>
            <a:xfrm>
              <a:off x="1844" y="5051"/>
              <a:ext cx="940" cy="705"/>
            </a:xfrm>
            <a:prstGeom prst="ellipse">
              <a:avLst/>
            </a:prstGeom>
            <a:solidFill>
              <a:srgbClr val="BED15D">
                <a:lumMod val="75000"/>
              </a:srgbClr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幼圆" panose="02010509060101010101"/>
                  <a:cs typeface="Arial" panose="020B0604020202020204" pitchFamily="34" charset="0"/>
                </a:rPr>
                <a:t>2</a:t>
              </a:r>
              <a:endParaRPr lang="zh-CN" altLang="en-US" sz="2800" b="1" kern="0" dirty="0">
                <a:solidFill>
                  <a:srgbClr val="FFFFFF"/>
                </a:solidFill>
                <a:latin typeface="Arial" panose="020B0604020202020204" pitchFamily="34" charset="0"/>
                <a:ea typeface="幼圆" panose="02010509060101010101"/>
                <a:cs typeface="Arial" panose="020B0604020202020204" pitchFamily="34" charset="0"/>
              </a:endParaRPr>
            </a:p>
          </p:txBody>
        </p:sp>
        <p:sp>
          <p:nvSpPr>
            <p:cNvPr id="11" name="MH_Text_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784" y="5051"/>
              <a:ext cx="5969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dirty="0" smtClean="0"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zh-CN" altLang="en-US" dirty="0" smtClean="0">
                  <a:latin typeface="Times New Roman" panose="02020603050405020304" pitchFamily="18" charset="0"/>
                  <a:ea typeface="微软雅黑" panose="020B0503020204020204" charset="-122"/>
                </a:rPr>
                <a:t>多区域配置OSPF应注意什么？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170940" y="4578350"/>
            <a:ext cx="7600950" cy="918210"/>
            <a:chOff x="1844" y="7210"/>
            <a:chExt cx="11970" cy="1446"/>
          </a:xfrm>
        </p:grpSpPr>
        <p:sp>
          <p:nvSpPr>
            <p:cNvPr id="77" name="MH_Other_4"/>
            <p:cNvSpPr/>
            <p:nvPr>
              <p:custDataLst>
                <p:tags r:id="rId5"/>
              </p:custDataLst>
            </p:nvPr>
          </p:nvSpPr>
          <p:spPr>
            <a:xfrm>
              <a:off x="1844" y="7210"/>
              <a:ext cx="940" cy="705"/>
            </a:xfrm>
            <a:prstGeom prst="ellipse">
              <a:avLst/>
            </a:prstGeom>
            <a:solidFill>
              <a:srgbClr val="38A68C"/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幼圆" panose="02010509060101010101"/>
                  <a:cs typeface="Arial" panose="020B0604020202020204" pitchFamily="34" charset="0"/>
                </a:rPr>
                <a:t>3</a:t>
              </a:r>
              <a:endParaRPr lang="zh-CN" altLang="en-US" sz="2800" b="1" kern="0" dirty="0">
                <a:solidFill>
                  <a:srgbClr val="FFFFFF"/>
                </a:solidFill>
                <a:latin typeface="Arial" panose="020B0604020202020204" pitchFamily="34" charset="0"/>
                <a:ea typeface="幼圆" panose="02010509060101010101"/>
                <a:cs typeface="Arial" panose="020B0604020202020204" pitchFamily="34" charset="0"/>
              </a:endParaRPr>
            </a:p>
          </p:txBody>
        </p:sp>
        <p:sp>
          <p:nvSpPr>
            <p:cNvPr id="12" name="MH_Text_1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784" y="7210"/>
              <a:ext cx="11030" cy="1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dirty="0" smtClean="0"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zh-CN" altLang="en-US" dirty="0" smtClean="0">
                  <a:latin typeface="Times New Roman" panose="02020603050405020304" pitchFamily="18" charset="0"/>
                  <a:ea typeface="微软雅黑" panose="020B0503020204020204" charset="-122"/>
                </a:rPr>
                <a:t>分析OSPF协议所适用的场合，并比较OSPF协议与RIP，EIGRP等路由协议相比有什么优缺点？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781800" y="1181100"/>
            <a:ext cx="4740910" cy="3117850"/>
            <a:chOff x="10680" y="1860"/>
            <a:chExt cx="7466" cy="4910"/>
          </a:xfrm>
        </p:grpSpPr>
        <p:graphicFrame>
          <p:nvGraphicFramePr>
            <p:cNvPr id="2" name="对象 241"/>
            <p:cNvGraphicFramePr>
              <a:graphicFrameLocks/>
            </p:cNvGraphicFramePr>
            <p:nvPr/>
          </p:nvGraphicFramePr>
          <p:xfrm>
            <a:off x="10680" y="1860"/>
            <a:ext cx="7466" cy="4334"/>
          </p:xfrm>
          <a:graphic>
            <a:graphicData uri="http://schemas.openxmlformats.org/presentationml/2006/ole">
              <p:oleObj spid="_x0000_s18433" r:id="rId13" imgW="5320513" imgH="3088460" progId="Visio.Drawing.11">
                <p:embed/>
              </p:oleObj>
            </a:graphicData>
          </a:graphic>
        </p:graphicFrame>
        <p:sp>
          <p:nvSpPr>
            <p:cNvPr id="18" name="文本框 17"/>
            <p:cNvSpPr txBox="1"/>
            <p:nvPr/>
          </p:nvSpPr>
          <p:spPr>
            <a:xfrm>
              <a:off x="11419" y="6194"/>
              <a:ext cx="598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图12-22  多个路由器动态路由拓扑图</a:t>
              </a:r>
            </a:p>
          </p:txBody>
        </p:sp>
      </p:grp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-127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3428449" y="2152106"/>
            <a:ext cx="2362200" cy="2362200"/>
            <a:chOff x="977900" y="2247899"/>
            <a:chExt cx="2362200" cy="2362200"/>
          </a:xfrm>
        </p:grpSpPr>
        <p:sp>
          <p:nvSpPr>
            <p:cNvPr id="26" name="椭圆 25"/>
            <p:cNvSpPr/>
            <p:nvPr/>
          </p:nvSpPr>
          <p:spPr>
            <a:xfrm>
              <a:off x="977900" y="2247899"/>
              <a:ext cx="2362200" cy="236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4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5"/>
            <p:cNvSpPr txBox="1"/>
            <p:nvPr/>
          </p:nvSpPr>
          <p:spPr>
            <a:xfrm>
              <a:off x="1468796" y="2644169"/>
              <a:ext cx="1736009" cy="16579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9600" b="1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六</a:t>
              </a:r>
            </a:p>
          </p:txBody>
        </p:sp>
      </p:grpSp>
      <p:sp>
        <p:nvSpPr>
          <p:cNvPr id="11" name="文本框 39"/>
          <p:cNvSpPr txBox="1"/>
          <p:nvPr/>
        </p:nvSpPr>
        <p:spPr>
          <a:xfrm>
            <a:off x="6130925" y="2990850"/>
            <a:ext cx="5137150" cy="8743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实验报告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实验报告</a:t>
            </a:r>
          </a:p>
        </p:txBody>
      </p:sp>
      <p:sp>
        <p:nvSpPr>
          <p:cNvPr id="11" name="矩形 10"/>
          <p:cNvSpPr/>
          <p:nvPr/>
        </p:nvSpPr>
        <p:spPr>
          <a:xfrm>
            <a:off x="3282950" y="3625850"/>
            <a:ext cx="5784215" cy="566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sz="2400" dirty="0" smtClean="0">
                <a:latin typeface="微软雅黑" panose="020B0503020204020204" charset="-122"/>
                <a:ea typeface="微软雅黑" panose="020B0503020204020204" charset="-122"/>
              </a:rPr>
              <a:t>按照实验报告的格式要求书写实验报告</a:t>
            </a:r>
            <a:endParaRPr 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5580" y="827338"/>
            <a:ext cx="6171183" cy="2440117"/>
          </a:xfrm>
          <a:prstGeom prst="rect">
            <a:avLst/>
          </a:prstGeom>
        </p:spPr>
      </p:pic>
      <p:sp>
        <p:nvSpPr>
          <p:cNvPr id="20" name="任意多边形 19"/>
          <p:cNvSpPr/>
          <p:nvPr/>
        </p:nvSpPr>
        <p:spPr>
          <a:xfrm>
            <a:off x="2614930" y="3841115"/>
            <a:ext cx="6407785" cy="351155"/>
          </a:xfrm>
          <a:custGeom>
            <a:avLst/>
            <a:gdLst>
              <a:gd name="connsiteX0" fmla="*/ 0 w 4132613"/>
              <a:gd name="connsiteY0" fmla="*/ 0 h 1128156"/>
              <a:gd name="connsiteX1" fmla="*/ 285008 w 4132613"/>
              <a:gd name="connsiteY1" fmla="*/ 1116281 h 1128156"/>
              <a:gd name="connsiteX2" fmla="*/ 4132613 w 4132613"/>
              <a:gd name="connsiteY2" fmla="*/ 1128156 h 11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2613" h="1128156">
                <a:moveTo>
                  <a:pt x="0" y="0"/>
                </a:moveTo>
                <a:lnTo>
                  <a:pt x="285008" y="1116281"/>
                </a:lnTo>
                <a:lnTo>
                  <a:pt x="4132613" y="1128156"/>
                </a:lnTo>
              </a:path>
            </a:pathLst>
          </a:custGeom>
          <a:ln w="44450">
            <a:solidFill>
              <a:srgbClr val="FF66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CuteBall-Favorites004.png"/>
          <p:cNvPicPr preferRelativeResize="0"/>
          <p:nvPr/>
        </p:nvPicPr>
        <p:blipFill>
          <a:blip r:embed="rId6" cstate="print"/>
          <a:stretch>
            <a:fillRect/>
          </a:stretch>
        </p:blipFill>
        <p:spPr>
          <a:xfrm>
            <a:off x="2290740" y="3348823"/>
            <a:ext cx="648000" cy="648000"/>
          </a:xfrm>
          <a:prstGeom prst="rect">
            <a:avLst/>
          </a:prstGeom>
        </p:spPr>
      </p:pic>
      <p:pic>
        <p:nvPicPr>
          <p:cNvPr id="22" name="图片 21" descr="641a153ax91b0607c6230&amp;69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57060" y="1801692"/>
            <a:ext cx="1115100" cy="1115100"/>
          </a:xfrm>
          <a:prstGeom prst="rect">
            <a:avLst/>
          </a:prstGeom>
        </p:spPr>
      </p:pic>
      <p:pic>
        <p:nvPicPr>
          <p:cNvPr id="23" name="图片 22" descr="I_like_buttons_001s960x639.png"/>
          <p:cNvPicPr preferRelativeResize="0"/>
          <p:nvPr/>
        </p:nvPicPr>
        <p:blipFill>
          <a:blip r:embed="rId8" cstate="print"/>
          <a:stretch>
            <a:fillRect/>
          </a:stretch>
        </p:blipFill>
        <p:spPr>
          <a:xfrm>
            <a:off x="1300910" y="2561825"/>
            <a:ext cx="1080150" cy="972090"/>
          </a:xfrm>
          <a:prstGeom prst="rect">
            <a:avLst/>
          </a:prstGeom>
        </p:spPr>
      </p:pic>
      <p:pic>
        <p:nvPicPr>
          <p:cNvPr id="24" name="图片 23" descr="1_131028084512_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64865" y="3534020"/>
            <a:ext cx="2651733" cy="1988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428365" y="2169795"/>
            <a:ext cx="7715250" cy="2362200"/>
            <a:chOff x="5399" y="3417"/>
            <a:chExt cx="12150" cy="3720"/>
          </a:xfrm>
        </p:grpSpPr>
        <p:grpSp>
          <p:nvGrpSpPr>
            <p:cNvPr id="4" name="组合 2"/>
            <p:cNvGrpSpPr/>
            <p:nvPr/>
          </p:nvGrpSpPr>
          <p:grpSpPr>
            <a:xfrm>
              <a:off x="5399" y="3417"/>
              <a:ext cx="3720" cy="3720"/>
              <a:chOff x="977900" y="2247899"/>
              <a:chExt cx="2362200" cy="23622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977900" y="2247899"/>
                <a:ext cx="2362200" cy="2362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442" name="文本框 5"/>
              <p:cNvSpPr txBox="1"/>
              <p:nvPr/>
            </p:nvSpPr>
            <p:spPr>
              <a:xfrm>
                <a:off x="1424346" y="2619057"/>
                <a:ext cx="1736009" cy="16579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9600" b="1" dirty="0">
                    <a:solidFill>
                      <a:schemeClr val="accent4">
                        <a:lumMod val="7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一</a:t>
                </a: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9459" y="4655"/>
              <a:ext cx="8090" cy="13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实验目的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未标题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7874000" y="2675890"/>
            <a:ext cx="2009775" cy="2813685"/>
            <a:chOff x="12280" y="3989"/>
            <a:chExt cx="3165" cy="4431"/>
          </a:xfrm>
        </p:grpSpPr>
        <p:grpSp>
          <p:nvGrpSpPr>
            <p:cNvPr id="5" name="Group 16"/>
            <p:cNvGrpSpPr/>
            <p:nvPr/>
          </p:nvGrpSpPr>
          <p:grpSpPr bwMode="auto">
            <a:xfrm>
              <a:off x="12280" y="3989"/>
              <a:ext cx="3165" cy="4431"/>
              <a:chOff x="0" y="0"/>
              <a:chExt cx="1557" cy="2180"/>
            </a:xfrm>
          </p:grpSpPr>
          <p:sp>
            <p:nvSpPr>
              <p:cNvPr id="53" name="AutoShape 17"/>
              <p:cNvSpPr>
                <a:spLocks noChangeArrowheads="1"/>
              </p:cNvSpPr>
              <p:nvPr/>
            </p:nvSpPr>
            <p:spPr bwMode="auto">
              <a:xfrm rot="5400000">
                <a:off x="-413" y="415"/>
                <a:ext cx="2177" cy="1351"/>
              </a:xfrm>
              <a:custGeom>
                <a:avLst/>
                <a:gdLst>
                  <a:gd name="G0" fmla="+- 2178 0 0"/>
                  <a:gd name="G1" fmla="+- 21600 0 2178"/>
                  <a:gd name="G2" fmla="*/ 2178 1 2"/>
                  <a:gd name="G3" fmla="+- 21600 0 G2"/>
                  <a:gd name="G4" fmla="+/ 2178 21600 2"/>
                  <a:gd name="G5" fmla="+/ G1 0 2"/>
                  <a:gd name="G6" fmla="*/ 21600 21600 2178"/>
                  <a:gd name="G7" fmla="*/ G6 1 2"/>
                  <a:gd name="G8" fmla="+- 21600 0 G7"/>
                  <a:gd name="G9" fmla="*/ 21600 1 2"/>
                  <a:gd name="G10" fmla="+- 2178 0 G9"/>
                  <a:gd name="G11" fmla="?: G10 G8 0"/>
                  <a:gd name="G12" fmla="?: G10 G7 21600"/>
                  <a:gd name="T0" fmla="*/ 20511 w 21600"/>
                  <a:gd name="T1" fmla="*/ 10800 h 21600"/>
                  <a:gd name="T2" fmla="*/ 10800 w 21600"/>
                  <a:gd name="T3" fmla="*/ 21600 h 21600"/>
                  <a:gd name="T4" fmla="*/ 1089 w 21600"/>
                  <a:gd name="T5" fmla="*/ 10800 h 21600"/>
                  <a:gd name="T6" fmla="*/ 10800 w 21600"/>
                  <a:gd name="T7" fmla="*/ 0 h 21600"/>
                  <a:gd name="T8" fmla="*/ 2889 w 21600"/>
                  <a:gd name="T9" fmla="*/ 2889 h 21600"/>
                  <a:gd name="T10" fmla="*/ 18711 w 21600"/>
                  <a:gd name="T11" fmla="*/ 1871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178" y="21600"/>
                    </a:lnTo>
                    <a:lnTo>
                      <a:pt x="19422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 w="317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AutoShape 18"/>
              <p:cNvSpPr>
                <a:spLocks noChangeArrowheads="1"/>
              </p:cNvSpPr>
              <p:nvPr/>
            </p:nvSpPr>
            <p:spPr bwMode="auto">
              <a:xfrm rot="16200000">
                <a:off x="380" y="994"/>
                <a:ext cx="2169" cy="182"/>
              </a:xfrm>
              <a:custGeom>
                <a:avLst/>
                <a:gdLst>
                  <a:gd name="G0" fmla="+- 1730 0 0"/>
                  <a:gd name="G1" fmla="+- 21600 0 1730"/>
                  <a:gd name="G2" fmla="*/ 1730 1 2"/>
                  <a:gd name="G3" fmla="+- 21600 0 G2"/>
                  <a:gd name="G4" fmla="+/ 1730 21600 2"/>
                  <a:gd name="G5" fmla="+/ G1 0 2"/>
                  <a:gd name="G6" fmla="*/ 21600 21600 1730"/>
                  <a:gd name="G7" fmla="*/ G6 1 2"/>
                  <a:gd name="G8" fmla="+- 21600 0 G7"/>
                  <a:gd name="G9" fmla="*/ 21600 1 2"/>
                  <a:gd name="G10" fmla="+- 1730 0 G9"/>
                  <a:gd name="G11" fmla="?: G10 G8 0"/>
                  <a:gd name="G12" fmla="?: G10 G7 21600"/>
                  <a:gd name="T0" fmla="*/ 20735 w 21600"/>
                  <a:gd name="T1" fmla="*/ 10800 h 21600"/>
                  <a:gd name="T2" fmla="*/ 10800 w 21600"/>
                  <a:gd name="T3" fmla="*/ 21600 h 21600"/>
                  <a:gd name="T4" fmla="*/ 865 w 21600"/>
                  <a:gd name="T5" fmla="*/ 10800 h 21600"/>
                  <a:gd name="T6" fmla="*/ 10800 w 21600"/>
                  <a:gd name="T7" fmla="*/ 0 h 21600"/>
                  <a:gd name="T8" fmla="*/ 2665 w 21600"/>
                  <a:gd name="T9" fmla="*/ 2665 h 21600"/>
                  <a:gd name="T10" fmla="*/ 18935 w 21600"/>
                  <a:gd name="T11" fmla="*/ 189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730" y="21600"/>
                    </a:lnTo>
                    <a:lnTo>
                      <a:pt x="1987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5" name="Rectangle 19"/>
            <p:cNvSpPr>
              <a:spLocks noChangeArrowheads="1"/>
            </p:cNvSpPr>
            <p:nvPr/>
          </p:nvSpPr>
          <p:spPr bwMode="auto">
            <a:xfrm>
              <a:off x="12280" y="5382"/>
              <a:ext cx="2712" cy="1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kumimoji="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</a:rPr>
                <a:t>掌握OSPF路由协议的配置。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135505" y="2680335"/>
            <a:ext cx="2009140" cy="2813685"/>
            <a:chOff x="3243" y="3996"/>
            <a:chExt cx="3164" cy="4431"/>
          </a:xfrm>
        </p:grpSpPr>
        <p:grpSp>
          <p:nvGrpSpPr>
            <p:cNvPr id="7" name="Group 20"/>
            <p:cNvGrpSpPr/>
            <p:nvPr/>
          </p:nvGrpSpPr>
          <p:grpSpPr bwMode="auto">
            <a:xfrm flipH="1">
              <a:off x="3243" y="3996"/>
              <a:ext cx="3164" cy="4431"/>
              <a:chOff x="0" y="0"/>
              <a:chExt cx="1557" cy="2180"/>
            </a:xfrm>
          </p:grpSpPr>
          <p:sp>
            <p:nvSpPr>
              <p:cNvPr id="57" name="AutoShape 21"/>
              <p:cNvSpPr>
                <a:spLocks noChangeArrowheads="1"/>
              </p:cNvSpPr>
              <p:nvPr/>
            </p:nvSpPr>
            <p:spPr bwMode="auto">
              <a:xfrm rot="5400000">
                <a:off x="-413" y="415"/>
                <a:ext cx="2177" cy="1351"/>
              </a:xfrm>
              <a:custGeom>
                <a:avLst/>
                <a:gdLst>
                  <a:gd name="G0" fmla="+- 2178 0 0"/>
                  <a:gd name="G1" fmla="+- 21600 0 2178"/>
                  <a:gd name="G2" fmla="*/ 2178 1 2"/>
                  <a:gd name="G3" fmla="+- 21600 0 G2"/>
                  <a:gd name="G4" fmla="+/ 2178 21600 2"/>
                  <a:gd name="G5" fmla="+/ G1 0 2"/>
                  <a:gd name="G6" fmla="*/ 21600 21600 2178"/>
                  <a:gd name="G7" fmla="*/ G6 1 2"/>
                  <a:gd name="G8" fmla="+- 21600 0 G7"/>
                  <a:gd name="G9" fmla="*/ 21600 1 2"/>
                  <a:gd name="G10" fmla="+- 2178 0 G9"/>
                  <a:gd name="G11" fmla="?: G10 G8 0"/>
                  <a:gd name="G12" fmla="?: G10 G7 21600"/>
                  <a:gd name="T0" fmla="*/ 20511 w 21600"/>
                  <a:gd name="T1" fmla="*/ 10800 h 21600"/>
                  <a:gd name="T2" fmla="*/ 10800 w 21600"/>
                  <a:gd name="T3" fmla="*/ 21600 h 21600"/>
                  <a:gd name="T4" fmla="*/ 1089 w 21600"/>
                  <a:gd name="T5" fmla="*/ 10800 h 21600"/>
                  <a:gd name="T6" fmla="*/ 10800 w 21600"/>
                  <a:gd name="T7" fmla="*/ 0 h 21600"/>
                  <a:gd name="T8" fmla="*/ 2889 w 21600"/>
                  <a:gd name="T9" fmla="*/ 2889 h 21600"/>
                  <a:gd name="T10" fmla="*/ 18711 w 21600"/>
                  <a:gd name="T11" fmla="*/ 1871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178" y="21600"/>
                    </a:lnTo>
                    <a:lnTo>
                      <a:pt x="19422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 w="317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AutoShape 22"/>
              <p:cNvSpPr>
                <a:spLocks noChangeArrowheads="1"/>
              </p:cNvSpPr>
              <p:nvPr/>
            </p:nvSpPr>
            <p:spPr bwMode="auto">
              <a:xfrm rot="16200000">
                <a:off x="380" y="994"/>
                <a:ext cx="2169" cy="182"/>
              </a:xfrm>
              <a:custGeom>
                <a:avLst/>
                <a:gdLst>
                  <a:gd name="G0" fmla="+- 1730 0 0"/>
                  <a:gd name="G1" fmla="+- 21600 0 1730"/>
                  <a:gd name="G2" fmla="*/ 1730 1 2"/>
                  <a:gd name="G3" fmla="+- 21600 0 G2"/>
                  <a:gd name="G4" fmla="+/ 1730 21600 2"/>
                  <a:gd name="G5" fmla="+/ G1 0 2"/>
                  <a:gd name="G6" fmla="*/ 21600 21600 1730"/>
                  <a:gd name="G7" fmla="*/ G6 1 2"/>
                  <a:gd name="G8" fmla="+- 21600 0 G7"/>
                  <a:gd name="G9" fmla="*/ 21600 1 2"/>
                  <a:gd name="G10" fmla="+- 1730 0 G9"/>
                  <a:gd name="G11" fmla="?: G10 G8 0"/>
                  <a:gd name="G12" fmla="?: G10 G7 21600"/>
                  <a:gd name="T0" fmla="*/ 20735 w 21600"/>
                  <a:gd name="T1" fmla="*/ 10800 h 21600"/>
                  <a:gd name="T2" fmla="*/ 10800 w 21600"/>
                  <a:gd name="T3" fmla="*/ 21600 h 21600"/>
                  <a:gd name="T4" fmla="*/ 865 w 21600"/>
                  <a:gd name="T5" fmla="*/ 10800 h 21600"/>
                  <a:gd name="T6" fmla="*/ 10800 w 21600"/>
                  <a:gd name="T7" fmla="*/ 0 h 21600"/>
                  <a:gd name="T8" fmla="*/ 2665 w 21600"/>
                  <a:gd name="T9" fmla="*/ 2665 h 21600"/>
                  <a:gd name="T10" fmla="*/ 18935 w 21600"/>
                  <a:gd name="T11" fmla="*/ 189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730" y="21600"/>
                    </a:lnTo>
                    <a:lnTo>
                      <a:pt x="1987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9" name="Rectangle 23"/>
            <p:cNvSpPr>
              <a:spLocks noChangeArrowheads="1"/>
            </p:cNvSpPr>
            <p:nvPr/>
          </p:nvSpPr>
          <p:spPr bwMode="auto">
            <a:xfrm>
              <a:off x="3687" y="5235"/>
              <a:ext cx="2696" cy="1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kumimoji="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</a:rPr>
                <a:t>了解动态路由协议的分类和路由算法。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35880" y="3039110"/>
            <a:ext cx="1873250" cy="2231390"/>
            <a:chOff x="7893" y="4561"/>
            <a:chExt cx="2950" cy="3514"/>
          </a:xfrm>
        </p:grpSpPr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7893" y="4561"/>
              <a:ext cx="2950" cy="3514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317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8052" y="5400"/>
              <a:ext cx="2633" cy="1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kumimoji="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</a:rPr>
                <a:t>理解OSPF路由协议的工作原理。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327275" y="1888490"/>
            <a:ext cx="1873250" cy="457200"/>
            <a:chOff x="3545" y="2749"/>
            <a:chExt cx="2950" cy="720"/>
          </a:xfrm>
        </p:grpSpPr>
        <p:grpSp>
          <p:nvGrpSpPr>
            <p:cNvPr id="2" name="Group 3"/>
            <p:cNvGrpSpPr/>
            <p:nvPr/>
          </p:nvGrpSpPr>
          <p:grpSpPr bwMode="auto">
            <a:xfrm>
              <a:off x="3545" y="2749"/>
              <a:ext cx="2950" cy="721"/>
              <a:chOff x="0" y="0"/>
              <a:chExt cx="1497" cy="998"/>
            </a:xfrm>
          </p:grpSpPr>
          <p:sp>
            <p:nvSpPr>
              <p:cNvPr id="4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97" cy="809"/>
              </a:xfrm>
              <a:prstGeom prst="rect">
                <a:avLst/>
              </a:prstGeom>
              <a:gradFill rotWithShape="1">
                <a:gsLst>
                  <a:gs pos="0">
                    <a:srgbClr val="D0009A"/>
                  </a:gs>
                  <a:gs pos="100000">
                    <a:srgbClr val="E2009C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AutoShape 5"/>
              <p:cNvSpPr>
                <a:spLocks noChangeArrowheads="1"/>
              </p:cNvSpPr>
              <p:nvPr/>
            </p:nvSpPr>
            <p:spPr bwMode="auto">
              <a:xfrm>
                <a:off x="0" y="817"/>
                <a:ext cx="1497" cy="181"/>
              </a:xfrm>
              <a:custGeom>
                <a:avLst/>
                <a:gdLst>
                  <a:gd name="G0" fmla="+- 1072 0 0"/>
                  <a:gd name="G1" fmla="+- 21600 0 1072"/>
                  <a:gd name="G2" fmla="*/ 1072 1 2"/>
                  <a:gd name="G3" fmla="+- 21600 0 G2"/>
                  <a:gd name="G4" fmla="+/ 1072 21600 2"/>
                  <a:gd name="G5" fmla="+/ G1 0 2"/>
                  <a:gd name="G6" fmla="*/ 21600 21600 1072"/>
                  <a:gd name="G7" fmla="*/ G6 1 2"/>
                  <a:gd name="G8" fmla="+- 21600 0 G7"/>
                  <a:gd name="G9" fmla="*/ 21600 1 2"/>
                  <a:gd name="G10" fmla="+- 1072 0 G9"/>
                  <a:gd name="G11" fmla="?: G10 G8 0"/>
                  <a:gd name="G12" fmla="?: G10 G7 21600"/>
                  <a:gd name="T0" fmla="*/ 21064 w 21600"/>
                  <a:gd name="T1" fmla="*/ 10800 h 21600"/>
                  <a:gd name="T2" fmla="*/ 10800 w 21600"/>
                  <a:gd name="T3" fmla="*/ 21600 h 21600"/>
                  <a:gd name="T4" fmla="*/ 536 w 21600"/>
                  <a:gd name="T5" fmla="*/ 10800 h 21600"/>
                  <a:gd name="T6" fmla="*/ 10800 w 21600"/>
                  <a:gd name="T7" fmla="*/ 0 h 21600"/>
                  <a:gd name="T8" fmla="*/ 2336 w 21600"/>
                  <a:gd name="T9" fmla="*/ 2336 h 21600"/>
                  <a:gd name="T10" fmla="*/ 19264 w 21600"/>
                  <a:gd name="T11" fmla="*/ 192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2009C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4246" y="2749"/>
              <a:ext cx="1547" cy="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目的一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124450" y="1864995"/>
            <a:ext cx="1873250" cy="480695"/>
            <a:chOff x="7965" y="2712"/>
            <a:chExt cx="2950" cy="757"/>
          </a:xfrm>
        </p:grpSpPr>
        <p:grpSp>
          <p:nvGrpSpPr>
            <p:cNvPr id="3" name="Group 8"/>
            <p:cNvGrpSpPr/>
            <p:nvPr/>
          </p:nvGrpSpPr>
          <p:grpSpPr bwMode="auto">
            <a:xfrm>
              <a:off x="7965" y="2749"/>
              <a:ext cx="2950" cy="721"/>
              <a:chOff x="0" y="0"/>
              <a:chExt cx="1497" cy="998"/>
            </a:xfrm>
          </p:grpSpPr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97" cy="809"/>
              </a:xfrm>
              <a:prstGeom prst="rect">
                <a:avLst/>
              </a:prstGeom>
              <a:gradFill rotWithShape="1">
                <a:gsLst>
                  <a:gs pos="0">
                    <a:srgbClr val="D0009A"/>
                  </a:gs>
                  <a:gs pos="100000">
                    <a:srgbClr val="E2009C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AutoShape 10"/>
              <p:cNvSpPr>
                <a:spLocks noChangeArrowheads="1"/>
              </p:cNvSpPr>
              <p:nvPr/>
            </p:nvSpPr>
            <p:spPr bwMode="auto">
              <a:xfrm>
                <a:off x="0" y="817"/>
                <a:ext cx="1497" cy="181"/>
              </a:xfrm>
              <a:custGeom>
                <a:avLst/>
                <a:gdLst>
                  <a:gd name="G0" fmla="+- 1072 0 0"/>
                  <a:gd name="G1" fmla="+- 21600 0 1072"/>
                  <a:gd name="G2" fmla="*/ 1072 1 2"/>
                  <a:gd name="G3" fmla="+- 21600 0 G2"/>
                  <a:gd name="G4" fmla="+/ 1072 21600 2"/>
                  <a:gd name="G5" fmla="+/ G1 0 2"/>
                  <a:gd name="G6" fmla="*/ 21600 21600 1072"/>
                  <a:gd name="G7" fmla="*/ G6 1 2"/>
                  <a:gd name="G8" fmla="+- 21600 0 G7"/>
                  <a:gd name="G9" fmla="*/ 21600 1 2"/>
                  <a:gd name="G10" fmla="+- 1072 0 G9"/>
                  <a:gd name="G11" fmla="?: G10 G8 0"/>
                  <a:gd name="G12" fmla="?: G10 G7 21600"/>
                  <a:gd name="T0" fmla="*/ 21064 w 21600"/>
                  <a:gd name="T1" fmla="*/ 10800 h 21600"/>
                  <a:gd name="T2" fmla="*/ 10800 w 21600"/>
                  <a:gd name="T3" fmla="*/ 21600 h 21600"/>
                  <a:gd name="T4" fmla="*/ 536 w 21600"/>
                  <a:gd name="T5" fmla="*/ 10800 h 21600"/>
                  <a:gd name="T6" fmla="*/ 10800 w 21600"/>
                  <a:gd name="T7" fmla="*/ 0 h 21600"/>
                  <a:gd name="T8" fmla="*/ 2336 w 21600"/>
                  <a:gd name="T9" fmla="*/ 2336 h 21600"/>
                  <a:gd name="T10" fmla="*/ 19264 w 21600"/>
                  <a:gd name="T11" fmla="*/ 192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2009C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8685" y="2712"/>
              <a:ext cx="1510" cy="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目的二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896225" y="1888490"/>
            <a:ext cx="1873250" cy="457200"/>
            <a:chOff x="12315" y="2749"/>
            <a:chExt cx="2950" cy="720"/>
          </a:xfrm>
        </p:grpSpPr>
        <p:grpSp>
          <p:nvGrpSpPr>
            <p:cNvPr id="4" name="Group 12"/>
            <p:cNvGrpSpPr/>
            <p:nvPr/>
          </p:nvGrpSpPr>
          <p:grpSpPr bwMode="auto">
            <a:xfrm>
              <a:off x="12315" y="2749"/>
              <a:ext cx="2950" cy="721"/>
              <a:chOff x="0" y="0"/>
              <a:chExt cx="1497" cy="998"/>
            </a:xfrm>
          </p:grpSpPr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97" cy="809"/>
              </a:xfrm>
              <a:prstGeom prst="rect">
                <a:avLst/>
              </a:prstGeom>
              <a:gradFill rotWithShape="1">
                <a:gsLst>
                  <a:gs pos="0">
                    <a:srgbClr val="D0009A"/>
                  </a:gs>
                  <a:gs pos="100000">
                    <a:srgbClr val="E2009C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AutoShape 14"/>
              <p:cNvSpPr>
                <a:spLocks noChangeArrowheads="1"/>
              </p:cNvSpPr>
              <p:nvPr/>
            </p:nvSpPr>
            <p:spPr bwMode="auto">
              <a:xfrm>
                <a:off x="0" y="817"/>
                <a:ext cx="1497" cy="181"/>
              </a:xfrm>
              <a:custGeom>
                <a:avLst/>
                <a:gdLst>
                  <a:gd name="G0" fmla="+- 1072 0 0"/>
                  <a:gd name="G1" fmla="+- 21600 0 1072"/>
                  <a:gd name="G2" fmla="*/ 1072 1 2"/>
                  <a:gd name="G3" fmla="+- 21600 0 G2"/>
                  <a:gd name="G4" fmla="+/ 1072 21600 2"/>
                  <a:gd name="G5" fmla="+/ G1 0 2"/>
                  <a:gd name="G6" fmla="*/ 21600 21600 1072"/>
                  <a:gd name="G7" fmla="*/ G6 1 2"/>
                  <a:gd name="G8" fmla="+- 21600 0 G7"/>
                  <a:gd name="G9" fmla="*/ 21600 1 2"/>
                  <a:gd name="G10" fmla="+- 1072 0 G9"/>
                  <a:gd name="G11" fmla="?: G10 G8 0"/>
                  <a:gd name="G12" fmla="?: G10 G7 21600"/>
                  <a:gd name="T0" fmla="*/ 21064 w 21600"/>
                  <a:gd name="T1" fmla="*/ 10800 h 21600"/>
                  <a:gd name="T2" fmla="*/ 10800 w 21600"/>
                  <a:gd name="T3" fmla="*/ 21600 h 21600"/>
                  <a:gd name="T4" fmla="*/ 536 w 21600"/>
                  <a:gd name="T5" fmla="*/ 10800 h 21600"/>
                  <a:gd name="T6" fmla="*/ 10800 w 21600"/>
                  <a:gd name="T7" fmla="*/ 0 h 21600"/>
                  <a:gd name="T8" fmla="*/ 2336 w 21600"/>
                  <a:gd name="T9" fmla="*/ 2336 h 21600"/>
                  <a:gd name="T10" fmla="*/ 19264 w 21600"/>
                  <a:gd name="T11" fmla="*/ 192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2009C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3024" y="2749"/>
              <a:ext cx="1532" cy="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目的三</a:t>
              </a:r>
            </a:p>
          </p:txBody>
        </p:sp>
      </p:grpSp>
      <p:pic>
        <p:nvPicPr>
          <p:cNvPr id="20" name="图片 19" descr="t01f8a54011b2fe256f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48372"/>
          <a:stretch>
            <a:fillRect/>
          </a:stretch>
        </p:blipFill>
        <p:spPr>
          <a:xfrm>
            <a:off x="10029190" y="3126740"/>
            <a:ext cx="2124710" cy="2566035"/>
          </a:xfrm>
          <a:prstGeom prst="rect">
            <a:avLst/>
          </a:prstGeom>
        </p:spPr>
      </p:pic>
      <p:pic>
        <p:nvPicPr>
          <p:cNvPr id="21" name="图片 20" descr="t01f8a54011b2fe256f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50687"/>
          <a:stretch>
            <a:fillRect/>
          </a:stretch>
        </p:blipFill>
        <p:spPr>
          <a:xfrm>
            <a:off x="75565" y="3126740"/>
            <a:ext cx="2029460" cy="25660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428365" y="2152015"/>
            <a:ext cx="7872095" cy="2362200"/>
            <a:chOff x="5399" y="3389"/>
            <a:chExt cx="12397" cy="3720"/>
          </a:xfrm>
        </p:grpSpPr>
        <p:sp>
          <p:nvSpPr>
            <p:cNvPr id="17" name="文本框 39"/>
            <p:cNvSpPr txBox="1"/>
            <p:nvPr/>
          </p:nvSpPr>
          <p:spPr>
            <a:xfrm>
              <a:off x="9706" y="4548"/>
              <a:ext cx="8090" cy="13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实验设备与条件</a:t>
              </a:r>
            </a:p>
          </p:txBody>
        </p:sp>
        <p:grpSp>
          <p:nvGrpSpPr>
            <p:cNvPr id="25" name="组合 2"/>
            <p:cNvGrpSpPr/>
            <p:nvPr/>
          </p:nvGrpSpPr>
          <p:grpSpPr>
            <a:xfrm>
              <a:off x="5399" y="3389"/>
              <a:ext cx="3720" cy="3720"/>
              <a:chOff x="977900" y="2247899"/>
              <a:chExt cx="2362200" cy="236220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977900" y="2247899"/>
                <a:ext cx="2362200" cy="2362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F41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文本框 5"/>
              <p:cNvSpPr txBox="1"/>
              <p:nvPr/>
            </p:nvSpPr>
            <p:spPr>
              <a:xfrm>
                <a:off x="1278296" y="2659409"/>
                <a:ext cx="1736009" cy="15696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9600" b="1" dirty="0">
                    <a:solidFill>
                      <a:schemeClr val="accent4">
                        <a:lumMod val="7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二</a:t>
                </a: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661670" y="338455"/>
            <a:ext cx="8415020" cy="85534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实验设备与条件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17550" y="1381760"/>
            <a:ext cx="851789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（1）2811路由器两台，2960交换机两台，计算机若干，同异步串口连接线，网线。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7550" y="2039620"/>
            <a:ext cx="37261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）Cisco Packet Tracer模拟软件。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17550" y="2697480"/>
            <a:ext cx="50596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（3）实验拓扑图。本实验拓扑图如图1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-1所示。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861810" y="2586355"/>
            <a:ext cx="4321810" cy="3691890"/>
            <a:chOff x="10806" y="3818"/>
            <a:chExt cx="6806" cy="5814"/>
          </a:xfrm>
        </p:grpSpPr>
        <p:sp>
          <p:nvSpPr>
            <p:cNvPr id="19" name="文本框 18"/>
            <p:cNvSpPr txBox="1"/>
            <p:nvPr/>
          </p:nvSpPr>
          <p:spPr>
            <a:xfrm>
              <a:off x="11415" y="9056"/>
              <a:ext cx="5588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>
                  <a:latin typeface="Times New Roman" panose="02020603050405020304" pitchFamily="18" charset="0"/>
                  <a:cs typeface="Times New Roman" panose="02020603050405020304" pitchFamily="18" charset="0"/>
                </a:rPr>
                <a:t>图12-1  OSPF动态路由实验拓扑图</a:t>
              </a:r>
            </a:p>
          </p:txBody>
        </p:sp>
        <p:graphicFrame>
          <p:nvGraphicFramePr>
            <p:cNvPr id="4" name="对象 219"/>
            <p:cNvGraphicFramePr>
              <a:graphicFrameLocks/>
            </p:cNvGraphicFramePr>
            <p:nvPr/>
          </p:nvGraphicFramePr>
          <p:xfrm>
            <a:off x="10806" y="3818"/>
            <a:ext cx="6806" cy="5238"/>
          </p:xfrm>
          <a:graphic>
            <a:graphicData uri="http://schemas.openxmlformats.org/presentationml/2006/ole">
              <p:oleObj spid="_x0000_s1025" r:id="rId4" imgW="3628469" imgH="2782613" progId="Visio.Drawing.11">
                <p:embed/>
              </p:oleObj>
            </a:graphicData>
          </a:graphic>
        </p:graphicFrame>
      </p:grpSp>
      <p:pic>
        <p:nvPicPr>
          <p:cNvPr id="11" name="图片 10" descr="235090-1305230K034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930" y="3525520"/>
            <a:ext cx="4089400" cy="27527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661670" y="338455"/>
            <a:ext cx="8415020" cy="85534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实验设备与条件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17550" y="1381760"/>
            <a:ext cx="52628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（4）实验设备名称、接口和IP规划如表12-1所示。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220720" y="5607050"/>
            <a:ext cx="5123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表12-1  单区域OSPF配置实验设备接口与IP规划表</a:t>
            </a:r>
          </a:p>
        </p:txBody>
      </p:sp>
      <p:pic>
        <p:nvPicPr>
          <p:cNvPr id="7" name="图片 6" descr="图11212片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42920" y="36105"/>
            <a:ext cx="1944270" cy="146000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1785620" y="2489200"/>
          <a:ext cx="7993380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7075"/>
                <a:gridCol w="2000250"/>
                <a:gridCol w="1996440"/>
                <a:gridCol w="1999615"/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设备名称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接口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IP</a:t>
                      </a: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地址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网关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RouterA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a0/0</a:t>
                      </a: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（连接</a:t>
                      </a: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SwtichA</a:t>
                      </a: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 u="none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192.168.1.100/24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—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Se1/0</a:t>
                      </a: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（连接</a:t>
                      </a: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RouterB</a:t>
                      </a: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172.25.1.1/24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—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RouterB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a0/0</a:t>
                      </a: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（连接</a:t>
                      </a: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SwtichB</a:t>
                      </a: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 u="none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192.168.2.100/24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—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Se1/0</a:t>
                      </a: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（连接</a:t>
                      </a: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RouterA</a:t>
                      </a: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172.25.1.2/24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—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SwtichA</a:t>
                      </a: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SwtichB</a:t>
                      </a:r>
                      <a:endParaRPr lang="zh-CN" altLang="en-US" sz="1600" b="0" u="none">
                        <a:latin typeface="Times New Roman" panose="02020603050405020304" pitchFamily="18" charset="0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a0/1</a:t>
                      </a: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Fa0/2</a:t>
                      </a: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Fa0/3</a:t>
                      </a:r>
                      <a:endParaRPr lang="zh-CN" altLang="en-US" sz="1600" b="0" u="none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—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—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PC1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a0</a:t>
                      </a: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（连接</a:t>
                      </a: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SwtichA</a:t>
                      </a: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 u="none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192.168.1.1/24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192.168.1.100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PC2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a0</a:t>
                      </a: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（连接</a:t>
                      </a: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SwtichA</a:t>
                      </a: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 u="none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192.168.1.2/24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192.168.1.100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PC3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a0</a:t>
                      </a: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（连接</a:t>
                      </a: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SwtichB</a:t>
                      </a: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 u="none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192.168.2.1/24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192.168.2.100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a0</a:t>
                      </a: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（连接</a:t>
                      </a: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SwtichB</a:t>
                      </a: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 u="none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192.168.2.2/24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192.168.2.100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" name="组合 2"/>
          <p:cNvGrpSpPr/>
          <p:nvPr/>
        </p:nvGrpSpPr>
        <p:grpSpPr>
          <a:xfrm>
            <a:off x="3428449" y="2152106"/>
            <a:ext cx="2362200" cy="2362200"/>
            <a:chOff x="977900" y="2247899"/>
            <a:chExt cx="2362200" cy="2362200"/>
          </a:xfrm>
        </p:grpSpPr>
        <p:sp>
          <p:nvSpPr>
            <p:cNvPr id="26" name="椭圆 25"/>
            <p:cNvSpPr/>
            <p:nvPr/>
          </p:nvSpPr>
          <p:spPr>
            <a:xfrm>
              <a:off x="977900" y="2247899"/>
              <a:ext cx="2362200" cy="236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4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文本框 5"/>
            <p:cNvSpPr txBox="1"/>
            <p:nvPr/>
          </p:nvSpPr>
          <p:spPr>
            <a:xfrm>
              <a:off x="1405296" y="2672744"/>
              <a:ext cx="1736009" cy="16579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96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三</a:t>
              </a:r>
            </a:p>
          </p:txBody>
        </p:sp>
      </p:grpSp>
      <p:sp>
        <p:nvSpPr>
          <p:cNvPr id="13" name="文本框 39"/>
          <p:cNvSpPr txBox="1"/>
          <p:nvPr/>
        </p:nvSpPr>
        <p:spPr>
          <a:xfrm>
            <a:off x="5978525" y="2876550"/>
            <a:ext cx="5137150" cy="8743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实验要求与说明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cs typeface="+mn-cs"/>
                <a:sym typeface="+mn-ea"/>
              </a:rPr>
              <a:t>实验要求与说明</a:t>
            </a: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17240" y="1737360"/>
            <a:ext cx="5478780" cy="3860800"/>
            <a:chOff x="5224" y="2736"/>
            <a:chExt cx="8628" cy="6080"/>
          </a:xfrm>
        </p:grpSpPr>
        <p:sp>
          <p:nvSpPr>
            <p:cNvPr id="43" name="矩形 42"/>
            <p:cNvSpPr/>
            <p:nvPr/>
          </p:nvSpPr>
          <p:spPr>
            <a:xfrm>
              <a:off x="5347" y="3033"/>
              <a:ext cx="8505" cy="57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4" y="2904"/>
              <a:ext cx="2290" cy="2277"/>
            </a:xfrm>
            <a:prstGeom prst="rect">
              <a:avLst/>
            </a:prstGeom>
          </p:spPr>
        </p:pic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6008" y="4194"/>
              <a:ext cx="7182" cy="3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>
                      <a:alpha val="30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457200" defTabSz="720725">
                <a:lnSpc>
                  <a:spcPct val="135000"/>
                </a:lnSpc>
                <a:defRPr sz="160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  <a:lvl2pPr defTabSz="720725" eaLnBrk="0" hangingPunct="0"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20725" eaLnBrk="0" hangingPunct="0"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20725" eaLnBrk="0" hangingPunct="0"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20725" eaLnBrk="0" hangingPunct="0"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/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</a:t>
              </a:r>
              <a:r>
                <a:rPr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根据OSPF动态路由实验拓扑图和实验设备、接口与IP规划表，两个路由器可互联至少三个不同网络，如何在单区域范围内基于链路状态OSPF动态路由选择协议自动建立路由信息，让所有PC机相互通信，是本实验要解决的问题。</a:t>
              </a:r>
            </a:p>
          </p:txBody>
        </p:sp>
        <p:sp>
          <p:nvSpPr>
            <p:cNvPr id="47" name="TextBox 6"/>
            <p:cNvSpPr txBox="1"/>
            <p:nvPr/>
          </p:nvSpPr>
          <p:spPr>
            <a:xfrm rot="18836568">
              <a:off x="5004" y="3461"/>
              <a:ext cx="2056" cy="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要求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&amp;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说明</a:t>
              </a:r>
            </a:p>
          </p:txBody>
        </p:sp>
      </p:grpSp>
      <p:pic>
        <p:nvPicPr>
          <p:cNvPr id="39" name="图片 38" descr="t01063ee2706b69cb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1180" y="4837430"/>
            <a:ext cx="1276350" cy="12763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decel="500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decel="500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矩形 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2808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2808"/>
  <p:tag name="MH_LIBRARY" val="GRAPHIC"/>
  <p:tag name="MH_TYPE" val="Other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文本框 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直接连接符 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Text Box 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直接连接符 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文本框 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文本框 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4249"/>
  <p:tag name="MH_LIBRARY" val="GRAPHIC"/>
  <p:tag name="MH_TYPE" val="Other"/>
  <p:tag name="MH_ORDER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4249"/>
  <p:tag name="MH_LIBRARY" val="GRAPHIC"/>
  <p:tag name="MH_TYPE" val="Other"/>
  <p:tag name="MH_ORDER" val="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Shap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4249"/>
  <p:tag name="MH_LIBRARY" val="GRAPHIC"/>
  <p:tag name="MH_TYPE" val="Other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4249"/>
  <p:tag name="MH_LIBRARY" val="GRAPHIC"/>
  <p:tag name="MH_TYPE" val="Other"/>
  <p:tag name="MH_ORDER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4249"/>
  <p:tag name="MH_LIBRARY" val="GRAPHIC"/>
  <p:tag name="MH_TYPE" val="Other"/>
  <p:tag name="MH_ORDER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4249"/>
  <p:tag name="MH_LIBRARY" val="GRAPHIC"/>
  <p:tag name="MH_TYPE" val="Other"/>
  <p:tag name="MH_ORDER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4249"/>
  <p:tag name="MH_LIBRARY" val="GRAPHIC"/>
  <p:tag name="MH_TYPE" val="Other"/>
  <p:tag name="MH_ORDER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4249"/>
  <p:tag name="MH_LIBRARY" val="GRAPHIC"/>
  <p:tag name="MH_TYPE" val="Title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4249"/>
  <p:tag name="MH_LIBRARY" val="GRAPHIC"/>
  <p:tag name="MH_TYPE" val="SubTitle"/>
  <p:tag name="MH_ORDER" val="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4249"/>
  <p:tag name="MH_LIBRARY" val="GRAPHIC"/>
  <p:tag name="MH_TYPE" val="SubTitle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Shap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文本框 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10103"/>
  <p:tag name="MH_LIBRARY" val="GRAPHIC"/>
  <p:tag name="MH_TYPE" val="Other"/>
  <p:tag name="MH_ORDER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10103"/>
  <p:tag name="MH_LIBRARY" val="GRAPHIC"/>
  <p:tag name="MH_TYPE" val="Other"/>
  <p:tag name="MH_ORDER" val="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10103"/>
  <p:tag name="MH_LIBRARY" val="GRAPHIC"/>
  <p:tag name="MH_TYPE" val="Other"/>
  <p:tag name="MH_ORDER" val="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61213152808"/>
  <p:tag name="MH_LIBRARY" val="GRAPHIC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74220"/>
  <p:tag name="MH_LIBRARY" val="GRAPHIC"/>
  <p:tag name="MH_TYPE" val="Other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74220"/>
  <p:tag name="MH_LIBRARY" val="GRAPHIC"/>
  <p:tag name="MH_TYPE" val="Other"/>
  <p:tag name="MH_ORDER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74220"/>
  <p:tag name="MH_LIBRARY" val="GRAPHIC"/>
  <p:tag name="MH_TYPE" val="Text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74220"/>
  <p:tag name="MH_LIBRARY" val="GRAPHIC"/>
  <p:tag name="MH_TYPE" val="Other"/>
  <p:tag name="MH_ORDER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74220"/>
  <p:tag name="MH_LIBRARY" val="GRAPHIC"/>
  <p:tag name="MH_TYPE" val="Text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74220"/>
  <p:tag name="MH_LIBRARY" val="GRAPHIC"/>
  <p:tag name="MH_TYPE" val="Other"/>
  <p:tag name="MH_ORDER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74220"/>
  <p:tag name="MH_LIBRARY" val="GRAPHIC"/>
  <p:tag name="MH_TYPE" val="Text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2808"/>
  <p:tag name="MH_LIBRARY" val="GRAPHIC"/>
  <p:tag name="MH_TYPE" val="Picture"/>
  <p:tag name="MH_ORDE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2808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A000120141119A01PPBG">
  <a:themeElements>
    <a:clrScheme name="自定义 49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EF4150"/>
      </a:accent1>
      <a:accent2>
        <a:srgbClr val="FBAD24"/>
      </a:accent2>
      <a:accent3>
        <a:srgbClr val="58BDA8"/>
      </a:accent3>
      <a:accent4>
        <a:srgbClr val="E8766A"/>
      </a:accent4>
      <a:accent5>
        <a:srgbClr val="CCD373"/>
      </a:accent5>
      <a:accent6>
        <a:srgbClr val="E86ABB"/>
      </a:accent6>
      <a:hlink>
        <a:srgbClr val="447195"/>
      </a:hlink>
      <a:folHlink>
        <a:srgbClr val="7F7F7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9">
    <a:dk1>
      <a:srgbClr val="4D4D4D"/>
    </a:dk1>
    <a:lt1>
      <a:srgbClr val="FFFFFF"/>
    </a:lt1>
    <a:dk2>
      <a:srgbClr val="4D4D4D"/>
    </a:dk2>
    <a:lt2>
      <a:srgbClr val="FFFFFF"/>
    </a:lt2>
    <a:accent1>
      <a:srgbClr val="EF4150"/>
    </a:accent1>
    <a:accent2>
      <a:srgbClr val="FBAD24"/>
    </a:accent2>
    <a:accent3>
      <a:srgbClr val="58BDA8"/>
    </a:accent3>
    <a:accent4>
      <a:srgbClr val="E8766A"/>
    </a:accent4>
    <a:accent5>
      <a:srgbClr val="CCD373"/>
    </a:accent5>
    <a:accent6>
      <a:srgbClr val="E86ABB"/>
    </a:accent6>
    <a:hlink>
      <a:srgbClr val="44719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自定义 49">
    <a:dk1>
      <a:srgbClr val="4D4D4D"/>
    </a:dk1>
    <a:lt1>
      <a:srgbClr val="FFFFFF"/>
    </a:lt1>
    <a:dk2>
      <a:srgbClr val="4D4D4D"/>
    </a:dk2>
    <a:lt2>
      <a:srgbClr val="FFFFFF"/>
    </a:lt2>
    <a:accent1>
      <a:srgbClr val="EF4150"/>
    </a:accent1>
    <a:accent2>
      <a:srgbClr val="FBAD24"/>
    </a:accent2>
    <a:accent3>
      <a:srgbClr val="58BDA8"/>
    </a:accent3>
    <a:accent4>
      <a:srgbClr val="E8766A"/>
    </a:accent4>
    <a:accent5>
      <a:srgbClr val="CCD373"/>
    </a:accent5>
    <a:accent6>
      <a:srgbClr val="E86ABB"/>
    </a:accent6>
    <a:hlink>
      <a:srgbClr val="447195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1273</Words>
  <Application>WPS 演示</Application>
  <PresentationFormat>自定义</PresentationFormat>
  <Paragraphs>189</Paragraphs>
  <Slides>30</Slides>
  <Notes>20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1_A000120141119A01PPBG</vt:lpstr>
      <vt:lpstr>Microsoft Office Visio 绘图</vt:lpstr>
      <vt:lpstr>幻灯片 1</vt:lpstr>
      <vt:lpstr>幻灯片 2</vt:lpstr>
      <vt:lpstr>幻灯片 3</vt:lpstr>
      <vt:lpstr>幻灯片 4</vt:lpstr>
      <vt:lpstr>幻灯片 5</vt:lpstr>
      <vt:lpstr> 实验设备与条件</vt:lpstr>
      <vt:lpstr> 实验设备与条件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ZYK</dc:creator>
  <cp:lastModifiedBy>微软用户</cp:lastModifiedBy>
  <cp:revision>152</cp:revision>
  <dcterms:created xsi:type="dcterms:W3CDTF">2016-12-08T02:43:00Z</dcterms:created>
  <dcterms:modified xsi:type="dcterms:W3CDTF">2017-02-07T01:32:29Z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