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7" r:id="rId2"/>
    <p:sldId id="358" r:id="rId3"/>
    <p:sldId id="359" r:id="rId4"/>
    <p:sldId id="601" r:id="rId5"/>
    <p:sldId id="360" r:id="rId6"/>
    <p:sldId id="263" r:id="rId7"/>
    <p:sldId id="363" r:id="rId8"/>
    <p:sldId id="422" r:id="rId9"/>
    <p:sldId id="423" r:id="rId10"/>
    <p:sldId id="265" r:id="rId11"/>
    <p:sldId id="663" r:id="rId12"/>
    <p:sldId id="664" r:id="rId13"/>
    <p:sldId id="666" r:id="rId14"/>
    <p:sldId id="668" r:id="rId15"/>
    <p:sldId id="669" r:id="rId16"/>
    <p:sldId id="725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8" r:id="rId26"/>
    <p:sldId id="739" r:id="rId27"/>
    <p:sldId id="740" r:id="rId28"/>
    <p:sldId id="742" r:id="rId29"/>
    <p:sldId id="743" r:id="rId30"/>
    <p:sldId id="746" r:id="rId31"/>
    <p:sldId id="747" r:id="rId32"/>
    <p:sldId id="748" r:id="rId33"/>
    <p:sldId id="749" r:id="rId34"/>
    <p:sldId id="750" r:id="rId35"/>
    <p:sldId id="751" r:id="rId36"/>
    <p:sldId id="753" r:id="rId37"/>
    <p:sldId id="554" r:id="rId38"/>
    <p:sldId id="754" r:id="rId39"/>
    <p:sldId id="665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06"/>
    <a:srgbClr val="EF4150"/>
    <a:srgbClr val="FF6600"/>
    <a:srgbClr val="1B84A5"/>
    <a:srgbClr val="2B9563"/>
    <a:srgbClr val="969696"/>
    <a:srgbClr val="CC3399"/>
    <a:srgbClr val="000000"/>
    <a:srgbClr val="0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68" autoAdjust="0"/>
    <p:restoredTop sz="94660"/>
  </p:normalViewPr>
  <p:slideViewPr>
    <p:cSldViewPr snapToGrid="0">
      <p:cViewPr>
        <p:scale>
          <a:sx n="100" d="100"/>
          <a:sy n="100" d="100"/>
        </p:scale>
        <p:origin x="330" y="876"/>
      </p:cViewPr>
      <p:guideLst>
        <p:guide orient="horz" pos="2411"/>
        <p:guide pos="36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xmlns="" Requires="p14">
      <p:transition p14:dur="5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notesSlide" Target="../notesSlides/notesSlide9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Application%20Data/Tencent/Users/820412/QQ/WinTemp/RichOle/(%7d_22%5bLD6I03~2%7d5%5b~Z1FO6.jpg" TargetMode="External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Application%20Data/Tencent/Users/820412/QQ/WinTemp/RichOle/@RI0E@3LMS6A1HRR%5bIWL%60J7.jpg" TargetMode="External"/><Relationship Id="rId5" Type="http://schemas.openxmlformats.org/officeDocument/2006/relationships/image" Target="../media/image23.jpeg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Application%20Data/Tencent/Users/820412/QQ/WinTemp/RichOle/TH6T%60HLN52%7dC23%5bYN$_BUWJ.jpg" TargetMode="External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31.jpeg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32.jpeg"/><Relationship Id="rId4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Application%20Data/Tencent/Users/820412/QQ/WinTemp/RichOle/UVBXXT~8)N4N)Z)~TPEKQAB.jpg" TargetMode="External"/><Relationship Id="rId5" Type="http://schemas.openxmlformats.org/officeDocument/2006/relationships/image" Target="../media/image35.jpeg"/><Relationship Id="rId4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" y="972185"/>
            <a:ext cx="3627755" cy="381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6000" b="1" spc="5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实验四</a:t>
            </a:r>
            <a:endParaRPr lang="zh-CN" altLang="en-US" sz="60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60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交换机基本配置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（一）认识交换机前后面板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2625" y="1234440"/>
            <a:ext cx="10238740" cy="99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普通的交换机的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</a:rPr>
              <a:t>前面板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包括1个Console端口、多个（一般为24个或48个）10Base-T/100Base-TX RJ45端口、LED指示灯等，如图5-2所示。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    交换机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</a:rPr>
              <a:t>后面板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一般包括电源接口、电源开关、风扇口、模块扩展槽等。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515995" y="3089275"/>
            <a:ext cx="4838065" cy="2463800"/>
            <a:chOff x="5537" y="4865"/>
            <a:chExt cx="7619" cy="3880"/>
          </a:xfrm>
        </p:grpSpPr>
        <p:grpSp>
          <p:nvGrpSpPr>
            <p:cNvPr id="9" name="组合 8"/>
            <p:cNvGrpSpPr/>
            <p:nvPr/>
          </p:nvGrpSpPr>
          <p:grpSpPr>
            <a:xfrm>
              <a:off x="8283" y="6023"/>
              <a:ext cx="2200" cy="2300"/>
              <a:chOff x="4487" y="5719"/>
              <a:chExt cx="2200" cy="2300"/>
            </a:xfrm>
          </p:grpSpPr>
          <p:sp>
            <p:nvSpPr>
              <p:cNvPr id="1073742980" name="矩形 1073742979"/>
              <p:cNvSpPr/>
              <p:nvPr/>
            </p:nvSpPr>
            <p:spPr>
              <a:xfrm>
                <a:off x="5047" y="5719"/>
                <a:ext cx="1280" cy="450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985" name="文本框 1073742984"/>
              <p:cNvSpPr txBox="1"/>
              <p:nvPr/>
            </p:nvSpPr>
            <p:spPr>
              <a:xfrm>
                <a:off x="4487" y="6359"/>
                <a:ext cx="2201" cy="16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54000" rIns="54000"/>
              <a:lstStyle/>
              <a:p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2个1000Base-TX RJ45端口和2个光纤端口</a:t>
                </a:r>
              </a:p>
              <a:p>
                <a:endParaRPr lang="zh-CN" altLang="en-US" sz="16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073742986" name="直接箭头连接符 1073742985"/>
              <p:cNvCxnSpPr/>
              <p:nvPr/>
            </p:nvCxnSpPr>
            <p:spPr>
              <a:xfrm>
                <a:off x="5547" y="6169"/>
                <a:ext cx="0" cy="180"/>
              </a:xfrm>
              <a:prstGeom prst="straightConnector1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10" name="组合 9"/>
            <p:cNvGrpSpPr/>
            <p:nvPr/>
          </p:nvGrpSpPr>
          <p:grpSpPr>
            <a:xfrm>
              <a:off x="10223" y="6023"/>
              <a:ext cx="1230" cy="1900"/>
              <a:chOff x="6427" y="5719"/>
              <a:chExt cx="1230" cy="1900"/>
            </a:xfrm>
          </p:grpSpPr>
          <p:sp>
            <p:nvSpPr>
              <p:cNvPr id="1073742981" name="矩形 1073742980"/>
              <p:cNvSpPr/>
              <p:nvPr/>
            </p:nvSpPr>
            <p:spPr>
              <a:xfrm>
                <a:off x="6427" y="5719"/>
                <a:ext cx="1230" cy="450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987" name="文本框 1073742986"/>
              <p:cNvSpPr txBox="1"/>
              <p:nvPr/>
            </p:nvSpPr>
            <p:spPr>
              <a:xfrm>
                <a:off x="6687" y="6359"/>
                <a:ext cx="859" cy="126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54000" rIns="54000"/>
              <a:lstStyle/>
              <a:p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LED</a:t>
                </a: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指示灯</a:t>
                </a:r>
              </a:p>
              <a:p>
                <a:endParaRPr lang="zh-CN" altLang="en-US" sz="1600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073742988" name="直接箭头连接符 1073742987"/>
              <p:cNvCxnSpPr/>
              <p:nvPr/>
            </p:nvCxnSpPr>
            <p:spPr>
              <a:xfrm>
                <a:off x="7007" y="6179"/>
                <a:ext cx="0" cy="180"/>
              </a:xfrm>
              <a:prstGeom prst="straightConnector1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组合 10"/>
            <p:cNvGrpSpPr/>
            <p:nvPr/>
          </p:nvGrpSpPr>
          <p:grpSpPr>
            <a:xfrm>
              <a:off x="11218" y="6093"/>
              <a:ext cx="1938" cy="1096"/>
              <a:chOff x="7422" y="5789"/>
              <a:chExt cx="1938" cy="1096"/>
            </a:xfrm>
          </p:grpSpPr>
          <p:sp>
            <p:nvSpPr>
              <p:cNvPr id="1073742982" name="矩形 1073742981"/>
              <p:cNvSpPr/>
              <p:nvPr/>
            </p:nvSpPr>
            <p:spPr>
              <a:xfrm>
                <a:off x="7657" y="5789"/>
                <a:ext cx="410" cy="380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73742989" name="直接箭头连接符 1073742988"/>
              <p:cNvCxnSpPr/>
              <p:nvPr/>
            </p:nvCxnSpPr>
            <p:spPr>
              <a:xfrm>
                <a:off x="7867" y="6169"/>
                <a:ext cx="0" cy="180"/>
              </a:xfrm>
              <a:prstGeom prst="straightConnector1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073742990" name="文本框 1073742989"/>
              <p:cNvSpPr txBox="1"/>
              <p:nvPr/>
            </p:nvSpPr>
            <p:spPr>
              <a:xfrm>
                <a:off x="7422" y="6359"/>
                <a:ext cx="1938" cy="5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54000" rIns="54000"/>
              <a:lstStyle/>
              <a:p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Console</a:t>
                </a: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端口</a:t>
                </a:r>
              </a:p>
              <a:p>
                <a:endParaRPr lang="zh-CN" altLang="en-US" sz="1600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537" y="5883"/>
              <a:ext cx="3306" cy="2130"/>
              <a:chOff x="1741" y="5579"/>
              <a:chExt cx="3306" cy="2130"/>
            </a:xfrm>
          </p:grpSpPr>
          <p:cxnSp>
            <p:nvCxnSpPr>
              <p:cNvPr id="1073742983" name="直接箭头连接符 1073742982"/>
              <p:cNvCxnSpPr/>
              <p:nvPr/>
            </p:nvCxnSpPr>
            <p:spPr>
              <a:xfrm>
                <a:off x="3287" y="6169"/>
                <a:ext cx="0" cy="180"/>
              </a:xfrm>
              <a:prstGeom prst="straightConnector1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073742984" name="文本框 1073742983"/>
              <p:cNvSpPr txBox="1"/>
              <p:nvPr/>
            </p:nvSpPr>
            <p:spPr>
              <a:xfrm>
                <a:off x="1741" y="6359"/>
                <a:ext cx="2466" cy="13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54000" rIns="54000"/>
              <a:lstStyle/>
              <a:p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24个10</a:t>
                </a: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Base-T/</a:t>
                </a:r>
                <a:b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</a:b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100</a:t>
                </a: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Base-TX RJ</a:t>
                </a:r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45端口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37" y="5579"/>
                <a:ext cx="3110" cy="590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2" y="4865"/>
              <a:ext cx="7109" cy="3880"/>
              <a:chOff x="1786" y="4561"/>
              <a:chExt cx="7109" cy="3880"/>
            </a:xfrm>
          </p:grpSpPr>
          <p:pic>
            <p:nvPicPr>
              <p:cNvPr id="2" name="图片 98" descr="20144251656525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6" y="4561"/>
                <a:ext cx="7109" cy="16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607" y="7865"/>
                <a:ext cx="3468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图5-2  交换机前面板</a:t>
                </a:r>
              </a:p>
            </p:txBody>
          </p:sp>
        </p:grpSp>
        <p:sp>
          <p:nvSpPr>
            <p:cNvPr id="1073742979" name="矩形 1073742978"/>
            <p:cNvSpPr/>
            <p:nvPr/>
          </p:nvSpPr>
          <p:spPr>
            <a:xfrm>
              <a:off x="5733" y="5883"/>
              <a:ext cx="3110" cy="590"/>
            </a:xfrm>
            <a:prstGeom prst="rect">
              <a:avLst/>
            </a:prstGeom>
            <a:noFill/>
            <a:ln w="222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843" y="6023"/>
              <a:ext cx="1280" cy="450"/>
            </a:xfrm>
            <a:prstGeom prst="rect">
              <a:avLst/>
            </a:prstGeom>
            <a:noFill/>
            <a:ln w="222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223" y="6023"/>
              <a:ext cx="1230" cy="450"/>
            </a:xfrm>
            <a:prstGeom prst="rect">
              <a:avLst/>
            </a:prstGeom>
            <a:noFill/>
            <a:ln w="222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458" y="6093"/>
              <a:ext cx="410" cy="380"/>
            </a:xfrm>
            <a:prstGeom prst="rect">
              <a:avLst/>
            </a:prstGeom>
            <a:noFill/>
            <a:ln w="222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（一）认识交换机前后面板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2475" y="2388095"/>
            <a:ext cx="7273009" cy="0"/>
          </a:xfrm>
          <a:prstGeom prst="line">
            <a:avLst/>
          </a:prstGeom>
          <a:ln w="38100">
            <a:solidFill>
              <a:srgbClr val="148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92150" y="1506220"/>
            <a:ext cx="1554480" cy="548640"/>
            <a:chOff x="941" y="2312"/>
            <a:chExt cx="2448" cy="864"/>
          </a:xfrm>
        </p:grpSpPr>
        <p:sp>
          <p:nvSpPr>
            <p:cNvPr id="7" name="圆角矩形 6"/>
            <p:cNvSpPr/>
            <p:nvPr/>
          </p:nvSpPr>
          <p:spPr>
            <a:xfrm>
              <a:off x="941" y="2413"/>
              <a:ext cx="2449" cy="662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35000"/>
                </a:lnSpc>
              </a:pPr>
              <a:endParaRPr lang="zh-CN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81" y="2312"/>
              <a:ext cx="1968" cy="8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80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知识点</a:t>
              </a:r>
            </a:p>
          </p:txBody>
        </p:sp>
      </p:grpSp>
      <p:sp>
        <p:nvSpPr>
          <p:cNvPr id="46" name="椭圆 14"/>
          <p:cNvSpPr/>
          <p:nvPr/>
        </p:nvSpPr>
        <p:spPr bwMode="auto">
          <a:xfrm>
            <a:off x="758825" y="2809240"/>
            <a:ext cx="245745" cy="314325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D24726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14"/>
          <p:cNvSpPr/>
          <p:nvPr/>
        </p:nvSpPr>
        <p:spPr bwMode="auto">
          <a:xfrm>
            <a:off x="758825" y="4117340"/>
            <a:ext cx="245745" cy="314325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D24726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8" name="椭圆 14"/>
          <p:cNvSpPr/>
          <p:nvPr/>
        </p:nvSpPr>
        <p:spPr bwMode="auto">
          <a:xfrm>
            <a:off x="758825" y="5342890"/>
            <a:ext cx="245745" cy="314325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D24726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99515" y="2809240"/>
            <a:ext cx="94437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</a:rPr>
              <a:t>Console端口：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Console端口目前大部分为RJ45类型，可使用产品附带的9芯数据线将Console端口与计算机的串口连接，从而利用计算机对交换机进行管理。该数据线的一端接头为RJ45，用来连接交换机；另一端为串口，用来连接电脑。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99515" y="4117340"/>
            <a:ext cx="914844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</a:rPr>
              <a:t>24（或48）个10Base-T/100Base-TX RJ45端口：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这些端口支持10 Mbps或100 Mbps带宽的连接设备，均具有自协商能力。在交换机管理中，需要对端口名、端口速率、双工模式、端口流量控制、广播风暴控制与安全控制等进行设置。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99515" y="5342890"/>
            <a:ext cx="86499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</a:rPr>
              <a:t>LED指示灯：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包括电源指示灯、10Base-T/100Base-TX RJ45端口状态指示、扩展模块状态指示灯（可参看交换机LED功能表）等。</a:t>
            </a:r>
          </a:p>
        </p:txBody>
      </p:sp>
      <p:pic>
        <p:nvPicPr>
          <p:cNvPr id="24" name="图片 23" descr="W02012121134864203575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6435" y="1425025"/>
            <a:ext cx="726519" cy="8872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8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）构建网络拓扑</a:t>
            </a:r>
          </a:p>
        </p:txBody>
      </p:sp>
      <p:pic>
        <p:nvPicPr>
          <p:cNvPr id="15" name="图片 14" descr="1436337264559cc470a880d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81" t="17476" r="62723"/>
          <a:stretch>
            <a:fillRect/>
          </a:stretch>
        </p:blipFill>
        <p:spPr>
          <a:xfrm>
            <a:off x="8938895" y="-159385"/>
            <a:ext cx="1075690" cy="211391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476885" y="1282700"/>
            <a:ext cx="8462010" cy="567690"/>
            <a:chOff x="1075" y="2265"/>
            <a:chExt cx="13326" cy="894"/>
          </a:xfrm>
        </p:grpSpPr>
        <p:sp>
          <p:nvSpPr>
            <p:cNvPr id="14" name="文本框 13"/>
            <p:cNvSpPr txBox="1"/>
            <p:nvPr/>
          </p:nvSpPr>
          <p:spPr>
            <a:xfrm>
              <a:off x="1075" y="2405"/>
              <a:ext cx="1332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参考图5-1构建网络拓扑（以在Cisco Packet Tracer软件中构建为例说明）。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664" y="2265"/>
              <a:ext cx="11720" cy="895"/>
              <a:chOff x="1664" y="2265"/>
              <a:chExt cx="11720" cy="895"/>
            </a:xfrm>
          </p:grpSpPr>
          <p:cxnSp>
            <p:nvCxnSpPr>
              <p:cNvPr id="17" name="肘形连接符 16"/>
              <p:cNvCxnSpPr/>
              <p:nvPr/>
            </p:nvCxnSpPr>
            <p:spPr>
              <a:xfrm rot="10800000" flipH="1">
                <a:off x="1664" y="2265"/>
                <a:ext cx="567" cy="567"/>
              </a:xfrm>
              <a:prstGeom prst="bentConnector3">
                <a:avLst>
                  <a:gd name="adj1" fmla="val 88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/>
              <p:cNvCxnSpPr/>
              <p:nvPr/>
            </p:nvCxnSpPr>
            <p:spPr>
              <a:xfrm rot="16200000">
                <a:off x="12818" y="2594"/>
                <a:ext cx="567" cy="567"/>
              </a:xfrm>
              <a:prstGeom prst="bentConnector3">
                <a:avLst>
                  <a:gd name="adj1" fmla="val 88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/>
          <p:cNvGrpSpPr/>
          <p:nvPr/>
        </p:nvGrpSpPr>
        <p:grpSpPr>
          <a:xfrm>
            <a:off x="6294755" y="2122170"/>
            <a:ext cx="5663565" cy="771525"/>
            <a:chOff x="9913" y="3627"/>
            <a:chExt cx="8919" cy="1215"/>
          </a:xfrm>
        </p:grpSpPr>
        <p:grpSp>
          <p:nvGrpSpPr>
            <p:cNvPr id="21" name="组合 20"/>
            <p:cNvGrpSpPr/>
            <p:nvPr/>
          </p:nvGrpSpPr>
          <p:grpSpPr>
            <a:xfrm>
              <a:off x="9913" y="3627"/>
              <a:ext cx="930" cy="930"/>
              <a:chOff x="1429" y="3627"/>
              <a:chExt cx="930" cy="930"/>
            </a:xfrm>
          </p:grpSpPr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429" y="3627"/>
                <a:ext cx="569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E67819"/>
                    </a:solidFill>
                    <a:latin typeface="Impact" panose="020B0806030902050204" pitchFamily="34" charset="0"/>
                    <a:ea typeface="MS UI Gothic" panose="020B0600070205080204" pitchFamily="34" charset="-128"/>
                  </a:rPr>
                  <a:t>2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H="1">
                <a:off x="1429" y="3627"/>
                <a:ext cx="930" cy="930"/>
              </a:xfrm>
              <a:prstGeom prst="line">
                <a:avLst/>
              </a:prstGeom>
              <a:ln>
                <a:solidFill>
                  <a:srgbClr val="E678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10874" y="3804"/>
              <a:ext cx="7958" cy="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利用Console控制线连接交换机的Console口与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PC0的RS232串口。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94755" y="3173730"/>
            <a:ext cx="5560060" cy="933450"/>
            <a:chOff x="9913" y="5133"/>
            <a:chExt cx="8756" cy="1470"/>
          </a:xfrm>
        </p:grpSpPr>
        <p:sp>
          <p:nvSpPr>
            <p:cNvPr id="7" name="文本框 6"/>
            <p:cNvSpPr txBox="1"/>
            <p:nvPr/>
          </p:nvSpPr>
          <p:spPr>
            <a:xfrm>
              <a:off x="10874" y="5133"/>
              <a:ext cx="7795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将PC1～PC6的IP地址分别设置为192.168.1.11～192.168.1.16，子网掩码保持默认。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图5-3所示为设置PC1 IP地址的界面。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9913" y="5133"/>
              <a:ext cx="930" cy="930"/>
              <a:chOff x="1429" y="3627"/>
              <a:chExt cx="930" cy="930"/>
            </a:xfrm>
          </p:grpSpPr>
          <p:sp>
            <p:nvSpPr>
              <p:cNvPr id="33" name="TextBox 10"/>
              <p:cNvSpPr txBox="1">
                <a:spLocks noChangeArrowheads="1"/>
              </p:cNvSpPr>
              <p:nvPr/>
            </p:nvSpPr>
            <p:spPr bwMode="auto">
              <a:xfrm>
                <a:off x="1429" y="3627"/>
                <a:ext cx="568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E67819"/>
                    </a:solidFill>
                    <a:latin typeface="Impact" panose="020B0806030902050204" pitchFamily="34" charset="0"/>
                    <a:ea typeface="MS UI Gothic" panose="020B0600070205080204" pitchFamily="34" charset="-128"/>
                  </a:rPr>
                  <a:t>4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H="1">
                <a:off x="1429" y="3627"/>
                <a:ext cx="930" cy="930"/>
              </a:xfrm>
              <a:prstGeom prst="line">
                <a:avLst/>
              </a:prstGeom>
              <a:ln>
                <a:solidFill>
                  <a:srgbClr val="E678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/>
          <p:cNvGrpSpPr/>
          <p:nvPr/>
        </p:nvGrpSpPr>
        <p:grpSpPr>
          <a:xfrm>
            <a:off x="503555" y="2122170"/>
            <a:ext cx="5879465" cy="590550"/>
            <a:chOff x="793" y="3627"/>
            <a:chExt cx="9259" cy="930"/>
          </a:xfrm>
        </p:grpSpPr>
        <p:grpSp>
          <p:nvGrpSpPr>
            <p:cNvPr id="20" name="组合 19"/>
            <p:cNvGrpSpPr/>
            <p:nvPr/>
          </p:nvGrpSpPr>
          <p:grpSpPr>
            <a:xfrm>
              <a:off x="793" y="3627"/>
              <a:ext cx="930" cy="930"/>
              <a:chOff x="1429" y="3627"/>
              <a:chExt cx="930" cy="930"/>
            </a:xfrm>
          </p:grpSpPr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1429" y="3627"/>
                <a:ext cx="501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E67819"/>
                    </a:solidFill>
                    <a:latin typeface="Impact" panose="020B0806030902050204" pitchFamily="34" charset="0"/>
                    <a:ea typeface="MS UI Gothic" panose="020B0600070205080204" pitchFamily="34" charset="-128"/>
                  </a:rPr>
                  <a:t>1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1429" y="3627"/>
                <a:ext cx="930" cy="930"/>
              </a:xfrm>
              <a:prstGeom prst="line">
                <a:avLst/>
              </a:prstGeom>
              <a:ln>
                <a:solidFill>
                  <a:srgbClr val="E678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664" y="3804"/>
              <a:ext cx="838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将各设备拖到Cisco Packet Tracerd的工作区中。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3555" y="3173730"/>
            <a:ext cx="5154295" cy="933450"/>
            <a:chOff x="793" y="5133"/>
            <a:chExt cx="8117" cy="1470"/>
          </a:xfrm>
        </p:grpSpPr>
        <p:grpSp>
          <p:nvGrpSpPr>
            <p:cNvPr id="27" name="组合 26"/>
            <p:cNvGrpSpPr/>
            <p:nvPr/>
          </p:nvGrpSpPr>
          <p:grpSpPr>
            <a:xfrm>
              <a:off x="793" y="5133"/>
              <a:ext cx="930" cy="930"/>
              <a:chOff x="1429" y="3627"/>
              <a:chExt cx="930" cy="930"/>
            </a:xfrm>
          </p:grpSpPr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1429" y="3627"/>
                <a:ext cx="585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E67819"/>
                    </a:solidFill>
                    <a:latin typeface="Impact" panose="020B0806030902050204" pitchFamily="34" charset="0"/>
                    <a:ea typeface="MS UI Gothic" panose="020B0600070205080204" pitchFamily="34" charset="-128"/>
                  </a:rPr>
                  <a:t>3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flipH="1">
                <a:off x="1429" y="3627"/>
                <a:ext cx="930" cy="930"/>
              </a:xfrm>
              <a:prstGeom prst="line">
                <a:avLst/>
              </a:prstGeom>
              <a:ln>
                <a:solidFill>
                  <a:srgbClr val="E678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664" y="5133"/>
              <a:ext cx="7247" cy="1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分别利用直通线连接PC1~PC6的</a:t>
              </a:r>
            </a:p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FastEthernet0接口和交换机的</a:t>
              </a:r>
            </a:p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FastEthernet0/1～ FastEthernet0/6接口。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13810" y="4177665"/>
            <a:ext cx="4119880" cy="2189480"/>
            <a:chOff x="6006" y="6324"/>
            <a:chExt cx="6488" cy="3448"/>
          </a:xfrm>
        </p:grpSpPr>
        <p:pic>
          <p:nvPicPr>
            <p:cNvPr id="2" name="图片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6" y="6324"/>
              <a:ext cx="6488" cy="28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" name="文本框 52"/>
            <p:cNvSpPr txBox="1"/>
            <p:nvPr/>
          </p:nvSpPr>
          <p:spPr>
            <a:xfrm>
              <a:off x="7406" y="9196"/>
              <a:ext cx="36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图5-3  设置PC1固定IP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jessic-c-icon-7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3265" y="2306955"/>
            <a:ext cx="1757680" cy="1757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）使用终端方式访问交换机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450" y="1373505"/>
            <a:ext cx="1134046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要利用计算机管理交换机，首先需要掌握登录交换机操作系统的几种方式。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要连接一台还没配置的新交换机或者没有管理IP地址的交换机，只能用终端方式访问。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下面以使用实验拓扑中的PC0登录交换机为例进行说明。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3265" y="3977005"/>
            <a:ext cx="596265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单击实验拓扑中的PC0电脑，打开其配置界面，在“桌面”（Desktop）选项卡中单击“终端”（Terminal）选项，打开“终端配置”（Terminal Configuration）界面，按图5-4所示进行终端配置，单击“确定”按钮即可进入交换机的操作系统。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94410" y="2620645"/>
            <a:ext cx="4415790" cy="3607435"/>
            <a:chOff x="1566" y="4127"/>
            <a:chExt cx="6954" cy="5681"/>
          </a:xfrm>
        </p:grpSpPr>
        <p:pic>
          <p:nvPicPr>
            <p:cNvPr id="2" name="图片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6" y="4127"/>
              <a:ext cx="6955" cy="5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669" y="9232"/>
              <a:ext cx="27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图5-4  终端配置</a:t>
              </a:r>
            </a:p>
          </p:txBody>
        </p:sp>
      </p:grpSp>
      <p:cxnSp>
        <p:nvCxnSpPr>
          <p:cNvPr id="9" name="肘形连接符 8"/>
          <p:cNvCxnSpPr/>
          <p:nvPr/>
        </p:nvCxnSpPr>
        <p:spPr>
          <a:xfrm flipH="1" flipV="1">
            <a:off x="7996771" y="3848380"/>
            <a:ext cx="3769285" cy="545753"/>
          </a:xfrm>
          <a:prstGeom prst="bentConnector3">
            <a:avLst>
              <a:gd name="adj1" fmla="val 218"/>
            </a:avLst>
          </a:prstGeom>
          <a:ln w="1905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>
            <a:off x="5803481" y="4913910"/>
            <a:ext cx="3769285" cy="545753"/>
          </a:xfrm>
          <a:prstGeom prst="bentConnector3">
            <a:avLst>
              <a:gd name="adj1" fmla="val 218"/>
            </a:avLst>
          </a:prstGeom>
          <a:ln w="1905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）使用终端方式访问交换机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69925" y="1234440"/>
            <a:ext cx="9133840" cy="1445260"/>
            <a:chOff x="1574" y="1944"/>
            <a:chExt cx="14384" cy="2276"/>
          </a:xfrm>
        </p:grpSpPr>
        <p:sp>
          <p:nvSpPr>
            <p:cNvPr id="15" name="文本框 14"/>
            <p:cNvSpPr txBox="1"/>
            <p:nvPr/>
          </p:nvSpPr>
          <p:spPr>
            <a:xfrm>
              <a:off x="4741" y="2312"/>
              <a:ext cx="1121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除了利用终端方式访问交换机外，还可使用以下几种方式访问。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574" y="1944"/>
              <a:ext cx="3626" cy="2276"/>
              <a:chOff x="1574" y="1944"/>
              <a:chExt cx="3626" cy="227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574" y="1944"/>
                <a:ext cx="2222" cy="2276"/>
                <a:chOff x="1574" y="1944"/>
                <a:chExt cx="2222" cy="2276"/>
              </a:xfrm>
            </p:grpSpPr>
            <p:pic>
              <p:nvPicPr>
                <p:cNvPr id="11" name="图片 10" descr="0260080045"/>
                <p:cNvPicPr>
                  <a:picLocks noChangeAspect="1"/>
                </p:cNvPicPr>
                <p:nvPr/>
              </p:nvPicPr>
              <p:blipFill>
                <a:blip r:embed="rId5" cstate="print">
                  <a:clrChange>
                    <a:clrFrom>
                      <a:srgbClr val="FEFFFA">
                        <a:alpha val="100000"/>
                      </a:srgbClr>
                    </a:clrFrom>
                    <a:clrTo>
                      <a:srgbClr val="FEFFFA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1594" y="1944"/>
                  <a:ext cx="2202" cy="2276"/>
                </a:xfrm>
                <a:prstGeom prst="rect">
                  <a:avLst/>
                </a:prstGeom>
              </p:spPr>
            </p:pic>
            <p:sp>
              <p:nvSpPr>
                <p:cNvPr id="13" name="矩形 12"/>
                <p:cNvSpPr/>
                <p:nvPr/>
              </p:nvSpPr>
              <p:spPr>
                <a:xfrm>
                  <a:off x="1574" y="1949"/>
                  <a:ext cx="581" cy="1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04" y="2068"/>
                <a:ext cx="1596" cy="1046"/>
                <a:chOff x="3796" y="2068"/>
                <a:chExt cx="1596" cy="1046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>
                  <a:off x="3796" y="2068"/>
                  <a:ext cx="1597" cy="1047"/>
                </a:xfrm>
                <a:custGeom>
                  <a:avLst/>
                  <a:gdLst>
                    <a:gd name="connisteX0" fmla="*/ 190527 w 1014198"/>
                    <a:gd name="connsiteY0" fmla="*/ 145835 h 664640"/>
                    <a:gd name="connisteX1" fmla="*/ 213387 w 1014198"/>
                    <a:gd name="connsiteY1" fmla="*/ 77255 h 664640"/>
                    <a:gd name="connisteX2" fmla="*/ 281967 w 1014198"/>
                    <a:gd name="connsiteY2" fmla="*/ 39155 h 664640"/>
                    <a:gd name="connisteX3" fmla="*/ 350547 w 1014198"/>
                    <a:gd name="connsiteY3" fmla="*/ 77255 h 664640"/>
                    <a:gd name="connisteX4" fmla="*/ 419127 w 1014198"/>
                    <a:gd name="connsiteY4" fmla="*/ 46775 h 664640"/>
                    <a:gd name="connisteX5" fmla="*/ 457227 w 1014198"/>
                    <a:gd name="connsiteY5" fmla="*/ 115355 h 664640"/>
                    <a:gd name="connisteX6" fmla="*/ 525807 w 1014198"/>
                    <a:gd name="connsiteY6" fmla="*/ 130595 h 664640"/>
                    <a:gd name="connisteX7" fmla="*/ 594387 w 1014198"/>
                    <a:gd name="connsiteY7" fmla="*/ 115355 h 664640"/>
                    <a:gd name="connisteX8" fmla="*/ 662967 w 1014198"/>
                    <a:gd name="connsiteY8" fmla="*/ 54395 h 664640"/>
                    <a:gd name="connisteX9" fmla="*/ 731547 w 1014198"/>
                    <a:gd name="connsiteY9" fmla="*/ 8675 h 664640"/>
                    <a:gd name="connisteX10" fmla="*/ 800127 w 1014198"/>
                    <a:gd name="connsiteY10" fmla="*/ 8675 h 664640"/>
                    <a:gd name="connisteX11" fmla="*/ 815367 w 1014198"/>
                    <a:gd name="connsiteY11" fmla="*/ 77255 h 664640"/>
                    <a:gd name="connisteX12" fmla="*/ 891567 w 1014198"/>
                    <a:gd name="connsiteY12" fmla="*/ 107735 h 664640"/>
                    <a:gd name="connisteX13" fmla="*/ 960147 w 1014198"/>
                    <a:gd name="connsiteY13" fmla="*/ 115355 h 664640"/>
                    <a:gd name="connisteX14" fmla="*/ 998247 w 1014198"/>
                    <a:gd name="connsiteY14" fmla="*/ 191555 h 664640"/>
                    <a:gd name="connisteX15" fmla="*/ 983007 w 1014198"/>
                    <a:gd name="connsiteY15" fmla="*/ 260135 h 664640"/>
                    <a:gd name="connisteX16" fmla="*/ 975387 w 1014198"/>
                    <a:gd name="connsiteY16" fmla="*/ 328715 h 664640"/>
                    <a:gd name="connisteX17" fmla="*/ 1013487 w 1014198"/>
                    <a:gd name="connsiteY17" fmla="*/ 397295 h 664640"/>
                    <a:gd name="connisteX18" fmla="*/ 944907 w 1014198"/>
                    <a:gd name="connsiteY18" fmla="*/ 450635 h 664640"/>
                    <a:gd name="connisteX19" fmla="*/ 876327 w 1014198"/>
                    <a:gd name="connsiteY19" fmla="*/ 519215 h 664640"/>
                    <a:gd name="connisteX20" fmla="*/ 838227 w 1014198"/>
                    <a:gd name="connsiteY20" fmla="*/ 587795 h 664640"/>
                    <a:gd name="connisteX21" fmla="*/ 777267 w 1014198"/>
                    <a:gd name="connsiteY21" fmla="*/ 656375 h 664640"/>
                    <a:gd name="connisteX22" fmla="*/ 708687 w 1014198"/>
                    <a:gd name="connsiteY22" fmla="*/ 656375 h 664640"/>
                    <a:gd name="connisteX23" fmla="*/ 640107 w 1014198"/>
                    <a:gd name="connsiteY23" fmla="*/ 618275 h 664640"/>
                    <a:gd name="connisteX24" fmla="*/ 571527 w 1014198"/>
                    <a:gd name="connsiteY24" fmla="*/ 618275 h 664640"/>
                    <a:gd name="connisteX25" fmla="*/ 495327 w 1014198"/>
                    <a:gd name="connsiteY25" fmla="*/ 618275 h 664640"/>
                    <a:gd name="connisteX26" fmla="*/ 426747 w 1014198"/>
                    <a:gd name="connsiteY26" fmla="*/ 618275 h 664640"/>
                    <a:gd name="connisteX27" fmla="*/ 358167 w 1014198"/>
                    <a:gd name="connsiteY27" fmla="*/ 641135 h 664640"/>
                    <a:gd name="connisteX28" fmla="*/ 289587 w 1014198"/>
                    <a:gd name="connsiteY28" fmla="*/ 625895 h 664640"/>
                    <a:gd name="connisteX29" fmla="*/ 274347 w 1014198"/>
                    <a:gd name="connsiteY29" fmla="*/ 557315 h 664640"/>
                    <a:gd name="connisteX30" fmla="*/ 205767 w 1014198"/>
                    <a:gd name="connsiteY30" fmla="*/ 534455 h 664640"/>
                    <a:gd name="connisteX31" fmla="*/ 137187 w 1014198"/>
                    <a:gd name="connsiteY31" fmla="*/ 511595 h 664640"/>
                    <a:gd name="connisteX32" fmla="*/ 68607 w 1014198"/>
                    <a:gd name="connsiteY32" fmla="*/ 481115 h 664640"/>
                    <a:gd name="connisteX33" fmla="*/ 27 w 1014198"/>
                    <a:gd name="connsiteY33" fmla="*/ 443015 h 664640"/>
                    <a:gd name="connisteX34" fmla="*/ 60987 w 1014198"/>
                    <a:gd name="connsiteY34" fmla="*/ 374435 h 664640"/>
                    <a:gd name="connisteX35" fmla="*/ 91467 w 1014198"/>
                    <a:gd name="connsiteY35" fmla="*/ 305855 h 664640"/>
                    <a:gd name="connisteX36" fmla="*/ 45747 w 1014198"/>
                    <a:gd name="connsiteY36" fmla="*/ 237275 h 664640"/>
                    <a:gd name="connisteX37" fmla="*/ 15267 w 1014198"/>
                    <a:gd name="connsiteY37" fmla="*/ 168695 h 664640"/>
                    <a:gd name="connisteX38" fmla="*/ 83847 w 1014198"/>
                    <a:gd name="connsiteY38" fmla="*/ 145835 h 664640"/>
                    <a:gd name="connisteX39" fmla="*/ 152427 w 1014198"/>
                    <a:gd name="connsiteY39" fmla="*/ 168695 h 664640"/>
                    <a:gd name="connisteX40" fmla="*/ 190527 w 1014198"/>
                    <a:gd name="connsiteY40" fmla="*/ 145835 h 66464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</a:cxnLst>
                  <a:rect l="l" t="t" r="r" b="b"/>
                  <a:pathLst>
                    <a:path w="1014198" h="664640">
                      <a:moveTo>
                        <a:pt x="190527" y="145836"/>
                      </a:moveTo>
                      <a:cubicBezTo>
                        <a:pt x="202592" y="127421"/>
                        <a:pt x="194972" y="98846"/>
                        <a:pt x="213387" y="77256"/>
                      </a:cubicBezTo>
                      <a:cubicBezTo>
                        <a:pt x="231802" y="55666"/>
                        <a:pt x="254662" y="39156"/>
                        <a:pt x="281967" y="39156"/>
                      </a:cubicBezTo>
                      <a:cubicBezTo>
                        <a:pt x="309272" y="39156"/>
                        <a:pt x="323242" y="75986"/>
                        <a:pt x="350547" y="77256"/>
                      </a:cubicBezTo>
                      <a:cubicBezTo>
                        <a:pt x="377852" y="78526"/>
                        <a:pt x="397537" y="39156"/>
                        <a:pt x="419127" y="46776"/>
                      </a:cubicBezTo>
                      <a:cubicBezTo>
                        <a:pt x="440717" y="54396"/>
                        <a:pt x="435637" y="98846"/>
                        <a:pt x="457227" y="115356"/>
                      </a:cubicBezTo>
                      <a:cubicBezTo>
                        <a:pt x="478817" y="131866"/>
                        <a:pt x="498502" y="130596"/>
                        <a:pt x="525807" y="130596"/>
                      </a:cubicBezTo>
                      <a:cubicBezTo>
                        <a:pt x="553112" y="130596"/>
                        <a:pt x="567082" y="130596"/>
                        <a:pt x="594387" y="115356"/>
                      </a:cubicBezTo>
                      <a:cubicBezTo>
                        <a:pt x="621692" y="100116"/>
                        <a:pt x="635662" y="75986"/>
                        <a:pt x="662967" y="54396"/>
                      </a:cubicBezTo>
                      <a:cubicBezTo>
                        <a:pt x="690272" y="32806"/>
                        <a:pt x="704242" y="17566"/>
                        <a:pt x="731547" y="8676"/>
                      </a:cubicBezTo>
                      <a:cubicBezTo>
                        <a:pt x="758852" y="-214"/>
                        <a:pt x="783617" y="-5294"/>
                        <a:pt x="800127" y="8676"/>
                      </a:cubicBezTo>
                      <a:cubicBezTo>
                        <a:pt x="816637" y="22646"/>
                        <a:pt x="796952" y="57571"/>
                        <a:pt x="815367" y="77256"/>
                      </a:cubicBezTo>
                      <a:cubicBezTo>
                        <a:pt x="833782" y="96941"/>
                        <a:pt x="862357" y="100116"/>
                        <a:pt x="891567" y="107736"/>
                      </a:cubicBezTo>
                      <a:cubicBezTo>
                        <a:pt x="920777" y="115356"/>
                        <a:pt x="938557" y="98846"/>
                        <a:pt x="960147" y="115356"/>
                      </a:cubicBezTo>
                      <a:cubicBezTo>
                        <a:pt x="981737" y="131866"/>
                        <a:pt x="993802" y="162346"/>
                        <a:pt x="998247" y="191556"/>
                      </a:cubicBezTo>
                      <a:cubicBezTo>
                        <a:pt x="1002692" y="220766"/>
                        <a:pt x="987452" y="232831"/>
                        <a:pt x="983007" y="260136"/>
                      </a:cubicBezTo>
                      <a:cubicBezTo>
                        <a:pt x="978562" y="287441"/>
                        <a:pt x="969037" y="301411"/>
                        <a:pt x="975387" y="328716"/>
                      </a:cubicBezTo>
                      <a:cubicBezTo>
                        <a:pt x="981737" y="356021"/>
                        <a:pt x="1019837" y="373166"/>
                        <a:pt x="1013487" y="397296"/>
                      </a:cubicBezTo>
                      <a:cubicBezTo>
                        <a:pt x="1007137" y="421426"/>
                        <a:pt x="972212" y="426506"/>
                        <a:pt x="944907" y="450636"/>
                      </a:cubicBezTo>
                      <a:cubicBezTo>
                        <a:pt x="917602" y="474766"/>
                        <a:pt x="897917" y="491911"/>
                        <a:pt x="876327" y="519216"/>
                      </a:cubicBezTo>
                      <a:cubicBezTo>
                        <a:pt x="854737" y="546521"/>
                        <a:pt x="857912" y="560491"/>
                        <a:pt x="838227" y="587796"/>
                      </a:cubicBezTo>
                      <a:cubicBezTo>
                        <a:pt x="818542" y="615101"/>
                        <a:pt x="803302" y="642406"/>
                        <a:pt x="777267" y="656376"/>
                      </a:cubicBezTo>
                      <a:cubicBezTo>
                        <a:pt x="751232" y="670346"/>
                        <a:pt x="735992" y="663996"/>
                        <a:pt x="708687" y="656376"/>
                      </a:cubicBezTo>
                      <a:cubicBezTo>
                        <a:pt x="681382" y="648756"/>
                        <a:pt x="667412" y="625896"/>
                        <a:pt x="640107" y="618276"/>
                      </a:cubicBezTo>
                      <a:cubicBezTo>
                        <a:pt x="612802" y="610656"/>
                        <a:pt x="600737" y="618276"/>
                        <a:pt x="571527" y="618276"/>
                      </a:cubicBezTo>
                      <a:cubicBezTo>
                        <a:pt x="542317" y="618276"/>
                        <a:pt x="524537" y="618276"/>
                        <a:pt x="495327" y="618276"/>
                      </a:cubicBezTo>
                      <a:cubicBezTo>
                        <a:pt x="466117" y="618276"/>
                        <a:pt x="454052" y="613831"/>
                        <a:pt x="426747" y="618276"/>
                      </a:cubicBezTo>
                      <a:cubicBezTo>
                        <a:pt x="399442" y="622721"/>
                        <a:pt x="385472" y="639866"/>
                        <a:pt x="358167" y="641136"/>
                      </a:cubicBezTo>
                      <a:cubicBezTo>
                        <a:pt x="330862" y="642406"/>
                        <a:pt x="306097" y="642406"/>
                        <a:pt x="289587" y="625896"/>
                      </a:cubicBezTo>
                      <a:cubicBezTo>
                        <a:pt x="273077" y="609386"/>
                        <a:pt x="290857" y="575731"/>
                        <a:pt x="274347" y="557316"/>
                      </a:cubicBezTo>
                      <a:cubicBezTo>
                        <a:pt x="257837" y="538901"/>
                        <a:pt x="233072" y="543346"/>
                        <a:pt x="205767" y="534456"/>
                      </a:cubicBezTo>
                      <a:cubicBezTo>
                        <a:pt x="178462" y="525566"/>
                        <a:pt x="164492" y="522391"/>
                        <a:pt x="137187" y="511596"/>
                      </a:cubicBezTo>
                      <a:cubicBezTo>
                        <a:pt x="109882" y="500801"/>
                        <a:pt x="95912" y="495086"/>
                        <a:pt x="68607" y="481116"/>
                      </a:cubicBezTo>
                      <a:cubicBezTo>
                        <a:pt x="41302" y="467146"/>
                        <a:pt x="1297" y="464606"/>
                        <a:pt x="27" y="443016"/>
                      </a:cubicBezTo>
                      <a:cubicBezTo>
                        <a:pt x="-1243" y="421426"/>
                        <a:pt x="42572" y="401741"/>
                        <a:pt x="60987" y="374436"/>
                      </a:cubicBezTo>
                      <a:cubicBezTo>
                        <a:pt x="79402" y="347131"/>
                        <a:pt x="94642" y="333161"/>
                        <a:pt x="91467" y="305856"/>
                      </a:cubicBezTo>
                      <a:cubicBezTo>
                        <a:pt x="88292" y="278551"/>
                        <a:pt x="60987" y="264581"/>
                        <a:pt x="45747" y="237276"/>
                      </a:cubicBezTo>
                      <a:cubicBezTo>
                        <a:pt x="30507" y="209971"/>
                        <a:pt x="7647" y="187111"/>
                        <a:pt x="15267" y="168696"/>
                      </a:cubicBezTo>
                      <a:cubicBezTo>
                        <a:pt x="22887" y="150281"/>
                        <a:pt x="56542" y="145836"/>
                        <a:pt x="83847" y="145836"/>
                      </a:cubicBezTo>
                      <a:cubicBezTo>
                        <a:pt x="111152" y="145836"/>
                        <a:pt x="130837" y="168696"/>
                        <a:pt x="152427" y="168696"/>
                      </a:cubicBezTo>
                      <a:cubicBezTo>
                        <a:pt x="174017" y="168696"/>
                        <a:pt x="178462" y="164251"/>
                        <a:pt x="190527" y="14583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4007" y="2235"/>
                  <a:ext cx="1248" cy="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>
                      <a:latin typeface="微软雅黑" panose="020B0503020204020204" charset="-122"/>
                      <a:ea typeface="微软雅黑" panose="020B0503020204020204" charset="-122"/>
                    </a:rPr>
                    <a:t>提示</a:t>
                  </a:r>
                </a:p>
              </p:txBody>
            </p:sp>
          </p:grpSp>
        </p:grpSp>
      </p:grpSp>
      <p:grpSp>
        <p:nvGrpSpPr>
          <p:cNvPr id="22" name="组合 21"/>
          <p:cNvGrpSpPr/>
          <p:nvPr/>
        </p:nvGrpSpPr>
        <p:grpSpPr>
          <a:xfrm>
            <a:off x="2724668" y="3870265"/>
            <a:ext cx="1203960" cy="1051561"/>
            <a:chOff x="6842760" y="2637270"/>
            <a:chExt cx="1203960" cy="1051560"/>
          </a:xfrm>
          <a:solidFill>
            <a:srgbClr val="2784C7"/>
          </a:solidFill>
        </p:grpSpPr>
        <p:sp>
          <p:nvSpPr>
            <p:cNvPr id="23" name="六边形 22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24750" y="2478344"/>
            <a:ext cx="1203960" cy="1051563"/>
            <a:chOff x="5525852" y="1879080"/>
            <a:chExt cx="1203960" cy="1051560"/>
          </a:xfrm>
          <a:solidFill>
            <a:srgbClr val="25B16A"/>
          </a:solidFill>
        </p:grpSpPr>
        <p:sp>
          <p:nvSpPr>
            <p:cNvPr id="25" name="六边形 2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24711" y="5182854"/>
            <a:ext cx="1203960" cy="1051563"/>
            <a:chOff x="6842760" y="4008870"/>
            <a:chExt cx="1203960" cy="1051560"/>
          </a:xfrm>
          <a:solidFill>
            <a:srgbClr val="25B16A"/>
          </a:solidFill>
        </p:grpSpPr>
        <p:sp>
          <p:nvSpPr>
            <p:cNvPr id="27" name="六边形 2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4253865" y="2453005"/>
            <a:ext cx="7830185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180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通过telnet远程访问：</a:t>
            </a:r>
            <a:r>
              <a:rPr lang="zh-CN" altLang="en-US" sz="1800">
                <a:latin typeface="Times New Roman" panose="02020603050405020304" pitchFamily="18" charset="0"/>
                <a:sym typeface="+mn-ea"/>
              </a:rPr>
              <a:t>通过telnet远程访问的条件是需要在交换机上开放telnet服务，并设置交换机的管理IP地址和远程访问密码等，具体操作会在第六小节讲解。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4253865" y="4067175"/>
            <a:ext cx="7519670" cy="65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indent="0" algn="l">
              <a:buNone/>
            </a:pPr>
            <a:r>
              <a:rPr lang="zh-CN" altLang="en-US" sz="180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通过Web管理界面访问：</a:t>
            </a:r>
            <a:r>
              <a:rPr lang="zh-CN" altLang="en-US" sz="1800">
                <a:latin typeface="Times New Roman" panose="02020603050405020304" pitchFamily="18" charset="0"/>
                <a:sym typeface="+mn-ea"/>
              </a:rPr>
              <a:t>通过Web管理界面访问交换机的条件是首先在交换机中配置HTTP服务、HTTP协议和访问权限密码等。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4253865" y="5499100"/>
            <a:ext cx="440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>
                <a:solidFill>
                  <a:schemeClr val="accent1"/>
                </a:solidFill>
                <a:latin typeface="Times New Roman" panose="02020603050405020304" pitchFamily="18" charset="0"/>
                <a:sym typeface="+mn-ea"/>
              </a:rPr>
              <a:t>网管软件：</a:t>
            </a:r>
            <a:r>
              <a:rPr lang="zh-CN" altLang="en-US" sz="1800">
                <a:latin typeface="Times New Roman" panose="02020603050405020304" pitchFamily="18" charset="0"/>
                <a:sym typeface="+mn-ea"/>
              </a:rPr>
              <a:t>需要安装相应的客户端软件。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8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4180" y="1395730"/>
            <a:ext cx="114439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思科IOS为用户提供了多种级别的命令模式用于实现交换机的配置与管理。在PC0上登录交换机后，按【Enter】键即可进入其命令行模式。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976630" y="2588895"/>
            <a:ext cx="1958340" cy="3366135"/>
            <a:chOff x="1538" y="4077"/>
            <a:chExt cx="3084" cy="5617"/>
          </a:xfrm>
        </p:grpSpPr>
        <p:sp>
          <p:nvSpPr>
            <p:cNvPr id="10" name="MH_SubTitle_1"/>
            <p:cNvSpPr/>
            <p:nvPr>
              <p:custDataLst>
                <p:tags r:id="rId17"/>
              </p:custDataLst>
            </p:nvPr>
          </p:nvSpPr>
          <p:spPr>
            <a:xfrm>
              <a:off x="1544" y="4077"/>
              <a:ext cx="3079" cy="1204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rgbClr val="2B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anchor="ctr"/>
            <a:lstStyle/>
            <a:p>
              <a:pPr algn="ctr">
                <a:defRPr/>
              </a:pP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switch&gt;（用户模式）</a:t>
              </a:r>
            </a:p>
          </p:txBody>
        </p:sp>
        <p:sp>
          <p:nvSpPr>
            <p:cNvPr id="11" name="MH_Text_1"/>
            <p:cNvSpPr/>
            <p:nvPr>
              <p:custDataLst>
                <p:tags r:id="rId18"/>
              </p:custDataLst>
            </p:nvPr>
          </p:nvSpPr>
          <p:spPr>
            <a:xfrm>
              <a:off x="1538" y="5266"/>
              <a:ext cx="3079" cy="4429"/>
            </a:xfrm>
            <a:prstGeom prst="rect">
              <a:avLst/>
            </a:prstGeom>
            <a:solidFill>
              <a:srgbClr val="CF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交换机最初模式是用户模式，符号为“&gt;”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5180" y="2200275"/>
            <a:ext cx="10584180" cy="330200"/>
            <a:chOff x="1268" y="3465"/>
            <a:chExt cx="16668" cy="520"/>
          </a:xfrm>
        </p:grpSpPr>
        <p:sp>
          <p:nvSpPr>
            <p:cNvPr id="14" name="MH_Other_1"/>
            <p:cNvSpPr/>
            <p:nvPr>
              <p:custDataLst>
                <p:tags r:id="rId11"/>
              </p:custDataLst>
            </p:nvPr>
          </p:nvSpPr>
          <p:spPr>
            <a:xfrm>
              <a:off x="1268" y="3671"/>
              <a:ext cx="16668" cy="165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12"/>
              </p:custDataLst>
            </p:nvPr>
          </p:nvSpPr>
          <p:spPr>
            <a:xfrm>
              <a:off x="2731" y="3465"/>
              <a:ext cx="693" cy="520"/>
            </a:xfrm>
            <a:prstGeom prst="ellipse">
              <a:avLst/>
            </a:prstGeom>
            <a:solidFill>
              <a:srgbClr val="EEB50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EFFFF"/>
                  </a:solidFill>
                  <a:ea typeface="微软雅黑" panose="020B0503020204020204" charset="-122"/>
                </a:rPr>
                <a:t>1</a:t>
              </a:r>
              <a:endParaRPr lang="zh-CN" altLang="en-US" sz="1600" dirty="0">
                <a:solidFill>
                  <a:srgbClr val="FE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MH_Other_3"/>
            <p:cNvSpPr/>
            <p:nvPr>
              <p:custDataLst>
                <p:tags r:id="rId13"/>
              </p:custDataLst>
            </p:nvPr>
          </p:nvSpPr>
          <p:spPr>
            <a:xfrm>
              <a:off x="5999" y="3465"/>
              <a:ext cx="693" cy="520"/>
            </a:xfrm>
            <a:prstGeom prst="ellipse">
              <a:avLst/>
            </a:prstGeom>
            <a:solidFill>
              <a:srgbClr val="EEB50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EFFFF"/>
                  </a:solidFill>
                  <a:ea typeface="微软雅黑" panose="020B0503020204020204" charset="-122"/>
                </a:rPr>
                <a:t>2</a:t>
              </a:r>
              <a:endParaRPr lang="zh-CN" altLang="en-US" sz="1600" dirty="0">
                <a:solidFill>
                  <a:srgbClr val="FE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7" name="MH_Other_4"/>
            <p:cNvSpPr/>
            <p:nvPr>
              <p:custDataLst>
                <p:tags r:id="rId14"/>
              </p:custDataLst>
            </p:nvPr>
          </p:nvSpPr>
          <p:spPr>
            <a:xfrm>
              <a:off x="9267" y="3465"/>
              <a:ext cx="693" cy="520"/>
            </a:xfrm>
            <a:prstGeom prst="ellipse">
              <a:avLst/>
            </a:prstGeom>
            <a:solidFill>
              <a:srgbClr val="EEB50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EFFFF"/>
                  </a:solidFill>
                  <a:ea typeface="微软雅黑" panose="020B0503020204020204" charset="-122"/>
                </a:rPr>
                <a:t>3</a:t>
              </a:r>
              <a:endParaRPr lang="zh-CN" altLang="en-US" sz="1600" dirty="0">
                <a:solidFill>
                  <a:srgbClr val="FE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15"/>
              </p:custDataLst>
            </p:nvPr>
          </p:nvSpPr>
          <p:spPr>
            <a:xfrm>
              <a:off x="12535" y="3465"/>
              <a:ext cx="693" cy="520"/>
            </a:xfrm>
            <a:prstGeom prst="ellipse">
              <a:avLst/>
            </a:prstGeom>
            <a:solidFill>
              <a:srgbClr val="EEB50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EFFFF"/>
                  </a:solidFill>
                  <a:ea typeface="微软雅黑" panose="020B0503020204020204" charset="-122"/>
                </a:rPr>
                <a:t>3</a:t>
              </a:r>
              <a:endParaRPr lang="zh-CN" altLang="en-US" sz="1600" dirty="0">
                <a:solidFill>
                  <a:srgbClr val="FE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16"/>
              </p:custDataLst>
            </p:nvPr>
          </p:nvSpPr>
          <p:spPr>
            <a:xfrm>
              <a:off x="15803" y="3465"/>
              <a:ext cx="693" cy="520"/>
            </a:xfrm>
            <a:prstGeom prst="ellipse">
              <a:avLst/>
            </a:prstGeom>
            <a:solidFill>
              <a:srgbClr val="EEB50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EFFFF"/>
                  </a:solidFill>
                  <a:ea typeface="微软雅黑" panose="020B0503020204020204" charset="-122"/>
                </a:rPr>
                <a:t>5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054350" y="2588895"/>
            <a:ext cx="1954530" cy="3366135"/>
            <a:chOff x="4810" y="4077"/>
            <a:chExt cx="3078" cy="5617"/>
          </a:xfrm>
        </p:grpSpPr>
        <p:sp>
          <p:nvSpPr>
            <p:cNvPr id="27" name="MH_SubTitle_1"/>
            <p:cNvSpPr/>
            <p:nvPr>
              <p:custDataLst>
                <p:tags r:id="rId9"/>
              </p:custDataLst>
            </p:nvPr>
          </p:nvSpPr>
          <p:spPr>
            <a:xfrm>
              <a:off x="4810" y="4077"/>
              <a:ext cx="3079" cy="1204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rgbClr val="2B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anchor="ctr"/>
            <a:lstStyle/>
            <a:p>
              <a:pPr algn="ctr">
                <a:defRPr/>
              </a:pP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switch#（特权模式）</a:t>
              </a:r>
            </a:p>
          </p:txBody>
        </p:sp>
        <p:sp>
          <p:nvSpPr>
            <p:cNvPr id="28" name="MH_Text_1"/>
            <p:cNvSpPr/>
            <p:nvPr>
              <p:custDataLst>
                <p:tags r:id="rId10"/>
              </p:custDataLst>
            </p:nvPr>
          </p:nvSpPr>
          <p:spPr>
            <a:xfrm>
              <a:off x="4810" y="5266"/>
              <a:ext cx="3079" cy="4429"/>
            </a:xfrm>
            <a:prstGeom prst="rect">
              <a:avLst/>
            </a:prstGeom>
            <a:solidFill>
              <a:srgbClr val="CF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在用户模式下输入</a:t>
              </a:r>
              <a:r>
                <a:rPr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enable</a:t>
              </a:r>
              <a:r>
                <a:rPr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可进入特权模式，符号为“#”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28260" y="2588895"/>
            <a:ext cx="1954530" cy="3366135"/>
            <a:chOff x="8076" y="4077"/>
            <a:chExt cx="3078" cy="5617"/>
          </a:xfrm>
        </p:grpSpPr>
        <p:sp>
          <p:nvSpPr>
            <p:cNvPr id="34" name="MH_SubTitle_1"/>
            <p:cNvSpPr/>
            <p:nvPr>
              <p:custDataLst>
                <p:tags r:id="rId7"/>
              </p:custDataLst>
            </p:nvPr>
          </p:nvSpPr>
          <p:spPr>
            <a:xfrm>
              <a:off x="8076" y="4077"/>
              <a:ext cx="3079" cy="1204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rgbClr val="2B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anchor="ctr"/>
            <a:lstStyle/>
            <a:p>
              <a:pPr algn="ctr">
                <a:defRPr/>
              </a:pP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switch（config）#（全局配置模式）</a:t>
              </a:r>
            </a:p>
          </p:txBody>
        </p:sp>
        <p:sp>
          <p:nvSpPr>
            <p:cNvPr id="35" name="MH_Text_1"/>
            <p:cNvSpPr/>
            <p:nvPr>
              <p:custDataLst>
                <p:tags r:id="rId8"/>
              </p:custDataLst>
            </p:nvPr>
          </p:nvSpPr>
          <p:spPr>
            <a:xfrm>
              <a:off x="8076" y="5266"/>
              <a:ext cx="3079" cy="4429"/>
            </a:xfrm>
            <a:prstGeom prst="rect">
              <a:avLst/>
            </a:prstGeom>
            <a:solidFill>
              <a:srgbClr val="CF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在特权模式下输入</a:t>
              </a:r>
              <a:r>
                <a:rPr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configure terminal</a:t>
              </a:r>
              <a:r>
                <a:rPr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可进入全局配置模式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276080" y="2588895"/>
            <a:ext cx="2268220" cy="3366734"/>
            <a:chOff x="14608" y="4077"/>
            <a:chExt cx="3572" cy="5618"/>
          </a:xfrm>
        </p:grpSpPr>
        <p:sp>
          <p:nvSpPr>
            <p:cNvPr id="37" name="MH_SubTitle_1"/>
            <p:cNvSpPr/>
            <p:nvPr>
              <p:custDataLst>
                <p:tags r:id="rId5"/>
              </p:custDataLst>
            </p:nvPr>
          </p:nvSpPr>
          <p:spPr>
            <a:xfrm>
              <a:off x="14608" y="4077"/>
              <a:ext cx="3557" cy="1204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rgbClr val="2B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anchor="ctr"/>
            <a:lstStyle/>
            <a:p>
              <a:pPr algn="ctr">
                <a:defRPr/>
              </a:pP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switch（config-line）#（</a:t>
              </a:r>
              <a:r>
                <a:rPr sz="1600" b="1" dirty="0" smtClean="0">
                  <a:latin typeface="微软雅黑" panose="020B0503020204020204" charset="-122"/>
                  <a:ea typeface="微软雅黑" panose="020B0503020204020204" charset="-122"/>
                </a:rPr>
                <a:t>访问配置模</a:t>
              </a: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式）</a:t>
              </a:r>
            </a:p>
          </p:txBody>
        </p:sp>
        <p:sp>
          <p:nvSpPr>
            <p:cNvPr id="42" name="MH_Text_1"/>
            <p:cNvSpPr/>
            <p:nvPr>
              <p:custDataLst>
                <p:tags r:id="rId6"/>
              </p:custDataLst>
            </p:nvPr>
          </p:nvSpPr>
          <p:spPr>
            <a:xfrm>
              <a:off x="14608" y="5266"/>
              <a:ext cx="3572" cy="4429"/>
            </a:xfrm>
            <a:prstGeom prst="rect">
              <a:avLst/>
            </a:prstGeom>
            <a:solidFill>
              <a:srgbClr val="CF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在全局配置模式输入line console 0或line vty 0可进入访问配置模式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01535" y="2588895"/>
            <a:ext cx="1955800" cy="3376307"/>
            <a:chOff x="11341" y="4077"/>
            <a:chExt cx="3080" cy="5633"/>
          </a:xfrm>
        </p:grpSpPr>
        <p:sp>
          <p:nvSpPr>
            <p:cNvPr id="44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342" y="4077"/>
              <a:ext cx="3079" cy="1204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rgbClr val="2B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anchor="ctr"/>
            <a:lstStyle/>
            <a:p>
              <a:pPr algn="ctr">
                <a:defRPr/>
              </a:pP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switch（config-if）#（端口</a:t>
              </a:r>
              <a:r>
                <a:rPr sz="1600" b="1" dirty="0" smtClean="0">
                  <a:latin typeface="微软雅黑" panose="020B0503020204020204" charset="-122"/>
                  <a:ea typeface="微软雅黑" panose="020B0503020204020204" charset="-122"/>
                </a:rPr>
                <a:t>配置模</a:t>
              </a:r>
              <a:r>
                <a:rPr sz="1600" b="1"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式）</a:t>
              </a:r>
            </a:p>
          </p:txBody>
        </p:sp>
        <p:sp>
          <p:nvSpPr>
            <p:cNvPr id="45" name="MH_Text_1"/>
            <p:cNvSpPr/>
            <p:nvPr>
              <p:custDataLst>
                <p:tags r:id="rId4"/>
              </p:custDataLst>
            </p:nvPr>
          </p:nvSpPr>
          <p:spPr>
            <a:xfrm>
              <a:off x="11342" y="5266"/>
              <a:ext cx="3079" cy="4429"/>
            </a:xfrm>
            <a:prstGeom prst="rect">
              <a:avLst/>
            </a:prstGeom>
            <a:solidFill>
              <a:srgbClr val="CF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endParaRPr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41" y="5461"/>
              <a:ext cx="3080" cy="4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sz="1600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在全局配置模式输入interface interface-type（interface-type为接口类型）可进入端</a:t>
              </a:r>
              <a:endParaRPr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sz="1600" dirty="0" smtClean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口配置模式。例如，输入interface fastEthernet0/1可进入交换机fastEthernet0/1端口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85900" y="3109595"/>
            <a:ext cx="9319895" cy="65976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dirty="0" smtClean="0">
                <a:latin typeface="Times New Roman" panose="02020603050405020304" pitchFamily="18" charset="0"/>
                <a:ea typeface="微软雅黑" panose="020B0503020204020204" charset="-122"/>
              </a:rPr>
              <a:t>Cisco Packet Tracer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软件中，可以</a:t>
            </a:r>
            <a:r>
              <a:rPr 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直接单击工作区中的交换机图标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，打开交换机配置界面，</a:t>
            </a:r>
            <a:r>
              <a:rPr 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切换到“命令行”（</a:t>
            </a:r>
            <a:r>
              <a:rPr 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CLI</a:t>
            </a:r>
            <a:r>
              <a:rPr 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）选项卡，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在该选项卡中输入交换机配置命令。</a:t>
            </a:r>
          </a:p>
        </p:txBody>
      </p:sp>
      <p:pic>
        <p:nvPicPr>
          <p:cNvPr id="2" name="图片 1" descr="200710151388327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270" y="2646680"/>
            <a:ext cx="1619250" cy="578485"/>
          </a:xfrm>
          <a:prstGeom prst="rect">
            <a:avLst/>
          </a:prstGeom>
        </p:spPr>
      </p:pic>
      <p:pic>
        <p:nvPicPr>
          <p:cNvPr id="3" name="图片 2" descr="t01f8a54011b2fe256f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8835"/>
          <a:stretch>
            <a:fillRect/>
          </a:stretch>
        </p:blipFill>
        <p:spPr>
          <a:xfrm>
            <a:off x="9867265" y="659130"/>
            <a:ext cx="2105660" cy="2566035"/>
          </a:xfrm>
          <a:prstGeom prst="rect">
            <a:avLst/>
          </a:prstGeom>
        </p:spPr>
      </p:pic>
      <p:pic>
        <p:nvPicPr>
          <p:cNvPr id="4" name="图片 3" descr="t01f8a54011b2fe256f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0918"/>
          <a:stretch>
            <a:fillRect/>
          </a:stretch>
        </p:blipFill>
        <p:spPr>
          <a:xfrm>
            <a:off x="189865" y="3666490"/>
            <a:ext cx="2019935" cy="2566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70965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109969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（1）输入exit命令退出当前模式，返回上一级模式。此外，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任何模式下输入end命令可返回到特权模式，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如图5-5所示。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93135" y="3039745"/>
            <a:ext cx="5565140" cy="2301240"/>
            <a:chOff x="5501" y="4787"/>
            <a:chExt cx="8764" cy="3624"/>
          </a:xfrm>
        </p:grpSpPr>
        <p:graphicFrame>
          <p:nvGraphicFramePr>
            <p:cNvPr id="2" name="对象 103"/>
            <p:cNvGraphicFramePr>
              <a:graphicFrameLocks/>
            </p:cNvGraphicFramePr>
            <p:nvPr/>
          </p:nvGraphicFramePr>
          <p:xfrm>
            <a:off x="5501" y="4787"/>
            <a:ext cx="8765" cy="3048"/>
          </p:xfrm>
          <a:graphic>
            <a:graphicData uri="http://schemas.openxmlformats.org/presentationml/2006/ole">
              <p:oleObj spid="_x0000_s20481" r:id="rId6" imgW="4172532" imgH="1448002" progId="PBrush">
                <p:embed/>
              </p:oleObj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7800" y="7835"/>
              <a:ext cx="41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图5-5  输入exit和end命令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70965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109969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（2）在任何模式下都可以不必将命令字符全部输全，而是只要简写前几个字母，使其能够唯一标识该命令便可。此外，也可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按键盘Tab键，让系统自动补全命令字符。</a:t>
            </a:r>
          </a:p>
        </p:txBody>
      </p:sp>
      <p:pic>
        <p:nvPicPr>
          <p:cNvPr id="7" name="图片 6" descr="214833-120RGUU25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1200" y="2943225"/>
            <a:ext cx="3618230" cy="2771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970" y="3664585"/>
            <a:ext cx="26657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interface fastEthernet 0/1   </a:t>
            </a:r>
          </a:p>
          <a:p>
            <a:pPr algn="l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可以简写成：int f0/1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1420" y="3279775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n w="10160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例如：</a:t>
            </a:r>
          </a:p>
        </p:txBody>
      </p:sp>
      <p:pic>
        <p:nvPicPr>
          <p:cNvPr id="18" name="图片 17" descr="8ada268e7906a789a57f29c68edf47aa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4672"/>
          <a:stretch>
            <a:fillRect/>
          </a:stretch>
        </p:blipFill>
        <p:spPr>
          <a:xfrm>
            <a:off x="2298700" y="3166110"/>
            <a:ext cx="2439035" cy="2325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4" grpId="0" build="allAtOnce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70965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710184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（3）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在任何模式下输入“？”号，将显示在该模式下可运行的所有命令。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图5-6所示为在switch#（特权模式）下输入“？”号的效果。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98130" y="2280285"/>
            <a:ext cx="3845560" cy="3201670"/>
            <a:chOff x="12438" y="3591"/>
            <a:chExt cx="6056" cy="5042"/>
          </a:xfrm>
        </p:grpSpPr>
        <p:pic>
          <p:nvPicPr>
            <p:cNvPr id="4" name="图片 104"/>
            <p:cNvPicPr>
              <a:picLocks noChangeAspect="1"/>
            </p:cNvPicPr>
            <p:nvPr/>
          </p:nvPicPr>
          <p:blipFill>
            <a:blip r:embed="rId5"/>
            <a:srcRect t="1132" r="16403"/>
            <a:stretch>
              <a:fillRect/>
            </a:stretch>
          </p:blipFill>
          <p:spPr>
            <a:xfrm>
              <a:off x="12438" y="3591"/>
              <a:ext cx="6056" cy="44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12832" y="8057"/>
              <a:ext cx="52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图5-6  输入？号列出可运行命令</a:t>
              </a:r>
            </a:p>
          </p:txBody>
        </p:sp>
      </p:grpSp>
      <p:pic>
        <p:nvPicPr>
          <p:cNvPr id="3" name="图片 2" descr="10978590_171831550000_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7525" y="3039550"/>
            <a:ext cx="2708900" cy="2708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4269" y="1781267"/>
            <a:ext cx="2415116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Contents</a:t>
            </a:r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cxnSp>
        <p:nvCxnSpPr>
          <p:cNvPr id="5126" name="直接连接符 24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1761067" y="534989"/>
            <a:ext cx="0" cy="2124075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5" name="组合 34"/>
          <p:cNvGrpSpPr/>
          <p:nvPr/>
        </p:nvGrpSpPr>
        <p:grpSpPr>
          <a:xfrm>
            <a:off x="2914015" y="942340"/>
            <a:ext cx="7547610" cy="4726305"/>
            <a:chOff x="5197" y="748"/>
            <a:chExt cx="11886" cy="7443"/>
          </a:xfrm>
        </p:grpSpPr>
        <p:grpSp>
          <p:nvGrpSpPr>
            <p:cNvPr id="6" name="组合 5"/>
            <p:cNvGrpSpPr/>
            <p:nvPr/>
          </p:nvGrpSpPr>
          <p:grpSpPr>
            <a:xfrm>
              <a:off x="9935" y="748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009" y="2045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871" y="3341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55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870" y="4637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78" y="5212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046" y="5933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6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197" y="7229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67790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1136904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（4）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如果不会拼写某个命令，又无法自动补全字符，可以在键入的字符后紧跟一个“？”，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此时交换机将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提示与其匹配的命令，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如图5-7所示。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545840" y="3522980"/>
            <a:ext cx="5368290" cy="1244600"/>
            <a:chOff x="5584" y="5548"/>
            <a:chExt cx="8454" cy="1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5584" y="5548"/>
              <a:ext cx="8454" cy="1384"/>
              <a:chOff x="6664" y="4918"/>
              <a:chExt cx="5889" cy="964"/>
            </a:xfrm>
          </p:grpSpPr>
          <p:pic>
            <p:nvPicPr>
              <p:cNvPr id="9" name="图片 105" descr="../Application%20Data/Tencent/Users/820412/QQ/WinTemp/RichOle/(%7d_22%5bLD6I03~2%7d5%5b~Z1FO6.jpg"/>
              <p:cNvPicPr>
                <a:picLocks noChangeAspect="1"/>
              </p:cNvPicPr>
              <p:nvPr/>
            </p:nvPicPr>
            <p:blipFill>
              <a:blip r:embed="rId5" r:link="rId6"/>
              <a:srcRect l="-2927" t="4535" r="-179140"/>
              <a:stretch>
                <a:fillRect/>
              </a:stretch>
            </p:blipFill>
            <p:spPr>
              <a:xfrm>
                <a:off x="6664" y="4918"/>
                <a:ext cx="5873" cy="96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" name="矩形 9"/>
              <p:cNvSpPr/>
              <p:nvPr/>
            </p:nvSpPr>
            <p:spPr>
              <a:xfrm>
                <a:off x="8789" y="4919"/>
                <a:ext cx="3765" cy="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804" y="6932"/>
              <a:ext cx="59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图5-7  使用“？”帮助键显示关键词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67790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1136904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（5）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如不知道命令后面的参数可以输入什么，可以在该命令的关键字后空一个格，再输入“？”，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交换机将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提示与“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”对应位置的参数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是什么，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如图5-8所示。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80790" y="3465830"/>
            <a:ext cx="4988560" cy="1505585"/>
            <a:chOff x="5954" y="5458"/>
            <a:chExt cx="7856" cy="2371"/>
          </a:xfrm>
        </p:grpSpPr>
        <p:grpSp>
          <p:nvGrpSpPr>
            <p:cNvPr id="3" name="组合 2"/>
            <p:cNvGrpSpPr/>
            <p:nvPr/>
          </p:nvGrpSpPr>
          <p:grpSpPr>
            <a:xfrm>
              <a:off x="5954" y="5458"/>
              <a:ext cx="7857" cy="1795"/>
              <a:chOff x="2053" y="7132"/>
              <a:chExt cx="5224" cy="1193"/>
            </a:xfrm>
          </p:grpSpPr>
          <p:pic>
            <p:nvPicPr>
              <p:cNvPr id="7" name="图片 106" descr="../Application%20Data/Tencent/Users/820412/QQ/WinTemp/RichOle/@RI0E@3LMS6A1HRR%5bIWL%60J7.jpg"/>
              <p:cNvPicPr>
                <a:picLocks noChangeAspect="1"/>
              </p:cNvPicPr>
              <p:nvPr/>
            </p:nvPicPr>
            <p:blipFill>
              <a:blip r:embed="rId5" r:link="rId6"/>
              <a:srcRect r="-29918"/>
              <a:stretch>
                <a:fillRect/>
              </a:stretch>
            </p:blipFill>
            <p:spPr>
              <a:xfrm>
                <a:off x="2053" y="7132"/>
                <a:ext cx="5224" cy="1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6045" y="7135"/>
                <a:ext cx="1202" cy="1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786" y="7253"/>
              <a:ext cx="56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图5-8  使用“？”帮助键显示参数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67790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380615"/>
            <a:ext cx="1136904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（6）若要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修改已生效的命令，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可以采取重复输入覆盖之前的配置；若要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删除某个生效命令，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一般在原执行命令前加一个“no”加空格，如图5-9所示。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74390" y="3655060"/>
            <a:ext cx="5985510" cy="1245870"/>
            <a:chOff x="5314" y="5481"/>
            <a:chExt cx="9426" cy="1962"/>
          </a:xfrm>
        </p:grpSpPr>
        <p:graphicFrame>
          <p:nvGraphicFramePr>
            <p:cNvPr id="2" name="对象 107"/>
            <p:cNvGraphicFramePr>
              <a:graphicFrameLocks/>
            </p:cNvGraphicFramePr>
            <p:nvPr/>
          </p:nvGraphicFramePr>
          <p:xfrm>
            <a:off x="5314" y="5481"/>
            <a:ext cx="9426" cy="1386"/>
          </p:xfrm>
          <a:graphic>
            <a:graphicData uri="http://schemas.openxmlformats.org/presentationml/2006/ole">
              <p:oleObj spid="_x0000_s39937" r:id="rId6" imgW="3390476" imgH="666667" progId="PBrush">
                <p:embed/>
              </p:oleObj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848" y="6867"/>
              <a:ext cx="27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图5-9  删除配置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四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）交换机命令行的操作模式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60350" y="1367790"/>
            <a:ext cx="11883390" cy="4343400"/>
            <a:chOff x="410" y="2159"/>
            <a:chExt cx="18714" cy="6840"/>
          </a:xfrm>
        </p:grpSpPr>
        <p:sp>
          <p:nvSpPr>
            <p:cNvPr id="8" name="圆角矩形 7"/>
            <p:cNvSpPr/>
            <p:nvPr/>
          </p:nvSpPr>
          <p:spPr>
            <a:xfrm>
              <a:off x="642" y="2159"/>
              <a:ext cx="18482" cy="6840"/>
            </a:xfrm>
            <a:prstGeom prst="roundRect">
              <a:avLst/>
            </a:prstGeom>
            <a:gradFill>
              <a:gsLst>
                <a:gs pos="93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0" y="2536"/>
              <a:ext cx="7371" cy="1054"/>
              <a:chOff x="410" y="2536"/>
              <a:chExt cx="7371" cy="105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0" y="2536"/>
                <a:ext cx="7371" cy="79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riangle rectangle 10"/>
              <p:cNvSpPr/>
              <p:nvPr/>
            </p:nvSpPr>
            <p:spPr>
              <a:xfrm rot="16200000" flipH="1">
                <a:off x="393" y="3347"/>
                <a:ext cx="260" cy="22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37" y="2630"/>
                <a:ext cx="714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>
                    <a:ln w="10160">
                      <a:noFill/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关于交换机操作系统命令行的其他说明</a:t>
                </a:r>
                <a:endParaRPr lang="zh-CN" altLang="en-US" sz="200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682625" y="2628900"/>
            <a:ext cx="6588760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（7）查看交换机配置文件信息：show startup-config；                     查看当前所有配置信息：show running-config（注意两个命令的差别）；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保存当前配置：copy running-config startup-config（若没保存，重启后配置丢失）；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查看交换机版本信息：show version；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重启交换机：reload。</a:t>
            </a:r>
          </a:p>
          <a:p>
            <a:pPr algn="l"/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以上几个命令都是在特权模式下输入，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图5-10所示为查看交换机版本信息。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473315" y="1611630"/>
            <a:ext cx="4128770" cy="4084955"/>
            <a:chOff x="11769" y="2538"/>
            <a:chExt cx="6502" cy="6433"/>
          </a:xfrm>
        </p:grpSpPr>
        <p:pic>
          <p:nvPicPr>
            <p:cNvPr id="2" name="图片 108" descr="../Application%20Data/Tencent/Users/820412/QQ/WinTemp/RichOle/TH6T%60HLN52%7dC23%5bYN$_BUWJ.jpg"/>
            <p:cNvPicPr>
              <a:picLocks noChangeAspect="1"/>
            </p:cNvPicPr>
            <p:nvPr/>
          </p:nvPicPr>
          <p:blipFill>
            <a:blip r:embed="rId5" r:link="rId6"/>
            <a:stretch>
              <a:fillRect/>
            </a:stretch>
          </p:blipFill>
          <p:spPr>
            <a:xfrm>
              <a:off x="11769" y="2538"/>
              <a:ext cx="6502" cy="58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2601" y="8395"/>
              <a:ext cx="483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图5-10  使用show version命令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五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）交换机基本配置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1067435" y="1425575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66495" y="1383030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38935" y="1407795"/>
            <a:ext cx="201231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修改交换机名称。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38935" y="1919605"/>
            <a:ext cx="11245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switch&gt;en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09200" y="191944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21" name="燕尾形 2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054475" y="1919605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进入特权模式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38935" y="2489835"/>
            <a:ext cx="14211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switch#conf t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75265" y="249856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31" name="燕尾形 3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320540" y="2489835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进入全局模式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638935" y="3060065"/>
            <a:ext cx="3110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switch（config）#hostname S1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787200" y="3059267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40" name="燕尾形 39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832475" y="3059430"/>
            <a:ext cx="5224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设置交换机名称为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S1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（可以任意改变交换机名称）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701165" y="3947795"/>
            <a:ext cx="201231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设置管理员密码。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638935" y="4508500"/>
            <a:ext cx="316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S1（config）#enable secret 123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831650" y="4508337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57" name="燕尾形 56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876925" y="4508500"/>
            <a:ext cx="3954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设置特权加密口令（密文密码）为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123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38935" y="5078730"/>
            <a:ext cx="34975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S1（config）#enable password 321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5115495" y="5087457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67" name="燕尾形 66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160770" y="5078730"/>
            <a:ext cx="41833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设置特权非加密口令（明文密码）为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321</a:t>
            </a:r>
          </a:p>
        </p:txBody>
      </p:sp>
      <p:sp>
        <p:nvSpPr>
          <p:cNvPr id="72" name="文本框 3"/>
          <p:cNvSpPr txBox="1"/>
          <p:nvPr/>
        </p:nvSpPr>
        <p:spPr>
          <a:xfrm>
            <a:off x="1149985" y="3947795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1249045" y="3905250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任意多边形 73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6" grpId="0"/>
      <p:bldP spid="29" grpId="0"/>
      <p:bldP spid="36" grpId="0"/>
      <p:bldP spid="38" grpId="0"/>
      <p:bldP spid="46" grpId="0"/>
      <p:bldP spid="53" grpId="0"/>
      <p:bldP spid="54" grpId="0"/>
      <p:bldP spid="61" grpId="0"/>
      <p:bldP spid="62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五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）交换机基本配置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61010" y="1186180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60070" y="1143635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32510" y="1168400"/>
            <a:ext cx="201231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修改交换机名称。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18155" y="1680210"/>
            <a:ext cx="11245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switch&gt;en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80775" y="1680047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21" name="燕尾形 2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226050" y="1680210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进入特权模式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721610" y="2250440"/>
            <a:ext cx="14211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switch#conf t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180775" y="2259167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31" name="燕尾形 3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226050" y="2250440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进入全局模式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32510" y="2820670"/>
            <a:ext cx="3110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switch（config）#hostname S1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180775" y="281987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40" name="燕尾形 39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226050" y="2820035"/>
            <a:ext cx="5224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设置交换机名称为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S1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（可以任意改变交换机名称）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094740" y="3708400"/>
            <a:ext cx="201231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设置管理员密码。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32510" y="4269105"/>
            <a:ext cx="316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S1（config）#enable secret 123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62620" y="467153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57" name="燕尾形 56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026285" y="4645025"/>
            <a:ext cx="3954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设置特权加密口令（密文密码）为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123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32510" y="5266055"/>
            <a:ext cx="34975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S1（config）#enable password 321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130235" y="566848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67" name="燕尾形 66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26285" y="5655310"/>
            <a:ext cx="41833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设置特权非加密口令（明文密码）为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321</a:t>
            </a:r>
          </a:p>
        </p:txBody>
      </p:sp>
      <p:sp>
        <p:nvSpPr>
          <p:cNvPr id="72" name="文本框 3"/>
          <p:cNvSpPr txBox="1"/>
          <p:nvPr/>
        </p:nvSpPr>
        <p:spPr>
          <a:xfrm>
            <a:off x="543560" y="3708400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42620" y="3665855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任意多边形 73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63055" y="3503930"/>
            <a:ext cx="5728970" cy="2620010"/>
            <a:chOff x="10493" y="5518"/>
            <a:chExt cx="9022" cy="4126"/>
          </a:xfrm>
        </p:grpSpPr>
        <p:pic>
          <p:nvPicPr>
            <p:cNvPr id="2" name="图片 1" descr="53b1OOOPIC6e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6361" y="5518"/>
              <a:ext cx="3155" cy="2194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493" y="6446"/>
              <a:ext cx="6203" cy="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</a:rPr>
                <a:t>password表示使用明文密码方式；secret表示使用密文密码方式，它比明文密码更安全。此话，secret密码的优先级更高，如果同时设置了secret密码和password密码，将只有secret密码起作用。一般secret密码和password密码只设置一种即可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93" y="6474"/>
              <a:ext cx="6189" cy="3170"/>
            </a:xfrm>
            <a:prstGeom prst="rect">
              <a:avLst/>
            </a:prstGeom>
            <a:noFill/>
            <a:ln w="381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6" grpId="0"/>
      <p:bldP spid="29" grpId="0"/>
      <p:bldP spid="36" grpId="0"/>
      <p:bldP spid="38" grpId="0"/>
      <p:bldP spid="46" grpId="0"/>
      <p:bldP spid="53" grpId="0"/>
      <p:bldP spid="54" grpId="0"/>
      <p:bldP spid="61" grpId="0"/>
      <p:bldP spid="62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五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）交换机基本配置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61010" y="1186180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60070" y="1143635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32510" y="1168400"/>
            <a:ext cx="342582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配置端口速度和端口模式。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32510" y="1840230"/>
            <a:ext cx="3891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S1（config）# interface fastEthernet0/8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70385" y="1880072"/>
            <a:ext cx="864096" cy="358008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21" name="燕尾形 2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65165" y="1853565"/>
            <a:ext cx="369760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进入fastEthernet0/8端口配置模式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23160" y="2418080"/>
            <a:ext cx="25006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S1（config）#speed 100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870385" y="2461600"/>
            <a:ext cx="864096" cy="357505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31" name="燕尾形 30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765165" y="2447925"/>
            <a:ext cx="24765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配置端口速率为100 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131060" y="2995930"/>
            <a:ext cx="27927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S1（config-if）#duplex full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870385" y="3042625"/>
            <a:ext cx="864096" cy="357505"/>
            <a:chOff x="1077144" y="1439285"/>
            <a:chExt cx="396480" cy="141984"/>
          </a:xfrm>
          <a:solidFill>
            <a:srgbClr val="FF6600"/>
          </a:solidFill>
        </p:grpSpPr>
        <p:sp>
          <p:nvSpPr>
            <p:cNvPr id="40" name="燕尾形 39"/>
            <p:cNvSpPr/>
            <p:nvPr/>
          </p:nvSpPr>
          <p:spPr>
            <a:xfrm>
              <a:off x="1077144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04392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331640" y="1439285"/>
              <a:ext cx="141984" cy="14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765165" y="3028950"/>
            <a:ext cx="2926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</a:rPr>
              <a:t>配置端口工作模式为全双工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5110" y="3573780"/>
            <a:ext cx="213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S1（config-if）#exit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01010" y="4151630"/>
            <a:ext cx="1922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S1（config）#exit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085700" y="4983595"/>
            <a:ext cx="10296000" cy="0"/>
          </a:xfrm>
          <a:prstGeom prst="line">
            <a:avLst/>
          </a:prstGeom>
          <a:ln w="38100">
            <a:solidFill>
              <a:srgbClr val="148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2011082910375789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3579" y="2714455"/>
            <a:ext cx="1572597" cy="23043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6" grpId="0"/>
      <p:bldP spid="29" grpId="0"/>
      <p:bldP spid="36" grpId="0"/>
      <p:bldP spid="38" grpId="0"/>
      <p:bldP spid="46" grpId="0"/>
      <p:bldP spid="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五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）交换机基本配置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602615" y="1480820"/>
            <a:ext cx="624840" cy="41148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1675" y="1438275"/>
            <a:ext cx="427355" cy="427355"/>
            <a:chOff x="6864437" y="1751529"/>
            <a:chExt cx="1970470" cy="197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6864437" y="1751529"/>
              <a:ext cx="1970470" cy="1523844"/>
            </a:xfrm>
            <a:custGeom>
              <a:avLst/>
              <a:gdLst>
                <a:gd name="connsiteX0" fmla="*/ 985235 w 1970470"/>
                <a:gd name="connsiteY0" fmla="*/ 0 h 1523844"/>
                <a:gd name="connsiteX1" fmla="*/ 1970470 w 1970470"/>
                <a:gd name="connsiteY1" fmla="*/ 985235 h 1523844"/>
                <a:gd name="connsiteX2" fmla="*/ 1851557 w 1970470"/>
                <a:gd name="connsiteY2" fmla="*/ 1454856 h 1523844"/>
                <a:gd name="connsiteX3" fmla="*/ 1809646 w 1970470"/>
                <a:gd name="connsiteY3" fmla="*/ 1523844 h 1523844"/>
                <a:gd name="connsiteX4" fmla="*/ 1380307 w 1970470"/>
                <a:gd name="connsiteY4" fmla="*/ 1523844 h 1523844"/>
                <a:gd name="connsiteX5" fmla="*/ 1458954 w 1970470"/>
                <a:gd name="connsiteY5" fmla="*/ 1458954 h 1523844"/>
                <a:gd name="connsiteX6" fmla="*/ 1655175 w 1970470"/>
                <a:gd name="connsiteY6" fmla="*/ 985235 h 1523844"/>
                <a:gd name="connsiteX7" fmla="*/ 985235 w 1970470"/>
                <a:gd name="connsiteY7" fmla="*/ 315295 h 1523844"/>
                <a:gd name="connsiteX8" fmla="*/ 315295 w 1970470"/>
                <a:gd name="connsiteY8" fmla="*/ 985235 h 1523844"/>
                <a:gd name="connsiteX9" fmla="*/ 511516 w 1970470"/>
                <a:gd name="connsiteY9" fmla="*/ 1458954 h 1523844"/>
                <a:gd name="connsiteX10" fmla="*/ 590163 w 1970470"/>
                <a:gd name="connsiteY10" fmla="*/ 1523844 h 1523844"/>
                <a:gd name="connsiteX11" fmla="*/ 160824 w 1970470"/>
                <a:gd name="connsiteY11" fmla="*/ 1523844 h 1523844"/>
                <a:gd name="connsiteX12" fmla="*/ 118913 w 1970470"/>
                <a:gd name="connsiteY12" fmla="*/ 1454856 h 1523844"/>
                <a:gd name="connsiteX13" fmla="*/ 0 w 1970470"/>
                <a:gd name="connsiteY13" fmla="*/ 985235 h 1523844"/>
                <a:gd name="connsiteX14" fmla="*/ 985235 w 1970470"/>
                <a:gd name="connsiteY14" fmla="*/ 0 h 152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25261" y="3275373"/>
              <a:ext cx="1648822" cy="446626"/>
            </a:xfrm>
            <a:custGeom>
              <a:avLst/>
              <a:gdLst>
                <a:gd name="connsiteX0" fmla="*/ 0 w 1648822"/>
                <a:gd name="connsiteY0" fmla="*/ 0 h 446626"/>
                <a:gd name="connsiteX1" fmla="*/ 429339 w 1648822"/>
                <a:gd name="connsiteY1" fmla="*/ 0 h 446626"/>
                <a:gd name="connsiteX2" fmla="*/ 449841 w 1648822"/>
                <a:gd name="connsiteY2" fmla="*/ 16916 h 446626"/>
                <a:gd name="connsiteX3" fmla="*/ 824411 w 1648822"/>
                <a:gd name="connsiteY3" fmla="*/ 131331 h 446626"/>
                <a:gd name="connsiteX4" fmla="*/ 1198981 w 1648822"/>
                <a:gd name="connsiteY4" fmla="*/ 16916 h 446626"/>
                <a:gd name="connsiteX5" fmla="*/ 1219483 w 1648822"/>
                <a:gd name="connsiteY5" fmla="*/ 0 h 446626"/>
                <a:gd name="connsiteX6" fmla="*/ 1648822 w 1648822"/>
                <a:gd name="connsiteY6" fmla="*/ 0 h 446626"/>
                <a:gd name="connsiteX7" fmla="*/ 1641383 w 1648822"/>
                <a:gd name="connsiteY7" fmla="*/ 12245 h 446626"/>
                <a:gd name="connsiteX8" fmla="*/ 824411 w 1648822"/>
                <a:gd name="connsiteY8" fmla="*/ 446626 h 446626"/>
                <a:gd name="connsiteX9" fmla="*/ 7439 w 1648822"/>
                <a:gd name="connsiteY9" fmla="*/ 12245 h 446626"/>
                <a:gd name="connsiteX10" fmla="*/ 0 w 1648822"/>
                <a:gd name="connsiteY10" fmla="*/ 0 h 4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74115" y="1463040"/>
            <a:ext cx="9843135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使用show ip interface brief命令查看交换机各端口状况，如图5-11所示。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0165" y="2430780"/>
            <a:ext cx="8629650" cy="3956685"/>
            <a:chOff x="834" y="3842"/>
            <a:chExt cx="13590" cy="6231"/>
          </a:xfrm>
        </p:grpSpPr>
        <p:pic>
          <p:nvPicPr>
            <p:cNvPr id="6" name="图片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" y="3842"/>
              <a:ext cx="9651" cy="47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7063" y="8395"/>
              <a:ext cx="50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图5-11  查看交换机各端口状况</a:t>
              </a:r>
            </a:p>
          </p:txBody>
        </p:sp>
        <p:pic>
          <p:nvPicPr>
            <p:cNvPr id="2" name="图片 1" descr="68z58PICyTd_10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4" y="6583"/>
              <a:ext cx="3199" cy="349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pic>
        <p:nvPicPr>
          <p:cNvPr id="169986" name="图片 5" descr="Redocn_2010011115540928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4395"/>
          <a:stretch>
            <a:fillRect/>
          </a:stretch>
        </p:blipFill>
        <p:spPr>
          <a:xfrm>
            <a:off x="755968" y="2607628"/>
            <a:ext cx="5072062" cy="36369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" name="组合 28"/>
          <p:cNvGrpSpPr/>
          <p:nvPr/>
        </p:nvGrpSpPr>
        <p:grpSpPr>
          <a:xfrm>
            <a:off x="5405755" y="1787525"/>
            <a:ext cx="6439535" cy="3239135"/>
            <a:chOff x="8198" y="2815"/>
            <a:chExt cx="10141" cy="5101"/>
          </a:xfrm>
        </p:grpSpPr>
        <p:sp>
          <p:nvSpPr>
            <p:cNvPr id="10" name="文本框 9"/>
            <p:cNvSpPr txBox="1"/>
            <p:nvPr/>
          </p:nvSpPr>
          <p:spPr>
            <a:xfrm>
              <a:off x="8520" y="3902"/>
              <a:ext cx="8959" cy="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要远程登录交换机，需要开放交换机的Telnet服务，并设置交换机管理IP地址和交换机特权密码、登录密码等。下面利用非Console线连接的计算机登录Cisco交换机，即通过图5-1所示的拓扑图中的PC1 ~ PC5远程登录Cisco交换机。</a:t>
              </a: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8850" y="7916"/>
              <a:ext cx="948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8339" y="6514"/>
              <a:ext cx="0" cy="14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" name="组合 23"/>
            <p:cNvGrpSpPr/>
            <p:nvPr/>
          </p:nvGrpSpPr>
          <p:grpSpPr>
            <a:xfrm>
              <a:off x="8198" y="2815"/>
              <a:ext cx="1235" cy="2476"/>
              <a:chOff x="1034422" y="5658664"/>
              <a:chExt cx="688970" cy="157236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34422" y="5658664"/>
                <a:ext cx="46202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prstClr val="white">
                        <a:lumMod val="85000"/>
                      </a:prstClr>
                    </a:solidFill>
                    <a:effectLst>
                      <a:outerShdw blurRad="55000" dist="50800" dir="5400000" algn="tl">
                        <a:srgbClr val="000000">
                          <a:alpha val="3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61370" y="5661368"/>
                <a:ext cx="46202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srgbClr val="F05425"/>
                    </a:solidFill>
                    <a:effectLst>
                      <a:outerShdw blurRad="55000" dist="50800" dir="5400000" algn="tl">
                        <a:srgbClr val="000000">
                          <a:alpha val="3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srgbClr val="F05425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合 24"/>
            <p:cNvGrpSpPr/>
            <p:nvPr/>
          </p:nvGrpSpPr>
          <p:grpSpPr>
            <a:xfrm rot="10800000">
              <a:off x="17018" y="4837"/>
              <a:ext cx="1216" cy="2472"/>
              <a:chOff x="3205585" y="5479116"/>
              <a:chExt cx="678046" cy="156966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421609" y="5479116"/>
                <a:ext cx="46202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srgbClr val="F05425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srgbClr val="F05425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205585" y="5479116"/>
                <a:ext cx="46202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prstClr val="white">
                        <a:lumMod val="85000"/>
                      </a:prstClr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srgbClr val="F05425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91870" y="1506855"/>
            <a:ext cx="540893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（1）在PC0上配置交换机的管理IP，命令如下：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91870" y="2271395"/>
            <a:ext cx="6772275" cy="2762250"/>
            <a:chOff x="704" y="3112"/>
            <a:chExt cx="10665" cy="4350"/>
          </a:xfrm>
        </p:grpSpPr>
        <p:sp>
          <p:nvSpPr>
            <p:cNvPr id="2" name="圆角矩形 1"/>
            <p:cNvSpPr/>
            <p:nvPr/>
          </p:nvSpPr>
          <p:spPr>
            <a:xfrm>
              <a:off x="704" y="3112"/>
              <a:ext cx="10665" cy="43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1" y="3271"/>
              <a:ext cx="10410" cy="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S1#conf t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S1（config）#interface vlan1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//进入虚拟端口VLAN 1配置模式（VLAN 1的IP默认为交换机的管理IP）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S1（config-if）#ip address 192.168.1.254 255.255.255.0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//设置交换机的管理IP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S1（config-if）#no shutdown		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//开启端口VLAN 1（该端口默认为关闭状态）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S1（config-if）exit</a:t>
              </a:r>
            </a:p>
          </p:txBody>
        </p:sp>
      </p:grpSp>
      <p:pic>
        <p:nvPicPr>
          <p:cNvPr id="81925" name="图片 4" descr="扳手15.jp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288" y="2176145"/>
            <a:ext cx="3214687" cy="2857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91870" y="1506855"/>
            <a:ext cx="1087501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（2）在PC0上配置了交换机特权密码（在上一小节已配置）和管理IP后，必须进入到交换机的线路模式下设置远程允许权限和远程登录密码，命令如下：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06695" y="3052445"/>
            <a:ext cx="6247765" cy="1962150"/>
            <a:chOff x="704" y="3112"/>
            <a:chExt cx="10709" cy="3090"/>
          </a:xfrm>
        </p:grpSpPr>
        <p:sp>
          <p:nvSpPr>
            <p:cNvPr id="2" name="圆角矩形 1"/>
            <p:cNvSpPr/>
            <p:nvPr/>
          </p:nvSpPr>
          <p:spPr>
            <a:xfrm>
              <a:off x="704" y="3112"/>
              <a:ext cx="10709" cy="30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1" y="3274"/>
              <a:ext cx="10582" cy="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S1（config）#line vty 0 4 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//进入虚拟终端virtual Teletype Terminal，即进入线路模式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S1（config-line）#login			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//允许登录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S1（config-line）#password 123456	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//设置远程登录密码即telnet登录口令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3320" y="2508885"/>
            <a:ext cx="3415665" cy="3298190"/>
            <a:chOff x="1832" y="3951"/>
            <a:chExt cx="5379" cy="5194"/>
          </a:xfrm>
        </p:grpSpPr>
        <p:pic>
          <p:nvPicPr>
            <p:cNvPr id="456708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" y="3951"/>
              <a:ext cx="1925" cy="19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线形标注 2(带强调线) 6"/>
            <p:cNvSpPr/>
            <p:nvPr/>
          </p:nvSpPr>
          <p:spPr>
            <a:xfrm flipH="1">
              <a:off x="3839" y="5615"/>
              <a:ext cx="3330" cy="353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9461"/>
                <a:gd name="adj6" fmla="val -4303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57" y="5752"/>
              <a:ext cx="3454" cy="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Line vty 0 4命令中的0 4表示0～4，即允许有5个线程同时可以访问交换机；也可以设为Line vty 0 15，但一般不要超过16个线程。</a:t>
              </a: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3757" y="4785"/>
              <a:ext cx="1688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提示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91870" y="1506855"/>
            <a:ext cx="108750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（3）利用show ip interface vlan1命令查看交换机IP管理接口配置情况，如图5-12所示。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83325" y="2371725"/>
            <a:ext cx="4121150" cy="3517900"/>
            <a:chOff x="6355" y="3735"/>
            <a:chExt cx="6490" cy="5540"/>
          </a:xfrm>
        </p:grpSpPr>
        <p:pic>
          <p:nvPicPr>
            <p:cNvPr id="2" name="图片 112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6355" y="3735"/>
              <a:ext cx="6490" cy="49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6357" y="8699"/>
              <a:ext cx="64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图5-12  查看交换机IP管理接口配置情况</a:t>
              </a:r>
            </a:p>
          </p:txBody>
        </p:sp>
      </p:grpSp>
      <p:pic>
        <p:nvPicPr>
          <p:cNvPr id="12" name="图片 11" descr="240421-1305300I5194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636" y="2808945"/>
            <a:ext cx="3035787" cy="2276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91870" y="1506855"/>
            <a:ext cx="1087501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（4）按照前面步骤配置好交换机后，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只要为与交换机利用网线连接的PC机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（图5-1所示的PC1～PC6）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设置与交换机管理IP位于同一网段的固定IP，这些PC机就可以在CMD命令模式下利用telnet命令远程访问交换机。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本实验中，由于在前面已将交换机管理IP设为192.168.1.254，PC1～PC6的IP设为192.168.1.11~192.168.1.16，因此可以使用这些PC登录交换机。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288405" y="3155950"/>
            <a:ext cx="5044440" cy="2698115"/>
            <a:chOff x="5277" y="4718"/>
            <a:chExt cx="7944" cy="4249"/>
          </a:xfrm>
        </p:grpSpPr>
        <p:pic>
          <p:nvPicPr>
            <p:cNvPr id="2" name="图片 113" descr="../Application%20Data/Tencent/Users/820412/QQ/WinTemp/RichOle/UVBXXT~8)N4N)Z)~TPEKQAB.jpg"/>
            <p:cNvPicPr>
              <a:picLocks noChangeAspect="1"/>
            </p:cNvPicPr>
            <p:nvPr/>
          </p:nvPicPr>
          <p:blipFill>
            <a:blip r:embed="rId5" r:link="rId6">
              <a:grayscl/>
            </a:blip>
            <a:stretch>
              <a:fillRect/>
            </a:stretch>
          </p:blipFill>
          <p:spPr>
            <a:xfrm>
              <a:off x="5277" y="4718"/>
              <a:ext cx="7945" cy="36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7465" y="8391"/>
              <a:ext cx="35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图5-13  ping命令测试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3085" y="3233420"/>
            <a:ext cx="5342255" cy="2757170"/>
            <a:chOff x="871" y="5092"/>
            <a:chExt cx="8413" cy="4342"/>
          </a:xfrm>
        </p:grpSpPr>
        <p:grpSp>
          <p:nvGrpSpPr>
            <p:cNvPr id="10" name="组合 9"/>
            <p:cNvGrpSpPr/>
            <p:nvPr/>
          </p:nvGrpSpPr>
          <p:grpSpPr>
            <a:xfrm>
              <a:off x="5394" y="5378"/>
              <a:ext cx="3891" cy="4057"/>
              <a:chOff x="12489" y="5642"/>
              <a:chExt cx="3891" cy="4057"/>
            </a:xfrm>
          </p:grpSpPr>
          <p:sp>
            <p:nvSpPr>
              <p:cNvPr id="7" name="圆角矩形标注 6"/>
              <p:cNvSpPr/>
              <p:nvPr/>
            </p:nvSpPr>
            <p:spPr>
              <a:xfrm rot="5400000">
                <a:off x="12390" y="5740"/>
                <a:ext cx="4057" cy="3860"/>
              </a:xfrm>
              <a:prstGeom prst="wedgeRoundRectCallo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2520" y="5858"/>
                <a:ext cx="3860" cy="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ea typeface="微软雅黑" panose="020B0503020204020204" charset="-122"/>
                  </a:rPr>
                  <a:t>        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</a:rPr>
                  <a:t>为了确保在利用网线连接交换机的PC上能远程登录交换机，可以先在这些PC上利用ping命令ping交换机的管理IP，测试与交换机的连通性，如图5-13所示。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71" y="5092"/>
              <a:ext cx="3768" cy="3611"/>
              <a:chOff x="2029" y="5180"/>
              <a:chExt cx="3768" cy="3611"/>
            </a:xfrm>
          </p:grpSpPr>
          <p:pic>
            <p:nvPicPr>
              <p:cNvPr id="11" name="图片 10" descr="404907_203638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029" y="5180"/>
                <a:ext cx="3769" cy="3451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3159" y="8251"/>
                <a:ext cx="500" cy="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99" y="8001"/>
                <a:ext cx="500" cy="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019" y="8191"/>
                <a:ext cx="500" cy="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84" y="7741"/>
                <a:ext cx="68" cy="312"/>
              </a:xfrm>
              <a:prstGeom prst="rect">
                <a:avLst/>
              </a:prstGeom>
              <a:solidFill>
                <a:srgbClr val="F7F6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91870" y="1506855"/>
            <a:ext cx="1087501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（5）当计算机能顺利ping通交换机的管理IP后，即可在计算机的CMD命令提示符下利用telnet命令远程登录交换机。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telnet命令的格式为：telnet 交换机的管理IP。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回车之后，只要输入正确的远程登录密码和特权密码，就可以对交换机进行配置和管理，如图5-14所示。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099175" y="3321050"/>
            <a:ext cx="5389880" cy="2469515"/>
            <a:chOff x="9605" y="5230"/>
            <a:chExt cx="8488" cy="3889"/>
          </a:xfrm>
        </p:grpSpPr>
        <p:pic>
          <p:nvPicPr>
            <p:cNvPr id="2" name="图片 114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9605" y="5230"/>
              <a:ext cx="8489" cy="3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0725" y="8543"/>
              <a:ext cx="62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图5-14  利用telnet命令远程登录交换机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95350" y="3130550"/>
            <a:ext cx="3437890" cy="2659380"/>
            <a:chOff x="1410" y="4930"/>
            <a:chExt cx="5414" cy="4188"/>
          </a:xfrm>
        </p:grpSpPr>
        <p:pic>
          <p:nvPicPr>
            <p:cNvPr id="9" name="图片 8" descr="201868-120GH014293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51705" t="44655" r="16193" b="9520"/>
            <a:stretch>
              <a:fillRect/>
            </a:stretch>
          </p:blipFill>
          <p:spPr>
            <a:xfrm>
              <a:off x="1410" y="5310"/>
              <a:ext cx="2765" cy="3809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4304" y="4930"/>
              <a:ext cx="2520" cy="1142"/>
              <a:chOff x="4394" y="5050"/>
              <a:chExt cx="2520" cy="1142"/>
            </a:xfrm>
          </p:grpSpPr>
          <p:sp>
            <p:nvSpPr>
              <p:cNvPr id="12" name="云形标注 11"/>
              <p:cNvSpPr/>
              <p:nvPr/>
            </p:nvSpPr>
            <p:spPr>
              <a:xfrm>
                <a:off x="4394" y="5050"/>
                <a:ext cx="2520" cy="1143"/>
              </a:xfrm>
              <a:prstGeom prst="cloudCallou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87" y="5080"/>
                <a:ext cx="1734" cy="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 sz="3600" b="1">
                    <a:ln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注意</a:t>
                </a: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2590165" y="4308475"/>
            <a:ext cx="262064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此处用到两个密码，一个是线路密码即远程登录密码；一个是特权密码即Enable password密码。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67860-1406230A52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234440"/>
            <a:ext cx="3225165" cy="48012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82625" y="189230"/>
            <a:ext cx="470852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六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）远程访问设置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15640" y="2687955"/>
            <a:ext cx="861822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（6）按上述步骤设置其他PC机的IP地址，使其与交换机的管理IP在同一个网段，测试它们的连通性后，分别尝试远程访问交换机。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当超过五台计算机远程访问交换机时，查看第6台计算机是否还能远程访问交换机，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并分析为什么。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将计算机的IP地址设置为与交换机管理IP不在同一网段，查看计算机是否也能远程访问交换机，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并分析为什么？</a:t>
            </a:r>
          </a:p>
        </p:txBody>
      </p:sp>
      <p:pic>
        <p:nvPicPr>
          <p:cNvPr id="3" name="图片 2" descr="24f58PICge6_102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0570" y="386715"/>
            <a:ext cx="2278380" cy="196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117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五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630930" y="1656080"/>
            <a:ext cx="4846320" cy="989330"/>
            <a:chOff x="5718" y="2608"/>
            <a:chExt cx="7632" cy="1558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gray">
            <a:xfrm>
              <a:off x="5718" y="2608"/>
              <a:ext cx="7588" cy="1558"/>
            </a:xfrm>
            <a:prstGeom prst="roundRect">
              <a:avLst>
                <a:gd name="adj" fmla="val 1272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white">
            <a:xfrm>
              <a:off x="6154" y="2880"/>
              <a:ext cx="7197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0" hangingPunct="0"/>
              <a:r>
                <a:rPr lang="zh-CN" altLang="en-US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按照不同分类标准可以将交换机分为哪些类型？</a:t>
              </a:r>
              <a:endParaRPr lang="zh-CN" altLang="en-US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99205" y="2776855"/>
            <a:ext cx="4818380" cy="989330"/>
            <a:chOff x="5983" y="4373"/>
            <a:chExt cx="7588" cy="1558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gray">
            <a:xfrm>
              <a:off x="5983" y="4373"/>
              <a:ext cx="7588" cy="1558"/>
            </a:xfrm>
            <a:prstGeom prst="roundRect">
              <a:avLst>
                <a:gd name="adj" fmla="val 1272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white">
            <a:xfrm>
              <a:off x="5983" y="4659"/>
              <a:ext cx="7197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zh-CN" altLang="en-US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sym typeface="微软雅黑" panose="020B0503020204020204" charset="-122"/>
                </a:rPr>
                <a:t>交换机与交换机之间的连接要用什么线？该如何连接？</a:t>
              </a:r>
              <a:endParaRPr lang="zh-CN" altLang="en-US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30930" y="3896360"/>
            <a:ext cx="4930775" cy="988060"/>
            <a:chOff x="5718" y="6136"/>
            <a:chExt cx="7765" cy="1556"/>
          </a:xfrm>
        </p:grpSpPr>
        <p:sp>
          <p:nvSpPr>
            <p:cNvPr id="38" name="AutoShape 17"/>
            <p:cNvSpPr>
              <a:spLocks noChangeArrowheads="1"/>
            </p:cNvSpPr>
            <p:nvPr/>
          </p:nvSpPr>
          <p:spPr bwMode="gray">
            <a:xfrm>
              <a:off x="5718" y="6136"/>
              <a:ext cx="7588" cy="1557"/>
            </a:xfrm>
            <a:prstGeom prst="roundRect">
              <a:avLst>
                <a:gd name="adj" fmla="val 1272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white">
            <a:xfrm>
              <a:off x="6287" y="6653"/>
              <a:ext cx="7197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0" hangingPunct="0"/>
              <a:r>
                <a:rPr lang="zh-CN" altLang="en-US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sym typeface="微软雅黑" panose="020B0503020204020204" charset="-122"/>
                </a:rPr>
                <a:t>怎样备份、恢复交换机配置信息？</a:t>
              </a:r>
              <a:endParaRPr lang="zh-CN" altLang="en-US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99205" y="5017135"/>
            <a:ext cx="4818380" cy="986790"/>
            <a:chOff x="5983" y="7901"/>
            <a:chExt cx="7588" cy="1554"/>
          </a:xfrm>
        </p:grpSpPr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5983" y="7901"/>
              <a:ext cx="7588" cy="1555"/>
            </a:xfrm>
            <a:prstGeom prst="roundRect">
              <a:avLst>
                <a:gd name="adj" fmla="val 12727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white">
            <a:xfrm>
              <a:off x="5983" y="8188"/>
              <a:ext cx="7197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0" hangingPunct="0"/>
              <a:r>
                <a:rPr lang="zh-CN" altLang="en-US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sym typeface="微软雅黑" panose="020B0503020204020204" charset="-122"/>
                </a:rPr>
                <a:t>交换机密码信息忘记了怎么办？IOS操作系统被破坏了怎么办？</a:t>
              </a:r>
              <a:endParaRPr lang="zh-CN" altLang="en-US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20975" y="1525905"/>
            <a:ext cx="1238250" cy="1236980"/>
            <a:chOff x="4285" y="2403"/>
            <a:chExt cx="1950" cy="1948"/>
          </a:xfrm>
        </p:grpSpPr>
        <p:grpSp>
          <p:nvGrpSpPr>
            <p:cNvPr id="4" name="Group 5"/>
            <p:cNvGrpSpPr/>
            <p:nvPr/>
          </p:nvGrpSpPr>
          <p:grpSpPr bwMode="auto">
            <a:xfrm>
              <a:off x="4285" y="2403"/>
              <a:ext cx="1950" cy="1948"/>
              <a:chOff x="802" y="845"/>
              <a:chExt cx="827" cy="826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accent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alpha val="70195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8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alpha val="3019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4659" y="2463"/>
              <a:ext cx="1089" cy="1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02625" y="2646680"/>
            <a:ext cx="1238250" cy="1253490"/>
            <a:chOff x="13075" y="4168"/>
            <a:chExt cx="1950" cy="1974"/>
          </a:xfrm>
        </p:grpSpPr>
        <p:grpSp>
          <p:nvGrpSpPr>
            <p:cNvPr id="5" name="Group 12"/>
            <p:cNvGrpSpPr/>
            <p:nvPr/>
          </p:nvGrpSpPr>
          <p:grpSpPr bwMode="auto">
            <a:xfrm>
              <a:off x="13075" y="4168"/>
              <a:ext cx="1950" cy="1948"/>
              <a:chOff x="802" y="845"/>
              <a:chExt cx="827" cy="826"/>
            </a:xfrm>
          </p:grpSpPr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alpha val="70195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alpha val="3019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3504" y="4270"/>
              <a:ext cx="1089" cy="1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302625" y="4886960"/>
            <a:ext cx="1238250" cy="1236345"/>
            <a:chOff x="13075" y="7696"/>
            <a:chExt cx="1950" cy="1947"/>
          </a:xfrm>
        </p:grpSpPr>
        <p:grpSp>
          <p:nvGrpSpPr>
            <p:cNvPr id="17" name="Group 26"/>
            <p:cNvGrpSpPr/>
            <p:nvPr/>
          </p:nvGrpSpPr>
          <p:grpSpPr bwMode="auto">
            <a:xfrm>
              <a:off x="13075" y="7696"/>
              <a:ext cx="1950" cy="1947"/>
              <a:chOff x="802" y="845"/>
              <a:chExt cx="827" cy="826"/>
            </a:xfrm>
          </p:grpSpPr>
          <p:sp>
            <p:nvSpPr>
              <p:cNvPr id="70" name="Oval 27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Oval 28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folHlink">
                    <a:alpha val="70195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Oval 29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folHlink">
                    <a:alpha val="3019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3506" y="7771"/>
              <a:ext cx="1089" cy="1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20975" y="3766185"/>
            <a:ext cx="1238250" cy="1255395"/>
            <a:chOff x="4285" y="5931"/>
            <a:chExt cx="1950" cy="1977"/>
          </a:xfrm>
        </p:grpSpPr>
        <p:grpSp>
          <p:nvGrpSpPr>
            <p:cNvPr id="13" name="Group 19"/>
            <p:cNvGrpSpPr/>
            <p:nvPr/>
          </p:nvGrpSpPr>
          <p:grpSpPr bwMode="auto">
            <a:xfrm>
              <a:off x="4285" y="5931"/>
              <a:ext cx="1950" cy="1947"/>
              <a:chOff x="802" y="845"/>
              <a:chExt cx="827" cy="826"/>
            </a:xfrm>
          </p:grpSpPr>
          <p:sp>
            <p:nvSpPr>
              <p:cNvPr id="4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659" y="6036"/>
              <a:ext cx="1089" cy="1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3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306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六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41" name="空心弧 40"/>
          <p:cNvSpPr/>
          <p:nvPr/>
        </p:nvSpPr>
        <p:spPr>
          <a:xfrm rot="5400000">
            <a:off x="861818" y="1929967"/>
            <a:ext cx="4091171" cy="4091173"/>
          </a:xfrm>
          <a:prstGeom prst="blockArc">
            <a:avLst>
              <a:gd name="adj1" fmla="val 1080000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690016" y="1973277"/>
            <a:ext cx="512808" cy="5128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67149" y="3726400"/>
            <a:ext cx="512808" cy="5128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89789" y="5508027"/>
            <a:ext cx="512808" cy="5128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9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1" name="矩形 47"/>
          <p:cNvSpPr>
            <a:spLocks noChangeArrowheads="1"/>
          </p:cNvSpPr>
          <p:nvPr/>
        </p:nvSpPr>
        <p:spPr bwMode="auto">
          <a:xfrm>
            <a:off x="6653530" y="2030730"/>
            <a:ext cx="3519805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  <a:sym typeface="微软雅黑" panose="020B0503020204020204" charset="-122"/>
              </a:rPr>
              <a:t>了解交换机的作用和配置模式。</a:t>
            </a: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594090" y="3672840"/>
            <a:ext cx="3274060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  <a:sym typeface="微软雅黑" panose="020B0503020204020204" charset="-122"/>
              </a:rPr>
              <a:t>掌握交换机的常用基本配置和远程访问设置。</a:t>
            </a: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7623175" y="5454650"/>
            <a:ext cx="3332480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/>
                </a:solidFill>
                <a:sym typeface="微软雅黑" panose="020B0503020204020204" charset="-122"/>
              </a:rPr>
              <a:t>掌握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sym typeface="微软雅黑" panose="020B0503020204020204" charset="-122"/>
              </a:rPr>
              <a:t>Cisco Packet Tracer</a:t>
            </a:r>
            <a:r>
              <a:rPr lang="zh-CN" altLang="en-US" sz="1800" dirty="0">
                <a:solidFill>
                  <a:schemeClr val="tx1"/>
                </a:solidFill>
                <a:sym typeface="微软雅黑" panose="020B0503020204020204" charset="-122"/>
              </a:rPr>
              <a:t> 交换机模拟软件的使用。</a:t>
            </a:r>
          </a:p>
        </p:txBody>
      </p:sp>
      <p:sp>
        <p:nvSpPr>
          <p:cNvPr id="87" name="椭圆 86"/>
          <p:cNvSpPr/>
          <p:nvPr/>
        </p:nvSpPr>
        <p:spPr>
          <a:xfrm>
            <a:off x="1691005" y="2587625"/>
            <a:ext cx="2618740" cy="25615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852930" y="3527425"/>
            <a:ext cx="245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99890" y="1748790"/>
            <a:ext cx="2390140" cy="956310"/>
            <a:chOff x="6614" y="2754"/>
            <a:chExt cx="3764" cy="1506"/>
          </a:xfrm>
        </p:grpSpPr>
        <p:grpSp>
          <p:nvGrpSpPr>
            <p:cNvPr id="13" name="组合 12"/>
            <p:cNvGrpSpPr/>
            <p:nvPr/>
          </p:nvGrpSpPr>
          <p:grpSpPr>
            <a:xfrm>
              <a:off x="6614" y="2754"/>
              <a:ext cx="3765" cy="1506"/>
              <a:chOff x="4340951" y="1564822"/>
              <a:chExt cx="2390955" cy="95612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4340951" y="2045561"/>
                <a:ext cx="1440000" cy="0"/>
              </a:xfrm>
              <a:prstGeom prst="line">
                <a:avLst/>
              </a:prstGeom>
              <a:ln w="12700">
                <a:solidFill>
                  <a:srgbClr val="9DA8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5775778" y="1564822"/>
                <a:ext cx="956128" cy="9561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9282" y="3008"/>
              <a:ext cx="688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89855" y="3504565"/>
            <a:ext cx="3341370" cy="956310"/>
            <a:chOff x="8173" y="5519"/>
            <a:chExt cx="5262" cy="1506"/>
          </a:xfrm>
        </p:grpSpPr>
        <p:grpSp>
          <p:nvGrpSpPr>
            <p:cNvPr id="35" name="组合 34"/>
            <p:cNvGrpSpPr/>
            <p:nvPr/>
          </p:nvGrpSpPr>
          <p:grpSpPr>
            <a:xfrm>
              <a:off x="8173" y="5519"/>
              <a:ext cx="5263" cy="1506"/>
              <a:chOff x="5494736" y="2623003"/>
              <a:chExt cx="3341742" cy="956128"/>
            </a:xfrm>
          </p:grpSpPr>
          <p:cxnSp>
            <p:nvCxnSpPr>
              <p:cNvPr id="37" name="直接连接符 36"/>
              <p:cNvCxnSpPr>
                <a:stCxn id="5" idx="6"/>
                <a:endCxn id="38" idx="2"/>
              </p:cNvCxnSpPr>
              <p:nvPr/>
            </p:nvCxnSpPr>
            <p:spPr>
              <a:xfrm>
                <a:off x="5494736" y="3101067"/>
                <a:ext cx="2385695" cy="0"/>
              </a:xfrm>
              <a:prstGeom prst="line">
                <a:avLst/>
              </a:prstGeom>
              <a:ln w="12700">
                <a:solidFill>
                  <a:srgbClr val="9DA8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7880350" y="2623003"/>
                <a:ext cx="956128" cy="95612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2339" y="5757"/>
              <a:ext cx="688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n w="10160">
                    <a:noFill/>
                    <a:prstDash val="solid"/>
                  </a:ln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91635" y="5286375"/>
            <a:ext cx="3351530" cy="956310"/>
            <a:chOff x="6601" y="8325"/>
            <a:chExt cx="5278" cy="1506"/>
          </a:xfrm>
        </p:grpSpPr>
        <p:grpSp>
          <p:nvGrpSpPr>
            <p:cNvPr id="40" name="组合 39"/>
            <p:cNvGrpSpPr/>
            <p:nvPr/>
          </p:nvGrpSpPr>
          <p:grpSpPr>
            <a:xfrm>
              <a:off x="6601" y="8325"/>
              <a:ext cx="5278" cy="1506"/>
              <a:chOff x="5484757" y="3890281"/>
              <a:chExt cx="3351721" cy="956128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5484757" y="4384386"/>
                <a:ext cx="2372336" cy="0"/>
              </a:xfrm>
              <a:prstGeom prst="line">
                <a:avLst/>
              </a:prstGeom>
              <a:ln w="12700">
                <a:solidFill>
                  <a:srgbClr val="9DA8B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7880350" y="3890281"/>
                <a:ext cx="956128" cy="9561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0783" y="8574"/>
              <a:ext cx="688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" grpId="0" bldLvl="0" animBg="1"/>
      <p:bldP spid="5" grpId="0" bldLvl="0" animBg="1"/>
      <p:bldP spid="7" grpId="0" bldLvl="0" animBg="1"/>
      <p:bldP spid="71" grpId="0"/>
      <p:bldP spid="84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gray">
          <a:xfrm rot="12840000" flipV="1">
            <a:off x="1884680" y="3596005"/>
            <a:ext cx="1360805" cy="107950"/>
          </a:xfrm>
          <a:prstGeom prst="roundRect">
            <a:avLst>
              <a:gd name="adj" fmla="val 37465"/>
            </a:avLst>
          </a:prstGeom>
          <a:gradFill rotWithShape="1">
            <a:gsLst>
              <a:gs pos="833">
                <a:srgbClr val="A9A9A9"/>
              </a:gs>
              <a:gs pos="31000">
                <a:srgbClr val="F9F9F9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 rot="17520000" flipV="1">
            <a:off x="576580" y="3812540"/>
            <a:ext cx="1150620" cy="107950"/>
          </a:xfrm>
          <a:prstGeom prst="roundRect">
            <a:avLst>
              <a:gd name="adj" fmla="val 25282"/>
            </a:avLst>
          </a:prstGeom>
          <a:gradFill rotWithShape="1">
            <a:gsLst>
              <a:gs pos="833">
                <a:srgbClr val="A9A9A9"/>
              </a:gs>
              <a:gs pos="31000">
                <a:srgbClr val="F9F9F9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 rot="19260000" flipV="1">
            <a:off x="1692910" y="2419350"/>
            <a:ext cx="1094105" cy="98425"/>
          </a:xfrm>
          <a:prstGeom prst="roundRect">
            <a:avLst>
              <a:gd name="adj" fmla="val 38275"/>
            </a:avLst>
          </a:prstGeom>
          <a:gradFill rotWithShape="1">
            <a:gsLst>
              <a:gs pos="833">
                <a:srgbClr val="A9A9A9"/>
              </a:gs>
              <a:gs pos="31000">
                <a:srgbClr val="F9F9F9"/>
              </a:gs>
              <a:gs pos="100000">
                <a:srgbClr val="5F5F5F"/>
              </a:gs>
            </a:gsLst>
            <a:lin ang="16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641350" y="2006600"/>
            <a:ext cx="1775460" cy="1965960"/>
            <a:chOff x="3317" y="3236"/>
            <a:chExt cx="2796" cy="3096"/>
          </a:xfrm>
        </p:grpSpPr>
        <p:grpSp>
          <p:nvGrpSpPr>
            <p:cNvPr id="18" name="组合 72"/>
            <p:cNvGrpSpPr/>
            <p:nvPr/>
          </p:nvGrpSpPr>
          <p:grpSpPr>
            <a:xfrm>
              <a:off x="3317" y="3236"/>
              <a:ext cx="2797" cy="3097"/>
              <a:chOff x="2581274" y="2414588"/>
              <a:chExt cx="1419226" cy="157136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581274" y="3720165"/>
                <a:ext cx="1419226" cy="265788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ysClr val="window" lastClr="FFFFFF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grpSp>
            <p:nvGrpSpPr>
              <p:cNvPr id="26" name="组合 19"/>
              <p:cNvGrpSpPr/>
              <p:nvPr/>
            </p:nvGrpSpPr>
            <p:grpSpPr>
              <a:xfrm>
                <a:off x="2606675" y="2414588"/>
                <a:ext cx="1368425" cy="1368425"/>
                <a:chOff x="2606675" y="2414588"/>
                <a:chExt cx="1368425" cy="1368425"/>
              </a:xfrm>
            </p:grpSpPr>
            <p:sp>
              <p:nvSpPr>
                <p:cNvPr id="27" name="Oval 19"/>
                <p:cNvSpPr>
                  <a:spLocks noChangeArrowheads="1"/>
                </p:cNvSpPr>
                <p:nvPr/>
              </p:nvSpPr>
              <p:spPr bwMode="auto">
                <a:xfrm>
                  <a:off x="2606675" y="2414588"/>
                  <a:ext cx="1368425" cy="1368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68426">
                        <a:lumMod val="40000"/>
                        <a:lumOff val="60000"/>
                      </a:srgbClr>
                    </a:gs>
                    <a:gs pos="100000">
                      <a:srgbClr val="F6842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68426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algn="ctr" defTabSz="914400">
                    <a:lnSpc>
                      <a:spcPct val="120000"/>
                    </a:lnSpc>
                    <a:defRPr/>
                  </a:pPr>
                  <a:endParaRPr lang="zh-CN" altLang="en-US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未知"/>
                <p:cNvSpPr/>
                <p:nvPr/>
              </p:nvSpPr>
              <p:spPr bwMode="auto">
                <a:xfrm>
                  <a:off x="2720975" y="2454275"/>
                  <a:ext cx="1139825" cy="555625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40" name="TextBox 61"/>
            <p:cNvSpPr txBox="1">
              <a:spLocks noChangeArrowheads="1"/>
            </p:cNvSpPr>
            <p:nvPr/>
          </p:nvSpPr>
          <p:spPr bwMode="auto">
            <a:xfrm>
              <a:off x="3382" y="4290"/>
              <a:ext cx="2688" cy="7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设备与条件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823845" y="1945005"/>
            <a:ext cx="7400290" cy="396240"/>
            <a:chOff x="6754" y="3139"/>
            <a:chExt cx="11654" cy="624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6754" y="3763"/>
              <a:ext cx="11654" cy="0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3" name="矩形 42"/>
            <p:cNvSpPr/>
            <p:nvPr/>
          </p:nvSpPr>
          <p:spPr>
            <a:xfrm>
              <a:off x="7403" y="3139"/>
              <a:ext cx="10828" cy="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2960交换机一台，计算机若干台，Console配置线一根，网线若干。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64235" y="4871085"/>
            <a:ext cx="5826760" cy="384810"/>
            <a:chOff x="3668" y="7747"/>
            <a:chExt cx="9176" cy="60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668" y="8353"/>
              <a:ext cx="9176" cy="0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矩形 45"/>
            <p:cNvSpPr/>
            <p:nvPr/>
          </p:nvSpPr>
          <p:spPr>
            <a:xfrm>
              <a:off x="4314" y="7747"/>
              <a:ext cx="7968" cy="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实验拓扑图。本实验用到网络拓扑如图5-1所示。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411220" y="4187190"/>
            <a:ext cx="3563620" cy="384810"/>
            <a:chOff x="7679" y="6670"/>
            <a:chExt cx="5612" cy="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7679" y="7276"/>
              <a:ext cx="5613" cy="0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7" name="矩形 46"/>
            <p:cNvSpPr/>
            <p:nvPr/>
          </p:nvSpPr>
          <p:spPr>
            <a:xfrm>
              <a:off x="8255" y="6670"/>
              <a:ext cx="4248" cy="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Cisco Packet Tracer</a:t>
              </a:r>
              <a:r>
                <a:rPr lang="zh-CN" alt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软件。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85695" y="1357630"/>
            <a:ext cx="971550" cy="1104900"/>
            <a:chOff x="6064" y="2214"/>
            <a:chExt cx="1530" cy="1740"/>
          </a:xfrm>
        </p:grpSpPr>
        <p:grpSp>
          <p:nvGrpSpPr>
            <p:cNvPr id="48" name="组合 11"/>
            <p:cNvGrpSpPr/>
            <p:nvPr/>
          </p:nvGrpSpPr>
          <p:grpSpPr>
            <a:xfrm>
              <a:off x="6064" y="2214"/>
              <a:ext cx="1530" cy="1740"/>
              <a:chOff x="2051050" y="4567238"/>
              <a:chExt cx="1016000" cy="115505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60662" y="5533816"/>
                <a:ext cx="1006388" cy="188472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ysClr val="window" lastClr="FFFFFF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2051050" y="4567238"/>
                <a:ext cx="1016000" cy="10160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5C5C5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5C5C5"/>
                </a:solidFill>
                <a:round/>
              </a:ln>
              <a:effectLst/>
            </p:spPr>
            <p:txBody>
              <a:bodyPr anchor="ctr"/>
              <a:lstStyle/>
              <a:p>
                <a:pPr algn="ctr" defTabSz="914400">
                  <a:lnSpc>
                    <a:spcPct val="120000"/>
                  </a:lnSpc>
                  <a:defRPr/>
                </a:pPr>
                <a:endParaRPr lang="zh-CN" altLang="en-US" kern="0" dirty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51" name="未知"/>
              <p:cNvSpPr/>
              <p:nvPr/>
            </p:nvSpPr>
            <p:spPr bwMode="auto">
              <a:xfrm>
                <a:off x="2184402" y="4594495"/>
                <a:ext cx="755648" cy="324104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6357" y="2652"/>
              <a:ext cx="944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ln w="10160">
                    <a:noFill/>
                    <a:prstDash val="solid"/>
                  </a:ln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01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805430" y="3599815"/>
            <a:ext cx="971550" cy="1104900"/>
            <a:chOff x="6725" y="5745"/>
            <a:chExt cx="1530" cy="1740"/>
          </a:xfrm>
        </p:grpSpPr>
        <p:grpSp>
          <p:nvGrpSpPr>
            <p:cNvPr id="34" name="组合 11"/>
            <p:cNvGrpSpPr/>
            <p:nvPr/>
          </p:nvGrpSpPr>
          <p:grpSpPr>
            <a:xfrm>
              <a:off x="6725" y="5745"/>
              <a:ext cx="1530" cy="1740"/>
              <a:chOff x="2051050" y="4567238"/>
              <a:chExt cx="1016000" cy="115505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060662" y="5533816"/>
                <a:ext cx="1006388" cy="188472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ysClr val="window" lastClr="FFFFFF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051050" y="4567238"/>
                <a:ext cx="1016000" cy="10160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5C5C5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5C5C5"/>
                </a:solidFill>
                <a:round/>
              </a:ln>
              <a:effectLst/>
            </p:spPr>
            <p:txBody>
              <a:bodyPr anchor="ctr"/>
              <a:lstStyle/>
              <a:p>
                <a:pPr algn="ctr" defTabSz="914400">
                  <a:lnSpc>
                    <a:spcPct val="120000"/>
                  </a:lnSpc>
                  <a:defRPr/>
                </a:pPr>
                <a:endParaRPr lang="zh-CN" altLang="en-US" kern="0" dirty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7" name="未知"/>
              <p:cNvSpPr/>
              <p:nvPr/>
            </p:nvSpPr>
            <p:spPr bwMode="auto">
              <a:xfrm>
                <a:off x="2184402" y="4594495"/>
                <a:ext cx="755648" cy="324104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018" y="6183"/>
              <a:ext cx="944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ln w="10160">
                    <a:noFill/>
                    <a:prstDash val="solid"/>
                  </a:ln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02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80" y="4212590"/>
            <a:ext cx="971550" cy="1104900"/>
            <a:chOff x="2975" y="6710"/>
            <a:chExt cx="1530" cy="1740"/>
          </a:xfrm>
        </p:grpSpPr>
        <p:grpSp>
          <p:nvGrpSpPr>
            <p:cNvPr id="52" name="组合 11"/>
            <p:cNvGrpSpPr/>
            <p:nvPr/>
          </p:nvGrpSpPr>
          <p:grpSpPr>
            <a:xfrm>
              <a:off x="2975" y="6710"/>
              <a:ext cx="1530" cy="1740"/>
              <a:chOff x="2051050" y="4567238"/>
              <a:chExt cx="1016000" cy="115505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0662" y="5533816"/>
                <a:ext cx="1006388" cy="188472"/>
              </a:xfrm>
              <a:prstGeom prst="ellipse">
                <a:avLst/>
              </a:prstGeom>
              <a:gradFill flip="none" rotWithShape="1">
                <a:gsLst>
                  <a:gs pos="97000">
                    <a:sysClr val="windowText" lastClr="000000">
                      <a:alpha val="0"/>
                    </a:sysClr>
                  </a:gs>
                  <a:gs pos="0">
                    <a:sysClr val="windowText" lastClr="000000">
                      <a:alpha val="54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ysClr val="window" lastClr="FFFFFF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54" name="Oval 19"/>
              <p:cNvSpPr>
                <a:spLocks noChangeArrowheads="1"/>
              </p:cNvSpPr>
              <p:nvPr/>
            </p:nvSpPr>
            <p:spPr bwMode="auto">
              <a:xfrm>
                <a:off x="2051050" y="4567238"/>
                <a:ext cx="1016000" cy="10160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5C5C5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5C5C5"/>
                </a:solidFill>
                <a:round/>
              </a:ln>
              <a:effectLst/>
            </p:spPr>
            <p:txBody>
              <a:bodyPr anchor="ctr"/>
              <a:lstStyle/>
              <a:p>
                <a:pPr algn="ctr" defTabSz="914400">
                  <a:lnSpc>
                    <a:spcPct val="120000"/>
                  </a:lnSpc>
                  <a:defRPr/>
                </a:pPr>
                <a:endParaRPr lang="zh-CN" altLang="en-US" kern="0" dirty="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55" name="未知"/>
              <p:cNvSpPr/>
              <p:nvPr/>
            </p:nvSpPr>
            <p:spPr bwMode="auto">
              <a:xfrm>
                <a:off x="2184402" y="4594495"/>
                <a:ext cx="755648" cy="324104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3268" y="7134"/>
              <a:ext cx="944" cy="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ln w="10160">
                    <a:noFill/>
                    <a:prstDash val="solid"/>
                  </a:ln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ang="5400000" scaled="0"/>
                  </a:gra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03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98105" y="3004820"/>
            <a:ext cx="3573780" cy="2616835"/>
            <a:chOff x="12123" y="4732"/>
            <a:chExt cx="5628" cy="4121"/>
          </a:xfrm>
        </p:grpSpPr>
        <p:graphicFrame>
          <p:nvGraphicFramePr>
            <p:cNvPr id="2" name="对象 97"/>
            <p:cNvGraphicFramePr>
              <a:graphicFrameLocks/>
            </p:cNvGraphicFramePr>
            <p:nvPr/>
          </p:nvGraphicFramePr>
          <p:xfrm>
            <a:off x="12217" y="4732"/>
            <a:ext cx="5440" cy="3642"/>
          </p:xfrm>
          <a:graphic>
            <a:graphicData uri="http://schemas.openxmlformats.org/presentationml/2006/ole">
              <p:oleObj spid="_x0000_s3076" r:id="rId4" imgW="4253103" imgH="2843022" progId="">
                <p:embed/>
              </p:oleObj>
            </a:graphicData>
          </a:graphic>
        </p:graphicFrame>
        <p:sp>
          <p:nvSpPr>
            <p:cNvPr id="66" name="文本框 65"/>
            <p:cNvSpPr txBox="1"/>
            <p:nvPr/>
          </p:nvSpPr>
          <p:spPr>
            <a:xfrm>
              <a:off x="12123" y="8277"/>
              <a:ext cx="56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图5-1  交换机基本配置实验拓扑图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19" grpId="0" bldLvl="0" animBg="1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360" y="1310005"/>
            <a:ext cx="10956290" cy="4671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635" y="2844165"/>
            <a:ext cx="7101840" cy="2260600"/>
            <a:chOff x="201" y="4479"/>
            <a:chExt cx="11184" cy="3560"/>
          </a:xfrm>
        </p:grpSpPr>
        <p:sp>
          <p:nvSpPr>
            <p:cNvPr id="3" name="五边形 2"/>
            <p:cNvSpPr/>
            <p:nvPr/>
          </p:nvSpPr>
          <p:spPr>
            <a:xfrm>
              <a:off x="201" y="5073"/>
              <a:ext cx="11185" cy="1837"/>
            </a:xfrm>
            <a:prstGeom prst="homePlate">
              <a:avLst>
                <a:gd name="adj" fmla="val 47961"/>
              </a:avLst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 sz="249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809" y="5088"/>
              <a:ext cx="5186" cy="1822"/>
              <a:chOff x="1809" y="5088"/>
              <a:chExt cx="5186" cy="1822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1809" y="5088"/>
                <a:ext cx="1677" cy="1822"/>
              </a:xfrm>
              <a:prstGeom prst="chevron">
                <a:avLst>
                  <a:gd name="adj" fmla="val 544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1" tIns="45716" rIns="91431" bIns="45716" rtlCol="0" anchor="ctr"/>
              <a:lstStyle/>
              <a:p>
                <a:pPr algn="ctr"/>
                <a:endParaRPr lang="zh-CN" altLang="en-US" sz="2490"/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2979" y="5088"/>
                <a:ext cx="1677" cy="1822"/>
              </a:xfrm>
              <a:prstGeom prst="chevron">
                <a:avLst>
                  <a:gd name="adj" fmla="val 54429"/>
                </a:avLst>
              </a:prstGeom>
              <a:solidFill>
                <a:srgbClr val="25B1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1" tIns="45716" rIns="91431" bIns="45716" rtlCol="0" anchor="ctr"/>
              <a:lstStyle/>
              <a:p>
                <a:pPr algn="ctr"/>
                <a:endParaRPr lang="zh-CN" altLang="en-US" sz="2490"/>
              </a:p>
            </p:txBody>
          </p:sp>
          <p:sp>
            <p:nvSpPr>
              <p:cNvPr id="10" name="燕尾形 9"/>
              <p:cNvSpPr/>
              <p:nvPr/>
            </p:nvSpPr>
            <p:spPr>
              <a:xfrm>
                <a:off x="4149" y="5088"/>
                <a:ext cx="1677" cy="1822"/>
              </a:xfrm>
              <a:prstGeom prst="chevron">
                <a:avLst>
                  <a:gd name="adj" fmla="val 544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1" tIns="45716" rIns="91431" bIns="45716" rtlCol="0" anchor="ctr"/>
              <a:lstStyle/>
              <a:p>
                <a:pPr algn="ctr"/>
                <a:endParaRPr lang="zh-CN" altLang="en-US" sz="2490"/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5319" y="5088"/>
                <a:ext cx="1677" cy="1822"/>
              </a:xfrm>
              <a:prstGeom prst="chevron">
                <a:avLst>
                  <a:gd name="adj" fmla="val 54429"/>
                </a:avLst>
              </a:prstGeom>
              <a:solidFill>
                <a:srgbClr val="25B1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1" tIns="45716" rIns="91431" bIns="45716" rtlCol="0" anchor="ctr"/>
              <a:lstStyle/>
              <a:p>
                <a:pPr algn="ctr"/>
                <a:endParaRPr lang="zh-CN" altLang="en-US" sz="2490"/>
              </a:p>
            </p:txBody>
          </p:sp>
        </p:grpSp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6932" y="4479"/>
              <a:ext cx="3732" cy="3561"/>
              <a:chOff x="3197225" y="3458369"/>
              <a:chExt cx="533400" cy="487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9" name="Oval 312"/>
              <p:cNvSpPr>
                <a:spLocks noChangeArrowheads="1"/>
              </p:cNvSpPr>
              <p:nvPr/>
            </p:nvSpPr>
            <p:spPr bwMode="auto">
              <a:xfrm>
                <a:off x="3568700" y="3458369"/>
                <a:ext cx="93663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/>
              </a:p>
            </p:txBody>
          </p:sp>
          <p:sp>
            <p:nvSpPr>
              <p:cNvPr id="30" name="Freeform 313"/>
              <p:cNvSpPr/>
              <p:nvPr/>
            </p:nvSpPr>
            <p:spPr bwMode="auto">
              <a:xfrm>
                <a:off x="3197225" y="3513932"/>
                <a:ext cx="533400" cy="431800"/>
              </a:xfrm>
              <a:custGeom>
                <a:avLst/>
                <a:gdLst>
                  <a:gd name="T0" fmla="*/ 7 w 142"/>
                  <a:gd name="T1" fmla="*/ 60 h 115"/>
                  <a:gd name="T2" fmla="*/ 9 w 142"/>
                  <a:gd name="T3" fmla="*/ 60 h 115"/>
                  <a:gd name="T4" fmla="*/ 36 w 142"/>
                  <a:gd name="T5" fmla="*/ 60 h 115"/>
                  <a:gd name="T6" fmla="*/ 77 w 142"/>
                  <a:gd name="T7" fmla="*/ 12 h 115"/>
                  <a:gd name="T8" fmla="*/ 67 w 142"/>
                  <a:gd name="T9" fmla="*/ 12 h 115"/>
                  <a:gd name="T10" fmla="*/ 48 w 142"/>
                  <a:gd name="T11" fmla="*/ 34 h 115"/>
                  <a:gd name="T12" fmla="*/ 43 w 142"/>
                  <a:gd name="T13" fmla="*/ 36 h 115"/>
                  <a:gd name="T14" fmla="*/ 37 w 142"/>
                  <a:gd name="T15" fmla="*/ 30 h 115"/>
                  <a:gd name="T16" fmla="*/ 39 w 142"/>
                  <a:gd name="T17" fmla="*/ 25 h 115"/>
                  <a:gd name="T18" fmla="*/ 59 w 142"/>
                  <a:gd name="T19" fmla="*/ 2 h 115"/>
                  <a:gd name="T20" fmla="*/ 64 w 142"/>
                  <a:gd name="T21" fmla="*/ 0 h 115"/>
                  <a:gd name="T22" fmla="*/ 93 w 142"/>
                  <a:gd name="T23" fmla="*/ 0 h 115"/>
                  <a:gd name="T24" fmla="*/ 114 w 142"/>
                  <a:gd name="T25" fmla="*/ 15 h 115"/>
                  <a:gd name="T26" fmla="*/ 114 w 142"/>
                  <a:gd name="T27" fmla="*/ 32 h 115"/>
                  <a:gd name="T28" fmla="*/ 135 w 142"/>
                  <a:gd name="T29" fmla="*/ 32 h 115"/>
                  <a:gd name="T30" fmla="*/ 139 w 142"/>
                  <a:gd name="T31" fmla="*/ 34 h 115"/>
                  <a:gd name="T32" fmla="*/ 139 w 142"/>
                  <a:gd name="T33" fmla="*/ 43 h 115"/>
                  <a:gd name="T34" fmla="*/ 135 w 142"/>
                  <a:gd name="T35" fmla="*/ 45 h 115"/>
                  <a:gd name="T36" fmla="*/ 109 w 142"/>
                  <a:gd name="T37" fmla="*/ 45 h 115"/>
                  <a:gd name="T38" fmla="*/ 101 w 142"/>
                  <a:gd name="T39" fmla="*/ 38 h 115"/>
                  <a:gd name="T40" fmla="*/ 101 w 142"/>
                  <a:gd name="T41" fmla="*/ 27 h 115"/>
                  <a:gd name="T42" fmla="*/ 86 w 142"/>
                  <a:gd name="T43" fmla="*/ 45 h 115"/>
                  <a:gd name="T44" fmla="*/ 100 w 142"/>
                  <a:gd name="T45" fmla="*/ 59 h 115"/>
                  <a:gd name="T46" fmla="*/ 101 w 142"/>
                  <a:gd name="T47" fmla="*/ 69 h 115"/>
                  <a:gd name="T48" fmla="*/ 92 w 142"/>
                  <a:gd name="T49" fmla="*/ 109 h 115"/>
                  <a:gd name="T50" fmla="*/ 85 w 142"/>
                  <a:gd name="T51" fmla="*/ 115 h 115"/>
                  <a:gd name="T52" fmla="*/ 77 w 142"/>
                  <a:gd name="T53" fmla="*/ 108 h 115"/>
                  <a:gd name="T54" fmla="*/ 77 w 142"/>
                  <a:gd name="T55" fmla="*/ 106 h 115"/>
                  <a:gd name="T56" fmla="*/ 85 w 142"/>
                  <a:gd name="T57" fmla="*/ 72 h 115"/>
                  <a:gd name="T58" fmla="*/ 66 w 142"/>
                  <a:gd name="T59" fmla="*/ 54 h 115"/>
                  <a:gd name="T60" fmla="*/ 50 w 142"/>
                  <a:gd name="T61" fmla="*/ 72 h 115"/>
                  <a:gd name="T62" fmla="*/ 41 w 142"/>
                  <a:gd name="T63" fmla="*/ 75 h 115"/>
                  <a:gd name="T64" fmla="*/ 8 w 142"/>
                  <a:gd name="T65" fmla="*/ 75 h 115"/>
                  <a:gd name="T66" fmla="*/ 1 w 142"/>
                  <a:gd name="T67" fmla="*/ 69 h 115"/>
                  <a:gd name="T68" fmla="*/ 7 w 142"/>
                  <a:gd name="T69" fmla="*/ 6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2" h="115">
                    <a:moveTo>
                      <a:pt x="7" y="60"/>
                    </a:moveTo>
                    <a:cubicBezTo>
                      <a:pt x="7" y="60"/>
                      <a:pt x="8" y="60"/>
                      <a:pt x="9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7" y="35"/>
                      <a:pt x="45" y="36"/>
                      <a:pt x="43" y="36"/>
                    </a:cubicBezTo>
                    <a:cubicBezTo>
                      <a:pt x="40" y="36"/>
                      <a:pt x="37" y="33"/>
                      <a:pt x="37" y="30"/>
                    </a:cubicBezTo>
                    <a:cubicBezTo>
                      <a:pt x="37" y="28"/>
                      <a:pt x="38" y="26"/>
                      <a:pt x="39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1" y="1"/>
                      <a:pt x="62" y="0"/>
                      <a:pt x="64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3" y="0"/>
                      <a:pt x="112" y="14"/>
                      <a:pt x="114" y="15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5" y="32"/>
                      <a:pt x="135" y="32"/>
                      <a:pt x="135" y="32"/>
                    </a:cubicBezTo>
                    <a:cubicBezTo>
                      <a:pt x="137" y="32"/>
                      <a:pt x="138" y="33"/>
                      <a:pt x="139" y="34"/>
                    </a:cubicBezTo>
                    <a:cubicBezTo>
                      <a:pt x="142" y="36"/>
                      <a:pt x="142" y="40"/>
                      <a:pt x="139" y="43"/>
                    </a:cubicBezTo>
                    <a:cubicBezTo>
                      <a:pt x="138" y="44"/>
                      <a:pt x="137" y="44"/>
                      <a:pt x="135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1" y="44"/>
                      <a:pt x="101" y="38"/>
                      <a:pt x="101" y="38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59"/>
                      <a:pt x="103" y="62"/>
                      <a:pt x="101" y="69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13"/>
                      <a:pt x="88" y="115"/>
                      <a:pt x="85" y="115"/>
                    </a:cubicBezTo>
                    <a:cubicBezTo>
                      <a:pt x="80" y="115"/>
                      <a:pt x="77" y="112"/>
                      <a:pt x="77" y="108"/>
                    </a:cubicBezTo>
                    <a:cubicBezTo>
                      <a:pt x="77" y="107"/>
                      <a:pt x="77" y="106"/>
                      <a:pt x="77" y="106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48" y="75"/>
                      <a:pt x="41" y="75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5" y="75"/>
                      <a:pt x="2" y="73"/>
                      <a:pt x="1" y="69"/>
                    </a:cubicBezTo>
                    <a:cubicBezTo>
                      <a:pt x="0" y="65"/>
                      <a:pt x="2" y="61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/>
              </a:p>
            </p:txBody>
          </p:sp>
        </p:grpSp>
      </p:grpSp>
      <p:cxnSp>
        <p:nvCxnSpPr>
          <p:cNvPr id="32" name="直接连接符 31"/>
          <p:cNvCxnSpPr/>
          <p:nvPr/>
        </p:nvCxnSpPr>
        <p:spPr>
          <a:xfrm rot="5400000">
            <a:off x="5569566" y="3781114"/>
            <a:ext cx="42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80535" y="5356609"/>
            <a:ext cx="25574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804785" y="2256155"/>
            <a:ext cx="2708275" cy="31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sym typeface="微软雅黑" panose="020B0503020204020204" charset="-122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sym typeface="微软雅黑" panose="020B0503020204020204" charset="-122"/>
              </a:rPr>
              <a:t>首先通过PC0利用终端方式访问交换机并对其进行基本配置，包括了解交换机操作系统命令行配置模式，以及修改交换机名称、特权密码、端口速率和模式，然后通过配置交换机的管理IP地址和其他远程访问设置，使其他PC通过远程访问交换机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676525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  <p:sp>
        <p:nvSpPr>
          <p:cNvPr id="12" name="文本框 47"/>
          <p:cNvSpPr txBox="1"/>
          <p:nvPr/>
        </p:nvSpPr>
        <p:spPr>
          <a:xfrm>
            <a:off x="6130925" y="3565525"/>
            <a:ext cx="465645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认识交换机前后面板</a:t>
            </a:r>
          </a:p>
        </p:txBody>
      </p:sp>
      <p:sp>
        <p:nvSpPr>
          <p:cNvPr id="16" name="文本框 49"/>
          <p:cNvSpPr txBox="1"/>
          <p:nvPr/>
        </p:nvSpPr>
        <p:spPr>
          <a:xfrm>
            <a:off x="6130925" y="400494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构建网络拓扑</a:t>
            </a:r>
          </a:p>
        </p:txBody>
      </p:sp>
      <p:sp>
        <p:nvSpPr>
          <p:cNvPr id="17" name="文本框 2"/>
          <p:cNvSpPr txBox="1"/>
          <p:nvPr/>
        </p:nvSpPr>
        <p:spPr>
          <a:xfrm>
            <a:off x="6130925" y="488378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交换机命令行的操作模式</a:t>
            </a:r>
          </a:p>
        </p:txBody>
      </p:sp>
      <p:sp>
        <p:nvSpPr>
          <p:cNvPr id="18" name="文本框 3"/>
          <p:cNvSpPr txBox="1"/>
          <p:nvPr/>
        </p:nvSpPr>
        <p:spPr>
          <a:xfrm>
            <a:off x="6130925" y="444436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使用终端方式访问交换机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6130925" y="5323205"/>
            <a:ext cx="4906010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交换机基本配置</a:t>
            </a:r>
          </a:p>
        </p:txBody>
      </p:sp>
      <p:sp>
        <p:nvSpPr>
          <p:cNvPr id="3" name="文本框 4"/>
          <p:cNvSpPr txBox="1"/>
          <p:nvPr/>
        </p:nvSpPr>
        <p:spPr>
          <a:xfrm>
            <a:off x="6130925" y="5762625"/>
            <a:ext cx="4906010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远程访问设置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Other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1124"/>
  <p:tag name="MH_LIBRARY" val="GRAPHIC"/>
  <p:tag name="MH_TYPE" val="Text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2685</Words>
  <Application>WPS 演示</Application>
  <PresentationFormat>自定义</PresentationFormat>
  <Paragraphs>275</Paragraphs>
  <Slides>39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1_A000120141119A01PPBG</vt:lpstr>
      <vt:lpstr>幻灯片 1</vt:lpstr>
      <vt:lpstr>幻灯片 2</vt:lpstr>
      <vt:lpstr>幻灯片 3</vt:lpstr>
      <vt:lpstr>幻灯片 4</vt:lpstr>
      <vt:lpstr>幻灯片 5</vt:lpstr>
      <vt:lpstr> 实验设备与条件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ccb</cp:lastModifiedBy>
  <cp:revision>122</cp:revision>
  <dcterms:created xsi:type="dcterms:W3CDTF">2016-12-08T02:43:00Z</dcterms:created>
  <dcterms:modified xsi:type="dcterms:W3CDTF">2020-12-22T09:40:10Z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