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  <p:sldId id="32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3" r:id="rId50"/>
    <p:sldId id="324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02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B39D-DA70-4D12-85D7-3943F6BD9B4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0ECA-B383-49A5-AAF1-06150DB9D5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地址转发表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编辑过滤器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选择过滤“</a:t>
            </a:r>
            <a:r>
              <a:rPr lang="en-US" altLang="zh-CN" dirty="0" smtClean="0"/>
              <a:t>ARP”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ICMP”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8802"/>
            <a:ext cx="53578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、打开“自动捕获</a:t>
            </a:r>
            <a:r>
              <a:rPr lang="en-US" altLang="zh-CN" dirty="0" smtClean="0"/>
              <a:t>/</a:t>
            </a:r>
            <a:r>
              <a:rPr lang="zh-CN" altLang="en-US" dirty="0" smtClean="0"/>
              <a:t>捕获”按钮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、在主机</a:t>
            </a:r>
            <a:r>
              <a:rPr lang="en-US" altLang="zh-CN" dirty="0" smtClean="0"/>
              <a:t>PC0</a:t>
            </a:r>
            <a:r>
              <a:rPr lang="zh-CN" altLang="en-US" dirty="0" smtClean="0"/>
              <a:t>上用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命令对主机</a:t>
            </a:r>
            <a:r>
              <a:rPr lang="en-US" altLang="zh-CN" dirty="0" smtClean="0"/>
              <a:t>PC1</a:t>
            </a:r>
            <a:r>
              <a:rPr lang="zh-CN" altLang="en-US" dirty="0" smtClean="0"/>
              <a:t>发送信息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命令结束后单击“自动捕获</a:t>
            </a:r>
            <a:r>
              <a:rPr lang="en-US" altLang="zh-CN" dirty="0" smtClean="0"/>
              <a:t>/</a:t>
            </a:r>
            <a:r>
              <a:rPr lang="zh-CN" altLang="en-US" dirty="0" smtClean="0"/>
              <a:t>捕获”按钮，停止自动捕捉。此时事件列表中显示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命令期间捕获的协议数据包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、分析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协议报文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具体过程如下</a:t>
            </a:r>
            <a:r>
              <a:rPr lang="zh-CN" altLang="en-US" dirty="0" smtClean="0"/>
              <a:t>所图示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开始一个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41290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801004" cy="17145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--ICMP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pc0</a:t>
            </a:r>
            <a:r>
              <a:rPr lang="zh-CN" altLang="en-US" sz="2800" dirty="0" smtClean="0"/>
              <a:t>下一跳的地址</a:t>
            </a:r>
            <a:r>
              <a:rPr lang="en-US" altLang="zh-CN" sz="2800" dirty="0" smtClean="0"/>
              <a:t>ip:192.168.1.2</a:t>
            </a:r>
            <a:r>
              <a:rPr lang="zh-CN" altLang="en-US" sz="2800" dirty="0" smtClean="0"/>
              <a:t>是单播地址，查询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表，此</a:t>
            </a:r>
            <a:r>
              <a:rPr lang="en-US" altLang="zh-CN" sz="2800" dirty="0" err="1" smtClean="0"/>
              <a:t>ip</a:t>
            </a:r>
            <a:r>
              <a:rPr lang="zh-CN" altLang="en-US" sz="2800" dirty="0" smtClean="0"/>
              <a:t>不在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表中，尝试为此</a:t>
            </a:r>
            <a:r>
              <a:rPr lang="en-US" altLang="zh-CN" sz="2800" dirty="0" err="1" smtClean="0"/>
              <a:t>ip</a:t>
            </a:r>
            <a:r>
              <a:rPr lang="zh-CN" altLang="en-US" sz="2800" dirty="0" smtClean="0"/>
              <a:t>发送一个</a:t>
            </a:r>
            <a:r>
              <a:rPr lang="en-US" altLang="zh-CN" sz="2800" dirty="0" smtClean="0"/>
              <a:t>ARP</a:t>
            </a:r>
            <a:r>
              <a:rPr lang="zh-CN" altLang="en-US" sz="2800" dirty="0" smtClean="0"/>
              <a:t>请求包，将包存入缓存中</a:t>
            </a:r>
            <a:endParaRPr lang="zh-CN" altLang="en-US" sz="28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2000" y="2343663"/>
            <a:ext cx="5000000" cy="3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ARP</a:t>
            </a:r>
            <a:r>
              <a:rPr lang="zh-CN" altLang="en-US" sz="2800" dirty="0" smtClean="0"/>
              <a:t>协议报文，</a:t>
            </a:r>
            <a:r>
              <a:rPr lang="en-US" altLang="zh-CN" sz="2800" dirty="0" smtClean="0"/>
              <a:t>PC0</a:t>
            </a:r>
            <a:r>
              <a:rPr lang="zh-CN" altLang="en-US" sz="2800" dirty="0" smtClean="0"/>
              <a:t>发出的查询目标</a:t>
            </a:r>
            <a:r>
              <a:rPr lang="en-US" altLang="zh-CN" sz="2800" dirty="0" smtClean="0"/>
              <a:t>ip192.168.1.2</a:t>
            </a:r>
            <a:r>
              <a:rPr lang="zh-CN" altLang="en-US" sz="2800" dirty="0" smtClean="0"/>
              <a:t>所对应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地址的</a:t>
            </a:r>
            <a:r>
              <a:rPr lang="en-US" altLang="zh-CN" sz="2800" dirty="0" smtClean="0"/>
              <a:t>ARP</a:t>
            </a:r>
            <a:r>
              <a:rPr lang="zh-CN" altLang="en-US" sz="2800" dirty="0" smtClean="0"/>
              <a:t>查询包，是个广播报文</a:t>
            </a:r>
            <a:endParaRPr lang="zh-CN" altLang="en-US" sz="28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0234" y="1928802"/>
            <a:ext cx="698353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从</a:t>
            </a:r>
            <a:r>
              <a:rPr lang="en-US" altLang="zh-CN" sz="3200" dirty="0" smtClean="0"/>
              <a:t>PC0</a:t>
            </a:r>
            <a:r>
              <a:rPr lang="zh-CN" altLang="en-US" sz="3200" dirty="0" smtClean="0"/>
              <a:t>的适配器发出广播帧</a:t>
            </a:r>
            <a:endParaRPr lang="zh-CN" altLang="en-US" sz="32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7300" y="2071678"/>
            <a:ext cx="5089399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300" dirty="0" smtClean="0"/>
              <a:t>交换机从连接</a:t>
            </a:r>
            <a:r>
              <a:rPr lang="en-US" altLang="zh-CN" sz="3300" dirty="0" smtClean="0"/>
              <a:t>PC0</a:t>
            </a:r>
            <a:r>
              <a:rPr lang="zh-CN" altLang="en-US" sz="3300" dirty="0" smtClean="0"/>
              <a:t>的</a:t>
            </a:r>
            <a:r>
              <a:rPr lang="en-US" altLang="zh-CN" sz="3300" dirty="0" smtClean="0"/>
              <a:t>fa0/1</a:t>
            </a:r>
            <a:r>
              <a:rPr lang="zh-CN" altLang="en-US" sz="3300" dirty="0" smtClean="0"/>
              <a:t>口接收帧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714519"/>
            <a:ext cx="89042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/>
              <a:t>交换机接收</a:t>
            </a:r>
            <a:r>
              <a:rPr lang="zh-CN" altLang="en-US" sz="2800" dirty="0" smtClean="0"/>
              <a:t>该</a:t>
            </a:r>
            <a:r>
              <a:rPr lang="zh-CN" altLang="en-US" sz="2800" dirty="0"/>
              <a:t>帧</a:t>
            </a:r>
            <a:r>
              <a:rPr lang="zh-CN" altLang="en-US" sz="2800" dirty="0" smtClean="0"/>
              <a:t>，发现</a:t>
            </a:r>
            <a:r>
              <a:rPr lang="en-US" altLang="zh-CN" sz="2800" dirty="0" smtClean="0"/>
              <a:t>PC0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不在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地址表中，交换机将此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和对应当端口添加到自己的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表中，继续查找帧的目的</a:t>
            </a:r>
            <a:r>
              <a:rPr lang="en-US" altLang="zh-CN" sz="2800" dirty="0" smtClean="0"/>
              <a:t>MAC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5853" y="1974871"/>
            <a:ext cx="46922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交换机继续将这个广播帧发送给同一个子网的除了接收端口（</a:t>
            </a:r>
            <a:r>
              <a:rPr lang="en-US" altLang="zh-CN" sz="2800" dirty="0" smtClean="0"/>
              <a:t>fa0/1</a:t>
            </a:r>
            <a:r>
              <a:rPr lang="zh-CN" altLang="en-US" sz="2800" dirty="0" smtClean="0"/>
              <a:t>）以外的其他端口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57415"/>
            <a:ext cx="52101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从</a:t>
            </a:r>
            <a:r>
              <a:rPr lang="en-US" altLang="zh-CN" sz="2800" dirty="0" smtClean="0"/>
              <a:t>fa0/2</a:t>
            </a:r>
            <a:r>
              <a:rPr lang="zh-CN" altLang="en-US" sz="2800" dirty="0" smtClean="0"/>
              <a:t>发出广播帧</a:t>
            </a:r>
            <a:endParaRPr lang="zh-CN" altLang="en-US" sz="28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1047" y="2182229"/>
            <a:ext cx="4961905" cy="3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理解交换机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地址表的建立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地址转发表理解交换机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地址学习过程</a:t>
            </a:r>
            <a:endParaRPr lang="en-US" altLang="zh-CN" dirty="0" smtClean="0"/>
          </a:p>
          <a:p>
            <a:r>
              <a:rPr lang="zh-CN" altLang="en-US" dirty="0"/>
              <a:t>掌握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地址表的管理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的适配器接收此广播帧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0885"/>
            <a:ext cx="8229600" cy="380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请求帧</a:t>
            </a:r>
            <a:endParaRPr lang="zh-CN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142" y="1663181"/>
            <a:ext cx="5085715" cy="4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ARP</a:t>
            </a:r>
            <a:r>
              <a:rPr lang="zh-CN" altLang="en-US" dirty="0" smtClean="0"/>
              <a:t>处理来自</a:t>
            </a:r>
            <a:r>
              <a:rPr lang="en-US" altLang="zh-CN" dirty="0" smtClean="0"/>
              <a:t>PC1</a:t>
            </a:r>
            <a:r>
              <a:rPr lang="zh-CN" altLang="en-US" dirty="0" smtClean="0"/>
              <a:t>的</a:t>
            </a:r>
            <a:r>
              <a:rPr lang="zh-CN" altLang="en-US" dirty="0"/>
              <a:t>应答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571" y="1967943"/>
            <a:ext cx="5142857" cy="37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发送帧</a:t>
            </a:r>
            <a:endParaRPr lang="zh-CN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8190" y="2129848"/>
            <a:ext cx="5047619" cy="3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交换机从</a:t>
            </a:r>
            <a:r>
              <a:rPr lang="en-US" altLang="zh-CN" dirty="0" smtClean="0"/>
              <a:t>fa0/2</a:t>
            </a:r>
            <a:r>
              <a:rPr lang="zh-CN" altLang="en-US" dirty="0" smtClean="0"/>
              <a:t>接收由</a:t>
            </a:r>
            <a:r>
              <a:rPr lang="en-US" altLang="zh-CN" dirty="0" smtClean="0"/>
              <a:t>PC1</a:t>
            </a:r>
            <a:r>
              <a:rPr lang="zh-CN" altLang="en-US" dirty="0" smtClean="0"/>
              <a:t>发来的帧</a:t>
            </a:r>
            <a:endParaRPr lang="zh-CN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5867"/>
            <a:ext cx="8229600" cy="371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/>
              <a:t>帧</a:t>
            </a:r>
            <a:r>
              <a:rPr lang="zh-CN" altLang="en-US" sz="2200" dirty="0" smtClean="0"/>
              <a:t>的源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PC1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）</a:t>
            </a:r>
            <a:r>
              <a:rPr lang="zh-CN" altLang="en-US" sz="2200" dirty="0"/>
              <a:t>不在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表中，将</a:t>
            </a:r>
            <a:r>
              <a:rPr lang="en-US" altLang="zh-CN" sz="2200" dirty="0" smtClean="0"/>
              <a:t>PC1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加入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表中，这是一个单播帧，交换机从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表中查找目的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的相关信息</a:t>
            </a:r>
            <a:endParaRPr lang="zh-CN" altLang="en-US" sz="22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5853" y="1600200"/>
            <a:ext cx="46922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/>
              <a:t>发送端口</a:t>
            </a:r>
            <a:r>
              <a:rPr lang="zh-CN" altLang="en-US" sz="2800" dirty="0" smtClean="0"/>
              <a:t>是一个访问端口，交换机将此帧从该端口发出</a:t>
            </a:r>
            <a:endParaRPr lang="zh-CN" altLang="en-US" sz="2800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0095" y="1886991"/>
            <a:ext cx="5123810" cy="3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/>
              <a:t>交换机</a:t>
            </a:r>
            <a:r>
              <a:rPr lang="zh-CN" altLang="en-US" sz="3600" dirty="0" smtClean="0"/>
              <a:t>从</a:t>
            </a:r>
            <a:r>
              <a:rPr lang="en-US" altLang="zh-CN" sz="3600" dirty="0" smtClean="0"/>
              <a:t>fa0/1</a:t>
            </a:r>
            <a:r>
              <a:rPr lang="zh-CN" altLang="en-US" sz="3600" dirty="0" smtClean="0"/>
              <a:t>口发送帧给</a:t>
            </a:r>
            <a:r>
              <a:rPr lang="en-US" altLang="zh-CN" sz="3600" dirty="0" smtClean="0"/>
              <a:t>PC0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63" y="1785938"/>
            <a:ext cx="50958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PC0</a:t>
            </a:r>
            <a:r>
              <a:rPr lang="zh-CN" altLang="en-US" sz="3600" dirty="0" smtClean="0"/>
              <a:t>接收帧</a:t>
            </a:r>
            <a:endParaRPr lang="zh-CN" altLang="en-US" sz="3600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6713"/>
            <a:ext cx="8229600" cy="311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ARP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2967" y="1600200"/>
            <a:ext cx="47980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二、实验设备与条件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</a:t>
            </a:r>
            <a:r>
              <a:rPr lang="zh-CN" altLang="en-US" dirty="0" smtClean="0"/>
              <a:t>科</a:t>
            </a:r>
            <a:r>
              <a:rPr lang="en-US" altLang="zh-CN" dirty="0" smtClean="0"/>
              <a:t>2960</a:t>
            </a:r>
            <a:r>
              <a:rPr lang="zh-CN" altLang="en-US" dirty="0" smtClean="0"/>
              <a:t>交换机一台，计算机若干台</a:t>
            </a:r>
            <a:endParaRPr lang="en-US" altLang="zh-CN" dirty="0" smtClean="0"/>
          </a:p>
          <a:p>
            <a:r>
              <a:rPr lang="en-US" altLang="zh-CN" dirty="0" smtClean="0"/>
              <a:t>Cisco packet tracer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实验网络拓扑图如下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ARP</a:t>
            </a:r>
            <a:r>
              <a:rPr lang="zh-CN" altLang="en-US" sz="3600" dirty="0" smtClean="0"/>
              <a:t>从缓存中取出包，重新发送</a:t>
            </a:r>
            <a:endParaRPr lang="zh-CN" altLang="en-US" sz="3600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42723"/>
            <a:ext cx="8229600" cy="364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PC0</a:t>
            </a:r>
            <a:r>
              <a:rPr lang="zh-CN" altLang="en-US" dirty="0" smtClean="0"/>
              <a:t>发送帧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2197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交换机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fa0/1</a:t>
            </a:r>
            <a:r>
              <a:rPr lang="zh-CN" altLang="en-US" dirty="0" smtClean="0"/>
              <a:t>口接收帧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704975"/>
            <a:ext cx="8732837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从交换机的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表中查找帧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源和目的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地址</a:t>
            </a:r>
            <a:endParaRPr lang="zh-CN" altLang="en-US" sz="2800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5809" y="1906038"/>
            <a:ext cx="5152381" cy="3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300" dirty="0" smtClean="0"/>
              <a:t>发出端口是访问端口，交换机发送帧</a:t>
            </a:r>
            <a:endParaRPr lang="zh-CN" altLang="en-US" sz="3300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3428" y="2053657"/>
            <a:ext cx="5057143" cy="36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交换机从</a:t>
            </a:r>
            <a:r>
              <a:rPr lang="en-US" altLang="zh-CN" dirty="0" smtClean="0"/>
              <a:t>fa0/2</a:t>
            </a:r>
            <a:r>
              <a:rPr lang="zh-CN" altLang="en-US" dirty="0" smtClean="0"/>
              <a:t>口发出帧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1681163"/>
            <a:ext cx="50577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接收帧</a:t>
            </a:r>
            <a:endParaRPr lang="zh-CN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1590"/>
            <a:ext cx="8229600" cy="360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300" dirty="0"/>
              <a:t>接收帧</a:t>
            </a:r>
            <a:r>
              <a:rPr lang="zh-CN" altLang="en-US" sz="3300" dirty="0" smtClean="0"/>
              <a:t>的</a:t>
            </a:r>
            <a:r>
              <a:rPr lang="en-US" altLang="zh-CN" sz="3300" dirty="0" smtClean="0"/>
              <a:t>MAC</a:t>
            </a:r>
            <a:r>
              <a:rPr lang="zh-CN" altLang="en-US" sz="3300" dirty="0" smtClean="0"/>
              <a:t>与发送帧的目标</a:t>
            </a:r>
            <a:r>
              <a:rPr lang="en-US" altLang="zh-CN" sz="3300" dirty="0" smtClean="0"/>
              <a:t>MAC</a:t>
            </a:r>
            <a:r>
              <a:rPr lang="zh-CN" altLang="en-US" sz="3300" dirty="0" smtClean="0"/>
              <a:t>相吻合</a:t>
            </a:r>
            <a:endParaRPr lang="zh-CN" altLang="en-US" sz="3300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142" y="1686991"/>
            <a:ext cx="5085715" cy="4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300" dirty="0" smtClean="0"/>
              <a:t>目的</a:t>
            </a:r>
            <a:r>
              <a:rPr lang="en-US" altLang="zh-CN" sz="3300" dirty="0" smtClean="0"/>
              <a:t>IP</a:t>
            </a:r>
            <a:r>
              <a:rPr lang="zh-CN" altLang="en-US" sz="3300" dirty="0" smtClean="0"/>
              <a:t>与</a:t>
            </a:r>
            <a:r>
              <a:rPr lang="en-US" altLang="zh-CN" sz="3300" dirty="0" smtClean="0"/>
              <a:t>ping</a:t>
            </a:r>
            <a:r>
              <a:rPr lang="zh-CN" altLang="en-US" sz="3300" dirty="0" smtClean="0"/>
              <a:t>的目的地址相吻合，发送一个应答信息</a:t>
            </a:r>
            <a:endParaRPr lang="zh-CN" altLang="en-US" sz="3300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2"/>
            <a:ext cx="508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发送一个应答</a:t>
            </a:r>
            <a:endParaRPr lang="zh-CN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5333" y="1739372"/>
            <a:ext cx="5133334" cy="4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实验网络拓扑图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6762" y="1714488"/>
            <a:ext cx="3790476" cy="29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421481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 192.168.1.1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 192.168.1.2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184522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C2960-24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300" dirty="0" smtClean="0"/>
              <a:t>查找</a:t>
            </a:r>
            <a:r>
              <a:rPr lang="en-US" altLang="zh-CN" sz="3300" dirty="0" smtClean="0"/>
              <a:t>ARP</a:t>
            </a:r>
            <a:r>
              <a:rPr lang="zh-CN" altLang="en-US" sz="3300" dirty="0" smtClean="0"/>
              <a:t>表，为应答帧附上目的</a:t>
            </a:r>
            <a:r>
              <a:rPr lang="en-US" altLang="zh-CN" sz="3300" dirty="0" smtClean="0"/>
              <a:t>MAC</a:t>
            </a:r>
            <a:endParaRPr lang="zh-CN" altLang="en-US" sz="3300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2402" y="1600200"/>
            <a:ext cx="5179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PC1</a:t>
            </a:r>
            <a:r>
              <a:rPr lang="zh-CN" altLang="en-US" dirty="0" smtClean="0"/>
              <a:t>发出应答帧</a:t>
            </a:r>
            <a:endParaRPr lang="zh-CN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571" y="2048895"/>
            <a:ext cx="5142857" cy="3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交换机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fa0/2</a:t>
            </a:r>
            <a:r>
              <a:rPr lang="zh-CN" altLang="en-US" dirty="0" smtClean="0"/>
              <a:t>口接收帧</a:t>
            </a:r>
            <a:endParaRPr lang="zh-CN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19119"/>
            <a:ext cx="8229600" cy="32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交换机从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表中查找目的</a:t>
            </a:r>
            <a:r>
              <a:rPr lang="en-US" altLang="zh-CN" dirty="0" smtClean="0"/>
              <a:t>MAC</a:t>
            </a:r>
            <a:endParaRPr lang="zh-CN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2952" y="2134610"/>
            <a:ext cx="5038096" cy="3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交换机从访问端口发出应答帧</a:t>
            </a:r>
            <a:endParaRPr lang="zh-CN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5809" y="2234610"/>
            <a:ext cx="4952381" cy="3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交换机</a:t>
            </a:r>
            <a:r>
              <a:rPr lang="zh-CN" altLang="en-US" dirty="0" smtClean="0"/>
              <a:t>从</a:t>
            </a:r>
            <a:r>
              <a:rPr lang="en-US" altLang="zh-CN" dirty="0" smtClean="0"/>
              <a:t>fa0/1</a:t>
            </a:r>
            <a:r>
              <a:rPr lang="zh-CN" altLang="en-US" dirty="0" smtClean="0"/>
              <a:t>口发出应答帧</a:t>
            </a:r>
            <a:endParaRPr lang="zh-CN" alt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8666" y="2053657"/>
            <a:ext cx="5266667" cy="36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PC0</a:t>
            </a:r>
            <a:r>
              <a:rPr lang="zh-CN" altLang="en-US" dirty="0" smtClean="0"/>
              <a:t>接收应答帧</a:t>
            </a:r>
            <a:endParaRPr lang="zh-CN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2091"/>
            <a:ext cx="8229600" cy="340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PC0</a:t>
            </a:r>
            <a:r>
              <a:rPr lang="zh-CN" altLang="en-US" dirty="0" smtClean="0"/>
              <a:t>从帧中拆离数据</a:t>
            </a:r>
            <a:endParaRPr lang="zh-CN" altLang="en-US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4857" y="1820324"/>
            <a:ext cx="5114286" cy="40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成功</a:t>
            </a:r>
            <a:endParaRPr lang="zh-CN" alt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4453" y="1600200"/>
            <a:ext cx="50550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交换机上的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4786082" cy="226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实验要求与说明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分别接入交换机，查看</a:t>
            </a:r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地址转发表</a:t>
            </a:r>
            <a:endParaRPr lang="en-US" altLang="zh-CN" dirty="0" smtClean="0"/>
          </a:p>
          <a:p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通信，通过捕获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数据包，观察和分析交换机的工作过程，即交换机是如何通过添加、管理和转发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地址，实现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机之间建立连接。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配置静态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</a:t>
            </a:r>
            <a:r>
              <a:rPr lang="zh-CN" altLang="en-US" dirty="0" smtClean="0"/>
              <a:t>交换机通过学习的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地址表，都是动态的</a:t>
            </a:r>
            <a:endParaRPr lang="en-US" altLang="zh-CN" dirty="0" smtClean="0"/>
          </a:p>
          <a:p>
            <a:r>
              <a:rPr lang="zh-CN" altLang="en-US" dirty="0" smtClean="0"/>
              <a:t>可以通过命令方式设定静态的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swtich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-address-table static 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-address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1 interface fa0/2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）按照网络拓扑图，将</a:t>
            </a:r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分别接入交换机的</a:t>
            </a:r>
            <a:r>
              <a:rPr lang="en-US" altLang="zh-CN" dirty="0" smtClean="0"/>
              <a:t>fa0/1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fa0/2</a:t>
            </a:r>
            <a:r>
              <a:rPr lang="zh-CN" altLang="en-US" dirty="0" smtClean="0"/>
              <a:t>，并为</a:t>
            </a:r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。在交换机上查看</a:t>
            </a:r>
            <a:r>
              <a:rPr lang="en-US" altLang="zh-CN" dirty="0" smtClean="0"/>
              <a:t>show 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-address-table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四、实验内容与步骤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976836"/>
            <a:ext cx="5143272" cy="159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1357298"/>
            <a:ext cx="6215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(1)</a:t>
            </a:r>
            <a:r>
              <a:rPr lang="zh-CN" altLang="en-US" sz="2800" dirty="0" smtClean="0"/>
              <a:t>按照网络拓扑图，将</a:t>
            </a:r>
            <a:r>
              <a:rPr lang="en-US" altLang="zh-CN" sz="2800" dirty="0" smtClean="0"/>
              <a:t>PC0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分别接入交换机的</a:t>
            </a:r>
            <a:r>
              <a:rPr lang="en-US" altLang="zh-CN" sz="2800" dirty="0" smtClean="0"/>
              <a:t>fa0/1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fa0/2</a:t>
            </a:r>
            <a:r>
              <a:rPr lang="zh-CN" altLang="en-US" sz="2800" dirty="0" smtClean="0"/>
              <a:t>，并为</a:t>
            </a:r>
            <a:r>
              <a:rPr lang="en-US" altLang="zh-CN" sz="2800" dirty="0" smtClean="0"/>
              <a:t>PC0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配置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地址。</a:t>
            </a:r>
            <a:endParaRPr lang="en-US" altLang="zh-CN" sz="2800" dirty="0" smtClean="0"/>
          </a:p>
          <a:p>
            <a:r>
              <a:rPr lang="en-US" altLang="zh-CN" sz="2800" dirty="0" smtClean="0"/>
              <a:t>(2)</a:t>
            </a:r>
            <a:r>
              <a:rPr lang="zh-CN" altLang="en-US" sz="2800" dirty="0" smtClean="0"/>
              <a:t>在交换机上查看</a:t>
            </a:r>
            <a:r>
              <a:rPr lang="en-US" altLang="zh-CN" sz="2800" dirty="0" smtClean="0"/>
              <a:t>show </a:t>
            </a:r>
            <a:r>
              <a:rPr lang="en-US" altLang="zh-CN" sz="2800" dirty="0" err="1" smtClean="0"/>
              <a:t>mac</a:t>
            </a:r>
            <a:r>
              <a:rPr lang="en-US" altLang="zh-CN" sz="2800" dirty="0" smtClean="0"/>
              <a:t>-address-table ,</a:t>
            </a:r>
            <a:r>
              <a:rPr lang="zh-CN" altLang="en-US" sz="2800" dirty="0" smtClean="0"/>
              <a:t>发现地址转发表为空。如下图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）查看</a:t>
            </a:r>
            <a:r>
              <a:rPr lang="en-US" altLang="zh-CN" dirty="0" smtClean="0"/>
              <a:t>PC0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85926"/>
            <a:ext cx="5342858" cy="18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300815"/>
            <a:ext cx="5380953" cy="2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214311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44" y="4925809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切换到模拟器的模拟模式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2807" y="1600200"/>
            <a:ext cx="80183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649</Words>
  <Application>Microsoft Office PowerPoint</Application>
  <PresentationFormat>全屏显示(4:3)</PresentationFormat>
  <Paragraphs>74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管理MAC地址转发表</vt:lpstr>
      <vt:lpstr>一、实验目的</vt:lpstr>
      <vt:lpstr>二、实验设备与条件</vt:lpstr>
      <vt:lpstr>实验网络拓扑图</vt:lpstr>
      <vt:lpstr>实验要求与说明</vt:lpstr>
      <vt:lpstr>幻灯片 6</vt:lpstr>
      <vt:lpstr>四、实验内容与步骤</vt:lpstr>
      <vt:lpstr>（3）查看PC0和PC1的MAC地址</vt:lpstr>
      <vt:lpstr>切换到模拟器的模拟模式</vt:lpstr>
      <vt:lpstr>编辑过滤器 选择过滤“ARP”和“ICMP”</vt:lpstr>
      <vt:lpstr>模拟过程</vt:lpstr>
      <vt:lpstr>--，PC0，--ICMP（1） 开始一个ping请求</vt:lpstr>
      <vt:lpstr>--，PC0，--ICMP（2） pc0下一跳的地址ip:192.168.1.2是单播地址，查询arp表，此ip不在arp表中，尝试为此ip发送一个ARP请求包，将包存入缓存中</vt:lpstr>
      <vt:lpstr>--，PC0，ARP（1） ARP协议报文，PC0发出的查询目标ip192.168.1.2所对应MAC地址的ARP查询包，是个广播报文</vt:lpstr>
      <vt:lpstr>--，PC0，ARP（2） 从PC0的适配器发出广播帧</vt:lpstr>
      <vt:lpstr>PC0，SWITCH，ARP（1） 交换机从连接PC0的fa0/1口接收帧 </vt:lpstr>
      <vt:lpstr>PC0，SWITCH，ARP（2） 交换机接收该帧，发现PC0的MAC不在MAC地址表中，交换机将此MAC和对应当端口添加到自己的MAC表中，继续查找帧的目的MAC（PC1的MAC） </vt:lpstr>
      <vt:lpstr>PC0，SWITCH，ARP（3） 交换机继续将这个广播帧发送给同一个子网的除了接收端口（fa0/1）以外的其他端口</vt:lpstr>
      <vt:lpstr>PC0，SWITCH，ARP（4） 从fa0/2发出广播帧</vt:lpstr>
      <vt:lpstr>SWITCH，PC1，ARP（1） PC1的适配器接收此广播帧</vt:lpstr>
      <vt:lpstr>SWITCH，PC1，ARP（2） PC1接收ARP请求帧</vt:lpstr>
      <vt:lpstr>SWITCH，PC1，ARP（3） ARP处理来自PC1的应答</vt:lpstr>
      <vt:lpstr>SWITCH，PC1，ARP（4） PC1发送帧</vt:lpstr>
      <vt:lpstr>PC1，SWITCH，ARP（1） 交换机从fa0/2接收由PC1发来的帧</vt:lpstr>
      <vt:lpstr>PC1，SWITCH，ARP（2） 帧的源MAC（PC1的MAC）不在MAC表中，将PC1的MAC加入MAC表中，这是一个单播帧，交换机从MAC表中查找目的MAC的相关信息</vt:lpstr>
      <vt:lpstr>PC1，SWITCH，ARP（3） 发送端口是一个访问端口，交换机将此帧从该端口发出</vt:lpstr>
      <vt:lpstr>PC1，SWITCH，ARP（4） 交换机从fa0/1口发送帧给PC0</vt:lpstr>
      <vt:lpstr>SWITCH，PC0，ARP（1） PC0接收帧</vt:lpstr>
      <vt:lpstr>SWITCH，PC0，ARP（2） ARP更新ARP表</vt:lpstr>
      <vt:lpstr>--，PC0，ICMP（1） ARP从缓存中取出包，重新发送</vt:lpstr>
      <vt:lpstr>--，PC0，ICMP（2） PC0发送帧</vt:lpstr>
      <vt:lpstr>PC0，SWITCH，ICMP（1） 交换机的fa0/1口接收帧</vt:lpstr>
      <vt:lpstr>PC0，SWITCH，ICMP（2） 从交换机的MAC表中查找帧的源和目的MAC地址</vt:lpstr>
      <vt:lpstr>PC0，SWITCH，ICMP（3） 发出端口是访问端口，交换机发送帧</vt:lpstr>
      <vt:lpstr>PC0，SWITCH，ICMP（4） 交换机从fa0/2口发出帧</vt:lpstr>
      <vt:lpstr>SWITCH，PC1，ICMP（1） PC1接收帧</vt:lpstr>
      <vt:lpstr>SWITCH，PC1，ICMP（2） 接收帧的MAC与发送帧的目标MAC相吻合</vt:lpstr>
      <vt:lpstr>SWITCH，PC1，ICMP（3） 目的IP与ping的目的地址相吻合，发送一个应答信息</vt:lpstr>
      <vt:lpstr>SWITCH，PC1，ICMP（4） PC1发送一个应答</vt:lpstr>
      <vt:lpstr>SWITCH，PC1，ICMP（5） 查找ARP表，为应答帧附上目的MAC</vt:lpstr>
      <vt:lpstr>SWITCH，PC1，ICMP（6） PC1发出应答帧</vt:lpstr>
      <vt:lpstr>PC1，SWITCH，ICMP（1） 交换机的fa0/2口接收帧</vt:lpstr>
      <vt:lpstr>PC1，SWITCH，ICMP（2） 交换机从MAC表中查找目的MAC</vt:lpstr>
      <vt:lpstr>PC1，SWITCH，ICMP（3） 交换机从访问端口发出应答帧</vt:lpstr>
      <vt:lpstr>PC1，SWITCH，ICMP（4） 交换机从fa0/1口发出应答帧</vt:lpstr>
      <vt:lpstr>SWITCH，PC0，ICMP（1） PC0接收应答帧</vt:lpstr>
      <vt:lpstr>SWITCH，PC0，ICMP（2） PC0从帧中拆离数据</vt:lpstr>
      <vt:lpstr>SWITCH，PC0，ICMP（3） PC0到PC1的ping成功</vt:lpstr>
      <vt:lpstr>交换机上的MAC地址表 </vt:lpstr>
      <vt:lpstr>配置静态MAC地址表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管理MAC地址转发表</dc:title>
  <dc:creator>ccb</dc:creator>
  <cp:lastModifiedBy>ccb</cp:lastModifiedBy>
  <cp:revision>2</cp:revision>
  <dcterms:created xsi:type="dcterms:W3CDTF">2020-03-30T12:45:00Z</dcterms:created>
  <dcterms:modified xsi:type="dcterms:W3CDTF">2020-03-30T19:03:05Z</dcterms:modified>
</cp:coreProperties>
</file>