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  <p:sldId id="263" r:id="rId3"/>
    <p:sldId id="256" r:id="rId4"/>
    <p:sldId id="261" r:id="rId5"/>
    <p:sldId id="258" r:id="rId6"/>
    <p:sldId id="262" r:id="rId7"/>
    <p:sldId id="259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F1190BA-E8C1-4323-8C54-A5B710F8D55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A4BA-6827-4F8E-99D4-99335F0FBE2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0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90BA-E8C1-4323-8C54-A5B710F8D55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A4BA-6827-4F8E-99D4-99335F0FB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90BA-E8C1-4323-8C54-A5B710F8D55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A4BA-6827-4F8E-99D4-99335F0FBE2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75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90BA-E8C1-4323-8C54-A5B710F8D55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A4BA-6827-4F8E-99D4-99335F0FB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0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90BA-E8C1-4323-8C54-A5B710F8D55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A4BA-6827-4F8E-99D4-99335F0FBE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62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90BA-E8C1-4323-8C54-A5B710F8D55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A4BA-6827-4F8E-99D4-99335F0FB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90BA-E8C1-4323-8C54-A5B710F8D55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A4BA-6827-4F8E-99D4-99335F0FB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5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90BA-E8C1-4323-8C54-A5B710F8D55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A4BA-6827-4F8E-99D4-99335F0FB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1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90BA-E8C1-4323-8C54-A5B710F8D55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A4BA-6827-4F8E-99D4-99335F0FB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3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90BA-E8C1-4323-8C54-A5B710F8D55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A4BA-6827-4F8E-99D4-99335F0FB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3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90BA-E8C1-4323-8C54-A5B710F8D55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8A4BA-6827-4F8E-99D4-99335F0FBE2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09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1190BA-E8C1-4323-8C54-A5B710F8D55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B78A4BA-6827-4F8E-99D4-99335F0FBE2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47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582E2B9-602B-4C89-AF2C-61089647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72E367-6E37-4C6B-AAC0-CBF9C4B39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A5BD9EC9-FA84-19FD-2AF7-D8717673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13838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spc="200" dirty="0"/>
              <a:t>Which U.S. states offer the best combination of market size and consumer purchasing power for expanding a retail business?</a:t>
            </a:r>
          </a:p>
        </p:txBody>
      </p:sp>
      <p:pic>
        <p:nvPicPr>
          <p:cNvPr id="9" name="Picture 8" descr="Abstract blurred background of department store">
            <a:extLst>
              <a:ext uri="{FF2B5EF4-FFF2-40B4-BE49-F238E27FC236}">
                <a16:creationId xmlns:a16="http://schemas.microsoft.com/office/drawing/2014/main" id="{A6E27739-A5C6-7378-1C5D-9746054C6F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349" b="34471"/>
          <a:stretch>
            <a:fillRect/>
          </a:stretch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1AD658-80D9-4AF5-DDE1-C9F0318AE0FF}"/>
              </a:ext>
            </a:extLst>
          </p:cNvPr>
          <p:cNvSpPr txBox="1"/>
          <p:nvPr/>
        </p:nvSpPr>
        <p:spPr>
          <a:xfrm>
            <a:off x="8514735" y="5653548"/>
            <a:ext cx="3362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data-driven analysis of market size and purchasing power by</a:t>
            </a:r>
            <a:br>
              <a:rPr lang="en-US" dirty="0"/>
            </a:br>
            <a:r>
              <a:rPr lang="en-US" dirty="0"/>
              <a:t>Foday Fuard Kamara</a:t>
            </a:r>
          </a:p>
        </p:txBody>
      </p:sp>
    </p:spTree>
    <p:extLst>
      <p:ext uri="{BB962C8B-B14F-4D97-AF65-F5344CB8AC3E}">
        <p14:creationId xmlns:p14="http://schemas.microsoft.com/office/powerpoint/2010/main" val="55373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0665-3D39-A61E-EA1F-3D2CE912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991032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14667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F785F0-DC75-1595-05AD-EA314510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757084"/>
          </a:xfrm>
        </p:spPr>
        <p:txBody>
          <a:bodyPr/>
          <a:lstStyle/>
          <a:p>
            <a:pPr algn="ctr"/>
            <a:r>
              <a:rPr lang="en-US" b="1" dirty="0"/>
              <a:t>Business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7ECA8-00C7-E3CE-D65E-2A2E9BF7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 Minnesota business needs to expand to new U.S. markets but must avoid states with either too few potential customers or low purchasing power.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br>
              <a:rPr lang="en-US" sz="3200" dirty="0"/>
            </a:br>
            <a:r>
              <a:rPr lang="en-US" sz="3200" b="1" dirty="0"/>
              <a:t>Goal:</a:t>
            </a:r>
            <a:r>
              <a:rPr lang="en-US" sz="3200" dirty="0"/>
              <a:t> Identify states where large populations align with high median incomes to ensure profitable expansion.</a:t>
            </a:r>
          </a:p>
        </p:txBody>
      </p:sp>
    </p:spTree>
    <p:extLst>
      <p:ext uri="{BB962C8B-B14F-4D97-AF65-F5344CB8AC3E}">
        <p14:creationId xmlns:p14="http://schemas.microsoft.com/office/powerpoint/2010/main" val="367871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A09354B-E643-834F-3165-BF8E6D74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457" y="168373"/>
            <a:ext cx="9720072" cy="761803"/>
          </a:xfrm>
        </p:spPr>
        <p:txBody>
          <a:bodyPr/>
          <a:lstStyle/>
          <a:p>
            <a:pPr algn="ctr"/>
            <a:r>
              <a:rPr lang="en-US" b="1" dirty="0"/>
              <a:t>Population by Region</a:t>
            </a:r>
          </a:p>
        </p:txBody>
      </p:sp>
      <p:pic>
        <p:nvPicPr>
          <p:cNvPr id="18" name="Content Placeholder 17" descr="A screenshot of a graph&#10;&#10;AI-generated content may be incorrect.">
            <a:extLst>
              <a:ext uri="{FF2B5EF4-FFF2-40B4-BE49-F238E27FC236}">
                <a16:creationId xmlns:a16="http://schemas.microsoft.com/office/drawing/2014/main" id="{E0EA85D7-CA4E-42A8-9CD1-D1F617386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80" y="845574"/>
            <a:ext cx="9733936" cy="5844053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3AAC10-BB28-7A08-9C1E-A0CA97F93474}"/>
              </a:ext>
            </a:extLst>
          </p:cNvPr>
          <p:cNvSpPr txBox="1"/>
          <p:nvPr/>
        </p:nvSpPr>
        <p:spPr>
          <a:xfrm>
            <a:off x="-1" y="1966452"/>
            <a:ext cx="23105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South stands out with over 144 million people - the largest market opportunity among regions.</a:t>
            </a:r>
          </a:p>
        </p:txBody>
      </p:sp>
    </p:spTree>
    <p:extLst>
      <p:ext uri="{BB962C8B-B14F-4D97-AF65-F5344CB8AC3E}">
        <p14:creationId xmlns:p14="http://schemas.microsoft.com/office/powerpoint/2010/main" val="39054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381FFD-9CE0-733D-7F54-DC07B36E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632" y="93406"/>
            <a:ext cx="9720072" cy="742139"/>
          </a:xfrm>
        </p:spPr>
        <p:txBody>
          <a:bodyPr/>
          <a:lstStyle/>
          <a:p>
            <a:pPr algn="ctr"/>
            <a:r>
              <a:rPr lang="en-US" b="1" dirty="0"/>
              <a:t>Top States by Population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2AA3358-9900-4540-2CF1-A06ED18E0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529" y="904568"/>
            <a:ext cx="9271819" cy="5860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A35D6-BA75-D7D3-CE79-E956D2B5118F}"/>
              </a:ext>
            </a:extLst>
          </p:cNvPr>
          <p:cNvSpPr txBox="1"/>
          <p:nvPr/>
        </p:nvSpPr>
        <p:spPr>
          <a:xfrm>
            <a:off x="137652" y="1905506"/>
            <a:ext cx="25072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California, Texas, Florida, and New York lead with the highest populations - critical indicators of market potential.</a:t>
            </a:r>
          </a:p>
        </p:txBody>
      </p:sp>
    </p:spTree>
    <p:extLst>
      <p:ext uri="{BB962C8B-B14F-4D97-AF65-F5344CB8AC3E}">
        <p14:creationId xmlns:p14="http://schemas.microsoft.com/office/powerpoint/2010/main" val="203444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89328D-B2EF-5F43-487D-40242418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889623"/>
          </a:xfrm>
        </p:spPr>
        <p:txBody>
          <a:bodyPr/>
          <a:lstStyle/>
          <a:p>
            <a:pPr algn="ctr"/>
            <a:r>
              <a:rPr lang="en-US" b="1" dirty="0"/>
              <a:t>Top States by Median Income</a:t>
            </a:r>
          </a:p>
        </p:txBody>
      </p:sp>
      <p:pic>
        <p:nvPicPr>
          <p:cNvPr id="12" name="Content Placeholder 7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7AA37640-BB3C-236C-2C84-21F68A899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87" y="737419"/>
            <a:ext cx="9242323" cy="60370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3F2C62-1CA6-8A90-16E4-AAEC4EDC9EB4}"/>
              </a:ext>
            </a:extLst>
          </p:cNvPr>
          <p:cNvSpPr txBox="1"/>
          <p:nvPr/>
        </p:nvSpPr>
        <p:spPr>
          <a:xfrm>
            <a:off x="314632" y="1880779"/>
            <a:ext cx="232041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District of Columbia, California, Florida, Nevada, and New Jersey show the strongest purchasing power, signaling greater potential for higher revenue per customer.</a:t>
            </a:r>
          </a:p>
        </p:txBody>
      </p:sp>
    </p:spTree>
    <p:extLst>
      <p:ext uri="{BB962C8B-B14F-4D97-AF65-F5344CB8AC3E}">
        <p14:creationId xmlns:p14="http://schemas.microsoft.com/office/powerpoint/2010/main" val="211020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A87369-9D5A-8E23-9FD5-BFF3510D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845574"/>
          </a:xfrm>
        </p:spPr>
        <p:txBody>
          <a:bodyPr/>
          <a:lstStyle/>
          <a:p>
            <a:pPr algn="ctr"/>
            <a:r>
              <a:rPr lang="en-US" b="1" dirty="0"/>
              <a:t>Median Income vs. Population</a:t>
            </a:r>
          </a:p>
        </p:txBody>
      </p:sp>
      <p:pic>
        <p:nvPicPr>
          <p:cNvPr id="8" name="Content Placeholder 7" descr="A white screen with black lines and dots&#10;&#10;AI-generated content may be incorrect.">
            <a:extLst>
              <a:ext uri="{FF2B5EF4-FFF2-40B4-BE49-F238E27FC236}">
                <a16:creationId xmlns:a16="http://schemas.microsoft.com/office/drawing/2014/main" id="{B2D10502-58A4-033F-609B-A7A1860D0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" y="658761"/>
            <a:ext cx="11690555" cy="4778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7DE9B1-2DD4-5542-BBC2-86D5AC9D0A1B}"/>
              </a:ext>
            </a:extLst>
          </p:cNvPr>
          <p:cNvSpPr txBox="1"/>
          <p:nvPr/>
        </p:nvSpPr>
        <p:spPr>
          <a:xfrm>
            <a:off x="383458" y="5358581"/>
            <a:ext cx="1127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Upper-right quadrant</a:t>
            </a:r>
            <a:r>
              <a:rPr lang="en-US" sz="2000" dirty="0"/>
              <a:t>: High income &amp; high population </a:t>
            </a:r>
            <a:r>
              <a:rPr lang="en-US" sz="2000" dirty="0">
                <a:sym typeface="Wingdings" panose="05000000000000000000" pitchFamily="2" charset="2"/>
              </a:rPr>
              <a:t></a:t>
            </a:r>
            <a:r>
              <a:rPr lang="en-US" sz="2000" dirty="0"/>
              <a:t> best states for immediate investment.</a:t>
            </a:r>
          </a:p>
          <a:p>
            <a:r>
              <a:rPr lang="en-US" sz="2000" b="1" dirty="0"/>
              <a:t>Upper-left</a:t>
            </a:r>
            <a:r>
              <a:rPr lang="en-US" sz="2000" dirty="0"/>
              <a:t>: High income &amp; low population </a:t>
            </a:r>
            <a:r>
              <a:rPr lang="en-US" sz="2000" dirty="0">
                <a:sym typeface="Wingdings" panose="05000000000000000000" pitchFamily="2" charset="2"/>
              </a:rPr>
              <a:t></a:t>
            </a:r>
            <a:r>
              <a:rPr lang="en-US" sz="2000" dirty="0"/>
              <a:t> niche, premium opportunities.</a:t>
            </a:r>
          </a:p>
          <a:p>
            <a:r>
              <a:rPr lang="en-US" sz="2000" b="1" dirty="0"/>
              <a:t>Lower-righ</a:t>
            </a:r>
            <a:r>
              <a:rPr lang="en-US" sz="2000" dirty="0"/>
              <a:t>t: High population &amp; low income </a:t>
            </a:r>
            <a:r>
              <a:rPr lang="en-US" sz="2000" dirty="0">
                <a:sym typeface="Wingdings" panose="05000000000000000000" pitchFamily="2" charset="2"/>
              </a:rPr>
              <a:t></a:t>
            </a:r>
            <a:r>
              <a:rPr lang="en-US" sz="2000" dirty="0"/>
              <a:t> large markets with affordability challenges.</a:t>
            </a:r>
          </a:p>
          <a:p>
            <a:r>
              <a:rPr lang="en-US" sz="2000" b="1" dirty="0"/>
              <a:t>Lower-lef</a:t>
            </a:r>
            <a:r>
              <a:rPr lang="en-US" sz="2000" dirty="0"/>
              <a:t>t: Low income &amp; low population </a:t>
            </a:r>
            <a:r>
              <a:rPr lang="en-US" sz="2000" dirty="0">
                <a:sym typeface="Wingdings" panose="05000000000000000000" pitchFamily="2" charset="2"/>
              </a:rPr>
              <a:t></a:t>
            </a:r>
            <a:r>
              <a:rPr lang="en-US" sz="2000" dirty="0"/>
              <a:t> deprioritize.</a:t>
            </a:r>
          </a:p>
        </p:txBody>
      </p:sp>
    </p:spTree>
    <p:extLst>
      <p:ext uri="{BB962C8B-B14F-4D97-AF65-F5344CB8AC3E}">
        <p14:creationId xmlns:p14="http://schemas.microsoft.com/office/powerpoint/2010/main" val="4050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6806E71-8300-AC68-9D7B-BFFBD90A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08156"/>
            <a:ext cx="9720072" cy="1317522"/>
          </a:xfrm>
        </p:spPr>
        <p:txBody>
          <a:bodyPr/>
          <a:lstStyle/>
          <a:p>
            <a:pPr algn="ctr"/>
            <a:r>
              <a:rPr lang="en-US" b="1" dirty="0"/>
              <a:t>Key Findings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484DDF-1447-D495-D3C8-C0100BCAC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22323"/>
            <a:ext cx="9720073" cy="468703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þ"/>
            </a:pPr>
            <a:r>
              <a:rPr lang="en-US" sz="2800" b="1" dirty="0"/>
              <a:t>California</a:t>
            </a:r>
            <a:r>
              <a:rPr lang="en-US" sz="2800" dirty="0"/>
              <a:t> combines the largest population with one of the highest median incomes -- clear top priority.</a:t>
            </a:r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>
                <a:sym typeface="Wingdings" panose="05000000000000000000" pitchFamily="2" charset="2"/>
              </a:rPr>
              <a:t></a:t>
            </a:r>
            <a:r>
              <a:rPr lang="en-US" sz="2800" dirty="0"/>
              <a:t> </a:t>
            </a:r>
            <a:r>
              <a:rPr lang="en-US" sz="2800" b="1" dirty="0"/>
              <a:t>Florida</a:t>
            </a:r>
            <a:r>
              <a:rPr lang="en-US" sz="2800" dirty="0"/>
              <a:t> shows both a large market and strong income levels -- a strong opportunity.</a:t>
            </a:r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>
                <a:sym typeface="Wingdings" panose="05000000000000000000" pitchFamily="2" charset="2"/>
              </a:rPr>
              <a:t></a:t>
            </a:r>
            <a:r>
              <a:rPr lang="en-US" sz="2800" dirty="0"/>
              <a:t> </a:t>
            </a:r>
            <a:r>
              <a:rPr lang="en-US" sz="2800" b="1" dirty="0"/>
              <a:t>Texas</a:t>
            </a:r>
            <a:r>
              <a:rPr lang="en-US" sz="2800" dirty="0"/>
              <a:t> offers huge population but with lower median income than top peers -- requires tailored strategy.</a:t>
            </a:r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>
                <a:sym typeface="Wingdings" panose="05000000000000000000" pitchFamily="2" charset="2"/>
              </a:rPr>
              <a:t></a:t>
            </a:r>
            <a:r>
              <a:rPr lang="en-US" sz="2800" dirty="0"/>
              <a:t> </a:t>
            </a:r>
            <a:r>
              <a:rPr lang="en-US" sz="2800" b="1" dirty="0"/>
              <a:t>New York</a:t>
            </a:r>
            <a:r>
              <a:rPr lang="en-US" sz="2800" dirty="0"/>
              <a:t> has a large population but lags in income -- approach with caution.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615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39CAEEC-EFE5-572C-3CAB-842CF75D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27820"/>
            <a:ext cx="9720072" cy="1219200"/>
          </a:xfrm>
        </p:spPr>
        <p:txBody>
          <a:bodyPr/>
          <a:lstStyle/>
          <a:p>
            <a:pPr algn="ctr"/>
            <a:r>
              <a:rPr lang="en-US" b="1" dirty="0"/>
              <a:t>Recommendation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9A6FF3-D3C9-272A-66BA-177A8817E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14168"/>
            <a:ext cx="9720073" cy="479519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 California</a:t>
            </a:r>
            <a:r>
              <a:rPr lang="en-US" sz="2800" dirty="0"/>
              <a:t>  high income + largest population</a:t>
            </a:r>
          </a:p>
          <a:p>
            <a:pPr marL="0" indent="0">
              <a:buNone/>
            </a:pPr>
            <a:endParaRPr lang="en-US" sz="2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 Florida</a:t>
            </a:r>
            <a:r>
              <a:rPr lang="en-US" sz="2800" dirty="0"/>
              <a:t>  balanced income + large population</a:t>
            </a:r>
          </a:p>
          <a:p>
            <a:endParaRPr lang="en-US" sz="2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 Texas</a:t>
            </a:r>
            <a:r>
              <a:rPr lang="en-US" sz="2800" dirty="0"/>
              <a:t>  massive market, but adjust pricing for affordability</a:t>
            </a:r>
          </a:p>
          <a:p>
            <a:endParaRPr lang="en-US" sz="2800" dirty="0"/>
          </a:p>
          <a:p>
            <a:r>
              <a:rPr lang="en-US" sz="2800" dirty="0"/>
              <a:t>Focus on these states for initial rollout to maximize ROI and customer reach.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468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1E34-5C0F-70CB-1081-7BCEABFA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8658"/>
            <a:ext cx="9720072" cy="963561"/>
          </a:xfrm>
        </p:spPr>
        <p:txBody>
          <a:bodyPr/>
          <a:lstStyle/>
          <a:p>
            <a:pPr algn="ctr"/>
            <a:r>
              <a:rPr lang="en-US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65733-1F47-5248-A448-8341BDF97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47" y="1417320"/>
            <a:ext cx="972007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Conduct local market research in target states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Evaluate distribution and supply chain readiness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Develop pricing strategies tailored to each market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Plan phased rollout in selected metro areas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1451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68</TotalTime>
  <Words>367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Tw Cen MT</vt:lpstr>
      <vt:lpstr>Tw Cen MT Condensed</vt:lpstr>
      <vt:lpstr>Wingdings</vt:lpstr>
      <vt:lpstr>Wingdings 3</vt:lpstr>
      <vt:lpstr>Integral</vt:lpstr>
      <vt:lpstr>Which U.S. states offer the best combination of market size and consumer purchasing power for expanding a retail business?</vt:lpstr>
      <vt:lpstr>Business Problem</vt:lpstr>
      <vt:lpstr>Population by Region</vt:lpstr>
      <vt:lpstr>Top States by Population</vt:lpstr>
      <vt:lpstr>Top States by Median Income</vt:lpstr>
      <vt:lpstr>Median Income vs. Population</vt:lpstr>
      <vt:lpstr>Key Findings</vt:lpstr>
      <vt:lpstr>Recommendation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Kamara, Foday F</dc:creator>
  <cp:lastModifiedBy>Kamara, Foday F</cp:lastModifiedBy>
  <cp:revision>1</cp:revision>
  <dcterms:created xsi:type="dcterms:W3CDTF">2025-07-03T03:44:26Z</dcterms:created>
  <dcterms:modified xsi:type="dcterms:W3CDTF">2025-07-03T04:52:41Z</dcterms:modified>
</cp:coreProperties>
</file>