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2"/>
  </p:sldMasterIdLst>
  <p:sldIdLst>
    <p:sldId id="256" r:id="rId33"/>
    <p:sldId id="261" r:id="rId34"/>
    <p:sldId id="263" r:id="rId35"/>
    <p:sldId id="262" r:id="rId36"/>
    <p:sldId id="259" r:id="rId37"/>
    <p:sldId id="258" r:id="rId38"/>
    <p:sldId id="260" r:id="rId39"/>
    <p:sldId id="264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1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B64FF1-AB5E-4A22-98EE-8EB8250FE82A}" type="datetimeFigureOut">
              <a:rPr lang="fr-FR" smtClean="0"/>
              <a:t>23/06/2015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2BA43B-23A3-444E-AA89-A4E3E117BEC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2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0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5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9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30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25.xml"/><Relationship Id="rId5" Type="http://schemas.openxmlformats.org/officeDocument/2006/relationships/customXml" Target="../../customXml/item10.xml"/><Relationship Id="rId10" Type="http://schemas.openxmlformats.org/officeDocument/2006/relationships/customXml" Target="../../customXml/item31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40159"/>
          </a:xfrm>
        </p:spPr>
        <p:txBody>
          <a:bodyPr>
            <a:noAutofit/>
          </a:bodyPr>
          <a:lstStyle/>
          <a:p>
            <a:r>
              <a:rPr lang="fr-FR" sz="9600" dirty="0" smtClean="0"/>
              <a:t>GUI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772400" cy="2304256"/>
          </a:xfrm>
        </p:spPr>
        <p:txBody>
          <a:bodyPr>
            <a:noAutofit/>
          </a:bodyPr>
          <a:lstStyle/>
          <a:p>
            <a:r>
              <a:rPr lang="fr-FR" sz="4400" dirty="0" err="1" smtClean="0"/>
              <a:t>Graphical</a:t>
            </a:r>
            <a:endParaRPr lang="fr-FR" sz="4400" dirty="0" smtClean="0"/>
          </a:p>
          <a:p>
            <a:r>
              <a:rPr lang="fr-FR" sz="4400" dirty="0" smtClean="0"/>
              <a:t>User</a:t>
            </a:r>
          </a:p>
          <a:p>
            <a:r>
              <a:rPr lang="fr-FR" sz="4400" dirty="0" smtClean="0"/>
              <a:t>Interface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4421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Vous devez concevoir des vues (écrans) permettant: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A l’utilisateur d’envoyer des données au système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Au système d’afficher des informations pour l’utilisateur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Dialogue Utilisateur-Système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Saisir de l’information</a:t>
            </a:r>
            <a:endParaRPr lang="fr-FR" dirty="0"/>
          </a:p>
        </p:txBody>
      </p:sp>
      <p:sp>
        <p:nvSpPr>
          <p:cNvPr id="17" name="Content"/>
          <p:cNvSpPr/>
          <p:nvPr>
            <p:custDataLst>
              <p:custData r:id="rId1"/>
            </p:custDataLst>
          </p:nvPr>
        </p:nvSpPr>
        <p:spPr>
          <a:xfrm>
            <a:off x="892103" y="178093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Slider"/>
          <p:cNvGrpSpPr/>
          <p:nvPr>
            <p:custDataLst>
              <p:custData r:id="rId2"/>
            </p:custDataLst>
          </p:nvPr>
        </p:nvGrpSpPr>
        <p:grpSpPr>
          <a:xfrm>
            <a:off x="892103" y="2564904"/>
            <a:ext cx="918365" cy="158275"/>
            <a:chOff x="4123535" y="3349863"/>
            <a:chExt cx="918365" cy="158275"/>
          </a:xfrm>
        </p:grpSpPr>
        <p:cxnSp>
          <p:nvCxnSpPr>
            <p:cNvPr id="19" name="Line"/>
            <p:cNvCxnSpPr/>
            <p:nvPr/>
          </p:nvCxnSpPr>
          <p:spPr>
            <a:xfrm>
              <a:off x="4123535" y="3432175"/>
              <a:ext cx="918365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20" name="Handle"/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DatePicker"/>
          <p:cNvGrpSpPr/>
          <p:nvPr>
            <p:custDataLst>
              <p:custData r:id="rId3"/>
            </p:custDataLst>
          </p:nvPr>
        </p:nvGrpSpPr>
        <p:grpSpPr>
          <a:xfrm>
            <a:off x="892103" y="3320495"/>
            <a:ext cx="969302" cy="228600"/>
            <a:chOff x="3790801" y="3347719"/>
            <a:chExt cx="969299" cy="228600"/>
          </a:xfrm>
        </p:grpSpPr>
        <p:sp>
          <p:nvSpPr>
            <p:cNvPr id="2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CheckBoxChecked"/>
          <p:cNvGrpSpPr/>
          <p:nvPr>
            <p:custDataLst>
              <p:custData r:id="rId4"/>
            </p:custDataLst>
          </p:nvPr>
        </p:nvGrpSpPr>
        <p:grpSpPr>
          <a:xfrm>
            <a:off x="847773" y="5518924"/>
            <a:ext cx="503512" cy="230832"/>
            <a:chOff x="4317072" y="3312427"/>
            <a:chExt cx="503512" cy="230832"/>
          </a:xfrm>
        </p:grpSpPr>
        <p:grpSp>
          <p:nvGrpSpPr>
            <p:cNvPr id="26" name="Group 2"/>
            <p:cNvGrpSpPr/>
            <p:nvPr/>
          </p:nvGrpSpPr>
          <p:grpSpPr>
            <a:xfrm>
              <a:off x="4354457" y="3312427"/>
              <a:ext cx="466127" cy="230832"/>
              <a:chOff x="5179843" y="2087451"/>
              <a:chExt cx="436854" cy="216403"/>
            </a:xfrm>
          </p:grpSpPr>
          <p:sp>
            <p:nvSpPr>
              <p:cNvPr id="28" name="Content"/>
              <p:cNvSpPr txBox="1"/>
              <p:nvPr/>
            </p:nvSpPr>
            <p:spPr>
              <a:xfrm>
                <a:off x="5179843" y="2087451"/>
                <a:ext cx="43685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2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CheckBoxUnchecked"/>
          <p:cNvGrpSpPr/>
          <p:nvPr>
            <p:custDataLst>
              <p:custData r:id="rId5"/>
            </p:custDataLst>
          </p:nvPr>
        </p:nvGrpSpPr>
        <p:grpSpPr>
          <a:xfrm>
            <a:off x="1535656" y="5523260"/>
            <a:ext cx="466132" cy="230832"/>
            <a:chOff x="5179843" y="2087449"/>
            <a:chExt cx="436859" cy="216403"/>
          </a:xfrm>
        </p:grpSpPr>
        <p:sp>
          <p:nvSpPr>
            <p:cNvPr id="31" name="Content"/>
            <p:cNvSpPr txBox="1"/>
            <p:nvPr/>
          </p:nvSpPr>
          <p:spPr>
            <a:xfrm>
              <a:off x="5179848" y="2087449"/>
              <a:ext cx="43685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2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RadioButtonUnselected"/>
          <p:cNvGrpSpPr/>
          <p:nvPr>
            <p:custDataLst>
              <p:custData r:id="rId6"/>
            </p:custDataLst>
          </p:nvPr>
        </p:nvGrpSpPr>
        <p:grpSpPr>
          <a:xfrm>
            <a:off x="3236347" y="5526880"/>
            <a:ext cx="467629" cy="230832"/>
            <a:chOff x="4356895" y="3334651"/>
            <a:chExt cx="467629" cy="230832"/>
          </a:xfrm>
        </p:grpSpPr>
        <p:sp>
          <p:nvSpPr>
            <p:cNvPr id="34" name="Content"/>
            <p:cNvSpPr txBox="1"/>
            <p:nvPr/>
          </p:nvSpPr>
          <p:spPr>
            <a:xfrm>
              <a:off x="4356895" y="3334651"/>
              <a:ext cx="4676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RadioButtonSelected"/>
          <p:cNvGrpSpPr/>
          <p:nvPr>
            <p:custDataLst>
              <p:custData r:id="rId7"/>
            </p:custDataLst>
          </p:nvPr>
        </p:nvGrpSpPr>
        <p:grpSpPr>
          <a:xfrm>
            <a:off x="3820583" y="5511581"/>
            <a:ext cx="467629" cy="230832"/>
            <a:chOff x="4356895" y="3334651"/>
            <a:chExt cx="467629" cy="230832"/>
          </a:xfrm>
        </p:grpSpPr>
        <p:sp>
          <p:nvSpPr>
            <p:cNvPr id="37" name="Content"/>
            <p:cNvSpPr txBox="1"/>
            <p:nvPr/>
          </p:nvSpPr>
          <p:spPr>
            <a:xfrm>
              <a:off x="4356895" y="3334651"/>
              <a:ext cx="4676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8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3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" name="Calendar"/>
          <p:cNvGrpSpPr/>
          <p:nvPr>
            <p:custDataLst>
              <p:custData r:id="rId8"/>
            </p:custDataLst>
          </p:nvPr>
        </p:nvGrpSpPr>
        <p:grpSpPr>
          <a:xfrm>
            <a:off x="2412494" y="3280379"/>
            <a:ext cx="1708751" cy="1374975"/>
            <a:chOff x="3646492" y="2684275"/>
            <a:chExt cx="1851017" cy="1489451"/>
          </a:xfrm>
        </p:grpSpPr>
        <p:sp>
          <p:nvSpPr>
            <p:cNvPr id="45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7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8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50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NumericStepper"/>
          <p:cNvGrpSpPr/>
          <p:nvPr>
            <p:custDataLst>
              <p:custData r:id="rId9"/>
            </p:custDataLst>
          </p:nvPr>
        </p:nvGrpSpPr>
        <p:grpSpPr>
          <a:xfrm>
            <a:off x="2627784" y="2529741"/>
            <a:ext cx="639086" cy="228600"/>
            <a:chOff x="4210050" y="3330449"/>
            <a:chExt cx="639086" cy="228600"/>
          </a:xfrm>
        </p:grpSpPr>
        <p:sp>
          <p:nvSpPr>
            <p:cNvPr id="102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5597200" y="165000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Saisie alphanumérique</a:t>
            </a:r>
            <a:endParaRPr lang="fr-FR" dirty="0"/>
          </a:p>
        </p:txBody>
      </p:sp>
      <p:sp>
        <p:nvSpPr>
          <p:cNvPr id="107" name="ZoneTexte 106"/>
          <p:cNvSpPr txBox="1"/>
          <p:nvPr/>
        </p:nvSpPr>
        <p:spPr>
          <a:xfrm>
            <a:off x="5583629" y="2423432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Saisie numérique</a:t>
            </a:r>
            <a:endParaRPr lang="fr-FR" dirty="0"/>
          </a:p>
        </p:txBody>
      </p:sp>
      <p:sp>
        <p:nvSpPr>
          <p:cNvPr id="108" name="ZoneTexte 107"/>
          <p:cNvSpPr txBox="1"/>
          <p:nvPr/>
        </p:nvSpPr>
        <p:spPr>
          <a:xfrm>
            <a:off x="5572194" y="315742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Saisie date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5596220" y="539935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Saisie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9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</a:t>
            </a:r>
            <a:r>
              <a:rPr lang="fr-FR" dirty="0"/>
              <a:t>de l’information</a:t>
            </a:r>
          </a:p>
        </p:txBody>
      </p:sp>
      <p:sp>
        <p:nvSpPr>
          <p:cNvPr id="16" name="Content"/>
          <p:cNvSpPr/>
          <p:nvPr>
            <p:custDataLst>
              <p:custData r:id="rId1"/>
            </p:custDataLst>
          </p:nvPr>
        </p:nvSpPr>
        <p:spPr>
          <a:xfrm>
            <a:off x="882092" y="5114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2"/>
            </p:custDataLst>
          </p:nvPr>
        </p:nvSpPr>
        <p:spPr>
          <a:xfrm>
            <a:off x="882092" y="2079988"/>
            <a:ext cx="8258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Message </a:t>
            </a:r>
          </a:p>
        </p:txBody>
      </p:sp>
      <p:grpSp>
        <p:nvGrpSpPr>
          <p:cNvPr id="41" name="ProgressBar"/>
          <p:cNvGrpSpPr/>
          <p:nvPr>
            <p:custDataLst>
              <p:custData r:id="rId3"/>
            </p:custDataLst>
          </p:nvPr>
        </p:nvGrpSpPr>
        <p:grpSpPr>
          <a:xfrm>
            <a:off x="882092" y="2996952"/>
            <a:ext cx="1391330" cy="137160"/>
            <a:chOff x="3876335" y="3333180"/>
            <a:chExt cx="1391330" cy="137160"/>
          </a:xfrm>
        </p:grpSpPr>
        <p:sp>
          <p:nvSpPr>
            <p:cNvPr id="42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43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ZoneTexte 106"/>
          <p:cNvSpPr txBox="1"/>
          <p:nvPr/>
        </p:nvSpPr>
        <p:spPr>
          <a:xfrm>
            <a:off x="5364087" y="2010738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 un message</a:t>
            </a:r>
            <a:endParaRPr lang="fr-FR" dirty="0"/>
          </a:p>
        </p:txBody>
      </p:sp>
      <p:sp>
        <p:nvSpPr>
          <p:cNvPr id="108" name="ZoneTexte 107"/>
          <p:cNvSpPr txBox="1"/>
          <p:nvPr/>
        </p:nvSpPr>
        <p:spPr>
          <a:xfrm>
            <a:off x="5364087" y="2812287"/>
            <a:ext cx="302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Afficher une progression ou un valeur numérique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5292080" y="511490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Déclenche une 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de l’information</a:t>
            </a:r>
          </a:p>
        </p:txBody>
      </p:sp>
      <p:grpSp>
        <p:nvGrpSpPr>
          <p:cNvPr id="16" name="List"/>
          <p:cNvGrpSpPr/>
          <p:nvPr>
            <p:custDataLst>
              <p:custData r:id="rId1"/>
            </p:custDataLst>
          </p:nvPr>
        </p:nvGrpSpPr>
        <p:grpSpPr>
          <a:xfrm>
            <a:off x="626326" y="2587399"/>
            <a:ext cx="1651415" cy="1533692"/>
            <a:chOff x="4610405" y="3047458"/>
            <a:chExt cx="1651415" cy="1533692"/>
          </a:xfrm>
        </p:grpSpPr>
        <p:grpSp>
          <p:nvGrpSpPr>
            <p:cNvPr id="17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23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Content"/>
              <p:cNvSpPr/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3"/>
            <p:cNvGrpSpPr/>
            <p:nvPr>
              <p:custDataLst>
                <p:custData r:id="rId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9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0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966863071"/>
              </p:ext>
            </p:extLst>
          </p:nvPr>
        </p:nvGraphicFramePr>
        <p:xfrm>
          <a:off x="642764" y="4725144"/>
          <a:ext cx="334327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808792"/>
                <a:gridCol w="819983"/>
                <a:gridCol w="895350"/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DropdownBox"/>
          <p:cNvGrpSpPr/>
          <p:nvPr>
            <p:custDataLst>
              <p:custData r:id="rId3"/>
            </p:custDataLst>
          </p:nvPr>
        </p:nvGrpSpPr>
        <p:grpSpPr>
          <a:xfrm>
            <a:off x="603619" y="1837491"/>
            <a:ext cx="1097652" cy="228600"/>
            <a:chOff x="4016824" y="3329200"/>
            <a:chExt cx="1097652" cy="228600"/>
          </a:xfrm>
        </p:grpSpPr>
        <p:sp>
          <p:nvSpPr>
            <p:cNvPr id="2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5508104" y="250655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ListBox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508104" y="18195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ComboBox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508104" y="47893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DataList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216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Organiser l’information</a:t>
            </a:r>
            <a:endParaRPr lang="fr-FR" dirty="0"/>
          </a:p>
        </p:txBody>
      </p:sp>
      <p:grpSp>
        <p:nvGrpSpPr>
          <p:cNvPr id="16" name="TabGroup"/>
          <p:cNvGrpSpPr/>
          <p:nvPr>
            <p:custDataLst>
              <p:custData r:id="rId1"/>
            </p:custDataLst>
          </p:nvPr>
        </p:nvGrpSpPr>
        <p:grpSpPr>
          <a:xfrm>
            <a:off x="395536" y="2060848"/>
            <a:ext cx="3513043" cy="2017394"/>
            <a:chOff x="3138993" y="2600325"/>
            <a:chExt cx="3513043" cy="2017394"/>
          </a:xfrm>
        </p:grpSpPr>
        <p:sp>
          <p:nvSpPr>
            <p:cNvPr id="1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ab2"/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2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1" name="Tab4"/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TabGroupVertical"/>
          <p:cNvGrpSpPr/>
          <p:nvPr>
            <p:custDataLst>
              <p:custData r:id="rId2"/>
            </p:custDataLst>
          </p:nvPr>
        </p:nvGrpSpPr>
        <p:grpSpPr>
          <a:xfrm>
            <a:off x="4838700" y="1844824"/>
            <a:ext cx="3489960" cy="2054097"/>
            <a:chOff x="3101340" y="2723643"/>
            <a:chExt cx="3489960" cy="2054097"/>
          </a:xfrm>
        </p:grpSpPr>
        <p:sp>
          <p:nvSpPr>
            <p:cNvPr id="25" name="Container"/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Tab2"/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" name="Group 4"/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30" name="TabLine"/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ActiveTab"/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8" name="Tab3"/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ab4"/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2" name="Group"/>
          <p:cNvGrpSpPr/>
          <p:nvPr>
            <p:custDataLst>
              <p:custData r:id="rId3"/>
            </p:custDataLst>
          </p:nvPr>
        </p:nvGrpSpPr>
        <p:grpSpPr>
          <a:xfrm>
            <a:off x="710968" y="4440402"/>
            <a:ext cx="2151276" cy="2016223"/>
            <a:chOff x="3168650" y="2419758"/>
            <a:chExt cx="2616200" cy="1326742"/>
          </a:xfrm>
        </p:grpSpPr>
        <p:sp useBgFill="1">
          <p:nvSpPr>
            <p:cNvPr id="33" name="Container"/>
            <p:cNvSpPr>
              <a:spLocks/>
            </p:cNvSpPr>
            <p:nvPr/>
          </p:nvSpPr>
          <p:spPr>
            <a:xfrm>
              <a:off x="3168650" y="2515595"/>
              <a:ext cx="2616200" cy="1230905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34" name="Content"/>
            <p:cNvSpPr txBox="1">
              <a:spLocks/>
            </p:cNvSpPr>
            <p:nvPr/>
          </p:nvSpPr>
          <p:spPr>
            <a:xfrm>
              <a:off x="3348190" y="2419758"/>
              <a:ext cx="535004" cy="1822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DialogBox"/>
          <p:cNvGrpSpPr/>
          <p:nvPr>
            <p:custDataLst>
              <p:custData r:id="rId4"/>
            </p:custDataLst>
          </p:nvPr>
        </p:nvGrpSpPr>
        <p:grpSpPr>
          <a:xfrm>
            <a:off x="5292080" y="4221088"/>
            <a:ext cx="3361935" cy="2349094"/>
            <a:chOff x="2894330" y="2786062"/>
            <a:chExt cx="4316095" cy="3138488"/>
          </a:xfrm>
        </p:grpSpPr>
        <p:grpSp>
          <p:nvGrpSpPr>
            <p:cNvPr id="36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40" name="Content"/>
              <p:cNvSpPr>
                <a:spLocks/>
              </p:cNvSpPr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Title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1" name="InnerArea"/>
              <p:cNvSpPr>
                <a:spLocks/>
              </p:cNvSpPr>
              <p:nvPr/>
            </p:nvSpPr>
            <p:spPr>
              <a:xfrm>
                <a:off x="2240007" y="905599"/>
                <a:ext cx="4164700" cy="263709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Minimize - Maximize - Close"/>
            <p:cNvGrpSpPr/>
            <p:nvPr/>
          </p:nvGrpSpPr>
          <p:grpSpPr>
            <a:xfrm>
              <a:off x="6990557" y="2943207"/>
              <a:ext cx="90861" cy="101808"/>
              <a:chOff x="9612790" y="196513"/>
              <a:chExt cx="90861" cy="101808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612791" y="196514"/>
                <a:ext cx="90860" cy="10180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612790" y="196513"/>
                <a:ext cx="90860" cy="10180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5" name="DialogBox"/>
          <p:cNvGrpSpPr/>
          <p:nvPr>
            <p:custDataLst>
              <p:custData r:id="rId1"/>
            </p:custDataLst>
          </p:nvPr>
        </p:nvGrpSpPr>
        <p:grpSpPr>
          <a:xfrm>
            <a:off x="1040291" y="1145828"/>
            <a:ext cx="5544615" cy="4608512"/>
            <a:chOff x="2894330" y="2786062"/>
            <a:chExt cx="4316094" cy="3138488"/>
          </a:xfrm>
        </p:grpSpPr>
        <p:grpSp>
          <p:nvGrpSpPr>
            <p:cNvPr id="26" name="Group 2"/>
            <p:cNvGrpSpPr/>
            <p:nvPr/>
          </p:nvGrpSpPr>
          <p:grpSpPr>
            <a:xfrm>
              <a:off x="2894330" y="2786062"/>
              <a:ext cx="4316094" cy="3138488"/>
              <a:chOff x="2161590" y="511099"/>
              <a:chExt cx="4316094" cy="3138488"/>
            </a:xfrm>
          </p:grpSpPr>
          <p:sp>
            <p:nvSpPr>
              <p:cNvPr id="30" name="Content"/>
              <p:cNvSpPr>
                <a:spLocks/>
              </p:cNvSpPr>
              <p:nvPr/>
            </p:nvSpPr>
            <p:spPr>
              <a:xfrm>
                <a:off x="2161590" y="511099"/>
                <a:ext cx="4316094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Ajouter</a:t>
                </a:r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 un client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1" name="InnerArea"/>
              <p:cNvSpPr>
                <a:spLocks/>
              </p:cNvSpPr>
              <p:nvPr/>
            </p:nvSpPr>
            <p:spPr>
              <a:xfrm>
                <a:off x="2209137" y="712187"/>
                <a:ext cx="4224297" cy="288291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Minimize - Maximize - Close"/>
            <p:cNvGrpSpPr/>
            <p:nvPr/>
          </p:nvGrpSpPr>
          <p:grpSpPr>
            <a:xfrm>
              <a:off x="7077108" y="2866163"/>
              <a:ext cx="55094" cy="51895"/>
              <a:chOff x="9699341" y="119469"/>
              <a:chExt cx="55094" cy="51895"/>
            </a:xfrm>
          </p:grpSpPr>
          <p:cxnSp>
            <p:nvCxnSpPr>
              <p:cNvPr id="28" name="X2"/>
              <p:cNvCxnSpPr>
                <a:cxnSpLocks/>
              </p:cNvCxnSpPr>
              <p:nvPr/>
            </p:nvCxnSpPr>
            <p:spPr>
              <a:xfrm>
                <a:off x="9699343" y="119469"/>
                <a:ext cx="55092" cy="5189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X1"/>
              <p:cNvCxnSpPr>
                <a:cxnSpLocks/>
              </p:cNvCxnSpPr>
              <p:nvPr/>
            </p:nvCxnSpPr>
            <p:spPr>
              <a:xfrm flipH="1">
                <a:off x="9699341" y="119470"/>
                <a:ext cx="55092" cy="5189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2081562" y="2089696"/>
            <a:ext cx="52290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</a:t>
            </a:r>
          </a:p>
        </p:txBody>
      </p:sp>
      <p:grpSp>
        <p:nvGrpSpPr>
          <p:cNvPr id="33" name="DatePicker"/>
          <p:cNvGrpSpPr/>
          <p:nvPr>
            <p:custDataLst>
              <p:custData r:id="rId3"/>
            </p:custDataLst>
          </p:nvPr>
        </p:nvGrpSpPr>
        <p:grpSpPr>
          <a:xfrm>
            <a:off x="3072949" y="4077072"/>
            <a:ext cx="969302" cy="228600"/>
            <a:chOff x="3790801" y="3347719"/>
            <a:chExt cx="969299" cy="228600"/>
          </a:xfrm>
        </p:grpSpPr>
        <p:sp>
          <p:nvSpPr>
            <p:cNvPr id="34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Content"/>
          <p:cNvSpPr/>
          <p:nvPr>
            <p:custDataLst>
              <p:custData r:id="rId4"/>
            </p:custDataLst>
          </p:nvPr>
        </p:nvSpPr>
        <p:spPr>
          <a:xfrm>
            <a:off x="3072949" y="20955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2081560" y="2745408"/>
            <a:ext cx="711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6"/>
            </p:custDataLst>
          </p:nvPr>
        </p:nvSpPr>
        <p:spPr>
          <a:xfrm>
            <a:off x="3072949" y="27465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2081561" y="3328000"/>
            <a:ext cx="4716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Ville</a:t>
            </a:r>
          </a:p>
        </p:txBody>
      </p:sp>
      <p:sp>
        <p:nvSpPr>
          <p:cNvPr id="40" name="Content"/>
          <p:cNvSpPr/>
          <p:nvPr>
            <p:custDataLst>
              <p:custData r:id="rId8"/>
            </p:custDataLst>
          </p:nvPr>
        </p:nvSpPr>
        <p:spPr>
          <a:xfrm>
            <a:off x="3072949" y="337770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9"/>
            </p:custDataLst>
          </p:nvPr>
        </p:nvSpPr>
        <p:spPr>
          <a:xfrm>
            <a:off x="2081562" y="4075956"/>
            <a:ext cx="5441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</a:t>
            </a:r>
          </a:p>
        </p:txBody>
      </p:sp>
      <p:sp>
        <p:nvSpPr>
          <p:cNvPr id="42" name="Content"/>
          <p:cNvSpPr/>
          <p:nvPr>
            <p:custDataLst>
              <p:custData r:id="rId10"/>
            </p:custDataLst>
          </p:nvPr>
        </p:nvSpPr>
        <p:spPr>
          <a:xfrm>
            <a:off x="3709712" y="5295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1"/>
            </p:custDataLst>
          </p:nvPr>
        </p:nvSpPr>
        <p:spPr>
          <a:xfrm>
            <a:off x="5277462" y="5295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Annuler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cas d’utilisation, construire l’IHM.</a:t>
            </a:r>
          </a:p>
          <a:p>
            <a:r>
              <a:rPr lang="fr-FR" dirty="0" smtClean="0"/>
              <a:t>En reprenant les échanges utilisateurs/système</a:t>
            </a:r>
          </a:p>
          <a:p>
            <a:r>
              <a:rPr lang="fr-FR" dirty="0" smtClean="0"/>
              <a:t>Proposer une interface conviviale et lisible</a:t>
            </a:r>
          </a:p>
          <a:p>
            <a:r>
              <a:rPr lang="fr-FR" dirty="0" smtClean="0"/>
              <a:t>Reprendre les conventions </a:t>
            </a:r>
            <a:r>
              <a:rPr lang="fr-FR" smtClean="0"/>
              <a:t>graphique du </a:t>
            </a:r>
            <a:r>
              <a:rPr lang="fr-FR" dirty="0" smtClean="0"/>
              <a:t>système</a:t>
            </a:r>
          </a:p>
          <a:p>
            <a:r>
              <a:rPr lang="fr-FR" dirty="0" smtClean="0"/>
              <a:t>Expérience utilisateur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 la maquette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1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12865753-F508-4F64-87C3-CBD9ED9A1F2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8DD814E-0B0F-4664-B76A-A1D751C150F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6344F51-56B6-41F3-ACD7-6EF224FE13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A12C56-EAC7-4375-A8CB-62EAF882D6C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CBA9C48-F24B-4C45-883F-9B598607A77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1DF2C29-A889-4EB2-99F9-279DD9DF77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7BAF144-71CC-4772-A103-9EF8F728EAA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6091975-1DC0-4295-BC63-4B6A78D52F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DC7A0DD-CADA-4766-AC76-727DCF121D0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72CE399-3447-46D7-B7AB-20D8CF2F131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5213558-647F-44B0-8701-4AA600FA25C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9AA8B29-C93B-4E5F-831D-0A241A56029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0A82C37-B66C-479C-BDD1-4331AD82B15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D8D9F34-BFED-49B3-A127-B0148ACE33E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CC36FC5-9A2D-45DA-93C8-792A730F58D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2A136AC-E279-4623-BB72-12568FC2E05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65EEB25-E93D-4F12-831B-58D116E0221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34D9525-0CA9-436D-AAF6-2065B184295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41C03A1-BDB8-43D0-A7F7-F28D664A58F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18E3092-22B1-4678-B0B9-90720DBC820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2774C35-1015-4112-BD17-728B2ABF9EB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4857EF2-B051-4FD7-8894-D9D97DABF54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19F8DB-4F28-48F4-97DE-3CCB8A311DB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76A2201-990A-43EC-A806-CFE4D8C11A3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5812B1E-A699-44F9-AC6B-D02703D25A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BFD7AC1-97FE-47EF-8302-4F9FF7C16B4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C5F17C-54EC-4B83-AE0F-7EF4EF3EDE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3426ADE-B026-49DE-85C0-C1D3AAB12B8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8ADBDAE-C48F-498D-8220-EFAC87E93E3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FD9A4E8-749E-4135-B738-4ED18C6AE16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5BC72AB-C05E-4F6A-A0A1-B6A7C07D4F0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186</Words>
  <Application>Microsoft Office PowerPoint</Application>
  <PresentationFormat>Affichage à l'écran (4:3)</PresentationFormat>
  <Paragraphs>112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GUI</vt:lpstr>
      <vt:lpstr>Dialogue Utilisateur-Système</vt:lpstr>
      <vt:lpstr>Saisir de l’information</vt:lpstr>
      <vt:lpstr>Afficher de l’information</vt:lpstr>
      <vt:lpstr>Afficher de l’information</vt:lpstr>
      <vt:lpstr>Organiser l’information</vt:lpstr>
      <vt:lpstr>Présentation PowerPoint</vt:lpstr>
      <vt:lpstr>Construction de la maquette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</dc:title>
  <dc:creator>fr.caumartin@afpa.fr</dc:creator>
  <cp:lastModifiedBy>fr.caumartin@afpa.fr</cp:lastModifiedBy>
  <cp:revision>12</cp:revision>
  <dcterms:created xsi:type="dcterms:W3CDTF">2014-07-10T06:38:51Z</dcterms:created>
  <dcterms:modified xsi:type="dcterms:W3CDTF">2015-06-23T11:57:29Z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