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2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90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5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8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9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7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3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A8F931-4492-404C-83F4-E5C7F8F083F3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2BA785-E2B1-41B0-A3D5-75DE0C603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FC74-B1F0-46BC-AF13-208455631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Com681 Data Analytics</a:t>
            </a:r>
            <a:br>
              <a:rPr lang="en-GB" dirty="0"/>
            </a:br>
            <a:r>
              <a:rPr lang="en-GB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48334-3A01-406D-8C7E-9FEFCF4AB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David Fodor</a:t>
            </a:r>
            <a:br>
              <a:rPr lang="en-GB" dirty="0"/>
            </a:br>
            <a:r>
              <a:rPr lang="en-GB" dirty="0"/>
              <a:t>B00796884</a:t>
            </a:r>
            <a:br>
              <a:rPr lang="en-GB" dirty="0"/>
            </a:br>
            <a:r>
              <a:rPr lang="en-GB" dirty="0"/>
              <a:t>fodor-d@ulster.ac.uk</a:t>
            </a:r>
          </a:p>
        </p:txBody>
      </p:sp>
    </p:spTree>
    <p:extLst>
      <p:ext uri="{BB962C8B-B14F-4D97-AF65-F5344CB8AC3E}">
        <p14:creationId xmlns:p14="http://schemas.microsoft.com/office/powerpoint/2010/main" val="276115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BB7F-0864-4067-88D4-8A76A999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discussions/interpretations/conclusions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FD59-07AA-45FF-B545-19482396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nearly perfect positive correlation between life expectancy, and the year we are discussing</a:t>
            </a:r>
          </a:p>
          <a:p>
            <a:r>
              <a:rPr lang="en-GB" dirty="0"/>
              <a:t>We can very fittingly plot the points on a straight line, in the context of the timespan we are covering (1974 - 2019)</a:t>
            </a:r>
          </a:p>
          <a:p>
            <a:r>
              <a:rPr lang="en-GB" dirty="0"/>
              <a:t>Predictions might not be accurate too far into the future or past</a:t>
            </a:r>
          </a:p>
          <a:p>
            <a:r>
              <a:rPr lang="en-GB" dirty="0"/>
              <a:t>“Life expectancy” is an oversimplification, referring to the average of all the deaths registered in a given year, and it should be treated as such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77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7083-5093-4A5F-B824-3BC63E6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68E0-A5F1-4C3A-BB50-29DBFB6F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Office for National Statistics. (2019). </a:t>
            </a:r>
            <a:r>
              <a:rPr lang="en-US" sz="1800" i="1" dirty="0"/>
              <a:t>Deaths registered by single year of age, UK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https://www.ons.gov.uk/peoplepopulationandcommunity/birthsdeathsandmarriages/deaths/datasets/deathregistrationssummarytablesenglandandwalesdeathsbysingleyearofagetables</a:t>
            </a:r>
            <a:r>
              <a:rPr lang="en-US" sz="1800" dirty="0"/>
              <a:t> [Accessed 03 Nov. 2021].</a:t>
            </a:r>
          </a:p>
          <a:p>
            <a:r>
              <a:rPr lang="en-US" sz="1800" dirty="0" err="1"/>
              <a:t>DataFlair</a:t>
            </a:r>
            <a:r>
              <a:rPr lang="en-US" sz="1800" dirty="0"/>
              <a:t>. (2021). </a:t>
            </a:r>
            <a:r>
              <a:rPr lang="en-US" sz="1800" i="1" dirty="0"/>
              <a:t>Introduction to Hypothesis Testing in R – Learn every concept from Scratch!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https://data-flair.training/blogs/hypothesis-testing-in-r/</a:t>
            </a:r>
            <a:r>
              <a:rPr lang="en-US" sz="1800" dirty="0"/>
              <a:t> [Accessed 05 Dec. 2021].</a:t>
            </a:r>
          </a:p>
          <a:p>
            <a:r>
              <a:rPr lang="en-US" sz="1800" dirty="0" err="1"/>
              <a:t>DataMentor</a:t>
            </a:r>
            <a:r>
              <a:rPr lang="en-US" sz="1800" dirty="0"/>
              <a:t>. (2021). </a:t>
            </a:r>
            <a:r>
              <a:rPr lang="en-US" sz="1800" i="1" dirty="0"/>
              <a:t>R for Loop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https://www.datamentor.io/r-programming/for-loop/ </a:t>
            </a:r>
            <a:r>
              <a:rPr lang="en-US" sz="1800" dirty="0"/>
              <a:t>[Accessed 05 Dec. 2021].</a:t>
            </a:r>
          </a:p>
          <a:p>
            <a:r>
              <a:rPr lang="en-US" sz="1800" dirty="0" err="1"/>
              <a:t>StackOverflow</a:t>
            </a:r>
            <a:r>
              <a:rPr lang="en-US" sz="1800" dirty="0"/>
              <a:t>. (2017). </a:t>
            </a:r>
            <a:r>
              <a:rPr lang="en-US" sz="1800" i="1" dirty="0"/>
              <a:t>Convert all columns to characters in a </a:t>
            </a:r>
            <a:r>
              <a:rPr lang="en-US" sz="1800" i="1" dirty="0" err="1"/>
              <a:t>data.frame</a:t>
            </a:r>
            <a:r>
              <a:rPr lang="en-US" sz="1800" i="1" dirty="0"/>
              <a:t>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https://stackoverflow.com/questions/43789278/convert-all-columns-to-characters-in-a-data-frame/48468323#48468323 </a:t>
            </a:r>
            <a:r>
              <a:rPr lang="en-US" sz="1800" dirty="0"/>
              <a:t>[Accessed 05 Dec. 2021].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00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7083-5093-4A5F-B824-3BC63E6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68E0-A5F1-4C3A-BB50-29DBFB6F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/>
              <a:t>StackOverflow</a:t>
            </a:r>
            <a:r>
              <a:rPr lang="en-US" sz="1800" dirty="0"/>
              <a:t>. (2015). </a:t>
            </a:r>
            <a:r>
              <a:rPr lang="en-US" sz="1800" i="1" dirty="0"/>
              <a:t>How to simply multiply two columns of a </a:t>
            </a:r>
            <a:r>
              <a:rPr lang="en-US" sz="1800" i="1" dirty="0" err="1"/>
              <a:t>dataframe</a:t>
            </a:r>
            <a:r>
              <a:rPr lang="en-US" sz="1800" i="1" dirty="0"/>
              <a:t>?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https://stackoverflow.com/questions/31824863/how-to-simply-multiply-two-columns-of-a-dataframe/31825400 </a:t>
            </a:r>
            <a:r>
              <a:rPr lang="en-US" sz="1800" dirty="0"/>
              <a:t>[Accessed 06 Dec. 2021].</a:t>
            </a:r>
          </a:p>
          <a:p>
            <a:r>
              <a:rPr lang="en-US" sz="1800" dirty="0"/>
              <a:t>Rebecca Bevans. (2020). </a:t>
            </a:r>
            <a:r>
              <a:rPr lang="en-US" sz="1800" i="1" dirty="0"/>
              <a:t>A step-by-step guide to linear regression in R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https://www.scribbr.com/statistics/linear-regression-in-r/ </a:t>
            </a:r>
            <a:r>
              <a:rPr lang="en-US" sz="1800" dirty="0"/>
              <a:t>[Accessed 07 Dec. 2021].</a:t>
            </a:r>
          </a:p>
          <a:p>
            <a:r>
              <a:rPr lang="en-US" sz="1800" dirty="0"/>
              <a:t>Top Tip Bio. (2021). </a:t>
            </a:r>
            <a:r>
              <a:rPr lang="en-US" sz="1800" i="1" dirty="0"/>
              <a:t>How To Perform A Pearson Correlation Test In R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https://toptipbio.com/pearson-correlation-test-r/ </a:t>
            </a:r>
            <a:r>
              <a:rPr lang="en-US" sz="1800" dirty="0"/>
              <a:t>[Accessed 07 Dec. 2021].</a:t>
            </a:r>
          </a:p>
          <a:p>
            <a:r>
              <a:rPr lang="en-US" sz="1800" dirty="0" err="1"/>
              <a:t>DataScience</a:t>
            </a:r>
            <a:r>
              <a:rPr lang="en-US" sz="1800" dirty="0"/>
              <a:t>+. (2015). </a:t>
            </a:r>
            <a:r>
              <a:rPr lang="en-US" sz="1800" i="1" dirty="0"/>
              <a:t>How to Deal with Missing Values in R </a:t>
            </a:r>
            <a:r>
              <a:rPr lang="en-US" sz="1800" dirty="0"/>
              <a:t>[online] Available at:</a:t>
            </a:r>
            <a:br>
              <a:rPr lang="en-US" sz="1800" dirty="0"/>
            </a:br>
            <a:r>
              <a:rPr lang="en-US" dirty="0"/>
              <a:t>https://datascienceplus.com/missing-values-in-r/ </a:t>
            </a:r>
            <a:r>
              <a:rPr lang="en-US" sz="1800" dirty="0"/>
              <a:t>[Accessed 07 Dec. 2021].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13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7FE-1AF0-4C0E-BF60-8286CFD2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6ADD-F52E-41A3-AE2E-7D93D42D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Chosen dataset: </a:t>
            </a:r>
            <a:r>
              <a:rPr lang="en-US" i="1" dirty="0"/>
              <a:t>Deaths registered by single year of age, UK (2019 edition)</a:t>
            </a:r>
          </a:p>
          <a:p>
            <a:r>
              <a:rPr lang="en-US" dirty="0"/>
              <a:t>Source: </a:t>
            </a:r>
            <a:r>
              <a:rPr lang="en-US" i="1" dirty="0"/>
              <a:t>Office for National Statistics</a:t>
            </a:r>
          </a:p>
          <a:p>
            <a:r>
              <a:rPr lang="en-US" dirty="0"/>
              <a:t>Death statistics gathered from civil registration</a:t>
            </a:r>
          </a:p>
          <a:p>
            <a:r>
              <a:rPr lang="en-US" dirty="0"/>
              <a:t>Figures show death registration count per calendar year</a:t>
            </a:r>
          </a:p>
          <a:p>
            <a:r>
              <a:rPr lang="en-US" dirty="0"/>
              <a:t>Deaths occurring in England, Wales, Scotland, and Northern Ireland are included, regardless of usual residence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40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7BF2-BFD1-47D4-9AE6-3A1C66FB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4A4D-DB7F-4689-81F2-CBABABBF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see if there is a pattern, regarding the changing in the yearly average age of registered deaths, across the span of years</a:t>
            </a:r>
          </a:p>
          <a:p>
            <a:r>
              <a:rPr lang="en-GB" dirty="0"/>
              <a:t>To ensure that if there is a pattern, it is substantial enough</a:t>
            </a:r>
          </a:p>
          <a:p>
            <a:r>
              <a:rPr lang="en-GB" dirty="0"/>
              <a:t>To try and predict values which are not included in the source dataset</a:t>
            </a:r>
          </a:p>
        </p:txBody>
      </p:sp>
    </p:spTree>
    <p:extLst>
      <p:ext uri="{BB962C8B-B14F-4D97-AF65-F5344CB8AC3E}">
        <p14:creationId xmlns:p14="http://schemas.microsoft.com/office/powerpoint/2010/main" val="322202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FEBA-8ED6-4972-9841-675B64D1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related to data preparation/cleaning/wrangling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59BB-7FBE-4643-A1CA-72227868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downloaded .</a:t>
            </a:r>
            <a:r>
              <a:rPr lang="en-GB" dirty="0" err="1"/>
              <a:t>xls</a:t>
            </a:r>
            <a:r>
              <a:rPr lang="en-GB" dirty="0"/>
              <a:t> file consisted of multiple tables</a:t>
            </a:r>
          </a:p>
          <a:p>
            <a:r>
              <a:rPr lang="en-GB" dirty="0"/>
              <a:t>Deleted everything except for the ‘</a:t>
            </a:r>
            <a:r>
              <a:rPr lang="en-US" i="1" dirty="0"/>
              <a:t>Male death registrations by single year of age, United Kingdom, 1974-2019’ </a:t>
            </a:r>
            <a:r>
              <a:rPr lang="en-US" dirty="0"/>
              <a:t>table</a:t>
            </a:r>
          </a:p>
          <a:p>
            <a:r>
              <a:rPr lang="en-US" dirty="0"/>
              <a:t>Removed rows that were irrelevant to the reading of this dataset, like table title, or hyperlinks to other tables or websites</a:t>
            </a:r>
          </a:p>
          <a:p>
            <a:r>
              <a:rPr lang="en-US" dirty="0"/>
              <a:t>Removed the rows where the Age column’s value was ‘105+’ and ‘Not Stated’, because these are not precise enough to calculate with</a:t>
            </a:r>
          </a:p>
          <a:p>
            <a:r>
              <a:rPr lang="en-US" dirty="0"/>
              <a:t>Removed the ‘Total’ row, because it took the aforementioned rows into consideration, so it had to be recalculated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52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720-EB1A-40C0-8F2E-8EF8F70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for data analysis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2D27-6BBD-4750-ACBF-61BEF09D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data analysis was done in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Main steps:</a:t>
            </a:r>
          </a:p>
          <a:p>
            <a:pPr lvl="1"/>
            <a:r>
              <a:rPr lang="en-GB" dirty="0"/>
              <a:t>Reading from Excel file</a:t>
            </a:r>
          </a:p>
          <a:p>
            <a:pPr lvl="1"/>
            <a:r>
              <a:rPr lang="en-GB" dirty="0"/>
              <a:t>Catering for missing values</a:t>
            </a:r>
          </a:p>
          <a:p>
            <a:pPr lvl="1"/>
            <a:r>
              <a:rPr lang="en-GB" dirty="0"/>
              <a:t>Checking the structure of the data</a:t>
            </a:r>
          </a:p>
          <a:p>
            <a:pPr lvl="1"/>
            <a:r>
              <a:rPr lang="en-GB" dirty="0"/>
              <a:t>Drawing a box plot, determining if it is a normal distribution, checking outliers</a:t>
            </a:r>
          </a:p>
          <a:p>
            <a:pPr lvl="1"/>
            <a:r>
              <a:rPr lang="en-GB" dirty="0"/>
              <a:t>Plotting a graph</a:t>
            </a:r>
          </a:p>
          <a:p>
            <a:pPr lvl="1"/>
            <a:r>
              <a:rPr lang="en-GB" dirty="0"/>
              <a:t>Building a simple linear regression model</a:t>
            </a:r>
          </a:p>
          <a:p>
            <a:pPr lvl="1"/>
            <a:r>
              <a:rPr lang="en-GB" dirty="0"/>
              <a:t>Analysing the correlation of the two vectors</a:t>
            </a:r>
          </a:p>
          <a:p>
            <a:pPr lvl="1"/>
            <a:r>
              <a:rPr lang="en-GB" dirty="0"/>
              <a:t>Prediction testing</a:t>
            </a:r>
          </a:p>
          <a:p>
            <a:pPr lvl="1"/>
            <a:r>
              <a:rPr lang="en-GB" dirty="0"/>
              <a:t>Predicting new values</a:t>
            </a:r>
          </a:p>
        </p:txBody>
      </p:sp>
    </p:spTree>
    <p:extLst>
      <p:ext uri="{BB962C8B-B14F-4D97-AF65-F5344CB8AC3E}">
        <p14:creationId xmlns:p14="http://schemas.microsoft.com/office/powerpoint/2010/main" val="33612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9F9-040E-4A34-AEB8-4B04B63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visualizations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0E182-077A-45F4-9B0A-13F9AF0E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42" y="2306701"/>
            <a:ext cx="6955516" cy="4441571"/>
          </a:xfr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F098E9-005B-40C6-848A-8B4D5AE55FA0}"/>
              </a:ext>
            </a:extLst>
          </p:cNvPr>
          <p:cNvSpPr txBox="1">
            <a:spLocks/>
          </p:cNvSpPr>
          <p:nvPr/>
        </p:nvSpPr>
        <p:spPr>
          <a:xfrm>
            <a:off x="174508" y="2638044"/>
            <a:ext cx="244373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Median: </a:t>
            </a:r>
            <a:r>
              <a:rPr lang="en-GB" dirty="0">
                <a:solidFill>
                  <a:srgbClr val="00B0F0"/>
                </a:solidFill>
              </a:rPr>
              <a:t>~1000</a:t>
            </a:r>
          </a:p>
          <a:p>
            <a:r>
              <a:rPr lang="en-GB" dirty="0"/>
              <a:t>IQR: </a:t>
            </a:r>
            <a:r>
              <a:rPr lang="en-GB" dirty="0">
                <a:solidFill>
                  <a:srgbClr val="00B0F0"/>
                </a:solidFill>
              </a:rPr>
              <a:t>~0-5000</a:t>
            </a:r>
          </a:p>
          <a:p>
            <a:r>
              <a:rPr lang="en-GB" dirty="0"/>
              <a:t>Outliers: </a:t>
            </a:r>
            <a:r>
              <a:rPr lang="en-GB" dirty="0">
                <a:solidFill>
                  <a:srgbClr val="00B0F0"/>
                </a:solidFill>
              </a:rPr>
              <a:t>~10k-12k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Conclusion: </a:t>
            </a:r>
            <a:r>
              <a:rPr lang="en-US" dirty="0">
                <a:solidFill>
                  <a:srgbClr val="00B0F0"/>
                </a:solidFill>
              </a:rPr>
              <a:t>There is an age group in which deaths occur more frequently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9F9-040E-4A34-AEB8-4B04B63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visualizations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40EBE36-4F36-46C9-A111-E5DE3A85E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84372"/>
              </p:ext>
            </p:extLst>
          </p:nvPr>
        </p:nvGraphicFramePr>
        <p:xfrm>
          <a:off x="2230438" y="2638425"/>
          <a:ext cx="77311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2939478563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5689783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7697225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1119477679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414294206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life expectancy in each year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1980: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68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.26978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1990: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70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.31722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2000: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.21522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2010: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73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.69151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1981: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68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.56901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1991: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70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.65386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2001: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.33019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73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.90188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1982: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68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1992: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70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.91747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2002: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.49641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2012: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74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.45316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3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1983: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.12526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1993: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.34706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2003: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.73246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2013: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74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.61471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1974: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66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.95715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1984: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.25281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1994: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.33560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2004: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.72337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2014: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74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.68451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2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1975: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67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1985: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.68174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1995: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.58620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2005: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.88048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2015: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75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.04611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1976: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67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.69767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1986: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.69161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1996: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.72033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2006: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.87797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2016: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74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.96411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7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1977: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67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.71022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1987: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.71470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1997: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.86916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2007: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73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.08300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2017: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75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.25503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1978: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67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1988: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69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.89913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1998: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71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.92024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2008: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73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.26241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2018: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75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.23996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3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1979: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68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.07677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1989: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70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.35347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1999: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72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.14147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2009: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73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.37699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2019: </a:t>
                      </a:r>
                      <a:r>
                        <a:rPr lang="en-GB" sz="1600" b="1" dirty="0">
                          <a:solidFill>
                            <a:srgbClr val="00B0F0"/>
                          </a:solidFill>
                        </a:rPr>
                        <a:t>75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.33033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9F9-040E-4A34-AEB8-4B04B63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visualizations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6E17D-547E-4B3A-8219-2E6F1AD3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2" y="2336292"/>
            <a:ext cx="6810756" cy="434913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FB7EE8-F74C-4ABB-811B-98C0D4BD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" y="2638044"/>
            <a:ext cx="2443734" cy="31019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Intercept: </a:t>
            </a:r>
            <a:r>
              <a:rPr lang="en-GB" dirty="0">
                <a:solidFill>
                  <a:srgbClr val="00B0F0"/>
                </a:solidFill>
              </a:rPr>
              <a:t>-291.4526</a:t>
            </a:r>
          </a:p>
          <a:p>
            <a:r>
              <a:rPr lang="en-GB" dirty="0"/>
              <a:t>Slope: </a:t>
            </a:r>
            <a:r>
              <a:rPr lang="en-GB" dirty="0">
                <a:solidFill>
                  <a:srgbClr val="00B0F0"/>
                </a:solidFill>
              </a:rPr>
              <a:t>0.1818</a:t>
            </a:r>
          </a:p>
          <a:p>
            <a:r>
              <a:rPr lang="en-GB" dirty="0"/>
              <a:t>Pearson correlation coefficient: </a:t>
            </a:r>
            <a:r>
              <a:rPr lang="en-GB" dirty="0">
                <a:solidFill>
                  <a:srgbClr val="00B0F0"/>
                </a:solidFill>
              </a:rPr>
              <a:t>0.995775</a:t>
            </a:r>
          </a:p>
          <a:p>
            <a:r>
              <a:rPr lang="en-GB" dirty="0"/>
              <a:t>P-value: </a:t>
            </a:r>
            <a:r>
              <a:rPr lang="en-GB" dirty="0">
                <a:solidFill>
                  <a:srgbClr val="00B0F0"/>
                </a:solidFill>
              </a:rPr>
              <a:t>&lt; 2.2e-16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Predicted average life expectancy by 2077: </a:t>
            </a:r>
            <a:r>
              <a:rPr lang="en-GB" dirty="0">
                <a:solidFill>
                  <a:srgbClr val="00B0F0"/>
                </a:solidFill>
              </a:rPr>
              <a:t>86 years</a:t>
            </a:r>
          </a:p>
          <a:p>
            <a:r>
              <a:rPr lang="en-GB" dirty="0">
                <a:solidFill>
                  <a:schemeClr val="tx1"/>
                </a:solidFill>
              </a:rPr>
              <a:t>Average life expectancy is rising by </a:t>
            </a:r>
            <a:r>
              <a:rPr lang="en-GB" dirty="0">
                <a:solidFill>
                  <a:srgbClr val="00B0F0"/>
                </a:solidFill>
              </a:rPr>
              <a:t>~66</a:t>
            </a:r>
            <a:r>
              <a:rPr lang="en-GB" dirty="0">
                <a:solidFill>
                  <a:schemeClr val="tx1"/>
                </a:solidFill>
              </a:rPr>
              <a:t> days each year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9F9-040E-4A34-AEB8-4B04B63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visualizations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B83913-52CA-4E27-9E8E-FAC0D952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2641929"/>
            <a:ext cx="5690356" cy="363367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10C2C6-4762-4FC0-8AFC-DE8A2B768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44" y="2642742"/>
            <a:ext cx="5690356" cy="36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198</TotalTime>
  <Words>944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Com681 Data Analytics Assignment 1</vt:lpstr>
      <vt:lpstr>introduction to the domain</vt:lpstr>
      <vt:lpstr>objectives of this data analysis</vt:lpstr>
      <vt:lpstr>details related to data preparation/cleaning/wrangling</vt:lpstr>
      <vt:lpstr>methods used for data analysis </vt:lpstr>
      <vt:lpstr>results and visualizations </vt:lpstr>
      <vt:lpstr>results and visualizations </vt:lpstr>
      <vt:lpstr>results and visualizations </vt:lpstr>
      <vt:lpstr>results and visualizations </vt:lpstr>
      <vt:lpstr>discussions/interpretations/conclusions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Com681 Data Analytics Assignment 1</dc:title>
  <dc:creator>Fodor</dc:creator>
  <cp:lastModifiedBy>Fodor</cp:lastModifiedBy>
  <cp:revision>14</cp:revision>
  <dcterms:created xsi:type="dcterms:W3CDTF">2021-12-04T13:41:21Z</dcterms:created>
  <dcterms:modified xsi:type="dcterms:W3CDTF">2021-12-08T13:32:11Z</dcterms:modified>
</cp:coreProperties>
</file>