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40754-46F6-4B64-B241-06E8025E7DCC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EF692-4262-4AFC-B236-CE64E9CBE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355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EF692-4262-4AFC-B236-CE64E9CBE8A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15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EF692-4262-4AFC-B236-CE64E9CBE8A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12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9E342-7560-44A2-A48B-E0A89D135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39A50E-C8ED-463F-9268-2247E8AE9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DB9569-E967-4DD7-93F3-A78C4F2C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EDC3-9421-4656-857E-C1FFFA97A988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BF288E-2BE2-4120-B861-C4EFBEEB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66CF9-B294-49FA-8FCD-8B4A5943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E9DA-F056-4546-AEAE-A144AA18C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69BE5-C39E-4E98-A8FB-926BD31A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37664F-A72B-44C0-A012-BB0C0DD21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061E7-C8AE-4B39-AE02-13F80A15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EDC3-9421-4656-857E-C1FFFA97A988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18B3B0-E929-426E-A951-0332A4A0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D05940-F538-47EA-9A5D-02126495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E9DA-F056-4546-AEAE-A144AA18C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38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54E377-9CF9-494B-98AD-5EB8B9128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A762E2-79ED-4D0D-BB63-457CC856A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4FD1F-7767-4317-A3EC-8408437E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EDC3-9421-4656-857E-C1FFFA97A988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61A6E-79B8-4333-9A4F-3A65549C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861E47-7BB5-4ADB-AD5F-C547CB98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E9DA-F056-4546-AEAE-A144AA18C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82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6E4E9-0761-4A6A-98CD-EDF5ECC0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18BEC3-BF7B-4D75-8715-EFC2BEFDB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FAFE09-D87F-4277-BF53-58658F69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EDC3-9421-4656-857E-C1FFFA97A988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12539-A8DA-4DA3-81C8-C83764BD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5AD59-9776-4803-AB20-E0B7C9FD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E9DA-F056-4546-AEAE-A144AA18C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0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B3D8C-BE7A-4FE2-8FA6-46A15F908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A11F24-9960-40C8-9854-DA58240E8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97FFF-1B03-4F82-95B7-F3A9DE6C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EDC3-9421-4656-857E-C1FFFA97A988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C746D-71CB-4111-B4A3-6A20CAAB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CCC9E-C352-4538-BC05-F4B85148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E9DA-F056-4546-AEAE-A144AA18C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0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49852-C373-40E6-80E0-04FAA3DC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C59C7-0710-47C1-AE8C-3B4790A75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F32987-FD63-490F-9380-CB9724576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F87BF8-E433-4872-8125-C1282429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EDC3-9421-4656-857E-C1FFFA97A988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E6F599-79A6-42DD-B10F-10031121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64D079-9021-4E7F-BEE8-26CE6D84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E9DA-F056-4546-AEAE-A144AA18C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07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A401B-F0C6-40CA-BA78-8D45F2CCB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39D80-46A0-458A-AE8E-069B8142F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E76B52-168E-4E7A-AD94-7653CDDFC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7F40A5-661C-48D3-A49C-84C161491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C4F0A5-2E27-4FB6-92E4-C0AFDA5FA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7D46CE-C5B0-4345-9B78-F954199C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EDC3-9421-4656-857E-C1FFFA97A988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828BBE-1DB4-4E7D-B076-27D61DF1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B8F663-CDAD-4933-85D8-B703E1E9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E9DA-F056-4546-AEAE-A144AA18C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72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8E468-7459-4FE8-AE2B-51C9E0A6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2FB780-0464-4E32-9032-895C82ED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EDC3-9421-4656-857E-C1FFFA97A988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CBE186-7F69-4DE0-BFEE-9F8821A5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05FE88-B353-494D-95F8-66593458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E9DA-F056-4546-AEAE-A144AA18C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21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5F1BF1-0C96-4F9D-A011-3358DDD74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EDC3-9421-4656-857E-C1FFFA97A988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E378A7-A295-4BA6-8510-8E120001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29C5D2-ADB0-4E24-AF42-410D439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E9DA-F056-4546-AEAE-A144AA18C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4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7496-B759-4EE2-B3F4-2960FB0A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AA666-3240-4298-9261-5D9F64EDA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15025-65D6-404C-8A68-21EDF3D49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835A55-E782-411C-B083-96ABB3A9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EDC3-9421-4656-857E-C1FFFA97A988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8DF015-357F-4790-B073-FD7A1070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50D677-5485-4A02-B266-1569E839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E9DA-F056-4546-AEAE-A144AA18C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9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F3FC3-8952-4EA8-9CFA-6FA7DA21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0DDCD8-7265-4A9A-B180-AEFE10A64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BDADD1-0BD4-4FD4-80E2-CB2B1E3D5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D7181F-F1C5-468F-8A72-D7CC1A10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EDC3-9421-4656-857E-C1FFFA97A988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41E863-5B4F-4910-8AC1-99459625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2DC0F-5AEF-4643-B7C7-77A59356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E9DA-F056-4546-AEAE-A144AA18C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5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C39900-CD52-4D6B-B71F-57A050AF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1B46B5-8F6D-48E8-82E1-FA52148D3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CB52A-C20F-4D44-946F-ECED4D66B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9EDC3-9421-4656-857E-C1FFFA97A988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7A6B98-065E-4976-BEE8-BE87592E9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F3513-BAF6-4519-9407-C2F197466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CE9DA-F056-4546-AEAE-A144AA18C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72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402-26AB-420F-AA8D-4501E142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1.Why customers are happy or not?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9CE42-31BE-4BF3-8F63-8C6BFAAB4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Review_score</a:t>
            </a:r>
            <a:r>
              <a:rPr lang="en-US" altLang="zh-CN" dirty="0"/>
              <a:t>:[1,2,3,4,5]</a:t>
            </a:r>
          </a:p>
          <a:p>
            <a:r>
              <a:rPr lang="en-US" altLang="zh-CN" dirty="0"/>
              <a:t>Happy~ </a:t>
            </a:r>
            <a:r>
              <a:rPr lang="en-US" altLang="zh-CN" dirty="0" err="1"/>
              <a:t>review_score</a:t>
            </a:r>
            <a:r>
              <a:rPr lang="en-US" altLang="zh-CN" dirty="0"/>
              <a:t> =5,unsatisfied~review_score=1</a:t>
            </a:r>
          </a:p>
          <a:p>
            <a:r>
              <a:rPr lang="en-US" altLang="zh-CN" dirty="0" err="1"/>
              <a:t>Groupby</a:t>
            </a:r>
            <a:r>
              <a:rPr lang="en-US" altLang="zh-CN" dirty="0"/>
              <a:t> </a:t>
            </a:r>
            <a:r>
              <a:rPr lang="en-US" altLang="zh-CN" dirty="0" err="1"/>
              <a:t>review_score</a:t>
            </a:r>
            <a:r>
              <a:rPr lang="en-US" altLang="zh-CN" dirty="0"/>
              <a:t> </a:t>
            </a:r>
            <a:r>
              <a:rPr lang="en-US" altLang="zh-CN" dirty="0" err="1"/>
              <a:t>get_group</a:t>
            </a:r>
            <a:r>
              <a:rPr lang="en-US" altLang="zh-CN" dirty="0"/>
              <a:t>(5/1) to analyze </a:t>
            </a:r>
            <a:r>
              <a:rPr lang="en-US" altLang="zh-CN" dirty="0" err="1"/>
              <a:t>review_comment_message</a:t>
            </a:r>
            <a:endParaRPr lang="en-US" altLang="zh-CN" dirty="0"/>
          </a:p>
          <a:p>
            <a:r>
              <a:rPr lang="en-US" altLang="zh-CN" dirty="0"/>
              <a:t>Sampling several times to get  general ideas why they are happy or not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7244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9AEE60D-28D1-4F80-8CD6-8DE9B2C10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287" y="1225300"/>
            <a:ext cx="3533095" cy="192705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61DF1B-21AA-4A5E-98A4-8243FCB37F9E}"/>
              </a:ext>
            </a:extLst>
          </p:cNvPr>
          <p:cNvSpPr txBox="1"/>
          <p:nvPr/>
        </p:nvSpPr>
        <p:spPr>
          <a:xfrm>
            <a:off x="1313224" y="4088674"/>
            <a:ext cx="833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 can see delivered order's revenue is 1.357538e+07, canceled is 1.111063e+05, </a:t>
            </a:r>
          </a:p>
          <a:p>
            <a:r>
              <a:rPr lang="en-US" altLang="zh-CN" dirty="0"/>
              <a:t>so reduce canceled order can really make revenue increase.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453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5829FA-F3B6-4ED2-BEF2-00E1725D8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563" y="378664"/>
            <a:ext cx="10515600" cy="62703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let's see what are those product categories have been canceled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974384-4EF2-4015-8AA4-7FA402992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3" y="1156607"/>
            <a:ext cx="3411174" cy="31802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80BE3F1-AAB9-4E9F-A606-239F2561C9CC}"/>
              </a:ext>
            </a:extLst>
          </p:cNvPr>
          <p:cNvSpPr txBox="1"/>
          <p:nvPr/>
        </p:nvSpPr>
        <p:spPr>
          <a:xfrm>
            <a:off x="690563" y="4685730"/>
            <a:ext cx="109545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can see from the </a:t>
            </a:r>
            <a:r>
              <a:rPr lang="en-US" altLang="zh-CN" dirty="0" err="1"/>
              <a:t>abouve</a:t>
            </a:r>
            <a:r>
              <a:rPr lang="en-US" altLang="zh-CN" dirty="0"/>
              <a:t> table, the top 3 products categories been canceled are:1.garden_tool</a:t>
            </a:r>
          </a:p>
          <a:p>
            <a:r>
              <a:rPr lang="en-US" altLang="zh-CN" dirty="0"/>
              <a:t>2.Electronics 3.computers_accessories.</a:t>
            </a:r>
          </a:p>
          <a:p>
            <a:r>
              <a:rPr lang="en-US" altLang="zh-CN" dirty="0"/>
              <a:t>Company need to find the reason why these products categories been canceled so often.</a:t>
            </a:r>
          </a:p>
          <a:p>
            <a:endParaRPr lang="en-US" altLang="zh-CN" dirty="0"/>
          </a:p>
          <a:p>
            <a:r>
              <a:rPr lang="en-US" altLang="zh-CN" dirty="0"/>
              <a:t>Also we notice that </a:t>
            </a:r>
            <a:r>
              <a:rPr lang="en-US" altLang="zh-CN" dirty="0" err="1"/>
              <a:t>fixed_telephony</a:t>
            </a:r>
            <a:r>
              <a:rPr lang="en-US" altLang="zh-CN" dirty="0"/>
              <a:t> with a -3109.644 revenue at the bottom of the table which</a:t>
            </a:r>
          </a:p>
          <a:p>
            <a:r>
              <a:rPr lang="en-US" altLang="zh-CN" dirty="0"/>
              <a:t> can also be taken into consideration to increase the revenue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500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8D2AD-5F5A-4F15-A184-B9078B6AD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0306"/>
            <a:ext cx="10515600" cy="574665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Let’s see categories that generate negative revenue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BD85C0-A5D6-4C81-B987-1DC6F6F25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15" y="895070"/>
            <a:ext cx="7429500" cy="29432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AEDC12F-C03E-4366-A001-C7EB4FDEF2E8}"/>
              </a:ext>
            </a:extLst>
          </p:cNvPr>
          <p:cNvSpPr txBox="1"/>
          <p:nvPr/>
        </p:nvSpPr>
        <p:spPr>
          <a:xfrm>
            <a:off x="942415" y="4047720"/>
            <a:ext cx="107612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let's see the above </a:t>
            </a:r>
            <a:r>
              <a:rPr lang="en-US" altLang="zh-CN" dirty="0" err="1"/>
              <a:t>table,we</a:t>
            </a:r>
            <a:r>
              <a:rPr lang="en-US" altLang="zh-CN" dirty="0"/>
              <a:t> can see that our top 5 products categories that generate negative revenue are:</a:t>
            </a:r>
          </a:p>
          <a:p>
            <a:r>
              <a:rPr lang="en-US" altLang="zh-CN" dirty="0"/>
              <a:t>1. </a:t>
            </a:r>
            <a:r>
              <a:rPr lang="en-US" altLang="zh-CN" dirty="0" err="1"/>
              <a:t>watches_gifts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bed_bath_table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 err="1"/>
              <a:t>health_beauty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en-US" altLang="zh-CN" dirty="0" err="1"/>
              <a:t>sports_leisure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en-US" altLang="zh-CN" dirty="0" err="1"/>
              <a:t>garden_tools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 maybe company need to take care the quality of the products in these 5 categories before they </a:t>
            </a:r>
          </a:p>
          <a:p>
            <a:r>
              <a:rPr lang="en-US" altLang="zh-CN" dirty="0"/>
              <a:t>put them online to sell which can </a:t>
            </a:r>
            <a:r>
              <a:rPr lang="en-US" altLang="zh-CN" dirty="0" err="1"/>
              <a:t>alse</a:t>
            </a:r>
            <a:r>
              <a:rPr lang="en-US" altLang="zh-CN" dirty="0"/>
              <a:t> reduce revenue lost.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3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74D26EC-C99C-4CD2-BA5A-92A78F5A2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283" y="665070"/>
            <a:ext cx="7467600" cy="27908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0B335A-B8B2-4BF0-B2FE-D0239322F248}"/>
              </a:ext>
            </a:extLst>
          </p:cNvPr>
          <p:cNvSpPr txBox="1"/>
          <p:nvPr/>
        </p:nvSpPr>
        <p:spPr>
          <a:xfrm>
            <a:off x="690283" y="4303058"/>
            <a:ext cx="109119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 can see the top 10 revenue </a:t>
            </a:r>
            <a:r>
              <a:rPr lang="en-US" altLang="zh-CN" dirty="0" err="1"/>
              <a:t>product_category</a:t>
            </a:r>
            <a:r>
              <a:rPr lang="en-US" altLang="zh-CN" dirty="0"/>
              <a:t> is: </a:t>
            </a:r>
            <a:r>
              <a:rPr lang="en-US" altLang="zh-CN" dirty="0" err="1"/>
              <a:t>furniture_decor,computers_accessories</a:t>
            </a:r>
            <a:r>
              <a:rPr lang="en-US" altLang="zh-CN" dirty="0"/>
              <a:t>, </a:t>
            </a:r>
            <a:r>
              <a:rPr lang="en-US" altLang="zh-CN" dirty="0" err="1"/>
              <a:t>bed_bath_table</a:t>
            </a:r>
            <a:r>
              <a:rPr lang="en-US" altLang="zh-CN" dirty="0"/>
              <a:t> ,</a:t>
            </a:r>
          </a:p>
          <a:p>
            <a:r>
              <a:rPr lang="en-US" altLang="zh-CN" dirty="0"/>
              <a:t>Housewares, </a:t>
            </a:r>
            <a:r>
              <a:rPr lang="en-US" altLang="zh-CN" dirty="0" err="1"/>
              <a:t>sports_leisure</a:t>
            </a:r>
            <a:r>
              <a:rPr lang="en-US" altLang="zh-CN" dirty="0"/>
              <a:t>, </a:t>
            </a:r>
            <a:r>
              <a:rPr lang="en-US" altLang="zh-CN" dirty="0" err="1"/>
              <a:t>office_furniture</a:t>
            </a:r>
            <a:r>
              <a:rPr lang="en-US" altLang="zh-CN" dirty="0"/>
              <a:t>, </a:t>
            </a:r>
            <a:r>
              <a:rPr lang="en-US" altLang="zh-CN" dirty="0" err="1"/>
              <a:t>health_beauty</a:t>
            </a:r>
            <a:r>
              <a:rPr lang="en-US" altLang="zh-CN" dirty="0"/>
              <a:t>, </a:t>
            </a:r>
            <a:r>
              <a:rPr lang="en-US" altLang="zh-CN" dirty="0" err="1"/>
              <a:t>garden_tools</a:t>
            </a:r>
            <a:r>
              <a:rPr lang="en-US" altLang="zh-CN" dirty="0"/>
              <a:t>, auto, </a:t>
            </a:r>
            <a:r>
              <a:rPr lang="en-US" altLang="zh-CN" dirty="0" err="1"/>
              <a:t>watches_gifts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 company can increase revenue by putting effort on providing new products</a:t>
            </a:r>
          </a:p>
          <a:p>
            <a:r>
              <a:rPr lang="en-US" altLang="zh-CN" dirty="0"/>
              <a:t>in those </a:t>
            </a:r>
            <a:r>
              <a:rPr lang="en-US" altLang="zh-CN" dirty="0" err="1"/>
              <a:t>product_categoryiesI</a:t>
            </a:r>
            <a:r>
              <a:rPr lang="en-US" altLang="zh-CN" dirty="0"/>
              <a:t> mentioned above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1752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B026E-8D89-415D-B5D8-D9B30CDB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3.Identify delivery performance and find ways to optimize delivery times.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8327D-303F-4888-9F75-AD99E8441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delivery_time</a:t>
            </a:r>
            <a:r>
              <a:rPr lang="en-US" altLang="zh-CN" dirty="0"/>
              <a:t> = </a:t>
            </a:r>
            <a:r>
              <a:rPr lang="en-US" altLang="zh-CN" dirty="0" err="1"/>
              <a:t>order_delivered_customer_date</a:t>
            </a:r>
            <a:r>
              <a:rPr lang="en-US" altLang="zh-CN" dirty="0"/>
              <a:t> - </a:t>
            </a:r>
            <a:r>
              <a:rPr lang="en-US" altLang="zh-CN" dirty="0" err="1"/>
              <a:t>order_purchase_timestamp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D36CB9-0A8C-4620-BC9D-CA9250152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10" y="2788585"/>
            <a:ext cx="4134971" cy="16573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FA5F3CA-31DB-478E-93B9-5EAF0911F83A}"/>
              </a:ext>
            </a:extLst>
          </p:cNvPr>
          <p:cNvSpPr txBox="1"/>
          <p:nvPr/>
        </p:nvSpPr>
        <p:spPr>
          <a:xfrm>
            <a:off x="1203510" y="4580872"/>
            <a:ext cx="819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 generate delivery_performance.csv for you to check </a:t>
            </a:r>
            <a:r>
              <a:rPr lang="en-US" altLang="zh-CN" dirty="0" err="1"/>
              <a:t>delivery_performance</a:t>
            </a:r>
            <a:r>
              <a:rPr lang="en-US" altLang="zh-CN" dirty="0"/>
              <a:t> from </a:t>
            </a:r>
          </a:p>
          <a:p>
            <a:r>
              <a:rPr lang="en-US" altLang="zh-CN" dirty="0" err="1"/>
              <a:t>seller_city</a:t>
            </a:r>
            <a:r>
              <a:rPr lang="en-US" altLang="zh-CN" dirty="0"/>
              <a:t> to </a:t>
            </a:r>
            <a:r>
              <a:rPr lang="en-US" altLang="zh-CN" dirty="0" err="1"/>
              <a:t>customer_city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003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59AD9F4-958D-45C3-9C74-B3A970598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680" y="370867"/>
            <a:ext cx="9184061" cy="26412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365DC83-BE28-4637-80A1-FABC617F68CE}"/>
              </a:ext>
            </a:extLst>
          </p:cNvPr>
          <p:cNvSpPr txBox="1"/>
          <p:nvPr/>
        </p:nvSpPr>
        <p:spPr>
          <a:xfrm>
            <a:off x="1102659" y="3886200"/>
            <a:ext cx="92785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 can't get much information from the correlation </a:t>
            </a:r>
            <a:r>
              <a:rPr lang="en-US" altLang="zh-CN" dirty="0" err="1"/>
              <a:t>matric,delivery_time</a:t>
            </a:r>
            <a:r>
              <a:rPr lang="en-US" altLang="zh-CN" dirty="0"/>
              <a:t> has not so obvious </a:t>
            </a:r>
          </a:p>
          <a:p>
            <a:r>
              <a:rPr lang="en-US" altLang="zh-CN" dirty="0"/>
              <a:t>correlation with these other variables</a:t>
            </a:r>
          </a:p>
          <a:p>
            <a:endParaRPr lang="en-US" altLang="zh-CN" dirty="0"/>
          </a:p>
          <a:p>
            <a:r>
              <a:rPr lang="en-US" altLang="zh-CN" dirty="0"/>
              <a:t>Thus I come out an idea that we can improve the </a:t>
            </a:r>
            <a:r>
              <a:rPr lang="en-US" altLang="zh-CN" dirty="0" err="1"/>
              <a:t>delivery_performance</a:t>
            </a:r>
            <a:r>
              <a:rPr lang="en-US" altLang="zh-CN" dirty="0"/>
              <a:t> by doing shipping</a:t>
            </a:r>
          </a:p>
          <a:p>
            <a:r>
              <a:rPr lang="en-US" altLang="zh-CN" dirty="0"/>
              <a:t> between </a:t>
            </a:r>
            <a:r>
              <a:rPr lang="en-US" altLang="zh-CN" dirty="0" err="1"/>
              <a:t>seller_city</a:t>
            </a:r>
            <a:r>
              <a:rPr lang="en-US" altLang="zh-CN" dirty="0"/>
              <a:t> and </a:t>
            </a:r>
            <a:r>
              <a:rPr lang="en-US" altLang="zh-CN" dirty="0" err="1"/>
              <a:t>customer_city</a:t>
            </a:r>
            <a:r>
              <a:rPr lang="en-US" altLang="zh-CN" dirty="0"/>
              <a:t> if they are in the same state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993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58ED204-B21C-4F2B-8A9F-703425FC9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7262" y="715169"/>
            <a:ext cx="7794443" cy="20011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0AADEA4-4E8E-4BC7-B765-4668C1C63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262" y="2971800"/>
            <a:ext cx="7696392" cy="18383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6553E81-3951-435B-84E2-289196A2C62D}"/>
              </a:ext>
            </a:extLst>
          </p:cNvPr>
          <p:cNvSpPr txBox="1"/>
          <p:nvPr/>
        </p:nvSpPr>
        <p:spPr>
          <a:xfrm>
            <a:off x="957262" y="5082988"/>
            <a:ext cx="100719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 if the retail company want to reduce delivery time , they can avoid trading between states like</a:t>
            </a:r>
          </a:p>
          <a:p>
            <a:r>
              <a:rPr lang="en-US" altLang="zh-CN" dirty="0"/>
              <a:t>AM-&gt;CE :cost 138 days</a:t>
            </a:r>
          </a:p>
          <a:p>
            <a:r>
              <a:rPr lang="en-US" altLang="zh-CN" dirty="0"/>
              <a:t>AL-&gt;AM :cost 90 days</a:t>
            </a:r>
          </a:p>
          <a:p>
            <a:r>
              <a:rPr lang="en-US" altLang="zh-CN" dirty="0"/>
              <a:t>AC-&gt;BA :cost 66 days</a:t>
            </a:r>
          </a:p>
          <a:p>
            <a:r>
              <a:rPr lang="en-US" altLang="zh-CN" dirty="0"/>
              <a:t>Actually I don't think this is a proper way to answer this question, I think we can use graph methods </a:t>
            </a:r>
          </a:p>
          <a:p>
            <a:r>
              <a:rPr lang="en-US" altLang="zh-CN" dirty="0"/>
              <a:t>to do some short path </a:t>
            </a:r>
            <a:r>
              <a:rPr lang="en-US" altLang="zh-CN" dirty="0" err="1"/>
              <a:t>finding.But</a:t>
            </a:r>
            <a:r>
              <a:rPr lang="en-US" altLang="zh-CN" dirty="0"/>
              <a:t> due to time </a:t>
            </a:r>
            <a:r>
              <a:rPr lang="en-US" altLang="zh-CN" dirty="0" err="1"/>
              <a:t>limit,I'm</a:t>
            </a:r>
            <a:r>
              <a:rPr lang="en-US" altLang="zh-CN" dirty="0"/>
              <a:t> just </a:t>
            </a:r>
            <a:r>
              <a:rPr lang="en-US" altLang="zh-CN" dirty="0" err="1"/>
              <a:t>gonna</a:t>
            </a:r>
            <a:r>
              <a:rPr lang="en-US" altLang="zh-CN" dirty="0"/>
              <a:t> stop here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394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01EB0-DC40-47BC-932C-0CE1FFC2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4.Discover the product categories that are more prone to customer dissatisfaction.</a:t>
            </a:r>
            <a:br>
              <a:rPr lang="en-US" altLang="zh-CN" b="1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8BB63BE-0F39-4F81-A7A3-1F7DBF633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8607"/>
            <a:ext cx="7635282" cy="148706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8B4B6D9-FD3E-4F50-8233-9D83399C5545}"/>
              </a:ext>
            </a:extLst>
          </p:cNvPr>
          <p:cNvSpPr txBox="1"/>
          <p:nvPr/>
        </p:nvSpPr>
        <p:spPr>
          <a:xfrm>
            <a:off x="838200" y="3845859"/>
            <a:ext cx="103669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from the table above, we can see that the top 5 categories customer prone to be unsatisfied with is :</a:t>
            </a:r>
          </a:p>
          <a:p>
            <a:r>
              <a:rPr lang="en-US" altLang="zh-CN" dirty="0"/>
              <a:t>1. </a:t>
            </a:r>
            <a:r>
              <a:rPr lang="en-US" altLang="zh-CN" dirty="0" err="1"/>
              <a:t>bed_bath_table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furniture_decor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 err="1"/>
              <a:t>computers_accessories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en-US" altLang="zh-CN" dirty="0" err="1"/>
              <a:t>health_beauty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en-US" altLang="zh-CN" dirty="0" err="1"/>
              <a:t>sports_leisure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0E3EFE-2C04-40FE-AEFD-5F877410F31B}"/>
              </a:ext>
            </a:extLst>
          </p:cNvPr>
          <p:cNvSpPr txBox="1"/>
          <p:nvPr/>
        </p:nvSpPr>
        <p:spPr>
          <a:xfrm>
            <a:off x="838200" y="1690688"/>
            <a:ext cx="486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here I treat </a:t>
            </a:r>
            <a:r>
              <a:rPr lang="en-US" altLang="zh-CN" dirty="0" err="1"/>
              <a:t>review_score</a:t>
            </a:r>
            <a:r>
              <a:rPr lang="en-US" altLang="zh-CN" dirty="0"/>
              <a:t> == 1 as dissatisfaction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554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D48C9-E60E-42FD-99D7-E98AF79D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b="1" dirty="0"/>
              <a:t>5.There are 71 product categories. However, the ecommerce platform wants to optimize their number of product categories and want to reduce by 75%. How will they do that and which all will be the categories that they should concentrate?</a:t>
            </a:r>
            <a:br>
              <a:rPr lang="en-US" altLang="zh-CN" sz="2400" b="1" dirty="0"/>
            </a:b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ADBE08-678E-495E-810E-F6FA7F2B1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294" y="3022413"/>
            <a:ext cx="9874624" cy="2316069"/>
          </a:xfrm>
        </p:spPr>
        <p:txBody>
          <a:bodyPr/>
          <a:lstStyle/>
          <a:p>
            <a:r>
              <a:rPr lang="en-US" altLang="zh-CN" dirty="0"/>
              <a:t>I think they should deduct </a:t>
            </a:r>
            <a:r>
              <a:rPr lang="en-US" altLang="zh-CN" dirty="0" err="1"/>
              <a:t>product_categories</a:t>
            </a:r>
            <a:r>
              <a:rPr lang="en-US" altLang="zh-CN" dirty="0"/>
              <a:t> which generate the [least/negative] revenue</a:t>
            </a:r>
          </a:p>
          <a:p>
            <a:r>
              <a:rPr lang="en-US" altLang="zh-CN" dirty="0"/>
              <a:t>Actually I've done some analysis in question 2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590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EE830-AB54-4FAD-A38F-2F3397AB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0271"/>
            <a:ext cx="10515600" cy="5356692"/>
          </a:xfrm>
        </p:spPr>
        <p:txBody>
          <a:bodyPr/>
          <a:lstStyle/>
          <a:p>
            <a:r>
              <a:rPr lang="en-US" altLang="zh-CN" dirty="0" err="1"/>
              <a:t>positive_revenue</a:t>
            </a:r>
            <a:r>
              <a:rPr lang="en-US" altLang="zh-CN" dirty="0"/>
              <a:t> = reduce[</a:t>
            </a:r>
            <a:r>
              <a:rPr lang="en-US" altLang="zh-CN" dirty="0" err="1"/>
              <a:t>reduce.order_status</a:t>
            </a:r>
            <a:r>
              <a:rPr lang="en-US" altLang="zh-CN" dirty="0"/>
              <a:t> == 'delivered'].</a:t>
            </a:r>
            <a:r>
              <a:rPr lang="en-US" altLang="zh-CN" dirty="0" err="1"/>
              <a:t>groupby</a:t>
            </a:r>
            <a:r>
              <a:rPr lang="en-US" altLang="zh-CN" dirty="0"/>
              <a:t>('</a:t>
            </a:r>
            <a:r>
              <a:rPr lang="en-US" altLang="zh-CN" dirty="0" err="1"/>
              <a:t>product_category_name_english</a:t>
            </a:r>
            <a:r>
              <a:rPr lang="en-US" altLang="zh-CN" dirty="0"/>
              <a:t>')['revenue'].sum()</a:t>
            </a:r>
          </a:p>
          <a:p>
            <a:endParaRPr lang="en-US" altLang="zh-CN" dirty="0"/>
          </a:p>
          <a:p>
            <a:r>
              <a:rPr lang="en-US" altLang="zh-CN" dirty="0" err="1"/>
              <a:t>negative_revenue</a:t>
            </a:r>
            <a:r>
              <a:rPr lang="en-US" altLang="zh-CN" dirty="0"/>
              <a:t> = reduce[</a:t>
            </a:r>
            <a:r>
              <a:rPr lang="en-US" altLang="zh-CN" dirty="0" err="1"/>
              <a:t>reduce.order_status</a:t>
            </a:r>
            <a:r>
              <a:rPr lang="en-US" altLang="zh-CN" dirty="0"/>
              <a:t> == 'canceled'].</a:t>
            </a:r>
            <a:r>
              <a:rPr lang="en-US" altLang="zh-CN" dirty="0" err="1"/>
              <a:t>groupby</a:t>
            </a:r>
            <a:r>
              <a:rPr lang="en-US" altLang="zh-CN" dirty="0"/>
              <a:t>('</a:t>
            </a:r>
            <a:r>
              <a:rPr lang="en-US" altLang="zh-CN" dirty="0" err="1"/>
              <a:t>product_category_name_english</a:t>
            </a:r>
            <a:r>
              <a:rPr lang="en-US" altLang="zh-CN" dirty="0"/>
              <a:t>')['revenue'].sum()</a:t>
            </a:r>
          </a:p>
          <a:p>
            <a:endParaRPr lang="en-US" altLang="zh-CN" dirty="0"/>
          </a:p>
          <a:p>
            <a:r>
              <a:rPr lang="fr-FR" altLang="zh-CN" dirty="0"/>
              <a:t>net_revenue['net_revenue'] = net_revenue.positive_revenue - net_revenue.negative_revenue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36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09125-82B7-43BB-A41B-2034E37E6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482"/>
            <a:ext cx="10515600" cy="5029481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we can see from happy customers who give 5 score(why they are happy),</a:t>
            </a:r>
          </a:p>
          <a:p>
            <a:r>
              <a:rPr lang="en-US" altLang="zh-CN" dirty="0"/>
              <a:t>1. 'Eu </a:t>
            </a:r>
            <a:r>
              <a:rPr lang="en-US" altLang="zh-CN" dirty="0" err="1"/>
              <a:t>só</a:t>
            </a:r>
            <a:r>
              <a:rPr lang="en-US" altLang="zh-CN" dirty="0"/>
              <a:t> </a:t>
            </a:r>
            <a:r>
              <a:rPr lang="en-US" altLang="zh-CN" dirty="0" err="1"/>
              <a:t>compro</a:t>
            </a:r>
            <a:r>
              <a:rPr lang="en-US" altLang="zh-CN" dirty="0"/>
              <a:t> </a:t>
            </a:r>
            <a:r>
              <a:rPr lang="en-US" altLang="zh-CN" dirty="0" err="1"/>
              <a:t>neste</a:t>
            </a:r>
            <a:r>
              <a:rPr lang="en-US" altLang="zh-CN" dirty="0"/>
              <a:t> site </a:t>
            </a:r>
            <a:r>
              <a:rPr lang="en-US" altLang="zh-CN" dirty="0" err="1"/>
              <a:t>tenho</a:t>
            </a:r>
            <a:r>
              <a:rPr lang="en-US" altLang="zh-CN" dirty="0"/>
              <a:t> </a:t>
            </a:r>
            <a:r>
              <a:rPr lang="en-US" altLang="zh-CN" dirty="0" err="1"/>
              <a:t>segurança</a:t>
            </a:r>
            <a:r>
              <a:rPr lang="en-US" altLang="zh-CN" dirty="0"/>
              <a:t> ok': </a:t>
            </a:r>
            <a:r>
              <a:rPr lang="en-US" altLang="zh-CN" dirty="0">
                <a:solidFill>
                  <a:srgbClr val="FF0000"/>
                </a:solidFill>
              </a:rPr>
              <a:t>they feel secure when they purchase online</a:t>
            </a:r>
          </a:p>
          <a:p>
            <a:r>
              <a:rPr lang="en-US" altLang="zh-CN" dirty="0"/>
              <a:t>2. '</a:t>
            </a:r>
            <a:r>
              <a:rPr lang="en-US" altLang="zh-CN" dirty="0" err="1"/>
              <a:t>Muito</a:t>
            </a:r>
            <a:r>
              <a:rPr lang="en-US" altLang="zh-CN" dirty="0"/>
              <a:t> </a:t>
            </a:r>
            <a:r>
              <a:rPr lang="en-US" altLang="zh-CN" dirty="0" err="1"/>
              <a:t>bom</a:t>
            </a:r>
            <a:r>
              <a:rPr lang="en-US" altLang="zh-CN" dirty="0"/>
              <a:t>! </a:t>
            </a:r>
            <a:r>
              <a:rPr lang="en-US" altLang="zh-CN" dirty="0" err="1"/>
              <a:t>Compra</a:t>
            </a:r>
            <a:r>
              <a:rPr lang="en-US" altLang="zh-CN" dirty="0"/>
              <a:t> </a:t>
            </a:r>
            <a:r>
              <a:rPr lang="en-US" altLang="zh-CN" dirty="0" err="1"/>
              <a:t>tranquila</a:t>
            </a:r>
            <a:r>
              <a:rPr lang="en-US" altLang="zh-CN" dirty="0"/>
              <a:t>, </a:t>
            </a:r>
            <a:r>
              <a:rPr lang="en-US" altLang="zh-CN" dirty="0" err="1"/>
              <a:t>Entrega</a:t>
            </a:r>
            <a:r>
              <a:rPr lang="en-US" altLang="zh-CN" dirty="0"/>
              <a:t> super </a:t>
            </a:r>
            <a:r>
              <a:rPr lang="en-US" altLang="zh-CN" dirty="0" err="1"/>
              <a:t>rápida</a:t>
            </a:r>
            <a:r>
              <a:rPr lang="en-US" altLang="zh-CN" dirty="0"/>
              <a:t>. </a:t>
            </a:r>
            <a:r>
              <a:rPr lang="en-US" altLang="zh-CN" dirty="0" err="1"/>
              <a:t>Recomendo</a:t>
            </a:r>
            <a:r>
              <a:rPr lang="en-US" altLang="zh-CN" dirty="0"/>
              <a:t> para </a:t>
            </a:r>
            <a:r>
              <a:rPr lang="en-US" altLang="zh-CN" dirty="0" err="1"/>
              <a:t>todos</a:t>
            </a:r>
            <a:r>
              <a:rPr lang="en-US" altLang="zh-CN" dirty="0"/>
              <a:t>!': </a:t>
            </a:r>
            <a:r>
              <a:rPr lang="en-US" altLang="zh-CN" dirty="0">
                <a:solidFill>
                  <a:srgbClr val="FF0000"/>
                </a:solidFill>
              </a:rPr>
              <a:t>quick delivery </a:t>
            </a:r>
          </a:p>
          <a:p>
            <a:r>
              <a:rPr lang="en-US" altLang="zh-CN" dirty="0"/>
              <a:t>3. '</a:t>
            </a:r>
            <a:r>
              <a:rPr lang="en-US" altLang="zh-CN" dirty="0" err="1"/>
              <a:t>Tecnologia</a:t>
            </a:r>
            <a:r>
              <a:rPr lang="en-US" altLang="zh-CN" dirty="0"/>
              <a:t> </a:t>
            </a:r>
            <a:r>
              <a:rPr lang="en-US" altLang="zh-CN" dirty="0" err="1"/>
              <a:t>japonesa</a:t>
            </a:r>
            <a:r>
              <a:rPr lang="en-US" altLang="zh-CN" dirty="0"/>
              <a:t>': </a:t>
            </a:r>
            <a:r>
              <a:rPr lang="en-US" altLang="zh-CN" dirty="0">
                <a:solidFill>
                  <a:srgbClr val="FF0000"/>
                </a:solidFill>
              </a:rPr>
              <a:t>prefer </a:t>
            </a:r>
            <a:r>
              <a:rPr lang="en-US" altLang="zh-CN" dirty="0" err="1">
                <a:solidFill>
                  <a:srgbClr val="FF0000"/>
                </a:solidFill>
              </a:rPr>
              <a:t>japanses</a:t>
            </a:r>
            <a:r>
              <a:rPr lang="en-US" altLang="zh-CN" dirty="0">
                <a:solidFill>
                  <a:srgbClr val="FF0000"/>
                </a:solidFill>
              </a:rPr>
              <a:t> technology</a:t>
            </a:r>
          </a:p>
          <a:p>
            <a:r>
              <a:rPr lang="en-US" altLang="zh-CN" dirty="0"/>
              <a:t>3. '</a:t>
            </a:r>
            <a:r>
              <a:rPr lang="en-US" altLang="zh-CN" dirty="0" err="1"/>
              <a:t>Entregaram</a:t>
            </a:r>
            <a:r>
              <a:rPr lang="en-US" altLang="zh-CN" dirty="0"/>
              <a:t> antes do </a:t>
            </a:r>
            <a:r>
              <a:rPr lang="en-US" altLang="zh-CN" dirty="0" err="1"/>
              <a:t>prazo</a:t>
            </a:r>
            <a:r>
              <a:rPr lang="en-US" altLang="zh-CN" dirty="0"/>
              <a:t> </a:t>
            </a:r>
            <a:r>
              <a:rPr lang="en-US" altLang="zh-CN" dirty="0" err="1"/>
              <a:t>estipulado</a:t>
            </a:r>
            <a:r>
              <a:rPr lang="en-US" altLang="zh-CN" dirty="0"/>
              <a:t>': </a:t>
            </a:r>
            <a:r>
              <a:rPr lang="en-US" altLang="zh-CN" dirty="0">
                <a:solidFill>
                  <a:srgbClr val="FF0000"/>
                </a:solidFill>
              </a:rPr>
              <a:t>delivered before expire date</a:t>
            </a:r>
          </a:p>
          <a:p>
            <a:r>
              <a:rPr lang="en-US" altLang="zh-CN" dirty="0"/>
              <a:t>4. '</a:t>
            </a:r>
            <a:r>
              <a:rPr lang="en-US" altLang="zh-CN" dirty="0" err="1"/>
              <a:t>Produto</a:t>
            </a:r>
            <a:r>
              <a:rPr lang="en-US" altLang="zh-CN" dirty="0"/>
              <a:t> de </a:t>
            </a:r>
            <a:r>
              <a:rPr lang="en-US" altLang="zh-CN" dirty="0" err="1"/>
              <a:t>ótima</a:t>
            </a:r>
            <a:r>
              <a:rPr lang="en-US" altLang="zh-CN" dirty="0"/>
              <a:t> </a:t>
            </a:r>
            <a:r>
              <a:rPr lang="en-US" altLang="zh-CN" dirty="0" err="1"/>
              <a:t>qualidade</a:t>
            </a:r>
            <a:r>
              <a:rPr lang="en-US" altLang="zh-CN" dirty="0"/>
              <a:t> </a:t>
            </a:r>
            <a:r>
              <a:rPr lang="en-US" altLang="zh-CN" dirty="0" err="1"/>
              <a:t>chegou</a:t>
            </a:r>
            <a:r>
              <a:rPr lang="en-US" altLang="zh-CN" dirty="0"/>
              <a:t> </a:t>
            </a:r>
            <a:r>
              <a:rPr lang="en-US" altLang="zh-CN" dirty="0" err="1"/>
              <a:t>bem</a:t>
            </a:r>
            <a:r>
              <a:rPr lang="en-US" altLang="zh-CN" dirty="0"/>
              <a:t> antes do </a:t>
            </a:r>
            <a:r>
              <a:rPr lang="en-US" altLang="zh-CN" dirty="0" err="1"/>
              <a:t>prazo</a:t>
            </a:r>
            <a:r>
              <a:rPr lang="en-US" altLang="zh-CN" dirty="0"/>
              <a:t>':</a:t>
            </a:r>
            <a:r>
              <a:rPr lang="en-US" altLang="zh-CN" dirty="0">
                <a:solidFill>
                  <a:srgbClr val="FF0000"/>
                </a:solidFill>
              </a:rPr>
              <a:t>good quality item and arrived before expected date</a:t>
            </a:r>
          </a:p>
          <a:p>
            <a:r>
              <a:rPr lang="en-US" altLang="zh-CN" dirty="0"/>
              <a:t>6. '</a:t>
            </a:r>
            <a:r>
              <a:rPr lang="en-US" altLang="zh-CN" dirty="0" err="1"/>
              <a:t>muito</a:t>
            </a:r>
            <a:r>
              <a:rPr lang="en-US" altLang="zh-CN" dirty="0"/>
              <a:t> </a:t>
            </a:r>
            <a:r>
              <a:rPr lang="en-US" altLang="zh-CN" dirty="0" err="1"/>
              <a:t>bem</a:t>
            </a:r>
            <a:r>
              <a:rPr lang="en-US" altLang="zh-CN" dirty="0"/>
              <a:t> </a:t>
            </a:r>
            <a:r>
              <a:rPr lang="en-US" altLang="zh-CN" dirty="0" err="1"/>
              <a:t>foi</a:t>
            </a:r>
            <a:r>
              <a:rPr lang="en-US" altLang="zh-CN" dirty="0"/>
              <a:t> </a:t>
            </a:r>
            <a:r>
              <a:rPr lang="en-US" altLang="zh-CN" dirty="0" err="1"/>
              <a:t>entregue</a:t>
            </a:r>
            <a:r>
              <a:rPr lang="en-US" altLang="zh-CN" dirty="0"/>
              <a:t> antes da data </a:t>
            </a:r>
            <a:r>
              <a:rPr lang="en-US" altLang="zh-CN" dirty="0" err="1"/>
              <a:t>estão</a:t>
            </a:r>
            <a:r>
              <a:rPr lang="en-US" altLang="zh-CN" dirty="0"/>
              <a:t> de parabens': </a:t>
            </a:r>
            <a:r>
              <a:rPr lang="en-US" altLang="zh-CN" dirty="0">
                <a:solidFill>
                  <a:srgbClr val="FF0000"/>
                </a:solidFill>
              </a:rPr>
              <a:t>get the item before his/her congratulation date</a:t>
            </a:r>
          </a:p>
          <a:p>
            <a:r>
              <a:rPr lang="en-US" altLang="zh-CN" dirty="0"/>
              <a:t>7. '</a:t>
            </a:r>
            <a:r>
              <a:rPr lang="en-US" altLang="zh-CN" dirty="0" err="1"/>
              <a:t>Rapida</a:t>
            </a:r>
            <a:r>
              <a:rPr lang="en-US" altLang="zh-CN" dirty="0"/>
              <a:t> </a:t>
            </a:r>
            <a:r>
              <a:rPr lang="en-US" altLang="zh-CN" dirty="0" err="1"/>
              <a:t>entrega</a:t>
            </a:r>
            <a:r>
              <a:rPr lang="en-US" altLang="zh-CN" dirty="0"/>
              <a:t>, </a:t>
            </a:r>
            <a:r>
              <a:rPr lang="en-US" altLang="zh-CN" dirty="0" err="1"/>
              <a:t>mesmo</a:t>
            </a:r>
            <a:r>
              <a:rPr lang="en-US" altLang="zh-CN" dirty="0"/>
              <a:t> </a:t>
            </a:r>
            <a:r>
              <a:rPr lang="en-US" altLang="zh-CN" dirty="0" err="1"/>
              <a:t>sem</a:t>
            </a:r>
            <a:r>
              <a:rPr lang="en-US" altLang="zh-CN" dirty="0"/>
              <a:t> </a:t>
            </a:r>
            <a:r>
              <a:rPr lang="en-US" altLang="zh-CN" dirty="0" err="1"/>
              <a:t>gqsolina</a:t>
            </a:r>
            <a:r>
              <a:rPr lang="en-US" altLang="zh-CN" dirty="0"/>
              <a:t> </a:t>
            </a:r>
            <a:r>
              <a:rPr lang="en-US" altLang="zh-CN" dirty="0" err="1"/>
              <a:t>nos</a:t>
            </a:r>
            <a:r>
              <a:rPr lang="en-US" altLang="zh-CN" dirty="0"/>
              <a:t> </a:t>
            </a:r>
            <a:r>
              <a:rPr lang="en-US" altLang="zh-CN" dirty="0" err="1"/>
              <a:t>postos</a:t>
            </a:r>
            <a:r>
              <a:rPr lang="en-US" altLang="zh-CN" dirty="0"/>
              <a:t>, </a:t>
            </a:r>
            <a:r>
              <a:rPr lang="en-US" altLang="zh-CN" dirty="0" err="1"/>
              <a:t>recomendo</a:t>
            </a:r>
            <a:r>
              <a:rPr lang="en-US" altLang="zh-CN" dirty="0"/>
              <a:t> 100%, </a:t>
            </a:r>
            <a:r>
              <a:rPr lang="en-US" altLang="zh-CN" dirty="0" err="1"/>
              <a:t>continuem</a:t>
            </a:r>
            <a:r>
              <a:rPr lang="en-US" altLang="zh-CN" dirty="0"/>
              <a:t> </a:t>
            </a:r>
            <a:r>
              <a:rPr lang="en-US" altLang="zh-CN" dirty="0" err="1"/>
              <a:t>assim</a:t>
            </a:r>
            <a:r>
              <a:rPr lang="en-US" altLang="zh-CN" dirty="0"/>
              <a:t> pois </a:t>
            </a:r>
            <a:r>
              <a:rPr lang="en-US" altLang="zh-CN" dirty="0" err="1"/>
              <a:t>estao</a:t>
            </a:r>
            <a:r>
              <a:rPr lang="en-US" altLang="zh-CN" dirty="0"/>
              <a:t> de parabens': </a:t>
            </a:r>
            <a:r>
              <a:rPr lang="en-US" altLang="zh-CN" dirty="0">
                <a:solidFill>
                  <a:srgbClr val="FF0000"/>
                </a:solidFill>
              </a:rPr>
              <a:t>delivered in time even when the shipping cars with no gasoline(I guess?)</a:t>
            </a:r>
          </a:p>
          <a:p>
            <a:endParaRPr lang="en-US" altLang="zh-CN" dirty="0"/>
          </a:p>
          <a:p>
            <a:r>
              <a:rPr lang="en-US" altLang="zh-CN" dirty="0"/>
              <a:t>Almost all the sample customers think that the delivery service is good!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382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FBB3426-D2B8-4C95-915E-59896F7C4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162" y="400283"/>
            <a:ext cx="6638085" cy="20383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2A6852-4794-4EEE-BBCC-7143E851E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71" y="2771775"/>
            <a:ext cx="6324600" cy="17716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5F7A31B-A352-4DFA-A3AB-5409D1BF39B7}"/>
              </a:ext>
            </a:extLst>
          </p:cNvPr>
          <p:cNvSpPr txBox="1"/>
          <p:nvPr/>
        </p:nvSpPr>
        <p:spPr>
          <a:xfrm>
            <a:off x="818308" y="4876567"/>
            <a:ext cx="6839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 table above , I suggest the retail organization:</a:t>
            </a:r>
          </a:p>
          <a:p>
            <a:r>
              <a:rPr lang="en-US" altLang="zh-CN" dirty="0"/>
              <a:t>1. deduct those categories at the bottom.</a:t>
            </a:r>
          </a:p>
          <a:p>
            <a:r>
              <a:rPr lang="en-US" altLang="zh-CN" dirty="0"/>
              <a:t>2. concentrate on those categories at the top.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876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5481B-1783-4CB2-B7BA-01ED9A70F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6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59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5F358-8A0A-40CA-AA5D-34F6FE271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447"/>
            <a:ext cx="10515600" cy="5782516"/>
          </a:xfrm>
        </p:spPr>
        <p:txBody>
          <a:bodyPr>
            <a:normAutofit/>
          </a:bodyPr>
          <a:lstStyle/>
          <a:p>
            <a:r>
              <a:rPr lang="pt-BR" altLang="zh-CN" sz="1300" dirty="0"/>
              <a:t>we can see from unsatisfied customers who give 1 score(why they are dissatisfied),</a:t>
            </a:r>
          </a:p>
          <a:p>
            <a:r>
              <a:rPr lang="pt-BR" altLang="zh-CN" sz="1300" dirty="0"/>
              <a:t>1. 'Não recebi o produto nem retorno do questionamento sobre o mesmo': </a:t>
            </a:r>
            <a:r>
              <a:rPr lang="pt-BR" altLang="zh-CN" sz="1300" dirty="0">
                <a:solidFill>
                  <a:srgbClr val="FF0000"/>
                </a:solidFill>
              </a:rPr>
              <a:t>don't get the item</a:t>
            </a:r>
          </a:p>
          <a:p>
            <a:r>
              <a:rPr lang="pt-BR" altLang="zh-CN" sz="1300" dirty="0"/>
              <a:t>2. 'Não recebi o produto nem retorno do questionamento sobre o mesmo':</a:t>
            </a:r>
            <a:r>
              <a:rPr lang="pt-BR" altLang="zh-CN" sz="1300" dirty="0">
                <a:solidFill>
                  <a:srgbClr val="FF0000"/>
                </a:solidFill>
              </a:rPr>
              <a:t>don't get what he/she wants, get sth else</a:t>
            </a:r>
          </a:p>
          <a:p>
            <a:r>
              <a:rPr lang="pt-BR" altLang="zh-CN" sz="1300" dirty="0"/>
              <a:t>3. 'Bem comprei esse quadro pela targaryen,e solicitei troca imediatamente,quadro parecido com o do anúncio no entanto apresenta impressão sem qualidade,sem foco imagem trêmula,o material da tela terr’:  </a:t>
            </a:r>
            <a:r>
              <a:rPr lang="pt-BR" altLang="zh-CN" sz="1300" dirty="0">
                <a:solidFill>
                  <a:srgbClr val="FF0000"/>
                </a:solidFill>
              </a:rPr>
              <a:t>the item's quality is not good(I guess?)</a:t>
            </a:r>
          </a:p>
          <a:p>
            <a:r>
              <a:rPr lang="pt-BR" altLang="zh-CN" sz="1300" dirty="0"/>
              <a:t>4. 'Fiquei muito triste pq pedi um relógio, não tinha cancelei meu pedido e mesmo assim mandaram outro.Detalhe já tinha dito que não queria outro modelo,resumindo pedi extorno de cartão’:    </a:t>
            </a:r>
            <a:r>
              <a:rPr lang="pt-BR" altLang="zh-CN" sz="1300" dirty="0">
                <a:solidFill>
                  <a:srgbClr val="FF0000"/>
                </a:solidFill>
              </a:rPr>
              <a:t>feel sad since he/she wants to cancel the order, but the item still been shipped</a:t>
            </a:r>
          </a:p>
          <a:p>
            <a:r>
              <a:rPr lang="pt-BR" altLang="zh-CN" sz="1300" dirty="0"/>
              <a:t>5. 'Produto não funciona aparentemente o produto não é original': </a:t>
            </a:r>
            <a:r>
              <a:rPr lang="pt-BR" altLang="zh-CN" sz="1300" dirty="0">
                <a:solidFill>
                  <a:srgbClr val="FF0000"/>
                </a:solidFill>
              </a:rPr>
              <a:t>can't work properly,not original</a:t>
            </a:r>
          </a:p>
          <a:p>
            <a:r>
              <a:rPr lang="pt-BR" altLang="zh-CN" sz="1300" dirty="0"/>
              <a:t>6. 'nao recebi minha compra':</a:t>
            </a:r>
            <a:r>
              <a:rPr lang="pt-BR" altLang="zh-CN" sz="1300" dirty="0">
                <a:solidFill>
                  <a:srgbClr val="FF0000"/>
                </a:solidFill>
              </a:rPr>
              <a:t>don't receive the item</a:t>
            </a:r>
          </a:p>
          <a:p>
            <a:r>
              <a:rPr lang="pt-BR" altLang="zh-CN" sz="1300" dirty="0"/>
              <a:t>7. 'Péssimo atendimento. Nao me deram nem explicações para este 1 MÊS de atraso. Nunca mais faço compras pela lannister':</a:t>
            </a:r>
            <a:r>
              <a:rPr lang="pt-BR" altLang="zh-CN" sz="1300" dirty="0">
                <a:solidFill>
                  <a:srgbClr val="FF0000"/>
                </a:solidFill>
              </a:rPr>
              <a:t>service is not good,since he/she get the item 1 month late and get no explanations.</a:t>
            </a:r>
          </a:p>
          <a:p>
            <a:r>
              <a:rPr lang="pt-BR" altLang="zh-CN" sz="1300" dirty="0"/>
              <a:t>8. 'Está mercadoria foi pedida duas vezes por engano. Pedi o cancelamento de um deles, porém não foi efetivado e não me deram resposta. Resultado estou com 6 peças idênticas do produto’: </a:t>
            </a:r>
            <a:r>
              <a:rPr lang="pt-BR" altLang="zh-CN" sz="1300" dirty="0">
                <a:solidFill>
                  <a:srgbClr val="FF0000"/>
                </a:solidFill>
              </a:rPr>
              <a:t>make wrong orders but cannot cancel them</a:t>
            </a:r>
          </a:p>
          <a:p>
            <a:r>
              <a:rPr lang="pt-BR" altLang="zh-CN" sz="1300" dirty="0"/>
              <a:t>9. 'O PRODUTO VEIO COM DEFEITO E NÃO ME DEVOLVEM O DINHEIRO. CANCELEI O PEDIDO, DEPOIS DO RECEIBIMENTO, DENTRO DOS 2 DIAS UTEIS E ATÉ AGORA NÃO FUI ATENDIDO’:  </a:t>
            </a:r>
            <a:r>
              <a:rPr lang="pt-BR" altLang="zh-CN" sz="1300" dirty="0">
                <a:solidFill>
                  <a:srgbClr val="FF0000"/>
                </a:solidFill>
              </a:rPr>
              <a:t>defective item, make return request with no acception</a:t>
            </a:r>
          </a:p>
          <a:p>
            <a:r>
              <a:rPr lang="pt-BR" altLang="zh-CN" sz="1300" dirty="0"/>
              <a:t>10. 'produto ainda não chegou':</a:t>
            </a:r>
            <a:r>
              <a:rPr lang="pt-BR" altLang="zh-CN" sz="1300" dirty="0">
                <a:solidFill>
                  <a:srgbClr val="FF0000"/>
                </a:solidFill>
              </a:rPr>
              <a:t>don't receive the itme    </a:t>
            </a:r>
          </a:p>
          <a:p>
            <a:r>
              <a:rPr lang="pt-BR" altLang="zh-CN" sz="1300" dirty="0"/>
              <a:t>To sum up, unsatisfied customer who give 1 score got situation like:don't receive item,can't cancel wrong orders,want to return item with no acception, bad quality.</a:t>
            </a: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410687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6B307-A216-4F09-9B65-5C765F27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2.1.</a:t>
            </a:r>
            <a:r>
              <a:rPr lang="en-US" altLang="zh-CN" b="1" dirty="0"/>
              <a:t> With purchase date information, predict the future sales information.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7E17D-D847-4F8D-8E8C-D1A0A59F5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need to merge </a:t>
            </a:r>
            <a:r>
              <a:rPr lang="en-US" altLang="zh-CN" dirty="0" err="1"/>
              <a:t>order_payment</a:t>
            </a:r>
            <a:r>
              <a:rPr lang="en-US" altLang="zh-CN" dirty="0"/>
              <a:t> with order to get a </a:t>
            </a:r>
            <a:r>
              <a:rPr lang="en-US" altLang="zh-CN" dirty="0" err="1"/>
              <a:t>dataframe</a:t>
            </a:r>
            <a:endParaRPr lang="en-US" altLang="zh-CN" dirty="0"/>
          </a:p>
          <a:p>
            <a:r>
              <a:rPr lang="en-US" altLang="zh-CN" dirty="0"/>
              <a:t>I suppose sales only include </a:t>
            </a:r>
            <a:r>
              <a:rPr lang="en-US" altLang="zh-CN" dirty="0" err="1"/>
              <a:t>payment_value</a:t>
            </a:r>
            <a:r>
              <a:rPr lang="en-US" altLang="zh-CN" dirty="0"/>
              <a:t> when </a:t>
            </a:r>
            <a:r>
              <a:rPr lang="en-US" altLang="zh-CN" dirty="0" err="1"/>
              <a:t>order_status</a:t>
            </a:r>
            <a:r>
              <a:rPr lang="en-US" altLang="zh-CN" dirty="0"/>
              <a:t> == </a:t>
            </a:r>
            <a:r>
              <a:rPr lang="en-US" altLang="zh-CN" dirty="0" err="1"/>
              <a:t>delievered</a:t>
            </a:r>
            <a:endParaRPr lang="en-US" altLang="zh-CN" dirty="0"/>
          </a:p>
          <a:p>
            <a:r>
              <a:rPr lang="en-US" altLang="zh-CN" dirty="0"/>
              <a:t>Relocate time range from 2017-2018(there’s time gap between 2016-2017)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CEB22D-637B-4361-8D58-4B5E8A56F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96" y="4359649"/>
            <a:ext cx="20669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5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9529405-DC80-4FCD-B945-EA4537439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835" y="537882"/>
            <a:ext cx="11171301" cy="555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90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4BC63BD-B69B-4603-8E22-23E1D338F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550" y="311459"/>
            <a:ext cx="9554247" cy="54446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9CD3167-5809-45D6-8A34-8B2FF7E3CDF5}"/>
              </a:ext>
            </a:extLst>
          </p:cNvPr>
          <p:cNvSpPr txBox="1"/>
          <p:nvPr/>
        </p:nvSpPr>
        <p:spPr>
          <a:xfrm>
            <a:off x="2414098" y="5969726"/>
            <a:ext cx="663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 the sales of 2019 might be dropped a little bit compare to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23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A63EB-1EED-40C4-922B-9EE3FBC2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</a:t>
            </a:r>
            <a:r>
              <a:rPr lang="en-US" altLang="zh-CN" b="1" dirty="0"/>
              <a:t> What is the expected Revenue for 2019?</a:t>
            </a:r>
            <a:br>
              <a:rPr lang="en-US" altLang="zh-CN" b="1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21CAC4A-335F-477A-9458-86E5C6579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397" y="1985506"/>
            <a:ext cx="5619206" cy="39119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4295457-EE1E-4E58-A2DA-A2ED6A415B31}"/>
              </a:ext>
            </a:extLst>
          </p:cNvPr>
          <p:cNvSpPr txBox="1"/>
          <p:nvPr/>
        </p:nvSpPr>
        <p:spPr>
          <a:xfrm>
            <a:off x="1534689" y="6116536"/>
            <a:ext cx="980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 here we got the predicted 2019 revenue 188824.34 and with a range [93288.04,284456.92]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BD0BFE-01EA-46E8-98A8-9F915092C55E}"/>
              </a:ext>
            </a:extLst>
          </p:cNvPr>
          <p:cNvSpPr txBox="1"/>
          <p:nvPr/>
        </p:nvSpPr>
        <p:spPr>
          <a:xfrm>
            <a:off x="1711234" y="1468765"/>
            <a:ext cx="352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Revenue = </a:t>
            </a:r>
            <a:r>
              <a:rPr lang="en-US" altLang="zh-CN" dirty="0" err="1"/>
              <a:t>payment_value</a:t>
            </a:r>
            <a:r>
              <a:rPr lang="en-US" altLang="zh-CN" dirty="0"/>
              <a:t> - price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27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63BB2-36BD-4549-B2A8-F13ACE1C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2.3.</a:t>
            </a:r>
            <a:r>
              <a:rPr lang="en-US" altLang="zh-CN" b="1" dirty="0"/>
              <a:t> What are the factors that you might want to influence which may increase revenue in 2019?</a:t>
            </a:r>
            <a:br>
              <a:rPr lang="en-US" altLang="zh-CN" b="1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5AE4463-DBDD-4898-9DE0-037D9E06A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308" y="1483564"/>
            <a:ext cx="8143875" cy="28670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720FEE0-D2DA-4D9E-AA3A-80262938AAA0}"/>
              </a:ext>
            </a:extLst>
          </p:cNvPr>
          <p:cNvSpPr txBox="1"/>
          <p:nvPr/>
        </p:nvSpPr>
        <p:spPr>
          <a:xfrm>
            <a:off x="1489166" y="5199017"/>
            <a:ext cx="9650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From the correlation matrix, we can see that </a:t>
            </a:r>
            <a:r>
              <a:rPr lang="en-US" altLang="zh-CN" dirty="0" err="1"/>
              <a:t>payment_value</a:t>
            </a:r>
            <a:r>
              <a:rPr lang="en-US" altLang="zh-CN" dirty="0"/>
              <a:t> has a high positive correlation with </a:t>
            </a:r>
          </a:p>
          <a:p>
            <a:r>
              <a:rPr lang="en-US" altLang="zh-CN" dirty="0"/>
              <a:t>revenue which is obvious, and </a:t>
            </a:r>
            <a:r>
              <a:rPr lang="en-US" altLang="zh-CN" dirty="0" err="1"/>
              <a:t>payment_value</a:t>
            </a:r>
            <a:r>
              <a:rPr lang="en-US" altLang="zh-CN" dirty="0"/>
              <a:t> also got a high positive correlation with price,</a:t>
            </a:r>
          </a:p>
          <a:p>
            <a:r>
              <a:rPr lang="en-US" altLang="zh-CN" dirty="0"/>
              <a:t> so the direct way to increase revenue is too increase the price of the selling items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021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A06AB57-D4E1-449F-935B-7ED52736D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845" y="1229382"/>
            <a:ext cx="3685057" cy="17750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0CD1935-49A4-499D-A1BE-2ED05719248A}"/>
              </a:ext>
            </a:extLst>
          </p:cNvPr>
          <p:cNvSpPr txBox="1"/>
          <p:nvPr/>
        </p:nvSpPr>
        <p:spPr>
          <a:xfrm>
            <a:off x="1802674" y="4082144"/>
            <a:ext cx="73052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 can see that </a:t>
            </a:r>
            <a:r>
              <a:rPr lang="en-US" altLang="zh-CN" dirty="0" err="1"/>
              <a:t>credit_card</a:t>
            </a:r>
            <a:r>
              <a:rPr lang="en-US" altLang="zh-CN" dirty="0"/>
              <a:t> make the most contribution to the revenue, </a:t>
            </a:r>
          </a:p>
          <a:p>
            <a:r>
              <a:rPr lang="en-US" altLang="zh-CN" dirty="0"/>
              <a:t>then is the </a:t>
            </a:r>
            <a:r>
              <a:rPr lang="en-US" altLang="zh-CN" dirty="0" err="1"/>
              <a:t>boleto,the</a:t>
            </a:r>
            <a:r>
              <a:rPr lang="en-US" altLang="zh-CN" dirty="0"/>
              <a:t> voucher is negative. </a:t>
            </a:r>
          </a:p>
          <a:p>
            <a:r>
              <a:rPr lang="en-US" altLang="zh-CN" dirty="0"/>
              <a:t>So company should increase national </a:t>
            </a:r>
            <a:r>
              <a:rPr lang="en-US" altLang="zh-CN" dirty="0" err="1"/>
              <a:t>credit_card</a:t>
            </a:r>
            <a:r>
              <a:rPr lang="en-US" altLang="zh-CN" dirty="0"/>
              <a:t> payment support</a:t>
            </a:r>
          </a:p>
          <a:p>
            <a:r>
              <a:rPr lang="en-US" altLang="zh-CN" dirty="0"/>
              <a:t> and reduce voucher payment to increase revenue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04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1517</Words>
  <Application>Microsoft Office PowerPoint</Application>
  <PresentationFormat>宽屏</PresentationFormat>
  <Paragraphs>105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1.Why customers are happy or not?</vt:lpstr>
      <vt:lpstr>PowerPoint 演示文稿</vt:lpstr>
      <vt:lpstr>PowerPoint 演示文稿</vt:lpstr>
      <vt:lpstr>2.1. With purchase date information, predict the future sales information. </vt:lpstr>
      <vt:lpstr>PowerPoint 演示文稿</vt:lpstr>
      <vt:lpstr>PowerPoint 演示文稿</vt:lpstr>
      <vt:lpstr>2.2. What is the expected Revenue for 2019? </vt:lpstr>
      <vt:lpstr>2.3. What are the factors that you might want to influence which may increase revenue in 2019?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3.Identify delivery performance and find ways to optimize delivery times. </vt:lpstr>
      <vt:lpstr>PowerPoint 演示文稿</vt:lpstr>
      <vt:lpstr>PowerPoint 演示文稿</vt:lpstr>
      <vt:lpstr>4.Discover the product categories that are more prone to customer dissatisfaction. </vt:lpstr>
      <vt:lpstr>5.There are 71 product categories. However, the ecommerce platform wants to optimize their number of product categories and want to reduce by 75%. How will they do that and which all will be the categories that they should concentrate? 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guanglai</dc:creator>
  <cp:lastModifiedBy>yang guanglai</cp:lastModifiedBy>
  <cp:revision>27</cp:revision>
  <dcterms:created xsi:type="dcterms:W3CDTF">2019-11-16T02:34:48Z</dcterms:created>
  <dcterms:modified xsi:type="dcterms:W3CDTF">2019-11-16T04:55:39Z</dcterms:modified>
</cp:coreProperties>
</file>