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Extra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ExtraLight-italic.fntdata"/><Relationship Id="rId23" Type="http://schemas.openxmlformats.org/officeDocument/2006/relationships/font" Target="fonts/TitilliumWeb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4b5e3f0a1e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4b5e3f0a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b5e3f0a1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b5e3f0a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4b5e3f0a1e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4b5e3f0a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b4cb475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b4cb475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4b4cb4759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4b4cb475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4b4cb47595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4b4cb475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4b4cb47595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4b4cb475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4b4cb47595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4b4cb475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Presentación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Ejecutiva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>
            <p:ph type="ctrTitle"/>
          </p:nvPr>
        </p:nvSpPr>
        <p:spPr>
          <a:xfrm>
            <a:off x="696525" y="3169169"/>
            <a:ext cx="7729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Por Christian Bastias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 de sept. de 2022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781" name="Google Shape;7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927" y="4085054"/>
            <a:ext cx="3469624" cy="7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>
            <p:ph type="ctrTitle"/>
          </p:nvPr>
        </p:nvSpPr>
        <p:spPr>
          <a:xfrm>
            <a:off x="1642050" y="299250"/>
            <a:ext cx="5859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Algoritmos utilizados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tillium Web"/>
                <a:ea typeface="Titillium Web"/>
                <a:cs typeface="Titillium Web"/>
                <a:sym typeface="Titillium Web"/>
              </a:rPr>
              <a:t>(métricas)</a:t>
            </a:r>
            <a:endParaRPr b="1"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4"/>
          <p:cNvSpPr txBox="1"/>
          <p:nvPr>
            <p:ph idx="1" type="subTitle"/>
          </p:nvPr>
        </p:nvSpPr>
        <p:spPr>
          <a:xfrm>
            <a:off x="434138" y="1337950"/>
            <a:ext cx="2095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Logistic Regression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49" name="Google Shape;849;p24"/>
          <p:cNvSpPr txBox="1"/>
          <p:nvPr>
            <p:ph idx="1" type="subTitle"/>
          </p:nvPr>
        </p:nvSpPr>
        <p:spPr>
          <a:xfrm>
            <a:off x="3585900" y="1337950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Random Forest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50" name="Google Shape;850;p24"/>
          <p:cNvSpPr txBox="1"/>
          <p:nvPr>
            <p:ph idx="1" type="subTitle"/>
          </p:nvPr>
        </p:nvSpPr>
        <p:spPr>
          <a:xfrm>
            <a:off x="6532613" y="1337950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Decision Tree</a:t>
            </a:r>
            <a:endParaRPr i="1" sz="3200">
              <a:solidFill>
                <a:schemeClr val="lt1"/>
              </a:solidFill>
            </a:endParaRPr>
          </a:p>
        </p:txBody>
      </p:sp>
      <p:pic>
        <p:nvPicPr>
          <p:cNvPr id="851" name="Google Shape;8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00" y="2563350"/>
            <a:ext cx="2765173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00" y="2576437"/>
            <a:ext cx="2666175" cy="11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4"/>
          <p:cNvSpPr txBox="1"/>
          <p:nvPr>
            <p:ph idx="4294967295" type="body"/>
          </p:nvPr>
        </p:nvSpPr>
        <p:spPr>
          <a:xfrm>
            <a:off x="3422688" y="3577700"/>
            <a:ext cx="2011800" cy="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/>
              <a:t>Cross val. scores</a:t>
            </a:r>
            <a:endParaRPr i="1" sz="2100"/>
          </a:p>
        </p:txBody>
      </p:sp>
      <p:sp>
        <p:nvSpPr>
          <p:cNvPr id="854" name="Google Shape;854;p24"/>
          <p:cNvSpPr txBox="1"/>
          <p:nvPr>
            <p:ph idx="4294967295" type="body"/>
          </p:nvPr>
        </p:nvSpPr>
        <p:spPr>
          <a:xfrm>
            <a:off x="476000" y="3577700"/>
            <a:ext cx="2011800" cy="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/>
              <a:t>Cross val. scores</a:t>
            </a:r>
            <a:endParaRPr i="1" sz="2100"/>
          </a:p>
        </p:txBody>
      </p:sp>
      <p:sp>
        <p:nvSpPr>
          <p:cNvPr id="855" name="Google Shape;855;p24"/>
          <p:cNvSpPr txBox="1"/>
          <p:nvPr>
            <p:ph idx="4294967295" type="body"/>
          </p:nvPr>
        </p:nvSpPr>
        <p:spPr>
          <a:xfrm>
            <a:off x="6468713" y="3577700"/>
            <a:ext cx="2011800" cy="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/>
              <a:t>Cross val. scores</a:t>
            </a:r>
            <a:endParaRPr i="1" sz="2100"/>
          </a:p>
        </p:txBody>
      </p:sp>
      <p:sp>
        <p:nvSpPr>
          <p:cNvPr id="856" name="Google Shape;856;p24"/>
          <p:cNvSpPr txBox="1"/>
          <p:nvPr>
            <p:ph idx="4294967295" type="body"/>
          </p:nvPr>
        </p:nvSpPr>
        <p:spPr>
          <a:xfrm>
            <a:off x="148800" y="4043175"/>
            <a:ext cx="871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Media:       0.7038					0.6963						0.6951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Std:            0.0424					0.0377						0.0395</a:t>
            </a:r>
            <a:endParaRPr sz="1600"/>
          </a:p>
        </p:txBody>
      </p:sp>
      <p:pic>
        <p:nvPicPr>
          <p:cNvPr id="857" name="Google Shape;8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384" y="2554096"/>
            <a:ext cx="2818488" cy="11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6000" y="2564478"/>
            <a:ext cx="2765175" cy="114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5"/>
          <p:cNvSpPr txBox="1"/>
          <p:nvPr>
            <p:ph type="ctrTitle"/>
          </p:nvPr>
        </p:nvSpPr>
        <p:spPr>
          <a:xfrm>
            <a:off x="1642050" y="299250"/>
            <a:ext cx="5859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Algoritmos utilizados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tillium Web"/>
                <a:ea typeface="Titillium Web"/>
                <a:cs typeface="Titillium Web"/>
                <a:sym typeface="Titillium Web"/>
              </a:rPr>
              <a:t>(matrices de confusión)</a:t>
            </a:r>
            <a:endParaRPr b="1"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5"/>
          <p:cNvSpPr txBox="1"/>
          <p:nvPr>
            <p:ph idx="1" type="subTitle"/>
          </p:nvPr>
        </p:nvSpPr>
        <p:spPr>
          <a:xfrm>
            <a:off x="440513" y="1459050"/>
            <a:ext cx="2095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Logistic Regression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65" name="Google Shape;865;p25"/>
          <p:cNvSpPr txBox="1"/>
          <p:nvPr>
            <p:ph idx="1" type="subTitle"/>
          </p:nvPr>
        </p:nvSpPr>
        <p:spPr>
          <a:xfrm>
            <a:off x="3651750" y="1459050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Random Forest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66" name="Google Shape;866;p25"/>
          <p:cNvSpPr txBox="1"/>
          <p:nvPr>
            <p:ph idx="1" type="subTitle"/>
          </p:nvPr>
        </p:nvSpPr>
        <p:spPr>
          <a:xfrm>
            <a:off x="6538988" y="1459050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Decision Tree</a:t>
            </a:r>
            <a:endParaRPr i="1" sz="3200">
              <a:solidFill>
                <a:schemeClr val="lt1"/>
              </a:solidFill>
            </a:endParaRPr>
          </a:p>
        </p:txBody>
      </p:sp>
      <p:pic>
        <p:nvPicPr>
          <p:cNvPr id="867" name="Google Shape;8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2619525"/>
            <a:ext cx="2212774" cy="22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875" y="2619513"/>
            <a:ext cx="2212774" cy="221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875" y="2619525"/>
            <a:ext cx="2212774" cy="22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412" y="2616325"/>
            <a:ext cx="2219176" cy="22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Futuras líneas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6" name="Google Shape;876;p2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base a los resultados obtenidos, se evalúa la posibilidad de realizar las siguientes líneas para mejorar el modelo.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Identificar valores de configuración óptimos de los algoritmos para  mejorar la precisión de los resultados </a:t>
            </a:r>
            <a:r>
              <a:rPr b="1" lang="en" sz="1800">
                <a:solidFill>
                  <a:srgbClr val="FF9900"/>
                </a:solidFill>
              </a:rPr>
              <a:t>sin sacrificar tiempo </a:t>
            </a:r>
            <a:r>
              <a:rPr lang="en" sz="1800"/>
              <a:t>de ejecución.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Aplicar otras </a:t>
            </a:r>
            <a:r>
              <a:rPr lang="en" sz="1800"/>
              <a:t>técnicas</a:t>
            </a:r>
            <a:r>
              <a:rPr lang="en" sz="1800"/>
              <a:t> de validación cruzada (</a:t>
            </a:r>
            <a:r>
              <a:rPr i="1" lang="en" sz="1800"/>
              <a:t>Hyperparameter tuning)</a:t>
            </a:r>
            <a:r>
              <a:rPr lang="en" sz="1800"/>
              <a:t> para </a:t>
            </a:r>
            <a:r>
              <a:rPr lang="en" sz="1800">
                <a:solidFill>
                  <a:srgbClr val="FF9900"/>
                </a:solidFill>
              </a:rPr>
              <a:t>controlar mejor el comportamiento</a:t>
            </a:r>
            <a:r>
              <a:rPr lang="en" sz="1800"/>
              <a:t> del modelo y mejorar el desempeño.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Implementar técnicas de procesamiento de lenguaje natural y regularización para</a:t>
            </a:r>
            <a:r>
              <a:rPr lang="en" sz="1800">
                <a:solidFill>
                  <a:srgbClr val="FF9900"/>
                </a:solidFill>
              </a:rPr>
              <a:t> aumentar la fiabilidad </a:t>
            </a:r>
            <a:r>
              <a:rPr lang="en" sz="1800"/>
              <a:t>de los datos.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7"/>
          <p:cNvSpPr txBox="1"/>
          <p:nvPr>
            <p:ph idx="4294967295" type="ctrTitle"/>
          </p:nvPr>
        </p:nvSpPr>
        <p:spPr>
          <a:xfrm>
            <a:off x="284125" y="277075"/>
            <a:ext cx="691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00">
                <a:latin typeface="Titillium Web"/>
                <a:ea typeface="Titillium Web"/>
                <a:cs typeface="Titillium Web"/>
                <a:sym typeface="Titillium Web"/>
              </a:rPr>
              <a:t>Conclusiones</a:t>
            </a:r>
            <a:endParaRPr b="1" sz="9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p27"/>
          <p:cNvSpPr txBox="1"/>
          <p:nvPr>
            <p:ph idx="4294967295" type="subTitle"/>
          </p:nvPr>
        </p:nvSpPr>
        <p:spPr>
          <a:xfrm>
            <a:off x="284125" y="1639700"/>
            <a:ext cx="77349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En base a los resultados obtenidos, se concluye que los resultados emitidos por los algoritmos proveen estimaciones similares en cuanto a la predicción de que una canción sea popular. Sin embargo, se observa que el algoritmo </a:t>
            </a:r>
            <a:r>
              <a:rPr i="1" lang="en" sz="1800">
                <a:solidFill>
                  <a:srgbClr val="FF9900"/>
                </a:solidFill>
              </a:rPr>
              <a:t>Random Forest</a:t>
            </a:r>
            <a:r>
              <a:rPr lang="en" sz="1800"/>
              <a:t> es el que mejor se ajusta a los datos, con una precisión de 0.71 y 0.53 para una canción no popular y popular, respectivamente.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 igual modo, su f1-score de 0.69 ofrece una mejor estimación de la precisión del modelo en función de su </a:t>
            </a:r>
            <a:r>
              <a:rPr i="1" lang="en" sz="1800"/>
              <a:t>dataset</a:t>
            </a:r>
            <a:r>
              <a:rPr lang="en" sz="1800"/>
              <a:t>, en comparación con los resultados obtenidos por </a:t>
            </a:r>
            <a:r>
              <a:rPr i="1" lang="en" sz="1800"/>
              <a:t>Logistic regression.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4" name="Google Shape;884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Contenidos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Descripción de la problemática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Objetivo de estudio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Descripción de los datos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Análisis exploratorio y hallazgos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Algoritmos escogidos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Métricas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Futuras líneas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Conclusiones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Descripción de la problemática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4" name="Google Shape;794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5" name="Google Shape;795;p17"/>
          <p:cNvSpPr txBox="1"/>
          <p:nvPr>
            <p:ph idx="4294967295" type="subTitle"/>
          </p:nvPr>
        </p:nvSpPr>
        <p:spPr>
          <a:xfrm>
            <a:off x="739775" y="1392375"/>
            <a:ext cx="78468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Este proyecto aborda, esencialmente, la estimación e identificación de aquellos factores que permiten determinar la popularidad de una canción.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lo largo de la historia moderna de la música, se han revelado al mundo artistas cuyas canciones siguen siendo escuchadas hasta la actualidad. Provengan de músicos conocidos por una sola canción ( como </a:t>
            </a:r>
            <a:r>
              <a:rPr i="1" lang="en" sz="1800"/>
              <a:t>Gotye</a:t>
            </a:r>
            <a:r>
              <a:rPr i="1" lang="en" sz="1800"/>
              <a:t> </a:t>
            </a:r>
            <a:r>
              <a:rPr lang="en" sz="1800"/>
              <a:t>) o por una larga y exitosa trayectoria ( </a:t>
            </a:r>
            <a:r>
              <a:rPr i="1" lang="en" sz="1800"/>
              <a:t>Eminem </a:t>
            </a:r>
            <a:r>
              <a:rPr lang="en" sz="1800"/>
              <a:t>y </a:t>
            </a:r>
            <a:r>
              <a:rPr i="1" lang="en" sz="1800"/>
              <a:t>Rihanna</a:t>
            </a:r>
            <a:r>
              <a:rPr lang="en" sz="1800"/>
              <a:t>, por ej.), estos deben conservar su relevancia en el medio para asegurar su puesto como el mejor de su género.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Para esto, tanto artistas como productoras pueden apoyarse en métricas para obtener una ventaja ante este mercado altamente competitivo.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 txBox="1"/>
          <p:nvPr>
            <p:ph idx="1" type="body"/>
          </p:nvPr>
        </p:nvSpPr>
        <p:spPr>
          <a:xfrm>
            <a:off x="1669850" y="1857000"/>
            <a:ext cx="58044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Estudio de las dimensiones de una canción, análisis de sus factores y elaboración de un modelo predictivo que permita estimar la popularidad de una canción.</a:t>
            </a:r>
            <a:endParaRPr/>
          </a:p>
        </p:txBody>
      </p:sp>
      <p:sp>
        <p:nvSpPr>
          <p:cNvPr id="801" name="Google Shape;801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18"/>
          <p:cNvSpPr txBox="1"/>
          <p:nvPr>
            <p:ph idx="1" type="body"/>
          </p:nvPr>
        </p:nvSpPr>
        <p:spPr>
          <a:xfrm>
            <a:off x="1750125" y="535925"/>
            <a:ext cx="58044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Objetivo de estudio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type="title"/>
          </p:nvPr>
        </p:nvSpPr>
        <p:spPr>
          <a:xfrm>
            <a:off x="452725" y="447850"/>
            <a:ext cx="443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tillium Web"/>
                <a:ea typeface="Titillium Web"/>
                <a:cs typeface="Titillium Web"/>
                <a:sym typeface="Titillium Web"/>
              </a:rPr>
              <a:t>Descripción de los datos</a:t>
            </a:r>
            <a:endParaRPr b="1" sz="3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8" name="Google Shape;808;p19"/>
          <p:cNvSpPr txBox="1"/>
          <p:nvPr>
            <p:ph idx="1" type="body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utilizan 18 dimensiones sobre la cual se puede describir una canción, siendo todos estos relevantes con el propósito de extraer información relevante de las mismas.</a:t>
            </a:r>
            <a:endParaRPr/>
          </a:p>
        </p:txBody>
      </p:sp>
      <p:sp>
        <p:nvSpPr>
          <p:cNvPr id="809" name="Google Shape;809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19"/>
          <p:cNvSpPr txBox="1"/>
          <p:nvPr>
            <p:ph idx="1" type="body"/>
          </p:nvPr>
        </p:nvSpPr>
        <p:spPr>
          <a:xfrm>
            <a:off x="5221025" y="248250"/>
            <a:ext cx="3649200" cy="4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Artista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Canción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Duración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Explicitud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Año de publicación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Popularidad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Bailabilidad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Energía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Tono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Volumen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Escala o modo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Discurso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Acustica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Instrumentalidad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Viveza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Valencia o positividad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Tempo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Género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Análisis Exploratorio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6" name="Google Shape;816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20"/>
          <p:cNvSpPr txBox="1"/>
          <p:nvPr>
            <p:ph idx="1" type="body"/>
          </p:nvPr>
        </p:nvSpPr>
        <p:spPr>
          <a:xfrm>
            <a:off x="5685250" y="1226025"/>
            <a:ext cx="3269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Se observa una tendencia en canciones en canciones de alta bailabilidad, volumen y </a:t>
            </a:r>
            <a:r>
              <a:rPr lang="en" sz="2100"/>
              <a:t>energía</a:t>
            </a:r>
            <a:r>
              <a:rPr lang="en" sz="2100"/>
              <a:t> como factores altos en canciones populares. Por otro lado, la gran mayoría de las canciones presentan baja acústica y discurso.</a:t>
            </a:r>
            <a:endParaRPr sz="2100"/>
          </a:p>
        </p:txBody>
      </p:sp>
      <p:pic>
        <p:nvPicPr>
          <p:cNvPr id="818" name="Google Shape;8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5" y="1258650"/>
            <a:ext cx="4802382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Análisis Exploratorio (cont.)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21"/>
          <p:cNvSpPr txBox="1"/>
          <p:nvPr>
            <p:ph idx="1" type="body"/>
          </p:nvPr>
        </p:nvSpPr>
        <p:spPr>
          <a:xfrm>
            <a:off x="305925" y="1143175"/>
            <a:ext cx="3269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Por otro lado, se observa una baja correlación entre los datos en función de su popularidad.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En particular, destaca una correlación entre energía y volumen, y bailabilidad y volumen, siendo consistente con la información anterior.</a:t>
            </a:r>
            <a:endParaRPr sz="2100"/>
          </a:p>
        </p:txBody>
      </p:sp>
      <p:pic>
        <p:nvPicPr>
          <p:cNvPr id="826" name="Google Shape;8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50" y="1258650"/>
            <a:ext cx="4085120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Análisis Exploratorio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2" name="Google Shape;832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22"/>
          <p:cNvSpPr txBox="1"/>
          <p:nvPr>
            <p:ph idx="1" type="body"/>
          </p:nvPr>
        </p:nvSpPr>
        <p:spPr>
          <a:xfrm>
            <a:off x="4990525" y="1226025"/>
            <a:ext cx="3269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En función de su año de publicación, los factores de energía y bailabidad son congruentes con su popularidad, es decir, estas dimensiones son relevantes a lo largo de los últimos 20 años.</a:t>
            </a:r>
            <a:endParaRPr sz="2100"/>
          </a:p>
        </p:txBody>
      </p:sp>
      <p:pic>
        <p:nvPicPr>
          <p:cNvPr id="834" name="Google Shape;8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50" y="1226025"/>
            <a:ext cx="3998991" cy="35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type="ctrTitle"/>
          </p:nvPr>
        </p:nvSpPr>
        <p:spPr>
          <a:xfrm>
            <a:off x="1642050" y="299250"/>
            <a:ext cx="5859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Algoritmos utilizados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3"/>
          <p:cNvSpPr txBox="1"/>
          <p:nvPr>
            <p:ph idx="1" type="subTitle"/>
          </p:nvPr>
        </p:nvSpPr>
        <p:spPr>
          <a:xfrm>
            <a:off x="3524250" y="1459050"/>
            <a:ext cx="2095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Logistic Regression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41" name="Google Shape;841;p23"/>
          <p:cNvSpPr txBox="1"/>
          <p:nvPr>
            <p:ph idx="1" type="subTitle"/>
          </p:nvPr>
        </p:nvSpPr>
        <p:spPr>
          <a:xfrm>
            <a:off x="3651750" y="2746775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Random Forest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842" name="Google Shape;842;p23"/>
          <p:cNvSpPr txBox="1"/>
          <p:nvPr>
            <p:ph idx="1" type="subTitle"/>
          </p:nvPr>
        </p:nvSpPr>
        <p:spPr>
          <a:xfrm>
            <a:off x="3607100" y="3856075"/>
            <a:ext cx="1840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1"/>
                </a:solidFill>
              </a:rPr>
              <a:t>Decision Tree</a:t>
            </a:r>
            <a:endParaRPr i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